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2" r:id="rId2"/>
    <p:sldMasterId id="2147483675" r:id="rId3"/>
  </p:sldMasterIdLst>
  <p:notesMasterIdLst>
    <p:notesMasterId r:id="rId68"/>
  </p:notesMasterIdLst>
  <p:handoutMasterIdLst>
    <p:handoutMasterId r:id="rId69"/>
  </p:handoutMasterIdLst>
  <p:sldIdLst>
    <p:sldId id="1245" r:id="rId4"/>
    <p:sldId id="992" r:id="rId5"/>
    <p:sldId id="1247" r:id="rId6"/>
    <p:sldId id="1249" r:id="rId7"/>
    <p:sldId id="1250" r:id="rId8"/>
    <p:sldId id="1009" r:id="rId9"/>
    <p:sldId id="1251" r:id="rId10"/>
    <p:sldId id="1252" r:id="rId11"/>
    <p:sldId id="914" r:id="rId12"/>
    <p:sldId id="1248" r:id="rId13"/>
    <p:sldId id="973" r:id="rId14"/>
    <p:sldId id="1253" r:id="rId15"/>
    <p:sldId id="1254" r:id="rId16"/>
    <p:sldId id="1255" r:id="rId17"/>
    <p:sldId id="1256" r:id="rId18"/>
    <p:sldId id="1257" r:id="rId19"/>
    <p:sldId id="1258" r:id="rId20"/>
    <p:sldId id="1259" r:id="rId21"/>
    <p:sldId id="1260" r:id="rId22"/>
    <p:sldId id="1261" r:id="rId23"/>
    <p:sldId id="1010" r:id="rId24"/>
    <p:sldId id="1262" r:id="rId25"/>
    <p:sldId id="985" r:id="rId26"/>
    <p:sldId id="987" r:id="rId27"/>
    <p:sldId id="988" r:id="rId28"/>
    <p:sldId id="1263" r:id="rId29"/>
    <p:sldId id="1012" r:id="rId30"/>
    <p:sldId id="1034" r:id="rId31"/>
    <p:sldId id="1013" r:id="rId32"/>
    <p:sldId id="1015" r:id="rId33"/>
    <p:sldId id="933" r:id="rId34"/>
    <p:sldId id="1264" r:id="rId35"/>
    <p:sldId id="1014" r:id="rId36"/>
    <p:sldId id="1016" r:id="rId37"/>
    <p:sldId id="1017" r:id="rId38"/>
    <p:sldId id="938" r:id="rId39"/>
    <p:sldId id="939" r:id="rId40"/>
    <p:sldId id="940" r:id="rId41"/>
    <p:sldId id="941" r:id="rId42"/>
    <p:sldId id="942" r:id="rId43"/>
    <p:sldId id="943" r:id="rId44"/>
    <p:sldId id="952" r:id="rId45"/>
    <p:sldId id="954" r:id="rId46"/>
    <p:sldId id="937" r:id="rId47"/>
    <p:sldId id="1265" r:id="rId48"/>
    <p:sldId id="1266" r:id="rId49"/>
    <p:sldId id="1267" r:id="rId50"/>
    <p:sldId id="1268" r:id="rId51"/>
    <p:sldId id="975" r:id="rId52"/>
    <p:sldId id="949" r:id="rId53"/>
    <p:sldId id="1020" r:id="rId54"/>
    <p:sldId id="1269" r:id="rId55"/>
    <p:sldId id="1270" r:id="rId56"/>
    <p:sldId id="995" r:id="rId57"/>
    <p:sldId id="1001" r:id="rId58"/>
    <p:sldId id="996" r:id="rId59"/>
    <p:sldId id="997" r:id="rId60"/>
    <p:sldId id="1271" r:id="rId61"/>
    <p:sldId id="1272" r:id="rId62"/>
    <p:sldId id="1273" r:id="rId63"/>
    <p:sldId id="964" r:id="rId64"/>
    <p:sldId id="968" r:id="rId65"/>
    <p:sldId id="969" r:id="rId66"/>
    <p:sldId id="970" r:id="rId67"/>
  </p:sldIdLst>
  <p:sldSz cx="12192000" cy="6858000"/>
  <p:notesSz cx="10234613" cy="7099300"/>
  <p:defaultTextStyle>
    <a:defPPr>
      <a:defRPr lang="zh-CN"/>
    </a:defPPr>
    <a:lvl1pPr algn="l" rtl="0" eaLnBrk="0" fontAlgn="base" hangingPunct="0">
      <a:spcBef>
        <a:spcPct val="0"/>
      </a:spcBef>
      <a:spcAft>
        <a:spcPct val="0"/>
      </a:spcAft>
      <a:defRPr kumimoji="1" sz="2000" b="1" i="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000" b="1" i="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000" b="1" i="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000" b="1" i="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000" b="1"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000" b="1"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000" b="1"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000" b="1"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000" b="1" i="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FF"/>
    <a:srgbClr val="FFFFEF"/>
    <a:srgbClr val="0099FF"/>
    <a:srgbClr val="FF0000"/>
    <a:srgbClr val="292929"/>
    <a:srgbClr val="DDDDDD"/>
    <a:srgbClr val="CCFF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2" autoAdjust="0"/>
    <p:restoredTop sz="80699" autoAdjust="0"/>
  </p:normalViewPr>
  <p:slideViewPr>
    <p:cSldViewPr snapToGrid="0">
      <p:cViewPr varScale="1">
        <p:scale>
          <a:sx n="86" d="100"/>
          <a:sy n="86" d="100"/>
        </p:scale>
        <p:origin x="672" y="6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6" d="100"/>
          <a:sy n="76" d="100"/>
        </p:scale>
        <p:origin x="-1338" y="-102"/>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defTabSz="990600" eaLnBrk="1" hangingPunct="1">
              <a:defRPr sz="1300" b="0" i="0" smtClean="0">
                <a:ea typeface="隶书" panose="02010509060101010101" pitchFamily="49" charset="-122"/>
              </a:defRPr>
            </a:lvl1pPr>
          </a:lstStyle>
          <a:p>
            <a:pPr>
              <a:defRPr/>
            </a:pPr>
            <a:endParaRPr lang="en-US" altLang="zh-CN"/>
          </a:p>
        </p:txBody>
      </p:sp>
      <p:sp>
        <p:nvSpPr>
          <p:cNvPr id="22531" name="Rectangle 3"/>
          <p:cNvSpPr>
            <a:spLocks noGrp="1" noChangeArrowheads="1"/>
          </p:cNvSpPr>
          <p:nvPr>
            <p:ph type="dt" sz="quarter" idx="1"/>
          </p:nvPr>
        </p:nvSpPr>
        <p:spPr bwMode="auto">
          <a:xfrm>
            <a:off x="5799138" y="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defTabSz="990600" eaLnBrk="1" hangingPunct="1">
              <a:defRPr sz="1300" b="0" i="0" smtClean="0">
                <a:ea typeface="隶书" panose="02010509060101010101" pitchFamily="49" charset="-122"/>
              </a:defRPr>
            </a:lvl1pPr>
          </a:lstStyle>
          <a:p>
            <a:pPr>
              <a:defRPr/>
            </a:pPr>
            <a:endParaRPr lang="en-US" altLang="zh-CN"/>
          </a:p>
        </p:txBody>
      </p:sp>
      <p:sp>
        <p:nvSpPr>
          <p:cNvPr id="22532" name="Rectangle 4"/>
          <p:cNvSpPr>
            <a:spLocks noGrp="1" noChangeArrowheads="1"/>
          </p:cNvSpPr>
          <p:nvPr>
            <p:ph type="ftr" sz="quarter" idx="2"/>
          </p:nvPr>
        </p:nvSpPr>
        <p:spPr bwMode="auto">
          <a:xfrm>
            <a:off x="0" y="674370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defTabSz="990600" eaLnBrk="1" hangingPunct="1">
              <a:defRPr sz="1300" b="0" i="0" smtClean="0">
                <a:ea typeface="隶书" panose="02010509060101010101" pitchFamily="49" charset="-122"/>
              </a:defRPr>
            </a:lvl1pPr>
          </a:lstStyle>
          <a:p>
            <a:pPr>
              <a:defRPr/>
            </a:pPr>
            <a:endParaRPr lang="en-US" altLang="zh-CN"/>
          </a:p>
        </p:txBody>
      </p:sp>
      <p:sp>
        <p:nvSpPr>
          <p:cNvPr id="22533" name="Rectangle 5"/>
          <p:cNvSpPr>
            <a:spLocks noGrp="1" noChangeArrowheads="1"/>
          </p:cNvSpPr>
          <p:nvPr>
            <p:ph type="sldNum" sz="quarter" idx="3"/>
          </p:nvPr>
        </p:nvSpPr>
        <p:spPr bwMode="auto">
          <a:xfrm>
            <a:off x="5799138" y="674370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defTabSz="990600" eaLnBrk="1" hangingPunct="1">
              <a:defRPr sz="1300" b="0" i="0" smtClean="0">
                <a:ea typeface="隶书" panose="02010509060101010101" pitchFamily="49" charset="-122"/>
              </a:defRPr>
            </a:lvl1pPr>
          </a:lstStyle>
          <a:p>
            <a:pPr>
              <a:defRPr/>
            </a:pPr>
            <a:fld id="{917D309A-F323-4CF0-BC9F-950FE1A7E78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defTabSz="990600" eaLnBrk="1" hangingPunct="1">
              <a:defRPr sz="1300" b="0" i="0" smtClean="0">
                <a:latin typeface="Times New Roman" panose="02020603050405020304" pitchFamily="18" charset="0"/>
              </a:defRPr>
            </a:lvl1pPr>
          </a:lstStyle>
          <a:p>
            <a:pPr>
              <a:defRPr/>
            </a:pPr>
            <a:endParaRPr lang="en-US" altLang="zh-CN"/>
          </a:p>
        </p:txBody>
      </p:sp>
      <p:sp>
        <p:nvSpPr>
          <p:cNvPr id="43011" name="Rectangle 3"/>
          <p:cNvSpPr>
            <a:spLocks noGrp="1" noChangeArrowheads="1"/>
          </p:cNvSpPr>
          <p:nvPr>
            <p:ph type="dt" idx="1"/>
          </p:nvPr>
        </p:nvSpPr>
        <p:spPr bwMode="auto">
          <a:xfrm>
            <a:off x="5797550" y="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defTabSz="990600" eaLnBrk="1" hangingPunct="1">
              <a:defRPr sz="1300" b="0" i="0" smtClean="0">
                <a:latin typeface="Times New Roman" panose="02020603050405020304" pitchFamily="18"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1023938" y="3371850"/>
            <a:ext cx="8186737"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defTabSz="990600" eaLnBrk="1" hangingPunct="1">
              <a:defRPr sz="1300" b="0" i="0" smtClean="0">
                <a:latin typeface="Times New Roman" panose="02020603050405020304" pitchFamily="18"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defTabSz="990600" eaLnBrk="1" hangingPunct="1">
              <a:defRPr sz="1300" b="0" i="0" smtClean="0">
                <a:latin typeface="Times New Roman" panose="02020603050405020304" pitchFamily="18" charset="0"/>
              </a:defRPr>
            </a:lvl1pPr>
          </a:lstStyle>
          <a:p>
            <a:pPr>
              <a:defRPr/>
            </a:pPr>
            <a:fld id="{CC2987F4-BF96-4D07-9CF6-4718B820D8F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3C93CC7-2AE0-4629-A47A-DB5E5C412F73}" type="slidenum">
              <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47" name="Rectangle 2"/>
          <p:cNvSpPr>
            <a:spLocks noGrp="1" noRot="1" noChangeAspect="1" noChangeArrowheads="1" noTextEdit="1"/>
          </p:cNvSpPr>
          <p:nvPr>
            <p:ph type="sldImg"/>
          </p:nvPr>
        </p:nvSpPr>
        <p:spPr>
          <a:xfrm>
            <a:off x="2751138" y="531813"/>
            <a:ext cx="4730750" cy="2662237"/>
          </a:xfrm>
          <a:ln/>
        </p:spPr>
      </p:sp>
      <p:sp>
        <p:nvSpPr>
          <p:cNvPr id="61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4630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06A19733-1E2F-45E8-8174-714E0FD2AAF3}" type="slidenum">
              <a:rPr lang="en-US" altLang="zh-CN" sz="1300" b="0" i="0">
                <a:latin typeface="Times New Roman" panose="02020603050405020304" pitchFamily="18" charset="0"/>
              </a:rPr>
              <a:pPr algn="r" eaLnBrk="1" hangingPunct="1"/>
              <a:t>12</a:t>
            </a:fld>
            <a:endParaRPr lang="en-US" altLang="zh-CN" sz="1300" b="0" i="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xfrm>
            <a:off x="2751138" y="531813"/>
            <a:ext cx="4730750" cy="2662237"/>
          </a:xfrm>
          <a:ln/>
        </p:spPr>
      </p:sp>
      <p:sp>
        <p:nvSpPr>
          <p:cNvPr id="368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0715997E-57BC-4D4C-B930-BEAA2E93274E}" type="slidenum">
              <a:rPr lang="en-US" altLang="zh-CN" sz="1300" b="0" i="0">
                <a:latin typeface="Times New Roman" panose="02020603050405020304" pitchFamily="18" charset="0"/>
              </a:rPr>
              <a:pPr algn="r" eaLnBrk="1" hangingPunct="1"/>
              <a:t>13</a:t>
            </a:fld>
            <a:endParaRPr lang="en-US" altLang="zh-CN" sz="1300" b="0" i="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xfrm>
            <a:off x="2751138" y="531813"/>
            <a:ext cx="4730750" cy="2662237"/>
          </a:xfrm>
          <a:ln/>
        </p:spPr>
      </p:sp>
      <p:sp>
        <p:nvSpPr>
          <p:cNvPr id="389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741D8346-6CEE-4A89-80FE-68C50D2438D6}" type="slidenum">
              <a:rPr lang="en-US" altLang="zh-CN" sz="1300" b="0" i="0">
                <a:latin typeface="Times New Roman" panose="02020603050405020304" pitchFamily="18" charset="0"/>
              </a:rPr>
              <a:pPr algn="r" eaLnBrk="1" hangingPunct="1"/>
              <a:t>14</a:t>
            </a:fld>
            <a:endParaRPr lang="en-US" altLang="zh-CN" sz="1300" b="0" i="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xfrm>
            <a:off x="2751138" y="531813"/>
            <a:ext cx="4730750" cy="2662237"/>
          </a:xfrm>
          <a:ln/>
        </p:spPr>
      </p:sp>
      <p:sp>
        <p:nvSpPr>
          <p:cNvPr id="409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D35629BA-9197-44FE-ACD8-F8C4C60829CB}" type="slidenum">
              <a:rPr lang="en-US" altLang="zh-CN" sz="1300" b="0" i="0">
                <a:latin typeface="Times New Roman" panose="02020603050405020304" pitchFamily="18" charset="0"/>
              </a:rPr>
              <a:pPr algn="r" eaLnBrk="1" hangingPunct="1"/>
              <a:t>15</a:t>
            </a:fld>
            <a:endParaRPr lang="en-US" altLang="zh-CN" sz="1300" b="0" i="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xfrm>
            <a:off x="2751138" y="531813"/>
            <a:ext cx="4730750" cy="2662237"/>
          </a:xfrm>
          <a:ln/>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965A8CA3-5A82-4622-A52A-53D9451DDD4E}" type="slidenum">
              <a:rPr lang="en-US" altLang="zh-CN" sz="1300" b="0" i="0">
                <a:latin typeface="Times New Roman" panose="02020603050405020304" pitchFamily="18" charset="0"/>
              </a:rPr>
              <a:pPr algn="r" eaLnBrk="1" hangingPunct="1"/>
              <a:t>16</a:t>
            </a:fld>
            <a:endParaRPr lang="en-US" altLang="zh-CN" sz="1300" b="0" i="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xfrm>
            <a:off x="2751138" y="531813"/>
            <a:ext cx="4730750" cy="2662237"/>
          </a:xfrm>
          <a:ln/>
        </p:spPr>
      </p:sp>
      <p:sp>
        <p:nvSpPr>
          <p:cNvPr id="471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ACAE98B4-DB11-401A-9F09-BA83E677DC7B}" type="slidenum">
              <a:rPr lang="en-US" altLang="zh-CN" sz="1300" b="0" i="0">
                <a:latin typeface="Times New Roman" panose="02020603050405020304" pitchFamily="18" charset="0"/>
              </a:rPr>
              <a:pPr algn="r" eaLnBrk="1" hangingPunct="1"/>
              <a:t>17</a:t>
            </a:fld>
            <a:endParaRPr lang="en-US" altLang="zh-CN" sz="1300" b="0" i="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xfrm>
            <a:off x="2751138" y="531813"/>
            <a:ext cx="4730750" cy="2662237"/>
          </a:xfrm>
          <a:ln/>
        </p:spPr>
      </p:sp>
      <p:sp>
        <p:nvSpPr>
          <p:cNvPr id="491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95DCE233-9323-46DA-90BD-EFCBBB78A6EB}" type="slidenum">
              <a:rPr lang="en-US" altLang="zh-CN" sz="1300" b="0" i="0">
                <a:latin typeface="Times New Roman" panose="02020603050405020304" pitchFamily="18" charset="0"/>
              </a:rPr>
              <a:pPr algn="r" eaLnBrk="1" hangingPunct="1"/>
              <a:t>18</a:t>
            </a:fld>
            <a:endParaRPr lang="en-US" altLang="zh-CN" sz="1300" b="0" i="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xfrm>
            <a:off x="2751138" y="531813"/>
            <a:ext cx="4730750" cy="2662237"/>
          </a:xfrm>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C02D09AD-3502-4F43-BD42-54D353365959}" type="slidenum">
              <a:rPr lang="en-US" altLang="zh-CN" sz="1300" b="0" i="0">
                <a:latin typeface="Times New Roman" panose="02020603050405020304" pitchFamily="18" charset="0"/>
              </a:rPr>
              <a:pPr algn="r" eaLnBrk="1" hangingPunct="1"/>
              <a:t>19</a:t>
            </a:fld>
            <a:endParaRPr lang="en-US" altLang="zh-CN" sz="1300" b="0" i="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xfrm>
            <a:off x="2751138" y="531813"/>
            <a:ext cx="4730750" cy="2662237"/>
          </a:xfrm>
          <a:ln/>
        </p:spPr>
      </p:sp>
      <p:sp>
        <p:nvSpPr>
          <p:cNvPr id="532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6B195E48-98A0-4E73-B17A-569B80769EB9}" type="slidenum">
              <a:rPr lang="en-US" altLang="zh-CN" sz="1300" b="0" i="0">
                <a:latin typeface="Times New Roman" panose="02020603050405020304" pitchFamily="18" charset="0"/>
              </a:rPr>
              <a:pPr algn="r" eaLnBrk="1" hangingPunct="1"/>
              <a:t>20</a:t>
            </a:fld>
            <a:endParaRPr lang="en-US" altLang="zh-CN" sz="1300" b="0" i="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xfrm>
            <a:off x="2751138" y="531813"/>
            <a:ext cx="4730750" cy="2662237"/>
          </a:xfrm>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Rot="1" noChangeAspect="1" noChangeArrowheads="1" noTextEdit="1"/>
          </p:cNvSpPr>
          <p:nvPr>
            <p:ph type="sldImg"/>
          </p:nvPr>
        </p:nvSpPr>
        <p:spPr>
          <a:ln/>
        </p:spPr>
      </p:sp>
      <p:sp>
        <p:nvSpPr>
          <p:cNvPr id="1741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9374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944AD61-0006-4638-BCCF-ED419AD57B80}" type="slidenum">
              <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291" name="Rectangle 2"/>
          <p:cNvSpPr>
            <a:spLocks noGrp="1" noRot="1" noChangeAspect="1" noChangeArrowheads="1" noTextEdit="1"/>
          </p:cNvSpPr>
          <p:nvPr>
            <p:ph type="sldImg"/>
          </p:nvPr>
        </p:nvSpPr>
        <p:spPr>
          <a:xfrm>
            <a:off x="2751138" y="531813"/>
            <a:ext cx="4730750" cy="2662237"/>
          </a:xfrm>
          <a:ln/>
        </p:spPr>
      </p:sp>
      <p:sp>
        <p:nvSpPr>
          <p:cNvPr id="12292" name="Rectangle 3"/>
          <p:cNvSpPr>
            <a:spLocks noGrp="1" noChangeArrowheads="1"/>
          </p:cNvSpPr>
          <p:nvPr>
            <p:ph type="body" idx="1"/>
          </p:nvPr>
        </p:nvSpPr>
        <p:spPr>
          <a:noFill/>
        </p:spPr>
        <p:txBody>
          <a:bodyPr/>
          <a:lstStyle/>
          <a:p>
            <a:pPr eaLnBrk="1" hangingPunct="1"/>
            <a:r>
              <a:rPr kumimoji="1" lang="en-US" altLang="zh-CN" b="1">
                <a:solidFill>
                  <a:schemeClr val="accent2"/>
                </a:solidFill>
                <a:latin typeface="Arial" panose="020B0604020202020204" pitchFamily="34" charset="0"/>
              </a:rPr>
              <a:t>“</a:t>
            </a:r>
            <a:r>
              <a:rPr kumimoji="1" lang="zh-CN" altLang="en-US" b="1">
                <a:solidFill>
                  <a:schemeClr val="accent2"/>
                </a:solidFill>
              </a:rPr>
              <a:t>程序</a:t>
            </a:r>
            <a:r>
              <a:rPr kumimoji="1" lang="zh-CN" altLang="en-US" b="1">
                <a:solidFill>
                  <a:schemeClr val="accent2"/>
                </a:solidFill>
                <a:latin typeface="Arial" panose="020B0604020202020204" pitchFamily="34" charset="0"/>
              </a:rPr>
              <a:t>”</a:t>
            </a:r>
            <a:r>
              <a:rPr kumimoji="1" lang="zh-CN" altLang="en-US" b="1">
                <a:solidFill>
                  <a:schemeClr val="accent2"/>
                </a:solidFill>
              </a:rPr>
              <a:t>是实现计算系统千变万化复杂功能的构造、表达与执行手段</a:t>
            </a:r>
            <a:r>
              <a:rPr kumimoji="1" lang="en-US" altLang="zh-CN" b="1">
                <a:solidFill>
                  <a:schemeClr val="accent2"/>
                </a:solidFill>
              </a:rPr>
              <a:t>; </a:t>
            </a:r>
          </a:p>
          <a:p>
            <a:pPr eaLnBrk="1" hangingPunct="1"/>
            <a:r>
              <a:rPr kumimoji="1" lang="en-US" altLang="zh-CN" b="1">
                <a:solidFill>
                  <a:schemeClr val="accent2"/>
                </a:solidFill>
                <a:latin typeface="Arial" panose="020B0604020202020204" pitchFamily="34" charset="0"/>
              </a:rPr>
              <a:t>“</a:t>
            </a:r>
            <a:r>
              <a:rPr kumimoji="1" lang="zh-CN" altLang="en-US" b="1">
                <a:solidFill>
                  <a:schemeClr val="accent2"/>
                </a:solidFill>
              </a:rPr>
              <a:t>递归</a:t>
            </a:r>
            <a:r>
              <a:rPr kumimoji="1" lang="zh-CN" altLang="en-US" b="1">
                <a:solidFill>
                  <a:schemeClr val="accent2"/>
                </a:solidFill>
                <a:latin typeface="Arial" panose="020B0604020202020204" pitchFamily="34" charset="0"/>
              </a:rPr>
              <a:t>”</a:t>
            </a:r>
            <a:r>
              <a:rPr kumimoji="1" lang="zh-CN" altLang="en-US" b="1">
                <a:solidFill>
                  <a:schemeClr val="accent2"/>
                </a:solidFill>
              </a:rPr>
              <a:t>是具自相似性无限事物及重复过程的表达、构造与执行手段</a:t>
            </a:r>
            <a:r>
              <a:rPr kumimoji="1" lang="en-US" altLang="zh-CN" b="1">
                <a:solidFill>
                  <a:schemeClr val="accent2"/>
                </a:solidFill>
              </a:rPr>
              <a:t>;</a:t>
            </a:r>
          </a:p>
          <a:p>
            <a:pPr eaLnBrk="1" hangingPunct="1"/>
            <a:r>
              <a:rPr kumimoji="1" lang="zh-CN" altLang="en-US" b="1"/>
              <a:t>理解</a:t>
            </a:r>
            <a:r>
              <a:rPr kumimoji="1" lang="zh-CN" altLang="en-US" b="1">
                <a:latin typeface="Arial" panose="020B0604020202020204" pitchFamily="34" charset="0"/>
              </a:rPr>
              <a:t>“</a:t>
            </a:r>
            <a:r>
              <a:rPr kumimoji="1" lang="zh-CN" altLang="en-US" b="1"/>
              <a:t>程序与递归</a:t>
            </a:r>
            <a:r>
              <a:rPr kumimoji="1" lang="zh-CN" altLang="en-US" b="1">
                <a:latin typeface="Arial" panose="020B0604020202020204" pitchFamily="34" charset="0"/>
              </a:rPr>
              <a:t>”</a:t>
            </a:r>
            <a:r>
              <a:rPr kumimoji="1" lang="zh-CN" altLang="en-US" b="1"/>
              <a:t> ，是理解计算机内部程序执行的前提，是理解复杂算法的基础。</a:t>
            </a: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9E6D29E8-B3F4-4649-AD6D-39E3A6C54A9A}" type="slidenum">
              <a:rPr lang="en-US" altLang="zh-CN" sz="1300" b="0" i="0">
                <a:latin typeface="Times New Roman" panose="02020603050405020304" pitchFamily="18" charset="0"/>
              </a:rPr>
              <a:pPr algn="r" eaLnBrk="1" hangingPunct="1"/>
              <a:t>22</a:t>
            </a:fld>
            <a:endParaRPr lang="en-US" altLang="zh-CN" sz="1300" b="0" i="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xfrm>
            <a:off x="2751138" y="531813"/>
            <a:ext cx="4730750" cy="2662237"/>
          </a:xfrm>
          <a:ln/>
        </p:spPr>
      </p:sp>
      <p:sp>
        <p:nvSpPr>
          <p:cNvPr id="573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CF1DBF3C-6168-4D6B-BFED-D3CCEA2AB559}" type="slidenum">
              <a:rPr lang="en-US" altLang="zh-CN" sz="1300" b="0" i="0">
                <a:latin typeface="Times New Roman" panose="02020603050405020304" pitchFamily="18" charset="0"/>
              </a:rPr>
              <a:pPr algn="r" eaLnBrk="1" hangingPunct="1"/>
              <a:t>23</a:t>
            </a:fld>
            <a:endParaRPr lang="en-US" altLang="zh-CN" sz="1300" b="0" i="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xfrm>
            <a:off x="2751138" y="531813"/>
            <a:ext cx="4730750" cy="2662237"/>
          </a:xfrm>
          <a:ln/>
        </p:spPr>
      </p:sp>
      <p:sp>
        <p:nvSpPr>
          <p:cNvPr id="471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4C727153-FA67-43CF-9742-646F53D7C7CD}" type="slidenum">
              <a:rPr lang="en-US" altLang="zh-CN" sz="1300" b="0" i="0">
                <a:latin typeface="Times New Roman" panose="02020603050405020304" pitchFamily="18" charset="0"/>
              </a:rPr>
              <a:pPr algn="r" eaLnBrk="1" hangingPunct="1"/>
              <a:t>24</a:t>
            </a:fld>
            <a:endParaRPr lang="en-US" altLang="zh-CN" sz="1300" b="0" i="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xfrm>
            <a:off x="2751138" y="531813"/>
            <a:ext cx="4730750" cy="2662237"/>
          </a:xfrm>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4B3F531C-3D72-46CC-A15D-96C91B9ED93C}" type="slidenum">
              <a:rPr lang="en-US" altLang="zh-CN" sz="1300" b="0" i="0">
                <a:latin typeface="Times New Roman" panose="02020603050405020304" pitchFamily="18" charset="0"/>
              </a:rPr>
              <a:pPr algn="r" eaLnBrk="1" hangingPunct="1"/>
              <a:t>25</a:t>
            </a:fld>
            <a:endParaRPr lang="en-US" altLang="zh-CN" sz="1300" b="0" i="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xfrm>
            <a:off x="2751138" y="531813"/>
            <a:ext cx="4730750" cy="2662237"/>
          </a:xfrm>
          <a:ln/>
        </p:spPr>
      </p:sp>
      <p:sp>
        <p:nvSpPr>
          <p:cNvPr id="532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Grp="1" noRot="1" noChangeAspect="1" noChangeArrowheads="1" noTextEdit="1"/>
          </p:cNvSpPr>
          <p:nvPr>
            <p:ph type="sldImg"/>
          </p:nvPr>
        </p:nvSpPr>
        <p:spPr>
          <a:xfrm>
            <a:off x="2752725" y="531813"/>
            <a:ext cx="4730750" cy="2662237"/>
          </a:xfrm>
          <a:ln/>
        </p:spPr>
      </p:sp>
      <p:sp>
        <p:nvSpPr>
          <p:cNvPr id="2041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15731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Grp="1" noRot="1" noChangeAspect="1" noChangeArrowheads="1" noTextEdit="1"/>
          </p:cNvSpPr>
          <p:nvPr>
            <p:ph type="sldImg"/>
          </p:nvPr>
        </p:nvSpPr>
        <p:spPr>
          <a:xfrm>
            <a:off x="2752725" y="531813"/>
            <a:ext cx="4730750" cy="2662237"/>
          </a:xfrm>
          <a:ln/>
        </p:spPr>
      </p:sp>
      <p:sp>
        <p:nvSpPr>
          <p:cNvPr id="2041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09440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2"/>
          <p:cNvSpPr>
            <a:spLocks noGrp="1" noRot="1" noChangeAspect="1" noChangeArrowheads="1" noTextEdit="1"/>
          </p:cNvSpPr>
          <p:nvPr>
            <p:ph type="sldImg"/>
          </p:nvPr>
        </p:nvSpPr>
        <p:spPr>
          <a:xfrm>
            <a:off x="2752725" y="531813"/>
            <a:ext cx="4730750" cy="2662237"/>
          </a:xfrm>
          <a:ln/>
        </p:spPr>
      </p:sp>
      <p:sp>
        <p:nvSpPr>
          <p:cNvPr id="2063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73685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458" name="Rectangle 2"/>
          <p:cNvSpPr>
            <a:spLocks noGrp="1" noRot="1" noChangeAspect="1" noChangeArrowheads="1" noTextEdit="1"/>
          </p:cNvSpPr>
          <p:nvPr>
            <p:ph type="sldImg"/>
          </p:nvPr>
        </p:nvSpPr>
        <p:spPr>
          <a:xfrm>
            <a:off x="2752725" y="531813"/>
            <a:ext cx="4730750" cy="2662237"/>
          </a:xfrm>
          <a:ln/>
        </p:spPr>
      </p:sp>
      <p:sp>
        <p:nvSpPr>
          <p:cNvPr id="20674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42394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752725" y="531813"/>
            <a:ext cx="4730750" cy="2662237"/>
          </a:xfrm>
          <a:ln/>
        </p:spPr>
      </p:sp>
      <p:sp>
        <p:nvSpPr>
          <p:cNvPr id="61443"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2752725" y="531813"/>
            <a:ext cx="4730750" cy="2662237"/>
          </a:xfrm>
          <a:ln/>
        </p:spPr>
      </p:sp>
      <p:sp>
        <p:nvSpPr>
          <p:cNvPr id="63491"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08C658B6-E492-40E6-BD1B-0DE85F496F88}" type="slidenum">
              <a:rPr lang="en-US" altLang="zh-CN" sz="1300" b="0" i="0">
                <a:latin typeface="Times New Roman" panose="02020603050405020304" pitchFamily="18" charset="0"/>
              </a:rPr>
              <a:pPr algn="r" eaLnBrk="1" hangingPunct="1"/>
              <a:t>4</a:t>
            </a:fld>
            <a:endParaRPr lang="en-US" altLang="zh-CN" sz="1300" b="0" i="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2751138" y="531813"/>
            <a:ext cx="4730750" cy="2662237"/>
          </a:xfrm>
          <a:ln/>
        </p:spPr>
      </p:sp>
      <p:sp>
        <p:nvSpPr>
          <p:cNvPr id="184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2"/>
          <p:cNvSpPr>
            <a:spLocks noGrp="1" noRot="1" noChangeAspect="1" noChangeArrowheads="1" noTextEdit="1"/>
          </p:cNvSpPr>
          <p:nvPr>
            <p:ph type="sldImg"/>
          </p:nvPr>
        </p:nvSpPr>
        <p:spPr>
          <a:xfrm>
            <a:off x="2752725" y="531813"/>
            <a:ext cx="4730750" cy="2662237"/>
          </a:xfrm>
          <a:ln/>
        </p:spPr>
      </p:sp>
      <p:sp>
        <p:nvSpPr>
          <p:cNvPr id="2045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16902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602" name="Rectangle 2"/>
          <p:cNvSpPr>
            <a:spLocks noGrp="1" noRot="1" noChangeAspect="1" noChangeArrowheads="1" noTextEdit="1"/>
          </p:cNvSpPr>
          <p:nvPr>
            <p:ph type="sldImg"/>
          </p:nvPr>
        </p:nvSpPr>
        <p:spPr>
          <a:xfrm>
            <a:off x="2752725" y="531813"/>
            <a:ext cx="4730750" cy="2662237"/>
          </a:xfrm>
          <a:ln/>
        </p:spPr>
      </p:sp>
      <p:sp>
        <p:nvSpPr>
          <p:cNvPr id="2073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4611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kumimoji="1" sz="2400">
                <a:solidFill>
                  <a:schemeClr val="tx1"/>
                </a:solidFill>
                <a:latin typeface="Arial" panose="020B0604020202020204" pitchFamily="34" charset="0"/>
                <a:ea typeface="隶书" panose="02010509060101010101" pitchFamily="49" charset="-122"/>
              </a:defRPr>
            </a:lvl1pPr>
            <a:lvl2pPr marL="804863" indent="-309563" defTabSz="990600" eaLnBrk="0" hangingPunct="0">
              <a:defRPr kumimoji="1" sz="2400">
                <a:solidFill>
                  <a:schemeClr val="tx1"/>
                </a:solidFill>
                <a:latin typeface="Arial" panose="020B0604020202020204" pitchFamily="34" charset="0"/>
                <a:ea typeface="隶书" panose="02010509060101010101" pitchFamily="49" charset="-122"/>
              </a:defRPr>
            </a:lvl2pPr>
            <a:lvl3pPr marL="1238250" indent="-247650" defTabSz="990600" eaLnBrk="0" hangingPunct="0">
              <a:defRPr kumimoji="1" sz="2400">
                <a:solidFill>
                  <a:schemeClr val="tx1"/>
                </a:solidFill>
                <a:latin typeface="Arial" panose="020B0604020202020204" pitchFamily="34" charset="0"/>
                <a:ea typeface="隶书" panose="02010509060101010101" pitchFamily="49" charset="-122"/>
              </a:defRPr>
            </a:lvl3pPr>
            <a:lvl4pPr marL="1733550" indent="-247650" defTabSz="990600" eaLnBrk="0" hangingPunct="0">
              <a:defRPr kumimoji="1" sz="2400">
                <a:solidFill>
                  <a:schemeClr val="tx1"/>
                </a:solidFill>
                <a:latin typeface="Arial" panose="020B0604020202020204" pitchFamily="34" charset="0"/>
                <a:ea typeface="隶书" panose="02010509060101010101" pitchFamily="49" charset="-122"/>
              </a:defRPr>
            </a:lvl4pPr>
            <a:lvl5pPr marL="2228850" indent="-247650" defTabSz="990600" eaLnBrk="0" hangingPunct="0">
              <a:defRPr kumimoji="1" sz="2400">
                <a:solidFill>
                  <a:schemeClr val="tx1"/>
                </a:solidFill>
                <a:latin typeface="Arial" panose="020B0604020202020204" pitchFamily="34" charset="0"/>
                <a:ea typeface="隶书" panose="02010509060101010101" pitchFamily="49" charset="-122"/>
              </a:defRPr>
            </a:lvl5pPr>
            <a:lvl6pPr marL="2686050" indent="-247650" defTabSz="990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3143250" indent="-247650" defTabSz="990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600450" indent="-247650" defTabSz="990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4057650" indent="-247650" defTabSz="990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424BC6CB-11DD-4D68-BE69-BEBB843F43D9}" type="slidenum">
              <a:rPr lang="en-US" altLang="zh-CN" sz="1300" b="0" i="0">
                <a:latin typeface="Times New Roman" panose="02020603050405020304" pitchFamily="18" charset="0"/>
                <a:ea typeface="宋体" panose="02010600030101010101" pitchFamily="2" charset="-122"/>
              </a:rPr>
              <a:pPr algn="r" eaLnBrk="1" hangingPunct="1"/>
              <a:t>35</a:t>
            </a:fld>
            <a:endParaRPr lang="en-US" altLang="zh-CN" sz="1300" b="0" i="0">
              <a:latin typeface="Times New Roman" panose="02020603050405020304" pitchFamily="18" charset="0"/>
              <a:ea typeface="宋体" panose="02010600030101010101" pitchFamily="2" charset="-122"/>
            </a:endParaRPr>
          </a:p>
        </p:txBody>
      </p:sp>
      <p:sp>
        <p:nvSpPr>
          <p:cNvPr id="2048003" name="Rectangle 2"/>
          <p:cNvSpPr>
            <a:spLocks noGrp="1" noRot="1" noChangeAspect="1" noChangeArrowheads="1" noTextEdit="1"/>
          </p:cNvSpPr>
          <p:nvPr>
            <p:ph type="sldImg"/>
          </p:nvPr>
        </p:nvSpPr>
        <p:spPr>
          <a:ln/>
        </p:spPr>
      </p:sp>
      <p:sp>
        <p:nvSpPr>
          <p:cNvPr id="2048004"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6976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D27B1B1-FFCB-4E58-9D6C-AF399FE0052B}"/>
              </a:ext>
            </a:extLst>
          </p:cNvPr>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F1EFF688-BA15-45F2-82AF-4F42DF98E3FD}" type="slidenum">
              <a:rPr lang="en-US" altLang="zh-CN" sz="1300" b="0" i="0"/>
              <a:pPr algn="r" eaLnBrk="1" hangingPunct="1">
                <a:spcBef>
                  <a:spcPct val="0"/>
                </a:spcBef>
              </a:pPr>
              <a:t>36</a:t>
            </a:fld>
            <a:endParaRPr lang="en-US" altLang="zh-CN" sz="1300" b="0" i="0"/>
          </a:p>
        </p:txBody>
      </p:sp>
      <p:sp>
        <p:nvSpPr>
          <p:cNvPr id="22531" name="Rectangle 2">
            <a:extLst>
              <a:ext uri="{FF2B5EF4-FFF2-40B4-BE49-F238E27FC236}">
                <a16:creationId xmlns:a16="http://schemas.microsoft.com/office/drawing/2014/main" id="{03C9126A-51C7-4B81-A719-010EB098E3DE}"/>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30616C68-3E35-47F9-89C5-CDCCD5BBC7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18F5932-8812-400F-8810-E3638F86DFC8}"/>
              </a:ext>
            </a:extLst>
          </p:cNvPr>
          <p:cNvSpPr>
            <a:spLocks noRot="1" noChangeArrowheads="1" noTextEdit="1"/>
          </p:cNvSpPr>
          <p:nvPr>
            <p:ph type="sldImg"/>
          </p:nvPr>
        </p:nvSpPr>
        <p:spPr>
          <a:xfrm>
            <a:off x="2752725" y="531813"/>
            <a:ext cx="4730750" cy="2662237"/>
          </a:xfrm>
          <a:ln/>
        </p:spPr>
      </p:sp>
      <p:sp>
        <p:nvSpPr>
          <p:cNvPr id="24579" name="Rectangle 3">
            <a:extLst>
              <a:ext uri="{FF2B5EF4-FFF2-40B4-BE49-F238E27FC236}">
                <a16:creationId xmlns:a16="http://schemas.microsoft.com/office/drawing/2014/main" id="{4A89DCE9-E018-4DD8-B12F-220FE3EFC5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F2466DD-0A25-4C6E-B632-EC660F96C917}"/>
              </a:ext>
            </a:extLst>
          </p:cNvPr>
          <p:cNvSpPr>
            <a:spLocks noRot="1" noChangeArrowheads="1" noTextEdit="1"/>
          </p:cNvSpPr>
          <p:nvPr>
            <p:ph type="sldImg"/>
          </p:nvPr>
        </p:nvSpPr>
        <p:spPr>
          <a:xfrm>
            <a:off x="2752725" y="531813"/>
            <a:ext cx="4730750" cy="2662237"/>
          </a:xfrm>
          <a:ln/>
        </p:spPr>
      </p:sp>
      <p:sp>
        <p:nvSpPr>
          <p:cNvPr id="26627" name="Rectangle 3">
            <a:extLst>
              <a:ext uri="{FF2B5EF4-FFF2-40B4-BE49-F238E27FC236}">
                <a16:creationId xmlns:a16="http://schemas.microsoft.com/office/drawing/2014/main" id="{70267121-A06E-4378-ABBB-06B489876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F</a:t>
            </a:r>
            <a:r>
              <a:rPr lang="zh-CN" altLang="en-US"/>
              <a:t>描述了</a:t>
            </a:r>
            <a:r>
              <a:rPr lang="en-US" altLang="zh-CN"/>
              <a:t>g1,g2,…,gk</a:t>
            </a:r>
            <a:r>
              <a:rPr lang="zh-CN" altLang="en-US"/>
              <a:t>的组合关系</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384C1ED-A614-428B-A9E3-C4F602E6E03C}"/>
              </a:ext>
            </a:extLst>
          </p:cNvPr>
          <p:cNvSpPr>
            <a:spLocks noRot="1" noChangeArrowheads="1" noTextEdit="1"/>
          </p:cNvSpPr>
          <p:nvPr>
            <p:ph type="sldImg"/>
          </p:nvPr>
        </p:nvSpPr>
        <p:spPr>
          <a:xfrm>
            <a:off x="2752725" y="531813"/>
            <a:ext cx="4730750" cy="2662237"/>
          </a:xfrm>
          <a:ln/>
        </p:spPr>
      </p:sp>
      <p:sp>
        <p:nvSpPr>
          <p:cNvPr id="28675" name="Rectangle 3">
            <a:extLst>
              <a:ext uri="{FF2B5EF4-FFF2-40B4-BE49-F238E27FC236}">
                <a16:creationId xmlns:a16="http://schemas.microsoft.com/office/drawing/2014/main" id="{50D9141F-D31C-4D0D-967C-A821BC9B95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f</a:t>
            </a:r>
            <a:r>
              <a:rPr lang="zh-CN" altLang="en-US"/>
              <a:t>是</a:t>
            </a:r>
            <a:r>
              <a:rPr lang="en-US" altLang="zh-CN"/>
              <a:t>0</a:t>
            </a:r>
            <a:r>
              <a:rPr lang="zh-CN" altLang="en-US"/>
              <a:t>元函数（常量）</a:t>
            </a:r>
            <a:r>
              <a:rPr lang="en-US" altLang="zh-CN"/>
              <a:t>k=0</a:t>
            </a:r>
          </a:p>
          <a:p>
            <a:pPr eaLnBrk="1" hangingPunct="1"/>
            <a:r>
              <a:rPr lang="en-US" altLang="zh-CN"/>
              <a:t>g</a:t>
            </a:r>
            <a:r>
              <a:rPr lang="zh-CN" altLang="en-US"/>
              <a:t>是</a:t>
            </a:r>
            <a:r>
              <a:rPr lang="en-US" altLang="zh-CN"/>
              <a:t>2</a:t>
            </a:r>
            <a:r>
              <a:rPr lang="zh-CN" altLang="en-US"/>
              <a:t>元函数 </a:t>
            </a:r>
            <a:r>
              <a:rPr lang="en-US" altLang="zh-CN"/>
              <a:t>k=2</a:t>
            </a:r>
          </a:p>
          <a:p>
            <a:pPr eaLnBrk="1" hangingPunct="1"/>
            <a:r>
              <a:rPr lang="en-US" altLang="zh-CN"/>
              <a:t>g</a:t>
            </a:r>
            <a:r>
              <a:rPr lang="zh-CN" altLang="en-US"/>
              <a:t>给出了递归构造的规则</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034D86A-EDB5-4D15-86AC-493D48222E28}"/>
              </a:ext>
            </a:extLst>
          </p:cNvPr>
          <p:cNvSpPr>
            <a:spLocks noRot="1" noChangeArrowheads="1" noTextEdit="1"/>
          </p:cNvSpPr>
          <p:nvPr>
            <p:ph type="sldImg"/>
          </p:nvPr>
        </p:nvSpPr>
        <p:spPr>
          <a:xfrm>
            <a:off x="2752725" y="531813"/>
            <a:ext cx="4730750" cy="2662237"/>
          </a:xfrm>
          <a:ln/>
        </p:spPr>
      </p:sp>
      <p:sp>
        <p:nvSpPr>
          <p:cNvPr id="30723" name="Rectangle 3">
            <a:extLst>
              <a:ext uri="{FF2B5EF4-FFF2-40B4-BE49-F238E27FC236}">
                <a16:creationId xmlns:a16="http://schemas.microsoft.com/office/drawing/2014/main" id="{93B31AFC-4573-4678-A55C-F5A5760C74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6C25B1B-071B-4302-92B3-5BFA0C2C3D7B}"/>
              </a:ext>
            </a:extLst>
          </p:cNvPr>
          <p:cNvSpPr>
            <a:spLocks noRot="1" noChangeArrowheads="1" noTextEdit="1"/>
          </p:cNvSpPr>
          <p:nvPr>
            <p:ph type="sldImg"/>
          </p:nvPr>
        </p:nvSpPr>
        <p:spPr>
          <a:xfrm>
            <a:off x="2752725" y="531813"/>
            <a:ext cx="4730750" cy="2662237"/>
          </a:xfrm>
          <a:ln/>
        </p:spPr>
      </p:sp>
      <p:sp>
        <p:nvSpPr>
          <p:cNvPr id="32771" name="Rectangle 3">
            <a:extLst>
              <a:ext uri="{FF2B5EF4-FFF2-40B4-BE49-F238E27FC236}">
                <a16:creationId xmlns:a16="http://schemas.microsoft.com/office/drawing/2014/main" id="{306C37A1-1C12-437D-ACD5-E3A03A2BEF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39A017-BD42-4A44-80A1-563F48016DC8}"/>
              </a:ext>
            </a:extLst>
          </p:cNvPr>
          <p:cNvSpPr>
            <a:spLocks noRot="1" noChangeArrowheads="1" noTextEdit="1"/>
          </p:cNvSpPr>
          <p:nvPr>
            <p:ph type="sldImg"/>
          </p:nvPr>
        </p:nvSpPr>
        <p:spPr>
          <a:xfrm>
            <a:off x="2752725" y="531813"/>
            <a:ext cx="4730750" cy="2662237"/>
          </a:xfrm>
          <a:ln/>
        </p:spPr>
      </p:sp>
      <p:sp>
        <p:nvSpPr>
          <p:cNvPr id="54275" name="Rectangle 3">
            <a:extLst>
              <a:ext uri="{FF2B5EF4-FFF2-40B4-BE49-F238E27FC236}">
                <a16:creationId xmlns:a16="http://schemas.microsoft.com/office/drawing/2014/main" id="{D216510E-FD78-4A3E-A174-44B14B29E8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E84F019F-62B0-4C22-84B2-22AC10FCAD5A}" type="slidenum">
              <a:rPr lang="en-US" altLang="zh-CN" sz="1300" b="0" i="0">
                <a:latin typeface="Times New Roman" panose="02020603050405020304" pitchFamily="18" charset="0"/>
              </a:rPr>
              <a:pPr algn="r" eaLnBrk="1" hangingPunct="1"/>
              <a:t>5</a:t>
            </a:fld>
            <a:endParaRPr lang="en-US" altLang="zh-CN" sz="1300" b="0" i="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xfrm>
            <a:off x="2751138" y="531813"/>
            <a:ext cx="4730750" cy="2662237"/>
          </a:xfrm>
          <a:ln/>
        </p:spPr>
      </p:sp>
      <p:sp>
        <p:nvSpPr>
          <p:cNvPr id="20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516CBA8-8EA0-4647-AE6D-7C66E12E4797}"/>
              </a:ext>
            </a:extLst>
          </p:cNvPr>
          <p:cNvSpPr>
            <a:spLocks noRot="1" noChangeArrowheads="1" noTextEdit="1"/>
          </p:cNvSpPr>
          <p:nvPr>
            <p:ph type="sldImg"/>
          </p:nvPr>
        </p:nvSpPr>
        <p:spPr>
          <a:xfrm>
            <a:off x="2752725" y="531813"/>
            <a:ext cx="4730750" cy="2662237"/>
          </a:xfrm>
          <a:ln/>
        </p:spPr>
      </p:sp>
      <p:sp>
        <p:nvSpPr>
          <p:cNvPr id="58371" name="Rectangle 3">
            <a:extLst>
              <a:ext uri="{FF2B5EF4-FFF2-40B4-BE49-F238E27FC236}">
                <a16:creationId xmlns:a16="http://schemas.microsoft.com/office/drawing/2014/main" id="{1BAD3702-EAB9-4EE5-BF94-BDB75A9114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BB70E4B7-2DD5-4A8F-8B0E-D7B8BC752F9B}" type="slidenum">
              <a:rPr lang="en-US" altLang="zh-CN" sz="1300" b="0" i="0">
                <a:latin typeface="Times New Roman" panose="02020603050405020304" pitchFamily="18" charset="0"/>
              </a:rPr>
              <a:pPr algn="r" eaLnBrk="1" hangingPunct="1"/>
              <a:t>44</a:t>
            </a:fld>
            <a:endParaRPr lang="en-US" altLang="zh-CN" sz="1300" b="0" i="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xfrm>
            <a:off x="2751138" y="531813"/>
            <a:ext cx="4730750" cy="2662237"/>
          </a:xfrm>
          <a:ln/>
        </p:spPr>
      </p:sp>
      <p:sp>
        <p:nvSpPr>
          <p:cNvPr id="696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2752725" y="531813"/>
            <a:ext cx="4730750" cy="2662237"/>
          </a:xfrm>
          <a:ln/>
        </p:spPr>
      </p:sp>
      <p:sp>
        <p:nvSpPr>
          <p:cNvPr id="71683"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752725" y="531813"/>
            <a:ext cx="4730750" cy="2662237"/>
          </a:xfrm>
          <a:ln/>
        </p:spPr>
      </p:sp>
      <p:sp>
        <p:nvSpPr>
          <p:cNvPr id="73731"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2752725" y="531813"/>
            <a:ext cx="4730750" cy="2662237"/>
          </a:xfrm>
          <a:ln/>
        </p:spPr>
      </p:sp>
      <p:sp>
        <p:nvSpPr>
          <p:cNvPr id="75779"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CF13115-5589-46D5-8FC6-708EFAC8AE98}"/>
              </a:ext>
            </a:extLst>
          </p:cNvPr>
          <p:cNvSpPr>
            <a:spLocks noRot="1" noChangeArrowheads="1" noTextEdit="1"/>
          </p:cNvSpPr>
          <p:nvPr>
            <p:ph type="sldImg"/>
          </p:nvPr>
        </p:nvSpPr>
        <p:spPr>
          <a:xfrm>
            <a:off x="2752725" y="531813"/>
            <a:ext cx="4730750" cy="2662237"/>
          </a:xfrm>
          <a:ln/>
        </p:spPr>
      </p:sp>
      <p:sp>
        <p:nvSpPr>
          <p:cNvPr id="43011" name="Rectangle 3">
            <a:extLst>
              <a:ext uri="{FF2B5EF4-FFF2-40B4-BE49-F238E27FC236}">
                <a16:creationId xmlns:a16="http://schemas.microsoft.com/office/drawing/2014/main" id="{827B636A-4594-4E1E-97EA-AB9F2BA7C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r>
              <a:rPr lang="en-US" altLang="zh-CN"/>
              <a:t>m = 1 :A(1,1)=2</a:t>
            </a:r>
          </a:p>
          <a:p>
            <a:pPr eaLnBrk="1" hangingPunct="1"/>
            <a:r>
              <a:rPr lang="en-US" altLang="zh-CN"/>
              <a:t>A(n,1) = A(A(n-1,1),0) = A(n -1,1) + 2 </a:t>
            </a:r>
          </a:p>
          <a:p>
            <a:pPr eaLnBrk="1" hangingPunct="1"/>
            <a:r>
              <a:rPr lang="en-US" altLang="zh-CN"/>
              <a:t>A(n -1 ,1) = A(A(n-2,1),0) = A(n-2,1) + 2</a:t>
            </a:r>
          </a:p>
          <a:p>
            <a:pPr eaLnBrk="1" hangingPunct="1"/>
            <a:r>
              <a:rPr lang="en-US" altLang="zh-CN"/>
              <a:t>…</a:t>
            </a:r>
          </a:p>
          <a:p>
            <a:pPr eaLnBrk="1" hangingPunct="1"/>
            <a:r>
              <a:rPr lang="en-US" altLang="zh-CN"/>
              <a:t>A(2,1)</a:t>
            </a:r>
            <a:r>
              <a:rPr lang="zh-CN" altLang="en-US"/>
              <a:t> </a:t>
            </a:r>
            <a:r>
              <a:rPr lang="en-US" altLang="zh-CN"/>
              <a:t>=</a:t>
            </a:r>
            <a:r>
              <a:rPr lang="zh-CN" altLang="en-US"/>
              <a:t> </a:t>
            </a:r>
            <a:r>
              <a:rPr lang="en-US" altLang="zh-CN"/>
              <a:t>A(A(1,1),0)</a:t>
            </a:r>
            <a:r>
              <a:rPr lang="zh-CN" altLang="en-US"/>
              <a:t> </a:t>
            </a:r>
            <a:r>
              <a:rPr lang="en-US" altLang="zh-CN"/>
              <a:t>=</a:t>
            </a:r>
            <a:r>
              <a:rPr lang="zh-CN" altLang="en-US"/>
              <a:t> </a:t>
            </a:r>
            <a:r>
              <a:rPr lang="en-US" altLang="zh-CN"/>
              <a:t>A(1,1)</a:t>
            </a:r>
            <a:r>
              <a:rPr lang="zh-CN" altLang="en-US"/>
              <a:t> </a:t>
            </a:r>
            <a:r>
              <a:rPr lang="en-US" altLang="zh-CN"/>
              <a:t>+</a:t>
            </a:r>
            <a:r>
              <a:rPr lang="zh-CN" altLang="en-US"/>
              <a:t> </a:t>
            </a:r>
            <a:r>
              <a:rPr lang="en-US" altLang="zh-CN"/>
              <a:t>2</a:t>
            </a:r>
          </a:p>
          <a:p>
            <a:pPr eaLnBrk="1" hangingPunct="1"/>
            <a:r>
              <a:rPr lang="en-US" altLang="zh-CN"/>
              <a:t>A(1,1)</a:t>
            </a:r>
            <a:r>
              <a:rPr lang="zh-CN" altLang="en-US"/>
              <a:t> </a:t>
            </a:r>
            <a:r>
              <a:rPr lang="en-US" altLang="zh-CN"/>
              <a:t>=</a:t>
            </a:r>
            <a:r>
              <a:rPr lang="zh-CN" altLang="en-US"/>
              <a:t> </a:t>
            </a:r>
            <a:r>
              <a:rPr lang="en-US" altLang="zh-CN"/>
              <a:t>2</a:t>
            </a:r>
          </a:p>
          <a:p>
            <a:pPr eaLnBrk="1" hangingPunct="1"/>
            <a:endParaRPr lang="en-US" altLang="zh-CN"/>
          </a:p>
          <a:p>
            <a:pPr eaLnBrk="1" hangingPunct="1"/>
            <a:r>
              <a:rPr lang="zh-CN" altLang="en-US"/>
              <a:t>只有由后向前带入</a:t>
            </a:r>
            <a:endParaRPr lang="en-US" altLang="zh-CN"/>
          </a:p>
          <a:p>
            <a:pPr eaLnBrk="1" hangingPunct="1"/>
            <a:r>
              <a:rPr lang="en-US" altLang="zh-CN"/>
              <a:t>A(n,1) </a:t>
            </a:r>
          </a:p>
          <a:p>
            <a:pPr eaLnBrk="1" hangingPunct="1"/>
            <a:r>
              <a:rPr lang="en-US" altLang="zh-CN"/>
              <a:t>= A(n -1,1) + 2</a:t>
            </a:r>
          </a:p>
          <a:p>
            <a:pPr eaLnBrk="1" hangingPunct="1"/>
            <a:r>
              <a:rPr lang="en-US" altLang="zh-CN"/>
              <a:t>=(A(n -2,1) + 2) + 2</a:t>
            </a:r>
          </a:p>
          <a:p>
            <a:pPr eaLnBrk="1" hangingPunct="1"/>
            <a:r>
              <a:rPr lang="en-US" altLang="zh-CN"/>
              <a:t>=((A(n-3,1) + 2) + 2) + 2</a:t>
            </a:r>
          </a:p>
          <a:p>
            <a:pPr eaLnBrk="1" hangingPunct="1"/>
            <a:r>
              <a:rPr lang="en-US" altLang="zh-CN"/>
              <a:t>=…</a:t>
            </a:r>
          </a:p>
          <a:p>
            <a:pPr eaLnBrk="1" hangingPunct="1"/>
            <a:r>
              <a:rPr lang="en-US" altLang="zh-CN"/>
              <a:t>=((((…(A(1,1) + 2) + 2 ) …) + 2) + 2 = 2n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2752725" y="531813"/>
            <a:ext cx="4730750" cy="2662237"/>
          </a:xfrm>
          <a:ln/>
        </p:spPr>
      </p:sp>
      <p:sp>
        <p:nvSpPr>
          <p:cNvPr id="94211"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650" name="Rectangle 2"/>
          <p:cNvSpPr>
            <a:spLocks noGrp="1" noRot="1" noChangeAspect="1" noChangeArrowheads="1" noTextEdit="1"/>
          </p:cNvSpPr>
          <p:nvPr>
            <p:ph type="sldImg"/>
          </p:nvPr>
        </p:nvSpPr>
        <p:spPr>
          <a:xfrm>
            <a:off x="2752725" y="531813"/>
            <a:ext cx="4730750" cy="2662237"/>
          </a:xfrm>
          <a:ln/>
        </p:spPr>
      </p:sp>
      <p:sp>
        <p:nvSpPr>
          <p:cNvPr id="2075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38216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2752725" y="531813"/>
            <a:ext cx="4730750" cy="2662237"/>
          </a:xfrm>
          <a:ln/>
        </p:spPr>
      </p:sp>
      <p:sp>
        <p:nvSpPr>
          <p:cNvPr id="94211"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2752725" y="531813"/>
            <a:ext cx="4730750" cy="2662237"/>
          </a:xfrm>
          <a:ln/>
        </p:spPr>
      </p:sp>
      <p:sp>
        <p:nvSpPr>
          <p:cNvPr id="96259"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E84F019F-62B0-4C22-84B2-22AC10FCAD5A}" type="slidenum">
              <a:rPr lang="en-US" altLang="zh-CN" sz="1300" b="0" i="0">
                <a:latin typeface="Times New Roman" panose="02020603050405020304" pitchFamily="18" charset="0"/>
              </a:rPr>
              <a:pPr algn="r" eaLnBrk="1" hangingPunct="1"/>
              <a:t>6</a:t>
            </a:fld>
            <a:endParaRPr lang="en-US" altLang="zh-CN" sz="1300" b="0" i="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xfrm>
            <a:off x="2751138" y="531813"/>
            <a:ext cx="4730750" cy="2662237"/>
          </a:xfrm>
          <a:ln/>
        </p:spPr>
      </p:sp>
      <p:sp>
        <p:nvSpPr>
          <p:cNvPr id="204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463963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2752725" y="531813"/>
            <a:ext cx="4730750" cy="2662237"/>
          </a:xfrm>
          <a:ln/>
        </p:spPr>
      </p:sp>
      <p:sp>
        <p:nvSpPr>
          <p:cNvPr id="98307"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2752725" y="531813"/>
            <a:ext cx="4730750" cy="2662237"/>
          </a:xfrm>
          <a:ln/>
        </p:spPr>
      </p:sp>
      <p:sp>
        <p:nvSpPr>
          <p:cNvPr id="100355"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2752725" y="531813"/>
            <a:ext cx="4730750" cy="2662237"/>
          </a:xfrm>
          <a:ln/>
        </p:spPr>
      </p:sp>
      <p:sp>
        <p:nvSpPr>
          <p:cNvPr id="104451"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2752725" y="531813"/>
            <a:ext cx="4730750" cy="2662237"/>
          </a:xfrm>
          <a:ln/>
        </p:spPr>
      </p:sp>
      <p:sp>
        <p:nvSpPr>
          <p:cNvPr id="106499"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2752725" y="531813"/>
            <a:ext cx="4730750" cy="2662237"/>
          </a:xfrm>
          <a:ln/>
        </p:spPr>
      </p:sp>
      <p:sp>
        <p:nvSpPr>
          <p:cNvPr id="108547"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2752725" y="531813"/>
            <a:ext cx="4730750" cy="2662237"/>
          </a:xfrm>
          <a:ln/>
        </p:spPr>
      </p:sp>
      <p:sp>
        <p:nvSpPr>
          <p:cNvPr id="123907"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2752725" y="531813"/>
            <a:ext cx="4730750" cy="2662237"/>
          </a:xfrm>
          <a:ln/>
        </p:spPr>
      </p:sp>
      <p:sp>
        <p:nvSpPr>
          <p:cNvPr id="132099"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2752725" y="531813"/>
            <a:ext cx="4730750" cy="2662237"/>
          </a:xfrm>
          <a:ln/>
        </p:spPr>
      </p:sp>
      <p:sp>
        <p:nvSpPr>
          <p:cNvPr id="134147"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B7B1EA9C-18E2-4E22-AB34-A4A9CF264138}" type="slidenum">
              <a:rPr lang="en-US" altLang="zh-CN" sz="1300" b="0" i="0">
                <a:latin typeface="Times New Roman" panose="02020603050405020304" pitchFamily="18" charset="0"/>
              </a:rPr>
              <a:pPr algn="r" eaLnBrk="1" hangingPunct="1"/>
              <a:t>64</a:t>
            </a:fld>
            <a:endParaRPr lang="en-US" altLang="zh-CN" sz="1300" b="0" i="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xfrm>
            <a:off x="2751138" y="531813"/>
            <a:ext cx="4730750" cy="2662237"/>
          </a:xfrm>
          <a:ln/>
        </p:spPr>
      </p:sp>
      <p:sp>
        <p:nvSpPr>
          <p:cNvPr id="1361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E4632DDA-5B58-44C2-9462-B31C9C62289E}" type="slidenum">
              <a:rPr lang="en-US" altLang="zh-CN" sz="1300" b="0" i="0">
                <a:latin typeface="Times New Roman" panose="02020603050405020304" pitchFamily="18" charset="0"/>
              </a:rPr>
              <a:pPr algn="r" eaLnBrk="1" hangingPunct="1"/>
              <a:t>7</a:t>
            </a:fld>
            <a:endParaRPr lang="en-US" altLang="zh-CN" sz="1300" b="0" i="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xfrm>
            <a:off x="2751138" y="531813"/>
            <a:ext cx="4730750" cy="2662237"/>
          </a:xfrm>
          <a:ln/>
        </p:spPr>
      </p:sp>
      <p:sp>
        <p:nvSpPr>
          <p:cNvPr id="245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EAAD77CB-4C15-49D4-9A04-8738B8F91220}" type="slidenum">
              <a:rPr lang="en-US" altLang="zh-CN" sz="1300" b="0" i="0">
                <a:latin typeface="Times New Roman" panose="02020603050405020304" pitchFamily="18" charset="0"/>
              </a:rPr>
              <a:pPr algn="r" eaLnBrk="1" hangingPunct="1"/>
              <a:t>8</a:t>
            </a:fld>
            <a:endParaRPr lang="en-US" altLang="zh-CN" sz="1300" b="0" i="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2751138" y="531813"/>
            <a:ext cx="4730750" cy="2662237"/>
          </a:xfrm>
          <a:ln/>
        </p:spPr>
      </p:sp>
      <p:sp>
        <p:nvSpPr>
          <p:cNvPr id="266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B3D48B5F-392C-4282-A69C-9B65F2AA8E4D}" type="slidenum">
              <a:rPr lang="en-US" altLang="zh-CN" sz="1300" b="0" i="0">
                <a:latin typeface="Times New Roman" panose="02020603050405020304" pitchFamily="18" charset="0"/>
              </a:rPr>
              <a:pPr algn="r" eaLnBrk="1" hangingPunct="1"/>
              <a:t>9</a:t>
            </a:fld>
            <a:endParaRPr lang="en-US" altLang="zh-CN" sz="1300" b="0" i="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2751138" y="531813"/>
            <a:ext cx="4730750" cy="2662237"/>
          </a:xfrm>
          <a:ln/>
        </p:spPr>
      </p:sp>
      <p:sp>
        <p:nvSpPr>
          <p:cNvPr id="184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5797550" y="6742113"/>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kumimoji="1" sz="2000" b="1" i="1">
                <a:solidFill>
                  <a:schemeClr val="tx1"/>
                </a:solidFill>
                <a:latin typeface="Arial" panose="020B0604020202020204" pitchFamily="34" charset="0"/>
                <a:ea typeface="宋体" panose="02010600030101010101" pitchFamily="2" charset="-122"/>
              </a:defRPr>
            </a:lvl1pPr>
            <a:lvl2pPr marL="804863" indent="-309563" defTabSz="990600">
              <a:defRPr kumimoji="1" sz="2000" b="1" i="1">
                <a:solidFill>
                  <a:schemeClr val="tx1"/>
                </a:solidFill>
                <a:latin typeface="Arial" panose="020B0604020202020204" pitchFamily="34" charset="0"/>
                <a:ea typeface="宋体" panose="02010600030101010101" pitchFamily="2" charset="-122"/>
              </a:defRPr>
            </a:lvl2pPr>
            <a:lvl3pPr marL="1238250" indent="-247650" defTabSz="990600">
              <a:defRPr kumimoji="1" sz="2000" b="1" i="1">
                <a:solidFill>
                  <a:schemeClr val="tx1"/>
                </a:solidFill>
                <a:latin typeface="Arial" panose="020B0604020202020204" pitchFamily="34" charset="0"/>
                <a:ea typeface="宋体" panose="02010600030101010101" pitchFamily="2" charset="-122"/>
              </a:defRPr>
            </a:lvl3pPr>
            <a:lvl4pPr marL="1733550" indent="-247650" defTabSz="990600">
              <a:defRPr kumimoji="1" sz="2000" b="1" i="1">
                <a:solidFill>
                  <a:schemeClr val="tx1"/>
                </a:solidFill>
                <a:latin typeface="Arial" panose="020B0604020202020204" pitchFamily="34" charset="0"/>
                <a:ea typeface="宋体" panose="02010600030101010101" pitchFamily="2" charset="-122"/>
              </a:defRPr>
            </a:lvl4pPr>
            <a:lvl5pPr marL="2228850" indent="-247650" defTabSz="990600">
              <a:defRPr kumimoji="1" sz="2000" b="1" i="1">
                <a:solidFill>
                  <a:schemeClr val="tx1"/>
                </a:solidFill>
                <a:latin typeface="Arial" panose="020B0604020202020204" pitchFamily="34" charset="0"/>
                <a:ea typeface="宋体" panose="02010600030101010101" pitchFamily="2" charset="-122"/>
              </a:defRPr>
            </a:lvl5pPr>
            <a:lvl6pPr marL="26860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1432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004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057650" indent="-247650" defTabSz="990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7701FAFB-AD25-465C-87DB-0FB890712F78}" type="slidenum">
              <a:rPr lang="en-US" altLang="zh-CN" sz="1300" b="0" i="0">
                <a:latin typeface="Times New Roman" panose="02020603050405020304" pitchFamily="18" charset="0"/>
              </a:rPr>
              <a:pPr algn="r" eaLnBrk="1" hangingPunct="1"/>
              <a:t>11</a:t>
            </a:fld>
            <a:endParaRPr lang="en-US" altLang="zh-CN" sz="1300" b="0" i="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xfrm>
            <a:off x="2751138" y="531813"/>
            <a:ext cx="4730750" cy="2662237"/>
          </a:xfrm>
          <a:ln/>
        </p:spPr>
      </p:sp>
      <p:sp>
        <p:nvSpPr>
          <p:cNvPr id="225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277969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778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7725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573178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9581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726984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1556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983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09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818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09242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0313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382052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2338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5200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1338582"/>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446809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972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647776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7958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2167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2154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4088566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000125"/>
            <a:ext cx="645584" cy="166832"/>
          </a:xfrm>
          <a:prstGeom prst="rect">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a:ln>
            <a:noFill/>
          </a:ln>
          <a:effectLst/>
        </p:spPr>
        <p:txBody>
          <a:bodyPr wrap="none" anchor="ct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p>
        </p:txBody>
      </p:sp>
      <p:sp>
        <p:nvSpPr>
          <p:cNvPr id="3" name="Rectangle 10"/>
          <p:cNvSpPr>
            <a:spLocks noChangeArrowheads="1"/>
          </p:cNvSpPr>
          <p:nvPr userDrawn="1"/>
        </p:nvSpPr>
        <p:spPr bwMode="auto">
          <a:xfrm>
            <a:off x="702733" y="996950"/>
            <a:ext cx="11489267" cy="166832"/>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sz="2400"/>
          </a:p>
        </p:txBody>
      </p:sp>
      <p:sp>
        <p:nvSpPr>
          <p:cNvPr id="4" name="Text Box 11"/>
          <p:cNvSpPr txBox="1">
            <a:spLocks noChangeArrowheads="1"/>
          </p:cNvSpPr>
          <p:nvPr userDrawn="1"/>
        </p:nvSpPr>
        <p:spPr bwMode="auto">
          <a:xfrm>
            <a:off x="322873" y="935906"/>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CC6AFE6F-DA54-4337-ADC7-9B4643189B01}" type="slidenum">
              <a:rPr lang="en-US" altLang="zh-CN" sz="1000" b="1" smtClean="0">
                <a:solidFill>
                  <a:schemeClr val="bg1"/>
                </a:solidFill>
                <a:ea typeface="宋体" panose="02010600030101010101" pitchFamily="2" charset="-122"/>
              </a:rPr>
              <a:pPr algn="r" eaLnBrk="1" hangingPunct="1">
                <a:defRPr/>
              </a:pPr>
              <a:t>‹#›</a:t>
            </a:fld>
            <a:endParaRPr lang="en-US" altLang="zh-CN" sz="1000" b="1" dirty="0">
              <a:solidFill>
                <a:schemeClr val="bg1"/>
              </a:solidFill>
              <a:ea typeface="宋体" panose="02010600030101010101" pitchFamily="2" charset="-122"/>
            </a:endParaRPr>
          </a:p>
        </p:txBody>
      </p:sp>
    </p:spTree>
    <p:extLst>
      <p:ext uri="{BB962C8B-B14F-4D97-AF65-F5344CB8AC3E}">
        <p14:creationId xmlns:p14="http://schemas.microsoft.com/office/powerpoint/2010/main" val="1957672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934930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14149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02121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549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699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466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590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2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0382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41372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9"/>
          <p:cNvSpPr>
            <a:spLocks noChangeArrowheads="1"/>
          </p:cNvSpPr>
          <p:nvPr userDrawn="1"/>
        </p:nvSpPr>
        <p:spPr bwMode="auto">
          <a:xfrm>
            <a:off x="0" y="1000125"/>
            <a:ext cx="645584" cy="166832"/>
          </a:xfrm>
          <a:prstGeom prst="rect">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a:ln>
            <a:noFill/>
          </a:ln>
          <a:effectLst/>
        </p:spPr>
        <p:txBody>
          <a:bodyPr wrap="none" anchor="ct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p>
        </p:txBody>
      </p:sp>
      <p:sp>
        <p:nvSpPr>
          <p:cNvPr id="6" name="Rectangle 10"/>
          <p:cNvSpPr>
            <a:spLocks noChangeArrowheads="1"/>
          </p:cNvSpPr>
          <p:nvPr userDrawn="1"/>
        </p:nvSpPr>
        <p:spPr bwMode="auto">
          <a:xfrm>
            <a:off x="702733" y="996950"/>
            <a:ext cx="11489267" cy="166832"/>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sz="2400"/>
          </a:p>
        </p:txBody>
      </p:sp>
      <p:sp>
        <p:nvSpPr>
          <p:cNvPr id="7" name="Text Box 11"/>
          <p:cNvSpPr txBox="1">
            <a:spLocks noChangeArrowheads="1"/>
          </p:cNvSpPr>
          <p:nvPr userDrawn="1"/>
        </p:nvSpPr>
        <p:spPr bwMode="auto">
          <a:xfrm>
            <a:off x="322873" y="935906"/>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CC6AFE6F-DA54-4337-ADC7-9B4643189B01}" type="slidenum">
              <a:rPr lang="en-US" altLang="zh-CN" sz="1000" b="1" smtClean="0">
                <a:solidFill>
                  <a:schemeClr val="bg1"/>
                </a:solidFill>
                <a:ea typeface="宋体" panose="02010600030101010101" pitchFamily="2" charset="-122"/>
              </a:rPr>
              <a:pPr algn="r" eaLnBrk="1" hangingPunct="1">
                <a:defRPr/>
              </a:pPr>
              <a:t>‹#›</a:t>
            </a:fld>
            <a:endParaRPr lang="en-US" altLang="zh-CN" sz="1000" b="1" dirty="0">
              <a:solidFill>
                <a:schemeClr val="bg1"/>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000125"/>
            <a:ext cx="645584" cy="166832"/>
          </a:xfrm>
          <a:prstGeom prst="rect">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a:ln>
            <a:noFill/>
          </a:ln>
          <a:effectLst/>
        </p:spPr>
        <p:txBody>
          <a:bodyPr wrap="none" anchor="ct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p>
        </p:txBody>
      </p:sp>
      <p:sp>
        <p:nvSpPr>
          <p:cNvPr id="3" name="Rectangle 10"/>
          <p:cNvSpPr>
            <a:spLocks noChangeArrowheads="1"/>
          </p:cNvSpPr>
          <p:nvPr userDrawn="1"/>
        </p:nvSpPr>
        <p:spPr bwMode="auto">
          <a:xfrm>
            <a:off x="702733" y="996950"/>
            <a:ext cx="11489267" cy="166832"/>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sz="2400"/>
          </a:p>
        </p:txBody>
      </p:sp>
      <p:sp>
        <p:nvSpPr>
          <p:cNvPr id="4" name="Text Box 11"/>
          <p:cNvSpPr txBox="1">
            <a:spLocks noChangeArrowheads="1"/>
          </p:cNvSpPr>
          <p:nvPr userDrawn="1"/>
        </p:nvSpPr>
        <p:spPr bwMode="auto">
          <a:xfrm>
            <a:off x="322873" y="935906"/>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CC6AFE6F-DA54-4337-ADC7-9B4643189B01}" type="slidenum">
              <a:rPr lang="en-US" altLang="zh-CN" sz="1000" b="1" smtClean="0">
                <a:solidFill>
                  <a:schemeClr val="bg1"/>
                </a:solidFill>
                <a:ea typeface="宋体" panose="02010600030101010101" pitchFamily="2" charset="-122"/>
              </a:rPr>
              <a:pPr algn="r" eaLnBrk="1" hangingPunct="1">
                <a:defRPr/>
              </a:pPr>
              <a:t>‹#›</a:t>
            </a:fld>
            <a:endParaRPr lang="en-US" altLang="zh-CN" sz="1000" b="1" dirty="0">
              <a:solidFill>
                <a:schemeClr val="bg1"/>
              </a:solidFill>
              <a:ea typeface="宋体" panose="02010600030101010101" pitchFamily="2" charset="-122"/>
            </a:endParaRPr>
          </a:p>
        </p:txBody>
      </p:sp>
    </p:spTree>
    <p:extLst>
      <p:ext uri="{BB962C8B-B14F-4D97-AF65-F5344CB8AC3E}">
        <p14:creationId xmlns:p14="http://schemas.microsoft.com/office/powerpoint/2010/main" val="35707460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1000125"/>
            <a:ext cx="645584" cy="166832"/>
          </a:xfrm>
          <a:prstGeom prst="rect">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0" scaled="1"/>
            <a:tileRect/>
          </a:gradFill>
          <a:ln>
            <a:noFill/>
          </a:ln>
          <a:effectLst/>
        </p:spPr>
        <p:txBody>
          <a:bodyPr wrap="none" anchor="ct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p>
        </p:txBody>
      </p:sp>
      <p:sp>
        <p:nvSpPr>
          <p:cNvPr id="3" name="Rectangle 10"/>
          <p:cNvSpPr>
            <a:spLocks noChangeArrowheads="1"/>
          </p:cNvSpPr>
          <p:nvPr userDrawn="1"/>
        </p:nvSpPr>
        <p:spPr bwMode="auto">
          <a:xfrm>
            <a:off x="702733" y="996950"/>
            <a:ext cx="11489267" cy="166832"/>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sz="2400"/>
          </a:p>
        </p:txBody>
      </p:sp>
      <p:sp>
        <p:nvSpPr>
          <p:cNvPr id="4" name="Text Box 11"/>
          <p:cNvSpPr txBox="1">
            <a:spLocks noChangeArrowheads="1"/>
          </p:cNvSpPr>
          <p:nvPr userDrawn="1"/>
        </p:nvSpPr>
        <p:spPr bwMode="auto">
          <a:xfrm>
            <a:off x="322873" y="935906"/>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CC6AFE6F-DA54-4337-ADC7-9B4643189B01}" type="slidenum">
              <a:rPr lang="en-US" altLang="zh-CN" sz="1000" b="1" smtClean="0">
                <a:solidFill>
                  <a:schemeClr val="bg1"/>
                </a:solidFill>
                <a:ea typeface="宋体" panose="02010600030101010101" pitchFamily="2" charset="-122"/>
              </a:rPr>
              <a:pPr algn="r" eaLnBrk="1" hangingPunct="1">
                <a:defRPr/>
              </a:pPr>
              <a:t>‹#›</a:t>
            </a:fld>
            <a:endParaRPr lang="en-US" altLang="zh-CN" sz="1000" b="1" dirty="0">
              <a:solidFill>
                <a:schemeClr val="bg1"/>
              </a:solidFill>
              <a:ea typeface="宋体" panose="02010600030101010101" pitchFamily="2" charset="-122"/>
            </a:endParaRPr>
          </a:p>
        </p:txBody>
      </p:sp>
    </p:spTree>
    <p:extLst>
      <p:ext uri="{BB962C8B-B14F-4D97-AF65-F5344CB8AC3E}">
        <p14:creationId xmlns:p14="http://schemas.microsoft.com/office/powerpoint/2010/main" val="35664527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9.bin"/></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4" y="0"/>
            <a:ext cx="12192001" cy="686139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Rectangle 2"/>
          <p:cNvSpPr txBox="1">
            <a:spLocks noChangeArrowheads="1"/>
          </p:cNvSpPr>
          <p:nvPr/>
        </p:nvSpPr>
        <p:spPr>
          <a:xfrm>
            <a:off x="1592036" y="891661"/>
            <a:ext cx="9153391" cy="14700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第</a:t>
            </a:r>
            <a:r>
              <a:rPr kumimoji="0" lang="en-US" altLang="zh-CN"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4</a:t>
            </a:r>
            <a:r>
              <a:rPr kumimoji="0" lang="zh-CN" altLang="en-US"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讲</a:t>
            </a:r>
            <a:r>
              <a:rPr kumimoji="0" lang="en-US" altLang="zh-CN"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a:t>
            </a:r>
            <a:r>
              <a:rPr kumimoji="0" lang="zh-CN" altLang="en-US"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程序与递归</a:t>
            </a:r>
            <a:r>
              <a:rPr kumimoji="0" lang="en-US" altLang="zh-CN"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a:t>
            </a:r>
            <a:r>
              <a:rPr kumimoji="0" lang="zh-CN" altLang="en-US" sz="4000" b="1" i="0" u="none" strike="noStrike" kern="1200" cap="none" spc="0" normalizeH="0" baseline="0" noProof="0" dirty="0">
                <a:ln>
                  <a:noFill/>
                </a:ln>
                <a:solidFill>
                  <a:sysClr val="window" lastClr="FFFFFF">
                    <a:lumMod val="95000"/>
                  </a:sysClr>
                </a:solidFill>
                <a:effectLst/>
                <a:uLnTx/>
                <a:uFillTx/>
                <a:latin typeface="黑体" panose="02010609060101010101" pitchFamily="49" charset="-122"/>
                <a:ea typeface="黑体" panose="02010609060101010101" pitchFamily="49" charset="-122"/>
                <a:cs typeface="+mj-cs"/>
              </a:rPr>
              <a:t>二看计算机的本质</a:t>
            </a:r>
          </a:p>
        </p:txBody>
      </p:sp>
      <p:sp>
        <p:nvSpPr>
          <p:cNvPr id="15" name="Line 7"/>
          <p:cNvSpPr>
            <a:spLocks noChangeShapeType="1"/>
          </p:cNvSpPr>
          <p:nvPr/>
        </p:nvSpPr>
        <p:spPr bwMode="auto">
          <a:xfrm flipV="1">
            <a:off x="2070633" y="2085141"/>
            <a:ext cx="8196198" cy="1294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CF561EF2-AFF6-4FF2-A318-8E0160F908B8}"/>
              </a:ext>
            </a:extLst>
          </p:cNvPr>
          <p:cNvSpPr/>
          <p:nvPr/>
        </p:nvSpPr>
        <p:spPr>
          <a:xfrm>
            <a:off x="3048000" y="3105835"/>
            <a:ext cx="6096000" cy="646331"/>
          </a:xfrm>
          <a:prstGeom prst="rect">
            <a:avLst/>
          </a:prstGeom>
        </p:spPr>
        <p:txBody>
          <a:bodyPr>
            <a:spAutoFit/>
          </a:bodyPr>
          <a:lstStyle/>
          <a:p>
            <a:pPr lvl="0" algn="ctr">
              <a:defRPr/>
            </a:pPr>
            <a:r>
              <a:rPr lang="zh-CN" altLang="en-US" dirty="0">
                <a:solidFill>
                  <a:sysClr val="window" lastClr="FFFFFF">
                    <a:lumMod val="95000"/>
                  </a:sysClr>
                </a:solidFill>
                <a:latin typeface="黑体" panose="02010609060101010101" pitchFamily="49" charset="-122"/>
                <a:ea typeface="黑体" panose="02010609060101010101" pitchFamily="49" charset="-122"/>
              </a:rPr>
              <a:t>华中科技大学智能与分布计算实验室 辜希武</a:t>
            </a:r>
          </a:p>
          <a:p>
            <a:pPr lvl="0" algn="ctr">
              <a:defRPr/>
            </a:pPr>
            <a:r>
              <a:rPr lang="en-US" altLang="zh-CN" dirty="0">
                <a:solidFill>
                  <a:sysClr val="window" lastClr="FFFFFF">
                    <a:lumMod val="95000"/>
                  </a:sysClr>
                </a:solidFill>
                <a:ea typeface="黑体" panose="02010609060101010101" pitchFamily="49" charset="-122"/>
              </a:rPr>
              <a:t>guxiwu@hust.edu.cn</a:t>
            </a:r>
          </a:p>
        </p:txBody>
      </p:sp>
    </p:spTree>
    <p:extLst>
      <p:ext uri="{BB962C8B-B14F-4D97-AF65-F5344CB8AC3E}">
        <p14:creationId xmlns:p14="http://schemas.microsoft.com/office/powerpoint/2010/main" val="12265774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4543" y="193179"/>
            <a:ext cx="11073674" cy="658591"/>
          </a:xfrm>
        </p:spPr>
        <p:txBody>
          <a:bodyPr>
            <a:normAutofit/>
          </a:bodyPr>
          <a:lstStyle/>
          <a:p>
            <a:pPr algn="l"/>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4</a:t>
            </a:r>
            <a:r>
              <a:rPr lang="zh-CN" altLang="en-US" sz="3600" b="1" dirty="0">
                <a:latin typeface="微软雅黑" panose="020B0503020204020204" pitchFamily="34" charset="-122"/>
                <a:ea typeface="微软雅黑" panose="020B0503020204020204" pitchFamily="34" charset="-122"/>
              </a:rPr>
              <a:t>讲</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程序与递归</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二看计算机的本质</a:t>
            </a:r>
          </a:p>
        </p:txBody>
      </p:sp>
      <p:sp>
        <p:nvSpPr>
          <p:cNvPr id="5123" name="Text Box 3"/>
          <p:cNvSpPr txBox="1">
            <a:spLocks noChangeArrowheads="1"/>
          </p:cNvSpPr>
          <p:nvPr/>
        </p:nvSpPr>
        <p:spPr bwMode="auto">
          <a:xfrm>
            <a:off x="746868" y="1320354"/>
            <a:ext cx="7725192"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a:t>
            </a:r>
            <a:r>
              <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计算系统与程序</a:t>
            </a:r>
            <a:r>
              <a:rPr kumimoji="1"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 </a:t>
            </a:r>
            <a:endPar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lvl="0" eaLnBrk="1" hangingPunct="1">
              <a:lnSpc>
                <a:spcPct val="130000"/>
              </a:lnSpc>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二、程序构造：组合与抽象示例（运算组合式）</a:t>
            </a:r>
            <a:endPar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微软雅黑" pitchFamily="34" charset="-122"/>
                <a:ea typeface="微软雅黑" panose="020B0503020204020204" pitchFamily="34" charset="-122"/>
                <a:cs typeface="+mn-cs"/>
              </a:rPr>
              <a:t>三、递归的概念</a:t>
            </a: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四、两种不同的递归函数</a:t>
            </a:r>
            <a:r>
              <a:rPr kumimoji="1" lang="en-US" altLang="zh-CN"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a:t>
            </a: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递归与迭代</a:t>
            </a:r>
            <a:endParaRPr kumimoji="1" lang="en-US" altLang="zh-CN"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五、运用递归和迭代：构造与自动执行</a:t>
            </a:r>
          </a:p>
        </p:txBody>
      </p:sp>
    </p:spTree>
    <p:extLst>
      <p:ext uri="{BB962C8B-B14F-4D97-AF65-F5344CB8AC3E}">
        <p14:creationId xmlns:p14="http://schemas.microsoft.com/office/powerpoint/2010/main" val="81743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1433511" y="3571942"/>
            <a:ext cx="1836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(100 + 205) </a:t>
            </a:r>
          </a:p>
        </p:txBody>
      </p:sp>
      <p:sp>
        <p:nvSpPr>
          <p:cNvPr id="21508" name="Text Box 4"/>
          <p:cNvSpPr txBox="1">
            <a:spLocks noChangeArrowheads="1"/>
          </p:cNvSpPr>
          <p:nvPr/>
        </p:nvSpPr>
        <p:spPr bwMode="auto">
          <a:xfrm>
            <a:off x="740229" y="1800412"/>
            <a:ext cx="644842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ea typeface="华文宋体" panose="02010600040101010101" pitchFamily="2" charset="-122"/>
              </a:rPr>
              <a:t>由数值，到基本运算组合式 </a:t>
            </a:r>
          </a:p>
        </p:txBody>
      </p:sp>
      <p:sp>
        <p:nvSpPr>
          <p:cNvPr id="21509" name="Line 5"/>
          <p:cNvSpPr>
            <a:spLocks noChangeShapeType="1"/>
          </p:cNvSpPr>
          <p:nvPr/>
        </p:nvSpPr>
        <p:spPr bwMode="auto">
          <a:xfrm>
            <a:off x="3433762" y="3805305"/>
            <a:ext cx="1084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Text Box 6"/>
          <p:cNvSpPr txBox="1">
            <a:spLocks noChangeArrowheads="1"/>
          </p:cNvSpPr>
          <p:nvPr/>
        </p:nvSpPr>
        <p:spPr bwMode="auto">
          <a:xfrm>
            <a:off x="4565650" y="3430656"/>
            <a:ext cx="4478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a:t>中缀表示法</a:t>
            </a:r>
            <a:r>
              <a:rPr lang="en-US" altLang="zh-CN"/>
              <a:t>, </a:t>
            </a:r>
            <a:r>
              <a:rPr lang="zh-CN" altLang="en-US"/>
              <a:t>用运算符</a:t>
            </a:r>
            <a:r>
              <a:rPr lang="en-US" altLang="zh-CN"/>
              <a:t>(</a:t>
            </a:r>
            <a:r>
              <a:rPr lang="zh-CN" altLang="en-US"/>
              <a:t>即前述的指令</a:t>
            </a:r>
            <a:r>
              <a:rPr lang="en-US" altLang="zh-CN"/>
              <a:t>)</a:t>
            </a:r>
            <a:r>
              <a:rPr lang="zh-CN" altLang="en-US"/>
              <a:t>将两个数值组合起来，运算符在中间</a:t>
            </a:r>
          </a:p>
        </p:txBody>
      </p:sp>
      <p:sp>
        <p:nvSpPr>
          <p:cNvPr id="1993735" name="Text Box 7"/>
          <p:cNvSpPr txBox="1">
            <a:spLocks noChangeArrowheads="1"/>
          </p:cNvSpPr>
          <p:nvPr/>
        </p:nvSpPr>
        <p:spPr bwMode="auto">
          <a:xfrm>
            <a:off x="1411287" y="4819717"/>
            <a:ext cx="192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(+ 100  205) </a:t>
            </a:r>
          </a:p>
        </p:txBody>
      </p:sp>
      <p:sp>
        <p:nvSpPr>
          <p:cNvPr id="1993736" name="Line 8"/>
          <p:cNvSpPr>
            <a:spLocks noChangeShapeType="1"/>
          </p:cNvSpPr>
          <p:nvPr/>
        </p:nvSpPr>
        <p:spPr bwMode="auto">
          <a:xfrm>
            <a:off x="3411537" y="5053080"/>
            <a:ext cx="1084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3" name="Rectangle 9"/>
          <p:cNvSpPr>
            <a:spLocks noChangeArrowheads="1"/>
          </p:cNvSpPr>
          <p:nvPr/>
        </p:nvSpPr>
        <p:spPr bwMode="auto">
          <a:xfrm>
            <a:off x="1570037" y="2337761"/>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100</a:t>
            </a:r>
            <a:endParaRPr lang="zh-CN" altLang="en-US" sz="2400"/>
          </a:p>
        </p:txBody>
      </p:sp>
      <p:sp>
        <p:nvSpPr>
          <p:cNvPr id="21514" name="Rectangle 10"/>
          <p:cNvSpPr>
            <a:spLocks noChangeArrowheads="1"/>
          </p:cNvSpPr>
          <p:nvPr/>
        </p:nvSpPr>
        <p:spPr bwMode="auto">
          <a:xfrm>
            <a:off x="1570037" y="2958474"/>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205</a:t>
            </a:r>
            <a:endParaRPr lang="zh-CN" altLang="en-US" sz="2400"/>
          </a:p>
        </p:txBody>
      </p:sp>
      <p:sp>
        <p:nvSpPr>
          <p:cNvPr id="21515" name="AutoShape 11"/>
          <p:cNvSpPr>
            <a:spLocks/>
          </p:cNvSpPr>
          <p:nvPr/>
        </p:nvSpPr>
        <p:spPr bwMode="auto">
          <a:xfrm>
            <a:off x="3032125" y="2375861"/>
            <a:ext cx="171450" cy="914400"/>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6" name="Line 12"/>
          <p:cNvSpPr>
            <a:spLocks noChangeShapeType="1"/>
          </p:cNvSpPr>
          <p:nvPr/>
        </p:nvSpPr>
        <p:spPr bwMode="auto">
          <a:xfrm>
            <a:off x="3141662" y="2825124"/>
            <a:ext cx="1423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Text Box 13"/>
          <p:cNvSpPr txBox="1">
            <a:spLocks noChangeArrowheads="1"/>
          </p:cNvSpPr>
          <p:nvPr/>
        </p:nvSpPr>
        <p:spPr bwMode="auto">
          <a:xfrm>
            <a:off x="4633912" y="2575887"/>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a:t>实际的数值</a:t>
            </a:r>
          </a:p>
        </p:txBody>
      </p:sp>
      <p:sp>
        <p:nvSpPr>
          <p:cNvPr id="1993742" name="Text Box 14"/>
          <p:cNvSpPr txBox="1">
            <a:spLocks noChangeArrowheads="1"/>
          </p:cNvSpPr>
          <p:nvPr/>
        </p:nvSpPr>
        <p:spPr bwMode="auto">
          <a:xfrm>
            <a:off x="4608511" y="4645093"/>
            <a:ext cx="4478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a:t>前缀表示法</a:t>
            </a:r>
            <a:r>
              <a:rPr lang="en-US" altLang="zh-CN"/>
              <a:t>, </a:t>
            </a:r>
            <a:r>
              <a:rPr lang="zh-CN" altLang="en-US"/>
              <a:t>用运算符</a:t>
            </a:r>
            <a:r>
              <a:rPr lang="en-US" altLang="zh-CN"/>
              <a:t>(</a:t>
            </a:r>
            <a:r>
              <a:rPr lang="zh-CN" altLang="en-US"/>
              <a:t>即前述的指令</a:t>
            </a:r>
            <a:r>
              <a:rPr lang="en-US" altLang="zh-CN"/>
              <a:t>)</a:t>
            </a:r>
            <a:r>
              <a:rPr lang="zh-CN" altLang="en-US"/>
              <a:t>将两个数值组合起来，运算符在前面</a:t>
            </a:r>
          </a:p>
        </p:txBody>
      </p:sp>
      <p:sp>
        <p:nvSpPr>
          <p:cNvPr id="1993743" name="AutoShape 15"/>
          <p:cNvSpPr>
            <a:spLocks noChangeArrowheads="1"/>
          </p:cNvSpPr>
          <p:nvPr/>
        </p:nvSpPr>
        <p:spPr bwMode="auto">
          <a:xfrm>
            <a:off x="2289175" y="4143442"/>
            <a:ext cx="249237" cy="635000"/>
          </a:xfrm>
          <a:prstGeom prst="downArrow">
            <a:avLst>
              <a:gd name="adj1" fmla="val 50000"/>
              <a:gd name="adj2" fmla="val 6369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93744" name="Text Box 16"/>
          <p:cNvSpPr txBox="1">
            <a:spLocks noChangeArrowheads="1"/>
          </p:cNvSpPr>
          <p:nvPr/>
        </p:nvSpPr>
        <p:spPr bwMode="auto">
          <a:xfrm>
            <a:off x="2325686" y="5349943"/>
            <a:ext cx="657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a:t>将运算符表示的操作应用于后面的一组数值上，求出结果</a:t>
            </a:r>
          </a:p>
        </p:txBody>
      </p:sp>
      <p:grpSp>
        <p:nvGrpSpPr>
          <p:cNvPr id="1993745" name="Group 17"/>
          <p:cNvGrpSpPr>
            <a:grpSpLocks/>
          </p:cNvGrpSpPr>
          <p:nvPr/>
        </p:nvGrpSpPr>
        <p:grpSpPr bwMode="auto">
          <a:xfrm>
            <a:off x="1411287" y="5872229"/>
            <a:ext cx="8990151" cy="693738"/>
            <a:chOff x="650" y="3716"/>
            <a:chExt cx="4452" cy="437"/>
          </a:xfrm>
        </p:grpSpPr>
        <p:sp>
          <p:nvSpPr>
            <p:cNvPr id="21522" name="Rectangle 18"/>
            <p:cNvSpPr>
              <a:spLocks noChangeArrowheads="1"/>
            </p:cNvSpPr>
            <p:nvPr/>
          </p:nvSpPr>
          <p:spPr bwMode="auto">
            <a:xfrm>
              <a:off x="650" y="3716"/>
              <a:ext cx="4452" cy="437"/>
            </a:xfrm>
            <a:prstGeom prst="round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23" name="Text Box 19"/>
            <p:cNvSpPr txBox="1">
              <a:spLocks noChangeArrowheads="1"/>
            </p:cNvSpPr>
            <p:nvPr/>
          </p:nvSpPr>
          <p:spPr bwMode="auto">
            <a:xfrm>
              <a:off x="751" y="3787"/>
              <a:ext cx="2082" cy="32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FFEF"/>
                  </a:solidFill>
                </a:rPr>
                <a:t>(+ 100  205 300 400 51 304) </a:t>
              </a:r>
            </a:p>
          </p:txBody>
        </p:sp>
        <p:sp>
          <p:nvSpPr>
            <p:cNvPr id="21524" name="Text Box 20"/>
            <p:cNvSpPr txBox="1">
              <a:spLocks noChangeArrowheads="1"/>
            </p:cNvSpPr>
            <p:nvPr/>
          </p:nvSpPr>
          <p:spPr bwMode="auto">
            <a:xfrm>
              <a:off x="2767" y="3805"/>
              <a:ext cx="2335" cy="279"/>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solidFill>
                    <a:srgbClr val="FFFFEF"/>
                  </a:solidFill>
                </a:rPr>
                <a:t>一个运算符可以表示连加，连减等情况，</a:t>
              </a:r>
            </a:p>
          </p:txBody>
        </p:sp>
      </p:grpSp>
      <p:sp>
        <p:nvSpPr>
          <p:cNvPr id="2" name="圆角矩形 73">
            <a:extLst>
              <a:ext uri="{FF2B5EF4-FFF2-40B4-BE49-F238E27FC236}">
                <a16:creationId xmlns:a16="http://schemas.microsoft.com/office/drawing/2014/main" id="{449F7724-2627-4B2E-94B6-8C37CA212CD4}"/>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）运算组合式</a:t>
            </a: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一种程序的表达方法</a:t>
            </a:r>
          </a:p>
        </p:txBody>
      </p:sp>
      <p:sp>
        <p:nvSpPr>
          <p:cNvPr id="3" name="标题 1">
            <a:extLst>
              <a:ext uri="{FF2B5EF4-FFF2-40B4-BE49-F238E27FC236}">
                <a16:creationId xmlns:a16="http://schemas.microsoft.com/office/drawing/2014/main" id="{8188322E-3620-4432-9418-FAF3366ADB3B}"/>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3735"/>
                                        </p:tgtEl>
                                        <p:attrNameLst>
                                          <p:attrName>style.visibility</p:attrName>
                                        </p:attrNameLst>
                                      </p:cBhvr>
                                      <p:to>
                                        <p:strVal val="visible"/>
                                      </p:to>
                                    </p:set>
                                    <p:anim calcmode="lin" valueType="num">
                                      <p:cBhvr additive="base">
                                        <p:cTn id="7" dur="500" fill="hold"/>
                                        <p:tgtEl>
                                          <p:spTgt spid="1993735"/>
                                        </p:tgtEl>
                                        <p:attrNameLst>
                                          <p:attrName>ppt_x</p:attrName>
                                        </p:attrNameLst>
                                      </p:cBhvr>
                                      <p:tavLst>
                                        <p:tav tm="0">
                                          <p:val>
                                            <p:strVal val="#ppt_x"/>
                                          </p:val>
                                        </p:tav>
                                        <p:tav tm="100000">
                                          <p:val>
                                            <p:strVal val="#ppt_x"/>
                                          </p:val>
                                        </p:tav>
                                      </p:tavLst>
                                    </p:anim>
                                    <p:anim calcmode="lin" valueType="num">
                                      <p:cBhvr additive="base">
                                        <p:cTn id="8" dur="500" fill="hold"/>
                                        <p:tgtEl>
                                          <p:spTgt spid="19937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93736"/>
                                        </p:tgtEl>
                                        <p:attrNameLst>
                                          <p:attrName>style.visibility</p:attrName>
                                        </p:attrNameLst>
                                      </p:cBhvr>
                                      <p:to>
                                        <p:strVal val="visible"/>
                                      </p:to>
                                    </p:set>
                                    <p:anim calcmode="lin" valueType="num">
                                      <p:cBhvr additive="base">
                                        <p:cTn id="11" dur="500" fill="hold"/>
                                        <p:tgtEl>
                                          <p:spTgt spid="1993736"/>
                                        </p:tgtEl>
                                        <p:attrNameLst>
                                          <p:attrName>ppt_x</p:attrName>
                                        </p:attrNameLst>
                                      </p:cBhvr>
                                      <p:tavLst>
                                        <p:tav tm="0">
                                          <p:val>
                                            <p:strVal val="#ppt_x"/>
                                          </p:val>
                                        </p:tav>
                                        <p:tav tm="100000">
                                          <p:val>
                                            <p:strVal val="#ppt_x"/>
                                          </p:val>
                                        </p:tav>
                                      </p:tavLst>
                                    </p:anim>
                                    <p:anim calcmode="lin" valueType="num">
                                      <p:cBhvr additive="base">
                                        <p:cTn id="12" dur="500" fill="hold"/>
                                        <p:tgtEl>
                                          <p:spTgt spid="19937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93742"/>
                                        </p:tgtEl>
                                        <p:attrNameLst>
                                          <p:attrName>style.visibility</p:attrName>
                                        </p:attrNameLst>
                                      </p:cBhvr>
                                      <p:to>
                                        <p:strVal val="visible"/>
                                      </p:to>
                                    </p:set>
                                    <p:anim calcmode="lin" valueType="num">
                                      <p:cBhvr additive="base">
                                        <p:cTn id="15" dur="500" fill="hold"/>
                                        <p:tgtEl>
                                          <p:spTgt spid="1993742"/>
                                        </p:tgtEl>
                                        <p:attrNameLst>
                                          <p:attrName>ppt_x</p:attrName>
                                        </p:attrNameLst>
                                      </p:cBhvr>
                                      <p:tavLst>
                                        <p:tav tm="0">
                                          <p:val>
                                            <p:strVal val="#ppt_x"/>
                                          </p:val>
                                        </p:tav>
                                        <p:tav tm="100000">
                                          <p:val>
                                            <p:strVal val="#ppt_x"/>
                                          </p:val>
                                        </p:tav>
                                      </p:tavLst>
                                    </p:anim>
                                    <p:anim calcmode="lin" valueType="num">
                                      <p:cBhvr additive="base">
                                        <p:cTn id="16" dur="500" fill="hold"/>
                                        <p:tgtEl>
                                          <p:spTgt spid="199374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93743"/>
                                        </p:tgtEl>
                                        <p:attrNameLst>
                                          <p:attrName>style.visibility</p:attrName>
                                        </p:attrNameLst>
                                      </p:cBhvr>
                                      <p:to>
                                        <p:strVal val="visible"/>
                                      </p:to>
                                    </p:set>
                                    <p:anim calcmode="lin" valueType="num">
                                      <p:cBhvr additive="base">
                                        <p:cTn id="19" dur="500" fill="hold"/>
                                        <p:tgtEl>
                                          <p:spTgt spid="1993743"/>
                                        </p:tgtEl>
                                        <p:attrNameLst>
                                          <p:attrName>ppt_x</p:attrName>
                                        </p:attrNameLst>
                                      </p:cBhvr>
                                      <p:tavLst>
                                        <p:tav tm="0">
                                          <p:val>
                                            <p:strVal val="#ppt_x"/>
                                          </p:val>
                                        </p:tav>
                                        <p:tav tm="100000">
                                          <p:val>
                                            <p:strVal val="#ppt_x"/>
                                          </p:val>
                                        </p:tav>
                                      </p:tavLst>
                                    </p:anim>
                                    <p:anim calcmode="lin" valueType="num">
                                      <p:cBhvr additive="base">
                                        <p:cTn id="20" dur="500" fill="hold"/>
                                        <p:tgtEl>
                                          <p:spTgt spid="19937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93744"/>
                                        </p:tgtEl>
                                        <p:attrNameLst>
                                          <p:attrName>style.visibility</p:attrName>
                                        </p:attrNameLst>
                                      </p:cBhvr>
                                      <p:to>
                                        <p:strVal val="visible"/>
                                      </p:to>
                                    </p:set>
                                    <p:anim calcmode="lin" valueType="num">
                                      <p:cBhvr additive="base">
                                        <p:cTn id="23" dur="500" fill="hold"/>
                                        <p:tgtEl>
                                          <p:spTgt spid="1993744"/>
                                        </p:tgtEl>
                                        <p:attrNameLst>
                                          <p:attrName>ppt_x</p:attrName>
                                        </p:attrNameLst>
                                      </p:cBhvr>
                                      <p:tavLst>
                                        <p:tav tm="0">
                                          <p:val>
                                            <p:strVal val="#ppt_x"/>
                                          </p:val>
                                        </p:tav>
                                        <p:tav tm="100000">
                                          <p:val>
                                            <p:strVal val="#ppt_x"/>
                                          </p:val>
                                        </p:tav>
                                      </p:tavLst>
                                    </p:anim>
                                    <p:anim calcmode="lin" valueType="num">
                                      <p:cBhvr additive="base">
                                        <p:cTn id="24" dur="500" fill="hold"/>
                                        <p:tgtEl>
                                          <p:spTgt spid="199374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993745"/>
                                        </p:tgtEl>
                                        <p:attrNameLst>
                                          <p:attrName>style.visibility</p:attrName>
                                        </p:attrNameLst>
                                      </p:cBhvr>
                                      <p:to>
                                        <p:strVal val="visible"/>
                                      </p:to>
                                    </p:set>
                                    <p:anim calcmode="lin" valueType="num">
                                      <p:cBhvr additive="base">
                                        <p:cTn id="29" dur="500" fill="hold"/>
                                        <p:tgtEl>
                                          <p:spTgt spid="1993745"/>
                                        </p:tgtEl>
                                        <p:attrNameLst>
                                          <p:attrName>ppt_x</p:attrName>
                                        </p:attrNameLst>
                                      </p:cBhvr>
                                      <p:tavLst>
                                        <p:tav tm="0">
                                          <p:val>
                                            <p:strVal val="#ppt_x"/>
                                          </p:val>
                                        </p:tav>
                                        <p:tav tm="100000">
                                          <p:val>
                                            <p:strVal val="#ppt_x"/>
                                          </p:val>
                                        </p:tav>
                                      </p:tavLst>
                                    </p:anim>
                                    <p:anim calcmode="lin" valueType="num">
                                      <p:cBhvr additive="base">
                                        <p:cTn id="30" dur="500" fill="hold"/>
                                        <p:tgtEl>
                                          <p:spTgt spid="19937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3735" grpId="0"/>
      <p:bldP spid="1993742" grpId="0"/>
      <p:bldP spid="19937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350915" y="2733676"/>
            <a:ext cx="192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(+ 100  205) </a:t>
            </a:r>
          </a:p>
        </p:txBody>
      </p:sp>
      <p:sp>
        <p:nvSpPr>
          <p:cNvPr id="35843" name="Text Box 3"/>
          <p:cNvSpPr txBox="1">
            <a:spLocks noChangeArrowheads="1"/>
          </p:cNvSpPr>
          <p:nvPr/>
        </p:nvSpPr>
        <p:spPr bwMode="auto">
          <a:xfrm>
            <a:off x="2350914" y="3272791"/>
            <a:ext cx="167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(- 200  50) </a:t>
            </a:r>
          </a:p>
        </p:txBody>
      </p:sp>
      <p:sp>
        <p:nvSpPr>
          <p:cNvPr id="35844" name="Text Box 4"/>
          <p:cNvSpPr txBox="1">
            <a:spLocks noChangeArrowheads="1"/>
          </p:cNvSpPr>
          <p:nvPr/>
        </p:nvSpPr>
        <p:spPr bwMode="auto">
          <a:xfrm>
            <a:off x="2350914" y="3811906"/>
            <a:ext cx="1522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200  5) </a:t>
            </a:r>
          </a:p>
        </p:txBody>
      </p:sp>
      <p:sp>
        <p:nvSpPr>
          <p:cNvPr id="1995781" name="Text Box 5"/>
          <p:cNvSpPr txBox="1">
            <a:spLocks noChangeArrowheads="1"/>
          </p:cNvSpPr>
          <p:nvPr/>
        </p:nvSpPr>
        <p:spPr bwMode="auto">
          <a:xfrm>
            <a:off x="2350915" y="4351021"/>
            <a:ext cx="202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20  5  4  2) </a:t>
            </a:r>
          </a:p>
        </p:txBody>
      </p:sp>
      <p:sp>
        <p:nvSpPr>
          <p:cNvPr id="1995782" name="Text Box 6"/>
          <p:cNvSpPr txBox="1">
            <a:spLocks noChangeArrowheads="1"/>
          </p:cNvSpPr>
          <p:nvPr/>
        </p:nvSpPr>
        <p:spPr bwMode="auto">
          <a:xfrm>
            <a:off x="2350914" y="4890136"/>
            <a:ext cx="201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(- 20  5  4  2) </a:t>
            </a:r>
          </a:p>
        </p:txBody>
      </p:sp>
      <p:sp>
        <p:nvSpPr>
          <p:cNvPr id="1995783" name="Text Box 7"/>
          <p:cNvSpPr txBox="1">
            <a:spLocks noChangeArrowheads="1"/>
          </p:cNvSpPr>
          <p:nvPr/>
        </p:nvSpPr>
        <p:spPr bwMode="auto">
          <a:xfrm>
            <a:off x="2312814" y="5429250"/>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(+ 20  5  4  2) </a:t>
            </a:r>
          </a:p>
        </p:txBody>
      </p:sp>
      <p:grpSp>
        <p:nvGrpSpPr>
          <p:cNvPr id="35848" name="Group 8"/>
          <p:cNvGrpSpPr>
            <a:grpSpLocks/>
          </p:cNvGrpSpPr>
          <p:nvPr/>
        </p:nvGrpSpPr>
        <p:grpSpPr bwMode="auto">
          <a:xfrm>
            <a:off x="1441408" y="6089281"/>
            <a:ext cx="4352925" cy="693738"/>
            <a:chOff x="633" y="3883"/>
            <a:chExt cx="2742" cy="437"/>
          </a:xfrm>
        </p:grpSpPr>
        <p:sp>
          <p:nvSpPr>
            <p:cNvPr id="35851" name="Rectangle 9"/>
            <p:cNvSpPr>
              <a:spLocks noChangeArrowheads="1"/>
            </p:cNvSpPr>
            <p:nvPr/>
          </p:nvSpPr>
          <p:spPr bwMode="auto">
            <a:xfrm>
              <a:off x="633" y="3883"/>
              <a:ext cx="2742" cy="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2" name="Text Box 10"/>
            <p:cNvSpPr txBox="1">
              <a:spLocks noChangeArrowheads="1"/>
            </p:cNvSpPr>
            <p:nvPr/>
          </p:nvSpPr>
          <p:spPr bwMode="auto">
            <a:xfrm>
              <a:off x="734" y="3954"/>
              <a:ext cx="2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EF"/>
                  </a:solidFill>
                </a:rPr>
                <a:t>一起练习</a:t>
              </a:r>
              <a:r>
                <a:rPr lang="en-US" altLang="zh-CN" sz="2400">
                  <a:solidFill>
                    <a:srgbClr val="FFFFEF"/>
                  </a:solidFill>
                </a:rPr>
                <a:t>,</a:t>
              </a:r>
              <a:r>
                <a:rPr lang="zh-CN" altLang="en-US" sz="2400">
                  <a:solidFill>
                    <a:srgbClr val="FFFFEF"/>
                  </a:solidFill>
                </a:rPr>
                <a:t>书写程序</a:t>
              </a:r>
              <a:r>
                <a:rPr lang="en-US" altLang="zh-CN" sz="2400">
                  <a:solidFill>
                    <a:srgbClr val="FFFFEF"/>
                  </a:solidFill>
                </a:rPr>
                <a:t>, </a:t>
              </a:r>
              <a:r>
                <a:rPr lang="en-US" altLang="zh-CN" sz="2400">
                  <a:solidFill>
                    <a:srgbClr val="FFFFEF"/>
                  </a:solidFill>
                  <a:latin typeface="宋体" panose="02010600030101010101" pitchFamily="2" charset="-122"/>
                </a:rPr>
                <a:t>…</a:t>
              </a:r>
              <a:r>
                <a:rPr lang="en-US" altLang="zh-CN" sz="2400">
                  <a:solidFill>
                    <a:srgbClr val="FFFFEF"/>
                  </a:solidFill>
                </a:rPr>
                <a:t> </a:t>
              </a:r>
              <a:r>
                <a:rPr lang="en-US" altLang="zh-CN" sz="2400">
                  <a:solidFill>
                    <a:srgbClr val="FFFFEF"/>
                  </a:solidFill>
                  <a:latin typeface="宋体" panose="02010600030101010101" pitchFamily="2" charset="-122"/>
                </a:rPr>
                <a:t>…</a:t>
              </a:r>
              <a:endParaRPr lang="en-US" altLang="zh-CN" sz="2400">
                <a:solidFill>
                  <a:srgbClr val="FFFFEF"/>
                </a:solidFill>
              </a:endParaRPr>
            </a:p>
          </p:txBody>
        </p:sp>
      </p:grpSp>
      <p:sp>
        <p:nvSpPr>
          <p:cNvPr id="13" name="圆角矩形 12"/>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）运算组合式</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一种程序的表达方法</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4"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15" name="Text Box 4"/>
          <p:cNvSpPr txBox="1">
            <a:spLocks noChangeArrowheads="1"/>
          </p:cNvSpPr>
          <p:nvPr/>
        </p:nvSpPr>
        <p:spPr bwMode="auto">
          <a:xfrm>
            <a:off x="860882" y="1889893"/>
            <a:ext cx="644842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latin typeface="黑体" panose="02010609060101010101" pitchFamily="49" charset="-122"/>
                <a:ea typeface="黑体" panose="02010609060101010101" pitchFamily="49" charset="-122"/>
              </a:rPr>
              <a:t>由数值，到基本运算组合式 </a:t>
            </a:r>
          </a:p>
        </p:txBody>
      </p:sp>
      <p:sp>
        <p:nvSpPr>
          <p:cNvPr id="16" name="Text Box 7"/>
          <p:cNvSpPr txBox="1">
            <a:spLocks noChangeArrowheads="1"/>
          </p:cNvSpPr>
          <p:nvPr/>
        </p:nvSpPr>
        <p:spPr bwMode="auto">
          <a:xfrm>
            <a:off x="7257999" y="3106321"/>
            <a:ext cx="192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C00000"/>
                </a:solidFill>
              </a:rPr>
              <a:t>(</a:t>
            </a:r>
            <a:r>
              <a:rPr lang="en-US" altLang="zh-CN" sz="2400" dirty="0"/>
              <a:t>+ 100  205</a:t>
            </a:r>
            <a:r>
              <a:rPr lang="en-US" altLang="zh-CN" sz="2400" dirty="0">
                <a:solidFill>
                  <a:srgbClr val="C00000"/>
                </a:solidFill>
              </a:rPr>
              <a:t>) </a:t>
            </a:r>
          </a:p>
        </p:txBody>
      </p:sp>
      <p:sp>
        <p:nvSpPr>
          <p:cNvPr id="3" name="任意多边形 2"/>
          <p:cNvSpPr/>
          <p:nvPr/>
        </p:nvSpPr>
        <p:spPr bwMode="auto">
          <a:xfrm>
            <a:off x="7780547" y="2906971"/>
            <a:ext cx="2523994" cy="187891"/>
          </a:xfrm>
          <a:custGeom>
            <a:avLst/>
            <a:gdLst>
              <a:gd name="connsiteX0" fmla="*/ 0 w 2523994"/>
              <a:gd name="connsiteY0" fmla="*/ 187891 h 187891"/>
              <a:gd name="connsiteX1" fmla="*/ 1139868 w 2523994"/>
              <a:gd name="connsiteY1" fmla="*/ 187891 h 187891"/>
              <a:gd name="connsiteX2" fmla="*/ 1759907 w 2523994"/>
              <a:gd name="connsiteY2" fmla="*/ 6263 h 187891"/>
              <a:gd name="connsiteX3" fmla="*/ 2523994 w 2523994"/>
              <a:gd name="connsiteY3" fmla="*/ 0 h 187891"/>
            </a:gdLst>
            <a:ahLst/>
            <a:cxnLst>
              <a:cxn ang="0">
                <a:pos x="connsiteX0" y="connsiteY0"/>
              </a:cxn>
              <a:cxn ang="0">
                <a:pos x="connsiteX1" y="connsiteY1"/>
              </a:cxn>
              <a:cxn ang="0">
                <a:pos x="connsiteX2" y="connsiteY2"/>
              </a:cxn>
              <a:cxn ang="0">
                <a:pos x="connsiteX3" y="connsiteY3"/>
              </a:cxn>
            </a:cxnLst>
            <a:rect l="l" t="t" r="r" b="b"/>
            <a:pathLst>
              <a:path w="2523994" h="187891">
                <a:moveTo>
                  <a:pt x="0" y="187891"/>
                </a:moveTo>
                <a:lnTo>
                  <a:pt x="1139868" y="187891"/>
                </a:lnTo>
                <a:lnTo>
                  <a:pt x="1759907" y="6263"/>
                </a:lnTo>
                <a:lnTo>
                  <a:pt x="2523994"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文本框 3"/>
          <p:cNvSpPr txBox="1"/>
          <p:nvPr/>
        </p:nvSpPr>
        <p:spPr>
          <a:xfrm>
            <a:off x="9414751" y="2568417"/>
            <a:ext cx="1011815" cy="338554"/>
          </a:xfrm>
          <a:prstGeom prst="rect">
            <a:avLst/>
          </a:prstGeom>
          <a:noFill/>
        </p:spPr>
        <p:txBody>
          <a:bodyPr wrap="none" rtlCol="0">
            <a:spAutoFit/>
          </a:bodyPr>
          <a:lstStyle/>
          <a:p>
            <a:r>
              <a:rPr lang="zh-CN" altLang="en-US" sz="1600" i="0" dirty="0">
                <a:latin typeface="黑体" panose="02010609060101010101" pitchFamily="49" charset="-122"/>
                <a:ea typeface="黑体" panose="02010609060101010101" pitchFamily="49" charset="-122"/>
              </a:rPr>
              <a:t>计算对象</a:t>
            </a:r>
          </a:p>
        </p:txBody>
      </p:sp>
      <p:sp>
        <p:nvSpPr>
          <p:cNvPr id="5" name="任意多边形 4"/>
          <p:cNvSpPr/>
          <p:nvPr/>
        </p:nvSpPr>
        <p:spPr bwMode="auto">
          <a:xfrm>
            <a:off x="6302476" y="3564588"/>
            <a:ext cx="1371600" cy="375780"/>
          </a:xfrm>
          <a:custGeom>
            <a:avLst/>
            <a:gdLst>
              <a:gd name="connsiteX0" fmla="*/ 1371600 w 1371600"/>
              <a:gd name="connsiteY0" fmla="*/ 0 h 375780"/>
              <a:gd name="connsiteX1" fmla="*/ 1171183 w 1371600"/>
              <a:gd name="connsiteY1" fmla="*/ 6263 h 375780"/>
              <a:gd name="connsiteX2" fmla="*/ 970767 w 1371600"/>
              <a:gd name="connsiteY2" fmla="*/ 375780 h 375780"/>
              <a:gd name="connsiteX3" fmla="*/ 0 w 1371600"/>
              <a:gd name="connsiteY3" fmla="*/ 375780 h 375780"/>
            </a:gdLst>
            <a:ahLst/>
            <a:cxnLst>
              <a:cxn ang="0">
                <a:pos x="connsiteX0" y="connsiteY0"/>
              </a:cxn>
              <a:cxn ang="0">
                <a:pos x="connsiteX1" y="connsiteY1"/>
              </a:cxn>
              <a:cxn ang="0">
                <a:pos x="connsiteX2" y="connsiteY2"/>
              </a:cxn>
              <a:cxn ang="0">
                <a:pos x="connsiteX3" y="connsiteY3"/>
              </a:cxn>
            </a:cxnLst>
            <a:rect l="l" t="t" r="r" b="b"/>
            <a:pathLst>
              <a:path w="1371600" h="375780">
                <a:moveTo>
                  <a:pt x="1371600" y="0"/>
                </a:moveTo>
                <a:lnTo>
                  <a:pt x="1171183" y="6263"/>
                </a:lnTo>
                <a:lnTo>
                  <a:pt x="970767" y="375780"/>
                </a:lnTo>
                <a:lnTo>
                  <a:pt x="0" y="37578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文本框 20"/>
          <p:cNvSpPr txBox="1"/>
          <p:nvPr/>
        </p:nvSpPr>
        <p:spPr>
          <a:xfrm>
            <a:off x="6246184" y="3587952"/>
            <a:ext cx="806631" cy="338554"/>
          </a:xfrm>
          <a:prstGeom prst="rect">
            <a:avLst/>
          </a:prstGeom>
          <a:noFill/>
        </p:spPr>
        <p:txBody>
          <a:bodyPr wrap="none" rtlCol="0">
            <a:spAutoFit/>
          </a:bodyPr>
          <a:lstStyle/>
          <a:p>
            <a:r>
              <a:rPr lang="zh-CN" altLang="en-US" sz="1600" i="0" dirty="0">
                <a:latin typeface="黑体" panose="02010609060101010101" pitchFamily="49" charset="-122"/>
                <a:ea typeface="黑体" panose="02010609060101010101" pitchFamily="49" charset="-122"/>
              </a:rPr>
              <a:t>运算符</a:t>
            </a:r>
          </a:p>
        </p:txBody>
      </p:sp>
      <p:sp>
        <p:nvSpPr>
          <p:cNvPr id="6" name="任意多边形 5"/>
          <p:cNvSpPr/>
          <p:nvPr/>
        </p:nvSpPr>
        <p:spPr bwMode="auto">
          <a:xfrm>
            <a:off x="8857785" y="3552062"/>
            <a:ext cx="1446756" cy="363254"/>
          </a:xfrm>
          <a:custGeom>
            <a:avLst/>
            <a:gdLst>
              <a:gd name="connsiteX0" fmla="*/ 0 w 1446756"/>
              <a:gd name="connsiteY0" fmla="*/ 6263 h 363254"/>
              <a:gd name="connsiteX1" fmla="*/ 269310 w 1446756"/>
              <a:gd name="connsiteY1" fmla="*/ 0 h 363254"/>
              <a:gd name="connsiteX2" fmla="*/ 488515 w 1446756"/>
              <a:gd name="connsiteY2" fmla="*/ 363254 h 363254"/>
              <a:gd name="connsiteX3" fmla="*/ 1446756 w 1446756"/>
              <a:gd name="connsiteY3" fmla="*/ 356991 h 363254"/>
            </a:gdLst>
            <a:ahLst/>
            <a:cxnLst>
              <a:cxn ang="0">
                <a:pos x="connsiteX0" y="connsiteY0"/>
              </a:cxn>
              <a:cxn ang="0">
                <a:pos x="connsiteX1" y="connsiteY1"/>
              </a:cxn>
              <a:cxn ang="0">
                <a:pos x="connsiteX2" y="connsiteY2"/>
              </a:cxn>
              <a:cxn ang="0">
                <a:pos x="connsiteX3" y="connsiteY3"/>
              </a:cxn>
            </a:cxnLst>
            <a:rect l="l" t="t" r="r" b="b"/>
            <a:pathLst>
              <a:path w="1446756" h="363254">
                <a:moveTo>
                  <a:pt x="0" y="6263"/>
                </a:moveTo>
                <a:lnTo>
                  <a:pt x="269310" y="0"/>
                </a:lnTo>
                <a:lnTo>
                  <a:pt x="488515" y="363254"/>
                </a:lnTo>
                <a:lnTo>
                  <a:pt x="1446756" y="356991"/>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9338905" y="3524044"/>
            <a:ext cx="1750800" cy="400110"/>
          </a:xfrm>
          <a:prstGeom prst="rect">
            <a:avLst/>
          </a:prstGeom>
          <a:noFill/>
        </p:spPr>
        <p:txBody>
          <a:bodyPr wrap="none" rtlCol="0">
            <a:spAutoFit/>
          </a:bodyPr>
          <a:lstStyle/>
          <a:p>
            <a:r>
              <a:rPr lang="en-US" altLang="zh-CN" i="0" dirty="0">
                <a:solidFill>
                  <a:srgbClr val="C00000"/>
                </a:solidFill>
              </a:rPr>
              <a:t>( )-</a:t>
            </a:r>
            <a:r>
              <a:rPr lang="zh-CN" altLang="en-US" sz="1600" i="0" dirty="0">
                <a:latin typeface="黑体" panose="02010609060101010101" pitchFamily="49" charset="-122"/>
                <a:ea typeface="黑体" panose="02010609060101010101" pitchFamily="49" charset="-122"/>
              </a:rPr>
              <a:t>组合式的边界</a:t>
            </a:r>
          </a:p>
        </p:txBody>
      </p:sp>
      <p:sp>
        <p:nvSpPr>
          <p:cNvPr id="24" name="文本框 23"/>
          <p:cNvSpPr txBox="1"/>
          <p:nvPr/>
        </p:nvSpPr>
        <p:spPr>
          <a:xfrm>
            <a:off x="6222454" y="4424075"/>
            <a:ext cx="5229317" cy="584775"/>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i="0" dirty="0">
                <a:latin typeface="黑体" panose="02010609060101010101" pitchFamily="49" charset="-122"/>
                <a:ea typeface="黑体" panose="02010609060101010101" pitchFamily="49" charset="-122"/>
              </a:rPr>
              <a:t>一个组合式内只能有一个运算符，可有多个计算对象</a:t>
            </a:r>
            <a:endParaRPr lang="en-US" altLang="zh-CN" sz="1600" i="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1600" i="0" dirty="0">
                <a:latin typeface="黑体" panose="02010609060101010101" pitchFamily="49" charset="-122"/>
                <a:ea typeface="黑体" panose="02010609060101010101" pitchFamily="49" charset="-122"/>
              </a:rPr>
              <a:t>基本运算符只有</a:t>
            </a:r>
            <a:r>
              <a:rPr lang="en-US" altLang="zh-CN" sz="1600" i="0" dirty="0">
                <a:latin typeface="黑体" panose="02010609060101010101" pitchFamily="49" charset="-122"/>
                <a:ea typeface="黑体" panose="02010609060101010101" pitchFamily="49" charset="-122"/>
              </a:rPr>
              <a:t>+</a:t>
            </a:r>
            <a:r>
              <a:rPr lang="zh-CN" altLang="en-US" sz="1600" i="0" dirty="0">
                <a:latin typeface="黑体" panose="02010609060101010101" pitchFamily="49" charset="-122"/>
                <a:ea typeface="黑体" panose="02010609060101010101" pitchFamily="49" charset="-122"/>
              </a:rPr>
              <a:t>、</a:t>
            </a:r>
            <a:r>
              <a:rPr lang="en-US" altLang="zh-CN" sz="1600" i="0" dirty="0">
                <a:latin typeface="黑体" panose="02010609060101010101" pitchFamily="49" charset="-122"/>
                <a:ea typeface="黑体" panose="02010609060101010101" pitchFamily="49" charset="-122"/>
              </a:rPr>
              <a:t>-</a:t>
            </a:r>
            <a:r>
              <a:rPr lang="zh-CN" altLang="en-US" sz="1600" i="0" dirty="0">
                <a:latin typeface="黑体" panose="02010609060101010101" pitchFamily="49" charset="-122"/>
                <a:ea typeface="黑体" panose="02010609060101010101" pitchFamily="49" charset="-122"/>
              </a:rPr>
              <a:t>、*、</a:t>
            </a:r>
            <a:r>
              <a:rPr lang="en-US" altLang="zh-CN" sz="1600" i="0" dirty="0">
                <a:latin typeface="黑体" panose="02010609060101010101" pitchFamily="49" charset="-122"/>
                <a:ea typeface="黑体" panose="02010609060101010101" pitchFamily="49" charset="-122"/>
              </a:rPr>
              <a:t>/</a:t>
            </a:r>
            <a:r>
              <a:rPr lang="zh-CN" altLang="en-US" sz="1600" i="0" dirty="0">
                <a:latin typeface="黑体" panose="02010609060101010101" pitchFamily="49" charset="-122"/>
                <a:ea typeface="黑体" panose="02010609060101010101" pitchFamily="49" charset="-122"/>
              </a:rPr>
              <a:t>，可以被识别和计算。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5781"/>
                                        </p:tgtEl>
                                        <p:attrNameLst>
                                          <p:attrName>style.visibility</p:attrName>
                                        </p:attrNameLst>
                                      </p:cBhvr>
                                      <p:to>
                                        <p:strVal val="visible"/>
                                      </p:to>
                                    </p:set>
                                    <p:anim calcmode="lin" valueType="num">
                                      <p:cBhvr additive="base">
                                        <p:cTn id="7" dur="500" fill="hold"/>
                                        <p:tgtEl>
                                          <p:spTgt spid="1995781"/>
                                        </p:tgtEl>
                                        <p:attrNameLst>
                                          <p:attrName>ppt_x</p:attrName>
                                        </p:attrNameLst>
                                      </p:cBhvr>
                                      <p:tavLst>
                                        <p:tav tm="0">
                                          <p:val>
                                            <p:strVal val="#ppt_x"/>
                                          </p:val>
                                        </p:tav>
                                        <p:tav tm="100000">
                                          <p:val>
                                            <p:strVal val="#ppt_x"/>
                                          </p:val>
                                        </p:tav>
                                      </p:tavLst>
                                    </p:anim>
                                    <p:anim calcmode="lin" valueType="num">
                                      <p:cBhvr additive="base">
                                        <p:cTn id="8" dur="500" fill="hold"/>
                                        <p:tgtEl>
                                          <p:spTgt spid="19957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95782"/>
                                        </p:tgtEl>
                                        <p:attrNameLst>
                                          <p:attrName>style.visibility</p:attrName>
                                        </p:attrNameLst>
                                      </p:cBhvr>
                                      <p:to>
                                        <p:strVal val="visible"/>
                                      </p:to>
                                    </p:set>
                                    <p:anim calcmode="lin" valueType="num">
                                      <p:cBhvr additive="base">
                                        <p:cTn id="11" dur="500" fill="hold"/>
                                        <p:tgtEl>
                                          <p:spTgt spid="1995782"/>
                                        </p:tgtEl>
                                        <p:attrNameLst>
                                          <p:attrName>ppt_x</p:attrName>
                                        </p:attrNameLst>
                                      </p:cBhvr>
                                      <p:tavLst>
                                        <p:tav tm="0">
                                          <p:val>
                                            <p:strVal val="#ppt_x"/>
                                          </p:val>
                                        </p:tav>
                                        <p:tav tm="100000">
                                          <p:val>
                                            <p:strVal val="#ppt_x"/>
                                          </p:val>
                                        </p:tav>
                                      </p:tavLst>
                                    </p:anim>
                                    <p:anim calcmode="lin" valueType="num">
                                      <p:cBhvr additive="base">
                                        <p:cTn id="12" dur="500" fill="hold"/>
                                        <p:tgtEl>
                                          <p:spTgt spid="19957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95783"/>
                                        </p:tgtEl>
                                        <p:attrNameLst>
                                          <p:attrName>style.visibility</p:attrName>
                                        </p:attrNameLst>
                                      </p:cBhvr>
                                      <p:to>
                                        <p:strVal val="visible"/>
                                      </p:to>
                                    </p:set>
                                    <p:anim calcmode="lin" valueType="num">
                                      <p:cBhvr additive="base">
                                        <p:cTn id="15" dur="500" fill="hold"/>
                                        <p:tgtEl>
                                          <p:spTgt spid="1995783"/>
                                        </p:tgtEl>
                                        <p:attrNameLst>
                                          <p:attrName>ppt_x</p:attrName>
                                        </p:attrNameLst>
                                      </p:cBhvr>
                                      <p:tavLst>
                                        <p:tav tm="0">
                                          <p:val>
                                            <p:strVal val="#ppt_x"/>
                                          </p:val>
                                        </p:tav>
                                        <p:tav tm="100000">
                                          <p:val>
                                            <p:strVal val="#ppt_x"/>
                                          </p:val>
                                        </p:tav>
                                      </p:tavLst>
                                    </p:anim>
                                    <p:anim calcmode="lin" valueType="num">
                                      <p:cBhvr additive="base">
                                        <p:cTn id="16" dur="500" fill="hold"/>
                                        <p:tgtEl>
                                          <p:spTgt spid="199578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5781" grpId="0"/>
      <p:bldP spid="1995782" grpId="0"/>
      <p:bldP spid="1995783" grpId="0"/>
      <p:bldP spid="16" grpId="0"/>
      <p:bldP spid="3" grpId="0" animBg="1"/>
      <p:bldP spid="4" grpId="0"/>
      <p:bldP spid="5" grpId="0" animBg="1"/>
      <p:bldP spid="21" grpId="0"/>
      <p:bldP spid="6" grpId="0" animBg="1"/>
      <p:bldP spid="7"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826" name="Rectangle 2"/>
          <p:cNvSpPr>
            <a:spLocks noChangeArrowheads="1"/>
          </p:cNvSpPr>
          <p:nvPr/>
        </p:nvSpPr>
        <p:spPr bwMode="auto">
          <a:xfrm>
            <a:off x="881954" y="4239299"/>
            <a:ext cx="5943600" cy="23447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2" name="Text Box 4"/>
          <p:cNvSpPr txBox="1">
            <a:spLocks noChangeArrowheads="1"/>
          </p:cNvSpPr>
          <p:nvPr/>
        </p:nvSpPr>
        <p:spPr bwMode="auto">
          <a:xfrm>
            <a:off x="782811" y="2042720"/>
            <a:ext cx="192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(+ 100  205) </a:t>
            </a:r>
          </a:p>
        </p:txBody>
      </p:sp>
      <p:sp>
        <p:nvSpPr>
          <p:cNvPr id="1997829" name="Text Box 5"/>
          <p:cNvSpPr txBox="1">
            <a:spLocks noChangeArrowheads="1"/>
          </p:cNvSpPr>
          <p:nvPr/>
        </p:nvSpPr>
        <p:spPr bwMode="auto">
          <a:xfrm>
            <a:off x="782811" y="2575599"/>
            <a:ext cx="353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(+ 60 40) (- 305 100)) </a:t>
            </a:r>
          </a:p>
        </p:txBody>
      </p:sp>
      <p:sp>
        <p:nvSpPr>
          <p:cNvPr id="1997830" name="Text Box 6"/>
          <p:cNvSpPr txBox="1">
            <a:spLocks noChangeArrowheads="1"/>
          </p:cNvSpPr>
          <p:nvPr/>
        </p:nvSpPr>
        <p:spPr bwMode="auto">
          <a:xfrm>
            <a:off x="782811" y="3119177"/>
            <a:ext cx="606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 3  (+ (*  2  4) (+ 3  5)))  (+ (- 10  7)  6))  </a:t>
            </a:r>
          </a:p>
        </p:txBody>
      </p:sp>
      <p:sp>
        <p:nvSpPr>
          <p:cNvPr id="1997831" name="AutoShape 7"/>
          <p:cNvSpPr>
            <a:spLocks noChangeArrowheads="1"/>
          </p:cNvSpPr>
          <p:nvPr/>
        </p:nvSpPr>
        <p:spPr bwMode="auto">
          <a:xfrm>
            <a:off x="2164654" y="3649869"/>
            <a:ext cx="471488" cy="515938"/>
          </a:xfrm>
          <a:prstGeom prst="downArrow">
            <a:avLst>
              <a:gd name="adj1" fmla="val 50000"/>
              <a:gd name="adj2" fmla="val 2735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97832" name="Text Box 8"/>
          <p:cNvSpPr txBox="1">
            <a:spLocks noChangeArrowheads="1"/>
          </p:cNvSpPr>
          <p:nvPr/>
        </p:nvSpPr>
        <p:spPr bwMode="auto">
          <a:xfrm>
            <a:off x="2647254" y="372448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a:t>计算过程</a:t>
            </a:r>
          </a:p>
        </p:txBody>
      </p:sp>
      <p:sp>
        <p:nvSpPr>
          <p:cNvPr id="1997833" name="Text Box 9"/>
          <p:cNvSpPr txBox="1">
            <a:spLocks noChangeArrowheads="1"/>
          </p:cNvSpPr>
          <p:nvPr/>
        </p:nvSpPr>
        <p:spPr bwMode="auto">
          <a:xfrm>
            <a:off x="907354" y="4266285"/>
            <a:ext cx="606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 3  (+ </a:t>
            </a:r>
            <a:r>
              <a:rPr lang="en-US" altLang="zh-CN" sz="2400">
                <a:solidFill>
                  <a:srgbClr val="FF0000"/>
                </a:solidFill>
              </a:rPr>
              <a:t>(*  2  4)</a:t>
            </a:r>
            <a:r>
              <a:rPr lang="en-US" altLang="zh-CN" sz="2400"/>
              <a:t> </a:t>
            </a:r>
            <a:r>
              <a:rPr lang="en-US" altLang="zh-CN" sz="2400">
                <a:solidFill>
                  <a:schemeClr val="accent2"/>
                </a:solidFill>
              </a:rPr>
              <a:t>(+ 3  5)</a:t>
            </a:r>
            <a:r>
              <a:rPr lang="en-US" altLang="zh-CN" sz="2400"/>
              <a:t>))  (+ </a:t>
            </a:r>
            <a:r>
              <a:rPr lang="en-US" altLang="zh-CN" sz="2400">
                <a:solidFill>
                  <a:srgbClr val="FF0000"/>
                </a:solidFill>
              </a:rPr>
              <a:t>(- 10  7)</a:t>
            </a:r>
            <a:r>
              <a:rPr lang="en-US" altLang="zh-CN" sz="2400"/>
              <a:t>  6))  </a:t>
            </a:r>
          </a:p>
        </p:txBody>
      </p:sp>
      <p:sp>
        <p:nvSpPr>
          <p:cNvPr id="1997834" name="Text Box 10"/>
          <p:cNvSpPr txBox="1">
            <a:spLocks noChangeArrowheads="1"/>
          </p:cNvSpPr>
          <p:nvPr/>
        </p:nvSpPr>
        <p:spPr bwMode="auto">
          <a:xfrm>
            <a:off x="907354" y="4750473"/>
            <a:ext cx="361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 3  (+ </a:t>
            </a:r>
            <a:r>
              <a:rPr lang="en-US" altLang="zh-CN" sz="2400">
                <a:solidFill>
                  <a:srgbClr val="FF0000"/>
                </a:solidFill>
              </a:rPr>
              <a:t>8</a:t>
            </a:r>
            <a:r>
              <a:rPr lang="en-US" altLang="zh-CN" sz="2400"/>
              <a:t>  </a:t>
            </a:r>
            <a:r>
              <a:rPr lang="en-US" altLang="zh-CN" sz="2400">
                <a:solidFill>
                  <a:schemeClr val="accent2"/>
                </a:solidFill>
              </a:rPr>
              <a:t>8</a:t>
            </a:r>
            <a:r>
              <a:rPr lang="en-US" altLang="zh-CN" sz="2400"/>
              <a:t>))  (+ </a:t>
            </a:r>
            <a:r>
              <a:rPr lang="en-US" altLang="zh-CN" sz="2400">
                <a:solidFill>
                  <a:srgbClr val="FF0000"/>
                </a:solidFill>
              </a:rPr>
              <a:t>3</a:t>
            </a:r>
            <a:r>
              <a:rPr lang="en-US" altLang="zh-CN" sz="2400"/>
              <a:t>  6))  </a:t>
            </a:r>
          </a:p>
        </p:txBody>
      </p:sp>
      <p:sp>
        <p:nvSpPr>
          <p:cNvPr id="1997835" name="Text Box 11"/>
          <p:cNvSpPr txBox="1">
            <a:spLocks noChangeArrowheads="1"/>
          </p:cNvSpPr>
          <p:nvPr/>
        </p:nvSpPr>
        <p:spPr bwMode="auto">
          <a:xfrm>
            <a:off x="907354" y="5234660"/>
            <a:ext cx="226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 3  16)  9 )  </a:t>
            </a:r>
          </a:p>
        </p:txBody>
      </p:sp>
      <p:sp>
        <p:nvSpPr>
          <p:cNvPr id="1997836" name="Text Box 12"/>
          <p:cNvSpPr txBox="1">
            <a:spLocks noChangeArrowheads="1"/>
          </p:cNvSpPr>
          <p:nvPr/>
        </p:nvSpPr>
        <p:spPr bwMode="auto">
          <a:xfrm>
            <a:off x="907355" y="5718848"/>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48  9 )  </a:t>
            </a:r>
          </a:p>
        </p:txBody>
      </p:sp>
      <p:sp>
        <p:nvSpPr>
          <p:cNvPr id="1997837" name="Text Box 13"/>
          <p:cNvSpPr txBox="1">
            <a:spLocks noChangeArrowheads="1"/>
          </p:cNvSpPr>
          <p:nvPr/>
        </p:nvSpPr>
        <p:spPr bwMode="auto">
          <a:xfrm>
            <a:off x="907355" y="6204623"/>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432</a:t>
            </a:r>
          </a:p>
        </p:txBody>
      </p:sp>
      <p:sp>
        <p:nvSpPr>
          <p:cNvPr id="15" name="圆角矩形 14"/>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）运算组合式的“组合</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嵌套”</a:t>
            </a:r>
            <a:r>
              <a:rPr kumimoji="0" lang="zh-CN" altLang="en-US" sz="2400" i="0" kern="0" dirty="0">
                <a:solidFill>
                  <a:srgbClr val="FFFF00"/>
                </a:solidFill>
                <a:latin typeface="微软雅黑" panose="020B0503020204020204" charset="-122"/>
                <a:ea typeface="微软雅黑" panose="020B0503020204020204" charset="-122"/>
                <a:cs typeface="微软雅黑" panose="020B0503020204020204" charset="-122"/>
              </a:rPr>
              <a:t>（构造）</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及其计算过程</a:t>
            </a:r>
            <a:r>
              <a:rPr kumimoji="0" lang="zh-CN" altLang="en-US" sz="2400" i="0" kern="0" dirty="0">
                <a:solidFill>
                  <a:srgbClr val="FFFF00"/>
                </a:solidFill>
                <a:latin typeface="微软雅黑" panose="020B0503020204020204" charset="-122"/>
                <a:ea typeface="微软雅黑" panose="020B0503020204020204" charset="-122"/>
                <a:cs typeface="微软雅黑" panose="020B0503020204020204" charset="-122"/>
              </a:rPr>
              <a:t>（执行）</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 </a:t>
            </a:r>
          </a:p>
        </p:txBody>
      </p:sp>
      <p:sp>
        <p:nvSpPr>
          <p:cNvPr id="16"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17" name="Text Box 7"/>
          <p:cNvSpPr txBox="1">
            <a:spLocks noChangeArrowheads="1"/>
          </p:cNvSpPr>
          <p:nvPr/>
        </p:nvSpPr>
        <p:spPr bwMode="auto">
          <a:xfrm>
            <a:off x="7716577" y="2619533"/>
            <a:ext cx="3664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dirty="0">
                <a:solidFill>
                  <a:srgbClr val="C00000"/>
                </a:solidFill>
                <a:latin typeface="+mn-lt"/>
              </a:rPr>
              <a:t>(</a:t>
            </a:r>
            <a:r>
              <a:rPr lang="zh-CN" altLang="en-US" sz="1800" i="0" dirty="0">
                <a:solidFill>
                  <a:srgbClr val="C00000"/>
                </a:solidFill>
                <a:latin typeface="+mn-lt"/>
              </a:rPr>
              <a:t>运算符</a:t>
            </a:r>
            <a:r>
              <a:rPr lang="en-US" altLang="zh-CN" sz="1800" i="0" dirty="0">
                <a:solidFill>
                  <a:srgbClr val="C00000"/>
                </a:solidFill>
                <a:latin typeface="+mn-lt"/>
              </a:rPr>
              <a:t>1</a:t>
            </a:r>
            <a:r>
              <a:rPr lang="zh-CN" altLang="en-US" sz="1800" i="0" dirty="0">
                <a:solidFill>
                  <a:srgbClr val="C00000"/>
                </a:solidFill>
                <a:latin typeface="+mn-lt"/>
              </a:rPr>
              <a:t>  计算对象</a:t>
            </a:r>
            <a:r>
              <a:rPr lang="en-US" altLang="zh-CN" sz="1800" i="0" dirty="0">
                <a:solidFill>
                  <a:srgbClr val="C00000"/>
                </a:solidFill>
                <a:latin typeface="+mn-lt"/>
              </a:rPr>
              <a:t>1   </a:t>
            </a:r>
            <a:r>
              <a:rPr lang="zh-CN" altLang="en-US" sz="1800" i="0" dirty="0">
                <a:solidFill>
                  <a:srgbClr val="C00000"/>
                </a:solidFill>
                <a:latin typeface="+mn-lt"/>
              </a:rPr>
              <a:t>计算对象</a:t>
            </a:r>
            <a:r>
              <a:rPr lang="en-US" altLang="zh-CN" sz="1800" i="0" dirty="0">
                <a:solidFill>
                  <a:srgbClr val="C00000"/>
                </a:solidFill>
                <a:latin typeface="+mn-lt"/>
              </a:rPr>
              <a:t>2) </a:t>
            </a:r>
          </a:p>
        </p:txBody>
      </p:sp>
      <p:sp>
        <p:nvSpPr>
          <p:cNvPr id="18" name="Text Box 7"/>
          <p:cNvSpPr txBox="1">
            <a:spLocks noChangeArrowheads="1"/>
          </p:cNvSpPr>
          <p:nvPr/>
        </p:nvSpPr>
        <p:spPr bwMode="auto">
          <a:xfrm>
            <a:off x="7716577" y="3063073"/>
            <a:ext cx="3664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dirty="0">
                <a:solidFill>
                  <a:srgbClr val="292929"/>
                </a:solidFill>
                <a:latin typeface="+mn-lt"/>
              </a:rPr>
              <a:t>(</a:t>
            </a:r>
            <a:r>
              <a:rPr lang="zh-CN" altLang="en-US" sz="1800" i="0" dirty="0">
                <a:solidFill>
                  <a:srgbClr val="292929"/>
                </a:solidFill>
                <a:latin typeface="+mn-lt"/>
              </a:rPr>
              <a:t>运算符</a:t>
            </a:r>
            <a:r>
              <a:rPr lang="en-US" altLang="zh-CN" sz="1800" i="0" dirty="0">
                <a:solidFill>
                  <a:srgbClr val="292929"/>
                </a:solidFill>
                <a:latin typeface="+mn-lt"/>
              </a:rPr>
              <a:t>2</a:t>
            </a:r>
            <a:r>
              <a:rPr lang="zh-CN" altLang="en-US" sz="1800" i="0" dirty="0">
                <a:solidFill>
                  <a:srgbClr val="292929"/>
                </a:solidFill>
                <a:latin typeface="+mn-lt"/>
              </a:rPr>
              <a:t>  计算对象</a:t>
            </a:r>
            <a:r>
              <a:rPr lang="en-US" altLang="zh-CN" sz="1800" i="0" dirty="0">
                <a:solidFill>
                  <a:srgbClr val="292929"/>
                </a:solidFill>
                <a:latin typeface="+mn-lt"/>
              </a:rPr>
              <a:t>3   </a:t>
            </a:r>
            <a:r>
              <a:rPr lang="zh-CN" altLang="en-US" sz="1800" i="0" dirty="0">
                <a:solidFill>
                  <a:srgbClr val="292929"/>
                </a:solidFill>
                <a:latin typeface="+mn-lt"/>
              </a:rPr>
              <a:t>计算对象</a:t>
            </a:r>
            <a:r>
              <a:rPr lang="en-US" altLang="zh-CN" sz="1800" i="0" dirty="0">
                <a:solidFill>
                  <a:srgbClr val="292929"/>
                </a:solidFill>
                <a:latin typeface="+mn-lt"/>
              </a:rPr>
              <a:t>4) </a:t>
            </a:r>
          </a:p>
        </p:txBody>
      </p:sp>
      <p:sp>
        <p:nvSpPr>
          <p:cNvPr id="19" name="Text Box 7"/>
          <p:cNvSpPr txBox="1">
            <a:spLocks noChangeArrowheads="1"/>
          </p:cNvSpPr>
          <p:nvPr/>
        </p:nvSpPr>
        <p:spPr bwMode="auto">
          <a:xfrm>
            <a:off x="6344432" y="3657764"/>
            <a:ext cx="5522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dirty="0">
                <a:solidFill>
                  <a:srgbClr val="C00000"/>
                </a:solidFill>
                <a:latin typeface="+mn-lt"/>
              </a:rPr>
              <a:t>(</a:t>
            </a:r>
            <a:r>
              <a:rPr lang="zh-CN" altLang="en-US" sz="1800" i="0" dirty="0">
                <a:solidFill>
                  <a:srgbClr val="C00000"/>
                </a:solidFill>
                <a:latin typeface="+mn-lt"/>
              </a:rPr>
              <a:t>运算符</a:t>
            </a:r>
            <a:r>
              <a:rPr lang="en-US" altLang="zh-CN" sz="1800" i="0" dirty="0">
                <a:solidFill>
                  <a:srgbClr val="C00000"/>
                </a:solidFill>
                <a:latin typeface="+mn-lt"/>
              </a:rPr>
              <a:t>1</a:t>
            </a:r>
            <a:r>
              <a:rPr lang="zh-CN" altLang="en-US" sz="1800" i="0" dirty="0">
                <a:solidFill>
                  <a:srgbClr val="C00000"/>
                </a:solidFill>
                <a:latin typeface="+mn-lt"/>
              </a:rPr>
              <a:t> </a:t>
            </a:r>
            <a:r>
              <a:rPr lang="zh-CN" altLang="en-US" sz="1800" i="0" dirty="0">
                <a:latin typeface="+mn-lt"/>
              </a:rPr>
              <a:t> </a:t>
            </a:r>
            <a:r>
              <a:rPr lang="en-US" altLang="zh-CN" sz="1600" i="0" dirty="0">
                <a:solidFill>
                  <a:srgbClr val="002060"/>
                </a:solidFill>
              </a:rPr>
              <a:t>(</a:t>
            </a:r>
            <a:r>
              <a:rPr lang="zh-CN" altLang="en-US" sz="1600" i="0" dirty="0">
                <a:solidFill>
                  <a:srgbClr val="002060"/>
                </a:solidFill>
              </a:rPr>
              <a:t>运算符</a:t>
            </a:r>
            <a:r>
              <a:rPr lang="en-US" altLang="zh-CN" sz="1600" i="0" dirty="0">
                <a:solidFill>
                  <a:srgbClr val="002060"/>
                </a:solidFill>
              </a:rPr>
              <a:t>2</a:t>
            </a:r>
            <a:r>
              <a:rPr lang="zh-CN" altLang="en-US" sz="1600" i="0" dirty="0">
                <a:solidFill>
                  <a:srgbClr val="002060"/>
                </a:solidFill>
              </a:rPr>
              <a:t>  计算对象</a:t>
            </a:r>
            <a:r>
              <a:rPr lang="en-US" altLang="zh-CN" sz="1600" i="0" dirty="0">
                <a:solidFill>
                  <a:srgbClr val="002060"/>
                </a:solidFill>
              </a:rPr>
              <a:t>3   </a:t>
            </a:r>
            <a:r>
              <a:rPr lang="zh-CN" altLang="en-US" sz="1600" i="0" dirty="0">
                <a:solidFill>
                  <a:srgbClr val="002060"/>
                </a:solidFill>
              </a:rPr>
              <a:t>计算对象</a:t>
            </a:r>
            <a:r>
              <a:rPr lang="en-US" altLang="zh-CN" sz="1600" i="0" dirty="0">
                <a:solidFill>
                  <a:srgbClr val="002060"/>
                </a:solidFill>
              </a:rPr>
              <a:t>4)</a:t>
            </a:r>
            <a:r>
              <a:rPr lang="en-US" altLang="zh-CN" sz="1600" i="0" dirty="0">
                <a:solidFill>
                  <a:srgbClr val="C00000"/>
                </a:solidFill>
              </a:rPr>
              <a:t> </a:t>
            </a:r>
            <a:r>
              <a:rPr lang="en-US" altLang="zh-CN" sz="1800" i="0" dirty="0">
                <a:solidFill>
                  <a:srgbClr val="002060"/>
                </a:solidFill>
                <a:latin typeface="+mn-lt"/>
              </a:rPr>
              <a:t> </a:t>
            </a:r>
            <a:r>
              <a:rPr lang="zh-CN" altLang="en-US" sz="1800" i="0" dirty="0">
                <a:solidFill>
                  <a:srgbClr val="C00000"/>
                </a:solidFill>
                <a:latin typeface="+mn-lt"/>
              </a:rPr>
              <a:t>计算对象</a:t>
            </a:r>
            <a:r>
              <a:rPr lang="en-US" altLang="zh-CN" sz="1800" i="0" dirty="0">
                <a:solidFill>
                  <a:srgbClr val="C00000"/>
                </a:solidFill>
                <a:latin typeface="+mn-lt"/>
              </a:rPr>
              <a:t>2) </a:t>
            </a:r>
          </a:p>
        </p:txBody>
      </p:sp>
      <p:grpSp>
        <p:nvGrpSpPr>
          <p:cNvPr id="20" name="Group 57"/>
          <p:cNvGrpSpPr>
            <a:grpSpLocks/>
          </p:cNvGrpSpPr>
          <p:nvPr/>
        </p:nvGrpSpPr>
        <p:grpSpPr bwMode="auto">
          <a:xfrm>
            <a:off x="8401208" y="4239299"/>
            <a:ext cx="1147762" cy="646190"/>
            <a:chOff x="2612" y="3682"/>
            <a:chExt cx="723" cy="610"/>
          </a:xfrm>
        </p:grpSpPr>
        <p:sp>
          <p:nvSpPr>
            <p:cNvPr id="21"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000" b="0" i="0">
                <a:solidFill>
                  <a:srgbClr val="000000"/>
                </a:solidFill>
                <a:latin typeface="黑体" panose="02010609060101010101" pitchFamily="49" charset="-122"/>
                <a:ea typeface="黑体" panose="02010609060101010101" pitchFamily="49" charset="-122"/>
              </a:endParaRPr>
            </a:p>
          </p:txBody>
        </p:sp>
        <p:sp>
          <p:nvSpPr>
            <p:cNvPr id="22"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b="0" i="0">
                <a:solidFill>
                  <a:srgbClr val="000000"/>
                </a:solidFill>
                <a:latin typeface="黑体" panose="02010609060101010101" pitchFamily="49" charset="-122"/>
                <a:ea typeface="黑体" panose="02010609060101010101" pitchFamily="49" charset="-122"/>
              </a:endParaRPr>
            </a:p>
          </p:txBody>
        </p:sp>
        <p:sp>
          <p:nvSpPr>
            <p:cNvPr id="23" name="Text Box 84"/>
            <p:cNvSpPr txBox="1">
              <a:spLocks noChangeArrowheads="1"/>
            </p:cNvSpPr>
            <p:nvPr/>
          </p:nvSpPr>
          <p:spPr bwMode="auto">
            <a:xfrm>
              <a:off x="2681" y="3762"/>
              <a:ext cx="59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b="0" i="0" dirty="0">
                  <a:solidFill>
                    <a:srgbClr val="FFFFFF"/>
                  </a:solidFill>
                  <a:latin typeface="黑体" panose="02010609060101010101" pitchFamily="49" charset="-122"/>
                  <a:ea typeface="黑体" panose="02010609060101010101" pitchFamily="49" charset="-122"/>
                </a:rPr>
                <a:t>组合  </a:t>
              </a:r>
            </a:p>
          </p:txBody>
        </p:sp>
      </p:grpSp>
      <p:grpSp>
        <p:nvGrpSpPr>
          <p:cNvPr id="24" name="Group 57"/>
          <p:cNvGrpSpPr>
            <a:grpSpLocks/>
          </p:cNvGrpSpPr>
          <p:nvPr/>
        </p:nvGrpSpPr>
        <p:grpSpPr bwMode="auto">
          <a:xfrm>
            <a:off x="9548970" y="4266285"/>
            <a:ext cx="1147762" cy="646190"/>
            <a:chOff x="2612" y="3682"/>
            <a:chExt cx="723" cy="610"/>
          </a:xfrm>
        </p:grpSpPr>
        <p:sp>
          <p:nvSpPr>
            <p:cNvPr id="25"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000" b="0" i="0">
                <a:solidFill>
                  <a:srgbClr val="000000"/>
                </a:solidFill>
                <a:latin typeface="黑体" panose="02010609060101010101" pitchFamily="49" charset="-122"/>
                <a:ea typeface="黑体" panose="02010609060101010101" pitchFamily="49" charset="-122"/>
              </a:endParaRPr>
            </a:p>
          </p:txBody>
        </p:sp>
        <p:sp>
          <p:nvSpPr>
            <p:cNvPr id="26"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b="0" i="0">
                <a:solidFill>
                  <a:srgbClr val="000000"/>
                </a:solidFill>
                <a:latin typeface="黑体" panose="02010609060101010101" pitchFamily="49" charset="-122"/>
                <a:ea typeface="黑体" panose="02010609060101010101" pitchFamily="49" charset="-122"/>
              </a:endParaRPr>
            </a:p>
          </p:txBody>
        </p:sp>
        <p:sp>
          <p:nvSpPr>
            <p:cNvPr id="27" name="Text Box 84"/>
            <p:cNvSpPr txBox="1">
              <a:spLocks noChangeArrowheads="1"/>
            </p:cNvSpPr>
            <p:nvPr/>
          </p:nvSpPr>
          <p:spPr bwMode="auto">
            <a:xfrm>
              <a:off x="2681" y="3762"/>
              <a:ext cx="59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b="0" i="0" dirty="0">
                  <a:solidFill>
                    <a:srgbClr val="FFFFFF"/>
                  </a:solidFill>
                  <a:latin typeface="黑体" panose="02010609060101010101" pitchFamily="49" charset="-122"/>
                  <a:ea typeface="黑体" panose="02010609060101010101" pitchFamily="49" charset="-122"/>
                </a:rPr>
                <a:t>嵌套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7829"/>
                                        </p:tgtEl>
                                        <p:attrNameLst>
                                          <p:attrName>style.visibility</p:attrName>
                                        </p:attrNameLst>
                                      </p:cBhvr>
                                      <p:to>
                                        <p:strVal val="visible"/>
                                      </p:to>
                                    </p:set>
                                    <p:anim calcmode="lin" valueType="num">
                                      <p:cBhvr additive="base">
                                        <p:cTn id="7" dur="500" fill="hold"/>
                                        <p:tgtEl>
                                          <p:spTgt spid="1997829"/>
                                        </p:tgtEl>
                                        <p:attrNameLst>
                                          <p:attrName>ppt_x</p:attrName>
                                        </p:attrNameLst>
                                      </p:cBhvr>
                                      <p:tavLst>
                                        <p:tav tm="0">
                                          <p:val>
                                            <p:strVal val="#ppt_x"/>
                                          </p:val>
                                        </p:tav>
                                        <p:tav tm="100000">
                                          <p:val>
                                            <p:strVal val="#ppt_x"/>
                                          </p:val>
                                        </p:tav>
                                      </p:tavLst>
                                    </p:anim>
                                    <p:anim calcmode="lin" valueType="num">
                                      <p:cBhvr additive="base">
                                        <p:cTn id="8" dur="500" fill="hold"/>
                                        <p:tgtEl>
                                          <p:spTgt spid="19978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97830"/>
                                        </p:tgtEl>
                                        <p:attrNameLst>
                                          <p:attrName>style.visibility</p:attrName>
                                        </p:attrNameLst>
                                      </p:cBhvr>
                                      <p:to>
                                        <p:strVal val="visible"/>
                                      </p:to>
                                    </p:set>
                                    <p:anim calcmode="lin" valueType="num">
                                      <p:cBhvr additive="base">
                                        <p:cTn id="39" dur="500" fill="hold"/>
                                        <p:tgtEl>
                                          <p:spTgt spid="1997830"/>
                                        </p:tgtEl>
                                        <p:attrNameLst>
                                          <p:attrName>ppt_x</p:attrName>
                                        </p:attrNameLst>
                                      </p:cBhvr>
                                      <p:tavLst>
                                        <p:tav tm="0">
                                          <p:val>
                                            <p:strVal val="#ppt_x"/>
                                          </p:val>
                                        </p:tav>
                                        <p:tav tm="100000">
                                          <p:val>
                                            <p:strVal val="#ppt_x"/>
                                          </p:val>
                                        </p:tav>
                                      </p:tavLst>
                                    </p:anim>
                                    <p:anim calcmode="lin" valueType="num">
                                      <p:cBhvr additive="base">
                                        <p:cTn id="40" dur="500" fill="hold"/>
                                        <p:tgtEl>
                                          <p:spTgt spid="199783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997831"/>
                                        </p:tgtEl>
                                        <p:attrNameLst>
                                          <p:attrName>style.visibility</p:attrName>
                                        </p:attrNameLst>
                                      </p:cBhvr>
                                      <p:to>
                                        <p:strVal val="visible"/>
                                      </p:to>
                                    </p:set>
                                    <p:anim calcmode="lin" valueType="num">
                                      <p:cBhvr additive="base">
                                        <p:cTn id="45" dur="500" fill="hold"/>
                                        <p:tgtEl>
                                          <p:spTgt spid="1997831"/>
                                        </p:tgtEl>
                                        <p:attrNameLst>
                                          <p:attrName>ppt_x</p:attrName>
                                        </p:attrNameLst>
                                      </p:cBhvr>
                                      <p:tavLst>
                                        <p:tav tm="0">
                                          <p:val>
                                            <p:strVal val="#ppt_x"/>
                                          </p:val>
                                        </p:tav>
                                        <p:tav tm="100000">
                                          <p:val>
                                            <p:strVal val="#ppt_x"/>
                                          </p:val>
                                        </p:tav>
                                      </p:tavLst>
                                    </p:anim>
                                    <p:anim calcmode="lin" valueType="num">
                                      <p:cBhvr additive="base">
                                        <p:cTn id="46" dur="500" fill="hold"/>
                                        <p:tgtEl>
                                          <p:spTgt spid="199783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97832"/>
                                        </p:tgtEl>
                                        <p:attrNameLst>
                                          <p:attrName>style.visibility</p:attrName>
                                        </p:attrNameLst>
                                      </p:cBhvr>
                                      <p:to>
                                        <p:strVal val="visible"/>
                                      </p:to>
                                    </p:set>
                                    <p:anim calcmode="lin" valueType="num">
                                      <p:cBhvr additive="base">
                                        <p:cTn id="49" dur="500" fill="hold"/>
                                        <p:tgtEl>
                                          <p:spTgt spid="1997832"/>
                                        </p:tgtEl>
                                        <p:attrNameLst>
                                          <p:attrName>ppt_x</p:attrName>
                                        </p:attrNameLst>
                                      </p:cBhvr>
                                      <p:tavLst>
                                        <p:tav tm="0">
                                          <p:val>
                                            <p:strVal val="#ppt_x"/>
                                          </p:val>
                                        </p:tav>
                                        <p:tav tm="100000">
                                          <p:val>
                                            <p:strVal val="#ppt_x"/>
                                          </p:val>
                                        </p:tav>
                                      </p:tavLst>
                                    </p:anim>
                                    <p:anim calcmode="lin" valueType="num">
                                      <p:cBhvr additive="base">
                                        <p:cTn id="50" dur="500" fill="hold"/>
                                        <p:tgtEl>
                                          <p:spTgt spid="199783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97826"/>
                                        </p:tgtEl>
                                        <p:attrNameLst>
                                          <p:attrName>style.visibility</p:attrName>
                                        </p:attrNameLst>
                                      </p:cBhvr>
                                      <p:to>
                                        <p:strVal val="visible"/>
                                      </p:to>
                                    </p:set>
                                    <p:anim calcmode="lin" valueType="num">
                                      <p:cBhvr additive="base">
                                        <p:cTn id="53" dur="500" fill="hold"/>
                                        <p:tgtEl>
                                          <p:spTgt spid="1997826"/>
                                        </p:tgtEl>
                                        <p:attrNameLst>
                                          <p:attrName>ppt_x</p:attrName>
                                        </p:attrNameLst>
                                      </p:cBhvr>
                                      <p:tavLst>
                                        <p:tav tm="0">
                                          <p:val>
                                            <p:strVal val="#ppt_x"/>
                                          </p:val>
                                        </p:tav>
                                        <p:tav tm="100000">
                                          <p:val>
                                            <p:strVal val="#ppt_x"/>
                                          </p:val>
                                        </p:tav>
                                      </p:tavLst>
                                    </p:anim>
                                    <p:anim calcmode="lin" valueType="num">
                                      <p:cBhvr additive="base">
                                        <p:cTn id="54" dur="500" fill="hold"/>
                                        <p:tgtEl>
                                          <p:spTgt spid="19978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97833"/>
                                        </p:tgtEl>
                                        <p:attrNameLst>
                                          <p:attrName>style.visibility</p:attrName>
                                        </p:attrNameLst>
                                      </p:cBhvr>
                                      <p:to>
                                        <p:strVal val="visible"/>
                                      </p:to>
                                    </p:set>
                                    <p:anim calcmode="lin" valueType="num">
                                      <p:cBhvr additive="base">
                                        <p:cTn id="57" dur="500" fill="hold"/>
                                        <p:tgtEl>
                                          <p:spTgt spid="1997833"/>
                                        </p:tgtEl>
                                        <p:attrNameLst>
                                          <p:attrName>ppt_x</p:attrName>
                                        </p:attrNameLst>
                                      </p:cBhvr>
                                      <p:tavLst>
                                        <p:tav tm="0">
                                          <p:val>
                                            <p:strVal val="#ppt_x"/>
                                          </p:val>
                                        </p:tav>
                                        <p:tav tm="100000">
                                          <p:val>
                                            <p:strVal val="#ppt_x"/>
                                          </p:val>
                                        </p:tav>
                                      </p:tavLst>
                                    </p:anim>
                                    <p:anim calcmode="lin" valueType="num">
                                      <p:cBhvr additive="base">
                                        <p:cTn id="58" dur="500" fill="hold"/>
                                        <p:tgtEl>
                                          <p:spTgt spid="1997833"/>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97834"/>
                                        </p:tgtEl>
                                        <p:attrNameLst>
                                          <p:attrName>style.visibility</p:attrName>
                                        </p:attrNameLst>
                                      </p:cBhvr>
                                      <p:to>
                                        <p:strVal val="visible"/>
                                      </p:to>
                                    </p:set>
                                    <p:anim calcmode="lin" valueType="num">
                                      <p:cBhvr additive="base">
                                        <p:cTn id="63" dur="500" fill="hold"/>
                                        <p:tgtEl>
                                          <p:spTgt spid="1997834"/>
                                        </p:tgtEl>
                                        <p:attrNameLst>
                                          <p:attrName>ppt_x</p:attrName>
                                        </p:attrNameLst>
                                      </p:cBhvr>
                                      <p:tavLst>
                                        <p:tav tm="0">
                                          <p:val>
                                            <p:strVal val="#ppt_x"/>
                                          </p:val>
                                        </p:tav>
                                        <p:tav tm="100000">
                                          <p:val>
                                            <p:strVal val="#ppt_x"/>
                                          </p:val>
                                        </p:tav>
                                      </p:tavLst>
                                    </p:anim>
                                    <p:anim calcmode="lin" valueType="num">
                                      <p:cBhvr additive="base">
                                        <p:cTn id="64" dur="500" fill="hold"/>
                                        <p:tgtEl>
                                          <p:spTgt spid="1997834"/>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97835"/>
                                        </p:tgtEl>
                                        <p:attrNameLst>
                                          <p:attrName>style.visibility</p:attrName>
                                        </p:attrNameLst>
                                      </p:cBhvr>
                                      <p:to>
                                        <p:strVal val="visible"/>
                                      </p:to>
                                    </p:set>
                                    <p:anim calcmode="lin" valueType="num">
                                      <p:cBhvr additive="base">
                                        <p:cTn id="69" dur="500" fill="hold"/>
                                        <p:tgtEl>
                                          <p:spTgt spid="1997835"/>
                                        </p:tgtEl>
                                        <p:attrNameLst>
                                          <p:attrName>ppt_x</p:attrName>
                                        </p:attrNameLst>
                                      </p:cBhvr>
                                      <p:tavLst>
                                        <p:tav tm="0">
                                          <p:val>
                                            <p:strVal val="#ppt_x"/>
                                          </p:val>
                                        </p:tav>
                                        <p:tav tm="100000">
                                          <p:val>
                                            <p:strVal val="#ppt_x"/>
                                          </p:val>
                                        </p:tav>
                                      </p:tavLst>
                                    </p:anim>
                                    <p:anim calcmode="lin" valueType="num">
                                      <p:cBhvr additive="base">
                                        <p:cTn id="70" dur="500" fill="hold"/>
                                        <p:tgtEl>
                                          <p:spTgt spid="1997835"/>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97836"/>
                                        </p:tgtEl>
                                        <p:attrNameLst>
                                          <p:attrName>style.visibility</p:attrName>
                                        </p:attrNameLst>
                                      </p:cBhvr>
                                      <p:to>
                                        <p:strVal val="visible"/>
                                      </p:to>
                                    </p:set>
                                    <p:anim calcmode="lin" valueType="num">
                                      <p:cBhvr additive="base">
                                        <p:cTn id="75" dur="500" fill="hold"/>
                                        <p:tgtEl>
                                          <p:spTgt spid="1997836"/>
                                        </p:tgtEl>
                                        <p:attrNameLst>
                                          <p:attrName>ppt_x</p:attrName>
                                        </p:attrNameLst>
                                      </p:cBhvr>
                                      <p:tavLst>
                                        <p:tav tm="0">
                                          <p:val>
                                            <p:strVal val="#ppt_x"/>
                                          </p:val>
                                        </p:tav>
                                        <p:tav tm="100000">
                                          <p:val>
                                            <p:strVal val="#ppt_x"/>
                                          </p:val>
                                        </p:tav>
                                      </p:tavLst>
                                    </p:anim>
                                    <p:anim calcmode="lin" valueType="num">
                                      <p:cBhvr additive="base">
                                        <p:cTn id="76" dur="500" fill="hold"/>
                                        <p:tgtEl>
                                          <p:spTgt spid="1997836"/>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97837"/>
                                        </p:tgtEl>
                                        <p:attrNameLst>
                                          <p:attrName>style.visibility</p:attrName>
                                        </p:attrNameLst>
                                      </p:cBhvr>
                                      <p:to>
                                        <p:strVal val="visible"/>
                                      </p:to>
                                    </p:set>
                                    <p:anim calcmode="lin" valueType="num">
                                      <p:cBhvr additive="base">
                                        <p:cTn id="81" dur="500" fill="hold"/>
                                        <p:tgtEl>
                                          <p:spTgt spid="1997837"/>
                                        </p:tgtEl>
                                        <p:attrNameLst>
                                          <p:attrName>ppt_x</p:attrName>
                                        </p:attrNameLst>
                                      </p:cBhvr>
                                      <p:tavLst>
                                        <p:tav tm="0">
                                          <p:val>
                                            <p:strVal val="#ppt_x"/>
                                          </p:val>
                                        </p:tav>
                                        <p:tav tm="100000">
                                          <p:val>
                                            <p:strVal val="#ppt_x"/>
                                          </p:val>
                                        </p:tav>
                                      </p:tavLst>
                                    </p:anim>
                                    <p:anim calcmode="lin" valueType="num">
                                      <p:cBhvr additive="base">
                                        <p:cTn id="82" dur="500" fill="hold"/>
                                        <p:tgtEl>
                                          <p:spTgt spid="1997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829" grpId="0"/>
      <p:bldP spid="1997830" grpId="0"/>
      <p:bldP spid="1997832" grpId="0"/>
      <p:bldP spid="1997833" grpId="0"/>
      <p:bldP spid="1997834" grpId="0"/>
      <p:bldP spid="1997835" grpId="0"/>
      <p:bldP spid="1997836" grpId="0"/>
      <p:bldP spid="1997837"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7681129" y="3437043"/>
            <a:ext cx="4322716" cy="152885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9938" name="Text Box 2"/>
          <p:cNvSpPr txBox="1">
            <a:spLocks noChangeArrowheads="1"/>
          </p:cNvSpPr>
          <p:nvPr/>
        </p:nvSpPr>
        <p:spPr bwMode="auto">
          <a:xfrm>
            <a:off x="707570" y="3042941"/>
            <a:ext cx="261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(define height 2) </a:t>
            </a:r>
          </a:p>
        </p:txBody>
      </p:sp>
      <p:sp>
        <p:nvSpPr>
          <p:cNvPr id="1999875" name="Text Box 3"/>
          <p:cNvSpPr txBox="1">
            <a:spLocks noChangeArrowheads="1"/>
          </p:cNvSpPr>
          <p:nvPr/>
        </p:nvSpPr>
        <p:spPr bwMode="auto">
          <a:xfrm>
            <a:off x="767566" y="4458135"/>
            <a:ext cx="451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 height</a:t>
            </a:r>
            <a:r>
              <a:rPr lang="zh-CN" altLang="en-US" sz="2400"/>
              <a:t> </a:t>
            </a:r>
            <a:r>
              <a:rPr lang="en-US" altLang="zh-CN" sz="2400"/>
              <a:t>40) (- 305 height)) </a:t>
            </a:r>
          </a:p>
        </p:txBody>
      </p:sp>
      <p:sp>
        <p:nvSpPr>
          <p:cNvPr id="39940" name="Line 4"/>
          <p:cNvSpPr>
            <a:spLocks noChangeShapeType="1"/>
          </p:cNvSpPr>
          <p:nvPr/>
        </p:nvSpPr>
        <p:spPr bwMode="auto">
          <a:xfrm>
            <a:off x="3232088" y="3288424"/>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1" name="Text Box 5"/>
          <p:cNvSpPr txBox="1">
            <a:spLocks noChangeArrowheads="1"/>
          </p:cNvSpPr>
          <p:nvPr/>
        </p:nvSpPr>
        <p:spPr bwMode="auto">
          <a:xfrm>
            <a:off x="3834963" y="2918331"/>
            <a:ext cx="44783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名字的定义：定义名字</a:t>
            </a:r>
            <a:r>
              <a:rPr lang="en-US" altLang="zh-CN" i="0" dirty="0"/>
              <a:t>height</a:t>
            </a:r>
            <a:r>
              <a:rPr lang="zh-CN" altLang="en-US" i="0" dirty="0"/>
              <a:t>与</a:t>
            </a:r>
            <a:r>
              <a:rPr lang="en-US" altLang="zh-CN" i="0" dirty="0"/>
              <a:t>2</a:t>
            </a:r>
            <a:r>
              <a:rPr lang="zh-CN" altLang="en-US" i="0" dirty="0"/>
              <a:t>关联</a:t>
            </a:r>
            <a:r>
              <a:rPr lang="en-US" altLang="zh-CN" i="0" dirty="0"/>
              <a:t>, </a:t>
            </a:r>
            <a:r>
              <a:rPr lang="zh-CN" altLang="en-US" i="0" dirty="0"/>
              <a:t>以后可以用</a:t>
            </a:r>
            <a:r>
              <a:rPr lang="en-US" altLang="zh-CN" i="0" dirty="0"/>
              <a:t>height</a:t>
            </a:r>
            <a:r>
              <a:rPr lang="zh-CN" altLang="en-US" i="0" dirty="0"/>
              <a:t>来表示</a:t>
            </a:r>
            <a:r>
              <a:rPr lang="en-US" altLang="zh-CN" i="0" dirty="0"/>
              <a:t>2</a:t>
            </a:r>
          </a:p>
          <a:p>
            <a:pPr eaLnBrk="1" hangingPunct="1"/>
            <a:r>
              <a:rPr lang="zh-CN" altLang="en-US" i="0" dirty="0"/>
              <a:t>一种类型的名字：数值型的名字</a:t>
            </a:r>
          </a:p>
        </p:txBody>
      </p:sp>
      <p:sp>
        <p:nvSpPr>
          <p:cNvPr id="1999878" name="Text Box 6"/>
          <p:cNvSpPr txBox="1">
            <a:spLocks noChangeArrowheads="1"/>
          </p:cNvSpPr>
          <p:nvPr/>
        </p:nvSpPr>
        <p:spPr bwMode="auto">
          <a:xfrm>
            <a:off x="783441" y="4974073"/>
            <a:ext cx="4456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 50 height) (- 100 height)) </a:t>
            </a:r>
          </a:p>
        </p:txBody>
      </p:sp>
      <p:sp>
        <p:nvSpPr>
          <p:cNvPr id="1999879" name="Line 7"/>
          <p:cNvSpPr>
            <a:spLocks noChangeShapeType="1"/>
          </p:cNvSpPr>
          <p:nvPr/>
        </p:nvSpPr>
        <p:spPr bwMode="auto">
          <a:xfrm>
            <a:off x="5155417" y="4908985"/>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9880" name="Text Box 8"/>
          <p:cNvSpPr txBox="1">
            <a:spLocks noChangeArrowheads="1"/>
          </p:cNvSpPr>
          <p:nvPr/>
        </p:nvSpPr>
        <p:spPr bwMode="auto">
          <a:xfrm>
            <a:off x="5931704" y="4667686"/>
            <a:ext cx="174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名字的使用</a:t>
            </a:r>
            <a:endParaRPr lang="en-US" altLang="zh-CN" i="0" dirty="0"/>
          </a:p>
        </p:txBody>
      </p:sp>
      <p:grpSp>
        <p:nvGrpSpPr>
          <p:cNvPr id="1999881" name="Group 9"/>
          <p:cNvGrpSpPr>
            <a:grpSpLocks/>
          </p:cNvGrpSpPr>
          <p:nvPr/>
        </p:nvGrpSpPr>
        <p:grpSpPr bwMode="auto">
          <a:xfrm>
            <a:off x="767566" y="5789193"/>
            <a:ext cx="7788275" cy="782638"/>
            <a:chOff x="525" y="2872"/>
            <a:chExt cx="4906" cy="493"/>
          </a:xfrm>
        </p:grpSpPr>
        <p:sp>
          <p:nvSpPr>
            <p:cNvPr id="39948" name="Rectangle 10"/>
            <p:cNvSpPr>
              <a:spLocks noChangeArrowheads="1"/>
            </p:cNvSpPr>
            <p:nvPr/>
          </p:nvSpPr>
          <p:spPr bwMode="auto">
            <a:xfrm>
              <a:off x="525" y="2901"/>
              <a:ext cx="4906" cy="437"/>
            </a:xfrm>
            <a:prstGeom prst="round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9" name="Text Box 11"/>
            <p:cNvSpPr txBox="1">
              <a:spLocks noChangeArrowheads="1"/>
            </p:cNvSpPr>
            <p:nvPr/>
          </p:nvSpPr>
          <p:spPr bwMode="auto">
            <a:xfrm>
              <a:off x="535" y="2872"/>
              <a:ext cx="4825" cy="493"/>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solidFill>
                    <a:srgbClr val="FFFFEF"/>
                  </a:solidFill>
                </a:rPr>
                <a:t>注意：不同类型的对象可以有不同的定义方法。这里统一用</a:t>
              </a:r>
              <a:r>
                <a:rPr lang="en-US" altLang="zh-CN" i="0" dirty="0">
                  <a:solidFill>
                    <a:srgbClr val="FFFFEF"/>
                  </a:solidFill>
                </a:rPr>
                <a:t>define</a:t>
              </a:r>
              <a:r>
                <a:rPr lang="zh-CN" altLang="en-US" i="0" dirty="0">
                  <a:solidFill>
                    <a:srgbClr val="FFFFEF"/>
                  </a:solidFill>
                </a:rPr>
                <a:t>来表示，在具体的程序设计语言中是用不同的方法来定义的</a:t>
              </a:r>
            </a:p>
          </p:txBody>
        </p:sp>
      </p:grpSp>
      <p:sp>
        <p:nvSpPr>
          <p:cNvPr id="39946" name="Text Box 12"/>
          <p:cNvSpPr txBox="1">
            <a:spLocks noChangeArrowheads="1"/>
          </p:cNvSpPr>
          <p:nvPr/>
        </p:nvSpPr>
        <p:spPr bwMode="auto">
          <a:xfrm>
            <a:off x="707570" y="1919026"/>
            <a:ext cx="86391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tx2"/>
                </a:solidFill>
                <a:latin typeface="黑体" panose="02010609060101010101" pitchFamily="49" charset="-122"/>
                <a:ea typeface="黑体" panose="02010609060101010101" pitchFamily="49" charset="-122"/>
              </a:rPr>
              <a:t>命名计算对象</a:t>
            </a:r>
            <a:r>
              <a:rPr lang="zh-CN" altLang="en-US" sz="1600" i="0" dirty="0">
                <a:solidFill>
                  <a:srgbClr val="FF0000"/>
                </a:solidFill>
                <a:latin typeface="黑体" panose="02010609060101010101" pitchFamily="49" charset="-122"/>
                <a:ea typeface="黑体" panose="02010609060101010101" pitchFamily="49" charset="-122"/>
              </a:rPr>
              <a:t>和</a:t>
            </a:r>
            <a:r>
              <a:rPr lang="zh-CN" altLang="en-US" sz="2400" i="0" dirty="0">
                <a:solidFill>
                  <a:schemeClr val="tx2"/>
                </a:solidFill>
                <a:latin typeface="黑体" panose="02010609060101010101" pitchFamily="49" charset="-122"/>
                <a:ea typeface="黑体" panose="02010609060101010101" pitchFamily="49" charset="-122"/>
              </a:rPr>
              <a:t>构造中使用名字</a:t>
            </a:r>
            <a:r>
              <a:rPr lang="zh-CN" altLang="en-US" sz="1600" i="0" dirty="0">
                <a:solidFill>
                  <a:srgbClr val="FF0000"/>
                </a:solidFill>
                <a:latin typeface="黑体" panose="02010609060101010101" pitchFamily="49" charset="-122"/>
                <a:ea typeface="黑体" panose="02010609060101010101" pitchFamily="49" charset="-122"/>
              </a:rPr>
              <a:t>及</a:t>
            </a:r>
            <a:r>
              <a:rPr lang="zh-CN" altLang="en-US" sz="2400" i="0" dirty="0">
                <a:solidFill>
                  <a:schemeClr val="tx2"/>
                </a:solidFill>
                <a:latin typeface="黑体" panose="02010609060101010101" pitchFamily="49" charset="-122"/>
                <a:ea typeface="黑体" panose="02010609060101010101" pitchFamily="49" charset="-122"/>
              </a:rPr>
              <a:t>计算中以计算对象替换名字</a:t>
            </a:r>
          </a:p>
        </p:txBody>
      </p:sp>
      <p:sp>
        <p:nvSpPr>
          <p:cNvPr id="14" name="圆角矩形 13"/>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）用名字替代计算对象</a:t>
            </a:r>
            <a:r>
              <a:rPr kumimoji="0" lang="zh-CN" altLang="en-US" sz="2400" i="0" kern="0" dirty="0">
                <a:solidFill>
                  <a:srgbClr val="FFFF00"/>
                </a:solidFill>
                <a:latin typeface="微软雅黑" panose="020B0503020204020204" charset="-122"/>
                <a:ea typeface="微软雅黑" panose="020B0503020204020204" charset="-122"/>
                <a:cs typeface="微软雅黑" panose="020B0503020204020204" charset="-122"/>
              </a:rPr>
              <a:t>（构造）</a:t>
            </a:r>
            <a:endParaRPr kumimoji="0" lang="en-US" altLang="zh-CN" sz="2400" i="0" kern="0"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15"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16" name="Text Box 2"/>
          <p:cNvSpPr txBox="1">
            <a:spLocks noChangeArrowheads="1"/>
          </p:cNvSpPr>
          <p:nvPr/>
        </p:nvSpPr>
        <p:spPr bwMode="auto">
          <a:xfrm>
            <a:off x="8671053" y="3985364"/>
            <a:ext cx="261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a:t>
            </a:r>
            <a:r>
              <a:rPr lang="en-US" altLang="zh-CN" sz="2400" dirty="0">
                <a:solidFill>
                  <a:srgbClr val="C00000"/>
                </a:solidFill>
              </a:rPr>
              <a:t>define</a:t>
            </a:r>
            <a:r>
              <a:rPr lang="en-US" altLang="zh-CN" sz="2400" dirty="0"/>
              <a:t> </a:t>
            </a:r>
            <a:r>
              <a:rPr lang="en-US" altLang="zh-CN" sz="2400" dirty="0">
                <a:solidFill>
                  <a:srgbClr val="002060"/>
                </a:solidFill>
              </a:rPr>
              <a:t>height</a:t>
            </a:r>
            <a:r>
              <a:rPr lang="en-US" altLang="zh-CN" sz="2400" dirty="0"/>
              <a:t> 2) </a:t>
            </a:r>
          </a:p>
        </p:txBody>
      </p:sp>
      <p:sp>
        <p:nvSpPr>
          <p:cNvPr id="17" name="任意多边形 16"/>
          <p:cNvSpPr/>
          <p:nvPr/>
        </p:nvSpPr>
        <p:spPr bwMode="auto">
          <a:xfrm>
            <a:off x="9851696" y="3797473"/>
            <a:ext cx="1807683" cy="239031"/>
          </a:xfrm>
          <a:custGeom>
            <a:avLst/>
            <a:gdLst>
              <a:gd name="connsiteX0" fmla="*/ 0 w 2523994"/>
              <a:gd name="connsiteY0" fmla="*/ 187891 h 187891"/>
              <a:gd name="connsiteX1" fmla="*/ 1139868 w 2523994"/>
              <a:gd name="connsiteY1" fmla="*/ 187891 h 187891"/>
              <a:gd name="connsiteX2" fmla="*/ 1759907 w 2523994"/>
              <a:gd name="connsiteY2" fmla="*/ 6263 h 187891"/>
              <a:gd name="connsiteX3" fmla="*/ 2523994 w 2523994"/>
              <a:gd name="connsiteY3" fmla="*/ 0 h 187891"/>
            </a:gdLst>
            <a:ahLst/>
            <a:cxnLst>
              <a:cxn ang="0">
                <a:pos x="connsiteX0" y="connsiteY0"/>
              </a:cxn>
              <a:cxn ang="0">
                <a:pos x="connsiteX1" y="connsiteY1"/>
              </a:cxn>
              <a:cxn ang="0">
                <a:pos x="connsiteX2" y="connsiteY2"/>
              </a:cxn>
              <a:cxn ang="0">
                <a:pos x="connsiteX3" y="connsiteY3"/>
              </a:cxn>
            </a:cxnLst>
            <a:rect l="l" t="t" r="r" b="b"/>
            <a:pathLst>
              <a:path w="2523994" h="187891">
                <a:moveTo>
                  <a:pt x="0" y="187891"/>
                </a:moveTo>
                <a:lnTo>
                  <a:pt x="1139868" y="187891"/>
                </a:lnTo>
                <a:lnTo>
                  <a:pt x="1759907" y="6263"/>
                </a:lnTo>
                <a:lnTo>
                  <a:pt x="2523994" y="0"/>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文本框 17"/>
          <p:cNvSpPr txBox="1"/>
          <p:nvPr/>
        </p:nvSpPr>
        <p:spPr>
          <a:xfrm>
            <a:off x="10825256" y="3437043"/>
            <a:ext cx="1011815" cy="338554"/>
          </a:xfrm>
          <a:prstGeom prst="rect">
            <a:avLst/>
          </a:prstGeom>
          <a:noFill/>
        </p:spPr>
        <p:txBody>
          <a:bodyPr wrap="none" rtlCol="0">
            <a:spAutoFit/>
          </a:bodyPr>
          <a:lstStyle/>
          <a:p>
            <a:r>
              <a:rPr lang="zh-CN" altLang="en-US" sz="1600" i="0" dirty="0">
                <a:latin typeface="黑体" panose="02010609060101010101" pitchFamily="49" charset="-122"/>
                <a:ea typeface="黑体" panose="02010609060101010101" pitchFamily="49" charset="-122"/>
              </a:rPr>
              <a:t>计算对象</a:t>
            </a:r>
          </a:p>
        </p:txBody>
      </p:sp>
      <p:sp>
        <p:nvSpPr>
          <p:cNvPr id="19" name="任意多边形 18"/>
          <p:cNvSpPr/>
          <p:nvPr/>
        </p:nvSpPr>
        <p:spPr bwMode="auto">
          <a:xfrm>
            <a:off x="8047504" y="4407865"/>
            <a:ext cx="1371600" cy="375780"/>
          </a:xfrm>
          <a:custGeom>
            <a:avLst/>
            <a:gdLst>
              <a:gd name="connsiteX0" fmla="*/ 1371600 w 1371600"/>
              <a:gd name="connsiteY0" fmla="*/ 0 h 375780"/>
              <a:gd name="connsiteX1" fmla="*/ 1171183 w 1371600"/>
              <a:gd name="connsiteY1" fmla="*/ 6263 h 375780"/>
              <a:gd name="connsiteX2" fmla="*/ 970767 w 1371600"/>
              <a:gd name="connsiteY2" fmla="*/ 375780 h 375780"/>
              <a:gd name="connsiteX3" fmla="*/ 0 w 1371600"/>
              <a:gd name="connsiteY3" fmla="*/ 375780 h 375780"/>
            </a:gdLst>
            <a:ahLst/>
            <a:cxnLst>
              <a:cxn ang="0">
                <a:pos x="connsiteX0" y="connsiteY0"/>
              </a:cxn>
              <a:cxn ang="0">
                <a:pos x="connsiteX1" y="connsiteY1"/>
              </a:cxn>
              <a:cxn ang="0">
                <a:pos x="connsiteX2" y="connsiteY2"/>
              </a:cxn>
              <a:cxn ang="0">
                <a:pos x="connsiteX3" y="connsiteY3"/>
              </a:cxn>
            </a:cxnLst>
            <a:rect l="l" t="t" r="r" b="b"/>
            <a:pathLst>
              <a:path w="1371600" h="375780">
                <a:moveTo>
                  <a:pt x="1371600" y="0"/>
                </a:moveTo>
                <a:lnTo>
                  <a:pt x="1171183" y="6263"/>
                </a:lnTo>
                <a:lnTo>
                  <a:pt x="970767" y="375780"/>
                </a:lnTo>
                <a:lnTo>
                  <a:pt x="0" y="375780"/>
                </a:lnTo>
              </a:path>
            </a:pathLst>
          </a:custGeom>
          <a:no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 name="文本框 19"/>
          <p:cNvSpPr txBox="1"/>
          <p:nvPr/>
        </p:nvSpPr>
        <p:spPr>
          <a:xfrm>
            <a:off x="7991212" y="4437678"/>
            <a:ext cx="806631" cy="338554"/>
          </a:xfrm>
          <a:prstGeom prst="rect">
            <a:avLst/>
          </a:prstGeom>
          <a:noFill/>
        </p:spPr>
        <p:txBody>
          <a:bodyPr wrap="none" rtlCol="0">
            <a:spAutoFit/>
          </a:bodyPr>
          <a:lstStyle/>
          <a:p>
            <a:r>
              <a:rPr lang="zh-CN" altLang="en-US" sz="1600" i="0" dirty="0">
                <a:solidFill>
                  <a:srgbClr val="C00000"/>
                </a:solidFill>
                <a:latin typeface="黑体" panose="02010609060101010101" pitchFamily="49" charset="-122"/>
                <a:ea typeface="黑体" panose="02010609060101010101" pitchFamily="49" charset="-122"/>
              </a:rPr>
              <a:t>运算符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99875"/>
                                        </p:tgtEl>
                                        <p:attrNameLst>
                                          <p:attrName>style.visibility</p:attrName>
                                        </p:attrNameLst>
                                      </p:cBhvr>
                                      <p:to>
                                        <p:strVal val="visible"/>
                                      </p:to>
                                    </p:set>
                                    <p:anim calcmode="lin" valueType="num">
                                      <p:cBhvr additive="base">
                                        <p:cTn id="33" dur="500" fill="hold"/>
                                        <p:tgtEl>
                                          <p:spTgt spid="1999875"/>
                                        </p:tgtEl>
                                        <p:attrNameLst>
                                          <p:attrName>ppt_x</p:attrName>
                                        </p:attrNameLst>
                                      </p:cBhvr>
                                      <p:tavLst>
                                        <p:tav tm="0">
                                          <p:val>
                                            <p:strVal val="#ppt_x"/>
                                          </p:val>
                                        </p:tav>
                                        <p:tav tm="100000">
                                          <p:val>
                                            <p:strVal val="#ppt_x"/>
                                          </p:val>
                                        </p:tav>
                                      </p:tavLst>
                                    </p:anim>
                                    <p:anim calcmode="lin" valueType="num">
                                      <p:cBhvr additive="base">
                                        <p:cTn id="34" dur="500" fill="hold"/>
                                        <p:tgtEl>
                                          <p:spTgt spid="19998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99878"/>
                                        </p:tgtEl>
                                        <p:attrNameLst>
                                          <p:attrName>style.visibility</p:attrName>
                                        </p:attrNameLst>
                                      </p:cBhvr>
                                      <p:to>
                                        <p:strVal val="visible"/>
                                      </p:to>
                                    </p:set>
                                    <p:anim calcmode="lin" valueType="num">
                                      <p:cBhvr additive="base">
                                        <p:cTn id="37" dur="500" fill="hold"/>
                                        <p:tgtEl>
                                          <p:spTgt spid="1999878"/>
                                        </p:tgtEl>
                                        <p:attrNameLst>
                                          <p:attrName>ppt_x</p:attrName>
                                        </p:attrNameLst>
                                      </p:cBhvr>
                                      <p:tavLst>
                                        <p:tav tm="0">
                                          <p:val>
                                            <p:strVal val="#ppt_x"/>
                                          </p:val>
                                        </p:tav>
                                        <p:tav tm="100000">
                                          <p:val>
                                            <p:strVal val="#ppt_x"/>
                                          </p:val>
                                        </p:tav>
                                      </p:tavLst>
                                    </p:anim>
                                    <p:anim calcmode="lin" valueType="num">
                                      <p:cBhvr additive="base">
                                        <p:cTn id="38" dur="500" fill="hold"/>
                                        <p:tgtEl>
                                          <p:spTgt spid="199987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99879"/>
                                        </p:tgtEl>
                                        <p:attrNameLst>
                                          <p:attrName>style.visibility</p:attrName>
                                        </p:attrNameLst>
                                      </p:cBhvr>
                                      <p:to>
                                        <p:strVal val="visible"/>
                                      </p:to>
                                    </p:set>
                                    <p:anim calcmode="lin" valueType="num">
                                      <p:cBhvr additive="base">
                                        <p:cTn id="41" dur="500" fill="hold"/>
                                        <p:tgtEl>
                                          <p:spTgt spid="1999879"/>
                                        </p:tgtEl>
                                        <p:attrNameLst>
                                          <p:attrName>ppt_x</p:attrName>
                                        </p:attrNameLst>
                                      </p:cBhvr>
                                      <p:tavLst>
                                        <p:tav tm="0">
                                          <p:val>
                                            <p:strVal val="#ppt_x"/>
                                          </p:val>
                                        </p:tav>
                                        <p:tav tm="100000">
                                          <p:val>
                                            <p:strVal val="#ppt_x"/>
                                          </p:val>
                                        </p:tav>
                                      </p:tavLst>
                                    </p:anim>
                                    <p:anim calcmode="lin" valueType="num">
                                      <p:cBhvr additive="base">
                                        <p:cTn id="42" dur="500" fill="hold"/>
                                        <p:tgtEl>
                                          <p:spTgt spid="199987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99880"/>
                                        </p:tgtEl>
                                        <p:attrNameLst>
                                          <p:attrName>style.visibility</p:attrName>
                                        </p:attrNameLst>
                                      </p:cBhvr>
                                      <p:to>
                                        <p:strVal val="visible"/>
                                      </p:to>
                                    </p:set>
                                    <p:anim calcmode="lin" valueType="num">
                                      <p:cBhvr additive="base">
                                        <p:cTn id="45" dur="500" fill="hold"/>
                                        <p:tgtEl>
                                          <p:spTgt spid="1999880"/>
                                        </p:tgtEl>
                                        <p:attrNameLst>
                                          <p:attrName>ppt_x</p:attrName>
                                        </p:attrNameLst>
                                      </p:cBhvr>
                                      <p:tavLst>
                                        <p:tav tm="0">
                                          <p:val>
                                            <p:strVal val="#ppt_x"/>
                                          </p:val>
                                        </p:tav>
                                        <p:tav tm="100000">
                                          <p:val>
                                            <p:strVal val="#ppt_x"/>
                                          </p:val>
                                        </p:tav>
                                      </p:tavLst>
                                    </p:anim>
                                    <p:anim calcmode="lin" valueType="num">
                                      <p:cBhvr additive="base">
                                        <p:cTn id="46" dur="500" fill="hold"/>
                                        <p:tgtEl>
                                          <p:spTgt spid="199988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999881"/>
                                        </p:tgtEl>
                                        <p:attrNameLst>
                                          <p:attrName>style.visibility</p:attrName>
                                        </p:attrNameLst>
                                      </p:cBhvr>
                                      <p:to>
                                        <p:strVal val="visible"/>
                                      </p:to>
                                    </p:set>
                                    <p:anim calcmode="lin" valueType="num">
                                      <p:cBhvr additive="base">
                                        <p:cTn id="51" dur="500" fill="hold"/>
                                        <p:tgtEl>
                                          <p:spTgt spid="1999881"/>
                                        </p:tgtEl>
                                        <p:attrNameLst>
                                          <p:attrName>ppt_x</p:attrName>
                                        </p:attrNameLst>
                                      </p:cBhvr>
                                      <p:tavLst>
                                        <p:tav tm="0">
                                          <p:val>
                                            <p:strVal val="#ppt_x"/>
                                          </p:val>
                                        </p:tav>
                                        <p:tav tm="100000">
                                          <p:val>
                                            <p:strVal val="#ppt_x"/>
                                          </p:val>
                                        </p:tav>
                                      </p:tavLst>
                                    </p:anim>
                                    <p:anim calcmode="lin" valueType="num">
                                      <p:cBhvr additive="base">
                                        <p:cTn id="52" dur="500" fill="hold"/>
                                        <p:tgtEl>
                                          <p:spTgt spid="1999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99875" grpId="0"/>
      <p:bldP spid="1999878" grpId="0"/>
      <p:bldP spid="1999880" grpId="0"/>
      <p:bldP spid="16" grpId="0"/>
      <p:bldP spid="17" grpId="0" animBg="1"/>
      <p:bldP spid="18" grpId="0"/>
      <p:bldP spid="1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055254" y="2051952"/>
            <a:ext cx="290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(define pi 3.14159) </a:t>
            </a:r>
          </a:p>
        </p:txBody>
      </p:sp>
      <p:sp>
        <p:nvSpPr>
          <p:cNvPr id="2001923" name="Text Box 3"/>
          <p:cNvSpPr txBox="1">
            <a:spLocks noChangeArrowheads="1"/>
          </p:cNvSpPr>
          <p:nvPr/>
        </p:nvSpPr>
        <p:spPr bwMode="auto">
          <a:xfrm>
            <a:off x="1055254" y="2525027"/>
            <a:ext cx="279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(define radius 10) </a:t>
            </a:r>
          </a:p>
        </p:txBody>
      </p:sp>
      <p:sp>
        <p:nvSpPr>
          <p:cNvPr id="2001924" name="Text Box 4"/>
          <p:cNvSpPr txBox="1">
            <a:spLocks noChangeArrowheads="1"/>
          </p:cNvSpPr>
          <p:nvPr/>
        </p:nvSpPr>
        <p:spPr bwMode="auto">
          <a:xfrm>
            <a:off x="1055254" y="3055252"/>
            <a:ext cx="343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pi  (* radius radius))</a:t>
            </a:r>
          </a:p>
        </p:txBody>
      </p:sp>
      <p:sp>
        <p:nvSpPr>
          <p:cNvPr id="2001925" name="Text Box 5"/>
          <p:cNvSpPr txBox="1">
            <a:spLocks noChangeArrowheads="1"/>
          </p:cNvSpPr>
          <p:nvPr/>
        </p:nvSpPr>
        <p:spPr bwMode="auto">
          <a:xfrm>
            <a:off x="923623" y="4258578"/>
            <a:ext cx="563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(define  circumference  (* 2 pi radius))</a:t>
            </a:r>
          </a:p>
        </p:txBody>
      </p:sp>
      <p:sp>
        <p:nvSpPr>
          <p:cNvPr id="2001926" name="Text Box 6"/>
          <p:cNvSpPr txBox="1">
            <a:spLocks noChangeArrowheads="1"/>
          </p:cNvSpPr>
          <p:nvPr/>
        </p:nvSpPr>
        <p:spPr bwMode="auto">
          <a:xfrm>
            <a:off x="982360" y="4707416"/>
            <a:ext cx="308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circmference  20)</a:t>
            </a:r>
          </a:p>
        </p:txBody>
      </p:sp>
      <p:sp>
        <p:nvSpPr>
          <p:cNvPr id="41998" name="Text Box 13"/>
          <p:cNvSpPr txBox="1">
            <a:spLocks noChangeArrowheads="1"/>
          </p:cNvSpPr>
          <p:nvPr/>
        </p:nvSpPr>
        <p:spPr bwMode="auto">
          <a:xfrm>
            <a:off x="7475016" y="1988682"/>
            <a:ext cx="3525838" cy="192722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pi  (*  radius radius))</a:t>
            </a:r>
          </a:p>
          <a:p>
            <a:pPr eaLnBrk="1" hangingPunct="1"/>
            <a:r>
              <a:rPr lang="en-US" altLang="zh-CN" sz="2400" dirty="0"/>
              <a:t>(*  pi  (* 10  10))</a:t>
            </a:r>
          </a:p>
          <a:p>
            <a:pPr eaLnBrk="1" hangingPunct="1"/>
            <a:r>
              <a:rPr lang="en-US" altLang="zh-CN" sz="2400" dirty="0"/>
              <a:t>(*  pi  100)</a:t>
            </a:r>
          </a:p>
          <a:p>
            <a:pPr eaLnBrk="1" hangingPunct="1"/>
            <a:r>
              <a:rPr kumimoji="0" lang="en-US" altLang="zh-CN" sz="2400" dirty="0"/>
              <a:t>(* 3.14159 100)</a:t>
            </a:r>
          </a:p>
          <a:p>
            <a:pPr eaLnBrk="1" hangingPunct="1"/>
            <a:r>
              <a:rPr lang="en-US" altLang="zh-CN" sz="2400" dirty="0"/>
              <a:t>314.159</a:t>
            </a:r>
          </a:p>
        </p:txBody>
      </p:sp>
      <p:sp>
        <p:nvSpPr>
          <p:cNvPr id="42000" name="Text Box 15"/>
          <p:cNvSpPr txBox="1">
            <a:spLocks noChangeArrowheads="1"/>
          </p:cNvSpPr>
          <p:nvPr/>
        </p:nvSpPr>
        <p:spPr bwMode="auto">
          <a:xfrm>
            <a:off x="10300766" y="3512452"/>
            <a:ext cx="7000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计算</a:t>
            </a:r>
          </a:p>
        </p:txBody>
      </p:sp>
      <p:sp>
        <p:nvSpPr>
          <p:cNvPr id="41995" name="Text Box 9"/>
          <p:cNvSpPr txBox="1">
            <a:spLocks noChangeArrowheads="1"/>
          </p:cNvSpPr>
          <p:nvPr/>
        </p:nvSpPr>
        <p:spPr bwMode="auto">
          <a:xfrm>
            <a:off x="7475016" y="4627107"/>
            <a:ext cx="3548004" cy="192722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a:t>
            </a:r>
            <a:r>
              <a:rPr lang="en-US" altLang="zh-CN" sz="2400" dirty="0" err="1"/>
              <a:t>circmference</a:t>
            </a:r>
            <a:r>
              <a:rPr lang="en-US" altLang="zh-CN" sz="2400" dirty="0"/>
              <a:t>  20)   </a:t>
            </a:r>
          </a:p>
          <a:p>
            <a:pPr eaLnBrk="1" hangingPunct="1"/>
            <a:r>
              <a:rPr lang="en-US" altLang="zh-CN" sz="2400" dirty="0"/>
              <a:t>(* (* 2  pi  radius) 20)</a:t>
            </a:r>
          </a:p>
          <a:p>
            <a:pPr eaLnBrk="1" hangingPunct="1"/>
            <a:r>
              <a:rPr lang="en-US" altLang="zh-CN" sz="2400" dirty="0"/>
              <a:t>(* (* 2  3.14159  10) 20)  </a:t>
            </a:r>
          </a:p>
          <a:p>
            <a:pPr eaLnBrk="1" hangingPunct="1"/>
            <a:r>
              <a:rPr lang="en-US" altLang="zh-CN" sz="2400" dirty="0"/>
              <a:t>(* 62.8318  20)</a:t>
            </a:r>
          </a:p>
          <a:p>
            <a:pPr eaLnBrk="1" hangingPunct="1"/>
            <a:r>
              <a:rPr lang="en-US" altLang="zh-CN" sz="2400" dirty="0"/>
              <a:t>1256.636</a:t>
            </a:r>
          </a:p>
        </p:txBody>
      </p:sp>
      <p:sp>
        <p:nvSpPr>
          <p:cNvPr id="41997" name="Text Box 11"/>
          <p:cNvSpPr txBox="1">
            <a:spLocks noChangeArrowheads="1"/>
          </p:cNvSpPr>
          <p:nvPr/>
        </p:nvSpPr>
        <p:spPr bwMode="auto">
          <a:xfrm>
            <a:off x="10271896" y="6154282"/>
            <a:ext cx="700486"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计算</a:t>
            </a:r>
          </a:p>
        </p:txBody>
      </p:sp>
      <p:sp>
        <p:nvSpPr>
          <p:cNvPr id="17" name="圆角矩形 16"/>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）用名字替代计算对象</a:t>
            </a:r>
            <a:r>
              <a:rPr kumimoji="0" lang="zh-CN" altLang="en-US" sz="2400" i="0" kern="0" dirty="0">
                <a:solidFill>
                  <a:srgbClr val="FFFF00"/>
                </a:solidFill>
                <a:latin typeface="微软雅黑" panose="020B0503020204020204" charset="-122"/>
                <a:ea typeface="微软雅黑" panose="020B0503020204020204" charset="-122"/>
                <a:cs typeface="微软雅黑" panose="020B0503020204020204" charset="-122"/>
              </a:rPr>
              <a:t>（构造）</a:t>
            </a:r>
            <a:endParaRPr kumimoji="0" lang="en-US" altLang="zh-CN" sz="2400" i="0" kern="0"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18"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2" name="文本框 1">
            <a:extLst>
              <a:ext uri="{FF2B5EF4-FFF2-40B4-BE49-F238E27FC236}">
                <a16:creationId xmlns:a16="http://schemas.microsoft.com/office/drawing/2014/main" id="{991C8D26-BEE8-4A20-BB9B-E89D1E1E6B34}"/>
              </a:ext>
            </a:extLst>
          </p:cNvPr>
          <p:cNvSpPr txBox="1"/>
          <p:nvPr/>
        </p:nvSpPr>
        <p:spPr>
          <a:xfrm>
            <a:off x="1765669" y="3840431"/>
            <a:ext cx="4314001" cy="400110"/>
          </a:xfrm>
          <a:prstGeom prst="rect">
            <a:avLst/>
          </a:prstGeom>
          <a:noFill/>
        </p:spPr>
        <p:txBody>
          <a:bodyPr wrap="none" rtlCol="0">
            <a:spAutoFit/>
          </a:bodyPr>
          <a:lstStyle/>
          <a:p>
            <a:r>
              <a:rPr lang="zh-CN" altLang="en-US" dirty="0"/>
              <a:t>用定义好的名字，再来定义新的名字</a:t>
            </a:r>
          </a:p>
        </p:txBody>
      </p:sp>
      <p:sp>
        <p:nvSpPr>
          <p:cNvPr id="14" name="文本框 13">
            <a:extLst>
              <a:ext uri="{FF2B5EF4-FFF2-40B4-BE49-F238E27FC236}">
                <a16:creationId xmlns:a16="http://schemas.microsoft.com/office/drawing/2014/main" id="{66ACD618-DAC9-4E75-8BF7-E3F30A949390}"/>
              </a:ext>
            </a:extLst>
          </p:cNvPr>
          <p:cNvSpPr txBox="1"/>
          <p:nvPr/>
        </p:nvSpPr>
        <p:spPr>
          <a:xfrm>
            <a:off x="4065285" y="4740480"/>
            <a:ext cx="1475084" cy="400110"/>
          </a:xfrm>
          <a:prstGeom prst="rect">
            <a:avLst/>
          </a:prstGeom>
          <a:noFill/>
        </p:spPr>
        <p:txBody>
          <a:bodyPr wrap="none" rtlCol="0">
            <a:spAutoFit/>
          </a:bodyPr>
          <a:lstStyle/>
          <a:p>
            <a:r>
              <a:rPr lang="zh-CN" altLang="en-US" dirty="0"/>
              <a:t>名字的使用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1923"/>
                                        </p:tgtEl>
                                        <p:attrNameLst>
                                          <p:attrName>style.visibility</p:attrName>
                                        </p:attrNameLst>
                                      </p:cBhvr>
                                      <p:to>
                                        <p:strVal val="visible"/>
                                      </p:to>
                                    </p:set>
                                    <p:anim calcmode="lin" valueType="num">
                                      <p:cBhvr additive="base">
                                        <p:cTn id="7" dur="500" fill="hold"/>
                                        <p:tgtEl>
                                          <p:spTgt spid="2001923"/>
                                        </p:tgtEl>
                                        <p:attrNameLst>
                                          <p:attrName>ppt_x</p:attrName>
                                        </p:attrNameLst>
                                      </p:cBhvr>
                                      <p:tavLst>
                                        <p:tav tm="0">
                                          <p:val>
                                            <p:strVal val="#ppt_x"/>
                                          </p:val>
                                        </p:tav>
                                        <p:tav tm="100000">
                                          <p:val>
                                            <p:strVal val="#ppt_x"/>
                                          </p:val>
                                        </p:tav>
                                      </p:tavLst>
                                    </p:anim>
                                    <p:anim calcmode="lin" valueType="num">
                                      <p:cBhvr additive="base">
                                        <p:cTn id="8" dur="500" fill="hold"/>
                                        <p:tgtEl>
                                          <p:spTgt spid="20019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1924"/>
                                        </p:tgtEl>
                                        <p:attrNameLst>
                                          <p:attrName>style.visibility</p:attrName>
                                        </p:attrNameLst>
                                      </p:cBhvr>
                                      <p:to>
                                        <p:strVal val="visible"/>
                                      </p:to>
                                    </p:set>
                                    <p:anim calcmode="lin" valueType="num">
                                      <p:cBhvr additive="base">
                                        <p:cTn id="13" dur="500" fill="hold"/>
                                        <p:tgtEl>
                                          <p:spTgt spid="2001924"/>
                                        </p:tgtEl>
                                        <p:attrNameLst>
                                          <p:attrName>ppt_x</p:attrName>
                                        </p:attrNameLst>
                                      </p:cBhvr>
                                      <p:tavLst>
                                        <p:tav tm="0">
                                          <p:val>
                                            <p:strVal val="#ppt_x"/>
                                          </p:val>
                                        </p:tav>
                                        <p:tav tm="100000">
                                          <p:val>
                                            <p:strVal val="#ppt_x"/>
                                          </p:val>
                                        </p:tav>
                                      </p:tavLst>
                                    </p:anim>
                                    <p:anim calcmode="lin" valueType="num">
                                      <p:cBhvr additive="base">
                                        <p:cTn id="14" dur="500" fill="hold"/>
                                        <p:tgtEl>
                                          <p:spTgt spid="20019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998">
                                            <p:txEl>
                                              <p:pRg st="0" end="0"/>
                                            </p:txEl>
                                          </p:spTgt>
                                        </p:tgtEl>
                                        <p:attrNameLst>
                                          <p:attrName>style.visibility</p:attrName>
                                        </p:attrNameLst>
                                      </p:cBhvr>
                                      <p:to>
                                        <p:strVal val="visible"/>
                                      </p:to>
                                    </p:set>
                                    <p:anim calcmode="lin" valueType="num">
                                      <p:cBhvr additive="base">
                                        <p:cTn id="19" dur="500" fill="hold"/>
                                        <p:tgtEl>
                                          <p:spTgt spid="4199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8">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000"/>
                                        </p:tgtEl>
                                        <p:attrNameLst>
                                          <p:attrName>style.visibility</p:attrName>
                                        </p:attrNameLst>
                                      </p:cBhvr>
                                      <p:to>
                                        <p:strVal val="visible"/>
                                      </p:to>
                                    </p:set>
                                    <p:anim calcmode="lin" valueType="num">
                                      <p:cBhvr additive="base">
                                        <p:cTn id="23" dur="500" fill="hold"/>
                                        <p:tgtEl>
                                          <p:spTgt spid="42000"/>
                                        </p:tgtEl>
                                        <p:attrNameLst>
                                          <p:attrName>ppt_x</p:attrName>
                                        </p:attrNameLst>
                                      </p:cBhvr>
                                      <p:tavLst>
                                        <p:tav tm="0">
                                          <p:val>
                                            <p:strVal val="#ppt_x"/>
                                          </p:val>
                                        </p:tav>
                                        <p:tav tm="100000">
                                          <p:val>
                                            <p:strVal val="#ppt_x"/>
                                          </p:val>
                                        </p:tav>
                                      </p:tavLst>
                                    </p:anim>
                                    <p:anim calcmode="lin" valueType="num">
                                      <p:cBhvr additive="base">
                                        <p:cTn id="24" dur="500" fill="hold"/>
                                        <p:tgtEl>
                                          <p:spTgt spid="420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1998">
                                            <p:txEl>
                                              <p:pRg st="1" end="1"/>
                                            </p:txEl>
                                          </p:spTgt>
                                        </p:tgtEl>
                                        <p:attrNameLst>
                                          <p:attrName>style.visibility</p:attrName>
                                        </p:attrNameLst>
                                      </p:cBhvr>
                                      <p:to>
                                        <p:strVal val="visible"/>
                                      </p:to>
                                    </p:set>
                                    <p:anim calcmode="lin" valueType="num">
                                      <p:cBhvr additive="base">
                                        <p:cTn id="29" dur="500" fill="hold"/>
                                        <p:tgtEl>
                                          <p:spTgt spid="4199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1998">
                                            <p:txEl>
                                              <p:pRg st="2" end="2"/>
                                            </p:txEl>
                                          </p:spTgt>
                                        </p:tgtEl>
                                        <p:attrNameLst>
                                          <p:attrName>style.visibility</p:attrName>
                                        </p:attrNameLst>
                                      </p:cBhvr>
                                      <p:to>
                                        <p:strVal val="visible"/>
                                      </p:to>
                                    </p:set>
                                    <p:anim calcmode="lin" valueType="num">
                                      <p:cBhvr additive="base">
                                        <p:cTn id="35" dur="500" fill="hold"/>
                                        <p:tgtEl>
                                          <p:spTgt spid="41998">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1998">
                                            <p:txEl>
                                              <p:pRg st="3" end="3"/>
                                            </p:txEl>
                                          </p:spTgt>
                                        </p:tgtEl>
                                        <p:attrNameLst>
                                          <p:attrName>style.visibility</p:attrName>
                                        </p:attrNameLst>
                                      </p:cBhvr>
                                      <p:to>
                                        <p:strVal val="visible"/>
                                      </p:to>
                                    </p:set>
                                    <p:anim calcmode="lin" valueType="num">
                                      <p:cBhvr additive="base">
                                        <p:cTn id="41" dur="500" fill="hold"/>
                                        <p:tgtEl>
                                          <p:spTgt spid="4199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998">
                                            <p:txEl>
                                              <p:pRg st="4" end="4"/>
                                            </p:txEl>
                                          </p:spTgt>
                                        </p:tgtEl>
                                        <p:attrNameLst>
                                          <p:attrName>style.visibility</p:attrName>
                                        </p:attrNameLst>
                                      </p:cBhvr>
                                      <p:to>
                                        <p:strVal val="visible"/>
                                      </p:to>
                                    </p:set>
                                    <p:anim calcmode="lin" valueType="num">
                                      <p:cBhvr additive="base">
                                        <p:cTn id="47" dur="500" fill="hold"/>
                                        <p:tgtEl>
                                          <p:spTgt spid="4199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01925"/>
                                        </p:tgtEl>
                                        <p:attrNameLst>
                                          <p:attrName>style.visibility</p:attrName>
                                        </p:attrNameLst>
                                      </p:cBhvr>
                                      <p:to>
                                        <p:strVal val="visible"/>
                                      </p:to>
                                    </p:set>
                                    <p:anim calcmode="lin" valueType="num">
                                      <p:cBhvr additive="base">
                                        <p:cTn id="53" dur="500" fill="hold"/>
                                        <p:tgtEl>
                                          <p:spTgt spid="2001925"/>
                                        </p:tgtEl>
                                        <p:attrNameLst>
                                          <p:attrName>ppt_x</p:attrName>
                                        </p:attrNameLst>
                                      </p:cBhvr>
                                      <p:tavLst>
                                        <p:tav tm="0">
                                          <p:val>
                                            <p:strVal val="#ppt_x"/>
                                          </p:val>
                                        </p:tav>
                                        <p:tav tm="100000">
                                          <p:val>
                                            <p:strVal val="#ppt_x"/>
                                          </p:val>
                                        </p:tav>
                                      </p:tavLst>
                                    </p:anim>
                                    <p:anim calcmode="lin" valueType="num">
                                      <p:cBhvr additive="base">
                                        <p:cTn id="54" dur="500" fill="hold"/>
                                        <p:tgtEl>
                                          <p:spTgt spid="200192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001926"/>
                                        </p:tgtEl>
                                        <p:attrNameLst>
                                          <p:attrName>style.visibility</p:attrName>
                                        </p:attrNameLst>
                                      </p:cBhvr>
                                      <p:to>
                                        <p:strVal val="visible"/>
                                      </p:to>
                                    </p:set>
                                    <p:anim calcmode="lin" valueType="num">
                                      <p:cBhvr additive="base">
                                        <p:cTn id="59" dur="500" fill="hold"/>
                                        <p:tgtEl>
                                          <p:spTgt spid="2001926"/>
                                        </p:tgtEl>
                                        <p:attrNameLst>
                                          <p:attrName>ppt_x</p:attrName>
                                        </p:attrNameLst>
                                      </p:cBhvr>
                                      <p:tavLst>
                                        <p:tav tm="0">
                                          <p:val>
                                            <p:strVal val="#ppt_x"/>
                                          </p:val>
                                        </p:tav>
                                        <p:tav tm="100000">
                                          <p:val>
                                            <p:strVal val="#ppt_x"/>
                                          </p:val>
                                        </p:tav>
                                      </p:tavLst>
                                    </p:anim>
                                    <p:anim calcmode="lin" valueType="num">
                                      <p:cBhvr additive="base">
                                        <p:cTn id="60" dur="500" fill="hold"/>
                                        <p:tgtEl>
                                          <p:spTgt spid="200192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1995">
                                            <p:txEl>
                                              <p:pRg st="0" end="0"/>
                                            </p:txEl>
                                          </p:spTgt>
                                        </p:tgtEl>
                                        <p:attrNameLst>
                                          <p:attrName>style.visibility</p:attrName>
                                        </p:attrNameLst>
                                      </p:cBhvr>
                                      <p:to>
                                        <p:strVal val="visible"/>
                                      </p:to>
                                    </p:set>
                                    <p:anim calcmode="lin" valueType="num">
                                      <p:cBhvr additive="base">
                                        <p:cTn id="65" dur="500" fill="hold"/>
                                        <p:tgtEl>
                                          <p:spTgt spid="4199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1995">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1997"/>
                                        </p:tgtEl>
                                        <p:attrNameLst>
                                          <p:attrName>style.visibility</p:attrName>
                                        </p:attrNameLst>
                                      </p:cBhvr>
                                      <p:to>
                                        <p:strVal val="visible"/>
                                      </p:to>
                                    </p:set>
                                    <p:anim calcmode="lin" valueType="num">
                                      <p:cBhvr additive="base">
                                        <p:cTn id="69" dur="500" fill="hold"/>
                                        <p:tgtEl>
                                          <p:spTgt spid="41997"/>
                                        </p:tgtEl>
                                        <p:attrNameLst>
                                          <p:attrName>ppt_x</p:attrName>
                                        </p:attrNameLst>
                                      </p:cBhvr>
                                      <p:tavLst>
                                        <p:tav tm="0">
                                          <p:val>
                                            <p:strVal val="#ppt_x"/>
                                          </p:val>
                                        </p:tav>
                                        <p:tav tm="100000">
                                          <p:val>
                                            <p:strVal val="#ppt_x"/>
                                          </p:val>
                                        </p:tav>
                                      </p:tavLst>
                                    </p:anim>
                                    <p:anim calcmode="lin" valueType="num">
                                      <p:cBhvr additive="base">
                                        <p:cTn id="70" dur="500" fill="hold"/>
                                        <p:tgtEl>
                                          <p:spTgt spid="4199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1995">
                                            <p:txEl>
                                              <p:pRg st="1" end="1"/>
                                            </p:txEl>
                                          </p:spTgt>
                                        </p:tgtEl>
                                        <p:attrNameLst>
                                          <p:attrName>style.visibility</p:attrName>
                                        </p:attrNameLst>
                                      </p:cBhvr>
                                      <p:to>
                                        <p:strVal val="visible"/>
                                      </p:to>
                                    </p:set>
                                    <p:anim calcmode="lin" valueType="num">
                                      <p:cBhvr additive="base">
                                        <p:cTn id="75" dur="500" fill="hold"/>
                                        <p:tgtEl>
                                          <p:spTgt spid="41995">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1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1995">
                                            <p:txEl>
                                              <p:pRg st="2" end="2"/>
                                            </p:txEl>
                                          </p:spTgt>
                                        </p:tgtEl>
                                        <p:attrNameLst>
                                          <p:attrName>style.visibility</p:attrName>
                                        </p:attrNameLst>
                                      </p:cBhvr>
                                      <p:to>
                                        <p:strVal val="visible"/>
                                      </p:to>
                                    </p:set>
                                    <p:anim calcmode="lin" valueType="num">
                                      <p:cBhvr additive="base">
                                        <p:cTn id="81" dur="500" fill="hold"/>
                                        <p:tgtEl>
                                          <p:spTgt spid="41995">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1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1995">
                                            <p:txEl>
                                              <p:pRg st="3" end="3"/>
                                            </p:txEl>
                                          </p:spTgt>
                                        </p:tgtEl>
                                        <p:attrNameLst>
                                          <p:attrName>style.visibility</p:attrName>
                                        </p:attrNameLst>
                                      </p:cBhvr>
                                      <p:to>
                                        <p:strVal val="visible"/>
                                      </p:to>
                                    </p:set>
                                    <p:anim calcmode="lin" valueType="num">
                                      <p:cBhvr additive="base">
                                        <p:cTn id="87" dur="500" fill="hold"/>
                                        <p:tgtEl>
                                          <p:spTgt spid="41995">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41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41995">
                                            <p:txEl>
                                              <p:pRg st="4" end="4"/>
                                            </p:txEl>
                                          </p:spTgt>
                                        </p:tgtEl>
                                        <p:attrNameLst>
                                          <p:attrName>style.visibility</p:attrName>
                                        </p:attrNameLst>
                                      </p:cBhvr>
                                      <p:to>
                                        <p:strVal val="visible"/>
                                      </p:to>
                                    </p:set>
                                    <p:anim calcmode="lin" valueType="num">
                                      <p:cBhvr additive="base">
                                        <p:cTn id="93" dur="500" fill="hold"/>
                                        <p:tgtEl>
                                          <p:spTgt spid="41995">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41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23" grpId="0"/>
      <p:bldP spid="2001924" grpId="0"/>
      <p:bldP spid="2001925" grpId="0"/>
      <p:bldP spid="2001926" grpId="0"/>
      <p:bldP spid="42000" grpId="0"/>
      <p:bldP spid="419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bwMode="auto">
          <a:xfrm>
            <a:off x="7804734" y="3057534"/>
            <a:ext cx="3956341" cy="152885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任意多边形 24"/>
          <p:cNvSpPr/>
          <p:nvPr/>
        </p:nvSpPr>
        <p:spPr bwMode="auto">
          <a:xfrm flipH="1">
            <a:off x="9986573" y="3438143"/>
            <a:ext cx="1160594" cy="258280"/>
          </a:xfrm>
          <a:custGeom>
            <a:avLst/>
            <a:gdLst>
              <a:gd name="connsiteX0" fmla="*/ 0 w 2523994"/>
              <a:gd name="connsiteY0" fmla="*/ 187891 h 187891"/>
              <a:gd name="connsiteX1" fmla="*/ 1139868 w 2523994"/>
              <a:gd name="connsiteY1" fmla="*/ 187891 h 187891"/>
              <a:gd name="connsiteX2" fmla="*/ 1759907 w 2523994"/>
              <a:gd name="connsiteY2" fmla="*/ 6263 h 187891"/>
              <a:gd name="connsiteX3" fmla="*/ 2523994 w 2523994"/>
              <a:gd name="connsiteY3" fmla="*/ 0 h 187891"/>
              <a:gd name="connsiteX0" fmla="*/ 0 w 2762515"/>
              <a:gd name="connsiteY0" fmla="*/ 181628 h 181628"/>
              <a:gd name="connsiteX1" fmla="*/ 1139868 w 2762515"/>
              <a:gd name="connsiteY1" fmla="*/ 181628 h 181628"/>
              <a:gd name="connsiteX2" fmla="*/ 1759907 w 2762515"/>
              <a:gd name="connsiteY2" fmla="*/ 0 h 181628"/>
              <a:gd name="connsiteX3" fmla="*/ 2762515 w 2762515"/>
              <a:gd name="connsiteY3" fmla="*/ 2510 h 181628"/>
            </a:gdLst>
            <a:ahLst/>
            <a:cxnLst>
              <a:cxn ang="0">
                <a:pos x="connsiteX0" y="connsiteY0"/>
              </a:cxn>
              <a:cxn ang="0">
                <a:pos x="connsiteX1" y="connsiteY1"/>
              </a:cxn>
              <a:cxn ang="0">
                <a:pos x="connsiteX2" y="connsiteY2"/>
              </a:cxn>
              <a:cxn ang="0">
                <a:pos x="connsiteX3" y="connsiteY3"/>
              </a:cxn>
            </a:cxnLst>
            <a:rect l="l" t="t" r="r" b="b"/>
            <a:pathLst>
              <a:path w="2762515" h="181628">
                <a:moveTo>
                  <a:pt x="0" y="181628"/>
                </a:moveTo>
                <a:lnTo>
                  <a:pt x="1139868" y="181628"/>
                </a:lnTo>
                <a:lnTo>
                  <a:pt x="1759907" y="0"/>
                </a:lnTo>
                <a:lnTo>
                  <a:pt x="2762515" y="2510"/>
                </a:lnTo>
              </a:path>
            </a:pathLst>
          </a:custGeom>
          <a:no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rgbClr val="C00000"/>
              </a:solidFill>
              <a:effectLst/>
              <a:latin typeface="Arial" panose="020B0604020202020204" pitchFamily="34" charset="0"/>
              <a:ea typeface="宋体" panose="02010600030101010101" pitchFamily="2" charset="-122"/>
            </a:endParaRPr>
          </a:p>
        </p:txBody>
      </p:sp>
      <p:sp>
        <p:nvSpPr>
          <p:cNvPr id="26" name="文本框 25"/>
          <p:cNvSpPr txBox="1"/>
          <p:nvPr/>
        </p:nvSpPr>
        <p:spPr>
          <a:xfrm>
            <a:off x="9750535" y="3100264"/>
            <a:ext cx="1116011" cy="338554"/>
          </a:xfrm>
          <a:prstGeom prst="rect">
            <a:avLst/>
          </a:prstGeom>
          <a:noFill/>
        </p:spPr>
        <p:txBody>
          <a:bodyPr wrap="none" rtlCol="0">
            <a:spAutoFit/>
          </a:bodyPr>
          <a:lstStyle/>
          <a:p>
            <a:r>
              <a:rPr lang="zh-CN" altLang="en-US" sz="1600" i="0" dirty="0">
                <a:solidFill>
                  <a:srgbClr val="C00000"/>
                </a:solidFill>
                <a:latin typeface="黑体" panose="02010609060101010101" pitchFamily="49" charset="-122"/>
                <a:ea typeface="黑体" panose="02010609060101010101" pitchFamily="49" charset="-122"/>
              </a:rPr>
              <a:t>计算对象</a:t>
            </a:r>
            <a:r>
              <a:rPr lang="en-US" altLang="zh-CN" sz="1600" i="0" dirty="0">
                <a:solidFill>
                  <a:srgbClr val="C00000"/>
                </a:solidFill>
                <a:latin typeface="黑体" panose="02010609060101010101" pitchFamily="49" charset="-122"/>
                <a:ea typeface="黑体" panose="02010609060101010101" pitchFamily="49" charset="-122"/>
              </a:rPr>
              <a:t>2</a:t>
            </a:r>
            <a:endParaRPr lang="zh-CN" altLang="en-US" sz="1600" i="0" dirty="0">
              <a:solidFill>
                <a:srgbClr val="C00000"/>
              </a:solidFill>
              <a:latin typeface="黑体" panose="02010609060101010101" pitchFamily="49" charset="-122"/>
              <a:ea typeface="黑体" panose="02010609060101010101" pitchFamily="49" charset="-122"/>
            </a:endParaRPr>
          </a:p>
        </p:txBody>
      </p:sp>
      <p:sp>
        <p:nvSpPr>
          <p:cNvPr id="27" name="任意多边形 26"/>
          <p:cNvSpPr/>
          <p:nvPr/>
        </p:nvSpPr>
        <p:spPr bwMode="auto">
          <a:xfrm>
            <a:off x="8006172" y="3976328"/>
            <a:ext cx="1063485" cy="375780"/>
          </a:xfrm>
          <a:custGeom>
            <a:avLst/>
            <a:gdLst>
              <a:gd name="connsiteX0" fmla="*/ 1371600 w 1371600"/>
              <a:gd name="connsiteY0" fmla="*/ 0 h 375780"/>
              <a:gd name="connsiteX1" fmla="*/ 1171183 w 1371600"/>
              <a:gd name="connsiteY1" fmla="*/ 6263 h 375780"/>
              <a:gd name="connsiteX2" fmla="*/ 970767 w 1371600"/>
              <a:gd name="connsiteY2" fmla="*/ 375780 h 375780"/>
              <a:gd name="connsiteX3" fmla="*/ 0 w 1371600"/>
              <a:gd name="connsiteY3" fmla="*/ 375780 h 375780"/>
            </a:gdLst>
            <a:ahLst/>
            <a:cxnLst>
              <a:cxn ang="0">
                <a:pos x="connsiteX0" y="connsiteY0"/>
              </a:cxn>
              <a:cxn ang="0">
                <a:pos x="connsiteX1" y="connsiteY1"/>
              </a:cxn>
              <a:cxn ang="0">
                <a:pos x="connsiteX2" y="connsiteY2"/>
              </a:cxn>
              <a:cxn ang="0">
                <a:pos x="connsiteX3" y="connsiteY3"/>
              </a:cxn>
            </a:cxnLst>
            <a:rect l="l" t="t" r="r" b="b"/>
            <a:pathLst>
              <a:path w="1371600" h="375780">
                <a:moveTo>
                  <a:pt x="1371600" y="0"/>
                </a:moveTo>
                <a:lnTo>
                  <a:pt x="1171183" y="6263"/>
                </a:lnTo>
                <a:lnTo>
                  <a:pt x="970767" y="375780"/>
                </a:lnTo>
                <a:lnTo>
                  <a:pt x="0" y="375780"/>
                </a:lnTo>
              </a:path>
            </a:pathLst>
          </a:custGeom>
          <a:no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文本框 27"/>
          <p:cNvSpPr txBox="1"/>
          <p:nvPr/>
        </p:nvSpPr>
        <p:spPr>
          <a:xfrm>
            <a:off x="7949880" y="4018667"/>
            <a:ext cx="806631" cy="338554"/>
          </a:xfrm>
          <a:prstGeom prst="rect">
            <a:avLst/>
          </a:prstGeom>
          <a:noFill/>
        </p:spPr>
        <p:txBody>
          <a:bodyPr wrap="none" rtlCol="0">
            <a:spAutoFit/>
          </a:bodyPr>
          <a:lstStyle/>
          <a:p>
            <a:r>
              <a:rPr lang="zh-CN" altLang="en-US" sz="1600" i="0" dirty="0">
                <a:solidFill>
                  <a:srgbClr val="C00000"/>
                </a:solidFill>
                <a:latin typeface="黑体" panose="02010609060101010101" pitchFamily="49" charset="-122"/>
                <a:ea typeface="黑体" panose="02010609060101010101" pitchFamily="49" charset="-122"/>
              </a:rPr>
              <a:t>运算符</a:t>
            </a:r>
          </a:p>
        </p:txBody>
      </p:sp>
      <p:sp>
        <p:nvSpPr>
          <p:cNvPr id="46082" name="Text Box 2"/>
          <p:cNvSpPr txBox="1">
            <a:spLocks noChangeArrowheads="1"/>
          </p:cNvSpPr>
          <p:nvPr/>
        </p:nvSpPr>
        <p:spPr bwMode="auto">
          <a:xfrm>
            <a:off x="540707" y="2528886"/>
            <a:ext cx="416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(define (square  x)  (*  x  x)) </a:t>
            </a:r>
          </a:p>
        </p:txBody>
      </p:sp>
      <p:sp>
        <p:nvSpPr>
          <p:cNvPr id="46083" name="Line 3"/>
          <p:cNvSpPr>
            <a:spLocks noChangeShapeType="1"/>
          </p:cNvSpPr>
          <p:nvPr/>
        </p:nvSpPr>
        <p:spPr bwMode="auto">
          <a:xfrm>
            <a:off x="4809496" y="2789236"/>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4" name="Text Box 4"/>
          <p:cNvSpPr txBox="1">
            <a:spLocks noChangeArrowheads="1"/>
          </p:cNvSpPr>
          <p:nvPr/>
        </p:nvSpPr>
        <p:spPr bwMode="auto">
          <a:xfrm>
            <a:off x="4702186" y="2789236"/>
            <a:ext cx="292524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dirty="0"/>
              <a:t>名字的定义：定义名字</a:t>
            </a:r>
            <a:r>
              <a:rPr lang="en-US" altLang="zh-CN" sz="1600" i="0" dirty="0"/>
              <a:t>square</a:t>
            </a:r>
            <a:r>
              <a:rPr lang="zh-CN" altLang="en-US" sz="1600" i="0" dirty="0"/>
              <a:t>为一个新的运算，即</a:t>
            </a:r>
            <a:r>
              <a:rPr lang="zh-CN" altLang="en-US" sz="1600" i="0" dirty="0">
                <a:latin typeface="黑体" panose="02010609060101010101" pitchFamily="49" charset="-122"/>
                <a:ea typeface="黑体" panose="02010609060101010101" pitchFamily="49" charset="-122"/>
              </a:rPr>
              <a:t>过程</a:t>
            </a:r>
            <a:r>
              <a:rPr lang="zh-CN" altLang="en-US" sz="1600" i="0" dirty="0"/>
              <a:t>或称</a:t>
            </a:r>
            <a:r>
              <a:rPr lang="zh-CN" altLang="en-US" sz="1600" i="0" dirty="0">
                <a:latin typeface="黑体" panose="02010609060101010101" pitchFamily="49" charset="-122"/>
                <a:ea typeface="黑体" panose="02010609060101010101" pitchFamily="49" charset="-122"/>
              </a:rPr>
              <a:t>函数</a:t>
            </a:r>
            <a:r>
              <a:rPr lang="zh-CN" altLang="en-US" sz="1600" i="0" dirty="0"/>
              <a:t>。另一种类型的名字：</a:t>
            </a:r>
            <a:r>
              <a:rPr lang="zh-CN" altLang="en-US" sz="1600" i="0" dirty="0">
                <a:solidFill>
                  <a:srgbClr val="FF0000"/>
                </a:solidFill>
              </a:rPr>
              <a:t>运算符型的名字</a:t>
            </a:r>
          </a:p>
        </p:txBody>
      </p:sp>
      <p:sp>
        <p:nvSpPr>
          <p:cNvPr id="2006021" name="Text Box 5"/>
          <p:cNvSpPr txBox="1">
            <a:spLocks noChangeArrowheads="1"/>
          </p:cNvSpPr>
          <p:nvPr/>
        </p:nvSpPr>
        <p:spPr bwMode="auto">
          <a:xfrm>
            <a:off x="4663493" y="5911692"/>
            <a:ext cx="174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黑体" panose="02010609060101010101" pitchFamily="49" charset="-122"/>
                <a:ea typeface="黑体" panose="02010609060101010101" pitchFamily="49" charset="-122"/>
              </a:rPr>
              <a:t>名字的使用</a:t>
            </a:r>
            <a:endParaRPr lang="en-US" altLang="zh-CN" i="0">
              <a:latin typeface="黑体" panose="02010609060101010101" pitchFamily="49" charset="-122"/>
              <a:ea typeface="黑体" panose="02010609060101010101" pitchFamily="49" charset="-122"/>
            </a:endParaRPr>
          </a:p>
        </p:txBody>
      </p:sp>
      <p:grpSp>
        <p:nvGrpSpPr>
          <p:cNvPr id="46086" name="Group 6"/>
          <p:cNvGrpSpPr>
            <a:grpSpLocks/>
          </p:cNvGrpSpPr>
          <p:nvPr/>
        </p:nvGrpSpPr>
        <p:grpSpPr bwMode="auto">
          <a:xfrm>
            <a:off x="7844327" y="5894141"/>
            <a:ext cx="3812415" cy="738188"/>
            <a:chOff x="525" y="2898"/>
            <a:chExt cx="4906" cy="465"/>
          </a:xfrm>
        </p:grpSpPr>
        <p:sp>
          <p:nvSpPr>
            <p:cNvPr id="46099" name="Rectangle 7"/>
            <p:cNvSpPr>
              <a:spLocks noChangeArrowheads="1"/>
            </p:cNvSpPr>
            <p:nvPr/>
          </p:nvSpPr>
          <p:spPr bwMode="auto">
            <a:xfrm>
              <a:off x="525" y="2917"/>
              <a:ext cx="4906" cy="4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p:txBody>
        </p:sp>
        <p:sp>
          <p:nvSpPr>
            <p:cNvPr id="46100" name="Text Box 8"/>
            <p:cNvSpPr txBox="1">
              <a:spLocks noChangeArrowheads="1"/>
            </p:cNvSpPr>
            <p:nvPr/>
          </p:nvSpPr>
          <p:spPr bwMode="auto">
            <a:xfrm>
              <a:off x="577" y="2898"/>
              <a:ext cx="482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FFFFEF"/>
                  </a:solidFill>
                </a:rPr>
                <a:t>注意：不同类型的对象可以有不同的定义方法。这里统一用</a:t>
              </a:r>
              <a:r>
                <a:rPr lang="en-US" altLang="zh-CN" sz="1400" dirty="0">
                  <a:solidFill>
                    <a:srgbClr val="FFFFEF"/>
                  </a:solidFill>
                </a:rPr>
                <a:t>define</a:t>
              </a:r>
              <a:r>
                <a:rPr lang="zh-CN" altLang="en-US" sz="1400" dirty="0">
                  <a:solidFill>
                    <a:srgbClr val="FFFFEF"/>
                  </a:solidFill>
                </a:rPr>
                <a:t>来表示，在具体的程序设计语言中是用不同的方法来定义的</a:t>
              </a:r>
            </a:p>
          </p:txBody>
        </p:sp>
      </p:grpSp>
      <p:sp>
        <p:nvSpPr>
          <p:cNvPr id="2006025" name="Line 9"/>
          <p:cNvSpPr>
            <a:spLocks noChangeShapeType="1"/>
          </p:cNvSpPr>
          <p:nvPr/>
        </p:nvSpPr>
        <p:spPr bwMode="auto">
          <a:xfrm>
            <a:off x="2309182" y="2947986"/>
            <a:ext cx="0"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6026" name="Text Box 10"/>
          <p:cNvSpPr txBox="1">
            <a:spLocks noChangeArrowheads="1"/>
          </p:cNvSpPr>
          <p:nvPr/>
        </p:nvSpPr>
        <p:spPr bwMode="auto">
          <a:xfrm>
            <a:off x="1715457" y="4040186"/>
            <a:ext cx="3539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latin typeface="黑体" panose="02010609060101010101" pitchFamily="49" charset="-122"/>
                <a:ea typeface="黑体" panose="02010609060101010101" pitchFamily="49" charset="-122"/>
              </a:rPr>
              <a:t>新运算符</a:t>
            </a:r>
            <a:r>
              <a:rPr lang="zh-CN" altLang="en-US" dirty="0"/>
              <a:t>，即过程名或函数名</a:t>
            </a:r>
          </a:p>
        </p:txBody>
      </p:sp>
      <p:sp>
        <p:nvSpPr>
          <p:cNvPr id="2006027" name="Line 11"/>
          <p:cNvSpPr>
            <a:spLocks noChangeShapeType="1"/>
          </p:cNvSpPr>
          <p:nvPr/>
        </p:nvSpPr>
        <p:spPr bwMode="auto">
          <a:xfrm>
            <a:off x="3090232" y="2917825"/>
            <a:ext cx="0" cy="162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6028" name="Text Box 12"/>
          <p:cNvSpPr txBox="1">
            <a:spLocks noChangeArrowheads="1"/>
          </p:cNvSpPr>
          <p:nvPr/>
        </p:nvSpPr>
        <p:spPr bwMode="auto">
          <a:xfrm>
            <a:off x="1972632" y="4470400"/>
            <a:ext cx="19192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latin typeface="黑体" panose="02010609060101010101" pitchFamily="49" charset="-122"/>
                <a:ea typeface="黑体" panose="02010609060101010101" pitchFamily="49" charset="-122"/>
              </a:rPr>
              <a:t>形式参数</a:t>
            </a:r>
            <a:r>
              <a:rPr lang="zh-CN" altLang="en-US" i="0" dirty="0"/>
              <a:t>，</a:t>
            </a:r>
          </a:p>
          <a:p>
            <a:pPr eaLnBrk="1" hangingPunct="1"/>
            <a:r>
              <a:rPr lang="zh-CN" altLang="en-US" i="0" dirty="0"/>
              <a:t>使用时将被实际参数所替代</a:t>
            </a:r>
          </a:p>
        </p:txBody>
      </p:sp>
      <p:sp>
        <p:nvSpPr>
          <p:cNvPr id="2006029" name="Text Box 13"/>
          <p:cNvSpPr txBox="1">
            <a:spLocks noChangeArrowheads="1"/>
          </p:cNvSpPr>
          <p:nvPr/>
        </p:nvSpPr>
        <p:spPr bwMode="auto">
          <a:xfrm>
            <a:off x="3891921" y="4672012"/>
            <a:ext cx="30161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dirty="0"/>
              <a:t>过程体，用于表示新运算符的具体计算规则，其为关于形式参数</a:t>
            </a:r>
            <a:r>
              <a:rPr lang="en-US" altLang="zh-CN" sz="1600" i="0" dirty="0"/>
              <a:t>x</a:t>
            </a:r>
            <a:r>
              <a:rPr lang="zh-CN" altLang="en-US" sz="1600" i="0" dirty="0"/>
              <a:t>的一种计算组合。</a:t>
            </a:r>
            <a:endParaRPr lang="en-US" altLang="zh-CN" sz="1600" i="0" dirty="0"/>
          </a:p>
        </p:txBody>
      </p:sp>
      <p:sp>
        <p:nvSpPr>
          <p:cNvPr id="2006030" name="Line 14"/>
          <p:cNvSpPr>
            <a:spLocks noChangeShapeType="1"/>
          </p:cNvSpPr>
          <p:nvPr/>
        </p:nvSpPr>
        <p:spPr bwMode="auto">
          <a:xfrm>
            <a:off x="3348299" y="2932111"/>
            <a:ext cx="1054600" cy="7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6031" name="Line 15"/>
          <p:cNvSpPr>
            <a:spLocks noChangeShapeType="1"/>
          </p:cNvSpPr>
          <p:nvPr/>
        </p:nvSpPr>
        <p:spPr bwMode="auto">
          <a:xfrm>
            <a:off x="3885570" y="2917825"/>
            <a:ext cx="0" cy="2300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6032" name="Text Box 16"/>
          <p:cNvSpPr txBox="1">
            <a:spLocks noChangeArrowheads="1"/>
          </p:cNvSpPr>
          <p:nvPr/>
        </p:nvSpPr>
        <p:spPr bwMode="auto">
          <a:xfrm>
            <a:off x="1521783" y="5708650"/>
            <a:ext cx="18261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(square  3)</a:t>
            </a:r>
          </a:p>
          <a:p>
            <a:pPr eaLnBrk="1" hangingPunct="1"/>
            <a:r>
              <a:rPr kumimoji="0" lang="en-US" altLang="zh-CN" sz="2400"/>
              <a:t>(square  6) </a:t>
            </a:r>
            <a:endParaRPr lang="en-US" altLang="zh-CN" sz="2400"/>
          </a:p>
        </p:txBody>
      </p:sp>
      <p:sp>
        <p:nvSpPr>
          <p:cNvPr id="2006033" name="Line 17"/>
          <p:cNvSpPr>
            <a:spLocks noChangeShapeType="1"/>
          </p:cNvSpPr>
          <p:nvPr/>
        </p:nvSpPr>
        <p:spPr bwMode="auto">
          <a:xfrm>
            <a:off x="3307720" y="6111874"/>
            <a:ext cx="1357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6034" name="Text Box 18"/>
          <p:cNvSpPr txBox="1">
            <a:spLocks noChangeArrowheads="1"/>
          </p:cNvSpPr>
          <p:nvPr/>
        </p:nvSpPr>
        <p:spPr bwMode="auto">
          <a:xfrm>
            <a:off x="3290258" y="2970211"/>
            <a:ext cx="466725"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FFEF"/>
                </a:solidFill>
              </a:rPr>
              <a:t>x</a:t>
            </a:r>
            <a:r>
              <a:rPr lang="en-US" altLang="zh-CN" sz="2400" baseline="30000">
                <a:solidFill>
                  <a:srgbClr val="FFFFEF"/>
                </a:solidFill>
              </a:rPr>
              <a:t>2</a:t>
            </a:r>
          </a:p>
        </p:txBody>
      </p:sp>
      <p:sp>
        <p:nvSpPr>
          <p:cNvPr id="46097" name="Text Box 19"/>
          <p:cNvSpPr txBox="1">
            <a:spLocks noChangeArrowheads="1"/>
          </p:cNvSpPr>
          <p:nvPr/>
        </p:nvSpPr>
        <p:spPr bwMode="auto">
          <a:xfrm>
            <a:off x="540707" y="1862339"/>
            <a:ext cx="86391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tx2"/>
                </a:solidFill>
                <a:latin typeface="黑体" panose="02010609060101010101" pitchFamily="49" charset="-122"/>
                <a:ea typeface="黑体" panose="02010609060101010101" pitchFamily="49" charset="-122"/>
              </a:rPr>
              <a:t>命名新运算符</a:t>
            </a:r>
            <a:r>
              <a:rPr lang="zh-CN" altLang="en-US" sz="1600" i="0" dirty="0">
                <a:solidFill>
                  <a:srgbClr val="FF0000"/>
                </a:solidFill>
                <a:latin typeface="黑体" panose="02010609060101010101" pitchFamily="49" charset="-122"/>
                <a:ea typeface="黑体" panose="02010609060101010101" pitchFamily="49" charset="-122"/>
              </a:rPr>
              <a:t>和</a:t>
            </a:r>
            <a:r>
              <a:rPr lang="zh-CN" altLang="en-US" sz="2400" i="0" dirty="0">
                <a:solidFill>
                  <a:schemeClr val="tx2"/>
                </a:solidFill>
                <a:latin typeface="黑体" panose="02010609060101010101" pitchFamily="49" charset="-122"/>
                <a:ea typeface="黑体" panose="02010609060101010101" pitchFamily="49" charset="-122"/>
              </a:rPr>
              <a:t>构造中使用新运算符</a:t>
            </a:r>
            <a:r>
              <a:rPr lang="zh-CN" altLang="en-US" sz="1600" i="0" dirty="0">
                <a:solidFill>
                  <a:srgbClr val="FF0000"/>
                </a:solidFill>
                <a:latin typeface="黑体" panose="02010609060101010101" pitchFamily="49" charset="-122"/>
                <a:ea typeface="黑体" panose="02010609060101010101" pitchFamily="49" charset="-122"/>
              </a:rPr>
              <a:t>及</a:t>
            </a:r>
            <a:r>
              <a:rPr lang="zh-CN" altLang="en-US" i="0" dirty="0">
                <a:solidFill>
                  <a:schemeClr val="tx2"/>
                </a:solidFill>
                <a:latin typeface="黑体" panose="02010609060101010101" pitchFamily="49" charset="-122"/>
                <a:ea typeface="黑体" panose="02010609060101010101" pitchFamily="49" charset="-122"/>
              </a:rPr>
              <a:t>执行中以过程替换新运算符</a:t>
            </a:r>
          </a:p>
        </p:txBody>
      </p:sp>
      <p:sp>
        <p:nvSpPr>
          <p:cNvPr id="21" name="圆角矩形 20"/>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4</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）定义新运算符与使用新运算符</a:t>
            </a:r>
            <a:r>
              <a:rPr kumimoji="0" lang="zh-CN" altLang="en-US" sz="2400" i="0" kern="0" dirty="0">
                <a:solidFill>
                  <a:srgbClr val="FFFF00"/>
                </a:solidFill>
                <a:latin typeface="微软雅黑" panose="020B0503020204020204" charset="-122"/>
                <a:ea typeface="微软雅黑" panose="020B0503020204020204" charset="-122"/>
                <a:cs typeface="微软雅黑" panose="020B0503020204020204" charset="-122"/>
              </a:rPr>
              <a:t>（构造）</a:t>
            </a:r>
            <a:endParaRPr kumimoji="0" lang="en-US" altLang="zh-CN" sz="2400" i="0" kern="0"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22"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23" name="Text Box 2"/>
          <p:cNvSpPr txBox="1">
            <a:spLocks noChangeArrowheads="1"/>
          </p:cNvSpPr>
          <p:nvPr/>
        </p:nvSpPr>
        <p:spPr bwMode="auto">
          <a:xfrm>
            <a:off x="8655631" y="3652585"/>
            <a:ext cx="28729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(define (square  x)  (*  x  x)) </a:t>
            </a:r>
          </a:p>
        </p:txBody>
      </p:sp>
      <p:sp>
        <p:nvSpPr>
          <p:cNvPr id="2" name="任意多边形 1"/>
          <p:cNvSpPr/>
          <p:nvPr/>
        </p:nvSpPr>
        <p:spPr bwMode="auto">
          <a:xfrm>
            <a:off x="9439094" y="3988853"/>
            <a:ext cx="1997901" cy="350729"/>
          </a:xfrm>
          <a:custGeom>
            <a:avLst/>
            <a:gdLst>
              <a:gd name="connsiteX0" fmla="*/ 0 w 1997901"/>
              <a:gd name="connsiteY0" fmla="*/ 6263 h 350729"/>
              <a:gd name="connsiteX1" fmla="*/ 1045923 w 1997901"/>
              <a:gd name="connsiteY1" fmla="*/ 0 h 350729"/>
              <a:gd name="connsiteX2" fmla="*/ 1290181 w 1997901"/>
              <a:gd name="connsiteY2" fmla="*/ 350729 h 350729"/>
              <a:gd name="connsiteX3" fmla="*/ 1997901 w 1997901"/>
              <a:gd name="connsiteY3" fmla="*/ 344466 h 350729"/>
            </a:gdLst>
            <a:ahLst/>
            <a:cxnLst>
              <a:cxn ang="0">
                <a:pos x="connsiteX0" y="connsiteY0"/>
              </a:cxn>
              <a:cxn ang="0">
                <a:pos x="connsiteX1" y="connsiteY1"/>
              </a:cxn>
              <a:cxn ang="0">
                <a:pos x="connsiteX2" y="connsiteY2"/>
              </a:cxn>
              <a:cxn ang="0">
                <a:pos x="connsiteX3" y="connsiteY3"/>
              </a:cxn>
            </a:cxnLst>
            <a:rect l="l" t="t" r="r" b="b"/>
            <a:pathLst>
              <a:path w="1997901" h="350729">
                <a:moveTo>
                  <a:pt x="0" y="6263"/>
                </a:moveTo>
                <a:lnTo>
                  <a:pt x="1045923" y="0"/>
                </a:lnTo>
                <a:lnTo>
                  <a:pt x="1290181" y="350729"/>
                </a:lnTo>
                <a:lnTo>
                  <a:pt x="1997901" y="344466"/>
                </a:lnTo>
              </a:path>
            </a:pathLst>
          </a:custGeom>
          <a:noFill/>
          <a:ln w="952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1"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文本框 29"/>
          <p:cNvSpPr txBox="1"/>
          <p:nvPr/>
        </p:nvSpPr>
        <p:spPr>
          <a:xfrm>
            <a:off x="10651037" y="3996083"/>
            <a:ext cx="1116011" cy="338554"/>
          </a:xfrm>
          <a:prstGeom prst="rect">
            <a:avLst/>
          </a:prstGeom>
          <a:noFill/>
        </p:spPr>
        <p:txBody>
          <a:bodyPr wrap="none" rtlCol="0">
            <a:spAutoFit/>
          </a:bodyPr>
          <a:lstStyle/>
          <a:p>
            <a:r>
              <a:rPr lang="zh-CN" altLang="en-US" sz="1600" i="0" dirty="0">
                <a:solidFill>
                  <a:srgbClr val="C00000"/>
                </a:solidFill>
                <a:latin typeface="黑体" panose="02010609060101010101" pitchFamily="49" charset="-122"/>
                <a:ea typeface="黑体" panose="02010609060101010101" pitchFamily="49" charset="-122"/>
              </a:rPr>
              <a:t>计算对象</a:t>
            </a:r>
            <a:r>
              <a:rPr lang="en-US" altLang="zh-CN" sz="1600" i="0" dirty="0">
                <a:solidFill>
                  <a:srgbClr val="C00000"/>
                </a:solidFill>
                <a:latin typeface="黑体" panose="02010609060101010101" pitchFamily="49" charset="-122"/>
                <a:ea typeface="黑体" panose="02010609060101010101" pitchFamily="49" charset="-122"/>
              </a:rPr>
              <a:t>1</a:t>
            </a:r>
            <a:endParaRPr lang="zh-CN" altLang="en-US" sz="1600" i="0"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06026"/>
                                        </p:tgtEl>
                                        <p:attrNameLst>
                                          <p:attrName>style.visibility</p:attrName>
                                        </p:attrNameLst>
                                      </p:cBhvr>
                                      <p:to>
                                        <p:strVal val="visible"/>
                                      </p:to>
                                    </p:set>
                                    <p:anim calcmode="lin" valueType="num">
                                      <p:cBhvr additive="base">
                                        <p:cTn id="41" dur="500" fill="hold"/>
                                        <p:tgtEl>
                                          <p:spTgt spid="2006026"/>
                                        </p:tgtEl>
                                        <p:attrNameLst>
                                          <p:attrName>ppt_x</p:attrName>
                                        </p:attrNameLst>
                                      </p:cBhvr>
                                      <p:tavLst>
                                        <p:tav tm="0">
                                          <p:val>
                                            <p:strVal val="#ppt_x"/>
                                          </p:val>
                                        </p:tav>
                                        <p:tav tm="100000">
                                          <p:val>
                                            <p:strVal val="#ppt_x"/>
                                          </p:val>
                                        </p:tav>
                                      </p:tavLst>
                                    </p:anim>
                                    <p:anim calcmode="lin" valueType="num">
                                      <p:cBhvr additive="base">
                                        <p:cTn id="42" dur="500" fill="hold"/>
                                        <p:tgtEl>
                                          <p:spTgt spid="200602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06025"/>
                                        </p:tgtEl>
                                        <p:attrNameLst>
                                          <p:attrName>style.visibility</p:attrName>
                                        </p:attrNameLst>
                                      </p:cBhvr>
                                      <p:to>
                                        <p:strVal val="visible"/>
                                      </p:to>
                                    </p:set>
                                    <p:anim calcmode="lin" valueType="num">
                                      <p:cBhvr additive="base">
                                        <p:cTn id="45" dur="500" fill="hold"/>
                                        <p:tgtEl>
                                          <p:spTgt spid="2006025"/>
                                        </p:tgtEl>
                                        <p:attrNameLst>
                                          <p:attrName>ppt_x</p:attrName>
                                        </p:attrNameLst>
                                      </p:cBhvr>
                                      <p:tavLst>
                                        <p:tav tm="0">
                                          <p:val>
                                            <p:strVal val="#ppt_x"/>
                                          </p:val>
                                        </p:tav>
                                        <p:tav tm="100000">
                                          <p:val>
                                            <p:strVal val="#ppt_x"/>
                                          </p:val>
                                        </p:tav>
                                      </p:tavLst>
                                    </p:anim>
                                    <p:anim calcmode="lin" valueType="num">
                                      <p:cBhvr additive="base">
                                        <p:cTn id="46" dur="500" fill="hold"/>
                                        <p:tgtEl>
                                          <p:spTgt spid="20060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006027"/>
                                        </p:tgtEl>
                                        <p:attrNameLst>
                                          <p:attrName>style.visibility</p:attrName>
                                        </p:attrNameLst>
                                      </p:cBhvr>
                                      <p:to>
                                        <p:strVal val="visible"/>
                                      </p:to>
                                    </p:set>
                                    <p:anim calcmode="lin" valueType="num">
                                      <p:cBhvr additive="base">
                                        <p:cTn id="51" dur="500" fill="hold"/>
                                        <p:tgtEl>
                                          <p:spTgt spid="2006027"/>
                                        </p:tgtEl>
                                        <p:attrNameLst>
                                          <p:attrName>ppt_x</p:attrName>
                                        </p:attrNameLst>
                                      </p:cBhvr>
                                      <p:tavLst>
                                        <p:tav tm="0">
                                          <p:val>
                                            <p:strVal val="#ppt_x"/>
                                          </p:val>
                                        </p:tav>
                                        <p:tav tm="100000">
                                          <p:val>
                                            <p:strVal val="#ppt_x"/>
                                          </p:val>
                                        </p:tav>
                                      </p:tavLst>
                                    </p:anim>
                                    <p:anim calcmode="lin" valueType="num">
                                      <p:cBhvr additive="base">
                                        <p:cTn id="52" dur="500" fill="hold"/>
                                        <p:tgtEl>
                                          <p:spTgt spid="200602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06028"/>
                                        </p:tgtEl>
                                        <p:attrNameLst>
                                          <p:attrName>style.visibility</p:attrName>
                                        </p:attrNameLst>
                                      </p:cBhvr>
                                      <p:to>
                                        <p:strVal val="visible"/>
                                      </p:to>
                                    </p:set>
                                    <p:anim calcmode="lin" valueType="num">
                                      <p:cBhvr additive="base">
                                        <p:cTn id="55" dur="500" fill="hold"/>
                                        <p:tgtEl>
                                          <p:spTgt spid="2006028"/>
                                        </p:tgtEl>
                                        <p:attrNameLst>
                                          <p:attrName>ppt_x</p:attrName>
                                        </p:attrNameLst>
                                      </p:cBhvr>
                                      <p:tavLst>
                                        <p:tav tm="0">
                                          <p:val>
                                            <p:strVal val="#ppt_x"/>
                                          </p:val>
                                        </p:tav>
                                        <p:tav tm="100000">
                                          <p:val>
                                            <p:strVal val="#ppt_x"/>
                                          </p:val>
                                        </p:tav>
                                      </p:tavLst>
                                    </p:anim>
                                    <p:anim calcmode="lin" valueType="num">
                                      <p:cBhvr additive="base">
                                        <p:cTn id="56" dur="500" fill="hold"/>
                                        <p:tgtEl>
                                          <p:spTgt spid="200602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006030"/>
                                        </p:tgtEl>
                                        <p:attrNameLst>
                                          <p:attrName>style.visibility</p:attrName>
                                        </p:attrNameLst>
                                      </p:cBhvr>
                                      <p:to>
                                        <p:strVal val="visible"/>
                                      </p:to>
                                    </p:set>
                                    <p:anim calcmode="lin" valueType="num">
                                      <p:cBhvr additive="base">
                                        <p:cTn id="61" dur="500" fill="hold"/>
                                        <p:tgtEl>
                                          <p:spTgt spid="2006030"/>
                                        </p:tgtEl>
                                        <p:attrNameLst>
                                          <p:attrName>ppt_x</p:attrName>
                                        </p:attrNameLst>
                                      </p:cBhvr>
                                      <p:tavLst>
                                        <p:tav tm="0">
                                          <p:val>
                                            <p:strVal val="#ppt_x"/>
                                          </p:val>
                                        </p:tav>
                                        <p:tav tm="100000">
                                          <p:val>
                                            <p:strVal val="#ppt_x"/>
                                          </p:val>
                                        </p:tav>
                                      </p:tavLst>
                                    </p:anim>
                                    <p:anim calcmode="lin" valueType="num">
                                      <p:cBhvr additive="base">
                                        <p:cTn id="62" dur="500" fill="hold"/>
                                        <p:tgtEl>
                                          <p:spTgt spid="200603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006031"/>
                                        </p:tgtEl>
                                        <p:attrNameLst>
                                          <p:attrName>style.visibility</p:attrName>
                                        </p:attrNameLst>
                                      </p:cBhvr>
                                      <p:to>
                                        <p:strVal val="visible"/>
                                      </p:to>
                                    </p:set>
                                    <p:anim calcmode="lin" valueType="num">
                                      <p:cBhvr additive="base">
                                        <p:cTn id="65" dur="500" fill="hold"/>
                                        <p:tgtEl>
                                          <p:spTgt spid="2006031"/>
                                        </p:tgtEl>
                                        <p:attrNameLst>
                                          <p:attrName>ppt_x</p:attrName>
                                        </p:attrNameLst>
                                      </p:cBhvr>
                                      <p:tavLst>
                                        <p:tav tm="0">
                                          <p:val>
                                            <p:strVal val="#ppt_x"/>
                                          </p:val>
                                        </p:tav>
                                        <p:tav tm="100000">
                                          <p:val>
                                            <p:strVal val="#ppt_x"/>
                                          </p:val>
                                        </p:tav>
                                      </p:tavLst>
                                    </p:anim>
                                    <p:anim calcmode="lin" valueType="num">
                                      <p:cBhvr additive="base">
                                        <p:cTn id="66" dur="500" fill="hold"/>
                                        <p:tgtEl>
                                          <p:spTgt spid="200603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06029"/>
                                        </p:tgtEl>
                                        <p:attrNameLst>
                                          <p:attrName>style.visibility</p:attrName>
                                        </p:attrNameLst>
                                      </p:cBhvr>
                                      <p:to>
                                        <p:strVal val="visible"/>
                                      </p:to>
                                    </p:set>
                                    <p:anim calcmode="lin" valueType="num">
                                      <p:cBhvr additive="base">
                                        <p:cTn id="69" dur="500" fill="hold"/>
                                        <p:tgtEl>
                                          <p:spTgt spid="2006029"/>
                                        </p:tgtEl>
                                        <p:attrNameLst>
                                          <p:attrName>ppt_x</p:attrName>
                                        </p:attrNameLst>
                                      </p:cBhvr>
                                      <p:tavLst>
                                        <p:tav tm="0">
                                          <p:val>
                                            <p:strVal val="#ppt_x"/>
                                          </p:val>
                                        </p:tav>
                                        <p:tav tm="100000">
                                          <p:val>
                                            <p:strVal val="#ppt_x"/>
                                          </p:val>
                                        </p:tav>
                                      </p:tavLst>
                                    </p:anim>
                                    <p:anim calcmode="lin" valueType="num">
                                      <p:cBhvr additive="base">
                                        <p:cTn id="70" dur="500" fill="hold"/>
                                        <p:tgtEl>
                                          <p:spTgt spid="2006029"/>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06034"/>
                                        </p:tgtEl>
                                        <p:attrNameLst>
                                          <p:attrName>style.visibility</p:attrName>
                                        </p:attrNameLst>
                                      </p:cBhvr>
                                      <p:to>
                                        <p:strVal val="visible"/>
                                      </p:to>
                                    </p:set>
                                    <p:anim calcmode="lin" valueType="num">
                                      <p:cBhvr additive="base">
                                        <p:cTn id="75" dur="500" fill="hold"/>
                                        <p:tgtEl>
                                          <p:spTgt spid="2006034"/>
                                        </p:tgtEl>
                                        <p:attrNameLst>
                                          <p:attrName>ppt_x</p:attrName>
                                        </p:attrNameLst>
                                      </p:cBhvr>
                                      <p:tavLst>
                                        <p:tav tm="0">
                                          <p:val>
                                            <p:strVal val="#ppt_x"/>
                                          </p:val>
                                        </p:tav>
                                        <p:tav tm="100000">
                                          <p:val>
                                            <p:strVal val="#ppt_x"/>
                                          </p:val>
                                        </p:tav>
                                      </p:tavLst>
                                    </p:anim>
                                    <p:anim calcmode="lin" valueType="num">
                                      <p:cBhvr additive="base">
                                        <p:cTn id="76" dur="500" fill="hold"/>
                                        <p:tgtEl>
                                          <p:spTgt spid="2006034"/>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006021"/>
                                        </p:tgtEl>
                                        <p:attrNameLst>
                                          <p:attrName>style.visibility</p:attrName>
                                        </p:attrNameLst>
                                      </p:cBhvr>
                                      <p:to>
                                        <p:strVal val="visible"/>
                                      </p:to>
                                    </p:set>
                                    <p:anim calcmode="lin" valueType="num">
                                      <p:cBhvr additive="base">
                                        <p:cTn id="81" dur="500" fill="hold"/>
                                        <p:tgtEl>
                                          <p:spTgt spid="2006021"/>
                                        </p:tgtEl>
                                        <p:attrNameLst>
                                          <p:attrName>ppt_x</p:attrName>
                                        </p:attrNameLst>
                                      </p:cBhvr>
                                      <p:tavLst>
                                        <p:tav tm="0">
                                          <p:val>
                                            <p:strVal val="#ppt_x"/>
                                          </p:val>
                                        </p:tav>
                                        <p:tav tm="100000">
                                          <p:val>
                                            <p:strVal val="#ppt_x"/>
                                          </p:val>
                                        </p:tav>
                                      </p:tavLst>
                                    </p:anim>
                                    <p:anim calcmode="lin" valueType="num">
                                      <p:cBhvr additive="base">
                                        <p:cTn id="82" dur="500" fill="hold"/>
                                        <p:tgtEl>
                                          <p:spTgt spid="200602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006032"/>
                                        </p:tgtEl>
                                        <p:attrNameLst>
                                          <p:attrName>style.visibility</p:attrName>
                                        </p:attrNameLst>
                                      </p:cBhvr>
                                      <p:to>
                                        <p:strVal val="visible"/>
                                      </p:to>
                                    </p:set>
                                    <p:anim calcmode="lin" valueType="num">
                                      <p:cBhvr additive="base">
                                        <p:cTn id="85" dur="500" fill="hold"/>
                                        <p:tgtEl>
                                          <p:spTgt spid="2006032"/>
                                        </p:tgtEl>
                                        <p:attrNameLst>
                                          <p:attrName>ppt_x</p:attrName>
                                        </p:attrNameLst>
                                      </p:cBhvr>
                                      <p:tavLst>
                                        <p:tav tm="0">
                                          <p:val>
                                            <p:strVal val="#ppt_x"/>
                                          </p:val>
                                        </p:tav>
                                        <p:tav tm="100000">
                                          <p:val>
                                            <p:strVal val="#ppt_x"/>
                                          </p:val>
                                        </p:tav>
                                      </p:tavLst>
                                    </p:anim>
                                    <p:anim calcmode="lin" valueType="num">
                                      <p:cBhvr additive="base">
                                        <p:cTn id="86" dur="500" fill="hold"/>
                                        <p:tgtEl>
                                          <p:spTgt spid="200603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006033"/>
                                        </p:tgtEl>
                                        <p:attrNameLst>
                                          <p:attrName>style.visibility</p:attrName>
                                        </p:attrNameLst>
                                      </p:cBhvr>
                                      <p:to>
                                        <p:strVal val="visible"/>
                                      </p:to>
                                    </p:set>
                                    <p:anim calcmode="lin" valueType="num">
                                      <p:cBhvr additive="base">
                                        <p:cTn id="89" dur="500" fill="hold"/>
                                        <p:tgtEl>
                                          <p:spTgt spid="2006033"/>
                                        </p:tgtEl>
                                        <p:attrNameLst>
                                          <p:attrName>ppt_x</p:attrName>
                                        </p:attrNameLst>
                                      </p:cBhvr>
                                      <p:tavLst>
                                        <p:tav tm="0">
                                          <p:val>
                                            <p:strVal val="#ppt_x"/>
                                          </p:val>
                                        </p:tav>
                                        <p:tav tm="100000">
                                          <p:val>
                                            <p:strVal val="#ppt_x"/>
                                          </p:val>
                                        </p:tav>
                                      </p:tavLst>
                                    </p:anim>
                                    <p:anim calcmode="lin" valueType="num">
                                      <p:cBhvr additive="base">
                                        <p:cTn id="90" dur="500" fill="hold"/>
                                        <p:tgtEl>
                                          <p:spTgt spid="2006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animBg="1"/>
      <p:bldP spid="28" grpId="0"/>
      <p:bldP spid="2006021" grpId="0"/>
      <p:bldP spid="2006026" grpId="0"/>
      <p:bldP spid="2006028" grpId="0"/>
      <p:bldP spid="2006029" grpId="0"/>
      <p:bldP spid="2006032" grpId="0"/>
      <p:bldP spid="2006034" grpId="0" animBg="1"/>
      <p:bldP spid="23" grpId="0"/>
      <p:bldP spid="2" grpId="0" animBg="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7" name="Text Box 3"/>
          <p:cNvSpPr txBox="1">
            <a:spLocks noChangeArrowheads="1"/>
          </p:cNvSpPr>
          <p:nvPr/>
        </p:nvSpPr>
        <p:spPr bwMode="auto">
          <a:xfrm>
            <a:off x="2501901" y="1911351"/>
            <a:ext cx="3852337"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a:t>(square  10)</a:t>
            </a:r>
          </a:p>
          <a:p>
            <a:pPr eaLnBrk="1" hangingPunct="1">
              <a:lnSpc>
                <a:spcPct val="130000"/>
              </a:lnSpc>
            </a:pPr>
            <a:r>
              <a:rPr kumimoji="0" lang="en-US" altLang="zh-CN" sz="2400"/>
              <a:t>(square  (+ 2 8))</a:t>
            </a:r>
          </a:p>
          <a:p>
            <a:pPr eaLnBrk="1" hangingPunct="1">
              <a:lnSpc>
                <a:spcPct val="130000"/>
              </a:lnSpc>
            </a:pPr>
            <a:r>
              <a:rPr kumimoji="0" lang="en-US" altLang="zh-CN" sz="2400"/>
              <a:t>(square  (square 3))</a:t>
            </a:r>
          </a:p>
          <a:p>
            <a:pPr eaLnBrk="1" hangingPunct="1">
              <a:lnSpc>
                <a:spcPct val="130000"/>
              </a:lnSpc>
            </a:pPr>
            <a:r>
              <a:rPr kumimoji="0" lang="en-US" altLang="zh-CN" sz="2400"/>
              <a:t>(square  (square (+ 2 5))) </a:t>
            </a:r>
            <a:endParaRPr lang="en-US" altLang="zh-CN" sz="2400"/>
          </a:p>
        </p:txBody>
      </p:sp>
      <p:sp>
        <p:nvSpPr>
          <p:cNvPr id="2008069" name="Text Box 5"/>
          <p:cNvSpPr txBox="1">
            <a:spLocks noChangeArrowheads="1"/>
          </p:cNvSpPr>
          <p:nvPr/>
        </p:nvSpPr>
        <p:spPr bwMode="auto">
          <a:xfrm>
            <a:off x="1997076" y="4410075"/>
            <a:ext cx="8364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(define (</a:t>
            </a:r>
            <a:r>
              <a:rPr lang="en-US" altLang="zh-CN" sz="2400" dirty="0" err="1"/>
              <a:t>SumOfSquare</a:t>
            </a:r>
            <a:r>
              <a:rPr lang="en-US" altLang="zh-CN" sz="2400" dirty="0"/>
              <a:t>  x  y)  (</a:t>
            </a:r>
            <a:r>
              <a:rPr lang="en-US" altLang="zh-CN" sz="2400" dirty="0">
                <a:solidFill>
                  <a:srgbClr val="FF0000"/>
                </a:solidFill>
              </a:rPr>
              <a:t>+  (square x) (square y)</a:t>
            </a:r>
            <a:r>
              <a:rPr lang="en-US" altLang="zh-CN" sz="2400" dirty="0"/>
              <a:t>) ) </a:t>
            </a:r>
          </a:p>
        </p:txBody>
      </p:sp>
      <p:sp>
        <p:nvSpPr>
          <p:cNvPr id="2008070" name="Rectangle 6"/>
          <p:cNvSpPr>
            <a:spLocks noChangeArrowheads="1"/>
          </p:cNvSpPr>
          <p:nvPr/>
        </p:nvSpPr>
        <p:spPr bwMode="auto">
          <a:xfrm>
            <a:off x="2041526" y="505936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(SumOfSquare  3  4)</a:t>
            </a:r>
            <a:endParaRPr lang="zh-CN" altLang="en-US" sz="2400"/>
          </a:p>
        </p:txBody>
      </p:sp>
      <p:sp>
        <p:nvSpPr>
          <p:cNvPr id="2008071" name="Rectangle 7"/>
          <p:cNvSpPr>
            <a:spLocks noChangeArrowheads="1"/>
          </p:cNvSpPr>
          <p:nvPr/>
        </p:nvSpPr>
        <p:spPr bwMode="auto">
          <a:xfrm>
            <a:off x="2057400" y="5561013"/>
            <a:ext cx="464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(SumOfSquare  3  4)  height)</a:t>
            </a:r>
            <a:endParaRPr lang="zh-CN" altLang="en-US" sz="2400"/>
          </a:p>
        </p:txBody>
      </p:sp>
      <p:sp>
        <p:nvSpPr>
          <p:cNvPr id="2008072" name="Text Box 8"/>
          <p:cNvSpPr txBox="1">
            <a:spLocks noChangeArrowheads="1"/>
          </p:cNvSpPr>
          <p:nvPr/>
        </p:nvSpPr>
        <p:spPr bwMode="auto">
          <a:xfrm>
            <a:off x="7713663" y="4821238"/>
            <a:ext cx="927100"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FFEF"/>
                </a:solidFill>
              </a:rPr>
              <a:t>x</a:t>
            </a:r>
            <a:r>
              <a:rPr lang="en-US" altLang="zh-CN" sz="2400" baseline="30000">
                <a:solidFill>
                  <a:srgbClr val="FFFFEF"/>
                </a:solidFill>
              </a:rPr>
              <a:t>2</a:t>
            </a:r>
            <a:r>
              <a:rPr lang="en-US" altLang="zh-CN" sz="2400">
                <a:solidFill>
                  <a:srgbClr val="FFFFEF"/>
                </a:solidFill>
              </a:rPr>
              <a:t>+y</a:t>
            </a:r>
            <a:r>
              <a:rPr lang="en-US" altLang="zh-CN" sz="2400" baseline="30000">
                <a:solidFill>
                  <a:srgbClr val="FFFFEF"/>
                </a:solidFill>
              </a:rPr>
              <a:t>2</a:t>
            </a:r>
          </a:p>
        </p:txBody>
      </p:sp>
      <p:sp>
        <p:nvSpPr>
          <p:cNvPr id="11" name="圆角矩形 10"/>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5</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）新运算符定义与构造示例</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2"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9" name="文本框 8">
            <a:extLst>
              <a:ext uri="{FF2B5EF4-FFF2-40B4-BE49-F238E27FC236}">
                <a16:creationId xmlns:a16="http://schemas.microsoft.com/office/drawing/2014/main" id="{B8E69666-DFE5-4E1A-B34B-DA436ED90ECE}"/>
              </a:ext>
            </a:extLst>
          </p:cNvPr>
          <p:cNvSpPr txBox="1"/>
          <p:nvPr/>
        </p:nvSpPr>
        <p:spPr>
          <a:xfrm>
            <a:off x="3763145" y="4022397"/>
            <a:ext cx="4830168" cy="400110"/>
          </a:xfrm>
          <a:prstGeom prst="rect">
            <a:avLst/>
          </a:prstGeom>
          <a:noFill/>
        </p:spPr>
        <p:txBody>
          <a:bodyPr wrap="none" rtlCol="0">
            <a:spAutoFit/>
          </a:bodyPr>
          <a:lstStyle/>
          <a:p>
            <a:r>
              <a:rPr lang="zh-CN" altLang="en-US" dirty="0"/>
              <a:t>用定义好的运算符，再来定义新的运算符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8067">
                                            <p:txEl>
                                              <p:pRg st="1" end="1"/>
                                            </p:txEl>
                                          </p:spTgt>
                                        </p:tgtEl>
                                        <p:attrNameLst>
                                          <p:attrName>style.visibility</p:attrName>
                                        </p:attrNameLst>
                                      </p:cBhvr>
                                      <p:to>
                                        <p:strVal val="visible"/>
                                      </p:to>
                                    </p:set>
                                    <p:anim calcmode="lin" valueType="num">
                                      <p:cBhvr additive="base">
                                        <p:cTn id="7" dur="500" fill="hold"/>
                                        <p:tgtEl>
                                          <p:spTgt spid="2008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8067">
                                            <p:txEl>
                                              <p:pRg st="2" end="2"/>
                                            </p:txEl>
                                          </p:spTgt>
                                        </p:tgtEl>
                                        <p:attrNameLst>
                                          <p:attrName>style.visibility</p:attrName>
                                        </p:attrNameLst>
                                      </p:cBhvr>
                                      <p:to>
                                        <p:strVal val="visible"/>
                                      </p:to>
                                    </p:set>
                                    <p:anim calcmode="lin" valueType="num">
                                      <p:cBhvr additive="base">
                                        <p:cTn id="13" dur="500" fill="hold"/>
                                        <p:tgtEl>
                                          <p:spTgt spid="2008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08067">
                                            <p:txEl>
                                              <p:pRg st="3" end="3"/>
                                            </p:txEl>
                                          </p:spTgt>
                                        </p:tgtEl>
                                        <p:attrNameLst>
                                          <p:attrName>style.visibility</p:attrName>
                                        </p:attrNameLst>
                                      </p:cBhvr>
                                      <p:to>
                                        <p:strVal val="visible"/>
                                      </p:to>
                                    </p:set>
                                    <p:anim calcmode="lin" valueType="num">
                                      <p:cBhvr additive="base">
                                        <p:cTn id="19" dur="500" fill="hold"/>
                                        <p:tgtEl>
                                          <p:spTgt spid="2008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08069"/>
                                        </p:tgtEl>
                                        <p:attrNameLst>
                                          <p:attrName>style.visibility</p:attrName>
                                        </p:attrNameLst>
                                      </p:cBhvr>
                                      <p:to>
                                        <p:strVal val="visible"/>
                                      </p:to>
                                    </p:set>
                                    <p:anim calcmode="lin" valueType="num">
                                      <p:cBhvr additive="base">
                                        <p:cTn id="25" dur="500" fill="hold"/>
                                        <p:tgtEl>
                                          <p:spTgt spid="2008069"/>
                                        </p:tgtEl>
                                        <p:attrNameLst>
                                          <p:attrName>ppt_x</p:attrName>
                                        </p:attrNameLst>
                                      </p:cBhvr>
                                      <p:tavLst>
                                        <p:tav tm="0">
                                          <p:val>
                                            <p:strVal val="#ppt_x"/>
                                          </p:val>
                                        </p:tav>
                                        <p:tav tm="100000">
                                          <p:val>
                                            <p:strVal val="#ppt_x"/>
                                          </p:val>
                                        </p:tav>
                                      </p:tavLst>
                                    </p:anim>
                                    <p:anim calcmode="lin" valueType="num">
                                      <p:cBhvr additive="base">
                                        <p:cTn id="26" dur="500" fill="hold"/>
                                        <p:tgtEl>
                                          <p:spTgt spid="200806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8072"/>
                                        </p:tgtEl>
                                        <p:attrNameLst>
                                          <p:attrName>style.visibility</p:attrName>
                                        </p:attrNameLst>
                                      </p:cBhvr>
                                      <p:to>
                                        <p:strVal val="visible"/>
                                      </p:to>
                                    </p:set>
                                    <p:anim calcmode="lin" valueType="num">
                                      <p:cBhvr additive="base">
                                        <p:cTn id="29" dur="500" fill="hold"/>
                                        <p:tgtEl>
                                          <p:spTgt spid="2008072"/>
                                        </p:tgtEl>
                                        <p:attrNameLst>
                                          <p:attrName>ppt_x</p:attrName>
                                        </p:attrNameLst>
                                      </p:cBhvr>
                                      <p:tavLst>
                                        <p:tav tm="0">
                                          <p:val>
                                            <p:strVal val="#ppt_x"/>
                                          </p:val>
                                        </p:tav>
                                        <p:tav tm="100000">
                                          <p:val>
                                            <p:strVal val="#ppt_x"/>
                                          </p:val>
                                        </p:tav>
                                      </p:tavLst>
                                    </p:anim>
                                    <p:anim calcmode="lin" valueType="num">
                                      <p:cBhvr additive="base">
                                        <p:cTn id="30" dur="500" fill="hold"/>
                                        <p:tgtEl>
                                          <p:spTgt spid="200807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08070"/>
                                        </p:tgtEl>
                                        <p:attrNameLst>
                                          <p:attrName>style.visibility</p:attrName>
                                        </p:attrNameLst>
                                      </p:cBhvr>
                                      <p:to>
                                        <p:strVal val="visible"/>
                                      </p:to>
                                    </p:set>
                                    <p:anim calcmode="lin" valueType="num">
                                      <p:cBhvr additive="base">
                                        <p:cTn id="35" dur="500" fill="hold"/>
                                        <p:tgtEl>
                                          <p:spTgt spid="2008070"/>
                                        </p:tgtEl>
                                        <p:attrNameLst>
                                          <p:attrName>ppt_x</p:attrName>
                                        </p:attrNameLst>
                                      </p:cBhvr>
                                      <p:tavLst>
                                        <p:tav tm="0">
                                          <p:val>
                                            <p:strVal val="#ppt_x"/>
                                          </p:val>
                                        </p:tav>
                                        <p:tav tm="100000">
                                          <p:val>
                                            <p:strVal val="#ppt_x"/>
                                          </p:val>
                                        </p:tav>
                                      </p:tavLst>
                                    </p:anim>
                                    <p:anim calcmode="lin" valueType="num">
                                      <p:cBhvr additive="base">
                                        <p:cTn id="36" dur="500" fill="hold"/>
                                        <p:tgtEl>
                                          <p:spTgt spid="200807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08071"/>
                                        </p:tgtEl>
                                        <p:attrNameLst>
                                          <p:attrName>style.visibility</p:attrName>
                                        </p:attrNameLst>
                                      </p:cBhvr>
                                      <p:to>
                                        <p:strVal val="visible"/>
                                      </p:to>
                                    </p:set>
                                    <p:anim calcmode="lin" valueType="num">
                                      <p:cBhvr additive="base">
                                        <p:cTn id="41" dur="500" fill="hold"/>
                                        <p:tgtEl>
                                          <p:spTgt spid="2008071"/>
                                        </p:tgtEl>
                                        <p:attrNameLst>
                                          <p:attrName>ppt_x</p:attrName>
                                        </p:attrNameLst>
                                      </p:cBhvr>
                                      <p:tavLst>
                                        <p:tav tm="0">
                                          <p:val>
                                            <p:strVal val="#ppt_x"/>
                                          </p:val>
                                        </p:tav>
                                        <p:tav tm="100000">
                                          <p:val>
                                            <p:strVal val="#ppt_x"/>
                                          </p:val>
                                        </p:tav>
                                      </p:tavLst>
                                    </p:anim>
                                    <p:anim calcmode="lin" valueType="num">
                                      <p:cBhvr additive="base">
                                        <p:cTn id="42" dur="500" fill="hold"/>
                                        <p:tgtEl>
                                          <p:spTgt spid="2008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8069" grpId="0"/>
      <p:bldP spid="2008070" grpId="0"/>
      <p:bldP spid="2008071" grpId="0"/>
      <p:bldP spid="20080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Text Box 2"/>
          <p:cNvSpPr txBox="1">
            <a:spLocks noChangeArrowheads="1"/>
          </p:cNvSpPr>
          <p:nvPr/>
        </p:nvSpPr>
        <p:spPr bwMode="auto">
          <a:xfrm>
            <a:off x="1785047" y="2582428"/>
            <a:ext cx="775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(define (NewProc  a)  </a:t>
            </a:r>
            <a:r>
              <a:rPr lang="en-US" altLang="zh-CN" sz="2400">
                <a:solidFill>
                  <a:schemeClr val="accent2"/>
                </a:solidFill>
              </a:rPr>
              <a:t>(SumOfSquare (+ a  1) (*  a 2))</a:t>
            </a:r>
            <a:r>
              <a:rPr lang="en-US" altLang="zh-CN" sz="2400"/>
              <a:t>) </a:t>
            </a:r>
          </a:p>
        </p:txBody>
      </p:sp>
      <p:sp>
        <p:nvSpPr>
          <p:cNvPr id="2010115" name="Rectangle 3"/>
          <p:cNvSpPr>
            <a:spLocks noChangeArrowheads="1"/>
          </p:cNvSpPr>
          <p:nvPr/>
        </p:nvSpPr>
        <p:spPr bwMode="auto">
          <a:xfrm>
            <a:off x="1829497" y="4031815"/>
            <a:ext cx="203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(NewProc  3)</a:t>
            </a:r>
            <a:endParaRPr lang="zh-CN" altLang="en-US" sz="2400"/>
          </a:p>
        </p:txBody>
      </p:sp>
      <p:sp>
        <p:nvSpPr>
          <p:cNvPr id="2010116" name="Rectangle 4"/>
          <p:cNvSpPr>
            <a:spLocks noChangeArrowheads="1"/>
          </p:cNvSpPr>
          <p:nvPr/>
        </p:nvSpPr>
        <p:spPr bwMode="auto">
          <a:xfrm>
            <a:off x="1845372" y="4533465"/>
            <a:ext cx="291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(NewProc (+  3   1))</a:t>
            </a:r>
            <a:endParaRPr lang="zh-CN" altLang="en-US" sz="2400"/>
          </a:p>
        </p:txBody>
      </p:sp>
      <p:sp>
        <p:nvSpPr>
          <p:cNvPr id="2010117" name="Text Box 5"/>
          <p:cNvSpPr txBox="1">
            <a:spLocks noChangeArrowheads="1"/>
          </p:cNvSpPr>
          <p:nvPr/>
        </p:nvSpPr>
        <p:spPr bwMode="auto">
          <a:xfrm>
            <a:off x="6277671" y="3023753"/>
            <a:ext cx="1970088"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FFEF"/>
                </a:solidFill>
              </a:rPr>
              <a:t>(a+1)</a:t>
            </a:r>
            <a:r>
              <a:rPr lang="en-US" altLang="zh-CN" sz="2400" baseline="30000">
                <a:solidFill>
                  <a:srgbClr val="FFFFEF"/>
                </a:solidFill>
              </a:rPr>
              <a:t>2</a:t>
            </a:r>
            <a:r>
              <a:rPr lang="en-US" altLang="zh-CN" sz="2400">
                <a:solidFill>
                  <a:srgbClr val="FFFFEF"/>
                </a:solidFill>
              </a:rPr>
              <a:t>+(a*2)</a:t>
            </a:r>
            <a:r>
              <a:rPr lang="en-US" altLang="zh-CN" sz="2400" baseline="30000">
                <a:solidFill>
                  <a:srgbClr val="FFFFEF"/>
                </a:solidFill>
              </a:rPr>
              <a:t>2</a:t>
            </a:r>
          </a:p>
        </p:txBody>
      </p:sp>
      <p:sp>
        <p:nvSpPr>
          <p:cNvPr id="8" name="圆角矩形 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5</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）新运算符定义与构造示例</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0114"/>
                                        </p:tgtEl>
                                        <p:attrNameLst>
                                          <p:attrName>style.visibility</p:attrName>
                                        </p:attrNameLst>
                                      </p:cBhvr>
                                      <p:to>
                                        <p:strVal val="visible"/>
                                      </p:to>
                                    </p:set>
                                    <p:anim calcmode="lin" valueType="num">
                                      <p:cBhvr additive="base">
                                        <p:cTn id="7" dur="500" fill="hold"/>
                                        <p:tgtEl>
                                          <p:spTgt spid="2010114"/>
                                        </p:tgtEl>
                                        <p:attrNameLst>
                                          <p:attrName>ppt_x</p:attrName>
                                        </p:attrNameLst>
                                      </p:cBhvr>
                                      <p:tavLst>
                                        <p:tav tm="0">
                                          <p:val>
                                            <p:strVal val="#ppt_x"/>
                                          </p:val>
                                        </p:tav>
                                        <p:tav tm="100000">
                                          <p:val>
                                            <p:strVal val="#ppt_x"/>
                                          </p:val>
                                        </p:tav>
                                      </p:tavLst>
                                    </p:anim>
                                    <p:anim calcmode="lin" valueType="num">
                                      <p:cBhvr additive="base">
                                        <p:cTn id="8" dur="500" fill="hold"/>
                                        <p:tgtEl>
                                          <p:spTgt spid="20101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10117"/>
                                        </p:tgtEl>
                                        <p:attrNameLst>
                                          <p:attrName>style.visibility</p:attrName>
                                        </p:attrNameLst>
                                      </p:cBhvr>
                                      <p:to>
                                        <p:strVal val="visible"/>
                                      </p:to>
                                    </p:set>
                                    <p:anim calcmode="lin" valueType="num">
                                      <p:cBhvr additive="base">
                                        <p:cTn id="11" dur="500" fill="hold"/>
                                        <p:tgtEl>
                                          <p:spTgt spid="2010117"/>
                                        </p:tgtEl>
                                        <p:attrNameLst>
                                          <p:attrName>ppt_x</p:attrName>
                                        </p:attrNameLst>
                                      </p:cBhvr>
                                      <p:tavLst>
                                        <p:tav tm="0">
                                          <p:val>
                                            <p:strVal val="#ppt_x"/>
                                          </p:val>
                                        </p:tav>
                                        <p:tav tm="100000">
                                          <p:val>
                                            <p:strVal val="#ppt_x"/>
                                          </p:val>
                                        </p:tav>
                                      </p:tavLst>
                                    </p:anim>
                                    <p:anim calcmode="lin" valueType="num">
                                      <p:cBhvr additive="base">
                                        <p:cTn id="12" dur="500" fill="hold"/>
                                        <p:tgtEl>
                                          <p:spTgt spid="201011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10115"/>
                                        </p:tgtEl>
                                        <p:attrNameLst>
                                          <p:attrName>style.visibility</p:attrName>
                                        </p:attrNameLst>
                                      </p:cBhvr>
                                      <p:to>
                                        <p:strVal val="visible"/>
                                      </p:to>
                                    </p:set>
                                    <p:anim calcmode="lin" valueType="num">
                                      <p:cBhvr additive="base">
                                        <p:cTn id="17" dur="500" fill="hold"/>
                                        <p:tgtEl>
                                          <p:spTgt spid="2010115"/>
                                        </p:tgtEl>
                                        <p:attrNameLst>
                                          <p:attrName>ppt_x</p:attrName>
                                        </p:attrNameLst>
                                      </p:cBhvr>
                                      <p:tavLst>
                                        <p:tav tm="0">
                                          <p:val>
                                            <p:strVal val="#ppt_x"/>
                                          </p:val>
                                        </p:tav>
                                        <p:tav tm="100000">
                                          <p:val>
                                            <p:strVal val="#ppt_x"/>
                                          </p:val>
                                        </p:tav>
                                      </p:tavLst>
                                    </p:anim>
                                    <p:anim calcmode="lin" valueType="num">
                                      <p:cBhvr additive="base">
                                        <p:cTn id="18" dur="500" fill="hold"/>
                                        <p:tgtEl>
                                          <p:spTgt spid="20101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10116"/>
                                        </p:tgtEl>
                                        <p:attrNameLst>
                                          <p:attrName>style.visibility</p:attrName>
                                        </p:attrNameLst>
                                      </p:cBhvr>
                                      <p:to>
                                        <p:strVal val="visible"/>
                                      </p:to>
                                    </p:set>
                                    <p:anim calcmode="lin" valueType="num">
                                      <p:cBhvr additive="base">
                                        <p:cTn id="23" dur="500" fill="hold"/>
                                        <p:tgtEl>
                                          <p:spTgt spid="2010116"/>
                                        </p:tgtEl>
                                        <p:attrNameLst>
                                          <p:attrName>ppt_x</p:attrName>
                                        </p:attrNameLst>
                                      </p:cBhvr>
                                      <p:tavLst>
                                        <p:tav tm="0">
                                          <p:val>
                                            <p:strVal val="#ppt_x"/>
                                          </p:val>
                                        </p:tav>
                                        <p:tav tm="100000">
                                          <p:val>
                                            <p:strVal val="#ppt_x"/>
                                          </p:val>
                                        </p:tav>
                                      </p:tavLst>
                                    </p:anim>
                                    <p:anim calcmode="lin" valueType="num">
                                      <p:cBhvr additive="base">
                                        <p:cTn id="24" dur="500" fill="hold"/>
                                        <p:tgtEl>
                                          <p:spTgt spid="201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14" grpId="0"/>
      <p:bldP spid="2010115" grpId="0"/>
      <p:bldP spid="2010116" grpId="0"/>
      <p:bldP spid="20101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3" name="Rectangle 3"/>
          <p:cNvSpPr>
            <a:spLocks noChangeArrowheads="1"/>
          </p:cNvSpPr>
          <p:nvPr/>
        </p:nvSpPr>
        <p:spPr bwMode="auto">
          <a:xfrm>
            <a:off x="4159686" y="2558850"/>
            <a:ext cx="4714875" cy="41735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12164" name="Text Box 4"/>
          <p:cNvSpPr txBox="1">
            <a:spLocks noChangeArrowheads="1"/>
          </p:cNvSpPr>
          <p:nvPr/>
        </p:nvSpPr>
        <p:spPr bwMode="auto">
          <a:xfrm>
            <a:off x="4185085" y="2585836"/>
            <a:ext cx="283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a:t>
            </a:r>
            <a:r>
              <a:rPr lang="en-US" altLang="zh-CN" sz="2400" dirty="0" err="1"/>
              <a:t>NewProc</a:t>
            </a:r>
            <a:r>
              <a:rPr lang="en-US" altLang="zh-CN" sz="2400" dirty="0"/>
              <a:t> (+  3  1))</a:t>
            </a:r>
            <a:endParaRPr lang="zh-CN" altLang="en-US" sz="2400" dirty="0"/>
          </a:p>
        </p:txBody>
      </p:sp>
      <p:sp>
        <p:nvSpPr>
          <p:cNvPr id="2012165" name="Text Box 5"/>
          <p:cNvSpPr txBox="1">
            <a:spLocks noChangeArrowheads="1"/>
          </p:cNvSpPr>
          <p:nvPr/>
        </p:nvSpPr>
        <p:spPr bwMode="auto">
          <a:xfrm>
            <a:off x="4185085" y="3070024"/>
            <a:ext cx="211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(NewProc 4)  </a:t>
            </a:r>
          </a:p>
        </p:txBody>
      </p:sp>
      <p:sp>
        <p:nvSpPr>
          <p:cNvPr id="2012166" name="Text Box 6"/>
          <p:cNvSpPr txBox="1">
            <a:spLocks noChangeArrowheads="1"/>
          </p:cNvSpPr>
          <p:nvPr/>
        </p:nvSpPr>
        <p:spPr bwMode="auto">
          <a:xfrm>
            <a:off x="4185085" y="3554211"/>
            <a:ext cx="4643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(SumOfSquare (+  4  1) (*  4  2))</a:t>
            </a:r>
          </a:p>
        </p:txBody>
      </p:sp>
      <p:sp>
        <p:nvSpPr>
          <p:cNvPr id="2012167" name="Text Box 7"/>
          <p:cNvSpPr txBox="1">
            <a:spLocks noChangeArrowheads="1"/>
          </p:cNvSpPr>
          <p:nvPr/>
        </p:nvSpPr>
        <p:spPr bwMode="auto">
          <a:xfrm>
            <a:off x="4185085" y="4038399"/>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(SumOfSquare 5  8)</a:t>
            </a:r>
          </a:p>
        </p:txBody>
      </p:sp>
      <p:sp>
        <p:nvSpPr>
          <p:cNvPr id="2012168" name="Text Box 8"/>
          <p:cNvSpPr txBox="1">
            <a:spLocks noChangeArrowheads="1"/>
          </p:cNvSpPr>
          <p:nvPr/>
        </p:nvSpPr>
        <p:spPr bwMode="auto">
          <a:xfrm>
            <a:off x="4162860" y="4603549"/>
            <a:ext cx="405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(Square  5)  (Square  8))</a:t>
            </a:r>
          </a:p>
        </p:txBody>
      </p:sp>
      <p:sp>
        <p:nvSpPr>
          <p:cNvPr id="2012169" name="Text Box 9"/>
          <p:cNvSpPr txBox="1">
            <a:spLocks noChangeArrowheads="1"/>
          </p:cNvSpPr>
          <p:nvPr/>
        </p:nvSpPr>
        <p:spPr bwMode="auto">
          <a:xfrm>
            <a:off x="4172386" y="5136949"/>
            <a:ext cx="289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  5  5)  (*  8  8))</a:t>
            </a:r>
          </a:p>
        </p:txBody>
      </p:sp>
      <p:sp>
        <p:nvSpPr>
          <p:cNvPr id="2012170" name="Text Box 10"/>
          <p:cNvSpPr txBox="1">
            <a:spLocks noChangeArrowheads="1"/>
          </p:cNvSpPr>
          <p:nvPr/>
        </p:nvSpPr>
        <p:spPr bwMode="auto">
          <a:xfrm>
            <a:off x="4166035" y="5749724"/>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  25  64)</a:t>
            </a:r>
          </a:p>
        </p:txBody>
      </p:sp>
      <p:sp>
        <p:nvSpPr>
          <p:cNvPr id="2012171" name="Text Box 11"/>
          <p:cNvSpPr txBox="1">
            <a:spLocks noChangeArrowheads="1"/>
          </p:cNvSpPr>
          <p:nvPr/>
        </p:nvSpPr>
        <p:spPr bwMode="auto">
          <a:xfrm>
            <a:off x="4175561" y="628312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t>89</a:t>
            </a:r>
          </a:p>
        </p:txBody>
      </p:sp>
      <p:sp>
        <p:nvSpPr>
          <p:cNvPr id="2012172" name="Text Box 12"/>
          <p:cNvSpPr txBox="1">
            <a:spLocks noChangeArrowheads="1"/>
          </p:cNvSpPr>
          <p:nvPr/>
        </p:nvSpPr>
        <p:spPr bwMode="auto">
          <a:xfrm>
            <a:off x="8874561" y="2585836"/>
            <a:ext cx="1991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先求值，再代入</a:t>
            </a:r>
          </a:p>
        </p:txBody>
      </p:sp>
      <p:sp>
        <p:nvSpPr>
          <p:cNvPr id="52237" name="Text Box 13"/>
          <p:cNvSpPr txBox="1">
            <a:spLocks noChangeArrowheads="1"/>
          </p:cNvSpPr>
          <p:nvPr/>
        </p:nvSpPr>
        <p:spPr bwMode="auto">
          <a:xfrm>
            <a:off x="707570" y="1860288"/>
            <a:ext cx="300639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accent2"/>
                </a:solidFill>
                <a:latin typeface="黑体" panose="02010609060101010101" pitchFamily="49" charset="-122"/>
                <a:ea typeface="黑体" panose="02010609060101010101" pitchFamily="49" charset="-122"/>
              </a:rPr>
              <a:t>求值、代入、计算</a:t>
            </a:r>
          </a:p>
        </p:txBody>
      </p:sp>
      <p:sp>
        <p:nvSpPr>
          <p:cNvPr id="16" name="圆角矩形 1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6</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）运算组合式的执行（计算方法</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7"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12163"/>
                                        </p:tgtEl>
                                        <p:attrNameLst>
                                          <p:attrName>style.visibility</p:attrName>
                                        </p:attrNameLst>
                                      </p:cBhvr>
                                      <p:to>
                                        <p:strVal val="visible"/>
                                      </p:to>
                                    </p:set>
                                    <p:anim calcmode="lin" valueType="num">
                                      <p:cBhvr additive="base">
                                        <p:cTn id="7" dur="500" fill="hold"/>
                                        <p:tgtEl>
                                          <p:spTgt spid="2012163"/>
                                        </p:tgtEl>
                                        <p:attrNameLst>
                                          <p:attrName>ppt_x</p:attrName>
                                        </p:attrNameLst>
                                      </p:cBhvr>
                                      <p:tavLst>
                                        <p:tav tm="0">
                                          <p:val>
                                            <p:strVal val="#ppt_x"/>
                                          </p:val>
                                        </p:tav>
                                        <p:tav tm="100000">
                                          <p:val>
                                            <p:strVal val="#ppt_x"/>
                                          </p:val>
                                        </p:tav>
                                      </p:tavLst>
                                    </p:anim>
                                    <p:anim calcmode="lin" valueType="num">
                                      <p:cBhvr additive="base">
                                        <p:cTn id="8" dur="500" fill="hold"/>
                                        <p:tgtEl>
                                          <p:spTgt spid="20121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12172"/>
                                        </p:tgtEl>
                                        <p:attrNameLst>
                                          <p:attrName>style.visibility</p:attrName>
                                        </p:attrNameLst>
                                      </p:cBhvr>
                                      <p:to>
                                        <p:strVal val="visible"/>
                                      </p:to>
                                    </p:set>
                                    <p:anim calcmode="lin" valueType="num">
                                      <p:cBhvr additive="base">
                                        <p:cTn id="11" dur="500" fill="hold"/>
                                        <p:tgtEl>
                                          <p:spTgt spid="2012172"/>
                                        </p:tgtEl>
                                        <p:attrNameLst>
                                          <p:attrName>ppt_x</p:attrName>
                                        </p:attrNameLst>
                                      </p:cBhvr>
                                      <p:tavLst>
                                        <p:tav tm="0">
                                          <p:val>
                                            <p:strVal val="#ppt_x"/>
                                          </p:val>
                                        </p:tav>
                                        <p:tav tm="100000">
                                          <p:val>
                                            <p:strVal val="#ppt_x"/>
                                          </p:val>
                                        </p:tav>
                                      </p:tavLst>
                                    </p:anim>
                                    <p:anim calcmode="lin" valueType="num">
                                      <p:cBhvr additive="base">
                                        <p:cTn id="12" dur="500" fill="hold"/>
                                        <p:tgtEl>
                                          <p:spTgt spid="201217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12164"/>
                                        </p:tgtEl>
                                        <p:attrNameLst>
                                          <p:attrName>style.visibility</p:attrName>
                                        </p:attrNameLst>
                                      </p:cBhvr>
                                      <p:to>
                                        <p:strVal val="visible"/>
                                      </p:to>
                                    </p:set>
                                    <p:anim calcmode="lin" valueType="num">
                                      <p:cBhvr additive="base">
                                        <p:cTn id="17" dur="500" fill="hold"/>
                                        <p:tgtEl>
                                          <p:spTgt spid="2012164"/>
                                        </p:tgtEl>
                                        <p:attrNameLst>
                                          <p:attrName>ppt_x</p:attrName>
                                        </p:attrNameLst>
                                      </p:cBhvr>
                                      <p:tavLst>
                                        <p:tav tm="0">
                                          <p:val>
                                            <p:strVal val="#ppt_x"/>
                                          </p:val>
                                        </p:tav>
                                        <p:tav tm="100000">
                                          <p:val>
                                            <p:strVal val="#ppt_x"/>
                                          </p:val>
                                        </p:tav>
                                      </p:tavLst>
                                    </p:anim>
                                    <p:anim calcmode="lin" valueType="num">
                                      <p:cBhvr additive="base">
                                        <p:cTn id="18" dur="500" fill="hold"/>
                                        <p:tgtEl>
                                          <p:spTgt spid="201216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12165"/>
                                        </p:tgtEl>
                                        <p:attrNameLst>
                                          <p:attrName>style.visibility</p:attrName>
                                        </p:attrNameLst>
                                      </p:cBhvr>
                                      <p:to>
                                        <p:strVal val="visible"/>
                                      </p:to>
                                    </p:set>
                                    <p:anim calcmode="lin" valueType="num">
                                      <p:cBhvr additive="base">
                                        <p:cTn id="23" dur="500" fill="hold"/>
                                        <p:tgtEl>
                                          <p:spTgt spid="2012165"/>
                                        </p:tgtEl>
                                        <p:attrNameLst>
                                          <p:attrName>ppt_x</p:attrName>
                                        </p:attrNameLst>
                                      </p:cBhvr>
                                      <p:tavLst>
                                        <p:tav tm="0">
                                          <p:val>
                                            <p:strVal val="#ppt_x"/>
                                          </p:val>
                                        </p:tav>
                                        <p:tav tm="100000">
                                          <p:val>
                                            <p:strVal val="#ppt_x"/>
                                          </p:val>
                                        </p:tav>
                                      </p:tavLst>
                                    </p:anim>
                                    <p:anim calcmode="lin" valueType="num">
                                      <p:cBhvr additive="base">
                                        <p:cTn id="24" dur="500" fill="hold"/>
                                        <p:tgtEl>
                                          <p:spTgt spid="20121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12166"/>
                                        </p:tgtEl>
                                        <p:attrNameLst>
                                          <p:attrName>style.visibility</p:attrName>
                                        </p:attrNameLst>
                                      </p:cBhvr>
                                      <p:to>
                                        <p:strVal val="visible"/>
                                      </p:to>
                                    </p:set>
                                    <p:anim calcmode="lin" valueType="num">
                                      <p:cBhvr additive="base">
                                        <p:cTn id="29" dur="500" fill="hold"/>
                                        <p:tgtEl>
                                          <p:spTgt spid="2012166"/>
                                        </p:tgtEl>
                                        <p:attrNameLst>
                                          <p:attrName>ppt_x</p:attrName>
                                        </p:attrNameLst>
                                      </p:cBhvr>
                                      <p:tavLst>
                                        <p:tav tm="0">
                                          <p:val>
                                            <p:strVal val="#ppt_x"/>
                                          </p:val>
                                        </p:tav>
                                        <p:tav tm="100000">
                                          <p:val>
                                            <p:strVal val="#ppt_x"/>
                                          </p:val>
                                        </p:tav>
                                      </p:tavLst>
                                    </p:anim>
                                    <p:anim calcmode="lin" valueType="num">
                                      <p:cBhvr additive="base">
                                        <p:cTn id="30" dur="500" fill="hold"/>
                                        <p:tgtEl>
                                          <p:spTgt spid="201216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12167"/>
                                        </p:tgtEl>
                                        <p:attrNameLst>
                                          <p:attrName>style.visibility</p:attrName>
                                        </p:attrNameLst>
                                      </p:cBhvr>
                                      <p:to>
                                        <p:strVal val="visible"/>
                                      </p:to>
                                    </p:set>
                                    <p:anim calcmode="lin" valueType="num">
                                      <p:cBhvr additive="base">
                                        <p:cTn id="35" dur="500" fill="hold"/>
                                        <p:tgtEl>
                                          <p:spTgt spid="2012167"/>
                                        </p:tgtEl>
                                        <p:attrNameLst>
                                          <p:attrName>ppt_x</p:attrName>
                                        </p:attrNameLst>
                                      </p:cBhvr>
                                      <p:tavLst>
                                        <p:tav tm="0">
                                          <p:val>
                                            <p:strVal val="#ppt_x"/>
                                          </p:val>
                                        </p:tav>
                                        <p:tav tm="100000">
                                          <p:val>
                                            <p:strVal val="#ppt_x"/>
                                          </p:val>
                                        </p:tav>
                                      </p:tavLst>
                                    </p:anim>
                                    <p:anim calcmode="lin" valueType="num">
                                      <p:cBhvr additive="base">
                                        <p:cTn id="36" dur="500" fill="hold"/>
                                        <p:tgtEl>
                                          <p:spTgt spid="201216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12168"/>
                                        </p:tgtEl>
                                        <p:attrNameLst>
                                          <p:attrName>style.visibility</p:attrName>
                                        </p:attrNameLst>
                                      </p:cBhvr>
                                      <p:to>
                                        <p:strVal val="visible"/>
                                      </p:to>
                                    </p:set>
                                    <p:anim calcmode="lin" valueType="num">
                                      <p:cBhvr additive="base">
                                        <p:cTn id="41" dur="500" fill="hold"/>
                                        <p:tgtEl>
                                          <p:spTgt spid="2012168"/>
                                        </p:tgtEl>
                                        <p:attrNameLst>
                                          <p:attrName>ppt_x</p:attrName>
                                        </p:attrNameLst>
                                      </p:cBhvr>
                                      <p:tavLst>
                                        <p:tav tm="0">
                                          <p:val>
                                            <p:strVal val="#ppt_x"/>
                                          </p:val>
                                        </p:tav>
                                        <p:tav tm="100000">
                                          <p:val>
                                            <p:strVal val="#ppt_x"/>
                                          </p:val>
                                        </p:tav>
                                      </p:tavLst>
                                    </p:anim>
                                    <p:anim calcmode="lin" valueType="num">
                                      <p:cBhvr additive="base">
                                        <p:cTn id="42" dur="500" fill="hold"/>
                                        <p:tgtEl>
                                          <p:spTgt spid="201216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12169"/>
                                        </p:tgtEl>
                                        <p:attrNameLst>
                                          <p:attrName>style.visibility</p:attrName>
                                        </p:attrNameLst>
                                      </p:cBhvr>
                                      <p:to>
                                        <p:strVal val="visible"/>
                                      </p:to>
                                    </p:set>
                                    <p:anim calcmode="lin" valueType="num">
                                      <p:cBhvr additive="base">
                                        <p:cTn id="47" dur="500" fill="hold"/>
                                        <p:tgtEl>
                                          <p:spTgt spid="2012169"/>
                                        </p:tgtEl>
                                        <p:attrNameLst>
                                          <p:attrName>ppt_x</p:attrName>
                                        </p:attrNameLst>
                                      </p:cBhvr>
                                      <p:tavLst>
                                        <p:tav tm="0">
                                          <p:val>
                                            <p:strVal val="#ppt_x"/>
                                          </p:val>
                                        </p:tav>
                                        <p:tav tm="100000">
                                          <p:val>
                                            <p:strVal val="#ppt_x"/>
                                          </p:val>
                                        </p:tav>
                                      </p:tavLst>
                                    </p:anim>
                                    <p:anim calcmode="lin" valueType="num">
                                      <p:cBhvr additive="base">
                                        <p:cTn id="48" dur="500" fill="hold"/>
                                        <p:tgtEl>
                                          <p:spTgt spid="201216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12170"/>
                                        </p:tgtEl>
                                        <p:attrNameLst>
                                          <p:attrName>style.visibility</p:attrName>
                                        </p:attrNameLst>
                                      </p:cBhvr>
                                      <p:to>
                                        <p:strVal val="visible"/>
                                      </p:to>
                                    </p:set>
                                    <p:anim calcmode="lin" valueType="num">
                                      <p:cBhvr additive="base">
                                        <p:cTn id="53" dur="500" fill="hold"/>
                                        <p:tgtEl>
                                          <p:spTgt spid="2012170"/>
                                        </p:tgtEl>
                                        <p:attrNameLst>
                                          <p:attrName>ppt_x</p:attrName>
                                        </p:attrNameLst>
                                      </p:cBhvr>
                                      <p:tavLst>
                                        <p:tav tm="0">
                                          <p:val>
                                            <p:strVal val="#ppt_x"/>
                                          </p:val>
                                        </p:tav>
                                        <p:tav tm="100000">
                                          <p:val>
                                            <p:strVal val="#ppt_x"/>
                                          </p:val>
                                        </p:tav>
                                      </p:tavLst>
                                    </p:anim>
                                    <p:anim calcmode="lin" valueType="num">
                                      <p:cBhvr additive="base">
                                        <p:cTn id="54" dur="500" fill="hold"/>
                                        <p:tgtEl>
                                          <p:spTgt spid="201217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012171"/>
                                        </p:tgtEl>
                                        <p:attrNameLst>
                                          <p:attrName>style.visibility</p:attrName>
                                        </p:attrNameLst>
                                      </p:cBhvr>
                                      <p:to>
                                        <p:strVal val="visible"/>
                                      </p:to>
                                    </p:set>
                                    <p:anim calcmode="lin" valueType="num">
                                      <p:cBhvr additive="base">
                                        <p:cTn id="59" dur="500" fill="hold"/>
                                        <p:tgtEl>
                                          <p:spTgt spid="2012171"/>
                                        </p:tgtEl>
                                        <p:attrNameLst>
                                          <p:attrName>ppt_x</p:attrName>
                                        </p:attrNameLst>
                                      </p:cBhvr>
                                      <p:tavLst>
                                        <p:tav tm="0">
                                          <p:val>
                                            <p:strVal val="#ppt_x"/>
                                          </p:val>
                                        </p:tav>
                                        <p:tav tm="100000">
                                          <p:val>
                                            <p:strVal val="#ppt_x"/>
                                          </p:val>
                                        </p:tav>
                                      </p:tavLst>
                                    </p:anim>
                                    <p:anim calcmode="lin" valueType="num">
                                      <p:cBhvr additive="base">
                                        <p:cTn id="60" dur="500" fill="hold"/>
                                        <p:tgtEl>
                                          <p:spTgt spid="2012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2164" grpId="0"/>
      <p:bldP spid="2012165" grpId="0"/>
      <p:bldP spid="2012166" grpId="0"/>
      <p:bldP spid="2012167" grpId="0"/>
      <p:bldP spid="2012168" grpId="0"/>
      <p:bldP spid="2012169" grpId="0"/>
      <p:bldP spid="2012170" grpId="0"/>
      <p:bldP spid="2012171" grpId="0"/>
      <p:bldP spid="2012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圆角矩形 7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本讲要学习的概念和思维</a:t>
            </a:r>
          </a:p>
        </p:txBody>
      </p:sp>
      <p:grpSp>
        <p:nvGrpSpPr>
          <p:cNvPr id="2040834" name="Group 2"/>
          <p:cNvGrpSpPr>
            <a:grpSpLocks/>
          </p:cNvGrpSpPr>
          <p:nvPr/>
        </p:nvGrpSpPr>
        <p:grpSpPr bwMode="auto">
          <a:xfrm>
            <a:off x="2205364" y="3395634"/>
            <a:ext cx="1425575" cy="1039709"/>
            <a:chOff x="486" y="2211"/>
            <a:chExt cx="898" cy="748"/>
          </a:xfrm>
        </p:grpSpPr>
        <p:sp>
          <p:nvSpPr>
            <p:cNvPr id="2" name="AutoShape 39"/>
            <p:cNvSpPr>
              <a:spLocks noChangeArrowheads="1"/>
            </p:cNvSpPr>
            <p:nvPr/>
          </p:nvSpPr>
          <p:spPr bwMode="gray">
            <a:xfrm>
              <a:off x="486" y="2211"/>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40" name="Oval 40"/>
            <p:cNvSpPr>
              <a:spLocks noChangeArrowheads="1"/>
            </p:cNvSpPr>
            <p:nvPr/>
          </p:nvSpPr>
          <p:spPr bwMode="gray">
            <a:xfrm>
              <a:off x="560" y="2273"/>
              <a:ext cx="750" cy="625"/>
            </a:xfrm>
            <a:prstGeom prst="ellipse">
              <a:avLst/>
            </a:prstGeom>
            <a:solidFill>
              <a:srgbClr val="0033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4" name="Text Box 84"/>
            <p:cNvSpPr txBox="1">
              <a:spLocks noChangeArrowheads="1"/>
            </p:cNvSpPr>
            <p:nvPr/>
          </p:nvSpPr>
          <p:spPr bwMode="auto">
            <a:xfrm>
              <a:off x="563" y="2367"/>
              <a:ext cx="743" cy="37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8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组合 </a:t>
              </a:r>
            </a:p>
          </p:txBody>
        </p:sp>
      </p:grpSp>
      <p:grpSp>
        <p:nvGrpSpPr>
          <p:cNvPr id="2040838" name="Group 6"/>
          <p:cNvGrpSpPr>
            <a:grpSpLocks/>
          </p:cNvGrpSpPr>
          <p:nvPr/>
        </p:nvGrpSpPr>
        <p:grpSpPr bwMode="auto">
          <a:xfrm>
            <a:off x="3662689" y="3409922"/>
            <a:ext cx="1425575" cy="1039709"/>
            <a:chOff x="1580" y="2211"/>
            <a:chExt cx="898" cy="748"/>
          </a:xfrm>
        </p:grpSpPr>
        <p:sp>
          <p:nvSpPr>
            <p:cNvPr id="5" name="AutoShape 39"/>
            <p:cNvSpPr>
              <a:spLocks noChangeArrowheads="1"/>
            </p:cNvSpPr>
            <p:nvPr/>
          </p:nvSpPr>
          <p:spPr bwMode="gray">
            <a:xfrm>
              <a:off x="1580" y="2211"/>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37" name="Oval 40"/>
            <p:cNvSpPr>
              <a:spLocks noChangeArrowheads="1"/>
            </p:cNvSpPr>
            <p:nvPr/>
          </p:nvSpPr>
          <p:spPr bwMode="gray">
            <a:xfrm>
              <a:off x="1654" y="2273"/>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7" name="Text Box 84"/>
            <p:cNvSpPr txBox="1">
              <a:spLocks noChangeArrowheads="1"/>
            </p:cNvSpPr>
            <p:nvPr/>
          </p:nvSpPr>
          <p:spPr bwMode="auto">
            <a:xfrm>
              <a:off x="1657" y="2392"/>
              <a:ext cx="743" cy="37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8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抽象 </a:t>
              </a:r>
            </a:p>
          </p:txBody>
        </p:sp>
      </p:grpSp>
      <p:sp>
        <p:nvSpPr>
          <p:cNvPr id="2040842" name="AutoShape 10"/>
          <p:cNvSpPr>
            <a:spLocks noChangeArrowheads="1"/>
          </p:cNvSpPr>
          <p:nvPr/>
        </p:nvSpPr>
        <p:spPr bwMode="auto">
          <a:xfrm>
            <a:off x="5143826" y="3811096"/>
            <a:ext cx="817562" cy="243247"/>
          </a:xfrm>
          <a:prstGeom prst="rightArrow">
            <a:avLst>
              <a:gd name="adj1" fmla="val 50000"/>
              <a:gd name="adj2" fmla="val 73572"/>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2040843" name="Group 11"/>
          <p:cNvGrpSpPr>
            <a:grpSpLocks/>
          </p:cNvGrpSpPr>
          <p:nvPr/>
        </p:nvGrpSpPr>
        <p:grpSpPr bwMode="auto">
          <a:xfrm>
            <a:off x="5980439" y="3408334"/>
            <a:ext cx="1425575" cy="1039709"/>
            <a:chOff x="3448" y="2210"/>
            <a:chExt cx="898" cy="748"/>
          </a:xfrm>
        </p:grpSpPr>
        <p:sp>
          <p:nvSpPr>
            <p:cNvPr id="8" name="AutoShape 39"/>
            <p:cNvSpPr>
              <a:spLocks noChangeArrowheads="1"/>
            </p:cNvSpPr>
            <p:nvPr/>
          </p:nvSpPr>
          <p:spPr bwMode="gray">
            <a:xfrm>
              <a:off x="3448" y="2210"/>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34" name="Oval 40"/>
            <p:cNvSpPr>
              <a:spLocks noChangeArrowheads="1"/>
            </p:cNvSpPr>
            <p:nvPr/>
          </p:nvSpPr>
          <p:spPr bwMode="gray">
            <a:xfrm>
              <a:off x="3522" y="2272"/>
              <a:ext cx="750" cy="625"/>
            </a:xfrm>
            <a:prstGeom prst="ellipse">
              <a:avLst/>
            </a:prstGeom>
            <a:solidFill>
              <a:srgbClr val="0099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0" name="Text Box 84"/>
            <p:cNvSpPr txBox="1">
              <a:spLocks noChangeArrowheads="1"/>
            </p:cNvSpPr>
            <p:nvPr/>
          </p:nvSpPr>
          <p:spPr bwMode="auto">
            <a:xfrm>
              <a:off x="3525" y="2366"/>
              <a:ext cx="743" cy="37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8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构造  </a:t>
              </a:r>
            </a:p>
          </p:txBody>
        </p:sp>
      </p:grpSp>
      <p:grpSp>
        <p:nvGrpSpPr>
          <p:cNvPr id="2040847" name="Group 15"/>
          <p:cNvGrpSpPr>
            <a:grpSpLocks/>
          </p:cNvGrpSpPr>
          <p:nvPr/>
        </p:nvGrpSpPr>
        <p:grpSpPr bwMode="auto">
          <a:xfrm>
            <a:off x="7232977" y="2806672"/>
            <a:ext cx="1425575" cy="1039709"/>
            <a:chOff x="3448" y="2210"/>
            <a:chExt cx="898" cy="748"/>
          </a:xfrm>
        </p:grpSpPr>
        <p:sp>
          <p:nvSpPr>
            <p:cNvPr id="11" name="AutoShape 39"/>
            <p:cNvSpPr>
              <a:spLocks noChangeArrowheads="1"/>
            </p:cNvSpPr>
            <p:nvPr/>
          </p:nvSpPr>
          <p:spPr bwMode="gray">
            <a:xfrm>
              <a:off x="3448" y="2210"/>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3333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31" name="Oval 40"/>
            <p:cNvSpPr>
              <a:spLocks noChangeArrowheads="1"/>
            </p:cNvSpPr>
            <p:nvPr/>
          </p:nvSpPr>
          <p:spPr bwMode="gray">
            <a:xfrm>
              <a:off x="3522" y="2267"/>
              <a:ext cx="750" cy="625"/>
            </a:xfrm>
            <a:prstGeom prst="ellipse">
              <a:avLst/>
            </a:prstGeom>
            <a:solidFill>
              <a:srgbClr val="CCCC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3333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3" name="Text Box 84"/>
            <p:cNvSpPr txBox="1">
              <a:spLocks noChangeArrowheads="1"/>
            </p:cNvSpPr>
            <p:nvPr/>
          </p:nvSpPr>
          <p:spPr bwMode="auto">
            <a:xfrm>
              <a:off x="3525" y="2366"/>
              <a:ext cx="743" cy="37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800" i="0" u="none" strike="noStrike" kern="1200" cap="none" spc="0" normalizeH="0" baseline="0" noProof="0" dirty="0">
                  <a:ln>
                    <a:noFill/>
                  </a:ln>
                  <a:solidFill>
                    <a:srgbClr val="3333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递归  </a:t>
              </a:r>
            </a:p>
          </p:txBody>
        </p:sp>
      </p:grpSp>
      <p:grpSp>
        <p:nvGrpSpPr>
          <p:cNvPr id="2040851" name="Group 19"/>
          <p:cNvGrpSpPr>
            <a:grpSpLocks/>
          </p:cNvGrpSpPr>
          <p:nvPr/>
        </p:nvGrpSpPr>
        <p:grpSpPr bwMode="auto">
          <a:xfrm>
            <a:off x="7256789" y="3973484"/>
            <a:ext cx="1425575" cy="1039709"/>
            <a:chOff x="3448" y="2210"/>
            <a:chExt cx="898" cy="748"/>
          </a:xfrm>
        </p:grpSpPr>
        <p:sp>
          <p:nvSpPr>
            <p:cNvPr id="14" name="AutoShape 39"/>
            <p:cNvSpPr>
              <a:spLocks noChangeArrowheads="1"/>
            </p:cNvSpPr>
            <p:nvPr/>
          </p:nvSpPr>
          <p:spPr bwMode="gray">
            <a:xfrm>
              <a:off x="3448" y="2210"/>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3333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28" name="Oval 40"/>
            <p:cNvSpPr>
              <a:spLocks noChangeArrowheads="1"/>
            </p:cNvSpPr>
            <p:nvPr/>
          </p:nvSpPr>
          <p:spPr bwMode="gray">
            <a:xfrm>
              <a:off x="3522" y="2272"/>
              <a:ext cx="750" cy="625"/>
            </a:xfrm>
            <a:prstGeom prst="ellipse">
              <a:avLst/>
            </a:prstGeom>
            <a:solidFill>
              <a:srgbClr val="FF99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3333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7" name="Text Box 84"/>
            <p:cNvSpPr txBox="1">
              <a:spLocks noChangeArrowheads="1"/>
            </p:cNvSpPr>
            <p:nvPr/>
          </p:nvSpPr>
          <p:spPr bwMode="auto">
            <a:xfrm>
              <a:off x="3525" y="2366"/>
              <a:ext cx="743" cy="37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800" i="0" u="none" strike="noStrike" kern="1200" cap="none" spc="0" normalizeH="0" baseline="0" noProof="0" dirty="0">
                  <a:ln>
                    <a:noFill/>
                  </a:ln>
                  <a:solidFill>
                    <a:srgbClr val="3333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迭代  </a:t>
              </a:r>
            </a:p>
          </p:txBody>
        </p:sp>
      </p:grpSp>
      <p:sp>
        <p:nvSpPr>
          <p:cNvPr id="2040855" name="AutoShape 23"/>
          <p:cNvSpPr>
            <a:spLocks/>
          </p:cNvSpPr>
          <p:nvPr/>
        </p:nvSpPr>
        <p:spPr bwMode="auto">
          <a:xfrm>
            <a:off x="8717288" y="2493736"/>
            <a:ext cx="211138" cy="1694392"/>
          </a:xfrm>
          <a:prstGeom prst="leftBrace">
            <a:avLst>
              <a:gd name="adj1" fmla="val 7637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2040856" name="Group 24"/>
          <p:cNvGrpSpPr>
            <a:grpSpLocks/>
          </p:cNvGrpSpPr>
          <p:nvPr/>
        </p:nvGrpSpPr>
        <p:grpSpPr bwMode="auto">
          <a:xfrm>
            <a:off x="8998277" y="1835062"/>
            <a:ext cx="1425575" cy="959090"/>
            <a:chOff x="253" y="1903"/>
            <a:chExt cx="898" cy="748"/>
          </a:xfrm>
        </p:grpSpPr>
        <p:sp>
          <p:nvSpPr>
            <p:cNvPr id="18"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25"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22" name="Text Box 84"/>
            <p:cNvSpPr txBox="1">
              <a:spLocks noChangeArrowheads="1"/>
            </p:cNvSpPr>
            <p:nvPr/>
          </p:nvSpPr>
          <p:spPr bwMode="auto">
            <a:xfrm>
              <a:off x="334" y="2002"/>
              <a:ext cx="743" cy="552"/>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用递归定义</a:t>
              </a:r>
            </a:p>
          </p:txBody>
        </p:sp>
      </p:grpSp>
      <p:grpSp>
        <p:nvGrpSpPr>
          <p:cNvPr id="2040860" name="Group 28"/>
          <p:cNvGrpSpPr>
            <a:grpSpLocks/>
          </p:cNvGrpSpPr>
          <p:nvPr/>
        </p:nvGrpSpPr>
        <p:grpSpPr bwMode="auto">
          <a:xfrm>
            <a:off x="9010977" y="2802002"/>
            <a:ext cx="1425575" cy="959090"/>
            <a:chOff x="253" y="1903"/>
            <a:chExt cx="898" cy="748"/>
          </a:xfrm>
        </p:grpSpPr>
        <p:sp>
          <p:nvSpPr>
            <p:cNvPr id="23"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22"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25" name="Text Box 84"/>
            <p:cNvSpPr txBox="1">
              <a:spLocks noChangeArrowheads="1"/>
            </p:cNvSpPr>
            <p:nvPr/>
          </p:nvSpPr>
          <p:spPr bwMode="auto">
            <a:xfrm>
              <a:off x="330" y="1998"/>
              <a:ext cx="743" cy="552"/>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用递归构造</a:t>
              </a:r>
            </a:p>
          </p:txBody>
        </p:sp>
      </p:grpSp>
      <p:grpSp>
        <p:nvGrpSpPr>
          <p:cNvPr id="2040864" name="Group 32"/>
          <p:cNvGrpSpPr>
            <a:grpSpLocks/>
          </p:cNvGrpSpPr>
          <p:nvPr/>
        </p:nvGrpSpPr>
        <p:grpSpPr bwMode="auto">
          <a:xfrm>
            <a:off x="9023677" y="3774857"/>
            <a:ext cx="1425575" cy="959090"/>
            <a:chOff x="253" y="1903"/>
            <a:chExt cx="898" cy="748"/>
          </a:xfrm>
        </p:grpSpPr>
        <p:sp>
          <p:nvSpPr>
            <p:cNvPr id="26"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19"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28" name="Text Box 84"/>
            <p:cNvSpPr txBox="1">
              <a:spLocks noChangeArrowheads="1"/>
            </p:cNvSpPr>
            <p:nvPr/>
          </p:nvSpPr>
          <p:spPr bwMode="auto">
            <a:xfrm>
              <a:off x="342" y="1982"/>
              <a:ext cx="743" cy="552"/>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递归计算</a:t>
              </a:r>
              <a:r>
                <a:rPr kumimoji="0" lang="en-US" altLang="zh-CN"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执行</a:t>
              </a:r>
            </a:p>
          </p:txBody>
        </p:sp>
      </p:grpSp>
      <p:grpSp>
        <p:nvGrpSpPr>
          <p:cNvPr id="11276" name="Group 36"/>
          <p:cNvGrpSpPr>
            <a:grpSpLocks/>
          </p:cNvGrpSpPr>
          <p:nvPr/>
        </p:nvGrpSpPr>
        <p:grpSpPr bwMode="auto">
          <a:xfrm>
            <a:off x="4845376" y="1982725"/>
            <a:ext cx="1425575" cy="1039709"/>
            <a:chOff x="621" y="1516"/>
            <a:chExt cx="898" cy="748"/>
          </a:xfrm>
        </p:grpSpPr>
        <p:sp>
          <p:nvSpPr>
            <p:cNvPr id="29" name="AutoShape 39"/>
            <p:cNvSpPr>
              <a:spLocks noChangeArrowheads="1"/>
            </p:cNvSpPr>
            <p:nvPr/>
          </p:nvSpPr>
          <p:spPr bwMode="gray">
            <a:xfrm>
              <a:off x="621" y="1516"/>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16" name="Oval 40"/>
            <p:cNvSpPr>
              <a:spLocks noChangeArrowheads="1"/>
            </p:cNvSpPr>
            <p:nvPr/>
          </p:nvSpPr>
          <p:spPr bwMode="gray">
            <a:xfrm>
              <a:off x="695" y="1578"/>
              <a:ext cx="750" cy="625"/>
            </a:xfrm>
            <a:prstGeom prst="ellipse">
              <a:avLst/>
            </a:prstGeom>
            <a:solidFill>
              <a:srgbClr val="0033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31" name="Text Box 84"/>
            <p:cNvSpPr txBox="1">
              <a:spLocks noChangeArrowheads="1"/>
            </p:cNvSpPr>
            <p:nvPr/>
          </p:nvSpPr>
          <p:spPr bwMode="auto">
            <a:xfrm>
              <a:off x="698" y="1593"/>
              <a:ext cx="743" cy="59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4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计算 系统</a:t>
              </a:r>
            </a:p>
          </p:txBody>
        </p:sp>
      </p:grpSp>
      <p:grpSp>
        <p:nvGrpSpPr>
          <p:cNvPr id="11277" name="Group 40"/>
          <p:cNvGrpSpPr>
            <a:grpSpLocks/>
          </p:cNvGrpSpPr>
          <p:nvPr/>
        </p:nvGrpSpPr>
        <p:grpSpPr bwMode="auto">
          <a:xfrm>
            <a:off x="2910214" y="1976375"/>
            <a:ext cx="1425575" cy="1039709"/>
            <a:chOff x="1766" y="1502"/>
            <a:chExt cx="898" cy="748"/>
          </a:xfrm>
        </p:grpSpPr>
        <p:sp>
          <p:nvSpPr>
            <p:cNvPr id="32" name="AutoShape 39"/>
            <p:cNvSpPr>
              <a:spLocks noChangeArrowheads="1"/>
            </p:cNvSpPr>
            <p:nvPr/>
          </p:nvSpPr>
          <p:spPr bwMode="gray">
            <a:xfrm>
              <a:off x="1766" y="1502"/>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13" name="Oval 40"/>
            <p:cNvSpPr>
              <a:spLocks noChangeArrowheads="1"/>
            </p:cNvSpPr>
            <p:nvPr/>
          </p:nvSpPr>
          <p:spPr bwMode="gray">
            <a:xfrm>
              <a:off x="1840" y="1564"/>
              <a:ext cx="750" cy="625"/>
            </a:xfrm>
            <a:prstGeom prst="ellipse">
              <a:avLst/>
            </a:prstGeom>
            <a:solidFill>
              <a:srgbClr val="0033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34" name="Text Box 84"/>
            <p:cNvSpPr txBox="1">
              <a:spLocks noChangeArrowheads="1"/>
            </p:cNvSpPr>
            <p:nvPr/>
          </p:nvSpPr>
          <p:spPr bwMode="auto">
            <a:xfrm>
              <a:off x="1843" y="1645"/>
              <a:ext cx="743" cy="37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8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程序</a:t>
              </a:r>
            </a:p>
          </p:txBody>
        </p:sp>
      </p:grpSp>
      <p:sp>
        <p:nvSpPr>
          <p:cNvPr id="11278" name="Line 44"/>
          <p:cNvSpPr>
            <a:spLocks noChangeShapeType="1"/>
          </p:cNvSpPr>
          <p:nvPr/>
        </p:nvSpPr>
        <p:spPr bwMode="auto">
          <a:xfrm>
            <a:off x="4324676" y="2436646"/>
            <a:ext cx="5175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2040877" name="AutoShape 45"/>
          <p:cNvSpPr>
            <a:spLocks noChangeArrowheads="1"/>
          </p:cNvSpPr>
          <p:nvPr/>
        </p:nvSpPr>
        <p:spPr bwMode="auto">
          <a:xfrm>
            <a:off x="3486476" y="2980248"/>
            <a:ext cx="265113" cy="499005"/>
          </a:xfrm>
          <a:prstGeom prst="downArrow">
            <a:avLst>
              <a:gd name="adj1" fmla="val 50000"/>
              <a:gd name="adj2" fmla="val 53742"/>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2040881" name="Group 49"/>
          <p:cNvGrpSpPr>
            <a:grpSpLocks/>
          </p:cNvGrpSpPr>
          <p:nvPr/>
        </p:nvGrpSpPr>
        <p:grpSpPr bwMode="auto">
          <a:xfrm>
            <a:off x="3254701" y="4783080"/>
            <a:ext cx="1147762" cy="847891"/>
            <a:chOff x="662" y="3355"/>
            <a:chExt cx="723" cy="610"/>
          </a:xfrm>
        </p:grpSpPr>
        <p:sp>
          <p:nvSpPr>
            <p:cNvPr id="35" name="AutoShape 39"/>
            <p:cNvSpPr>
              <a:spLocks noChangeArrowheads="1"/>
            </p:cNvSpPr>
            <p:nvPr/>
          </p:nvSpPr>
          <p:spPr bwMode="gray">
            <a:xfrm>
              <a:off x="662" y="3355"/>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10" name="Oval 40"/>
            <p:cNvSpPr>
              <a:spLocks noChangeArrowheads="1"/>
            </p:cNvSpPr>
            <p:nvPr/>
          </p:nvSpPr>
          <p:spPr bwMode="gray">
            <a:xfrm>
              <a:off x="722" y="3406"/>
              <a:ext cx="603" cy="509"/>
            </a:xfrm>
            <a:prstGeom prst="ellipse">
              <a:avLst/>
            </a:prstGeom>
            <a:solidFill>
              <a:srgbClr val="6600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11" name="Text Box 84"/>
            <p:cNvSpPr txBox="1">
              <a:spLocks noChangeArrowheads="1"/>
            </p:cNvSpPr>
            <p:nvPr/>
          </p:nvSpPr>
          <p:spPr bwMode="auto">
            <a:xfrm>
              <a:off x="724" y="3438"/>
              <a:ext cx="59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计算</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对象 </a:t>
              </a:r>
            </a:p>
          </p:txBody>
        </p:sp>
      </p:grpSp>
      <p:grpSp>
        <p:nvGrpSpPr>
          <p:cNvPr id="2040885" name="Group 53"/>
          <p:cNvGrpSpPr>
            <a:grpSpLocks/>
          </p:cNvGrpSpPr>
          <p:nvPr/>
        </p:nvGrpSpPr>
        <p:grpSpPr bwMode="auto">
          <a:xfrm>
            <a:off x="4440564" y="4783080"/>
            <a:ext cx="1147763" cy="847891"/>
            <a:chOff x="662" y="3355"/>
            <a:chExt cx="723" cy="610"/>
          </a:xfrm>
        </p:grpSpPr>
        <p:sp>
          <p:nvSpPr>
            <p:cNvPr id="38" name="AutoShape 39"/>
            <p:cNvSpPr>
              <a:spLocks noChangeArrowheads="1"/>
            </p:cNvSpPr>
            <p:nvPr/>
          </p:nvSpPr>
          <p:spPr bwMode="gray">
            <a:xfrm>
              <a:off x="662" y="3355"/>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07" name="Oval 40"/>
            <p:cNvSpPr>
              <a:spLocks noChangeArrowheads="1"/>
            </p:cNvSpPr>
            <p:nvPr/>
          </p:nvSpPr>
          <p:spPr bwMode="gray">
            <a:xfrm>
              <a:off x="722" y="3406"/>
              <a:ext cx="603" cy="509"/>
            </a:xfrm>
            <a:prstGeom prst="ellipse">
              <a:avLst/>
            </a:prstGeom>
            <a:solidFill>
              <a:srgbClr val="6600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6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08" name="Text Box 84"/>
            <p:cNvSpPr txBox="1">
              <a:spLocks noChangeArrowheads="1"/>
            </p:cNvSpPr>
            <p:nvPr/>
          </p:nvSpPr>
          <p:spPr bwMode="auto">
            <a:xfrm>
              <a:off x="724" y="3438"/>
              <a:ext cx="59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运算符</a:t>
              </a:r>
              <a:r>
                <a:rPr kumimoji="0" lang="en-US" altLang="zh-CN"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即函数</a:t>
              </a:r>
              <a:r>
                <a:rPr kumimoji="0" lang="en-US" altLang="zh-CN"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a:t>
              </a:r>
            </a:p>
          </p:txBody>
        </p:sp>
      </p:grpSp>
      <p:grpSp>
        <p:nvGrpSpPr>
          <p:cNvPr id="2040889" name="Group 57"/>
          <p:cNvGrpSpPr>
            <a:grpSpLocks/>
          </p:cNvGrpSpPr>
          <p:nvPr/>
        </p:nvGrpSpPr>
        <p:grpSpPr bwMode="auto">
          <a:xfrm>
            <a:off x="2699076" y="5960005"/>
            <a:ext cx="1147762" cy="847891"/>
            <a:chOff x="2612" y="3682"/>
            <a:chExt cx="723" cy="610"/>
          </a:xfrm>
        </p:grpSpPr>
        <p:sp>
          <p:nvSpPr>
            <p:cNvPr id="41"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0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04"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0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05" name="Text Box 84"/>
            <p:cNvSpPr txBox="1">
              <a:spLocks noChangeArrowheads="1"/>
            </p:cNvSpPr>
            <p:nvPr/>
          </p:nvSpPr>
          <p:spPr bwMode="auto">
            <a:xfrm>
              <a:off x="2674" y="3822"/>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定义 </a:t>
              </a:r>
            </a:p>
          </p:txBody>
        </p:sp>
      </p:grpSp>
      <p:sp>
        <p:nvSpPr>
          <p:cNvPr id="2040893" name="AutoShape 61"/>
          <p:cNvSpPr>
            <a:spLocks/>
          </p:cNvSpPr>
          <p:nvPr/>
        </p:nvSpPr>
        <p:spPr bwMode="auto">
          <a:xfrm rot="5400000">
            <a:off x="4235287" y="3647455"/>
            <a:ext cx="283553" cy="2035175"/>
          </a:xfrm>
          <a:prstGeom prst="leftBrace">
            <a:avLst>
              <a:gd name="adj1" fmla="val 52369"/>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2040894" name="Group 62"/>
          <p:cNvGrpSpPr>
            <a:grpSpLocks/>
          </p:cNvGrpSpPr>
          <p:nvPr/>
        </p:nvGrpSpPr>
        <p:grpSpPr bwMode="auto">
          <a:xfrm>
            <a:off x="3865889" y="5960005"/>
            <a:ext cx="1147763" cy="847891"/>
            <a:chOff x="2612" y="3682"/>
            <a:chExt cx="723" cy="610"/>
          </a:xfrm>
        </p:grpSpPr>
        <p:sp>
          <p:nvSpPr>
            <p:cNvPr id="44"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0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01"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0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302" name="Text Box 84"/>
            <p:cNvSpPr txBox="1">
              <a:spLocks noChangeArrowheads="1"/>
            </p:cNvSpPr>
            <p:nvPr/>
          </p:nvSpPr>
          <p:spPr bwMode="auto">
            <a:xfrm>
              <a:off x="2674" y="3832"/>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构造 </a:t>
              </a:r>
            </a:p>
          </p:txBody>
        </p:sp>
      </p:grpSp>
      <p:grpSp>
        <p:nvGrpSpPr>
          <p:cNvPr id="2040898" name="Group 66"/>
          <p:cNvGrpSpPr>
            <a:grpSpLocks/>
          </p:cNvGrpSpPr>
          <p:nvPr/>
        </p:nvGrpSpPr>
        <p:grpSpPr bwMode="auto">
          <a:xfrm>
            <a:off x="5032701" y="5960005"/>
            <a:ext cx="1147762" cy="847891"/>
            <a:chOff x="2612" y="3682"/>
            <a:chExt cx="723" cy="610"/>
          </a:xfrm>
        </p:grpSpPr>
        <p:sp>
          <p:nvSpPr>
            <p:cNvPr id="47"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0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298"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0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299" name="Text Box 84"/>
            <p:cNvSpPr txBox="1">
              <a:spLocks noChangeArrowheads="1"/>
            </p:cNvSpPr>
            <p:nvPr/>
          </p:nvSpPr>
          <p:spPr bwMode="auto">
            <a:xfrm>
              <a:off x="2674" y="3842"/>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执行 </a:t>
              </a:r>
            </a:p>
          </p:txBody>
        </p:sp>
      </p:grpSp>
      <p:sp>
        <p:nvSpPr>
          <p:cNvPr id="2040902" name="AutoShape 70"/>
          <p:cNvSpPr>
            <a:spLocks/>
          </p:cNvSpPr>
          <p:nvPr/>
        </p:nvSpPr>
        <p:spPr bwMode="auto">
          <a:xfrm rot="5400000">
            <a:off x="4279737" y="4774820"/>
            <a:ext cx="283553" cy="2035175"/>
          </a:xfrm>
          <a:prstGeom prst="leftBrace">
            <a:avLst>
              <a:gd name="adj1" fmla="val 52369"/>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grpSp>
        <p:nvGrpSpPr>
          <p:cNvPr id="2040903" name="Group 71"/>
          <p:cNvGrpSpPr>
            <a:grpSpLocks/>
          </p:cNvGrpSpPr>
          <p:nvPr/>
        </p:nvGrpSpPr>
        <p:grpSpPr bwMode="auto">
          <a:xfrm>
            <a:off x="6541023" y="5535712"/>
            <a:ext cx="1425575" cy="959090"/>
            <a:chOff x="253" y="1903"/>
            <a:chExt cx="898" cy="748"/>
          </a:xfrm>
        </p:grpSpPr>
        <p:sp>
          <p:nvSpPr>
            <p:cNvPr id="50"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295" name="Oval 40"/>
            <p:cNvSpPr>
              <a:spLocks noChangeArrowheads="1"/>
            </p:cNvSpPr>
            <p:nvPr/>
          </p:nvSpPr>
          <p:spPr bwMode="gray">
            <a:xfrm>
              <a:off x="327" y="1965"/>
              <a:ext cx="750" cy="625"/>
            </a:xfrm>
            <a:prstGeom prst="ellipse">
              <a:avLst/>
            </a:prstGeom>
            <a:solidFill>
              <a:srgbClr val="292929"/>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296" name="Text Box 84"/>
            <p:cNvSpPr txBox="1">
              <a:spLocks noChangeArrowheads="1"/>
            </p:cNvSpPr>
            <p:nvPr/>
          </p:nvSpPr>
          <p:spPr bwMode="auto">
            <a:xfrm>
              <a:off x="330" y="2035"/>
              <a:ext cx="74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递归</a:t>
              </a:r>
              <a:r>
                <a:rPr kumimoji="0" lang="en-US" altLang="zh-CN"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迭代</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基础 </a:t>
              </a:r>
            </a:p>
          </p:txBody>
        </p:sp>
      </p:grpSp>
      <p:grpSp>
        <p:nvGrpSpPr>
          <p:cNvPr id="2040907" name="Group 75"/>
          <p:cNvGrpSpPr>
            <a:grpSpLocks/>
          </p:cNvGrpSpPr>
          <p:nvPr/>
        </p:nvGrpSpPr>
        <p:grpSpPr bwMode="auto">
          <a:xfrm>
            <a:off x="7949136" y="5537300"/>
            <a:ext cx="1425575" cy="959090"/>
            <a:chOff x="253" y="1903"/>
            <a:chExt cx="898" cy="748"/>
          </a:xfrm>
        </p:grpSpPr>
        <p:sp>
          <p:nvSpPr>
            <p:cNvPr id="20"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292" name="Oval 40"/>
            <p:cNvSpPr>
              <a:spLocks noChangeArrowheads="1"/>
            </p:cNvSpPr>
            <p:nvPr/>
          </p:nvSpPr>
          <p:spPr bwMode="gray">
            <a:xfrm>
              <a:off x="327" y="1965"/>
              <a:ext cx="750" cy="625"/>
            </a:xfrm>
            <a:prstGeom prst="ellipse">
              <a:avLst/>
            </a:prstGeom>
            <a:solidFill>
              <a:srgbClr val="292929"/>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1293" name="Text Box 84"/>
            <p:cNvSpPr txBox="1">
              <a:spLocks noChangeArrowheads="1"/>
            </p:cNvSpPr>
            <p:nvPr/>
          </p:nvSpPr>
          <p:spPr bwMode="auto">
            <a:xfrm>
              <a:off x="330" y="2040"/>
              <a:ext cx="74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递归</a:t>
              </a:r>
              <a:r>
                <a:rPr kumimoji="0" lang="en-US" altLang="zh-CN"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r>
                <a:rPr kumimoji="0" lang="zh-CN" altLang="en-US" sz="16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迭代</a:t>
              </a:r>
              <a:endPar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步骤 </a:t>
              </a:r>
            </a:p>
          </p:txBody>
        </p:sp>
      </p:grpSp>
      <p:sp>
        <p:nvSpPr>
          <p:cNvPr id="2040911" name="AutoShape 79"/>
          <p:cNvSpPr>
            <a:spLocks/>
          </p:cNvSpPr>
          <p:nvPr/>
        </p:nvSpPr>
        <p:spPr bwMode="auto">
          <a:xfrm rot="5400000">
            <a:off x="7851894" y="4497762"/>
            <a:ext cx="308043" cy="1663700"/>
          </a:xfrm>
          <a:prstGeom prst="leftBrace">
            <a:avLst>
              <a:gd name="adj1" fmla="val 522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i="1"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80"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第</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4</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讲</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程序与递归</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二看计算机的本质</a:t>
            </a:r>
            <a:endPar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0834"/>
                                        </p:tgtEl>
                                        <p:attrNameLst>
                                          <p:attrName>style.visibility</p:attrName>
                                        </p:attrNameLst>
                                      </p:cBhvr>
                                      <p:to>
                                        <p:strVal val="visible"/>
                                      </p:to>
                                    </p:set>
                                    <p:anim calcmode="lin" valueType="num">
                                      <p:cBhvr additive="base">
                                        <p:cTn id="7" dur="500" fill="hold"/>
                                        <p:tgtEl>
                                          <p:spTgt spid="2040834"/>
                                        </p:tgtEl>
                                        <p:attrNameLst>
                                          <p:attrName>ppt_x</p:attrName>
                                        </p:attrNameLst>
                                      </p:cBhvr>
                                      <p:tavLst>
                                        <p:tav tm="0">
                                          <p:val>
                                            <p:strVal val="#ppt_x"/>
                                          </p:val>
                                        </p:tav>
                                        <p:tav tm="100000">
                                          <p:val>
                                            <p:strVal val="#ppt_x"/>
                                          </p:val>
                                        </p:tav>
                                      </p:tavLst>
                                    </p:anim>
                                    <p:anim calcmode="lin" valueType="num">
                                      <p:cBhvr additive="base">
                                        <p:cTn id="8" dur="500" fill="hold"/>
                                        <p:tgtEl>
                                          <p:spTgt spid="20408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0838"/>
                                        </p:tgtEl>
                                        <p:attrNameLst>
                                          <p:attrName>style.visibility</p:attrName>
                                        </p:attrNameLst>
                                      </p:cBhvr>
                                      <p:to>
                                        <p:strVal val="visible"/>
                                      </p:to>
                                    </p:set>
                                    <p:anim calcmode="lin" valueType="num">
                                      <p:cBhvr additive="base">
                                        <p:cTn id="11" dur="500" fill="hold"/>
                                        <p:tgtEl>
                                          <p:spTgt spid="2040838"/>
                                        </p:tgtEl>
                                        <p:attrNameLst>
                                          <p:attrName>ppt_x</p:attrName>
                                        </p:attrNameLst>
                                      </p:cBhvr>
                                      <p:tavLst>
                                        <p:tav tm="0">
                                          <p:val>
                                            <p:strVal val="#ppt_x"/>
                                          </p:val>
                                        </p:tav>
                                        <p:tav tm="100000">
                                          <p:val>
                                            <p:strVal val="#ppt_x"/>
                                          </p:val>
                                        </p:tav>
                                      </p:tavLst>
                                    </p:anim>
                                    <p:anim calcmode="lin" valueType="num">
                                      <p:cBhvr additive="base">
                                        <p:cTn id="12" dur="500" fill="hold"/>
                                        <p:tgtEl>
                                          <p:spTgt spid="204083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0842"/>
                                        </p:tgtEl>
                                        <p:attrNameLst>
                                          <p:attrName>style.visibility</p:attrName>
                                        </p:attrNameLst>
                                      </p:cBhvr>
                                      <p:to>
                                        <p:strVal val="visible"/>
                                      </p:to>
                                    </p:set>
                                    <p:anim calcmode="lin" valueType="num">
                                      <p:cBhvr additive="base">
                                        <p:cTn id="15" dur="500" fill="hold"/>
                                        <p:tgtEl>
                                          <p:spTgt spid="2040842"/>
                                        </p:tgtEl>
                                        <p:attrNameLst>
                                          <p:attrName>ppt_x</p:attrName>
                                        </p:attrNameLst>
                                      </p:cBhvr>
                                      <p:tavLst>
                                        <p:tav tm="0">
                                          <p:val>
                                            <p:strVal val="#ppt_x"/>
                                          </p:val>
                                        </p:tav>
                                        <p:tav tm="100000">
                                          <p:val>
                                            <p:strVal val="#ppt_x"/>
                                          </p:val>
                                        </p:tav>
                                      </p:tavLst>
                                    </p:anim>
                                    <p:anim calcmode="lin" valueType="num">
                                      <p:cBhvr additive="base">
                                        <p:cTn id="16" dur="500" fill="hold"/>
                                        <p:tgtEl>
                                          <p:spTgt spid="204084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0843"/>
                                        </p:tgtEl>
                                        <p:attrNameLst>
                                          <p:attrName>style.visibility</p:attrName>
                                        </p:attrNameLst>
                                      </p:cBhvr>
                                      <p:to>
                                        <p:strVal val="visible"/>
                                      </p:to>
                                    </p:set>
                                    <p:anim calcmode="lin" valueType="num">
                                      <p:cBhvr additive="base">
                                        <p:cTn id="19" dur="500" fill="hold"/>
                                        <p:tgtEl>
                                          <p:spTgt spid="2040843"/>
                                        </p:tgtEl>
                                        <p:attrNameLst>
                                          <p:attrName>ppt_x</p:attrName>
                                        </p:attrNameLst>
                                      </p:cBhvr>
                                      <p:tavLst>
                                        <p:tav tm="0">
                                          <p:val>
                                            <p:strVal val="#ppt_x"/>
                                          </p:val>
                                        </p:tav>
                                        <p:tav tm="100000">
                                          <p:val>
                                            <p:strVal val="#ppt_x"/>
                                          </p:val>
                                        </p:tav>
                                      </p:tavLst>
                                    </p:anim>
                                    <p:anim calcmode="lin" valueType="num">
                                      <p:cBhvr additive="base">
                                        <p:cTn id="20" dur="500" fill="hold"/>
                                        <p:tgtEl>
                                          <p:spTgt spid="204084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0877"/>
                                        </p:tgtEl>
                                        <p:attrNameLst>
                                          <p:attrName>style.visibility</p:attrName>
                                        </p:attrNameLst>
                                      </p:cBhvr>
                                      <p:to>
                                        <p:strVal val="visible"/>
                                      </p:to>
                                    </p:set>
                                    <p:anim calcmode="lin" valueType="num">
                                      <p:cBhvr additive="base">
                                        <p:cTn id="23" dur="500" fill="hold"/>
                                        <p:tgtEl>
                                          <p:spTgt spid="2040877"/>
                                        </p:tgtEl>
                                        <p:attrNameLst>
                                          <p:attrName>ppt_x</p:attrName>
                                        </p:attrNameLst>
                                      </p:cBhvr>
                                      <p:tavLst>
                                        <p:tav tm="0">
                                          <p:val>
                                            <p:strVal val="#ppt_x"/>
                                          </p:val>
                                        </p:tav>
                                        <p:tav tm="100000">
                                          <p:val>
                                            <p:strVal val="#ppt_x"/>
                                          </p:val>
                                        </p:tav>
                                      </p:tavLst>
                                    </p:anim>
                                    <p:anim calcmode="lin" valueType="num">
                                      <p:cBhvr additive="base">
                                        <p:cTn id="24" dur="500" fill="hold"/>
                                        <p:tgtEl>
                                          <p:spTgt spid="204087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040881"/>
                                        </p:tgtEl>
                                        <p:attrNameLst>
                                          <p:attrName>style.visibility</p:attrName>
                                        </p:attrNameLst>
                                      </p:cBhvr>
                                      <p:to>
                                        <p:strVal val="visible"/>
                                      </p:to>
                                    </p:set>
                                    <p:anim calcmode="lin" valueType="num">
                                      <p:cBhvr additive="base">
                                        <p:cTn id="29" dur="500" fill="hold"/>
                                        <p:tgtEl>
                                          <p:spTgt spid="2040881"/>
                                        </p:tgtEl>
                                        <p:attrNameLst>
                                          <p:attrName>ppt_x</p:attrName>
                                        </p:attrNameLst>
                                      </p:cBhvr>
                                      <p:tavLst>
                                        <p:tav tm="0">
                                          <p:val>
                                            <p:strVal val="#ppt_x"/>
                                          </p:val>
                                        </p:tav>
                                        <p:tav tm="100000">
                                          <p:val>
                                            <p:strVal val="#ppt_x"/>
                                          </p:val>
                                        </p:tav>
                                      </p:tavLst>
                                    </p:anim>
                                    <p:anim calcmode="lin" valueType="num">
                                      <p:cBhvr additive="base">
                                        <p:cTn id="30" dur="500" fill="hold"/>
                                        <p:tgtEl>
                                          <p:spTgt spid="204088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40885"/>
                                        </p:tgtEl>
                                        <p:attrNameLst>
                                          <p:attrName>style.visibility</p:attrName>
                                        </p:attrNameLst>
                                      </p:cBhvr>
                                      <p:to>
                                        <p:strVal val="visible"/>
                                      </p:to>
                                    </p:set>
                                    <p:anim calcmode="lin" valueType="num">
                                      <p:cBhvr additive="base">
                                        <p:cTn id="33" dur="500" fill="hold"/>
                                        <p:tgtEl>
                                          <p:spTgt spid="2040885"/>
                                        </p:tgtEl>
                                        <p:attrNameLst>
                                          <p:attrName>ppt_x</p:attrName>
                                        </p:attrNameLst>
                                      </p:cBhvr>
                                      <p:tavLst>
                                        <p:tav tm="0">
                                          <p:val>
                                            <p:strVal val="#ppt_x"/>
                                          </p:val>
                                        </p:tav>
                                        <p:tav tm="100000">
                                          <p:val>
                                            <p:strVal val="#ppt_x"/>
                                          </p:val>
                                        </p:tav>
                                      </p:tavLst>
                                    </p:anim>
                                    <p:anim calcmode="lin" valueType="num">
                                      <p:cBhvr additive="base">
                                        <p:cTn id="34" dur="500" fill="hold"/>
                                        <p:tgtEl>
                                          <p:spTgt spid="204088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40889"/>
                                        </p:tgtEl>
                                        <p:attrNameLst>
                                          <p:attrName>style.visibility</p:attrName>
                                        </p:attrNameLst>
                                      </p:cBhvr>
                                      <p:to>
                                        <p:strVal val="visible"/>
                                      </p:to>
                                    </p:set>
                                    <p:anim calcmode="lin" valueType="num">
                                      <p:cBhvr additive="base">
                                        <p:cTn id="37" dur="500" fill="hold"/>
                                        <p:tgtEl>
                                          <p:spTgt spid="2040889"/>
                                        </p:tgtEl>
                                        <p:attrNameLst>
                                          <p:attrName>ppt_x</p:attrName>
                                        </p:attrNameLst>
                                      </p:cBhvr>
                                      <p:tavLst>
                                        <p:tav tm="0">
                                          <p:val>
                                            <p:strVal val="#ppt_x"/>
                                          </p:val>
                                        </p:tav>
                                        <p:tav tm="100000">
                                          <p:val>
                                            <p:strVal val="#ppt_x"/>
                                          </p:val>
                                        </p:tav>
                                      </p:tavLst>
                                    </p:anim>
                                    <p:anim calcmode="lin" valueType="num">
                                      <p:cBhvr additive="base">
                                        <p:cTn id="38" dur="500" fill="hold"/>
                                        <p:tgtEl>
                                          <p:spTgt spid="204088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40893"/>
                                        </p:tgtEl>
                                        <p:attrNameLst>
                                          <p:attrName>style.visibility</p:attrName>
                                        </p:attrNameLst>
                                      </p:cBhvr>
                                      <p:to>
                                        <p:strVal val="visible"/>
                                      </p:to>
                                    </p:set>
                                    <p:anim calcmode="lin" valueType="num">
                                      <p:cBhvr additive="base">
                                        <p:cTn id="41" dur="500" fill="hold"/>
                                        <p:tgtEl>
                                          <p:spTgt spid="2040893"/>
                                        </p:tgtEl>
                                        <p:attrNameLst>
                                          <p:attrName>ppt_x</p:attrName>
                                        </p:attrNameLst>
                                      </p:cBhvr>
                                      <p:tavLst>
                                        <p:tav tm="0">
                                          <p:val>
                                            <p:strVal val="#ppt_x"/>
                                          </p:val>
                                        </p:tav>
                                        <p:tav tm="100000">
                                          <p:val>
                                            <p:strVal val="#ppt_x"/>
                                          </p:val>
                                        </p:tav>
                                      </p:tavLst>
                                    </p:anim>
                                    <p:anim calcmode="lin" valueType="num">
                                      <p:cBhvr additive="base">
                                        <p:cTn id="42" dur="500" fill="hold"/>
                                        <p:tgtEl>
                                          <p:spTgt spid="204089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0894"/>
                                        </p:tgtEl>
                                        <p:attrNameLst>
                                          <p:attrName>style.visibility</p:attrName>
                                        </p:attrNameLst>
                                      </p:cBhvr>
                                      <p:to>
                                        <p:strVal val="visible"/>
                                      </p:to>
                                    </p:set>
                                    <p:anim calcmode="lin" valueType="num">
                                      <p:cBhvr additive="base">
                                        <p:cTn id="45" dur="500" fill="hold"/>
                                        <p:tgtEl>
                                          <p:spTgt spid="2040894"/>
                                        </p:tgtEl>
                                        <p:attrNameLst>
                                          <p:attrName>ppt_x</p:attrName>
                                        </p:attrNameLst>
                                      </p:cBhvr>
                                      <p:tavLst>
                                        <p:tav tm="0">
                                          <p:val>
                                            <p:strVal val="#ppt_x"/>
                                          </p:val>
                                        </p:tav>
                                        <p:tav tm="100000">
                                          <p:val>
                                            <p:strVal val="#ppt_x"/>
                                          </p:val>
                                        </p:tav>
                                      </p:tavLst>
                                    </p:anim>
                                    <p:anim calcmode="lin" valueType="num">
                                      <p:cBhvr additive="base">
                                        <p:cTn id="46" dur="500" fill="hold"/>
                                        <p:tgtEl>
                                          <p:spTgt spid="204089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40898"/>
                                        </p:tgtEl>
                                        <p:attrNameLst>
                                          <p:attrName>style.visibility</p:attrName>
                                        </p:attrNameLst>
                                      </p:cBhvr>
                                      <p:to>
                                        <p:strVal val="visible"/>
                                      </p:to>
                                    </p:set>
                                    <p:anim calcmode="lin" valueType="num">
                                      <p:cBhvr additive="base">
                                        <p:cTn id="49" dur="500" fill="hold"/>
                                        <p:tgtEl>
                                          <p:spTgt spid="2040898"/>
                                        </p:tgtEl>
                                        <p:attrNameLst>
                                          <p:attrName>ppt_x</p:attrName>
                                        </p:attrNameLst>
                                      </p:cBhvr>
                                      <p:tavLst>
                                        <p:tav tm="0">
                                          <p:val>
                                            <p:strVal val="#ppt_x"/>
                                          </p:val>
                                        </p:tav>
                                        <p:tav tm="100000">
                                          <p:val>
                                            <p:strVal val="#ppt_x"/>
                                          </p:val>
                                        </p:tav>
                                      </p:tavLst>
                                    </p:anim>
                                    <p:anim calcmode="lin" valueType="num">
                                      <p:cBhvr additive="base">
                                        <p:cTn id="50" dur="500" fill="hold"/>
                                        <p:tgtEl>
                                          <p:spTgt spid="204089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40902"/>
                                        </p:tgtEl>
                                        <p:attrNameLst>
                                          <p:attrName>style.visibility</p:attrName>
                                        </p:attrNameLst>
                                      </p:cBhvr>
                                      <p:to>
                                        <p:strVal val="visible"/>
                                      </p:to>
                                    </p:set>
                                    <p:anim calcmode="lin" valueType="num">
                                      <p:cBhvr additive="base">
                                        <p:cTn id="53" dur="500" fill="hold"/>
                                        <p:tgtEl>
                                          <p:spTgt spid="2040902"/>
                                        </p:tgtEl>
                                        <p:attrNameLst>
                                          <p:attrName>ppt_x</p:attrName>
                                        </p:attrNameLst>
                                      </p:cBhvr>
                                      <p:tavLst>
                                        <p:tav tm="0">
                                          <p:val>
                                            <p:strVal val="#ppt_x"/>
                                          </p:val>
                                        </p:tav>
                                        <p:tav tm="100000">
                                          <p:val>
                                            <p:strVal val="#ppt_x"/>
                                          </p:val>
                                        </p:tav>
                                      </p:tavLst>
                                    </p:anim>
                                    <p:anim calcmode="lin" valueType="num">
                                      <p:cBhvr additive="base">
                                        <p:cTn id="54" dur="500" fill="hold"/>
                                        <p:tgtEl>
                                          <p:spTgt spid="204090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040847"/>
                                        </p:tgtEl>
                                        <p:attrNameLst>
                                          <p:attrName>style.visibility</p:attrName>
                                        </p:attrNameLst>
                                      </p:cBhvr>
                                      <p:to>
                                        <p:strVal val="visible"/>
                                      </p:to>
                                    </p:set>
                                    <p:anim calcmode="lin" valueType="num">
                                      <p:cBhvr additive="base">
                                        <p:cTn id="59" dur="500" fill="hold"/>
                                        <p:tgtEl>
                                          <p:spTgt spid="2040847"/>
                                        </p:tgtEl>
                                        <p:attrNameLst>
                                          <p:attrName>ppt_x</p:attrName>
                                        </p:attrNameLst>
                                      </p:cBhvr>
                                      <p:tavLst>
                                        <p:tav tm="0">
                                          <p:val>
                                            <p:strVal val="#ppt_x"/>
                                          </p:val>
                                        </p:tav>
                                        <p:tav tm="100000">
                                          <p:val>
                                            <p:strVal val="#ppt_x"/>
                                          </p:val>
                                        </p:tav>
                                      </p:tavLst>
                                    </p:anim>
                                    <p:anim calcmode="lin" valueType="num">
                                      <p:cBhvr additive="base">
                                        <p:cTn id="60" dur="500" fill="hold"/>
                                        <p:tgtEl>
                                          <p:spTgt spid="204084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40851"/>
                                        </p:tgtEl>
                                        <p:attrNameLst>
                                          <p:attrName>style.visibility</p:attrName>
                                        </p:attrNameLst>
                                      </p:cBhvr>
                                      <p:to>
                                        <p:strVal val="visible"/>
                                      </p:to>
                                    </p:set>
                                    <p:anim calcmode="lin" valueType="num">
                                      <p:cBhvr additive="base">
                                        <p:cTn id="63" dur="500" fill="hold"/>
                                        <p:tgtEl>
                                          <p:spTgt spid="2040851"/>
                                        </p:tgtEl>
                                        <p:attrNameLst>
                                          <p:attrName>ppt_x</p:attrName>
                                        </p:attrNameLst>
                                      </p:cBhvr>
                                      <p:tavLst>
                                        <p:tav tm="0">
                                          <p:val>
                                            <p:strVal val="#ppt_x"/>
                                          </p:val>
                                        </p:tav>
                                        <p:tav tm="100000">
                                          <p:val>
                                            <p:strVal val="#ppt_x"/>
                                          </p:val>
                                        </p:tav>
                                      </p:tavLst>
                                    </p:anim>
                                    <p:anim calcmode="lin" valueType="num">
                                      <p:cBhvr additive="base">
                                        <p:cTn id="64" dur="500" fill="hold"/>
                                        <p:tgtEl>
                                          <p:spTgt spid="2040851"/>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2040903"/>
                                        </p:tgtEl>
                                        <p:attrNameLst>
                                          <p:attrName>style.visibility</p:attrName>
                                        </p:attrNameLst>
                                      </p:cBhvr>
                                      <p:to>
                                        <p:strVal val="visible"/>
                                      </p:to>
                                    </p:set>
                                    <p:anim calcmode="lin" valueType="num">
                                      <p:cBhvr additive="base">
                                        <p:cTn id="69" dur="500" fill="hold"/>
                                        <p:tgtEl>
                                          <p:spTgt spid="2040903"/>
                                        </p:tgtEl>
                                        <p:attrNameLst>
                                          <p:attrName>ppt_x</p:attrName>
                                        </p:attrNameLst>
                                      </p:cBhvr>
                                      <p:tavLst>
                                        <p:tav tm="0">
                                          <p:val>
                                            <p:strVal val="#ppt_x"/>
                                          </p:val>
                                        </p:tav>
                                        <p:tav tm="100000">
                                          <p:val>
                                            <p:strVal val="#ppt_x"/>
                                          </p:val>
                                        </p:tav>
                                      </p:tavLst>
                                    </p:anim>
                                    <p:anim calcmode="lin" valueType="num">
                                      <p:cBhvr additive="base">
                                        <p:cTn id="70" dur="500" fill="hold"/>
                                        <p:tgtEl>
                                          <p:spTgt spid="204090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040907"/>
                                        </p:tgtEl>
                                        <p:attrNameLst>
                                          <p:attrName>style.visibility</p:attrName>
                                        </p:attrNameLst>
                                      </p:cBhvr>
                                      <p:to>
                                        <p:strVal val="visible"/>
                                      </p:to>
                                    </p:set>
                                    <p:anim calcmode="lin" valueType="num">
                                      <p:cBhvr additive="base">
                                        <p:cTn id="73" dur="500" fill="hold"/>
                                        <p:tgtEl>
                                          <p:spTgt spid="2040907"/>
                                        </p:tgtEl>
                                        <p:attrNameLst>
                                          <p:attrName>ppt_x</p:attrName>
                                        </p:attrNameLst>
                                      </p:cBhvr>
                                      <p:tavLst>
                                        <p:tav tm="0">
                                          <p:val>
                                            <p:strVal val="#ppt_x"/>
                                          </p:val>
                                        </p:tav>
                                        <p:tav tm="100000">
                                          <p:val>
                                            <p:strVal val="#ppt_x"/>
                                          </p:val>
                                        </p:tav>
                                      </p:tavLst>
                                    </p:anim>
                                    <p:anim calcmode="lin" valueType="num">
                                      <p:cBhvr additive="base">
                                        <p:cTn id="74" dur="500" fill="hold"/>
                                        <p:tgtEl>
                                          <p:spTgt spid="204090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040911"/>
                                        </p:tgtEl>
                                        <p:attrNameLst>
                                          <p:attrName>style.visibility</p:attrName>
                                        </p:attrNameLst>
                                      </p:cBhvr>
                                      <p:to>
                                        <p:strVal val="visible"/>
                                      </p:to>
                                    </p:set>
                                    <p:anim calcmode="lin" valueType="num">
                                      <p:cBhvr additive="base">
                                        <p:cTn id="77" dur="500" fill="hold"/>
                                        <p:tgtEl>
                                          <p:spTgt spid="2040911"/>
                                        </p:tgtEl>
                                        <p:attrNameLst>
                                          <p:attrName>ppt_x</p:attrName>
                                        </p:attrNameLst>
                                      </p:cBhvr>
                                      <p:tavLst>
                                        <p:tav tm="0">
                                          <p:val>
                                            <p:strVal val="#ppt_x"/>
                                          </p:val>
                                        </p:tav>
                                        <p:tav tm="100000">
                                          <p:val>
                                            <p:strVal val="#ppt_x"/>
                                          </p:val>
                                        </p:tav>
                                      </p:tavLst>
                                    </p:anim>
                                    <p:anim calcmode="lin" valueType="num">
                                      <p:cBhvr additive="base">
                                        <p:cTn id="78" dur="500" fill="hold"/>
                                        <p:tgtEl>
                                          <p:spTgt spid="2040911"/>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2040855"/>
                                        </p:tgtEl>
                                        <p:attrNameLst>
                                          <p:attrName>style.visibility</p:attrName>
                                        </p:attrNameLst>
                                      </p:cBhvr>
                                      <p:to>
                                        <p:strVal val="visible"/>
                                      </p:to>
                                    </p:set>
                                    <p:anim calcmode="lin" valueType="num">
                                      <p:cBhvr additive="base">
                                        <p:cTn id="83" dur="500" fill="hold"/>
                                        <p:tgtEl>
                                          <p:spTgt spid="2040855"/>
                                        </p:tgtEl>
                                        <p:attrNameLst>
                                          <p:attrName>ppt_x</p:attrName>
                                        </p:attrNameLst>
                                      </p:cBhvr>
                                      <p:tavLst>
                                        <p:tav tm="0">
                                          <p:val>
                                            <p:strVal val="#ppt_x"/>
                                          </p:val>
                                        </p:tav>
                                        <p:tav tm="100000">
                                          <p:val>
                                            <p:strVal val="#ppt_x"/>
                                          </p:val>
                                        </p:tav>
                                      </p:tavLst>
                                    </p:anim>
                                    <p:anim calcmode="lin" valueType="num">
                                      <p:cBhvr additive="base">
                                        <p:cTn id="84" dur="500" fill="hold"/>
                                        <p:tgtEl>
                                          <p:spTgt spid="204085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040856"/>
                                        </p:tgtEl>
                                        <p:attrNameLst>
                                          <p:attrName>style.visibility</p:attrName>
                                        </p:attrNameLst>
                                      </p:cBhvr>
                                      <p:to>
                                        <p:strVal val="visible"/>
                                      </p:to>
                                    </p:set>
                                    <p:anim calcmode="lin" valueType="num">
                                      <p:cBhvr additive="base">
                                        <p:cTn id="87" dur="500" fill="hold"/>
                                        <p:tgtEl>
                                          <p:spTgt spid="2040856"/>
                                        </p:tgtEl>
                                        <p:attrNameLst>
                                          <p:attrName>ppt_x</p:attrName>
                                        </p:attrNameLst>
                                      </p:cBhvr>
                                      <p:tavLst>
                                        <p:tav tm="0">
                                          <p:val>
                                            <p:strVal val="#ppt_x"/>
                                          </p:val>
                                        </p:tav>
                                        <p:tav tm="100000">
                                          <p:val>
                                            <p:strVal val="#ppt_x"/>
                                          </p:val>
                                        </p:tav>
                                      </p:tavLst>
                                    </p:anim>
                                    <p:anim calcmode="lin" valueType="num">
                                      <p:cBhvr additive="base">
                                        <p:cTn id="88" dur="500" fill="hold"/>
                                        <p:tgtEl>
                                          <p:spTgt spid="204085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040860"/>
                                        </p:tgtEl>
                                        <p:attrNameLst>
                                          <p:attrName>style.visibility</p:attrName>
                                        </p:attrNameLst>
                                      </p:cBhvr>
                                      <p:to>
                                        <p:strVal val="visible"/>
                                      </p:to>
                                    </p:set>
                                    <p:anim calcmode="lin" valueType="num">
                                      <p:cBhvr additive="base">
                                        <p:cTn id="91" dur="500" fill="hold"/>
                                        <p:tgtEl>
                                          <p:spTgt spid="2040860"/>
                                        </p:tgtEl>
                                        <p:attrNameLst>
                                          <p:attrName>ppt_x</p:attrName>
                                        </p:attrNameLst>
                                      </p:cBhvr>
                                      <p:tavLst>
                                        <p:tav tm="0">
                                          <p:val>
                                            <p:strVal val="#ppt_x"/>
                                          </p:val>
                                        </p:tav>
                                        <p:tav tm="100000">
                                          <p:val>
                                            <p:strVal val="#ppt_x"/>
                                          </p:val>
                                        </p:tav>
                                      </p:tavLst>
                                    </p:anim>
                                    <p:anim calcmode="lin" valueType="num">
                                      <p:cBhvr additive="base">
                                        <p:cTn id="92" dur="500" fill="hold"/>
                                        <p:tgtEl>
                                          <p:spTgt spid="204086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040864"/>
                                        </p:tgtEl>
                                        <p:attrNameLst>
                                          <p:attrName>style.visibility</p:attrName>
                                        </p:attrNameLst>
                                      </p:cBhvr>
                                      <p:to>
                                        <p:strVal val="visible"/>
                                      </p:to>
                                    </p:set>
                                    <p:anim calcmode="lin" valueType="num">
                                      <p:cBhvr additive="base">
                                        <p:cTn id="95" dur="500" fill="hold"/>
                                        <p:tgtEl>
                                          <p:spTgt spid="2040864"/>
                                        </p:tgtEl>
                                        <p:attrNameLst>
                                          <p:attrName>ppt_x</p:attrName>
                                        </p:attrNameLst>
                                      </p:cBhvr>
                                      <p:tavLst>
                                        <p:tav tm="0">
                                          <p:val>
                                            <p:strVal val="#ppt_x"/>
                                          </p:val>
                                        </p:tav>
                                        <p:tav tm="100000">
                                          <p:val>
                                            <p:strVal val="#ppt_x"/>
                                          </p:val>
                                        </p:tav>
                                      </p:tavLst>
                                    </p:anim>
                                    <p:anim calcmode="lin" valueType="num">
                                      <p:cBhvr additive="base">
                                        <p:cTn id="96" dur="500" fill="hold"/>
                                        <p:tgtEl>
                                          <p:spTgt spid="2040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8" name="Text Box 16"/>
          <p:cNvSpPr txBox="1">
            <a:spLocks noChangeArrowheads="1"/>
          </p:cNvSpPr>
          <p:nvPr/>
        </p:nvSpPr>
        <p:spPr bwMode="auto">
          <a:xfrm>
            <a:off x="702806" y="1855131"/>
            <a:ext cx="308005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accent2"/>
                </a:solidFill>
                <a:latin typeface="黑体" panose="02010609060101010101" pitchFamily="49" charset="-122"/>
                <a:ea typeface="黑体" panose="02010609060101010101" pitchFamily="49" charset="-122"/>
              </a:rPr>
              <a:t>代入、求值、计算</a:t>
            </a:r>
          </a:p>
        </p:txBody>
      </p:sp>
      <p:sp>
        <p:nvSpPr>
          <p:cNvPr id="2014211" name="Rectangle 3"/>
          <p:cNvSpPr>
            <a:spLocks noChangeArrowheads="1"/>
          </p:cNvSpPr>
          <p:nvPr/>
        </p:nvSpPr>
        <p:spPr bwMode="auto">
          <a:xfrm>
            <a:off x="2534462" y="2547009"/>
            <a:ext cx="7502525" cy="39354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14212" name="Text Box 4"/>
          <p:cNvSpPr txBox="1">
            <a:spLocks noChangeArrowheads="1"/>
          </p:cNvSpPr>
          <p:nvPr/>
        </p:nvSpPr>
        <p:spPr bwMode="auto">
          <a:xfrm>
            <a:off x="2502711" y="2593047"/>
            <a:ext cx="238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dirty="0"/>
              <a:t>(</a:t>
            </a:r>
            <a:r>
              <a:rPr lang="en-US" altLang="zh-CN" dirty="0" err="1"/>
              <a:t>NewProc</a:t>
            </a:r>
            <a:r>
              <a:rPr lang="en-US" altLang="zh-CN" dirty="0"/>
              <a:t> (+  3  1))</a:t>
            </a:r>
            <a:endParaRPr lang="zh-CN" altLang="en-US" dirty="0"/>
          </a:p>
        </p:txBody>
      </p:sp>
      <p:sp>
        <p:nvSpPr>
          <p:cNvPr id="2014213" name="Text Box 5"/>
          <p:cNvSpPr txBox="1">
            <a:spLocks noChangeArrowheads="1"/>
          </p:cNvSpPr>
          <p:nvPr/>
        </p:nvSpPr>
        <p:spPr bwMode="auto">
          <a:xfrm>
            <a:off x="2502711" y="3077234"/>
            <a:ext cx="508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(SumOfSquare(+  (+ 3  1)  1) (*  (+ 3 1)  2))</a:t>
            </a:r>
          </a:p>
        </p:txBody>
      </p:sp>
      <p:sp>
        <p:nvSpPr>
          <p:cNvPr id="2014214" name="Text Box 6"/>
          <p:cNvSpPr txBox="1">
            <a:spLocks noChangeArrowheads="1"/>
          </p:cNvSpPr>
          <p:nvPr/>
        </p:nvSpPr>
        <p:spPr bwMode="auto">
          <a:xfrm>
            <a:off x="2502712" y="3561422"/>
            <a:ext cx="6147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dirty="0"/>
              <a:t>(+  (Square  (+ (+ 3  1)  </a:t>
            </a:r>
            <a:r>
              <a:rPr lang="en-US" altLang="zh-CN"/>
              <a:t>1))  </a:t>
            </a:r>
            <a:r>
              <a:rPr lang="en-US" altLang="zh-CN" dirty="0"/>
              <a:t>(Square  (* (+  3  1) 2)))</a:t>
            </a:r>
          </a:p>
        </p:txBody>
      </p:sp>
      <p:sp>
        <p:nvSpPr>
          <p:cNvPr id="2014215" name="Text Box 7"/>
          <p:cNvSpPr txBox="1">
            <a:spLocks noChangeArrowheads="1"/>
          </p:cNvSpPr>
          <p:nvPr/>
        </p:nvSpPr>
        <p:spPr bwMode="auto">
          <a:xfrm>
            <a:off x="2502712" y="6026809"/>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89</a:t>
            </a:r>
          </a:p>
        </p:txBody>
      </p:sp>
      <p:sp>
        <p:nvSpPr>
          <p:cNvPr id="2014216" name="Text Box 8"/>
          <p:cNvSpPr txBox="1">
            <a:spLocks noChangeArrowheads="1"/>
          </p:cNvSpPr>
          <p:nvPr/>
        </p:nvSpPr>
        <p:spPr bwMode="auto">
          <a:xfrm>
            <a:off x="2502711" y="4086884"/>
            <a:ext cx="7532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  (*  (+ (+ 3  1)  1)  (+ (+ 3  1)  1)) (*  (* (+  3  1) 2) (* (+  3  1) 2)))</a:t>
            </a:r>
          </a:p>
        </p:txBody>
      </p:sp>
      <p:sp>
        <p:nvSpPr>
          <p:cNvPr id="2014217" name="Text Box 9"/>
          <p:cNvSpPr txBox="1">
            <a:spLocks noChangeArrowheads="1"/>
          </p:cNvSpPr>
          <p:nvPr/>
        </p:nvSpPr>
        <p:spPr bwMode="auto">
          <a:xfrm>
            <a:off x="2502711" y="4571072"/>
            <a:ext cx="465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  (*  (+ </a:t>
            </a:r>
            <a:r>
              <a:rPr lang="en-US" altLang="zh-CN">
                <a:solidFill>
                  <a:schemeClr val="accent2"/>
                </a:solidFill>
              </a:rPr>
              <a:t>4</a:t>
            </a:r>
            <a:r>
              <a:rPr lang="en-US" altLang="zh-CN"/>
              <a:t>  1)  (+ </a:t>
            </a:r>
            <a:r>
              <a:rPr lang="en-US" altLang="zh-CN">
                <a:solidFill>
                  <a:schemeClr val="accent2"/>
                </a:solidFill>
              </a:rPr>
              <a:t>4</a:t>
            </a:r>
            <a:r>
              <a:rPr lang="en-US" altLang="zh-CN"/>
              <a:t> 1)) (*  (* </a:t>
            </a:r>
            <a:r>
              <a:rPr lang="en-US" altLang="zh-CN">
                <a:solidFill>
                  <a:schemeClr val="accent2"/>
                </a:solidFill>
              </a:rPr>
              <a:t>4</a:t>
            </a:r>
            <a:r>
              <a:rPr lang="en-US" altLang="zh-CN"/>
              <a:t> 2) (* </a:t>
            </a:r>
            <a:r>
              <a:rPr lang="en-US" altLang="zh-CN">
                <a:solidFill>
                  <a:schemeClr val="accent2"/>
                </a:solidFill>
              </a:rPr>
              <a:t>4</a:t>
            </a:r>
            <a:r>
              <a:rPr lang="en-US" altLang="zh-CN"/>
              <a:t> 2)))</a:t>
            </a:r>
          </a:p>
        </p:txBody>
      </p:sp>
      <p:sp>
        <p:nvSpPr>
          <p:cNvPr id="2014218" name="Text Box 10"/>
          <p:cNvSpPr txBox="1">
            <a:spLocks noChangeArrowheads="1"/>
          </p:cNvSpPr>
          <p:nvPr/>
        </p:nvSpPr>
        <p:spPr bwMode="auto">
          <a:xfrm>
            <a:off x="2502712" y="5056847"/>
            <a:ext cx="2366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  (*  </a:t>
            </a:r>
            <a:r>
              <a:rPr lang="en-US" altLang="zh-CN">
                <a:solidFill>
                  <a:srgbClr val="FF0000"/>
                </a:solidFill>
              </a:rPr>
              <a:t>5 </a:t>
            </a:r>
            <a:r>
              <a:rPr lang="en-US" altLang="zh-CN"/>
              <a:t> </a:t>
            </a:r>
            <a:r>
              <a:rPr lang="en-US" altLang="zh-CN">
                <a:solidFill>
                  <a:srgbClr val="FF0000"/>
                </a:solidFill>
              </a:rPr>
              <a:t>5</a:t>
            </a:r>
            <a:r>
              <a:rPr lang="en-US" altLang="zh-CN"/>
              <a:t>) (*  </a:t>
            </a:r>
            <a:r>
              <a:rPr lang="en-US" altLang="zh-CN">
                <a:solidFill>
                  <a:srgbClr val="FF0000"/>
                </a:solidFill>
              </a:rPr>
              <a:t>8</a:t>
            </a:r>
            <a:r>
              <a:rPr lang="en-US" altLang="zh-CN"/>
              <a:t>  </a:t>
            </a:r>
            <a:r>
              <a:rPr lang="en-US" altLang="zh-CN">
                <a:solidFill>
                  <a:srgbClr val="FF0000"/>
                </a:solidFill>
              </a:rPr>
              <a:t>8</a:t>
            </a:r>
            <a:r>
              <a:rPr lang="en-US" altLang="zh-CN"/>
              <a:t>))</a:t>
            </a:r>
          </a:p>
        </p:txBody>
      </p:sp>
      <p:sp>
        <p:nvSpPr>
          <p:cNvPr id="2014219" name="Text Box 11"/>
          <p:cNvSpPr txBox="1">
            <a:spLocks noChangeArrowheads="1"/>
          </p:cNvSpPr>
          <p:nvPr/>
        </p:nvSpPr>
        <p:spPr bwMode="auto">
          <a:xfrm>
            <a:off x="2502712" y="5541034"/>
            <a:ext cx="1344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  25  64)</a:t>
            </a:r>
          </a:p>
        </p:txBody>
      </p:sp>
      <p:sp>
        <p:nvSpPr>
          <p:cNvPr id="2014220" name="Text Box 12"/>
          <p:cNvSpPr txBox="1">
            <a:spLocks noChangeArrowheads="1"/>
          </p:cNvSpPr>
          <p:nvPr/>
        </p:nvSpPr>
        <p:spPr bwMode="auto">
          <a:xfrm>
            <a:off x="10005237" y="2542247"/>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先代入，后求值</a:t>
            </a:r>
          </a:p>
        </p:txBody>
      </p:sp>
      <p:sp>
        <p:nvSpPr>
          <p:cNvPr id="2014221" name="Line 13"/>
          <p:cNvSpPr>
            <a:spLocks noChangeShapeType="1"/>
          </p:cNvSpPr>
          <p:nvPr/>
        </p:nvSpPr>
        <p:spPr bwMode="auto">
          <a:xfrm>
            <a:off x="7570011" y="4513921"/>
            <a:ext cx="2863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4222" name="Text Box 14"/>
          <p:cNvSpPr txBox="1">
            <a:spLocks noChangeArrowheads="1"/>
          </p:cNvSpPr>
          <p:nvPr/>
        </p:nvSpPr>
        <p:spPr bwMode="auto">
          <a:xfrm>
            <a:off x="10021111" y="4071008"/>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代入阶段</a:t>
            </a:r>
          </a:p>
        </p:txBody>
      </p:sp>
      <p:sp>
        <p:nvSpPr>
          <p:cNvPr id="2014223" name="Text Box 15"/>
          <p:cNvSpPr txBox="1">
            <a:spLocks noChangeArrowheads="1"/>
          </p:cNvSpPr>
          <p:nvPr/>
        </p:nvSpPr>
        <p:spPr bwMode="auto">
          <a:xfrm>
            <a:off x="10021111" y="447264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求值阶段</a:t>
            </a:r>
          </a:p>
        </p:txBody>
      </p:sp>
      <p:sp>
        <p:nvSpPr>
          <p:cNvPr id="19" name="圆角矩形 1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7</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）运算组合式的执行（计算方法</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
        <p:nvSpPr>
          <p:cNvPr id="24" name="Text Box 12"/>
          <p:cNvSpPr txBox="1">
            <a:spLocks noChangeArrowheads="1"/>
          </p:cNvSpPr>
          <p:nvPr/>
        </p:nvSpPr>
        <p:spPr bwMode="auto">
          <a:xfrm>
            <a:off x="799606" y="4104514"/>
            <a:ext cx="17348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代入到只有基本运算符时再开始求值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14211"/>
                                        </p:tgtEl>
                                        <p:attrNameLst>
                                          <p:attrName>style.visibility</p:attrName>
                                        </p:attrNameLst>
                                      </p:cBhvr>
                                      <p:to>
                                        <p:strVal val="visible"/>
                                      </p:to>
                                    </p:set>
                                    <p:anim calcmode="lin" valueType="num">
                                      <p:cBhvr additive="base">
                                        <p:cTn id="7" dur="500" fill="hold"/>
                                        <p:tgtEl>
                                          <p:spTgt spid="2014211"/>
                                        </p:tgtEl>
                                        <p:attrNameLst>
                                          <p:attrName>ppt_x</p:attrName>
                                        </p:attrNameLst>
                                      </p:cBhvr>
                                      <p:tavLst>
                                        <p:tav tm="0">
                                          <p:val>
                                            <p:strVal val="#ppt_x"/>
                                          </p:val>
                                        </p:tav>
                                        <p:tav tm="100000">
                                          <p:val>
                                            <p:strVal val="#ppt_x"/>
                                          </p:val>
                                        </p:tav>
                                      </p:tavLst>
                                    </p:anim>
                                    <p:anim calcmode="lin" valueType="num">
                                      <p:cBhvr additive="base">
                                        <p:cTn id="8" dur="500" fill="hold"/>
                                        <p:tgtEl>
                                          <p:spTgt spid="20142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14220"/>
                                        </p:tgtEl>
                                        <p:attrNameLst>
                                          <p:attrName>style.visibility</p:attrName>
                                        </p:attrNameLst>
                                      </p:cBhvr>
                                      <p:to>
                                        <p:strVal val="visible"/>
                                      </p:to>
                                    </p:set>
                                    <p:anim calcmode="lin" valueType="num">
                                      <p:cBhvr additive="base">
                                        <p:cTn id="11" dur="500" fill="hold"/>
                                        <p:tgtEl>
                                          <p:spTgt spid="2014220"/>
                                        </p:tgtEl>
                                        <p:attrNameLst>
                                          <p:attrName>ppt_x</p:attrName>
                                        </p:attrNameLst>
                                      </p:cBhvr>
                                      <p:tavLst>
                                        <p:tav tm="0">
                                          <p:val>
                                            <p:strVal val="#ppt_x"/>
                                          </p:val>
                                        </p:tav>
                                        <p:tav tm="100000">
                                          <p:val>
                                            <p:strVal val="#ppt_x"/>
                                          </p:val>
                                        </p:tav>
                                      </p:tavLst>
                                    </p:anim>
                                    <p:anim calcmode="lin" valueType="num">
                                      <p:cBhvr additive="base">
                                        <p:cTn id="12" dur="500" fill="hold"/>
                                        <p:tgtEl>
                                          <p:spTgt spid="20142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14212"/>
                                        </p:tgtEl>
                                        <p:attrNameLst>
                                          <p:attrName>style.visibility</p:attrName>
                                        </p:attrNameLst>
                                      </p:cBhvr>
                                      <p:to>
                                        <p:strVal val="visible"/>
                                      </p:to>
                                    </p:set>
                                    <p:anim calcmode="lin" valueType="num">
                                      <p:cBhvr additive="base">
                                        <p:cTn id="15" dur="500" fill="hold"/>
                                        <p:tgtEl>
                                          <p:spTgt spid="2014212"/>
                                        </p:tgtEl>
                                        <p:attrNameLst>
                                          <p:attrName>ppt_x</p:attrName>
                                        </p:attrNameLst>
                                      </p:cBhvr>
                                      <p:tavLst>
                                        <p:tav tm="0">
                                          <p:val>
                                            <p:strVal val="#ppt_x"/>
                                          </p:val>
                                        </p:tav>
                                        <p:tav tm="100000">
                                          <p:val>
                                            <p:strVal val="#ppt_x"/>
                                          </p:val>
                                        </p:tav>
                                      </p:tavLst>
                                    </p:anim>
                                    <p:anim calcmode="lin" valueType="num">
                                      <p:cBhvr additive="base">
                                        <p:cTn id="16" dur="500" fill="hold"/>
                                        <p:tgtEl>
                                          <p:spTgt spid="201421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14213"/>
                                        </p:tgtEl>
                                        <p:attrNameLst>
                                          <p:attrName>style.visibility</p:attrName>
                                        </p:attrNameLst>
                                      </p:cBhvr>
                                      <p:to>
                                        <p:strVal val="visible"/>
                                      </p:to>
                                    </p:set>
                                    <p:anim calcmode="lin" valueType="num">
                                      <p:cBhvr additive="base">
                                        <p:cTn id="21" dur="500" fill="hold"/>
                                        <p:tgtEl>
                                          <p:spTgt spid="2014213"/>
                                        </p:tgtEl>
                                        <p:attrNameLst>
                                          <p:attrName>ppt_x</p:attrName>
                                        </p:attrNameLst>
                                      </p:cBhvr>
                                      <p:tavLst>
                                        <p:tav tm="0">
                                          <p:val>
                                            <p:strVal val="#ppt_x"/>
                                          </p:val>
                                        </p:tav>
                                        <p:tav tm="100000">
                                          <p:val>
                                            <p:strVal val="#ppt_x"/>
                                          </p:val>
                                        </p:tav>
                                      </p:tavLst>
                                    </p:anim>
                                    <p:anim calcmode="lin" valueType="num">
                                      <p:cBhvr additive="base">
                                        <p:cTn id="22" dur="500" fill="hold"/>
                                        <p:tgtEl>
                                          <p:spTgt spid="201421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14214"/>
                                        </p:tgtEl>
                                        <p:attrNameLst>
                                          <p:attrName>style.visibility</p:attrName>
                                        </p:attrNameLst>
                                      </p:cBhvr>
                                      <p:to>
                                        <p:strVal val="visible"/>
                                      </p:to>
                                    </p:set>
                                    <p:anim calcmode="lin" valueType="num">
                                      <p:cBhvr additive="base">
                                        <p:cTn id="27" dur="500" fill="hold"/>
                                        <p:tgtEl>
                                          <p:spTgt spid="2014214"/>
                                        </p:tgtEl>
                                        <p:attrNameLst>
                                          <p:attrName>ppt_x</p:attrName>
                                        </p:attrNameLst>
                                      </p:cBhvr>
                                      <p:tavLst>
                                        <p:tav tm="0">
                                          <p:val>
                                            <p:strVal val="#ppt_x"/>
                                          </p:val>
                                        </p:tav>
                                        <p:tav tm="100000">
                                          <p:val>
                                            <p:strVal val="#ppt_x"/>
                                          </p:val>
                                        </p:tav>
                                      </p:tavLst>
                                    </p:anim>
                                    <p:anim calcmode="lin" valueType="num">
                                      <p:cBhvr additive="base">
                                        <p:cTn id="28" dur="500" fill="hold"/>
                                        <p:tgtEl>
                                          <p:spTgt spid="201421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14216"/>
                                        </p:tgtEl>
                                        <p:attrNameLst>
                                          <p:attrName>style.visibility</p:attrName>
                                        </p:attrNameLst>
                                      </p:cBhvr>
                                      <p:to>
                                        <p:strVal val="visible"/>
                                      </p:to>
                                    </p:set>
                                    <p:anim calcmode="lin" valueType="num">
                                      <p:cBhvr additive="base">
                                        <p:cTn id="33" dur="500" fill="hold"/>
                                        <p:tgtEl>
                                          <p:spTgt spid="2014216"/>
                                        </p:tgtEl>
                                        <p:attrNameLst>
                                          <p:attrName>ppt_x</p:attrName>
                                        </p:attrNameLst>
                                      </p:cBhvr>
                                      <p:tavLst>
                                        <p:tav tm="0">
                                          <p:val>
                                            <p:strVal val="#ppt_x"/>
                                          </p:val>
                                        </p:tav>
                                        <p:tav tm="100000">
                                          <p:val>
                                            <p:strVal val="#ppt_x"/>
                                          </p:val>
                                        </p:tav>
                                      </p:tavLst>
                                    </p:anim>
                                    <p:anim calcmode="lin" valueType="num">
                                      <p:cBhvr additive="base">
                                        <p:cTn id="34" dur="500" fill="hold"/>
                                        <p:tgtEl>
                                          <p:spTgt spid="20142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14222"/>
                                        </p:tgtEl>
                                        <p:attrNameLst>
                                          <p:attrName>style.visibility</p:attrName>
                                        </p:attrNameLst>
                                      </p:cBhvr>
                                      <p:to>
                                        <p:strVal val="visible"/>
                                      </p:to>
                                    </p:set>
                                    <p:anim calcmode="lin" valueType="num">
                                      <p:cBhvr additive="base">
                                        <p:cTn id="37" dur="500" fill="hold"/>
                                        <p:tgtEl>
                                          <p:spTgt spid="2014222"/>
                                        </p:tgtEl>
                                        <p:attrNameLst>
                                          <p:attrName>ppt_x</p:attrName>
                                        </p:attrNameLst>
                                      </p:cBhvr>
                                      <p:tavLst>
                                        <p:tav tm="0">
                                          <p:val>
                                            <p:strVal val="#ppt_x"/>
                                          </p:val>
                                        </p:tav>
                                        <p:tav tm="100000">
                                          <p:val>
                                            <p:strVal val="#ppt_x"/>
                                          </p:val>
                                        </p:tav>
                                      </p:tavLst>
                                    </p:anim>
                                    <p:anim calcmode="lin" valueType="num">
                                      <p:cBhvr additive="base">
                                        <p:cTn id="38" dur="500" fill="hold"/>
                                        <p:tgtEl>
                                          <p:spTgt spid="20142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14221"/>
                                        </p:tgtEl>
                                        <p:attrNameLst>
                                          <p:attrName>style.visibility</p:attrName>
                                        </p:attrNameLst>
                                      </p:cBhvr>
                                      <p:to>
                                        <p:strVal val="visible"/>
                                      </p:to>
                                    </p:set>
                                    <p:anim calcmode="lin" valueType="num">
                                      <p:cBhvr additive="base">
                                        <p:cTn id="41" dur="500" fill="hold"/>
                                        <p:tgtEl>
                                          <p:spTgt spid="2014221"/>
                                        </p:tgtEl>
                                        <p:attrNameLst>
                                          <p:attrName>ppt_x</p:attrName>
                                        </p:attrNameLst>
                                      </p:cBhvr>
                                      <p:tavLst>
                                        <p:tav tm="0">
                                          <p:val>
                                            <p:strVal val="#ppt_x"/>
                                          </p:val>
                                        </p:tav>
                                        <p:tav tm="100000">
                                          <p:val>
                                            <p:strVal val="#ppt_x"/>
                                          </p:val>
                                        </p:tav>
                                      </p:tavLst>
                                    </p:anim>
                                    <p:anim calcmode="lin" valueType="num">
                                      <p:cBhvr additive="base">
                                        <p:cTn id="42" dur="500" fill="hold"/>
                                        <p:tgtEl>
                                          <p:spTgt spid="201422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14223"/>
                                        </p:tgtEl>
                                        <p:attrNameLst>
                                          <p:attrName>style.visibility</p:attrName>
                                        </p:attrNameLst>
                                      </p:cBhvr>
                                      <p:to>
                                        <p:strVal val="visible"/>
                                      </p:to>
                                    </p:set>
                                    <p:anim calcmode="lin" valueType="num">
                                      <p:cBhvr additive="base">
                                        <p:cTn id="47" dur="500" fill="hold"/>
                                        <p:tgtEl>
                                          <p:spTgt spid="2014223"/>
                                        </p:tgtEl>
                                        <p:attrNameLst>
                                          <p:attrName>ppt_x</p:attrName>
                                        </p:attrNameLst>
                                      </p:cBhvr>
                                      <p:tavLst>
                                        <p:tav tm="0">
                                          <p:val>
                                            <p:strVal val="#ppt_x"/>
                                          </p:val>
                                        </p:tav>
                                        <p:tav tm="100000">
                                          <p:val>
                                            <p:strVal val="#ppt_x"/>
                                          </p:val>
                                        </p:tav>
                                      </p:tavLst>
                                    </p:anim>
                                    <p:anim calcmode="lin" valueType="num">
                                      <p:cBhvr additive="base">
                                        <p:cTn id="48" dur="500" fill="hold"/>
                                        <p:tgtEl>
                                          <p:spTgt spid="20142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14217"/>
                                        </p:tgtEl>
                                        <p:attrNameLst>
                                          <p:attrName>style.visibility</p:attrName>
                                        </p:attrNameLst>
                                      </p:cBhvr>
                                      <p:to>
                                        <p:strVal val="visible"/>
                                      </p:to>
                                    </p:set>
                                    <p:anim calcmode="lin" valueType="num">
                                      <p:cBhvr additive="base">
                                        <p:cTn id="57" dur="500" fill="hold"/>
                                        <p:tgtEl>
                                          <p:spTgt spid="2014217"/>
                                        </p:tgtEl>
                                        <p:attrNameLst>
                                          <p:attrName>ppt_x</p:attrName>
                                        </p:attrNameLst>
                                      </p:cBhvr>
                                      <p:tavLst>
                                        <p:tav tm="0">
                                          <p:val>
                                            <p:strVal val="#ppt_x"/>
                                          </p:val>
                                        </p:tav>
                                        <p:tav tm="100000">
                                          <p:val>
                                            <p:strVal val="#ppt_x"/>
                                          </p:val>
                                        </p:tav>
                                      </p:tavLst>
                                    </p:anim>
                                    <p:anim calcmode="lin" valueType="num">
                                      <p:cBhvr additive="base">
                                        <p:cTn id="58" dur="500" fill="hold"/>
                                        <p:tgtEl>
                                          <p:spTgt spid="2014217"/>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14218"/>
                                        </p:tgtEl>
                                        <p:attrNameLst>
                                          <p:attrName>style.visibility</p:attrName>
                                        </p:attrNameLst>
                                      </p:cBhvr>
                                      <p:to>
                                        <p:strVal val="visible"/>
                                      </p:to>
                                    </p:set>
                                    <p:anim calcmode="lin" valueType="num">
                                      <p:cBhvr additive="base">
                                        <p:cTn id="63" dur="500" fill="hold"/>
                                        <p:tgtEl>
                                          <p:spTgt spid="2014218"/>
                                        </p:tgtEl>
                                        <p:attrNameLst>
                                          <p:attrName>ppt_x</p:attrName>
                                        </p:attrNameLst>
                                      </p:cBhvr>
                                      <p:tavLst>
                                        <p:tav tm="0">
                                          <p:val>
                                            <p:strVal val="#ppt_x"/>
                                          </p:val>
                                        </p:tav>
                                        <p:tav tm="100000">
                                          <p:val>
                                            <p:strVal val="#ppt_x"/>
                                          </p:val>
                                        </p:tav>
                                      </p:tavLst>
                                    </p:anim>
                                    <p:anim calcmode="lin" valueType="num">
                                      <p:cBhvr additive="base">
                                        <p:cTn id="64" dur="500" fill="hold"/>
                                        <p:tgtEl>
                                          <p:spTgt spid="2014218"/>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014219"/>
                                        </p:tgtEl>
                                        <p:attrNameLst>
                                          <p:attrName>style.visibility</p:attrName>
                                        </p:attrNameLst>
                                      </p:cBhvr>
                                      <p:to>
                                        <p:strVal val="visible"/>
                                      </p:to>
                                    </p:set>
                                    <p:anim calcmode="lin" valueType="num">
                                      <p:cBhvr additive="base">
                                        <p:cTn id="69" dur="500" fill="hold"/>
                                        <p:tgtEl>
                                          <p:spTgt spid="2014219"/>
                                        </p:tgtEl>
                                        <p:attrNameLst>
                                          <p:attrName>ppt_x</p:attrName>
                                        </p:attrNameLst>
                                      </p:cBhvr>
                                      <p:tavLst>
                                        <p:tav tm="0">
                                          <p:val>
                                            <p:strVal val="#ppt_x"/>
                                          </p:val>
                                        </p:tav>
                                        <p:tav tm="100000">
                                          <p:val>
                                            <p:strVal val="#ppt_x"/>
                                          </p:val>
                                        </p:tav>
                                      </p:tavLst>
                                    </p:anim>
                                    <p:anim calcmode="lin" valueType="num">
                                      <p:cBhvr additive="base">
                                        <p:cTn id="70" dur="500" fill="hold"/>
                                        <p:tgtEl>
                                          <p:spTgt spid="2014219"/>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014215"/>
                                        </p:tgtEl>
                                        <p:attrNameLst>
                                          <p:attrName>style.visibility</p:attrName>
                                        </p:attrNameLst>
                                      </p:cBhvr>
                                      <p:to>
                                        <p:strVal val="visible"/>
                                      </p:to>
                                    </p:set>
                                    <p:anim calcmode="lin" valueType="num">
                                      <p:cBhvr additive="base">
                                        <p:cTn id="75" dur="500" fill="hold"/>
                                        <p:tgtEl>
                                          <p:spTgt spid="2014215"/>
                                        </p:tgtEl>
                                        <p:attrNameLst>
                                          <p:attrName>ppt_x</p:attrName>
                                        </p:attrNameLst>
                                      </p:cBhvr>
                                      <p:tavLst>
                                        <p:tav tm="0">
                                          <p:val>
                                            <p:strVal val="#ppt_x"/>
                                          </p:val>
                                        </p:tav>
                                        <p:tav tm="100000">
                                          <p:val>
                                            <p:strVal val="#ppt_x"/>
                                          </p:val>
                                        </p:tav>
                                      </p:tavLst>
                                    </p:anim>
                                    <p:anim calcmode="lin" valueType="num">
                                      <p:cBhvr additive="base">
                                        <p:cTn id="76" dur="500" fill="hold"/>
                                        <p:tgtEl>
                                          <p:spTgt spid="2014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4212" grpId="0"/>
      <p:bldP spid="2014213" grpId="0"/>
      <p:bldP spid="2014214" grpId="0"/>
      <p:bldP spid="2014215" grpId="0"/>
      <p:bldP spid="2014216" grpId="0"/>
      <p:bldP spid="2014217" grpId="0"/>
      <p:bldP spid="2014218" grpId="0"/>
      <p:bldP spid="2014219" grpId="0"/>
      <p:bldP spid="2014220" grpId="0"/>
      <p:bldP spid="2014222" grpId="0"/>
      <p:bldP spid="20142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Text Box 2"/>
          <p:cNvSpPr txBox="1">
            <a:spLocks noChangeArrowheads="1"/>
          </p:cNvSpPr>
          <p:nvPr/>
        </p:nvSpPr>
        <p:spPr bwMode="auto">
          <a:xfrm>
            <a:off x="970767" y="1928783"/>
            <a:ext cx="10271343" cy="230832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0000"/>
              </a:lnSpc>
            </a:pPr>
            <a:r>
              <a:rPr lang="en-US" altLang="zh-CN" sz="2400" i="0" dirty="0" err="1">
                <a:solidFill>
                  <a:schemeClr val="bg1"/>
                </a:solidFill>
                <a:cs typeface="Times New Roman" panose="02020603050405020304" pitchFamily="18" charset="0"/>
              </a:rPr>
              <a:t>对于计算式</a:t>
            </a:r>
            <a:r>
              <a:rPr lang="en-US" altLang="zh-CN" sz="2400" i="0" dirty="0">
                <a:solidFill>
                  <a:schemeClr val="bg1"/>
                </a:solidFill>
                <a:cs typeface="Times New Roman" panose="02020603050405020304" pitchFamily="18" charset="0"/>
              </a:rPr>
              <a:t> ，</a:t>
            </a:r>
            <a:r>
              <a:rPr lang="en-US" altLang="zh-CN" sz="2400" i="0" dirty="0" err="1">
                <a:solidFill>
                  <a:schemeClr val="bg1"/>
                </a:solidFill>
                <a:cs typeface="Times New Roman" panose="02020603050405020304" pitchFamily="18" charset="0"/>
              </a:rPr>
              <a:t>其正确的运算组合式</a:t>
            </a:r>
            <a:r>
              <a:rPr lang="en-US" altLang="zh-CN" sz="2400" i="0" dirty="0">
                <a:solidFill>
                  <a:schemeClr val="bg1"/>
                </a:solidFill>
                <a:cs typeface="Times New Roman" panose="02020603050405020304" pitchFamily="18" charset="0"/>
              </a:rPr>
              <a:t>(</a:t>
            </a:r>
            <a:r>
              <a:rPr lang="en-US" altLang="zh-CN" sz="2400" i="0" dirty="0" err="1">
                <a:solidFill>
                  <a:schemeClr val="bg1"/>
                </a:solidFill>
                <a:cs typeface="Times New Roman" panose="02020603050405020304" pitchFamily="18" charset="0"/>
              </a:rPr>
              <a:t>前缀表示法</a:t>
            </a:r>
            <a:r>
              <a:rPr lang="en-US" altLang="zh-CN" sz="2400" i="0" dirty="0">
                <a:solidFill>
                  <a:schemeClr val="bg1"/>
                </a:solidFill>
                <a:cs typeface="Times New Roman" panose="02020603050405020304" pitchFamily="18" charset="0"/>
              </a:rPr>
              <a:t>)为_____。</a:t>
            </a:r>
          </a:p>
          <a:p>
            <a:pPr eaLnBrk="1" hangingPunct="1">
              <a:lnSpc>
                <a:spcPct val="120000"/>
              </a:lnSpc>
            </a:pPr>
            <a:r>
              <a:rPr lang="en-US" altLang="zh-CN" sz="2400" dirty="0">
                <a:solidFill>
                  <a:schemeClr val="bg1"/>
                </a:solidFill>
                <a:cs typeface="Times New Roman" panose="02020603050405020304" pitchFamily="18" charset="0"/>
              </a:rPr>
              <a:t>  (A)  (/  (+  10  /  20  +  8  4)  (+  *  3  6  *  8  2 ))；</a:t>
            </a:r>
          </a:p>
          <a:p>
            <a:pPr eaLnBrk="1" hangingPunct="1">
              <a:lnSpc>
                <a:spcPct val="120000"/>
              </a:lnSpc>
            </a:pPr>
            <a:r>
              <a:rPr lang="en-US" altLang="zh-CN" sz="2400" dirty="0">
                <a:solidFill>
                  <a:schemeClr val="bg1"/>
                </a:solidFill>
                <a:cs typeface="Times New Roman" panose="02020603050405020304" pitchFamily="18" charset="0"/>
              </a:rPr>
              <a:t>  (B)  ((10 +  (20  /  (8  +  4))) / ((3 * 6) + (8 * 2)))；</a:t>
            </a:r>
          </a:p>
          <a:p>
            <a:pPr eaLnBrk="1" hangingPunct="1">
              <a:lnSpc>
                <a:spcPct val="120000"/>
              </a:lnSpc>
            </a:pPr>
            <a:r>
              <a:rPr lang="en-US" altLang="zh-CN" sz="2400" dirty="0">
                <a:solidFill>
                  <a:schemeClr val="bg1"/>
                </a:solidFill>
                <a:cs typeface="Times New Roman" panose="02020603050405020304" pitchFamily="18" charset="0"/>
              </a:rPr>
              <a:t>  (C)  (/  (+  10  (/  20  (+  8  4)))  (+  (*  3  6)  (*  8  2)))；</a:t>
            </a:r>
          </a:p>
          <a:p>
            <a:pPr eaLnBrk="1" hangingPunct="1">
              <a:lnSpc>
                <a:spcPct val="120000"/>
              </a:lnSpc>
            </a:pPr>
            <a:r>
              <a:rPr lang="en-US" altLang="zh-CN" sz="2400" dirty="0">
                <a:solidFill>
                  <a:schemeClr val="bg1"/>
                </a:solidFill>
                <a:cs typeface="Times New Roman" panose="02020603050405020304" pitchFamily="18" charset="0"/>
              </a:rPr>
              <a:t>  (D)  (/  (/  20  (+  10  (+  8  4)))  (*  (+  3  6)  (+  8  2)))。</a:t>
            </a:r>
          </a:p>
        </p:txBody>
      </p:sp>
      <p:sp>
        <p:nvSpPr>
          <p:cNvPr id="1681414" name="Rectangle 6"/>
          <p:cNvSpPr>
            <a:spLocks noChangeArrowheads="1"/>
          </p:cNvSpPr>
          <p:nvPr/>
        </p:nvSpPr>
        <p:spPr bwMode="auto">
          <a:xfrm>
            <a:off x="6003635" y="19287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a:p>
        </p:txBody>
      </p:sp>
      <p:pic>
        <p:nvPicPr>
          <p:cNvPr id="16814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461" y="2531565"/>
            <a:ext cx="1809270" cy="140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1422" name="Text Box 14"/>
          <p:cNvSpPr txBox="1">
            <a:spLocks noChangeArrowheads="1"/>
          </p:cNvSpPr>
          <p:nvPr/>
        </p:nvSpPr>
        <p:spPr bwMode="auto">
          <a:xfrm>
            <a:off x="2015943" y="4237107"/>
            <a:ext cx="8188325"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lnSpc>
                <a:spcPct val="130000"/>
              </a:lnSpc>
            </a:pPr>
            <a:r>
              <a:rPr lang="en-US" altLang="zh-CN" sz="2400" i="0" dirty="0">
                <a:ea typeface="黑体" panose="02010609060101010101" pitchFamily="49" charset="-122"/>
                <a:cs typeface="Arial" panose="020B0604020202020204" pitchFamily="34" charset="0"/>
              </a:rPr>
              <a:t>( /   </a:t>
            </a:r>
            <a:r>
              <a:rPr lang="zh-CN" altLang="en-US" sz="2400" i="0" dirty="0">
                <a:ea typeface="黑体" panose="02010609060101010101" pitchFamily="49" charset="-122"/>
                <a:cs typeface="Arial" panose="020B0604020202020204" pitchFamily="34" charset="0"/>
              </a:rPr>
              <a:t>操作数</a:t>
            </a:r>
            <a:r>
              <a:rPr lang="en-US" altLang="zh-CN" sz="2400" i="0" dirty="0">
                <a:ea typeface="黑体" panose="02010609060101010101" pitchFamily="49" charset="-122"/>
                <a:cs typeface="Arial" panose="020B0604020202020204" pitchFamily="34" charset="0"/>
              </a:rPr>
              <a:t>1  </a:t>
            </a:r>
            <a:r>
              <a:rPr lang="zh-CN" altLang="en-US" sz="2400" i="0" dirty="0">
                <a:ea typeface="黑体" panose="02010609060101010101" pitchFamily="49" charset="-122"/>
                <a:cs typeface="Arial" panose="020B0604020202020204" pitchFamily="34" charset="0"/>
              </a:rPr>
              <a:t>操作数</a:t>
            </a:r>
            <a:r>
              <a:rPr lang="en-US" altLang="zh-CN" sz="2400" i="0" dirty="0">
                <a:ea typeface="黑体" panose="02010609060101010101" pitchFamily="49" charset="-122"/>
                <a:cs typeface="Arial" panose="020B0604020202020204" pitchFamily="34" charset="0"/>
              </a:rPr>
              <a:t>2) </a:t>
            </a:r>
          </a:p>
          <a:p>
            <a:pPr algn="r" eaLnBrk="1" hangingPunct="1">
              <a:lnSpc>
                <a:spcPct val="130000"/>
              </a:lnSpc>
            </a:pPr>
            <a:r>
              <a:rPr lang="en-US" altLang="zh-CN" sz="2400" i="0" dirty="0">
                <a:solidFill>
                  <a:srgbClr val="FF0000"/>
                </a:solidFill>
                <a:ea typeface="黑体" panose="02010609060101010101" pitchFamily="49" charset="-122"/>
                <a:cs typeface="Arial" panose="020B0604020202020204" pitchFamily="34" charset="0"/>
              </a:rPr>
              <a:t>( /   </a:t>
            </a:r>
            <a:r>
              <a:rPr lang="en-US" altLang="zh-CN" sz="2400" i="0" dirty="0">
                <a:solidFill>
                  <a:srgbClr val="0000FF"/>
                </a:solidFill>
                <a:ea typeface="黑体" panose="02010609060101010101" pitchFamily="49" charset="-122"/>
                <a:cs typeface="Arial" panose="020B0604020202020204" pitchFamily="34" charset="0"/>
              </a:rPr>
              <a:t>(+  10  </a:t>
            </a:r>
            <a:r>
              <a:rPr lang="zh-CN" altLang="en-US" sz="2400" i="0" dirty="0">
                <a:solidFill>
                  <a:srgbClr val="0000FF"/>
                </a:solidFill>
                <a:ea typeface="黑体" panose="02010609060101010101" pitchFamily="49" charset="-122"/>
                <a:cs typeface="Arial" panose="020B0604020202020204" pitchFamily="34" charset="0"/>
              </a:rPr>
              <a:t>操作数</a:t>
            </a:r>
            <a:r>
              <a:rPr lang="en-US" altLang="zh-CN" sz="2400" i="0" dirty="0" err="1">
                <a:solidFill>
                  <a:srgbClr val="0000FF"/>
                </a:solidFill>
                <a:ea typeface="黑体" panose="02010609060101010101" pitchFamily="49" charset="-122"/>
                <a:cs typeface="Arial" panose="020B0604020202020204" pitchFamily="34" charset="0"/>
              </a:rPr>
              <a:t>a2</a:t>
            </a:r>
            <a:r>
              <a:rPr lang="en-US" altLang="zh-CN" sz="2400" i="0" dirty="0">
                <a:solidFill>
                  <a:srgbClr val="0000FF"/>
                </a:solidFill>
                <a:ea typeface="黑体" panose="02010609060101010101" pitchFamily="49" charset="-122"/>
                <a:cs typeface="Arial" panose="020B0604020202020204" pitchFamily="34" charset="0"/>
              </a:rPr>
              <a:t>)</a:t>
            </a:r>
            <a:r>
              <a:rPr lang="en-US" altLang="zh-CN" sz="2400" i="0" dirty="0">
                <a:solidFill>
                  <a:srgbClr val="FF0000"/>
                </a:solidFill>
                <a:ea typeface="黑体" panose="02010609060101010101" pitchFamily="49" charset="-122"/>
                <a:cs typeface="Arial" panose="020B0604020202020204" pitchFamily="34" charset="0"/>
              </a:rPr>
              <a:t>  </a:t>
            </a:r>
            <a:r>
              <a:rPr lang="en-US" altLang="zh-CN" sz="2400" i="0" dirty="0">
                <a:solidFill>
                  <a:srgbClr val="993366"/>
                </a:solidFill>
                <a:ea typeface="黑体" panose="02010609060101010101" pitchFamily="49" charset="-122"/>
                <a:cs typeface="Arial" panose="020B0604020202020204" pitchFamily="34" charset="0"/>
              </a:rPr>
              <a:t>(+  </a:t>
            </a:r>
            <a:r>
              <a:rPr lang="zh-CN" altLang="en-US" sz="2400" i="0" dirty="0">
                <a:solidFill>
                  <a:srgbClr val="993366"/>
                </a:solidFill>
                <a:ea typeface="黑体" panose="02010609060101010101" pitchFamily="49" charset="-122"/>
                <a:cs typeface="Arial" panose="020B0604020202020204" pitchFamily="34" charset="0"/>
              </a:rPr>
              <a:t>操作数</a:t>
            </a:r>
            <a:r>
              <a:rPr lang="en-US" altLang="zh-CN" sz="2400" i="0" dirty="0" err="1">
                <a:solidFill>
                  <a:srgbClr val="993366"/>
                </a:solidFill>
                <a:ea typeface="黑体" panose="02010609060101010101" pitchFamily="49" charset="-122"/>
                <a:cs typeface="Arial" panose="020B0604020202020204" pitchFamily="34" charset="0"/>
              </a:rPr>
              <a:t>a3</a:t>
            </a:r>
            <a:r>
              <a:rPr lang="en-US" altLang="zh-CN" sz="2400" i="0" dirty="0">
                <a:solidFill>
                  <a:srgbClr val="993366"/>
                </a:solidFill>
                <a:ea typeface="黑体" panose="02010609060101010101" pitchFamily="49" charset="-122"/>
                <a:cs typeface="Arial" panose="020B0604020202020204" pitchFamily="34" charset="0"/>
              </a:rPr>
              <a:t>  </a:t>
            </a:r>
            <a:r>
              <a:rPr lang="zh-CN" altLang="en-US" sz="2400" i="0" dirty="0">
                <a:solidFill>
                  <a:srgbClr val="993366"/>
                </a:solidFill>
                <a:ea typeface="黑体" panose="02010609060101010101" pitchFamily="49" charset="-122"/>
                <a:cs typeface="Arial" panose="020B0604020202020204" pitchFamily="34" charset="0"/>
              </a:rPr>
              <a:t>操作数</a:t>
            </a:r>
            <a:r>
              <a:rPr lang="en-US" altLang="zh-CN" sz="2400" i="0" dirty="0" err="1">
                <a:solidFill>
                  <a:srgbClr val="993366"/>
                </a:solidFill>
                <a:ea typeface="黑体" panose="02010609060101010101" pitchFamily="49" charset="-122"/>
                <a:cs typeface="Arial" panose="020B0604020202020204" pitchFamily="34" charset="0"/>
              </a:rPr>
              <a:t>a4</a:t>
            </a:r>
            <a:r>
              <a:rPr lang="en-US" altLang="zh-CN" sz="2400" i="0" dirty="0">
                <a:solidFill>
                  <a:srgbClr val="993366"/>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 )</a:t>
            </a:r>
            <a:r>
              <a:rPr lang="en-US" altLang="zh-CN" sz="2400" i="0" dirty="0">
                <a:ea typeface="黑体" panose="02010609060101010101" pitchFamily="49" charset="-122"/>
                <a:cs typeface="Arial" panose="020B0604020202020204" pitchFamily="34" charset="0"/>
              </a:rPr>
              <a:t> </a:t>
            </a:r>
          </a:p>
          <a:p>
            <a:pPr algn="r" eaLnBrk="1" hangingPunct="1">
              <a:lnSpc>
                <a:spcPct val="130000"/>
              </a:lnSpc>
            </a:pPr>
            <a:r>
              <a:rPr lang="en-US" altLang="zh-CN" sz="2400" i="0" dirty="0">
                <a:solidFill>
                  <a:srgbClr val="FF0000"/>
                </a:solidFill>
                <a:ea typeface="黑体" panose="02010609060101010101" pitchFamily="49" charset="-122"/>
                <a:cs typeface="Arial" panose="020B0604020202020204" pitchFamily="34" charset="0"/>
              </a:rPr>
              <a:t>( /   </a:t>
            </a:r>
            <a:r>
              <a:rPr lang="en-US" altLang="zh-CN" sz="2400" i="0" dirty="0">
                <a:solidFill>
                  <a:srgbClr val="0000FF"/>
                </a:solidFill>
                <a:ea typeface="黑体" panose="02010609060101010101" pitchFamily="49" charset="-122"/>
                <a:cs typeface="Arial" panose="020B0604020202020204" pitchFamily="34" charset="0"/>
              </a:rPr>
              <a:t>(+  10  </a:t>
            </a:r>
            <a:r>
              <a:rPr lang="en-US" altLang="zh-CN" sz="2400" i="0" dirty="0">
                <a:solidFill>
                  <a:srgbClr val="FF0000"/>
                </a:solidFill>
                <a:ea typeface="黑体" panose="02010609060101010101" pitchFamily="49" charset="-122"/>
                <a:cs typeface="Arial" panose="020B0604020202020204" pitchFamily="34" charset="0"/>
              </a:rPr>
              <a:t>(/  20  </a:t>
            </a:r>
            <a:r>
              <a:rPr lang="en-US" altLang="zh-CN" sz="2400" i="0" dirty="0">
                <a:solidFill>
                  <a:srgbClr val="000000"/>
                </a:solidFill>
                <a:ea typeface="黑体" panose="02010609060101010101" pitchFamily="49" charset="-122"/>
                <a:cs typeface="Arial" panose="020B0604020202020204" pitchFamily="34" charset="0"/>
              </a:rPr>
              <a:t>(+  8  4)</a:t>
            </a:r>
            <a:r>
              <a:rPr lang="zh-CN" altLang="en-US" sz="2400" i="0" dirty="0">
                <a:solidFill>
                  <a:srgbClr val="FF0000"/>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a:t>
            </a:r>
            <a:r>
              <a:rPr lang="en-US" altLang="zh-CN" sz="2400" i="0" dirty="0">
                <a:solidFill>
                  <a:srgbClr val="0000FF"/>
                </a:solidFill>
                <a:ea typeface="黑体" panose="02010609060101010101" pitchFamily="49" charset="-122"/>
                <a:cs typeface="Arial" panose="020B0604020202020204" pitchFamily="34" charset="0"/>
              </a:rPr>
              <a:t>)</a:t>
            </a:r>
            <a:r>
              <a:rPr lang="en-US" altLang="zh-CN" sz="2400" i="0" dirty="0">
                <a:solidFill>
                  <a:srgbClr val="FF0000"/>
                </a:solidFill>
                <a:ea typeface="黑体" panose="02010609060101010101" pitchFamily="49" charset="-122"/>
                <a:cs typeface="Arial" panose="020B0604020202020204" pitchFamily="34" charset="0"/>
              </a:rPr>
              <a:t>  </a:t>
            </a:r>
            <a:r>
              <a:rPr lang="en-US" altLang="zh-CN" sz="2400" i="0" dirty="0">
                <a:solidFill>
                  <a:srgbClr val="993366"/>
                </a:solidFill>
                <a:ea typeface="黑体" panose="02010609060101010101" pitchFamily="49" charset="-122"/>
                <a:cs typeface="Arial" panose="020B0604020202020204" pitchFamily="34" charset="0"/>
              </a:rPr>
              <a:t>(+  </a:t>
            </a:r>
            <a:r>
              <a:rPr lang="zh-CN" altLang="en-US" sz="2400" i="0" dirty="0">
                <a:solidFill>
                  <a:srgbClr val="993366"/>
                </a:solidFill>
                <a:ea typeface="黑体" panose="02010609060101010101" pitchFamily="49" charset="-122"/>
                <a:cs typeface="Arial" panose="020B0604020202020204" pitchFamily="34" charset="0"/>
              </a:rPr>
              <a:t>操作数</a:t>
            </a:r>
            <a:r>
              <a:rPr lang="en-US" altLang="zh-CN" sz="2400" i="0" dirty="0" err="1">
                <a:solidFill>
                  <a:srgbClr val="993366"/>
                </a:solidFill>
                <a:ea typeface="黑体" panose="02010609060101010101" pitchFamily="49" charset="-122"/>
                <a:cs typeface="Arial" panose="020B0604020202020204" pitchFamily="34" charset="0"/>
              </a:rPr>
              <a:t>a3</a:t>
            </a:r>
            <a:r>
              <a:rPr lang="en-US" altLang="zh-CN" sz="2400" i="0" dirty="0">
                <a:solidFill>
                  <a:srgbClr val="993366"/>
                </a:solidFill>
                <a:ea typeface="黑体" panose="02010609060101010101" pitchFamily="49" charset="-122"/>
                <a:cs typeface="Arial" panose="020B0604020202020204" pitchFamily="34" charset="0"/>
              </a:rPr>
              <a:t>  </a:t>
            </a:r>
            <a:r>
              <a:rPr lang="zh-CN" altLang="en-US" sz="2400" i="0" dirty="0">
                <a:solidFill>
                  <a:srgbClr val="993366"/>
                </a:solidFill>
                <a:ea typeface="黑体" panose="02010609060101010101" pitchFamily="49" charset="-122"/>
                <a:cs typeface="Arial" panose="020B0604020202020204" pitchFamily="34" charset="0"/>
              </a:rPr>
              <a:t>操作数</a:t>
            </a:r>
            <a:r>
              <a:rPr lang="en-US" altLang="zh-CN" sz="2400" i="0" dirty="0" err="1">
                <a:solidFill>
                  <a:srgbClr val="993366"/>
                </a:solidFill>
                <a:ea typeface="黑体" panose="02010609060101010101" pitchFamily="49" charset="-122"/>
                <a:cs typeface="Arial" panose="020B0604020202020204" pitchFamily="34" charset="0"/>
              </a:rPr>
              <a:t>a4</a:t>
            </a:r>
            <a:r>
              <a:rPr lang="en-US" altLang="zh-CN" sz="2400" i="0" dirty="0">
                <a:solidFill>
                  <a:srgbClr val="993366"/>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 )</a:t>
            </a:r>
            <a:r>
              <a:rPr lang="en-US" altLang="zh-CN" sz="2400" i="0" dirty="0">
                <a:ea typeface="黑体" panose="02010609060101010101" pitchFamily="49" charset="-122"/>
                <a:cs typeface="Arial" panose="020B0604020202020204" pitchFamily="34" charset="0"/>
              </a:rPr>
              <a:t> </a:t>
            </a:r>
          </a:p>
          <a:p>
            <a:pPr algn="r" eaLnBrk="1" hangingPunct="1">
              <a:lnSpc>
                <a:spcPct val="130000"/>
              </a:lnSpc>
            </a:pPr>
            <a:r>
              <a:rPr lang="en-US" altLang="zh-CN" sz="2400" i="0" dirty="0">
                <a:solidFill>
                  <a:srgbClr val="FF0000"/>
                </a:solidFill>
                <a:ea typeface="黑体" panose="02010609060101010101" pitchFamily="49" charset="-122"/>
                <a:cs typeface="Arial" panose="020B0604020202020204" pitchFamily="34" charset="0"/>
              </a:rPr>
              <a:t>( /   </a:t>
            </a:r>
            <a:r>
              <a:rPr lang="en-US" altLang="zh-CN" sz="2400" i="0" dirty="0">
                <a:solidFill>
                  <a:srgbClr val="0000FF"/>
                </a:solidFill>
                <a:ea typeface="黑体" panose="02010609060101010101" pitchFamily="49" charset="-122"/>
                <a:cs typeface="Arial" panose="020B0604020202020204" pitchFamily="34" charset="0"/>
              </a:rPr>
              <a:t>(+  10  </a:t>
            </a:r>
            <a:r>
              <a:rPr lang="zh-CN" altLang="en-US" sz="2400" i="0" dirty="0">
                <a:solidFill>
                  <a:srgbClr val="FF0000"/>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  20  </a:t>
            </a:r>
            <a:r>
              <a:rPr lang="en-US" altLang="zh-CN" sz="2400" i="0" dirty="0">
                <a:solidFill>
                  <a:srgbClr val="000000"/>
                </a:solidFill>
                <a:ea typeface="黑体" panose="02010609060101010101" pitchFamily="49" charset="-122"/>
                <a:cs typeface="Arial" panose="020B0604020202020204" pitchFamily="34" charset="0"/>
              </a:rPr>
              <a:t>(+  8  4)</a:t>
            </a:r>
            <a:r>
              <a:rPr lang="zh-CN" altLang="en-US" sz="2400" i="0" dirty="0">
                <a:solidFill>
                  <a:srgbClr val="FF0000"/>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a:t>
            </a:r>
            <a:r>
              <a:rPr lang="en-US" altLang="zh-CN" sz="2400" i="0" dirty="0">
                <a:solidFill>
                  <a:srgbClr val="0000FF"/>
                </a:solidFill>
                <a:ea typeface="黑体" panose="02010609060101010101" pitchFamily="49" charset="-122"/>
                <a:cs typeface="Arial" panose="020B0604020202020204" pitchFamily="34" charset="0"/>
              </a:rPr>
              <a:t>)</a:t>
            </a:r>
            <a:r>
              <a:rPr lang="en-US" altLang="zh-CN" sz="2400" i="0" dirty="0">
                <a:solidFill>
                  <a:srgbClr val="FF0000"/>
                </a:solidFill>
                <a:ea typeface="黑体" panose="02010609060101010101" pitchFamily="49" charset="-122"/>
                <a:cs typeface="Arial" panose="020B0604020202020204" pitchFamily="34" charset="0"/>
              </a:rPr>
              <a:t>  </a:t>
            </a:r>
            <a:r>
              <a:rPr lang="en-US" altLang="zh-CN" sz="2400" i="0" dirty="0">
                <a:solidFill>
                  <a:srgbClr val="993366"/>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  3  6)</a:t>
            </a:r>
            <a:r>
              <a:rPr lang="en-US" altLang="zh-CN" sz="2400" i="0" dirty="0">
                <a:solidFill>
                  <a:srgbClr val="993366"/>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  8  2)</a:t>
            </a:r>
            <a:r>
              <a:rPr lang="en-US" altLang="zh-CN" sz="2400" i="0" dirty="0">
                <a:solidFill>
                  <a:srgbClr val="993366"/>
                </a:solidFill>
                <a:ea typeface="黑体" panose="02010609060101010101" pitchFamily="49" charset="-122"/>
                <a:cs typeface="Arial" panose="020B0604020202020204" pitchFamily="34" charset="0"/>
              </a:rPr>
              <a:t> )</a:t>
            </a:r>
            <a:r>
              <a:rPr lang="en-US" altLang="zh-CN" sz="2400" i="0" dirty="0">
                <a:solidFill>
                  <a:srgbClr val="FF0000"/>
                </a:solidFill>
                <a:ea typeface="黑体" panose="02010609060101010101" pitchFamily="49" charset="-122"/>
                <a:cs typeface="Arial" panose="020B0604020202020204" pitchFamily="34" charset="0"/>
              </a:rPr>
              <a:t> )</a:t>
            </a:r>
            <a:r>
              <a:rPr lang="en-US" altLang="zh-CN" sz="2400" i="0" dirty="0">
                <a:ea typeface="黑体" panose="02010609060101010101" pitchFamily="49" charset="-122"/>
                <a:cs typeface="Arial" panose="020B0604020202020204" pitchFamily="34" charset="0"/>
              </a:rPr>
              <a:t> </a:t>
            </a:r>
            <a:endParaRPr lang="zh-CN" altLang="en-US" sz="2400" i="0" dirty="0">
              <a:ea typeface="黑体" panose="02010609060101010101" pitchFamily="49" charset="-122"/>
              <a:cs typeface="Arial" panose="020B0604020202020204" pitchFamily="34" charset="0"/>
            </a:endParaRPr>
          </a:p>
        </p:txBody>
      </p:sp>
      <p:sp>
        <p:nvSpPr>
          <p:cNvPr id="8" name="圆角矩形 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8</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）构造与执行练习</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extLst>
      <p:ext uri="{BB962C8B-B14F-4D97-AF65-F5344CB8AC3E}">
        <p14:creationId xmlns:p14="http://schemas.microsoft.com/office/powerpoint/2010/main" val="3334778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81422">
                                            <p:txEl>
                                              <p:pRg st="0" end="0"/>
                                            </p:txEl>
                                          </p:spTgt>
                                        </p:tgtEl>
                                        <p:attrNameLst>
                                          <p:attrName>style.visibility</p:attrName>
                                        </p:attrNameLst>
                                      </p:cBhvr>
                                      <p:to>
                                        <p:strVal val="visible"/>
                                      </p:to>
                                    </p:set>
                                    <p:anim calcmode="lin" valueType="num">
                                      <p:cBhvr additive="base">
                                        <p:cTn id="7" dur="500" fill="hold"/>
                                        <p:tgtEl>
                                          <p:spTgt spid="16814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14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81422">
                                            <p:txEl>
                                              <p:pRg st="1" end="1"/>
                                            </p:txEl>
                                          </p:spTgt>
                                        </p:tgtEl>
                                        <p:attrNameLst>
                                          <p:attrName>style.visibility</p:attrName>
                                        </p:attrNameLst>
                                      </p:cBhvr>
                                      <p:to>
                                        <p:strVal val="visible"/>
                                      </p:to>
                                    </p:set>
                                    <p:anim calcmode="lin" valueType="num">
                                      <p:cBhvr additive="base">
                                        <p:cTn id="13" dur="500" fill="hold"/>
                                        <p:tgtEl>
                                          <p:spTgt spid="16814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14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81422">
                                            <p:txEl>
                                              <p:pRg st="2" end="2"/>
                                            </p:txEl>
                                          </p:spTgt>
                                        </p:tgtEl>
                                        <p:attrNameLst>
                                          <p:attrName>style.visibility</p:attrName>
                                        </p:attrNameLst>
                                      </p:cBhvr>
                                      <p:to>
                                        <p:strVal val="visible"/>
                                      </p:to>
                                    </p:set>
                                    <p:anim calcmode="lin" valueType="num">
                                      <p:cBhvr additive="base">
                                        <p:cTn id="19" dur="500" fill="hold"/>
                                        <p:tgtEl>
                                          <p:spTgt spid="16814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14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81422">
                                            <p:txEl>
                                              <p:pRg st="3" end="3"/>
                                            </p:txEl>
                                          </p:spTgt>
                                        </p:tgtEl>
                                        <p:attrNameLst>
                                          <p:attrName>style.visibility</p:attrName>
                                        </p:attrNameLst>
                                      </p:cBhvr>
                                      <p:to>
                                        <p:strVal val="visible"/>
                                      </p:to>
                                    </p:set>
                                    <p:anim calcmode="lin" valueType="num">
                                      <p:cBhvr additive="base">
                                        <p:cTn id="25" dur="500" fill="hold"/>
                                        <p:tgtEl>
                                          <p:spTgt spid="168142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142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390183" y="1961583"/>
            <a:ext cx="5464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lang="zh-CN" altLang="en-US" i="0">
                <a:solidFill>
                  <a:schemeClr val="accent2"/>
                </a:solidFill>
                <a:ea typeface="华文宋体" panose="02010600040101010101" pitchFamily="2" charset="-122"/>
              </a:rPr>
              <a:t>问题</a:t>
            </a:r>
            <a:r>
              <a:rPr lang="en-US" altLang="zh-CN" i="0">
                <a:solidFill>
                  <a:schemeClr val="accent2"/>
                </a:solidFill>
                <a:ea typeface="华文宋体" panose="02010600040101010101" pitchFamily="2" charset="-122"/>
              </a:rPr>
              <a:t>1</a:t>
            </a:r>
            <a:r>
              <a:rPr lang="zh-CN" altLang="en-US" i="0">
                <a:solidFill>
                  <a:schemeClr val="accent2"/>
                </a:solidFill>
                <a:ea typeface="华文宋体" panose="02010600040101010101" pitchFamily="2" charset="-122"/>
              </a:rPr>
              <a:t>：用前缀表示法书写下述表达式 </a:t>
            </a:r>
          </a:p>
        </p:txBody>
      </p:sp>
      <p:sp>
        <p:nvSpPr>
          <p:cNvPr id="56323" name="Text Box 3"/>
          <p:cNvSpPr txBox="1">
            <a:spLocks noChangeArrowheads="1"/>
          </p:cNvSpPr>
          <p:nvPr/>
        </p:nvSpPr>
        <p:spPr bwMode="auto">
          <a:xfrm>
            <a:off x="3095158" y="2585470"/>
            <a:ext cx="3512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dirty="0"/>
              <a:t>10 + 4 + (8- (12 - (6 + 4 </a:t>
            </a:r>
            <a:r>
              <a:rPr lang="en-US" altLang="zh-CN" dirty="0">
                <a:sym typeface="Symbol" panose="05050102010706020507" pitchFamily="18" charset="2"/>
              </a:rPr>
              <a:t> </a:t>
            </a:r>
            <a:r>
              <a:rPr lang="en-US" altLang="zh-CN" dirty="0"/>
              <a:t>5)))</a:t>
            </a:r>
          </a:p>
        </p:txBody>
      </p:sp>
      <p:sp>
        <p:nvSpPr>
          <p:cNvPr id="56324" name="Line 4"/>
          <p:cNvSpPr>
            <a:spLocks noChangeShapeType="1"/>
          </p:cNvSpPr>
          <p:nvPr/>
        </p:nvSpPr>
        <p:spPr bwMode="auto">
          <a:xfrm flipV="1">
            <a:off x="3417490" y="2985580"/>
            <a:ext cx="3057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5" name="Text Box 5"/>
          <p:cNvSpPr txBox="1">
            <a:spLocks noChangeArrowheads="1"/>
          </p:cNvSpPr>
          <p:nvPr/>
        </p:nvSpPr>
        <p:spPr bwMode="auto">
          <a:xfrm>
            <a:off x="3934946" y="2947420"/>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3*(6-2)(12-7)</a:t>
            </a:r>
            <a:endParaRPr lang="zh-CN" altLang="en-US"/>
          </a:p>
        </p:txBody>
      </p:sp>
      <p:sp>
        <p:nvSpPr>
          <p:cNvPr id="56326" name="Text Box 6"/>
          <p:cNvSpPr txBox="1">
            <a:spLocks noChangeArrowheads="1"/>
          </p:cNvSpPr>
          <p:nvPr/>
        </p:nvSpPr>
        <p:spPr bwMode="auto">
          <a:xfrm>
            <a:off x="1390183" y="3367989"/>
            <a:ext cx="5875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lang="zh-CN" altLang="en-US" i="0" dirty="0">
                <a:solidFill>
                  <a:schemeClr val="accent2"/>
                </a:solidFill>
                <a:ea typeface="华文宋体" panose="02010600040101010101" pitchFamily="2" charset="-122"/>
              </a:rPr>
              <a:t>问题</a:t>
            </a:r>
            <a:r>
              <a:rPr lang="en-US" altLang="zh-CN" i="0" dirty="0">
                <a:solidFill>
                  <a:schemeClr val="accent2"/>
                </a:solidFill>
                <a:ea typeface="华文宋体" panose="02010600040101010101" pitchFamily="2" charset="-122"/>
              </a:rPr>
              <a:t>2</a:t>
            </a:r>
            <a:r>
              <a:rPr lang="zh-CN" altLang="en-US" i="0" dirty="0">
                <a:solidFill>
                  <a:schemeClr val="accent2"/>
                </a:solidFill>
                <a:ea typeface="华文宋体" panose="02010600040101010101" pitchFamily="2" charset="-122"/>
              </a:rPr>
              <a:t>：请定义一个过程，求某一数值的立方          </a:t>
            </a:r>
          </a:p>
        </p:txBody>
      </p:sp>
      <p:sp>
        <p:nvSpPr>
          <p:cNvPr id="56327" name="Text Box 7"/>
          <p:cNvSpPr txBox="1">
            <a:spLocks noChangeArrowheads="1"/>
          </p:cNvSpPr>
          <p:nvPr/>
        </p:nvSpPr>
        <p:spPr bwMode="auto">
          <a:xfrm>
            <a:off x="6763195" y="3429902"/>
            <a:ext cx="515455" cy="510778"/>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FFEF"/>
                </a:solidFill>
              </a:rPr>
              <a:t>a</a:t>
            </a:r>
            <a:r>
              <a:rPr lang="en-US" altLang="zh-CN" sz="2400" baseline="30000">
                <a:solidFill>
                  <a:srgbClr val="FFFFEF"/>
                </a:solidFill>
              </a:rPr>
              <a:t>3</a:t>
            </a:r>
          </a:p>
        </p:txBody>
      </p:sp>
      <p:grpSp>
        <p:nvGrpSpPr>
          <p:cNvPr id="56328" name="Group 8"/>
          <p:cNvGrpSpPr>
            <a:grpSpLocks/>
          </p:cNvGrpSpPr>
          <p:nvPr/>
        </p:nvGrpSpPr>
        <p:grpSpPr bwMode="auto">
          <a:xfrm>
            <a:off x="1357053" y="4050309"/>
            <a:ext cx="8688028" cy="1055688"/>
            <a:chOff x="112" y="2654"/>
            <a:chExt cx="3701" cy="665"/>
          </a:xfrm>
        </p:grpSpPr>
        <p:sp>
          <p:nvSpPr>
            <p:cNvPr id="56330" name="Text Box 9"/>
            <p:cNvSpPr txBox="1">
              <a:spLocks noChangeArrowheads="1"/>
            </p:cNvSpPr>
            <p:nvPr/>
          </p:nvSpPr>
          <p:spPr bwMode="auto">
            <a:xfrm>
              <a:off x="112" y="2654"/>
              <a:ext cx="3701" cy="665"/>
            </a:xfrm>
            <a:prstGeom prst="roundRect">
              <a:avLst>
                <a:gd name="adj" fmla="val 788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lang="zh-CN" altLang="en-US" i="0" dirty="0">
                  <a:solidFill>
                    <a:schemeClr val="accent2"/>
                  </a:solidFill>
                  <a:ea typeface="华文宋体" panose="02010600040101010101" pitchFamily="2" charset="-122"/>
                </a:rPr>
                <a:t>问题</a:t>
              </a:r>
              <a:r>
                <a:rPr lang="en-US" altLang="zh-CN" i="0" dirty="0">
                  <a:solidFill>
                    <a:schemeClr val="accent2"/>
                  </a:solidFill>
                  <a:ea typeface="华文宋体" panose="02010600040101010101" pitchFamily="2" charset="-122"/>
                </a:rPr>
                <a:t>3</a:t>
              </a:r>
              <a:r>
                <a:rPr lang="zh-CN" altLang="en-US" i="0" dirty="0">
                  <a:solidFill>
                    <a:schemeClr val="accent2"/>
                  </a:solidFill>
                  <a:ea typeface="华文宋体" panose="02010600040101010101" pitchFamily="2" charset="-122"/>
                </a:rPr>
                <a:t>：进一步以问题</a:t>
              </a:r>
              <a:r>
                <a:rPr lang="en-US" altLang="zh-CN" i="0" dirty="0">
                  <a:solidFill>
                    <a:schemeClr val="accent2"/>
                  </a:solidFill>
                  <a:ea typeface="华文宋体" panose="02010600040101010101" pitchFamily="2" charset="-122"/>
                </a:rPr>
                <a:t>2</a:t>
              </a:r>
              <a:r>
                <a:rPr lang="zh-CN" altLang="en-US" i="0" dirty="0">
                  <a:solidFill>
                    <a:schemeClr val="accent2"/>
                  </a:solidFill>
                  <a:ea typeface="华文宋体" panose="02010600040101010101" pitchFamily="2" charset="-122"/>
                </a:rPr>
                <a:t>定义的过程，再定义一个过程，求某两个数值的立方和                。 进一步求                ，并模拟给出计算过程。</a:t>
              </a:r>
            </a:p>
          </p:txBody>
        </p:sp>
        <p:sp>
          <p:nvSpPr>
            <p:cNvPr id="56331" name="Text Box 10"/>
            <p:cNvSpPr txBox="1">
              <a:spLocks noChangeArrowheads="1"/>
            </p:cNvSpPr>
            <p:nvPr/>
          </p:nvSpPr>
          <p:spPr bwMode="auto">
            <a:xfrm>
              <a:off x="404" y="2987"/>
              <a:ext cx="404" cy="322"/>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solidFill>
                    <a:srgbClr val="FFFFEF"/>
                  </a:solidFill>
                </a:rPr>
                <a:t>a</a:t>
              </a:r>
              <a:r>
                <a:rPr lang="en-US" altLang="zh-CN" sz="2400" baseline="30000" dirty="0" err="1">
                  <a:solidFill>
                    <a:srgbClr val="FFFFEF"/>
                  </a:solidFill>
                </a:rPr>
                <a:t>3+</a:t>
              </a:r>
              <a:r>
                <a:rPr lang="en-US" altLang="zh-CN" sz="2400" dirty="0" err="1">
                  <a:solidFill>
                    <a:srgbClr val="FFFFEF"/>
                  </a:solidFill>
                </a:rPr>
                <a:t>b</a:t>
              </a:r>
              <a:r>
                <a:rPr lang="en-US" altLang="zh-CN" sz="2400" baseline="30000" dirty="0" err="1">
                  <a:solidFill>
                    <a:srgbClr val="FFFFEF"/>
                  </a:solidFill>
                </a:rPr>
                <a:t>3</a:t>
              </a:r>
              <a:endParaRPr lang="en-US" altLang="zh-CN" sz="2400" baseline="30000" dirty="0">
                <a:solidFill>
                  <a:srgbClr val="FFFFEF"/>
                </a:solidFill>
              </a:endParaRPr>
            </a:p>
          </p:txBody>
        </p:sp>
        <p:sp>
          <p:nvSpPr>
            <p:cNvPr id="56332" name="Text Box 11"/>
            <p:cNvSpPr txBox="1">
              <a:spLocks noChangeArrowheads="1"/>
            </p:cNvSpPr>
            <p:nvPr/>
          </p:nvSpPr>
          <p:spPr bwMode="auto">
            <a:xfrm>
              <a:off x="1471" y="2972"/>
              <a:ext cx="397" cy="322"/>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FFEF"/>
                  </a:solidFill>
                </a:rPr>
                <a:t>5</a:t>
              </a:r>
              <a:r>
                <a:rPr lang="en-US" altLang="zh-CN" sz="2400" baseline="30000">
                  <a:solidFill>
                    <a:srgbClr val="FFFFEF"/>
                  </a:solidFill>
                </a:rPr>
                <a:t>3+</a:t>
              </a:r>
              <a:r>
                <a:rPr lang="en-US" altLang="zh-CN" sz="2400">
                  <a:solidFill>
                    <a:srgbClr val="FFFFEF"/>
                  </a:solidFill>
                </a:rPr>
                <a:t>8</a:t>
              </a:r>
              <a:r>
                <a:rPr lang="en-US" altLang="zh-CN" sz="2400" baseline="30000">
                  <a:solidFill>
                    <a:srgbClr val="FFFFEF"/>
                  </a:solidFill>
                </a:rPr>
                <a:t>3</a:t>
              </a:r>
            </a:p>
          </p:txBody>
        </p:sp>
      </p:grpSp>
      <p:sp>
        <p:nvSpPr>
          <p:cNvPr id="13" name="圆角矩形 12"/>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9</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）构造与执行练习</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4"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6466" y="2062220"/>
            <a:ext cx="3260725" cy="182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18307" name="Rectangle 3"/>
          <p:cNvSpPr>
            <a:spLocks noChangeArrowheads="1"/>
          </p:cNvSpPr>
          <p:nvPr/>
        </p:nvSpPr>
        <p:spPr bwMode="auto">
          <a:xfrm>
            <a:off x="1976438" y="4302125"/>
            <a:ext cx="3524250" cy="1736646"/>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it-IT" altLang="zh-CN" sz="2400">
                <a:solidFill>
                  <a:schemeClr val="bg1"/>
                </a:solidFill>
              </a:rPr>
              <a:t>(cond  (  &lt;p</a:t>
            </a:r>
            <a:r>
              <a:rPr lang="it-IT" altLang="zh-CN" sz="2400" baseline="-25000">
                <a:solidFill>
                  <a:schemeClr val="bg1"/>
                </a:solidFill>
              </a:rPr>
              <a:t>1</a:t>
            </a:r>
            <a:r>
              <a:rPr lang="it-IT" altLang="zh-CN" sz="2400">
                <a:solidFill>
                  <a:schemeClr val="bg1"/>
                </a:solidFill>
              </a:rPr>
              <a:t>&gt;  &lt;e</a:t>
            </a:r>
            <a:r>
              <a:rPr lang="it-IT" altLang="zh-CN" sz="2400" baseline="-25000">
                <a:solidFill>
                  <a:schemeClr val="bg1"/>
                </a:solidFill>
              </a:rPr>
              <a:t>1</a:t>
            </a:r>
            <a:r>
              <a:rPr lang="it-IT" altLang="zh-CN" sz="2400">
                <a:solidFill>
                  <a:schemeClr val="bg1"/>
                </a:solidFill>
              </a:rPr>
              <a:t>&gt;)</a:t>
            </a:r>
          </a:p>
          <a:p>
            <a:pPr eaLnBrk="1" hangingPunct="1"/>
            <a:r>
              <a:rPr lang="it-IT" altLang="zh-CN" sz="2400">
                <a:solidFill>
                  <a:schemeClr val="bg1"/>
                </a:solidFill>
              </a:rPr>
              <a:t>            ( &lt;p</a:t>
            </a:r>
            <a:r>
              <a:rPr lang="it-IT" altLang="zh-CN" sz="2400" baseline="-25000">
                <a:solidFill>
                  <a:schemeClr val="bg1"/>
                </a:solidFill>
              </a:rPr>
              <a:t>2</a:t>
            </a:r>
            <a:r>
              <a:rPr lang="it-IT" altLang="zh-CN" sz="2400">
                <a:solidFill>
                  <a:schemeClr val="bg1"/>
                </a:solidFill>
              </a:rPr>
              <a:t>&gt;  &lt;e</a:t>
            </a:r>
            <a:r>
              <a:rPr lang="it-IT" altLang="zh-CN" sz="2400" baseline="-25000">
                <a:solidFill>
                  <a:schemeClr val="bg1"/>
                </a:solidFill>
              </a:rPr>
              <a:t>2</a:t>
            </a:r>
            <a:r>
              <a:rPr lang="it-IT" altLang="zh-CN" sz="2400">
                <a:solidFill>
                  <a:schemeClr val="bg1"/>
                </a:solidFill>
              </a:rPr>
              <a:t>&gt;)</a:t>
            </a:r>
          </a:p>
          <a:p>
            <a:pPr eaLnBrk="1" hangingPunct="1"/>
            <a:r>
              <a:rPr lang="it-IT" altLang="zh-CN" sz="2400">
                <a:solidFill>
                  <a:schemeClr val="bg1"/>
                </a:solidFill>
              </a:rPr>
              <a:t>	...</a:t>
            </a:r>
          </a:p>
          <a:p>
            <a:pPr eaLnBrk="1" hangingPunct="1"/>
            <a:r>
              <a:rPr lang="it-IT" altLang="zh-CN" sz="2400">
                <a:solidFill>
                  <a:schemeClr val="bg1"/>
                </a:solidFill>
              </a:rPr>
              <a:t>           ( &lt;p</a:t>
            </a:r>
            <a:r>
              <a:rPr lang="it-IT" altLang="zh-CN" sz="2400" baseline="-25000">
                <a:solidFill>
                  <a:schemeClr val="bg1"/>
                </a:solidFill>
              </a:rPr>
              <a:t>n</a:t>
            </a:r>
            <a:r>
              <a:rPr lang="it-IT" altLang="zh-CN" sz="2400">
                <a:solidFill>
                  <a:schemeClr val="bg1"/>
                </a:solidFill>
              </a:rPr>
              <a:t>&gt;  &lt;e</a:t>
            </a:r>
            <a:r>
              <a:rPr lang="it-IT" altLang="zh-CN" sz="2400" baseline="-25000">
                <a:solidFill>
                  <a:schemeClr val="bg1"/>
                </a:solidFill>
              </a:rPr>
              <a:t>n</a:t>
            </a:r>
            <a:r>
              <a:rPr lang="it-IT" altLang="zh-CN" sz="2400">
                <a:solidFill>
                  <a:schemeClr val="bg1"/>
                </a:solidFill>
              </a:rPr>
              <a:t>&gt;)  )  </a:t>
            </a:r>
          </a:p>
        </p:txBody>
      </p:sp>
      <p:sp>
        <p:nvSpPr>
          <p:cNvPr id="2018308" name="Rectangle 4"/>
          <p:cNvSpPr>
            <a:spLocks noChangeArrowheads="1"/>
          </p:cNvSpPr>
          <p:nvPr/>
        </p:nvSpPr>
        <p:spPr bwMode="auto">
          <a:xfrm>
            <a:off x="5741988" y="4368801"/>
            <a:ext cx="45656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t>(define  (abs  x) (</a:t>
            </a:r>
            <a:r>
              <a:rPr lang="en-US" altLang="zh-CN" dirty="0" err="1"/>
              <a:t>cond</a:t>
            </a:r>
            <a:r>
              <a:rPr lang="en-US" altLang="zh-CN" dirty="0"/>
              <a:t>  (</a:t>
            </a:r>
            <a:r>
              <a:rPr lang="en-US" altLang="zh-CN" dirty="0">
                <a:solidFill>
                  <a:srgbClr val="FF0000"/>
                </a:solidFill>
              </a:rPr>
              <a:t>(&gt;  x  0)</a:t>
            </a:r>
            <a:r>
              <a:rPr lang="en-US" altLang="zh-CN" dirty="0"/>
              <a:t>  x)</a:t>
            </a:r>
          </a:p>
          <a:p>
            <a:pPr eaLnBrk="1" hangingPunct="1">
              <a:spcBef>
                <a:spcPct val="50000"/>
              </a:spcBef>
            </a:pPr>
            <a:r>
              <a:rPr lang="en-US" altLang="zh-CN" dirty="0"/>
              <a:t>                                       (</a:t>
            </a:r>
            <a:r>
              <a:rPr lang="en-US" altLang="zh-CN" dirty="0">
                <a:solidFill>
                  <a:srgbClr val="FF0000"/>
                </a:solidFill>
              </a:rPr>
              <a:t>(=  x  0)</a:t>
            </a:r>
            <a:r>
              <a:rPr lang="en-US" altLang="zh-CN" dirty="0"/>
              <a:t>  0)</a:t>
            </a:r>
          </a:p>
          <a:p>
            <a:pPr eaLnBrk="1" hangingPunct="1">
              <a:spcBef>
                <a:spcPct val="50000"/>
              </a:spcBef>
            </a:pPr>
            <a:r>
              <a:rPr lang="en-US" altLang="zh-CN" dirty="0"/>
              <a:t>                                   (</a:t>
            </a:r>
            <a:r>
              <a:rPr lang="en-US" altLang="zh-CN" dirty="0">
                <a:solidFill>
                  <a:srgbClr val="FF0000"/>
                </a:solidFill>
              </a:rPr>
              <a:t>(&lt;  x  0)</a:t>
            </a:r>
            <a:r>
              <a:rPr lang="en-US" altLang="zh-CN" dirty="0"/>
              <a:t>  (-  x)))) </a:t>
            </a:r>
          </a:p>
        </p:txBody>
      </p:sp>
      <p:sp>
        <p:nvSpPr>
          <p:cNvPr id="46085" name="Text Box 5"/>
          <p:cNvSpPr txBox="1">
            <a:spLocks noChangeArrowheads="1"/>
          </p:cNvSpPr>
          <p:nvPr/>
        </p:nvSpPr>
        <p:spPr bwMode="auto">
          <a:xfrm>
            <a:off x="602409" y="1963810"/>
            <a:ext cx="86391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solidFill>
                  <a:schemeClr val="tx2"/>
                </a:solidFill>
                <a:ea typeface="华文宋体" panose="02010600040101010101" pitchFamily="2" charset="-122"/>
              </a:rPr>
              <a:t>带有条件的运算组合式</a:t>
            </a:r>
            <a:endParaRPr lang="zh-CN" altLang="en-US" i="0">
              <a:solidFill>
                <a:schemeClr val="tx2"/>
              </a:solidFill>
              <a:ea typeface="华文宋体" panose="02010600040101010101" pitchFamily="2" charset="-122"/>
            </a:endParaRPr>
          </a:p>
        </p:txBody>
      </p:sp>
      <p:sp>
        <p:nvSpPr>
          <p:cNvPr id="2" name="圆角矩形 73">
            <a:extLst>
              <a:ext uri="{FF2B5EF4-FFF2-40B4-BE49-F238E27FC236}">
                <a16:creationId xmlns:a16="http://schemas.microsoft.com/office/drawing/2014/main" id="{59C3C67A-51FF-4026-8229-32203D37AA1C}"/>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带有条件的运算组合式如何表达</a:t>
            </a: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a:t>
            </a:r>
          </a:p>
        </p:txBody>
      </p:sp>
      <p:sp>
        <p:nvSpPr>
          <p:cNvPr id="3" name="标题 1">
            <a:extLst>
              <a:ext uri="{FF2B5EF4-FFF2-40B4-BE49-F238E27FC236}">
                <a16:creationId xmlns:a16="http://schemas.microsoft.com/office/drawing/2014/main" id="{AC5ACADB-50C1-470A-B5AE-499017FF5FC5}"/>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8307"/>
                                        </p:tgtEl>
                                        <p:attrNameLst>
                                          <p:attrName>style.visibility</p:attrName>
                                        </p:attrNameLst>
                                      </p:cBhvr>
                                      <p:to>
                                        <p:strVal val="visible"/>
                                      </p:to>
                                    </p:set>
                                    <p:anim calcmode="lin" valueType="num">
                                      <p:cBhvr additive="base">
                                        <p:cTn id="7" dur="500" fill="hold"/>
                                        <p:tgtEl>
                                          <p:spTgt spid="2018307"/>
                                        </p:tgtEl>
                                        <p:attrNameLst>
                                          <p:attrName>ppt_x</p:attrName>
                                        </p:attrNameLst>
                                      </p:cBhvr>
                                      <p:tavLst>
                                        <p:tav tm="0">
                                          <p:val>
                                            <p:strVal val="#ppt_x"/>
                                          </p:val>
                                        </p:tav>
                                        <p:tav tm="100000">
                                          <p:val>
                                            <p:strVal val="#ppt_x"/>
                                          </p:val>
                                        </p:tav>
                                      </p:tavLst>
                                    </p:anim>
                                    <p:anim calcmode="lin" valueType="num">
                                      <p:cBhvr additive="base">
                                        <p:cTn id="8" dur="500" fill="hold"/>
                                        <p:tgtEl>
                                          <p:spTgt spid="20183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8308"/>
                                        </p:tgtEl>
                                        <p:attrNameLst>
                                          <p:attrName>style.visibility</p:attrName>
                                        </p:attrNameLst>
                                      </p:cBhvr>
                                      <p:to>
                                        <p:strVal val="visible"/>
                                      </p:to>
                                    </p:set>
                                    <p:anim calcmode="lin" valueType="num">
                                      <p:cBhvr additive="base">
                                        <p:cTn id="13" dur="500" fill="hold"/>
                                        <p:tgtEl>
                                          <p:spTgt spid="2018308"/>
                                        </p:tgtEl>
                                        <p:attrNameLst>
                                          <p:attrName>ppt_x</p:attrName>
                                        </p:attrNameLst>
                                      </p:cBhvr>
                                      <p:tavLst>
                                        <p:tav tm="0">
                                          <p:val>
                                            <p:strVal val="#ppt_x"/>
                                          </p:val>
                                        </p:tav>
                                        <p:tav tm="100000">
                                          <p:val>
                                            <p:strVal val="#ppt_x"/>
                                          </p:val>
                                        </p:tav>
                                      </p:tavLst>
                                    </p:anim>
                                    <p:anim calcmode="lin" valueType="num">
                                      <p:cBhvr additive="base">
                                        <p:cTn id="14" dur="500" fill="hold"/>
                                        <p:tgtEl>
                                          <p:spTgt spid="2018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8307" grpId="0" animBg="1"/>
      <p:bldP spid="20183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329019" y="3870762"/>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470614097"/>
              </p:ext>
            </p:extLst>
          </p:nvPr>
        </p:nvGraphicFramePr>
        <p:xfrm>
          <a:off x="2283106" y="2708742"/>
          <a:ext cx="4360862" cy="1739900"/>
        </p:xfrm>
        <a:graphic>
          <a:graphicData uri="http://schemas.openxmlformats.org/presentationml/2006/ole">
            <mc:AlternateContent xmlns:mc="http://schemas.openxmlformats.org/markup-compatibility/2006">
              <mc:Choice xmlns:v="urn:schemas-microsoft-com:vml" Requires="v">
                <p:oleObj spid="_x0000_s50239" name="公式" r:id="rId4" imgW="1841500" imgH="736600" progId="Equation.3">
                  <p:embed/>
                </p:oleObj>
              </mc:Choice>
              <mc:Fallback>
                <p:oleObj name="公式" r:id="rId4" imgW="1841500" imgH="736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106" y="2708742"/>
                        <a:ext cx="436086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2405" name="Rectangle 5"/>
          <p:cNvSpPr>
            <a:spLocks noChangeArrowheads="1"/>
          </p:cNvSpPr>
          <p:nvPr/>
        </p:nvSpPr>
        <p:spPr bwMode="auto">
          <a:xfrm>
            <a:off x="6751638" y="3232150"/>
            <a:ext cx="3524250" cy="156966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it-IT" altLang="zh-CN" sz="2400">
                <a:solidFill>
                  <a:schemeClr val="bg1"/>
                </a:solidFill>
              </a:rPr>
              <a:t>(cond  (  &lt;p</a:t>
            </a:r>
            <a:r>
              <a:rPr lang="it-IT" altLang="zh-CN" sz="2400" baseline="-25000">
                <a:solidFill>
                  <a:schemeClr val="bg1"/>
                </a:solidFill>
              </a:rPr>
              <a:t>1</a:t>
            </a:r>
            <a:r>
              <a:rPr lang="it-IT" altLang="zh-CN" sz="2400">
                <a:solidFill>
                  <a:schemeClr val="bg1"/>
                </a:solidFill>
              </a:rPr>
              <a:t>&gt;  &lt;e</a:t>
            </a:r>
            <a:r>
              <a:rPr lang="it-IT" altLang="zh-CN" sz="2400" baseline="-25000">
                <a:solidFill>
                  <a:schemeClr val="bg1"/>
                </a:solidFill>
              </a:rPr>
              <a:t>1</a:t>
            </a:r>
            <a:r>
              <a:rPr lang="it-IT" altLang="zh-CN" sz="2400">
                <a:solidFill>
                  <a:schemeClr val="bg1"/>
                </a:solidFill>
              </a:rPr>
              <a:t>&gt;)</a:t>
            </a:r>
          </a:p>
          <a:p>
            <a:pPr eaLnBrk="1" hangingPunct="1"/>
            <a:r>
              <a:rPr lang="it-IT" altLang="zh-CN" sz="2400">
                <a:solidFill>
                  <a:schemeClr val="bg1"/>
                </a:solidFill>
              </a:rPr>
              <a:t>            ( &lt;p</a:t>
            </a:r>
            <a:r>
              <a:rPr lang="it-IT" altLang="zh-CN" sz="2400" baseline="-25000">
                <a:solidFill>
                  <a:schemeClr val="bg1"/>
                </a:solidFill>
              </a:rPr>
              <a:t>2</a:t>
            </a:r>
            <a:r>
              <a:rPr lang="it-IT" altLang="zh-CN" sz="2400">
                <a:solidFill>
                  <a:schemeClr val="bg1"/>
                </a:solidFill>
              </a:rPr>
              <a:t>&gt;  &lt;e</a:t>
            </a:r>
            <a:r>
              <a:rPr lang="it-IT" altLang="zh-CN" sz="2400" baseline="-25000">
                <a:solidFill>
                  <a:schemeClr val="bg1"/>
                </a:solidFill>
              </a:rPr>
              <a:t>2</a:t>
            </a:r>
            <a:r>
              <a:rPr lang="it-IT" altLang="zh-CN" sz="2400">
                <a:solidFill>
                  <a:schemeClr val="bg1"/>
                </a:solidFill>
              </a:rPr>
              <a:t>&gt;)</a:t>
            </a:r>
          </a:p>
          <a:p>
            <a:pPr eaLnBrk="1" hangingPunct="1"/>
            <a:r>
              <a:rPr lang="it-IT" altLang="zh-CN" sz="2400">
                <a:solidFill>
                  <a:schemeClr val="bg1"/>
                </a:solidFill>
              </a:rPr>
              <a:t>	...</a:t>
            </a:r>
          </a:p>
          <a:p>
            <a:pPr eaLnBrk="1" hangingPunct="1"/>
            <a:r>
              <a:rPr lang="it-IT" altLang="zh-CN" sz="2400">
                <a:solidFill>
                  <a:schemeClr val="bg1"/>
                </a:solidFill>
              </a:rPr>
              <a:t>           ( &lt;p</a:t>
            </a:r>
            <a:r>
              <a:rPr lang="it-IT" altLang="zh-CN" sz="2400" baseline="-25000">
                <a:solidFill>
                  <a:schemeClr val="bg1"/>
                </a:solidFill>
              </a:rPr>
              <a:t>n</a:t>
            </a:r>
            <a:r>
              <a:rPr lang="it-IT" altLang="zh-CN" sz="2400">
                <a:solidFill>
                  <a:schemeClr val="bg1"/>
                </a:solidFill>
              </a:rPr>
              <a:t>&gt;  &lt;e</a:t>
            </a:r>
            <a:r>
              <a:rPr lang="it-IT" altLang="zh-CN" sz="2400" baseline="-25000">
                <a:solidFill>
                  <a:schemeClr val="bg1"/>
                </a:solidFill>
              </a:rPr>
              <a:t>n</a:t>
            </a:r>
            <a:r>
              <a:rPr lang="it-IT" altLang="zh-CN" sz="2400">
                <a:solidFill>
                  <a:schemeClr val="bg1"/>
                </a:solidFill>
              </a:rPr>
              <a:t>&gt;)  )  </a:t>
            </a:r>
          </a:p>
        </p:txBody>
      </p:sp>
      <p:sp>
        <p:nvSpPr>
          <p:cNvPr id="2022406" name="Rectangle 6"/>
          <p:cNvSpPr>
            <a:spLocks noChangeArrowheads="1"/>
          </p:cNvSpPr>
          <p:nvPr/>
        </p:nvSpPr>
        <p:spPr bwMode="auto">
          <a:xfrm>
            <a:off x="2020888" y="5030788"/>
            <a:ext cx="758825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lang="en-US" altLang="zh-CN" sz="2400" dirty="0"/>
              <a:t>(define  (f  x) (</a:t>
            </a:r>
            <a:r>
              <a:rPr lang="en-US" altLang="zh-CN" sz="2400" dirty="0" err="1"/>
              <a:t>cond</a:t>
            </a:r>
            <a:r>
              <a:rPr lang="en-US" altLang="zh-CN" sz="2400" dirty="0"/>
              <a:t>  (</a:t>
            </a:r>
            <a:r>
              <a:rPr lang="en-US" altLang="zh-CN" sz="2400" dirty="0">
                <a:solidFill>
                  <a:srgbClr val="FF0000"/>
                </a:solidFill>
              </a:rPr>
              <a:t>(&gt;  x  0)</a:t>
            </a:r>
            <a:r>
              <a:rPr lang="en-US" altLang="zh-CN" sz="2400" dirty="0"/>
              <a:t>  (-  (Square x)  x))</a:t>
            </a:r>
          </a:p>
          <a:p>
            <a:pPr eaLnBrk="1" hangingPunct="1">
              <a:spcBef>
                <a:spcPct val="30000"/>
              </a:spcBef>
            </a:pPr>
            <a:r>
              <a:rPr lang="en-US" altLang="zh-CN" sz="2400" dirty="0"/>
              <a:t>                                       (</a:t>
            </a:r>
            <a:r>
              <a:rPr lang="en-US" altLang="zh-CN" sz="2400" dirty="0">
                <a:solidFill>
                  <a:srgbClr val="FF0000"/>
                </a:solidFill>
              </a:rPr>
              <a:t>(=  x  0)</a:t>
            </a:r>
            <a:r>
              <a:rPr lang="en-US" altLang="zh-CN" sz="2400" dirty="0"/>
              <a:t>  0)</a:t>
            </a:r>
          </a:p>
          <a:p>
            <a:pPr eaLnBrk="1" hangingPunct="1">
              <a:spcBef>
                <a:spcPct val="30000"/>
              </a:spcBef>
            </a:pPr>
            <a:r>
              <a:rPr lang="en-US" altLang="zh-CN" sz="2400" dirty="0"/>
              <a:t>                                   (</a:t>
            </a:r>
            <a:r>
              <a:rPr lang="en-US" altLang="zh-CN" sz="2400" dirty="0">
                <a:solidFill>
                  <a:srgbClr val="FF0000"/>
                </a:solidFill>
              </a:rPr>
              <a:t>(&lt;  x  0)</a:t>
            </a:r>
            <a:r>
              <a:rPr lang="en-US" altLang="zh-CN" sz="2400" dirty="0"/>
              <a:t>  (-  x  (Square x) ))  )) </a:t>
            </a:r>
          </a:p>
        </p:txBody>
      </p:sp>
      <p:sp>
        <p:nvSpPr>
          <p:cNvPr id="50183" name="Text Box 7"/>
          <p:cNvSpPr txBox="1">
            <a:spLocks noChangeArrowheads="1"/>
          </p:cNvSpPr>
          <p:nvPr/>
        </p:nvSpPr>
        <p:spPr bwMode="auto">
          <a:xfrm>
            <a:off x="1714782" y="2016592"/>
            <a:ext cx="5875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lang="zh-CN" altLang="en-US" i="0">
                <a:solidFill>
                  <a:schemeClr val="accent2"/>
                </a:solidFill>
                <a:ea typeface="华文宋体" panose="02010600040101010101" pitchFamily="2" charset="-122"/>
              </a:rPr>
              <a:t>问题</a:t>
            </a:r>
            <a:r>
              <a:rPr lang="en-US" altLang="zh-CN" i="0">
                <a:solidFill>
                  <a:schemeClr val="accent2"/>
                </a:solidFill>
                <a:ea typeface="华文宋体" panose="02010600040101010101" pitchFamily="2" charset="-122"/>
              </a:rPr>
              <a:t>4</a:t>
            </a:r>
            <a:r>
              <a:rPr lang="zh-CN" altLang="en-US" i="0">
                <a:solidFill>
                  <a:schemeClr val="accent2"/>
                </a:solidFill>
                <a:ea typeface="华文宋体" panose="02010600040101010101" pitchFamily="2" charset="-122"/>
              </a:rPr>
              <a:t>：请定义一个过程，计算下列函数</a:t>
            </a:r>
          </a:p>
        </p:txBody>
      </p:sp>
      <p:sp>
        <p:nvSpPr>
          <p:cNvPr id="2" name="圆角矩形 73">
            <a:extLst>
              <a:ext uri="{FF2B5EF4-FFF2-40B4-BE49-F238E27FC236}">
                <a16:creationId xmlns:a16="http://schemas.microsoft.com/office/drawing/2014/main" id="{2E2035C9-3A40-4244-AF46-C6F9259911DA}"/>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(11)</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带有条件的运算组合式如何表达</a:t>
            </a: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a:t>
            </a:r>
          </a:p>
        </p:txBody>
      </p:sp>
      <p:sp>
        <p:nvSpPr>
          <p:cNvPr id="3" name="标题 1">
            <a:extLst>
              <a:ext uri="{FF2B5EF4-FFF2-40B4-BE49-F238E27FC236}">
                <a16:creationId xmlns:a16="http://schemas.microsoft.com/office/drawing/2014/main" id="{4CB163E9-9981-4794-B0EE-7C7868274E7C}"/>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2405"/>
                                        </p:tgtEl>
                                        <p:attrNameLst>
                                          <p:attrName>style.visibility</p:attrName>
                                        </p:attrNameLst>
                                      </p:cBhvr>
                                      <p:to>
                                        <p:strVal val="visible"/>
                                      </p:to>
                                    </p:set>
                                    <p:anim calcmode="lin" valueType="num">
                                      <p:cBhvr additive="base">
                                        <p:cTn id="7" dur="500" fill="hold"/>
                                        <p:tgtEl>
                                          <p:spTgt spid="2022405"/>
                                        </p:tgtEl>
                                        <p:attrNameLst>
                                          <p:attrName>ppt_x</p:attrName>
                                        </p:attrNameLst>
                                      </p:cBhvr>
                                      <p:tavLst>
                                        <p:tav tm="0">
                                          <p:val>
                                            <p:strVal val="#ppt_x"/>
                                          </p:val>
                                        </p:tav>
                                        <p:tav tm="100000">
                                          <p:val>
                                            <p:strVal val="#ppt_x"/>
                                          </p:val>
                                        </p:tav>
                                      </p:tavLst>
                                    </p:anim>
                                    <p:anim calcmode="lin" valueType="num">
                                      <p:cBhvr additive="base">
                                        <p:cTn id="8" dur="500" fill="hold"/>
                                        <p:tgtEl>
                                          <p:spTgt spid="20224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22406"/>
                                        </p:tgtEl>
                                        <p:attrNameLst>
                                          <p:attrName>style.visibility</p:attrName>
                                        </p:attrNameLst>
                                      </p:cBhvr>
                                      <p:to>
                                        <p:strVal val="visible"/>
                                      </p:to>
                                    </p:set>
                                    <p:anim calcmode="lin" valueType="num">
                                      <p:cBhvr additive="base">
                                        <p:cTn id="13" dur="500" fill="hold"/>
                                        <p:tgtEl>
                                          <p:spTgt spid="2022406"/>
                                        </p:tgtEl>
                                        <p:attrNameLst>
                                          <p:attrName>ppt_x</p:attrName>
                                        </p:attrNameLst>
                                      </p:cBhvr>
                                      <p:tavLst>
                                        <p:tav tm="0">
                                          <p:val>
                                            <p:strVal val="#ppt_x"/>
                                          </p:val>
                                        </p:tav>
                                        <p:tav tm="100000">
                                          <p:val>
                                            <p:strVal val="#ppt_x"/>
                                          </p:val>
                                        </p:tav>
                                      </p:tavLst>
                                    </p:anim>
                                    <p:anim calcmode="lin" valueType="num">
                                      <p:cBhvr additive="base">
                                        <p:cTn id="14" dur="500" fill="hold"/>
                                        <p:tgtEl>
                                          <p:spTgt spid="202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2405" grpId="0" animBg="1"/>
      <p:bldP spid="202240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a:grpSpLocks/>
          </p:cNvGrpSpPr>
          <p:nvPr/>
        </p:nvGrpSpPr>
        <p:grpSpPr bwMode="auto">
          <a:xfrm>
            <a:off x="2923428" y="2255930"/>
            <a:ext cx="1690688" cy="1531938"/>
            <a:chOff x="982" y="2350"/>
            <a:chExt cx="1065" cy="965"/>
          </a:xfrm>
        </p:grpSpPr>
        <p:sp>
          <p:nvSpPr>
            <p:cNvPr id="2" name="AutoShape 39"/>
            <p:cNvSpPr>
              <a:spLocks noChangeArrowheads="1"/>
            </p:cNvSpPr>
            <p:nvPr/>
          </p:nvSpPr>
          <p:spPr bwMode="gray">
            <a:xfrm>
              <a:off x="982" y="2350"/>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fontAlgn="auto" hangingPunct="1">
                <a:spcBef>
                  <a:spcPts val="0"/>
                </a:spcBef>
                <a:spcAft>
                  <a:spcPts val="0"/>
                </a:spcAft>
                <a:defRPr/>
              </a:pPr>
              <a:endParaRPr kumimoji="0" lang="zh-CN" altLang="en-US" sz="1800" b="0" i="0" kern="0">
                <a:solidFill>
                  <a:sysClr val="windowText" lastClr="000000"/>
                </a:solidFill>
                <a:latin typeface="宋体" charset="-122"/>
                <a:ea typeface="宋体" charset="-122"/>
              </a:endParaRPr>
            </a:p>
          </p:txBody>
        </p:sp>
        <p:sp>
          <p:nvSpPr>
            <p:cNvPr id="3" name="Oval 40"/>
            <p:cNvSpPr>
              <a:spLocks noChangeArrowheads="1"/>
            </p:cNvSpPr>
            <p:nvPr/>
          </p:nvSpPr>
          <p:spPr bwMode="gray">
            <a:xfrm>
              <a:off x="1070" y="2430"/>
              <a:ext cx="889" cy="806"/>
            </a:xfrm>
            <a:prstGeom prst="ellipse">
              <a:avLst/>
            </a:prstGeom>
            <a:solidFill>
              <a:srgbClr val="003366"/>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b="0" i="0" kern="0">
                <a:solidFill>
                  <a:sysClr val="windowText" lastClr="000000"/>
                </a:solidFill>
                <a:latin typeface="宋体" charset="-122"/>
                <a:ea typeface="宋体" charset="-122"/>
              </a:endParaRPr>
            </a:p>
          </p:txBody>
        </p:sp>
        <p:sp>
          <p:nvSpPr>
            <p:cNvPr id="4" name="Text Box 84"/>
            <p:cNvSpPr txBox="1">
              <a:spLocks noChangeArrowheads="1"/>
            </p:cNvSpPr>
            <p:nvPr/>
          </p:nvSpPr>
          <p:spPr bwMode="auto">
            <a:xfrm>
              <a:off x="1073" y="2630"/>
              <a:ext cx="881" cy="404"/>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600" b="0" i="0">
                  <a:solidFill>
                    <a:srgbClr val="FFFFFF"/>
                  </a:solidFill>
                  <a:effectLst>
                    <a:outerShdw blurRad="38100" dist="38100" dir="2700000" algn="tl">
                      <a:srgbClr val="C0C0C0"/>
                    </a:outerShdw>
                  </a:effectLst>
                  <a:latin typeface="宋体" panose="02010600030101010101" pitchFamily="2" charset="-122"/>
                  <a:ea typeface="华文中宋" panose="02010600040101010101" pitchFamily="2" charset="-122"/>
                </a:rPr>
                <a:t>组合</a:t>
              </a:r>
            </a:p>
          </p:txBody>
        </p:sp>
      </p:grpSp>
      <p:grpSp>
        <p:nvGrpSpPr>
          <p:cNvPr id="52227" name="Group 6"/>
          <p:cNvGrpSpPr>
            <a:grpSpLocks/>
          </p:cNvGrpSpPr>
          <p:nvPr/>
        </p:nvGrpSpPr>
        <p:grpSpPr bwMode="auto">
          <a:xfrm>
            <a:off x="4660153" y="2255930"/>
            <a:ext cx="1690688" cy="1531938"/>
            <a:chOff x="982" y="2350"/>
            <a:chExt cx="1065" cy="965"/>
          </a:xfrm>
        </p:grpSpPr>
        <p:sp>
          <p:nvSpPr>
            <p:cNvPr id="5" name="AutoShape 39"/>
            <p:cNvSpPr>
              <a:spLocks noChangeArrowheads="1"/>
            </p:cNvSpPr>
            <p:nvPr/>
          </p:nvSpPr>
          <p:spPr bwMode="gray">
            <a:xfrm>
              <a:off x="982" y="2350"/>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fontAlgn="auto" hangingPunct="1">
                <a:spcBef>
                  <a:spcPts val="0"/>
                </a:spcBef>
                <a:spcAft>
                  <a:spcPts val="0"/>
                </a:spcAft>
                <a:defRPr/>
              </a:pPr>
              <a:endParaRPr kumimoji="0" lang="zh-CN" altLang="en-US" sz="1800" b="0" i="0" kern="0">
                <a:solidFill>
                  <a:sysClr val="windowText" lastClr="000000"/>
                </a:solidFill>
                <a:latin typeface="宋体" charset="-122"/>
                <a:ea typeface="宋体" charset="-122"/>
              </a:endParaRPr>
            </a:p>
          </p:txBody>
        </p:sp>
        <p:sp>
          <p:nvSpPr>
            <p:cNvPr id="6" name="Oval 40"/>
            <p:cNvSpPr>
              <a:spLocks noChangeArrowheads="1"/>
            </p:cNvSpPr>
            <p:nvPr/>
          </p:nvSpPr>
          <p:spPr bwMode="gray">
            <a:xfrm>
              <a:off x="1070" y="2430"/>
              <a:ext cx="889" cy="806"/>
            </a:xfrm>
            <a:prstGeom prst="ellipse">
              <a:avLst/>
            </a:prstGeom>
            <a:solidFill>
              <a:schemeClr val="accent2"/>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b="0" i="0" kern="0">
                <a:solidFill>
                  <a:sysClr val="windowText" lastClr="000000"/>
                </a:solidFill>
                <a:latin typeface="宋体" charset="-122"/>
                <a:ea typeface="宋体" charset="-122"/>
              </a:endParaRPr>
            </a:p>
          </p:txBody>
        </p:sp>
        <p:sp>
          <p:nvSpPr>
            <p:cNvPr id="7" name="Text Box 84"/>
            <p:cNvSpPr txBox="1">
              <a:spLocks noChangeArrowheads="1"/>
            </p:cNvSpPr>
            <p:nvPr/>
          </p:nvSpPr>
          <p:spPr bwMode="auto">
            <a:xfrm>
              <a:off x="1073" y="2630"/>
              <a:ext cx="881" cy="404"/>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600" b="0" i="0">
                  <a:solidFill>
                    <a:srgbClr val="FFFFFF"/>
                  </a:solidFill>
                  <a:effectLst>
                    <a:outerShdw blurRad="38100" dist="38100" dir="2700000" algn="tl">
                      <a:srgbClr val="C0C0C0"/>
                    </a:outerShdw>
                  </a:effectLst>
                  <a:latin typeface="宋体" panose="02010600030101010101" pitchFamily="2" charset="-122"/>
                  <a:ea typeface="华文中宋" panose="02010600040101010101" pitchFamily="2" charset="-122"/>
                </a:rPr>
                <a:t>抽象</a:t>
              </a:r>
            </a:p>
          </p:txBody>
        </p:sp>
      </p:grpSp>
      <p:sp>
        <p:nvSpPr>
          <p:cNvPr id="52228" name="AutoShape 10"/>
          <p:cNvSpPr>
            <a:spLocks noChangeArrowheads="1"/>
          </p:cNvSpPr>
          <p:nvPr/>
        </p:nvSpPr>
        <p:spPr bwMode="auto">
          <a:xfrm>
            <a:off x="6560392" y="2841719"/>
            <a:ext cx="968375" cy="358775"/>
          </a:xfrm>
          <a:prstGeom prst="rightArrow">
            <a:avLst>
              <a:gd name="adj1" fmla="val 50000"/>
              <a:gd name="adj2" fmla="val 67478"/>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2229" name="Group 11"/>
          <p:cNvGrpSpPr>
            <a:grpSpLocks/>
          </p:cNvGrpSpPr>
          <p:nvPr/>
        </p:nvGrpSpPr>
        <p:grpSpPr bwMode="auto">
          <a:xfrm>
            <a:off x="7625603" y="2254344"/>
            <a:ext cx="1690688" cy="1531937"/>
            <a:chOff x="982" y="2350"/>
            <a:chExt cx="1065" cy="965"/>
          </a:xfrm>
        </p:grpSpPr>
        <p:sp>
          <p:nvSpPr>
            <p:cNvPr id="8" name="AutoShape 39"/>
            <p:cNvSpPr>
              <a:spLocks noChangeArrowheads="1"/>
            </p:cNvSpPr>
            <p:nvPr/>
          </p:nvSpPr>
          <p:spPr bwMode="gray">
            <a:xfrm>
              <a:off x="982" y="2350"/>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fontAlgn="auto" hangingPunct="1">
                <a:spcBef>
                  <a:spcPts val="0"/>
                </a:spcBef>
                <a:spcAft>
                  <a:spcPts val="0"/>
                </a:spcAft>
                <a:defRPr/>
              </a:pPr>
              <a:endParaRPr kumimoji="0" lang="zh-CN" altLang="en-US" sz="1800" b="0" i="0" kern="0">
                <a:solidFill>
                  <a:sysClr val="windowText" lastClr="000000"/>
                </a:solidFill>
                <a:latin typeface="宋体" charset="-122"/>
                <a:ea typeface="宋体" charset="-122"/>
              </a:endParaRPr>
            </a:p>
          </p:txBody>
        </p:sp>
        <p:sp>
          <p:nvSpPr>
            <p:cNvPr id="9" name="Oval 40"/>
            <p:cNvSpPr>
              <a:spLocks noChangeArrowheads="1"/>
            </p:cNvSpPr>
            <p:nvPr/>
          </p:nvSpPr>
          <p:spPr bwMode="gray">
            <a:xfrm>
              <a:off x="1070" y="2430"/>
              <a:ext cx="889" cy="806"/>
            </a:xfrm>
            <a:prstGeom prst="ellipse">
              <a:avLst/>
            </a:prstGeom>
            <a:solidFill>
              <a:srgbClr val="009900"/>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b="0" i="0" kern="0">
                <a:solidFill>
                  <a:sysClr val="windowText" lastClr="000000"/>
                </a:solidFill>
                <a:latin typeface="宋体" charset="-122"/>
                <a:ea typeface="宋体" charset="-122"/>
              </a:endParaRPr>
            </a:p>
          </p:txBody>
        </p:sp>
        <p:sp>
          <p:nvSpPr>
            <p:cNvPr id="10" name="Text Box 84"/>
            <p:cNvSpPr txBox="1">
              <a:spLocks noChangeArrowheads="1"/>
            </p:cNvSpPr>
            <p:nvPr/>
          </p:nvSpPr>
          <p:spPr bwMode="auto">
            <a:xfrm>
              <a:off x="1073" y="2630"/>
              <a:ext cx="881" cy="404"/>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600" b="0" i="0">
                  <a:solidFill>
                    <a:srgbClr val="FFFFFF"/>
                  </a:solidFill>
                  <a:effectLst>
                    <a:outerShdw blurRad="38100" dist="38100" dir="2700000" algn="tl">
                      <a:srgbClr val="C0C0C0"/>
                    </a:outerShdw>
                  </a:effectLst>
                  <a:latin typeface="宋体" panose="02010600030101010101" pitchFamily="2" charset="-122"/>
                  <a:ea typeface="华文中宋" panose="02010600040101010101" pitchFamily="2" charset="-122"/>
                </a:rPr>
                <a:t>构造 </a:t>
              </a:r>
            </a:p>
          </p:txBody>
        </p:sp>
      </p:grpSp>
      <p:grpSp>
        <p:nvGrpSpPr>
          <p:cNvPr id="52231" name="Group 16"/>
          <p:cNvGrpSpPr>
            <a:grpSpLocks/>
          </p:cNvGrpSpPr>
          <p:nvPr/>
        </p:nvGrpSpPr>
        <p:grpSpPr bwMode="auto">
          <a:xfrm>
            <a:off x="4375991" y="4100606"/>
            <a:ext cx="1147762" cy="968375"/>
            <a:chOff x="662" y="3355"/>
            <a:chExt cx="723" cy="610"/>
          </a:xfrm>
        </p:grpSpPr>
        <p:sp>
          <p:nvSpPr>
            <p:cNvPr id="11" name="AutoShape 39"/>
            <p:cNvSpPr>
              <a:spLocks noChangeArrowheads="1"/>
            </p:cNvSpPr>
            <p:nvPr/>
          </p:nvSpPr>
          <p:spPr bwMode="gray">
            <a:xfrm>
              <a:off x="662" y="3355"/>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1600" i="0">
                <a:solidFill>
                  <a:srgbClr val="000000"/>
                </a:solidFill>
                <a:latin typeface="宋体" panose="02010600030101010101" pitchFamily="2" charset="-122"/>
                <a:ea typeface="宋体" panose="02010600030101010101" pitchFamily="2" charset="-122"/>
              </a:endParaRPr>
            </a:p>
          </p:txBody>
        </p:sp>
        <p:sp>
          <p:nvSpPr>
            <p:cNvPr id="52251" name="Oval 40"/>
            <p:cNvSpPr>
              <a:spLocks noChangeArrowheads="1"/>
            </p:cNvSpPr>
            <p:nvPr/>
          </p:nvSpPr>
          <p:spPr bwMode="gray">
            <a:xfrm>
              <a:off x="722" y="3406"/>
              <a:ext cx="603" cy="509"/>
            </a:xfrm>
            <a:prstGeom prst="ellipse">
              <a:avLst/>
            </a:prstGeom>
            <a:solidFill>
              <a:srgbClr val="6600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i="0">
                <a:solidFill>
                  <a:srgbClr val="000000"/>
                </a:solidFill>
                <a:latin typeface="宋体" panose="02010600030101010101" pitchFamily="2" charset="-122"/>
              </a:endParaRPr>
            </a:p>
          </p:txBody>
        </p:sp>
        <p:sp>
          <p:nvSpPr>
            <p:cNvPr id="52252" name="Text Box 84"/>
            <p:cNvSpPr txBox="1">
              <a:spLocks noChangeArrowheads="1"/>
            </p:cNvSpPr>
            <p:nvPr/>
          </p:nvSpPr>
          <p:spPr bwMode="auto">
            <a:xfrm>
              <a:off x="724" y="3478"/>
              <a:ext cx="59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solidFill>
                    <a:srgbClr val="FFFFFF"/>
                  </a:solidFill>
                  <a:latin typeface="宋体" panose="02010600030101010101" pitchFamily="2" charset="-122"/>
                  <a:ea typeface="华文中宋" panose="02010600040101010101" pitchFamily="2" charset="-122"/>
                </a:rPr>
                <a:t>计算</a:t>
              </a:r>
            </a:p>
            <a:p>
              <a:pPr algn="ctr" eaLnBrk="1" hangingPunct="1"/>
              <a:r>
                <a:rPr kumimoji="0" lang="zh-CN" altLang="en-US" sz="1600" i="0">
                  <a:solidFill>
                    <a:srgbClr val="FFFFFF"/>
                  </a:solidFill>
                  <a:latin typeface="宋体" panose="02010600030101010101" pitchFamily="2" charset="-122"/>
                  <a:ea typeface="华文中宋" panose="02010600040101010101" pitchFamily="2" charset="-122"/>
                </a:rPr>
                <a:t>对象</a:t>
              </a:r>
            </a:p>
          </p:txBody>
        </p:sp>
      </p:grpSp>
      <p:grpSp>
        <p:nvGrpSpPr>
          <p:cNvPr id="52232" name="Group 20"/>
          <p:cNvGrpSpPr>
            <a:grpSpLocks/>
          </p:cNvGrpSpPr>
          <p:nvPr/>
        </p:nvGrpSpPr>
        <p:grpSpPr bwMode="auto">
          <a:xfrm>
            <a:off x="5561854" y="4100606"/>
            <a:ext cx="1147763" cy="968375"/>
            <a:chOff x="662" y="3355"/>
            <a:chExt cx="723" cy="610"/>
          </a:xfrm>
        </p:grpSpPr>
        <p:sp>
          <p:nvSpPr>
            <p:cNvPr id="14" name="AutoShape 39"/>
            <p:cNvSpPr>
              <a:spLocks noChangeArrowheads="1"/>
            </p:cNvSpPr>
            <p:nvPr/>
          </p:nvSpPr>
          <p:spPr bwMode="gray">
            <a:xfrm>
              <a:off x="662" y="3355"/>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1600" i="0">
                <a:solidFill>
                  <a:srgbClr val="000000"/>
                </a:solidFill>
                <a:latin typeface="宋体" panose="02010600030101010101" pitchFamily="2" charset="-122"/>
                <a:ea typeface="宋体" panose="02010600030101010101" pitchFamily="2" charset="-122"/>
              </a:endParaRPr>
            </a:p>
          </p:txBody>
        </p:sp>
        <p:sp>
          <p:nvSpPr>
            <p:cNvPr id="52248" name="Oval 40"/>
            <p:cNvSpPr>
              <a:spLocks noChangeArrowheads="1"/>
            </p:cNvSpPr>
            <p:nvPr/>
          </p:nvSpPr>
          <p:spPr bwMode="gray">
            <a:xfrm>
              <a:off x="722" y="3406"/>
              <a:ext cx="603" cy="509"/>
            </a:xfrm>
            <a:prstGeom prst="ellipse">
              <a:avLst/>
            </a:prstGeom>
            <a:solidFill>
              <a:srgbClr val="6600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1600" i="0">
                <a:solidFill>
                  <a:srgbClr val="000000"/>
                </a:solidFill>
                <a:latin typeface="宋体" panose="02010600030101010101" pitchFamily="2" charset="-122"/>
              </a:endParaRPr>
            </a:p>
          </p:txBody>
        </p:sp>
        <p:sp>
          <p:nvSpPr>
            <p:cNvPr id="52249" name="Text Box 84"/>
            <p:cNvSpPr txBox="1">
              <a:spLocks noChangeArrowheads="1"/>
            </p:cNvSpPr>
            <p:nvPr/>
          </p:nvSpPr>
          <p:spPr bwMode="auto">
            <a:xfrm>
              <a:off x="724" y="3478"/>
              <a:ext cx="59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sz="1600" i="0">
                  <a:solidFill>
                    <a:srgbClr val="FFFFFF"/>
                  </a:solidFill>
                  <a:latin typeface="宋体" panose="02010600030101010101" pitchFamily="2" charset="-122"/>
                  <a:ea typeface="华文中宋" panose="02010600040101010101" pitchFamily="2" charset="-122"/>
                </a:rPr>
                <a:t>运算符</a:t>
              </a:r>
              <a:r>
                <a:rPr kumimoji="0" lang="en-US" altLang="zh-CN" sz="1600" i="0">
                  <a:solidFill>
                    <a:srgbClr val="FFFFFF"/>
                  </a:solidFill>
                  <a:latin typeface="宋体" panose="02010600030101010101" pitchFamily="2" charset="-122"/>
                  <a:ea typeface="华文中宋" panose="02010600040101010101" pitchFamily="2" charset="-122"/>
                </a:rPr>
                <a:t>(</a:t>
              </a:r>
              <a:r>
                <a:rPr kumimoji="0" lang="zh-CN" altLang="en-US" sz="1600" i="0">
                  <a:solidFill>
                    <a:srgbClr val="FFFFFF"/>
                  </a:solidFill>
                  <a:latin typeface="宋体" panose="02010600030101010101" pitchFamily="2" charset="-122"/>
                  <a:ea typeface="华文中宋" panose="02010600040101010101" pitchFamily="2" charset="-122"/>
                </a:rPr>
                <a:t>即函数</a:t>
              </a:r>
              <a:r>
                <a:rPr kumimoji="0" lang="en-US" altLang="zh-CN" sz="1600" i="0">
                  <a:solidFill>
                    <a:srgbClr val="FFFFFF"/>
                  </a:solidFill>
                  <a:latin typeface="宋体" panose="02010600030101010101" pitchFamily="2" charset="-122"/>
                  <a:ea typeface="华文中宋" panose="02010600040101010101" pitchFamily="2" charset="-122"/>
                </a:rPr>
                <a:t>)</a:t>
              </a:r>
            </a:p>
          </p:txBody>
        </p:sp>
      </p:grpSp>
      <p:grpSp>
        <p:nvGrpSpPr>
          <p:cNvPr id="52233" name="Group 24"/>
          <p:cNvGrpSpPr>
            <a:grpSpLocks/>
          </p:cNvGrpSpPr>
          <p:nvPr/>
        </p:nvGrpSpPr>
        <p:grpSpPr bwMode="auto">
          <a:xfrm>
            <a:off x="3820366" y="5434106"/>
            <a:ext cx="1147762" cy="968375"/>
            <a:chOff x="2612" y="3682"/>
            <a:chExt cx="723" cy="610"/>
          </a:xfrm>
        </p:grpSpPr>
        <p:sp>
          <p:nvSpPr>
            <p:cNvPr id="18"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000" i="0">
                <a:solidFill>
                  <a:srgbClr val="000000"/>
                </a:solidFill>
                <a:latin typeface="宋体" panose="02010600030101010101" pitchFamily="2" charset="-122"/>
                <a:ea typeface="宋体" panose="02010600030101010101" pitchFamily="2" charset="-122"/>
              </a:endParaRPr>
            </a:p>
          </p:txBody>
        </p:sp>
        <p:sp>
          <p:nvSpPr>
            <p:cNvPr id="52245"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i="0">
                <a:solidFill>
                  <a:srgbClr val="000000"/>
                </a:solidFill>
                <a:latin typeface="宋体" panose="02010600030101010101" pitchFamily="2" charset="-122"/>
              </a:endParaRPr>
            </a:p>
          </p:txBody>
        </p:sp>
        <p:sp>
          <p:nvSpPr>
            <p:cNvPr id="52246" name="Text Box 84"/>
            <p:cNvSpPr txBox="1">
              <a:spLocks noChangeArrowheads="1"/>
            </p:cNvSpPr>
            <p:nvPr/>
          </p:nvSpPr>
          <p:spPr bwMode="auto">
            <a:xfrm>
              <a:off x="2674" y="3862"/>
              <a:ext cx="5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i="0">
                  <a:solidFill>
                    <a:srgbClr val="FFFFFF"/>
                  </a:solidFill>
                  <a:latin typeface="宋体" panose="02010600030101010101" pitchFamily="2" charset="-122"/>
                  <a:ea typeface="华文中宋" panose="02010600040101010101" pitchFamily="2" charset="-122"/>
                </a:rPr>
                <a:t>定义</a:t>
              </a:r>
            </a:p>
          </p:txBody>
        </p:sp>
      </p:grpSp>
      <p:sp>
        <p:nvSpPr>
          <p:cNvPr id="52234" name="AutoShape 28"/>
          <p:cNvSpPr>
            <a:spLocks/>
          </p:cNvSpPr>
          <p:nvPr/>
        </p:nvSpPr>
        <p:spPr bwMode="auto">
          <a:xfrm rot="5400000">
            <a:off x="5336429" y="2933793"/>
            <a:ext cx="323850" cy="2035175"/>
          </a:xfrm>
          <a:prstGeom prst="leftBrace">
            <a:avLst>
              <a:gd name="adj1" fmla="val 52369"/>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2235" name="Group 29"/>
          <p:cNvGrpSpPr>
            <a:grpSpLocks/>
          </p:cNvGrpSpPr>
          <p:nvPr/>
        </p:nvGrpSpPr>
        <p:grpSpPr bwMode="auto">
          <a:xfrm>
            <a:off x="4987179" y="5434106"/>
            <a:ext cx="1147763" cy="968375"/>
            <a:chOff x="2612" y="3682"/>
            <a:chExt cx="723" cy="610"/>
          </a:xfrm>
        </p:grpSpPr>
        <p:sp>
          <p:nvSpPr>
            <p:cNvPr id="23"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000" i="0">
                <a:solidFill>
                  <a:srgbClr val="000000"/>
                </a:solidFill>
                <a:latin typeface="宋体" panose="02010600030101010101" pitchFamily="2" charset="-122"/>
                <a:ea typeface="宋体" panose="02010600030101010101" pitchFamily="2" charset="-122"/>
              </a:endParaRPr>
            </a:p>
          </p:txBody>
        </p:sp>
        <p:sp>
          <p:nvSpPr>
            <p:cNvPr id="52242"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i="0">
                <a:solidFill>
                  <a:srgbClr val="000000"/>
                </a:solidFill>
                <a:latin typeface="宋体" panose="02010600030101010101" pitchFamily="2" charset="-122"/>
              </a:endParaRPr>
            </a:p>
          </p:txBody>
        </p:sp>
        <p:sp>
          <p:nvSpPr>
            <p:cNvPr id="52243" name="Text Box 84"/>
            <p:cNvSpPr txBox="1">
              <a:spLocks noChangeArrowheads="1"/>
            </p:cNvSpPr>
            <p:nvPr/>
          </p:nvSpPr>
          <p:spPr bwMode="auto">
            <a:xfrm>
              <a:off x="2674" y="3862"/>
              <a:ext cx="5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i="0">
                  <a:solidFill>
                    <a:srgbClr val="FFFFFF"/>
                  </a:solidFill>
                  <a:latin typeface="宋体" panose="02010600030101010101" pitchFamily="2" charset="-122"/>
                  <a:ea typeface="华文中宋" panose="02010600040101010101" pitchFamily="2" charset="-122"/>
                </a:rPr>
                <a:t>构造</a:t>
              </a:r>
            </a:p>
          </p:txBody>
        </p:sp>
      </p:grpSp>
      <p:grpSp>
        <p:nvGrpSpPr>
          <p:cNvPr id="52236" name="Group 33"/>
          <p:cNvGrpSpPr>
            <a:grpSpLocks/>
          </p:cNvGrpSpPr>
          <p:nvPr/>
        </p:nvGrpSpPr>
        <p:grpSpPr bwMode="auto">
          <a:xfrm>
            <a:off x="6153991" y="5434106"/>
            <a:ext cx="1147762" cy="968375"/>
            <a:chOff x="2612" y="3682"/>
            <a:chExt cx="723" cy="610"/>
          </a:xfrm>
        </p:grpSpPr>
        <p:sp>
          <p:nvSpPr>
            <p:cNvPr id="20" name="AutoShape 39"/>
            <p:cNvSpPr>
              <a:spLocks noChangeArrowheads="1"/>
            </p:cNvSpPr>
            <p:nvPr/>
          </p:nvSpPr>
          <p:spPr bwMode="gray">
            <a:xfrm>
              <a:off x="2612" y="3682"/>
              <a:ext cx="723" cy="61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000" i="0">
                <a:solidFill>
                  <a:srgbClr val="000000"/>
                </a:solidFill>
                <a:latin typeface="宋体" panose="02010600030101010101" pitchFamily="2" charset="-122"/>
                <a:ea typeface="宋体" panose="02010600030101010101" pitchFamily="2" charset="-122"/>
              </a:endParaRPr>
            </a:p>
          </p:txBody>
        </p:sp>
        <p:sp>
          <p:nvSpPr>
            <p:cNvPr id="52239" name="Oval 40"/>
            <p:cNvSpPr>
              <a:spLocks noChangeArrowheads="1"/>
            </p:cNvSpPr>
            <p:nvPr/>
          </p:nvSpPr>
          <p:spPr bwMode="gray">
            <a:xfrm>
              <a:off x="2672" y="3733"/>
              <a:ext cx="603" cy="509"/>
            </a:xfrm>
            <a:prstGeom prst="ellipse">
              <a:avLst/>
            </a:prstGeom>
            <a:solidFill>
              <a:srgbClr val="3333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i="0">
                <a:solidFill>
                  <a:srgbClr val="000000"/>
                </a:solidFill>
                <a:latin typeface="宋体" panose="02010600030101010101" pitchFamily="2" charset="-122"/>
              </a:endParaRPr>
            </a:p>
          </p:txBody>
        </p:sp>
        <p:sp>
          <p:nvSpPr>
            <p:cNvPr id="52240" name="Text Box 84"/>
            <p:cNvSpPr txBox="1">
              <a:spLocks noChangeArrowheads="1"/>
            </p:cNvSpPr>
            <p:nvPr/>
          </p:nvSpPr>
          <p:spPr bwMode="auto">
            <a:xfrm>
              <a:off x="2674" y="3862"/>
              <a:ext cx="5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i="0">
                  <a:solidFill>
                    <a:srgbClr val="FFFFFF"/>
                  </a:solidFill>
                  <a:latin typeface="宋体" panose="02010600030101010101" pitchFamily="2" charset="-122"/>
                  <a:ea typeface="华文中宋" panose="02010600040101010101" pitchFamily="2" charset="-122"/>
                </a:rPr>
                <a:t>执行</a:t>
              </a:r>
            </a:p>
          </p:txBody>
        </p:sp>
      </p:grpSp>
      <p:sp>
        <p:nvSpPr>
          <p:cNvPr id="52237" name="AutoShape 37"/>
          <p:cNvSpPr>
            <a:spLocks/>
          </p:cNvSpPr>
          <p:nvPr/>
        </p:nvSpPr>
        <p:spPr bwMode="auto">
          <a:xfrm rot="5400000">
            <a:off x="5380879" y="4192681"/>
            <a:ext cx="323850" cy="2035175"/>
          </a:xfrm>
          <a:prstGeom prst="leftBrace">
            <a:avLst>
              <a:gd name="adj1" fmla="val 52369"/>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圆角矩形 73">
            <a:extLst>
              <a:ext uri="{FF2B5EF4-FFF2-40B4-BE49-F238E27FC236}">
                <a16:creationId xmlns:a16="http://schemas.microsoft.com/office/drawing/2014/main" id="{7353AC49-A30F-4927-B8C2-96117E42CDBF}"/>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(12)</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小结</a:t>
            </a:r>
            <a:endPar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标题 1">
            <a:extLst>
              <a:ext uri="{FF2B5EF4-FFF2-40B4-BE49-F238E27FC236}">
                <a16:creationId xmlns:a16="http://schemas.microsoft.com/office/drawing/2014/main" id="{BBB4BB12-3EEF-4D05-AE6F-3AB8A676F306}"/>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程序构造：组合与抽象示例（运算组合式）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4543" y="193179"/>
            <a:ext cx="11073674" cy="658591"/>
          </a:xfrm>
        </p:spPr>
        <p:txBody>
          <a:bodyPr>
            <a:normAutofit/>
          </a:bodyPr>
          <a:lstStyle/>
          <a:p>
            <a:pPr algn="l"/>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4</a:t>
            </a:r>
            <a:r>
              <a:rPr lang="zh-CN" altLang="en-US" sz="3600" b="1" dirty="0">
                <a:latin typeface="微软雅黑" panose="020B0503020204020204" pitchFamily="34" charset="-122"/>
                <a:ea typeface="微软雅黑" panose="020B0503020204020204" pitchFamily="34" charset="-122"/>
              </a:rPr>
              <a:t>讲</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程序与递归</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二看计算机的本质</a:t>
            </a:r>
          </a:p>
        </p:txBody>
      </p:sp>
      <p:sp>
        <p:nvSpPr>
          <p:cNvPr id="5123" name="Text Box 3"/>
          <p:cNvSpPr txBox="1">
            <a:spLocks noChangeArrowheads="1"/>
          </p:cNvSpPr>
          <p:nvPr/>
        </p:nvSpPr>
        <p:spPr bwMode="auto">
          <a:xfrm>
            <a:off x="746868" y="1320354"/>
            <a:ext cx="7725192"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a:t>
            </a:r>
            <a:r>
              <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计算系统与程序</a:t>
            </a:r>
            <a:r>
              <a:rPr kumimoji="1"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 </a:t>
            </a:r>
            <a:endPar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lvl="0" eaLnBrk="1" hangingPunct="1">
              <a:lnSpc>
                <a:spcPct val="130000"/>
              </a:lnSpc>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二、程序构造：组合与抽象示例（运算组合式）</a:t>
            </a:r>
            <a:endPar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三、递归的概念</a:t>
            </a: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四、两种不同的递归函数</a:t>
            </a:r>
            <a:r>
              <a:rPr kumimoji="1" lang="en-US" altLang="zh-CN"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a:t>
            </a: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递归与迭代</a:t>
            </a:r>
            <a:endParaRPr kumimoji="1" lang="en-US" altLang="zh-CN"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五、运用递归和迭代：构造与自动执行</a:t>
            </a:r>
          </a:p>
        </p:txBody>
      </p:sp>
    </p:spTree>
    <p:extLst>
      <p:ext uri="{BB962C8B-B14F-4D97-AF65-F5344CB8AC3E}">
        <p14:creationId xmlns:p14="http://schemas.microsoft.com/office/powerpoint/2010/main" val="306290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44" name="Rectangle 12"/>
          <p:cNvSpPr>
            <a:spLocks noChangeArrowheads="1"/>
          </p:cNvSpPr>
          <p:nvPr/>
        </p:nvSpPr>
        <p:spPr bwMode="auto">
          <a:xfrm>
            <a:off x="3149435" y="3429000"/>
            <a:ext cx="5856287"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pt-BR" altLang="zh-CN" sz="2800">
                <a:solidFill>
                  <a:schemeClr val="bg1"/>
                </a:solidFill>
              </a:rPr>
              <a:t> (*  (*  (*  1  1)  2)  3)</a:t>
            </a:r>
            <a:endParaRPr lang="zh-CN" altLang="en-US" sz="2800">
              <a:solidFill>
                <a:schemeClr val="bg1"/>
              </a:solidFill>
            </a:endParaRPr>
          </a:p>
        </p:txBody>
      </p:sp>
      <p:sp>
        <p:nvSpPr>
          <p:cNvPr id="2040845" name="Rectangle 13"/>
          <p:cNvSpPr>
            <a:spLocks noChangeArrowheads="1"/>
          </p:cNvSpPr>
          <p:nvPr/>
        </p:nvSpPr>
        <p:spPr bwMode="auto">
          <a:xfrm>
            <a:off x="3147846" y="3429000"/>
            <a:ext cx="5856288"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pt-BR" altLang="zh-CN" sz="2800">
                <a:solidFill>
                  <a:schemeClr val="bg1"/>
                </a:solidFill>
              </a:rPr>
              <a:t>(*  (*  1  1)  2)</a:t>
            </a:r>
            <a:endParaRPr lang="zh-CN" altLang="en-US" sz="2800">
              <a:solidFill>
                <a:schemeClr val="bg1"/>
              </a:solidFill>
            </a:endParaRPr>
          </a:p>
        </p:txBody>
      </p:sp>
      <p:sp>
        <p:nvSpPr>
          <p:cNvPr id="2040846" name="Rectangle 14"/>
          <p:cNvSpPr>
            <a:spLocks noChangeArrowheads="1"/>
          </p:cNvSpPr>
          <p:nvPr/>
        </p:nvSpPr>
        <p:spPr bwMode="auto">
          <a:xfrm>
            <a:off x="3149435" y="3429000"/>
            <a:ext cx="5856287"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pt-BR" altLang="zh-CN" sz="2800">
                <a:solidFill>
                  <a:schemeClr val="bg1"/>
                </a:solidFill>
              </a:rPr>
              <a:t>(*  1  1)</a:t>
            </a:r>
            <a:endParaRPr lang="zh-CN" altLang="en-US" sz="2800">
              <a:solidFill>
                <a:schemeClr val="bg1"/>
              </a:solidFill>
            </a:endParaRPr>
          </a:p>
        </p:txBody>
      </p:sp>
      <p:sp>
        <p:nvSpPr>
          <p:cNvPr id="2040834"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8F9D5055-0958-4B85-A7D8-6C835983752F}" type="slidenum">
              <a:rPr kumimoji="0" lang="en-US" altLang="zh-CN" sz="1200">
                <a:solidFill>
                  <a:schemeClr val="bg1"/>
                </a:solidFill>
                <a:ea typeface="宋体" panose="02010600030101010101" pitchFamily="2" charset="-122"/>
              </a:rPr>
              <a:pPr algn="r" eaLnBrk="1" hangingPunct="1"/>
              <a:t>27</a:t>
            </a:fld>
            <a:endParaRPr kumimoji="0" lang="en-US" altLang="zh-CN" sz="1200">
              <a:solidFill>
                <a:schemeClr val="bg1"/>
              </a:solidFill>
              <a:ea typeface="宋体" panose="02010600030101010101" pitchFamily="2" charset="-122"/>
            </a:endParaRPr>
          </a:p>
        </p:txBody>
      </p:sp>
      <p:sp>
        <p:nvSpPr>
          <p:cNvPr id="2040837" name="Rectangle 5"/>
          <p:cNvSpPr>
            <a:spLocks noChangeArrowheads="1"/>
          </p:cNvSpPr>
          <p:nvPr/>
        </p:nvSpPr>
        <p:spPr bwMode="auto">
          <a:xfrm>
            <a:off x="3147846" y="3429000"/>
            <a:ext cx="5856288"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pt-BR" altLang="zh-CN" sz="2800" dirty="0">
                <a:solidFill>
                  <a:schemeClr val="bg1"/>
                </a:solidFill>
              </a:rPr>
              <a:t>(* </a:t>
            </a:r>
            <a:r>
              <a:rPr lang="pt-BR" altLang="zh-CN" sz="2800" dirty="0">
                <a:solidFill>
                  <a:srgbClr val="FFFF00"/>
                </a:solidFill>
                <a:latin typeface="宋体" panose="02010600030101010101" pitchFamily="2" charset="-122"/>
              </a:rPr>
              <a:t>…</a:t>
            </a:r>
            <a:r>
              <a:rPr lang="pt-BR" altLang="zh-CN" sz="2800" dirty="0">
                <a:solidFill>
                  <a:schemeClr val="bg1"/>
                </a:solidFill>
              </a:rPr>
              <a:t> (*  (*  (*  1  1)  2)  3)</a:t>
            </a:r>
            <a:r>
              <a:rPr lang="pt-BR" altLang="zh-CN" sz="2800" dirty="0">
                <a:solidFill>
                  <a:srgbClr val="FFFF00"/>
                </a:solidFill>
                <a:latin typeface="宋体" panose="02010600030101010101" pitchFamily="2" charset="-122"/>
              </a:rPr>
              <a:t>…</a:t>
            </a:r>
            <a:r>
              <a:rPr lang="pt-BR" altLang="zh-CN" sz="2800" dirty="0">
                <a:solidFill>
                  <a:schemeClr val="bg1"/>
                </a:solidFill>
              </a:rPr>
              <a:t>n)</a:t>
            </a:r>
            <a:endParaRPr lang="zh-CN" altLang="en-US" sz="2800" dirty="0">
              <a:solidFill>
                <a:schemeClr val="bg1"/>
              </a:solidFill>
            </a:endParaRPr>
          </a:p>
        </p:txBody>
      </p:sp>
      <p:sp>
        <p:nvSpPr>
          <p:cNvPr id="2040838" name="Text Box 6"/>
          <p:cNvSpPr txBox="1">
            <a:spLocks noChangeArrowheads="1"/>
          </p:cNvSpPr>
          <p:nvPr/>
        </p:nvSpPr>
        <p:spPr bwMode="auto">
          <a:xfrm>
            <a:off x="1798472" y="4204698"/>
            <a:ext cx="9300602" cy="70788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i="0" dirty="0">
                <a:solidFill>
                  <a:srgbClr val="C00000"/>
                </a:solidFill>
              </a:rPr>
              <a:t>怎样在表达中既去掉省略号，而又能表达近乎无限的内容</a:t>
            </a:r>
            <a:r>
              <a:rPr lang="en-US" altLang="zh-CN" i="0" dirty="0">
                <a:solidFill>
                  <a:srgbClr val="C00000"/>
                </a:solidFill>
              </a:rPr>
              <a:t>?</a:t>
            </a:r>
          </a:p>
          <a:p>
            <a:r>
              <a:rPr lang="zh-CN" altLang="en-US" i="0" dirty="0">
                <a:solidFill>
                  <a:srgbClr val="C00000"/>
                </a:solidFill>
              </a:rPr>
              <a:t>即：既要表达简单且清晰，又能让机器几乎无限地执行类似于重复的计算规则？</a:t>
            </a:r>
            <a:endParaRPr lang="en-US" altLang="zh-CN" i="0" dirty="0">
              <a:solidFill>
                <a:srgbClr val="C00000"/>
              </a:solidFill>
            </a:endParaRPr>
          </a:p>
        </p:txBody>
      </p:sp>
      <p:sp>
        <p:nvSpPr>
          <p:cNvPr id="18" name="圆角矩形 1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）为什么需要递归？</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
        <p:nvSpPr>
          <p:cNvPr id="22" name="Text Box 16"/>
          <p:cNvSpPr txBox="1">
            <a:spLocks noChangeArrowheads="1"/>
          </p:cNvSpPr>
          <p:nvPr/>
        </p:nvSpPr>
        <p:spPr bwMode="auto">
          <a:xfrm>
            <a:off x="702805" y="1855131"/>
            <a:ext cx="364998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accent2"/>
                </a:solidFill>
                <a:latin typeface="黑体" panose="02010609060101010101" pitchFamily="49" charset="-122"/>
                <a:ea typeface="黑体" panose="02010609060101010101" pitchFamily="49" charset="-122"/>
              </a:rPr>
              <a:t>怎样表达</a:t>
            </a:r>
            <a:r>
              <a:rPr lang="en-US" altLang="zh-CN" sz="2400" i="0" dirty="0">
                <a:solidFill>
                  <a:schemeClr val="accent2"/>
                </a:solidFill>
                <a:latin typeface="黑体" panose="02010609060101010101" pitchFamily="49" charset="-122"/>
                <a:ea typeface="黑体" panose="02010609060101010101" pitchFamily="49" charset="-122"/>
              </a:rPr>
              <a:t>n!</a:t>
            </a:r>
            <a:r>
              <a:rPr lang="zh-CN" altLang="en-US" sz="2400" i="0" dirty="0">
                <a:solidFill>
                  <a:schemeClr val="accent2"/>
                </a:solidFill>
                <a:latin typeface="黑体" panose="02010609060101010101" pitchFamily="49" charset="-122"/>
                <a:ea typeface="黑体" panose="02010609060101010101" pitchFamily="49" charset="-122"/>
              </a:rPr>
              <a:t>的计算过程</a:t>
            </a:r>
          </a:p>
        </p:txBody>
      </p:sp>
    </p:spTree>
    <p:extLst>
      <p:ext uri="{BB962C8B-B14F-4D97-AF65-F5344CB8AC3E}">
        <p14:creationId xmlns:p14="http://schemas.microsoft.com/office/powerpoint/2010/main" val="12188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0846"/>
                                        </p:tgtEl>
                                        <p:attrNameLst>
                                          <p:attrName>style.visibility</p:attrName>
                                        </p:attrNameLst>
                                      </p:cBhvr>
                                      <p:to>
                                        <p:strVal val="visible"/>
                                      </p:to>
                                    </p:set>
                                  </p:childTnLst>
                                  <p:subTnLst>
                                    <p:set>
                                      <p:cBhvr override="childStyle">
                                        <p:cTn dur="1" fill="hold" display="0" masterRel="nextClick" afterEffect="1"/>
                                        <p:tgtEl>
                                          <p:spTgt spid="204084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0845"/>
                                        </p:tgtEl>
                                        <p:attrNameLst>
                                          <p:attrName>style.visibility</p:attrName>
                                        </p:attrNameLst>
                                      </p:cBhvr>
                                      <p:to>
                                        <p:strVal val="visible"/>
                                      </p:to>
                                    </p:set>
                                  </p:childTnLst>
                                  <p:subTnLst>
                                    <p:set>
                                      <p:cBhvr override="childStyle">
                                        <p:cTn dur="1" fill="hold" display="0" masterRel="nextClick" afterEffect="1"/>
                                        <p:tgtEl>
                                          <p:spTgt spid="204084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0844"/>
                                        </p:tgtEl>
                                        <p:attrNameLst>
                                          <p:attrName>style.visibility</p:attrName>
                                        </p:attrNameLst>
                                      </p:cBhvr>
                                      <p:to>
                                        <p:strVal val="visible"/>
                                      </p:to>
                                    </p:set>
                                  </p:childTnLst>
                                  <p:subTnLst>
                                    <p:set>
                                      <p:cBhvr override="childStyle">
                                        <p:cTn dur="1" fill="hold" display="0" masterRel="nextClick" afterEffect="1"/>
                                        <p:tgtEl>
                                          <p:spTgt spid="204084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0837"/>
                                        </p:tgtEl>
                                        <p:attrNameLst>
                                          <p:attrName>style.visibility</p:attrName>
                                        </p:attrNameLst>
                                      </p:cBhvr>
                                      <p:to>
                                        <p:strVal val="visible"/>
                                      </p:to>
                                    </p:set>
                                  </p:childTnLst>
                                </p:cTn>
                              </p:par>
                              <p:par>
                                <p:cTn id="19" presetID="2" presetClass="entr" presetSubtype="4" fill="hold" grpId="0" nodeType="withEffect">
                                  <p:stCondLst>
                                    <p:cond delay="0"/>
                                  </p:stCondLst>
                                  <p:childTnLst>
                                    <p:set>
                                      <p:cBhvr>
                                        <p:cTn id="20" dur="1" fill="hold">
                                          <p:stCondLst>
                                            <p:cond delay="0"/>
                                          </p:stCondLst>
                                        </p:cTn>
                                        <p:tgtEl>
                                          <p:spTgt spid="2040838"/>
                                        </p:tgtEl>
                                        <p:attrNameLst>
                                          <p:attrName>style.visibility</p:attrName>
                                        </p:attrNameLst>
                                      </p:cBhvr>
                                      <p:to>
                                        <p:strVal val="visible"/>
                                      </p:to>
                                    </p:set>
                                    <p:anim calcmode="lin" valueType="num">
                                      <p:cBhvr additive="base">
                                        <p:cTn id="21" dur="500" fill="hold"/>
                                        <p:tgtEl>
                                          <p:spTgt spid="2040838"/>
                                        </p:tgtEl>
                                        <p:attrNameLst>
                                          <p:attrName>ppt_x</p:attrName>
                                        </p:attrNameLst>
                                      </p:cBhvr>
                                      <p:tavLst>
                                        <p:tav tm="0">
                                          <p:val>
                                            <p:strVal val="#ppt_x"/>
                                          </p:val>
                                        </p:tav>
                                        <p:tav tm="100000">
                                          <p:val>
                                            <p:strVal val="#ppt_x"/>
                                          </p:val>
                                        </p:tav>
                                      </p:tavLst>
                                    </p:anim>
                                    <p:anim calcmode="lin" valueType="num">
                                      <p:cBhvr additive="base">
                                        <p:cTn id="22" dur="500" fill="hold"/>
                                        <p:tgtEl>
                                          <p:spTgt spid="2040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0844" grpId="0" animBg="1"/>
      <p:bldP spid="2040845" grpId="0" animBg="1"/>
      <p:bldP spid="2040846" grpId="0" animBg="1"/>
      <p:bldP spid="2040837" grpId="0" animBg="1"/>
      <p:bldP spid="20408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8F9D5055-0958-4B85-A7D8-6C835983752F}" type="slidenum">
              <a:rPr kumimoji="0" lang="en-US" altLang="zh-CN" sz="1200">
                <a:solidFill>
                  <a:schemeClr val="bg1"/>
                </a:solidFill>
                <a:ea typeface="宋体" panose="02010600030101010101" pitchFamily="2" charset="-122"/>
              </a:rPr>
              <a:pPr algn="r" eaLnBrk="1" hangingPunct="1"/>
              <a:t>28</a:t>
            </a:fld>
            <a:endParaRPr kumimoji="0" lang="en-US" altLang="zh-CN" sz="1200">
              <a:solidFill>
                <a:schemeClr val="bg1"/>
              </a:solidFill>
              <a:ea typeface="宋体" panose="02010600030101010101" pitchFamily="2" charset="-122"/>
            </a:endParaRPr>
          </a:p>
        </p:txBody>
      </p:sp>
      <p:sp>
        <p:nvSpPr>
          <p:cNvPr id="2040841" name="Rectangle 9"/>
          <p:cNvSpPr>
            <a:spLocks noChangeArrowheads="1"/>
          </p:cNvSpPr>
          <p:nvPr/>
        </p:nvSpPr>
        <p:spPr bwMode="auto">
          <a:xfrm>
            <a:off x="1589892" y="2664183"/>
            <a:ext cx="8574088" cy="212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dirty="0"/>
              <a:t>(</a:t>
            </a:r>
            <a:r>
              <a:rPr lang="zh-CN" altLang="en-US" dirty="0"/>
              <a:t>运算符</a:t>
            </a:r>
            <a:r>
              <a:rPr lang="en-US" altLang="zh-CN" dirty="0"/>
              <a:t>1  </a:t>
            </a:r>
            <a:r>
              <a:rPr lang="zh-CN" altLang="en-US" dirty="0"/>
              <a:t>操作数</a:t>
            </a:r>
            <a:r>
              <a:rPr lang="en-US" altLang="zh-CN" dirty="0"/>
              <a:t>1  </a:t>
            </a:r>
            <a:r>
              <a:rPr lang="zh-CN" altLang="en-US" dirty="0"/>
              <a:t>操作数</a:t>
            </a:r>
            <a:r>
              <a:rPr lang="en-US" altLang="zh-CN" dirty="0"/>
              <a:t>2)</a:t>
            </a:r>
            <a:endParaRPr lang="zh-CN" altLang="en-US" dirty="0"/>
          </a:p>
          <a:p>
            <a:pPr>
              <a:lnSpc>
                <a:spcPct val="130000"/>
              </a:lnSpc>
            </a:pPr>
            <a:r>
              <a:rPr lang="en-US" altLang="zh-CN" dirty="0">
                <a:solidFill>
                  <a:schemeClr val="accent2"/>
                </a:solidFill>
              </a:rPr>
              <a:t>(</a:t>
            </a:r>
            <a:r>
              <a:rPr lang="zh-CN" altLang="en-US" dirty="0">
                <a:solidFill>
                  <a:schemeClr val="accent2"/>
                </a:solidFill>
              </a:rPr>
              <a:t>运算符</a:t>
            </a:r>
            <a:r>
              <a:rPr lang="en-US" altLang="zh-CN" dirty="0">
                <a:solidFill>
                  <a:schemeClr val="accent2"/>
                </a:solidFill>
              </a:rPr>
              <a:t>2  </a:t>
            </a:r>
            <a:r>
              <a:rPr lang="zh-CN" altLang="en-US" dirty="0">
                <a:solidFill>
                  <a:schemeClr val="accent2"/>
                </a:solidFill>
              </a:rPr>
              <a:t>操作数</a:t>
            </a:r>
            <a:r>
              <a:rPr lang="en-US" altLang="zh-CN" dirty="0">
                <a:solidFill>
                  <a:schemeClr val="accent2"/>
                </a:solidFill>
              </a:rPr>
              <a:t>a  </a:t>
            </a:r>
            <a:r>
              <a:rPr lang="zh-CN" altLang="en-US" dirty="0">
                <a:solidFill>
                  <a:schemeClr val="accent2"/>
                </a:solidFill>
              </a:rPr>
              <a:t>操作数</a:t>
            </a:r>
            <a:r>
              <a:rPr lang="en-US" altLang="zh-CN" dirty="0">
                <a:solidFill>
                  <a:schemeClr val="accent2"/>
                </a:solidFill>
              </a:rPr>
              <a:t>b)</a:t>
            </a:r>
            <a:r>
              <a:rPr lang="zh-CN" altLang="en-US" dirty="0">
                <a:solidFill>
                  <a:schemeClr val="accent2"/>
                </a:solidFill>
              </a:rPr>
              <a:t> </a:t>
            </a:r>
          </a:p>
          <a:p>
            <a:pPr>
              <a:lnSpc>
                <a:spcPct val="130000"/>
              </a:lnSpc>
            </a:pPr>
            <a:r>
              <a:rPr lang="en-US" altLang="zh-CN" dirty="0"/>
              <a:t>	(</a:t>
            </a:r>
            <a:r>
              <a:rPr lang="zh-CN" altLang="en-US" dirty="0"/>
              <a:t>运算符</a:t>
            </a:r>
            <a:r>
              <a:rPr lang="en-US" altLang="zh-CN" dirty="0"/>
              <a:t>1  </a:t>
            </a:r>
            <a:r>
              <a:rPr lang="en-US" altLang="zh-CN" dirty="0">
                <a:solidFill>
                  <a:schemeClr val="accent2"/>
                </a:solidFill>
              </a:rPr>
              <a:t>(</a:t>
            </a:r>
            <a:r>
              <a:rPr lang="zh-CN" altLang="en-US" dirty="0">
                <a:solidFill>
                  <a:schemeClr val="accent2"/>
                </a:solidFill>
              </a:rPr>
              <a:t>运算符</a:t>
            </a:r>
            <a:r>
              <a:rPr lang="en-US" altLang="zh-CN" dirty="0">
                <a:solidFill>
                  <a:schemeClr val="accent2"/>
                </a:solidFill>
              </a:rPr>
              <a:t>2  </a:t>
            </a:r>
            <a:r>
              <a:rPr lang="zh-CN" altLang="en-US" dirty="0">
                <a:solidFill>
                  <a:schemeClr val="accent2"/>
                </a:solidFill>
              </a:rPr>
              <a:t>操作数</a:t>
            </a:r>
            <a:r>
              <a:rPr lang="en-US" altLang="zh-CN" dirty="0">
                <a:solidFill>
                  <a:schemeClr val="accent2"/>
                </a:solidFill>
              </a:rPr>
              <a:t>a  </a:t>
            </a:r>
            <a:r>
              <a:rPr lang="zh-CN" altLang="en-US" dirty="0">
                <a:solidFill>
                  <a:schemeClr val="accent2"/>
                </a:solidFill>
              </a:rPr>
              <a:t>操作数</a:t>
            </a:r>
            <a:r>
              <a:rPr lang="en-US" altLang="zh-CN" dirty="0">
                <a:solidFill>
                  <a:schemeClr val="accent2"/>
                </a:solidFill>
              </a:rPr>
              <a:t>b)</a:t>
            </a:r>
            <a:r>
              <a:rPr lang="en-US" altLang="zh-CN" dirty="0"/>
              <a:t>  </a:t>
            </a:r>
            <a:r>
              <a:rPr lang="zh-CN" altLang="en-US" dirty="0"/>
              <a:t>操作数</a:t>
            </a:r>
            <a:r>
              <a:rPr lang="en-US" altLang="zh-CN" dirty="0"/>
              <a:t>2)</a:t>
            </a:r>
          </a:p>
          <a:p>
            <a:pPr>
              <a:lnSpc>
                <a:spcPct val="130000"/>
              </a:lnSpc>
            </a:pPr>
            <a:r>
              <a:rPr lang="en-US" altLang="zh-CN" dirty="0">
                <a:solidFill>
                  <a:srgbClr val="FF0000"/>
                </a:solidFill>
              </a:rPr>
              <a:t>	( /   </a:t>
            </a:r>
            <a:r>
              <a:rPr lang="en-US" altLang="zh-CN" dirty="0">
                <a:solidFill>
                  <a:srgbClr val="0000FF"/>
                </a:solidFill>
              </a:rPr>
              <a:t>(+  205  </a:t>
            </a:r>
            <a:r>
              <a:rPr lang="en-US" altLang="zh-CN" dirty="0">
                <a:solidFill>
                  <a:srgbClr val="FF0000"/>
                </a:solidFill>
              </a:rPr>
              <a:t>(/  </a:t>
            </a:r>
            <a:r>
              <a:rPr lang="en-US" altLang="zh-CN" dirty="0">
                <a:solidFill>
                  <a:srgbClr val="660066"/>
                </a:solidFill>
              </a:rPr>
              <a:t>(+  15 3)</a:t>
            </a:r>
            <a:r>
              <a:rPr lang="en-US" altLang="zh-CN" dirty="0">
                <a:solidFill>
                  <a:srgbClr val="FF0000"/>
                </a:solidFill>
              </a:rPr>
              <a:t>  </a:t>
            </a:r>
            <a:r>
              <a:rPr lang="en-US" altLang="zh-CN" dirty="0">
                <a:solidFill>
                  <a:srgbClr val="336600"/>
                </a:solidFill>
              </a:rPr>
              <a:t>(- 90</a:t>
            </a:r>
            <a:r>
              <a:rPr lang="en-US" altLang="zh-CN" dirty="0">
                <a:solidFill>
                  <a:srgbClr val="FF0000"/>
                </a:solidFill>
              </a:rPr>
              <a:t>  </a:t>
            </a:r>
            <a:r>
              <a:rPr lang="en-US" altLang="zh-CN" dirty="0">
                <a:solidFill>
                  <a:schemeClr val="accent2"/>
                </a:solidFill>
              </a:rPr>
              <a:t>(</a:t>
            </a:r>
            <a:r>
              <a:rPr lang="en-US" altLang="zh-CN" dirty="0">
                <a:solidFill>
                  <a:schemeClr val="accent2"/>
                </a:solidFill>
                <a:sym typeface="Symbol" panose="05050102010706020507" pitchFamily="18" charset="2"/>
              </a:rPr>
              <a:t>  8  8</a:t>
            </a:r>
            <a:r>
              <a:rPr lang="en-US" altLang="zh-CN" dirty="0">
                <a:solidFill>
                  <a:schemeClr val="accent2"/>
                </a:solidFill>
              </a:rPr>
              <a:t>)</a:t>
            </a:r>
            <a:r>
              <a:rPr lang="en-US" altLang="zh-CN" dirty="0">
                <a:solidFill>
                  <a:srgbClr val="336600"/>
                </a:solidFill>
              </a:rPr>
              <a:t>)</a:t>
            </a:r>
            <a:r>
              <a:rPr lang="en-US" altLang="zh-CN" dirty="0">
                <a:solidFill>
                  <a:srgbClr val="FF0000"/>
                </a:solidFill>
              </a:rPr>
              <a:t> )</a:t>
            </a:r>
            <a:r>
              <a:rPr lang="en-US" altLang="zh-CN" dirty="0">
                <a:solidFill>
                  <a:srgbClr val="0000FF"/>
                </a:solidFill>
              </a:rPr>
              <a:t>)</a:t>
            </a:r>
            <a:r>
              <a:rPr lang="en-US" altLang="zh-CN" dirty="0">
                <a:solidFill>
                  <a:srgbClr val="FF0000"/>
                </a:solidFill>
              </a:rPr>
              <a:t>  </a:t>
            </a:r>
            <a:r>
              <a:rPr lang="en-US" altLang="zh-CN" dirty="0">
                <a:solidFill>
                  <a:srgbClr val="993366"/>
                </a:solidFill>
              </a:rPr>
              <a:t>(-  200  </a:t>
            </a:r>
            <a:r>
              <a:rPr lang="en-US"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  10  5)</a:t>
            </a:r>
            <a:r>
              <a:rPr lang="en-US" altLang="zh-CN" dirty="0">
                <a:solidFill>
                  <a:srgbClr val="993366"/>
                </a:solidFill>
              </a:rPr>
              <a:t> )</a:t>
            </a:r>
            <a:r>
              <a:rPr lang="en-US" altLang="zh-CN" dirty="0">
                <a:solidFill>
                  <a:srgbClr val="FF0000"/>
                </a:solidFill>
              </a:rPr>
              <a:t> )</a:t>
            </a:r>
            <a:r>
              <a:rPr lang="en-US" altLang="zh-CN" dirty="0"/>
              <a:t> </a:t>
            </a:r>
          </a:p>
          <a:p>
            <a:pPr>
              <a:lnSpc>
                <a:spcPct val="130000"/>
              </a:lnSpc>
              <a:spcBef>
                <a:spcPct val="25000"/>
              </a:spcBef>
              <a:spcAft>
                <a:spcPct val="30000"/>
              </a:spcAft>
            </a:pPr>
            <a:r>
              <a:rPr lang="en-US" altLang="zh-CN" dirty="0">
                <a:solidFill>
                  <a:srgbClr val="FF0000"/>
                </a:solidFill>
              </a:rPr>
              <a:t>	( /   </a:t>
            </a:r>
            <a:r>
              <a:rPr lang="en-US" altLang="zh-CN" dirty="0">
                <a:solidFill>
                  <a:srgbClr val="0000FF"/>
                </a:solidFill>
              </a:rPr>
              <a:t>(+  205  </a:t>
            </a:r>
            <a:r>
              <a:rPr lang="en-US" altLang="zh-CN" dirty="0">
                <a:solidFill>
                  <a:srgbClr val="FF0000"/>
                </a:solidFill>
              </a:rPr>
              <a:t>(/  </a:t>
            </a:r>
            <a:r>
              <a:rPr lang="en-US" altLang="zh-CN" dirty="0">
                <a:solidFill>
                  <a:srgbClr val="660066"/>
                </a:solidFill>
              </a:rPr>
              <a:t>(+  15 3  </a:t>
            </a:r>
            <a:r>
              <a:rPr lang="en-US" altLang="zh-CN" dirty="0">
                <a:solidFill>
                  <a:srgbClr val="336600"/>
                </a:solidFill>
              </a:rPr>
              <a:t>- 90</a:t>
            </a:r>
            <a:r>
              <a:rPr lang="en-US" altLang="zh-CN" dirty="0">
                <a:solidFill>
                  <a:srgbClr val="FF0000"/>
                </a:solidFill>
              </a:rPr>
              <a:t>  </a:t>
            </a:r>
            <a:r>
              <a:rPr lang="en-US" altLang="zh-CN" dirty="0">
                <a:solidFill>
                  <a:schemeClr val="accent2"/>
                </a:solidFill>
              </a:rPr>
              <a:t>(</a:t>
            </a:r>
            <a:r>
              <a:rPr lang="en-US" altLang="zh-CN" dirty="0">
                <a:solidFill>
                  <a:schemeClr val="accent2"/>
                </a:solidFill>
                <a:sym typeface="Symbol" panose="05050102010706020507" pitchFamily="18" charset="2"/>
              </a:rPr>
              <a:t>  8  8</a:t>
            </a:r>
            <a:r>
              <a:rPr lang="en-US" altLang="zh-CN" dirty="0">
                <a:solidFill>
                  <a:schemeClr val="accent2"/>
                </a:solidFill>
              </a:rPr>
              <a:t>)</a:t>
            </a:r>
            <a:r>
              <a:rPr lang="en-US" altLang="zh-CN" dirty="0">
                <a:solidFill>
                  <a:srgbClr val="336600"/>
                </a:solidFill>
              </a:rPr>
              <a:t>)</a:t>
            </a:r>
            <a:r>
              <a:rPr lang="en-US" altLang="zh-CN" dirty="0">
                <a:solidFill>
                  <a:srgbClr val="FF0000"/>
                </a:solidFill>
              </a:rPr>
              <a:t> )</a:t>
            </a:r>
            <a:r>
              <a:rPr lang="en-US" altLang="zh-CN" dirty="0">
                <a:solidFill>
                  <a:srgbClr val="0000FF"/>
                </a:solidFill>
              </a:rPr>
              <a:t>)</a:t>
            </a:r>
            <a:r>
              <a:rPr lang="en-US" altLang="zh-CN" dirty="0">
                <a:solidFill>
                  <a:srgbClr val="FF0000"/>
                </a:solidFill>
              </a:rPr>
              <a:t>  </a:t>
            </a:r>
            <a:r>
              <a:rPr lang="en-US" altLang="zh-CN" dirty="0">
                <a:solidFill>
                  <a:srgbClr val="993366"/>
                </a:solidFill>
              </a:rPr>
              <a:t>(-  200  </a:t>
            </a:r>
            <a:r>
              <a:rPr lang="en-US" altLang="zh-CN" dirty="0">
                <a:solidFill>
                  <a:schemeClr val="accent2"/>
                </a:solidFill>
              </a:rPr>
              <a:t>(</a:t>
            </a:r>
            <a:r>
              <a:rPr lang="en-US" altLang="zh-CN" dirty="0">
                <a:solidFill>
                  <a:schemeClr val="accent2"/>
                </a:solidFill>
                <a:sym typeface="Symbol" panose="05050102010706020507" pitchFamily="18" charset="2"/>
              </a:rPr>
              <a:t></a:t>
            </a:r>
            <a:r>
              <a:rPr lang="en-US" altLang="zh-CN" dirty="0">
                <a:solidFill>
                  <a:schemeClr val="accent2"/>
                </a:solidFill>
              </a:rPr>
              <a:t>  10  5)</a:t>
            </a:r>
            <a:r>
              <a:rPr lang="en-US" altLang="zh-CN" dirty="0">
                <a:solidFill>
                  <a:srgbClr val="993366"/>
                </a:solidFill>
              </a:rPr>
              <a:t> )</a:t>
            </a:r>
            <a:r>
              <a:rPr lang="en-US" altLang="zh-CN" dirty="0">
                <a:solidFill>
                  <a:srgbClr val="FF0000"/>
                </a:solidFill>
              </a:rPr>
              <a:t> )</a:t>
            </a:r>
            <a:r>
              <a:rPr lang="en-US" altLang="zh-CN" dirty="0"/>
              <a:t> </a:t>
            </a:r>
          </a:p>
        </p:txBody>
      </p:sp>
      <p:sp>
        <p:nvSpPr>
          <p:cNvPr id="2040842" name="Text Box 10"/>
          <p:cNvSpPr txBox="1">
            <a:spLocks noChangeArrowheads="1"/>
          </p:cNvSpPr>
          <p:nvPr/>
        </p:nvSpPr>
        <p:spPr bwMode="auto">
          <a:xfrm>
            <a:off x="2483655" y="5109815"/>
            <a:ext cx="5765800" cy="853567"/>
          </a:xfrm>
          <a:prstGeom prst="rect">
            <a:avLst/>
          </a:prstGeom>
          <a:noFill/>
          <a:ln w="762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i="0" dirty="0">
                <a:latin typeface="微软雅黑" panose="020B0503020204020204" pitchFamily="34" charset="-122"/>
                <a:ea typeface="微软雅黑" panose="020B0503020204020204" pitchFamily="34" charset="-122"/>
              </a:rPr>
              <a:t>怎样表达运算组合式的层层构造</a:t>
            </a:r>
            <a:r>
              <a:rPr lang="en-US" altLang="zh-CN" i="0" dirty="0">
                <a:latin typeface="微软雅黑" panose="020B0503020204020204" pitchFamily="34" charset="-122"/>
                <a:ea typeface="微软雅黑" panose="020B0503020204020204" pitchFamily="34" charset="-122"/>
              </a:rPr>
              <a:t>--</a:t>
            </a:r>
            <a:r>
              <a:rPr lang="zh-CN" altLang="en-US" i="0" dirty="0">
                <a:latin typeface="微软雅黑" panose="020B0503020204020204" pitchFamily="34" charset="-122"/>
                <a:ea typeface="微软雅黑" panose="020B0503020204020204" pitchFamily="34" charset="-122"/>
              </a:rPr>
              <a:t>构造规则</a:t>
            </a:r>
            <a:r>
              <a:rPr lang="en-US" altLang="zh-CN" i="0" dirty="0">
                <a:latin typeface="微软雅黑" panose="020B0503020204020204" pitchFamily="34" charset="-122"/>
                <a:ea typeface="微软雅黑" panose="020B0503020204020204" pitchFamily="34" charset="-122"/>
              </a:rPr>
              <a:t>?</a:t>
            </a:r>
          </a:p>
          <a:p>
            <a:pPr>
              <a:lnSpc>
                <a:spcPct val="130000"/>
              </a:lnSpc>
            </a:pPr>
            <a:r>
              <a:rPr lang="zh-CN" altLang="en-US" i="0" dirty="0">
                <a:latin typeface="微软雅黑" panose="020B0503020204020204" pitchFamily="34" charset="-122"/>
                <a:ea typeface="微软雅黑" panose="020B0503020204020204" pitchFamily="34" charset="-122"/>
              </a:rPr>
              <a:t>怎样判断一个运算组合式是否符合构造规则</a:t>
            </a:r>
            <a:r>
              <a:rPr lang="en-US" altLang="zh-CN" i="0" dirty="0">
                <a:latin typeface="微软雅黑" panose="020B0503020204020204" pitchFamily="34" charset="-122"/>
                <a:ea typeface="微软雅黑" panose="020B0503020204020204" pitchFamily="34" charset="-122"/>
              </a:rPr>
              <a:t>?</a:t>
            </a:r>
          </a:p>
        </p:txBody>
      </p:sp>
      <p:sp>
        <p:nvSpPr>
          <p:cNvPr id="2040843" name="Rectangle 11"/>
          <p:cNvSpPr>
            <a:spLocks noChangeArrowheads="1"/>
          </p:cNvSpPr>
          <p:nvPr/>
        </p:nvSpPr>
        <p:spPr bwMode="auto">
          <a:xfrm>
            <a:off x="2483655" y="4338379"/>
            <a:ext cx="7245350" cy="506412"/>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40847" name="Group 15"/>
          <p:cNvGrpSpPr>
            <a:grpSpLocks/>
          </p:cNvGrpSpPr>
          <p:nvPr/>
        </p:nvGrpSpPr>
        <p:grpSpPr bwMode="auto">
          <a:xfrm>
            <a:off x="9873468" y="4362627"/>
            <a:ext cx="1223962" cy="1663700"/>
            <a:chOff x="3987" y="2962"/>
            <a:chExt cx="957" cy="1233"/>
          </a:xfrm>
        </p:grpSpPr>
        <p:pic>
          <p:nvPicPr>
            <p:cNvPr id="2040848"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6" y="3384"/>
              <a:ext cx="778"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40849" name="Group 17"/>
            <p:cNvGrpSpPr>
              <a:grpSpLocks/>
            </p:cNvGrpSpPr>
            <p:nvPr/>
          </p:nvGrpSpPr>
          <p:grpSpPr bwMode="auto">
            <a:xfrm>
              <a:off x="3987" y="2962"/>
              <a:ext cx="957" cy="474"/>
              <a:chOff x="3987" y="2838"/>
              <a:chExt cx="966" cy="598"/>
            </a:xfrm>
          </p:grpSpPr>
          <p:sp>
            <p:nvSpPr>
              <p:cNvPr id="20" name="AutoShape 39"/>
              <p:cNvSpPr>
                <a:spLocks noChangeArrowheads="1"/>
              </p:cNvSpPr>
              <p:nvPr/>
            </p:nvSpPr>
            <p:spPr bwMode="gray">
              <a:xfrm>
                <a:off x="3987" y="2838"/>
                <a:ext cx="966" cy="598"/>
              </a:xfrm>
              <a:custGeom>
                <a:avLst/>
                <a:gdLst>
                  <a:gd name="T0" fmla="*/ 1004911 w 21600"/>
                  <a:gd name="T1" fmla="*/ 0 h 21600"/>
                  <a:gd name="T2" fmla="*/ 294308 w 21600"/>
                  <a:gd name="T3" fmla="*/ 298021 h 21600"/>
                  <a:gd name="T4" fmla="*/ 0 w 21600"/>
                  <a:gd name="T5" fmla="*/ 1017588 h 21600"/>
                  <a:gd name="T6" fmla="*/ 294308 w 21600"/>
                  <a:gd name="T7" fmla="*/ 1737154 h 21600"/>
                  <a:gd name="T8" fmla="*/ 1004911 w 21600"/>
                  <a:gd name="T9" fmla="*/ 2035175 h 21600"/>
                  <a:gd name="T10" fmla="*/ 1715513 w 21600"/>
                  <a:gd name="T11" fmla="*/ 1737154 h 21600"/>
                  <a:gd name="T12" fmla="*/ 2009821 w 21600"/>
                  <a:gd name="T13" fmla="*/ 1017588 h 21600"/>
                  <a:gd name="T14" fmla="*/ 1715513 w 21600"/>
                  <a:gd name="T15" fmla="*/ 29802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1400">
                  <a:solidFill>
                    <a:srgbClr val="000000"/>
                  </a:solidFill>
                  <a:ea typeface="宋体" panose="02010600030101010101" pitchFamily="2" charset="-122"/>
                </a:endParaRPr>
              </a:p>
            </p:txBody>
          </p:sp>
          <p:sp>
            <p:nvSpPr>
              <p:cNvPr id="21" name="Oval 40"/>
              <p:cNvSpPr>
                <a:spLocks noChangeArrowheads="1"/>
              </p:cNvSpPr>
              <p:nvPr/>
            </p:nvSpPr>
            <p:spPr bwMode="gray">
              <a:xfrm>
                <a:off x="4029" y="2879"/>
                <a:ext cx="881" cy="507"/>
              </a:xfrm>
              <a:prstGeom prst="ellipse">
                <a:avLst/>
              </a:prstGeom>
              <a:solidFill>
                <a:srgbClr val="666633"/>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1400">
                  <a:solidFill>
                    <a:srgbClr val="000000"/>
                  </a:solidFill>
                  <a:ea typeface="宋体" panose="02010600030101010101" pitchFamily="2" charset="-122"/>
                </a:endParaRPr>
              </a:p>
            </p:txBody>
          </p:sp>
          <p:sp>
            <p:nvSpPr>
              <p:cNvPr id="16" name="Text Box 84"/>
              <p:cNvSpPr txBox="1">
                <a:spLocks noChangeArrowheads="1"/>
              </p:cNvSpPr>
              <p:nvPr/>
            </p:nvSpPr>
            <p:spPr bwMode="auto">
              <a:xfrm>
                <a:off x="4031" y="2876"/>
                <a:ext cx="873" cy="489"/>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pPr>
                <a:r>
                  <a:rPr kumimoji="0" lang="zh-CN" altLang="en-US" sz="1400" dirty="0">
                    <a:solidFill>
                      <a:srgbClr val="FFFFFF"/>
                    </a:solidFill>
                    <a:ea typeface="华文中宋" panose="02010600040101010101" pitchFamily="2" charset="-122"/>
                  </a:rPr>
                  <a:t>这个式子是有问题的哟</a:t>
                </a:r>
              </a:p>
            </p:txBody>
          </p:sp>
        </p:grpSp>
      </p:grpSp>
      <p:sp>
        <p:nvSpPr>
          <p:cNvPr id="17" name="圆角矩形 16"/>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）为什么需要递归？</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8"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
        <p:nvSpPr>
          <p:cNvPr id="19" name="Text Box 16"/>
          <p:cNvSpPr txBox="1">
            <a:spLocks noChangeArrowheads="1"/>
          </p:cNvSpPr>
          <p:nvPr/>
        </p:nvSpPr>
        <p:spPr bwMode="auto">
          <a:xfrm>
            <a:off x="702805" y="1855131"/>
            <a:ext cx="500906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accent2"/>
                </a:solidFill>
                <a:latin typeface="黑体" panose="02010609060101010101" pitchFamily="49" charset="-122"/>
                <a:ea typeface="黑体" panose="02010609060101010101" pitchFamily="49" charset="-122"/>
              </a:rPr>
              <a:t>计算规则的构造与正确性判断</a:t>
            </a:r>
          </a:p>
        </p:txBody>
      </p:sp>
    </p:spTree>
    <p:extLst>
      <p:ext uri="{BB962C8B-B14F-4D97-AF65-F5344CB8AC3E}">
        <p14:creationId xmlns:p14="http://schemas.microsoft.com/office/powerpoint/2010/main" val="786797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0841">
                                            <p:txEl>
                                              <p:pRg st="0" end="0"/>
                                            </p:txEl>
                                          </p:spTgt>
                                        </p:tgtEl>
                                        <p:attrNameLst>
                                          <p:attrName>style.visibility</p:attrName>
                                        </p:attrNameLst>
                                      </p:cBhvr>
                                      <p:to>
                                        <p:strVal val="visible"/>
                                      </p:to>
                                    </p:set>
                                    <p:anim calcmode="lin" valueType="num">
                                      <p:cBhvr additive="base">
                                        <p:cTn id="7" dur="500" fill="hold"/>
                                        <p:tgtEl>
                                          <p:spTgt spid="20408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08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0841">
                                            <p:txEl>
                                              <p:pRg st="1" end="1"/>
                                            </p:txEl>
                                          </p:spTgt>
                                        </p:tgtEl>
                                        <p:attrNameLst>
                                          <p:attrName>style.visibility</p:attrName>
                                        </p:attrNameLst>
                                      </p:cBhvr>
                                      <p:to>
                                        <p:strVal val="visible"/>
                                      </p:to>
                                    </p:set>
                                    <p:anim calcmode="lin" valueType="num">
                                      <p:cBhvr additive="base">
                                        <p:cTn id="13" dur="500" fill="hold"/>
                                        <p:tgtEl>
                                          <p:spTgt spid="204084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08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0841">
                                            <p:txEl>
                                              <p:pRg st="2" end="2"/>
                                            </p:txEl>
                                          </p:spTgt>
                                        </p:tgtEl>
                                        <p:attrNameLst>
                                          <p:attrName>style.visibility</p:attrName>
                                        </p:attrNameLst>
                                      </p:cBhvr>
                                      <p:to>
                                        <p:strVal val="visible"/>
                                      </p:to>
                                    </p:set>
                                    <p:anim calcmode="lin" valueType="num">
                                      <p:cBhvr additive="base">
                                        <p:cTn id="19" dur="500" fill="hold"/>
                                        <p:tgtEl>
                                          <p:spTgt spid="204084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08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40841">
                                            <p:txEl>
                                              <p:pRg st="3" end="3"/>
                                            </p:txEl>
                                          </p:spTgt>
                                        </p:tgtEl>
                                        <p:attrNameLst>
                                          <p:attrName>style.visibility</p:attrName>
                                        </p:attrNameLst>
                                      </p:cBhvr>
                                      <p:to>
                                        <p:strVal val="visible"/>
                                      </p:to>
                                    </p:set>
                                    <p:anim calcmode="lin" valueType="num">
                                      <p:cBhvr additive="base">
                                        <p:cTn id="25" dur="500" fill="hold"/>
                                        <p:tgtEl>
                                          <p:spTgt spid="20408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084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0842">
                                            <p:txEl>
                                              <p:pRg st="0" end="0"/>
                                            </p:txEl>
                                          </p:spTgt>
                                        </p:tgtEl>
                                        <p:attrNameLst>
                                          <p:attrName>style.visibility</p:attrName>
                                        </p:attrNameLst>
                                      </p:cBhvr>
                                      <p:to>
                                        <p:strVal val="visible"/>
                                      </p:to>
                                    </p:set>
                                    <p:anim calcmode="lin" valueType="num">
                                      <p:cBhvr additive="base">
                                        <p:cTn id="29" dur="500" fill="hold"/>
                                        <p:tgtEl>
                                          <p:spTgt spid="204084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0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040841">
                                            <p:txEl>
                                              <p:pRg st="4" end="4"/>
                                            </p:txEl>
                                          </p:spTgt>
                                        </p:tgtEl>
                                        <p:attrNameLst>
                                          <p:attrName>style.visibility</p:attrName>
                                        </p:attrNameLst>
                                      </p:cBhvr>
                                      <p:to>
                                        <p:strVal val="visible"/>
                                      </p:to>
                                    </p:set>
                                    <p:anim calcmode="lin" valueType="num">
                                      <p:cBhvr additive="base">
                                        <p:cTn id="35" dur="500" fill="hold"/>
                                        <p:tgtEl>
                                          <p:spTgt spid="204084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0841">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40843"/>
                                        </p:tgtEl>
                                        <p:attrNameLst>
                                          <p:attrName>style.visibility</p:attrName>
                                        </p:attrNameLst>
                                      </p:cBhvr>
                                      <p:to>
                                        <p:strVal val="visible"/>
                                      </p:to>
                                    </p:set>
                                    <p:anim calcmode="lin" valueType="num">
                                      <p:cBhvr additive="base">
                                        <p:cTn id="39" dur="500" fill="hold"/>
                                        <p:tgtEl>
                                          <p:spTgt spid="2040843"/>
                                        </p:tgtEl>
                                        <p:attrNameLst>
                                          <p:attrName>ppt_x</p:attrName>
                                        </p:attrNameLst>
                                      </p:cBhvr>
                                      <p:tavLst>
                                        <p:tav tm="0">
                                          <p:val>
                                            <p:strVal val="#ppt_x"/>
                                          </p:val>
                                        </p:tav>
                                        <p:tav tm="100000">
                                          <p:val>
                                            <p:strVal val="#ppt_x"/>
                                          </p:val>
                                        </p:tav>
                                      </p:tavLst>
                                    </p:anim>
                                    <p:anim calcmode="lin" valueType="num">
                                      <p:cBhvr additive="base">
                                        <p:cTn id="40" dur="500" fill="hold"/>
                                        <p:tgtEl>
                                          <p:spTgt spid="20408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40842">
                                            <p:txEl>
                                              <p:pRg st="1" end="1"/>
                                            </p:txEl>
                                          </p:spTgt>
                                        </p:tgtEl>
                                        <p:attrNameLst>
                                          <p:attrName>style.visibility</p:attrName>
                                        </p:attrNameLst>
                                      </p:cBhvr>
                                      <p:to>
                                        <p:strVal val="visible"/>
                                      </p:to>
                                    </p:set>
                                    <p:anim calcmode="lin" valueType="num">
                                      <p:cBhvr additive="base">
                                        <p:cTn id="43" dur="500" fill="hold"/>
                                        <p:tgtEl>
                                          <p:spTgt spid="204084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0842">
                                            <p:txEl>
                                              <p:pRg st="1" end="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40847"/>
                                        </p:tgtEl>
                                        <p:attrNameLst>
                                          <p:attrName>style.visibility</p:attrName>
                                        </p:attrNameLst>
                                      </p:cBhvr>
                                      <p:to>
                                        <p:strVal val="visible"/>
                                      </p:to>
                                    </p:set>
                                    <p:anim calcmode="lin" valueType="num">
                                      <p:cBhvr additive="base">
                                        <p:cTn id="47" dur="500" fill="hold"/>
                                        <p:tgtEl>
                                          <p:spTgt spid="2040847"/>
                                        </p:tgtEl>
                                        <p:attrNameLst>
                                          <p:attrName>ppt_x</p:attrName>
                                        </p:attrNameLst>
                                      </p:cBhvr>
                                      <p:tavLst>
                                        <p:tav tm="0">
                                          <p:val>
                                            <p:strVal val="#ppt_x"/>
                                          </p:val>
                                        </p:tav>
                                        <p:tav tm="100000">
                                          <p:val>
                                            <p:strVal val="#ppt_x"/>
                                          </p:val>
                                        </p:tav>
                                      </p:tavLst>
                                    </p:anim>
                                    <p:anim calcmode="lin" valueType="num">
                                      <p:cBhvr additive="base">
                                        <p:cTn id="48" dur="500" fill="hold"/>
                                        <p:tgtEl>
                                          <p:spTgt spid="2040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1F41341A-6500-413C-B7F3-3DF6323D8F1B}" type="slidenum">
              <a:rPr kumimoji="0" lang="en-US" altLang="zh-CN" sz="1200">
                <a:solidFill>
                  <a:schemeClr val="bg1"/>
                </a:solidFill>
                <a:ea typeface="宋体" panose="02010600030101010101" pitchFamily="2" charset="-122"/>
              </a:rPr>
              <a:pPr algn="r" eaLnBrk="1" hangingPunct="1"/>
              <a:t>29</a:t>
            </a:fld>
            <a:endParaRPr kumimoji="0" lang="en-US" altLang="zh-CN" sz="1200">
              <a:solidFill>
                <a:schemeClr val="bg1"/>
              </a:solidFill>
              <a:ea typeface="宋体" panose="02010600030101010101" pitchFamily="2" charset="-122"/>
            </a:endParaRPr>
          </a:p>
        </p:txBody>
      </p:sp>
      <p:sp>
        <p:nvSpPr>
          <p:cNvPr id="30" name="圆角矩形 29"/>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）怎样递归？</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1"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
        <p:nvSpPr>
          <p:cNvPr id="32" name="Text Box 16"/>
          <p:cNvSpPr txBox="1">
            <a:spLocks noChangeArrowheads="1"/>
          </p:cNvSpPr>
          <p:nvPr/>
        </p:nvSpPr>
        <p:spPr bwMode="auto">
          <a:xfrm>
            <a:off x="702805" y="1855131"/>
            <a:ext cx="5009063"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accent2"/>
                </a:solidFill>
                <a:latin typeface="黑体" panose="02010609060101010101" pitchFamily="49" charset="-122"/>
                <a:ea typeface="黑体" panose="02010609060101010101" pitchFamily="49" charset="-122"/>
              </a:rPr>
              <a:t>怎样定义你的祖先</a:t>
            </a:r>
            <a:r>
              <a:rPr lang="en-US" altLang="zh-CN" sz="2400" i="0" dirty="0">
                <a:solidFill>
                  <a:schemeClr val="accent2"/>
                </a:solidFill>
                <a:latin typeface="黑体" panose="02010609060101010101" pitchFamily="49" charset="-122"/>
                <a:ea typeface="黑体" panose="02010609060101010101" pitchFamily="49" charset="-122"/>
              </a:rPr>
              <a:t>?</a:t>
            </a:r>
          </a:p>
        </p:txBody>
      </p:sp>
      <p:grpSp>
        <p:nvGrpSpPr>
          <p:cNvPr id="33" name="Group 31"/>
          <p:cNvGrpSpPr>
            <a:grpSpLocks/>
          </p:cNvGrpSpPr>
          <p:nvPr/>
        </p:nvGrpSpPr>
        <p:grpSpPr bwMode="auto">
          <a:xfrm>
            <a:off x="3423476" y="3645880"/>
            <a:ext cx="5829300" cy="3146425"/>
            <a:chOff x="931" y="1998"/>
            <a:chExt cx="3672" cy="1982"/>
          </a:xfrm>
        </p:grpSpPr>
        <p:sp>
          <p:nvSpPr>
            <p:cNvPr id="34" name="Text Box 7"/>
            <p:cNvSpPr txBox="1">
              <a:spLocks noChangeArrowheads="1"/>
            </p:cNvSpPr>
            <p:nvPr/>
          </p:nvSpPr>
          <p:spPr bwMode="auto">
            <a:xfrm>
              <a:off x="1002" y="2203"/>
              <a:ext cx="136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曾祖父       曾祖母</a:t>
              </a:r>
            </a:p>
            <a:p>
              <a:r>
                <a:rPr lang="en-US" altLang="zh-CN" sz="1400">
                  <a:solidFill>
                    <a:srgbClr val="660066"/>
                  </a:solidFill>
                </a:rPr>
                <a:t>(</a:t>
              </a:r>
              <a:r>
                <a:rPr lang="zh-CN" altLang="en-US" sz="1400">
                  <a:solidFill>
                    <a:srgbClr val="660066"/>
                  </a:solidFill>
                </a:rPr>
                <a:t>祖父的</a:t>
              </a:r>
              <a:r>
                <a:rPr lang="en-US" altLang="zh-CN" sz="1400">
                  <a:solidFill>
                    <a:srgbClr val="660066"/>
                  </a:solidFill>
                </a:rPr>
                <a:t>)</a:t>
              </a:r>
              <a:r>
                <a:rPr lang="zh-CN" altLang="en-US" sz="1400">
                  <a:solidFill>
                    <a:srgbClr val="660066"/>
                  </a:solidFill>
                </a:rPr>
                <a:t>父        </a:t>
              </a:r>
              <a:r>
                <a:rPr lang="en-US" altLang="zh-CN" sz="1400">
                  <a:solidFill>
                    <a:srgbClr val="660066"/>
                  </a:solidFill>
                </a:rPr>
                <a:t>(</a:t>
              </a:r>
              <a:r>
                <a:rPr lang="zh-CN" altLang="en-US" sz="1400">
                  <a:solidFill>
                    <a:srgbClr val="660066"/>
                  </a:solidFill>
                </a:rPr>
                <a:t>祖父的</a:t>
              </a:r>
              <a:r>
                <a:rPr lang="en-US" altLang="zh-CN" sz="1400">
                  <a:solidFill>
                    <a:srgbClr val="660066"/>
                  </a:solidFill>
                </a:rPr>
                <a:t>)</a:t>
              </a:r>
              <a:r>
                <a:rPr lang="zh-CN" altLang="en-US" sz="1400">
                  <a:solidFill>
                    <a:srgbClr val="660066"/>
                  </a:solidFill>
                </a:rPr>
                <a:t>母</a:t>
              </a:r>
            </a:p>
          </p:txBody>
        </p:sp>
        <p:sp>
          <p:nvSpPr>
            <p:cNvPr id="35" name="Text Box 8"/>
            <p:cNvSpPr txBox="1">
              <a:spLocks noChangeArrowheads="1"/>
            </p:cNvSpPr>
            <p:nvPr/>
          </p:nvSpPr>
          <p:spPr bwMode="auto">
            <a:xfrm>
              <a:off x="1530" y="2789"/>
              <a:ext cx="143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祖父                 祖母</a:t>
              </a:r>
            </a:p>
            <a:p>
              <a:r>
                <a:rPr lang="en-US" altLang="zh-CN" sz="1400">
                  <a:solidFill>
                    <a:srgbClr val="660066"/>
                  </a:solidFill>
                </a:rPr>
                <a:t>(</a:t>
              </a:r>
              <a:r>
                <a:rPr lang="zh-CN" altLang="en-US" sz="1400">
                  <a:solidFill>
                    <a:srgbClr val="660066"/>
                  </a:solidFill>
                </a:rPr>
                <a:t>父的</a:t>
              </a:r>
              <a:r>
                <a:rPr lang="en-US" altLang="zh-CN" sz="1400">
                  <a:solidFill>
                    <a:srgbClr val="660066"/>
                  </a:solidFill>
                </a:rPr>
                <a:t>)</a:t>
              </a:r>
              <a:r>
                <a:rPr lang="zh-CN" altLang="en-US" sz="1400">
                  <a:solidFill>
                    <a:srgbClr val="660066"/>
                  </a:solidFill>
                </a:rPr>
                <a:t>父                    </a:t>
              </a:r>
              <a:r>
                <a:rPr lang="en-US" altLang="zh-CN" sz="1400">
                  <a:solidFill>
                    <a:srgbClr val="660066"/>
                  </a:solidFill>
                </a:rPr>
                <a:t>(</a:t>
              </a:r>
              <a:r>
                <a:rPr lang="zh-CN" altLang="en-US" sz="1400">
                  <a:solidFill>
                    <a:srgbClr val="660066"/>
                  </a:solidFill>
                </a:rPr>
                <a:t>父的</a:t>
              </a:r>
              <a:r>
                <a:rPr lang="en-US" altLang="zh-CN" sz="1400">
                  <a:solidFill>
                    <a:srgbClr val="660066"/>
                  </a:solidFill>
                </a:rPr>
                <a:t>)</a:t>
              </a:r>
              <a:r>
                <a:rPr lang="zh-CN" altLang="en-US" sz="1400">
                  <a:solidFill>
                    <a:srgbClr val="660066"/>
                  </a:solidFill>
                </a:rPr>
                <a:t>母</a:t>
              </a:r>
              <a:endParaRPr lang="zh-CN" altLang="en-US">
                <a:solidFill>
                  <a:schemeClr val="accent2"/>
                </a:solidFill>
              </a:endParaRPr>
            </a:p>
          </p:txBody>
        </p:sp>
        <p:sp>
          <p:nvSpPr>
            <p:cNvPr id="36" name="Text Box 9"/>
            <p:cNvSpPr txBox="1">
              <a:spLocks noChangeArrowheads="1"/>
            </p:cNvSpPr>
            <p:nvPr/>
          </p:nvSpPr>
          <p:spPr bwMode="auto">
            <a:xfrm>
              <a:off x="2202" y="3347"/>
              <a:ext cx="16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父                                    母</a:t>
              </a:r>
            </a:p>
          </p:txBody>
        </p:sp>
        <p:sp>
          <p:nvSpPr>
            <p:cNvPr id="37" name="Text Box 10"/>
            <p:cNvSpPr txBox="1">
              <a:spLocks noChangeArrowheads="1"/>
            </p:cNvSpPr>
            <p:nvPr/>
          </p:nvSpPr>
          <p:spPr bwMode="auto">
            <a:xfrm>
              <a:off x="3388" y="2785"/>
              <a:ext cx="113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外祖父    外祖母</a:t>
              </a:r>
            </a:p>
            <a:p>
              <a:r>
                <a:rPr lang="en-US" altLang="zh-CN" sz="1400">
                  <a:solidFill>
                    <a:srgbClr val="660066"/>
                  </a:solidFill>
                </a:rPr>
                <a:t>(</a:t>
              </a:r>
              <a:r>
                <a:rPr lang="zh-CN" altLang="en-US" sz="1400">
                  <a:solidFill>
                    <a:srgbClr val="660066"/>
                  </a:solidFill>
                </a:rPr>
                <a:t>母的</a:t>
              </a:r>
              <a:r>
                <a:rPr lang="en-US" altLang="zh-CN" sz="1400">
                  <a:solidFill>
                    <a:srgbClr val="660066"/>
                  </a:solidFill>
                </a:rPr>
                <a:t>)</a:t>
              </a:r>
              <a:r>
                <a:rPr lang="zh-CN" altLang="en-US" sz="1400">
                  <a:solidFill>
                    <a:srgbClr val="660066"/>
                  </a:solidFill>
                </a:rPr>
                <a:t>父        </a:t>
              </a:r>
              <a:r>
                <a:rPr lang="en-US" altLang="zh-CN" sz="1400">
                  <a:solidFill>
                    <a:srgbClr val="660066"/>
                  </a:solidFill>
                </a:rPr>
                <a:t>(</a:t>
              </a:r>
              <a:r>
                <a:rPr lang="zh-CN" altLang="en-US" sz="1400">
                  <a:solidFill>
                    <a:srgbClr val="660066"/>
                  </a:solidFill>
                </a:rPr>
                <a:t>母的</a:t>
              </a:r>
              <a:r>
                <a:rPr lang="en-US" altLang="zh-CN" sz="1400">
                  <a:solidFill>
                    <a:srgbClr val="660066"/>
                  </a:solidFill>
                </a:rPr>
                <a:t>)</a:t>
              </a:r>
              <a:r>
                <a:rPr lang="zh-CN" altLang="en-US" sz="1400">
                  <a:solidFill>
                    <a:srgbClr val="660066"/>
                  </a:solidFill>
                </a:rPr>
                <a:t>母</a:t>
              </a:r>
              <a:endParaRPr lang="zh-CN" altLang="en-US">
                <a:solidFill>
                  <a:schemeClr val="accent2"/>
                </a:solidFill>
              </a:endParaRPr>
            </a:p>
          </p:txBody>
        </p:sp>
        <p:sp>
          <p:nvSpPr>
            <p:cNvPr id="38" name="Text Box 11"/>
            <p:cNvSpPr txBox="1">
              <a:spLocks noChangeArrowheads="1"/>
            </p:cNvSpPr>
            <p:nvPr/>
          </p:nvSpPr>
          <p:spPr bwMode="auto">
            <a:xfrm>
              <a:off x="2986" y="3747"/>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某人</a:t>
              </a:r>
            </a:p>
          </p:txBody>
        </p:sp>
        <p:sp>
          <p:nvSpPr>
            <p:cNvPr id="39" name="Line 12"/>
            <p:cNvSpPr>
              <a:spLocks noChangeShapeType="1"/>
            </p:cNvSpPr>
            <p:nvPr/>
          </p:nvSpPr>
          <p:spPr bwMode="auto">
            <a:xfrm>
              <a:off x="2534" y="2328"/>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3"/>
            <p:cNvSpPr>
              <a:spLocks noChangeShapeType="1"/>
            </p:cNvSpPr>
            <p:nvPr/>
          </p:nvSpPr>
          <p:spPr bwMode="auto">
            <a:xfrm>
              <a:off x="2851" y="2328"/>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4"/>
            <p:cNvSpPr>
              <a:spLocks noChangeShapeType="1"/>
            </p:cNvSpPr>
            <p:nvPr/>
          </p:nvSpPr>
          <p:spPr bwMode="auto">
            <a:xfrm>
              <a:off x="931" y="1998"/>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5"/>
            <p:cNvSpPr>
              <a:spLocks noChangeShapeType="1"/>
            </p:cNvSpPr>
            <p:nvPr/>
          </p:nvSpPr>
          <p:spPr bwMode="auto">
            <a:xfrm>
              <a:off x="1376" y="1998"/>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6"/>
            <p:cNvSpPr>
              <a:spLocks noChangeShapeType="1"/>
            </p:cNvSpPr>
            <p:nvPr/>
          </p:nvSpPr>
          <p:spPr bwMode="auto">
            <a:xfrm>
              <a:off x="1779" y="1998"/>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7"/>
            <p:cNvSpPr>
              <a:spLocks noChangeShapeType="1"/>
            </p:cNvSpPr>
            <p:nvPr/>
          </p:nvSpPr>
          <p:spPr bwMode="auto">
            <a:xfrm>
              <a:off x="2224" y="1998"/>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8"/>
            <p:cNvSpPr>
              <a:spLocks noChangeShapeType="1"/>
            </p:cNvSpPr>
            <p:nvPr/>
          </p:nvSpPr>
          <p:spPr bwMode="auto">
            <a:xfrm>
              <a:off x="3398" y="2312"/>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9"/>
            <p:cNvSpPr>
              <a:spLocks noChangeShapeType="1"/>
            </p:cNvSpPr>
            <p:nvPr/>
          </p:nvSpPr>
          <p:spPr bwMode="auto">
            <a:xfrm>
              <a:off x="3715" y="2312"/>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0"/>
            <p:cNvSpPr>
              <a:spLocks noChangeShapeType="1"/>
            </p:cNvSpPr>
            <p:nvPr/>
          </p:nvSpPr>
          <p:spPr bwMode="auto">
            <a:xfrm>
              <a:off x="4086" y="2312"/>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1"/>
            <p:cNvSpPr>
              <a:spLocks noChangeShapeType="1"/>
            </p:cNvSpPr>
            <p:nvPr/>
          </p:nvSpPr>
          <p:spPr bwMode="auto">
            <a:xfrm>
              <a:off x="4403" y="2312"/>
              <a:ext cx="2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Freeform 22"/>
            <p:cNvSpPr>
              <a:spLocks/>
            </p:cNvSpPr>
            <p:nvPr/>
          </p:nvSpPr>
          <p:spPr bwMode="auto">
            <a:xfrm>
              <a:off x="1068" y="2037"/>
              <a:ext cx="434"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23"/>
            <p:cNvSpPr>
              <a:spLocks/>
            </p:cNvSpPr>
            <p:nvPr/>
          </p:nvSpPr>
          <p:spPr bwMode="auto">
            <a:xfrm>
              <a:off x="1868" y="2029"/>
              <a:ext cx="434"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24"/>
            <p:cNvSpPr>
              <a:spLocks/>
            </p:cNvSpPr>
            <p:nvPr/>
          </p:nvSpPr>
          <p:spPr bwMode="auto">
            <a:xfrm>
              <a:off x="2572" y="2553"/>
              <a:ext cx="434"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25"/>
            <p:cNvSpPr>
              <a:spLocks/>
            </p:cNvSpPr>
            <p:nvPr/>
          </p:nvSpPr>
          <p:spPr bwMode="auto">
            <a:xfrm>
              <a:off x="3460" y="2561"/>
              <a:ext cx="434"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26"/>
            <p:cNvSpPr>
              <a:spLocks/>
            </p:cNvSpPr>
            <p:nvPr/>
          </p:nvSpPr>
          <p:spPr bwMode="auto">
            <a:xfrm>
              <a:off x="4132" y="2561"/>
              <a:ext cx="434"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Freeform 27"/>
            <p:cNvSpPr>
              <a:spLocks/>
            </p:cNvSpPr>
            <p:nvPr/>
          </p:nvSpPr>
          <p:spPr bwMode="auto">
            <a:xfrm>
              <a:off x="1330" y="2580"/>
              <a:ext cx="726"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28"/>
            <p:cNvSpPr>
              <a:spLocks/>
            </p:cNvSpPr>
            <p:nvPr/>
          </p:nvSpPr>
          <p:spPr bwMode="auto">
            <a:xfrm>
              <a:off x="1914" y="3157"/>
              <a:ext cx="843"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Freeform 29"/>
            <p:cNvSpPr>
              <a:spLocks/>
            </p:cNvSpPr>
            <p:nvPr/>
          </p:nvSpPr>
          <p:spPr bwMode="auto">
            <a:xfrm>
              <a:off x="3677" y="3168"/>
              <a:ext cx="735"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Freeform 30"/>
            <p:cNvSpPr>
              <a:spLocks/>
            </p:cNvSpPr>
            <p:nvPr/>
          </p:nvSpPr>
          <p:spPr bwMode="auto">
            <a:xfrm>
              <a:off x="2417" y="3561"/>
              <a:ext cx="1561" cy="217"/>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3258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4543" y="193179"/>
            <a:ext cx="11073674" cy="658591"/>
          </a:xfrm>
        </p:spPr>
        <p:txBody>
          <a:bodyPr>
            <a:normAutofit/>
          </a:bodyPr>
          <a:lstStyle/>
          <a:p>
            <a:pPr algn="l"/>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4</a:t>
            </a:r>
            <a:r>
              <a:rPr lang="zh-CN" altLang="en-US" sz="3600" b="1" dirty="0">
                <a:latin typeface="微软雅黑" panose="020B0503020204020204" pitchFamily="34" charset="-122"/>
                <a:ea typeface="微软雅黑" panose="020B0503020204020204" pitchFamily="34" charset="-122"/>
              </a:rPr>
              <a:t>讲</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程序与递归</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二看计算机的本质</a:t>
            </a:r>
          </a:p>
        </p:txBody>
      </p:sp>
      <p:sp>
        <p:nvSpPr>
          <p:cNvPr id="5123" name="Text Box 3"/>
          <p:cNvSpPr txBox="1">
            <a:spLocks noChangeArrowheads="1"/>
          </p:cNvSpPr>
          <p:nvPr/>
        </p:nvSpPr>
        <p:spPr bwMode="auto">
          <a:xfrm>
            <a:off x="746868" y="1320354"/>
            <a:ext cx="7725192"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a:t>
            </a:r>
            <a:r>
              <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计算系统与程序</a:t>
            </a:r>
          </a:p>
          <a:p>
            <a:pPr lvl="0" eaLnBrk="1" hangingPunct="1">
              <a:lnSpc>
                <a:spcPct val="130000"/>
              </a:lnSpc>
              <a:defRPr/>
            </a:pPr>
            <a:r>
              <a:rPr kumimoji="1" lang="zh-CN" altLang="en-US" sz="2800" b="1" i="0" u="none" strike="noStrike" kern="1200" cap="none" spc="0" normalizeH="0" baseline="0" noProof="0" dirty="0">
                <a:ln>
                  <a:noFill/>
                </a:ln>
                <a:solidFill>
                  <a:schemeClr val="bg1">
                    <a:lumMod val="50000"/>
                  </a:schemeClr>
                </a:solidFill>
                <a:effectLst/>
                <a:uLnTx/>
                <a:uFillTx/>
                <a:latin typeface="微软雅黑" pitchFamily="34" charset="-122"/>
                <a:ea typeface="微软雅黑" panose="020B0503020204020204" pitchFamily="34" charset="-122"/>
                <a:cs typeface="+mn-cs"/>
              </a:rPr>
              <a:t>二、程序构造：组合与抽象</a:t>
            </a:r>
            <a:r>
              <a:rPr lang="zh-CN" altLang="en-US" sz="2800" i="0" dirty="0">
                <a:solidFill>
                  <a:schemeClr val="bg1">
                    <a:lumMod val="50000"/>
                  </a:schemeClr>
                </a:solidFill>
                <a:latin typeface="微软雅黑" pitchFamily="34" charset="-122"/>
              </a:rPr>
              <a:t>示例（运算组合式）</a:t>
            </a:r>
            <a:endParaRPr kumimoji="1" lang="en-US" altLang="zh-CN" sz="2800" b="1" i="0" u="none" strike="noStrike" kern="1200" cap="none" spc="0" normalizeH="0" baseline="0" noProof="0" dirty="0">
              <a:ln>
                <a:noFill/>
              </a:ln>
              <a:solidFill>
                <a:schemeClr val="bg1">
                  <a:lumMod val="50000"/>
                </a:schemeClr>
              </a:solidFill>
              <a:effectLst/>
              <a:uLnTx/>
              <a:uFillTx/>
              <a:latin typeface="微软雅黑" pitchFamily="34" charset="-122"/>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微软雅黑" pitchFamily="34" charset="-122"/>
                <a:ea typeface="微软雅黑" panose="020B0503020204020204" pitchFamily="34" charset="-122"/>
                <a:cs typeface="+mn-cs"/>
              </a:rPr>
              <a:t>三、递归的概念</a:t>
            </a: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四、两种不同的递归函数</a:t>
            </a:r>
            <a:r>
              <a:rPr kumimoji="1" lang="en-US" altLang="zh-CN"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a:t>
            </a: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递归与迭代</a:t>
            </a:r>
            <a:endParaRPr kumimoji="1" lang="en-US" altLang="zh-CN"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五、运用递归和迭代：构造与自动执行</a:t>
            </a:r>
          </a:p>
        </p:txBody>
      </p:sp>
    </p:spTree>
    <p:extLst>
      <p:ext uri="{BB962C8B-B14F-4D97-AF65-F5344CB8AC3E}">
        <p14:creationId xmlns:p14="http://schemas.microsoft.com/office/powerpoint/2010/main" val="2813538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32F29BA3-B336-47A3-98B8-2DDEAAACB80B}" type="slidenum">
              <a:rPr kumimoji="0" lang="en-US" altLang="zh-CN" sz="1200">
                <a:solidFill>
                  <a:schemeClr val="bg1"/>
                </a:solidFill>
                <a:ea typeface="宋体" panose="02010600030101010101" pitchFamily="2" charset="-122"/>
              </a:rPr>
              <a:pPr algn="r" eaLnBrk="1" hangingPunct="1"/>
              <a:t>30</a:t>
            </a:fld>
            <a:endParaRPr kumimoji="0" lang="en-US" altLang="zh-CN" sz="1200">
              <a:solidFill>
                <a:schemeClr val="bg1"/>
              </a:solidFill>
              <a:ea typeface="宋体" panose="02010600030101010101" pitchFamily="2" charset="-122"/>
            </a:endParaRPr>
          </a:p>
        </p:txBody>
      </p:sp>
      <p:sp>
        <p:nvSpPr>
          <p:cNvPr id="2066436" name="AutoShape 4"/>
          <p:cNvSpPr>
            <a:spLocks noChangeArrowheads="1"/>
          </p:cNvSpPr>
          <p:nvPr/>
        </p:nvSpPr>
        <p:spPr bwMode="auto">
          <a:xfrm>
            <a:off x="856267" y="1940111"/>
            <a:ext cx="6801072" cy="1600438"/>
          </a:xfrm>
          <a:prstGeom prst="roundRect">
            <a:avLst>
              <a:gd name="adj" fmla="val 16667"/>
            </a:avLst>
          </a:prstGeom>
          <a:noFill/>
          <a:ln w="9525">
            <a:solidFill>
              <a:schemeClr val="accent2"/>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lnSpc>
                <a:spcPct val="110000"/>
              </a:lnSpc>
            </a:pPr>
            <a:r>
              <a:rPr lang="en-US" altLang="zh-CN" sz="1600" i="0" dirty="0">
                <a:ea typeface="黑体" panose="02010609060101010101" pitchFamily="49" charset="-122"/>
                <a:cs typeface="Arial" panose="020B0604020202020204" pitchFamily="34" charset="0"/>
              </a:rPr>
              <a:t>(1)</a:t>
            </a:r>
            <a:r>
              <a:rPr lang="zh-CN" altLang="en-US" sz="1600" i="0" dirty="0">
                <a:ea typeface="黑体" panose="02010609060101010101" pitchFamily="49" charset="-122"/>
                <a:cs typeface="Arial" panose="020B0604020202020204" pitchFamily="34" charset="0"/>
              </a:rPr>
              <a:t>某人的双亲</a:t>
            </a:r>
            <a:r>
              <a:rPr lang="en-US" altLang="zh-CN" sz="1600" i="0" dirty="0">
                <a:ea typeface="黑体" panose="02010609060101010101" pitchFamily="49" charset="-122"/>
                <a:cs typeface="Arial" panose="020B0604020202020204" pitchFamily="34" charset="0"/>
              </a:rPr>
              <a:t>(</a:t>
            </a:r>
            <a:r>
              <a:rPr lang="zh-CN" altLang="en-US" sz="1600" i="0" dirty="0">
                <a:ea typeface="黑体" panose="02010609060101010101" pitchFamily="49" charset="-122"/>
                <a:cs typeface="Arial" panose="020B0604020202020204" pitchFamily="34" charset="0"/>
              </a:rPr>
              <a:t>父母</a:t>
            </a:r>
            <a:r>
              <a:rPr lang="en-US" altLang="zh-CN" sz="1600" i="0" dirty="0">
                <a:ea typeface="黑体" panose="02010609060101010101" pitchFamily="49" charset="-122"/>
                <a:cs typeface="Arial" panose="020B0604020202020204" pitchFamily="34" charset="0"/>
              </a:rPr>
              <a:t>)</a:t>
            </a:r>
            <a:r>
              <a:rPr lang="zh-CN" altLang="en-US" sz="1600" i="0" dirty="0">
                <a:ea typeface="黑体" panose="02010609060101010101" pitchFamily="49" charset="-122"/>
                <a:cs typeface="Arial" panose="020B0604020202020204" pitchFamily="34" charset="0"/>
              </a:rPr>
              <a:t>是他的祖先（递归基础） </a:t>
            </a:r>
          </a:p>
          <a:p>
            <a:pPr eaLnBrk="0" hangingPunct="0">
              <a:lnSpc>
                <a:spcPct val="110000"/>
              </a:lnSpc>
            </a:pPr>
            <a:r>
              <a:rPr lang="en-US" altLang="zh-CN" sz="1600" i="0" dirty="0">
                <a:solidFill>
                  <a:srgbClr val="C00000"/>
                </a:solidFill>
                <a:ea typeface="黑体" panose="02010609060101010101" pitchFamily="49" charset="-122"/>
                <a:cs typeface="Arial" panose="020B0604020202020204" pitchFamily="34" charset="0"/>
              </a:rPr>
              <a:t>             ---  h(1)</a:t>
            </a:r>
            <a:r>
              <a:rPr lang="zh-CN" altLang="en-US" sz="1600" i="0" dirty="0">
                <a:solidFill>
                  <a:srgbClr val="C00000"/>
                </a:solidFill>
                <a:ea typeface="黑体" panose="02010609060101010101" pitchFamily="49" charset="-122"/>
                <a:cs typeface="Arial" panose="020B0604020202020204" pitchFamily="34" charset="0"/>
              </a:rPr>
              <a:t>直接给出</a:t>
            </a:r>
          </a:p>
          <a:p>
            <a:pPr eaLnBrk="0" hangingPunct="0">
              <a:lnSpc>
                <a:spcPct val="110000"/>
              </a:lnSpc>
            </a:pPr>
            <a:r>
              <a:rPr lang="en-US" altLang="zh-CN" sz="1600" i="0" dirty="0">
                <a:ea typeface="黑体" panose="02010609060101010101" pitchFamily="49" charset="-122"/>
                <a:cs typeface="Arial" panose="020B0604020202020204" pitchFamily="34" charset="0"/>
              </a:rPr>
              <a:t>(2)</a:t>
            </a:r>
            <a:r>
              <a:rPr lang="zh-CN" altLang="en-US" sz="1600" i="0" dirty="0">
                <a:ea typeface="黑体" panose="02010609060101010101" pitchFamily="49" charset="-122"/>
                <a:cs typeface="Arial" panose="020B0604020202020204" pitchFamily="34" charset="0"/>
              </a:rPr>
              <a:t>某人祖先的双亲</a:t>
            </a:r>
            <a:r>
              <a:rPr lang="en-US" altLang="zh-CN" sz="1600" i="0" dirty="0">
                <a:ea typeface="黑体" panose="02010609060101010101" pitchFamily="49" charset="-122"/>
                <a:cs typeface="Arial" panose="020B0604020202020204" pitchFamily="34" charset="0"/>
              </a:rPr>
              <a:t>(</a:t>
            </a:r>
            <a:r>
              <a:rPr lang="zh-CN" altLang="en-US" sz="1600" i="0" dirty="0">
                <a:ea typeface="黑体" panose="02010609060101010101" pitchFamily="49" charset="-122"/>
                <a:cs typeface="Arial" panose="020B0604020202020204" pitchFamily="34" charset="0"/>
              </a:rPr>
              <a:t>父母</a:t>
            </a:r>
            <a:r>
              <a:rPr lang="en-US" altLang="zh-CN" sz="1600" i="0" dirty="0">
                <a:ea typeface="黑体" panose="02010609060101010101" pitchFamily="49" charset="-122"/>
                <a:cs typeface="Arial" panose="020B0604020202020204" pitchFamily="34" charset="0"/>
              </a:rPr>
              <a:t>)</a:t>
            </a:r>
            <a:r>
              <a:rPr lang="zh-CN" altLang="en-US" sz="1600" i="0" dirty="0">
                <a:ea typeface="黑体" panose="02010609060101010101" pitchFamily="49" charset="-122"/>
                <a:cs typeface="Arial" panose="020B0604020202020204" pitchFamily="34" charset="0"/>
              </a:rPr>
              <a:t>同样是某人的祖先（递归步骤） </a:t>
            </a:r>
          </a:p>
          <a:p>
            <a:pPr eaLnBrk="0" hangingPunct="0">
              <a:lnSpc>
                <a:spcPct val="110000"/>
              </a:lnSpc>
            </a:pPr>
            <a:r>
              <a:rPr lang="en-US" altLang="zh-CN" sz="1600" i="0" dirty="0">
                <a:solidFill>
                  <a:srgbClr val="C00000"/>
                </a:solidFill>
                <a:ea typeface="黑体" panose="02010609060101010101" pitchFamily="49" charset="-122"/>
                <a:cs typeface="Arial" panose="020B0604020202020204" pitchFamily="34" charset="0"/>
              </a:rPr>
              <a:t>             ---  h(</a:t>
            </a:r>
            <a:r>
              <a:rPr lang="en-US" altLang="zh-CN" sz="1600" i="0" dirty="0" err="1">
                <a:solidFill>
                  <a:srgbClr val="C00000"/>
                </a:solidFill>
                <a:ea typeface="黑体" panose="02010609060101010101" pitchFamily="49" charset="-122"/>
                <a:cs typeface="Arial" panose="020B0604020202020204" pitchFamily="34" charset="0"/>
              </a:rPr>
              <a:t>n+1</a:t>
            </a:r>
            <a:r>
              <a:rPr lang="en-US" altLang="zh-CN" sz="1600" i="0" dirty="0">
                <a:solidFill>
                  <a:srgbClr val="C00000"/>
                </a:solidFill>
                <a:ea typeface="黑体" panose="02010609060101010101" pitchFamily="49" charset="-122"/>
                <a:cs typeface="Arial" panose="020B0604020202020204" pitchFamily="34" charset="0"/>
              </a:rPr>
              <a:t>) = g( h(n) , n )  </a:t>
            </a:r>
          </a:p>
          <a:p>
            <a:pPr eaLnBrk="0" hangingPunct="0">
              <a:lnSpc>
                <a:spcPct val="110000"/>
              </a:lnSpc>
            </a:pPr>
            <a:r>
              <a:rPr lang="zh-CN" altLang="en-US" sz="1600" i="0" dirty="0">
                <a:solidFill>
                  <a:srgbClr val="C00000"/>
                </a:solidFill>
                <a:ea typeface="黑体" panose="02010609060101010101" pitchFamily="49" charset="-122"/>
                <a:cs typeface="Arial" panose="020B0604020202020204" pitchFamily="34" charset="0"/>
              </a:rPr>
              <a:t>             </a:t>
            </a:r>
            <a:r>
              <a:rPr lang="en-US" altLang="zh-CN" sz="1600" i="0" dirty="0">
                <a:solidFill>
                  <a:srgbClr val="C00000"/>
                </a:solidFill>
                <a:ea typeface="黑体" panose="02010609060101010101" pitchFamily="49" charset="-122"/>
                <a:cs typeface="Arial" panose="020B0604020202020204" pitchFamily="34" charset="0"/>
              </a:rPr>
              <a:t>---  n: </a:t>
            </a:r>
            <a:r>
              <a:rPr lang="zh-CN" altLang="en-US" sz="1600" i="0" dirty="0">
                <a:solidFill>
                  <a:srgbClr val="C00000"/>
                </a:solidFill>
                <a:ea typeface="黑体" panose="02010609060101010101" pitchFamily="49" charset="-122"/>
                <a:cs typeface="Arial" panose="020B0604020202020204" pitchFamily="34" charset="0"/>
              </a:rPr>
              <a:t>第几代；</a:t>
            </a:r>
            <a:r>
              <a:rPr lang="en-US" altLang="zh-CN" sz="1600" i="0" dirty="0">
                <a:solidFill>
                  <a:srgbClr val="C00000"/>
                </a:solidFill>
                <a:ea typeface="黑体" panose="02010609060101010101" pitchFamily="49" charset="-122"/>
                <a:cs typeface="Arial" panose="020B0604020202020204" pitchFamily="34" charset="0"/>
              </a:rPr>
              <a:t>h(n)</a:t>
            </a:r>
            <a:r>
              <a:rPr lang="zh-CN" altLang="en-US" sz="1600" i="0" dirty="0">
                <a:solidFill>
                  <a:srgbClr val="C00000"/>
                </a:solidFill>
                <a:ea typeface="黑体" panose="02010609060101010101" pitchFamily="49" charset="-122"/>
                <a:cs typeface="Arial" panose="020B0604020202020204" pitchFamily="34" charset="0"/>
              </a:rPr>
              <a:t>是第几代祖先；</a:t>
            </a:r>
            <a:r>
              <a:rPr lang="en-US" altLang="zh-CN" sz="1600" i="0" dirty="0">
                <a:solidFill>
                  <a:srgbClr val="C00000"/>
                </a:solidFill>
                <a:ea typeface="黑体" panose="02010609060101010101" pitchFamily="49" charset="-122"/>
                <a:cs typeface="Arial" panose="020B0604020202020204" pitchFamily="34" charset="0"/>
              </a:rPr>
              <a:t>g</a:t>
            </a:r>
            <a:r>
              <a:rPr lang="zh-CN" altLang="en-US" sz="1600" i="0" dirty="0">
                <a:solidFill>
                  <a:srgbClr val="C00000"/>
                </a:solidFill>
                <a:ea typeface="黑体" panose="02010609060101010101" pitchFamily="49" charset="-122"/>
                <a:cs typeface="Arial" panose="020B0604020202020204" pitchFamily="34" charset="0"/>
              </a:rPr>
              <a:t>是</a:t>
            </a:r>
            <a:r>
              <a:rPr lang="en-US" altLang="zh-CN" sz="1600" i="0" dirty="0">
                <a:solidFill>
                  <a:srgbClr val="C00000"/>
                </a:solidFill>
                <a:ea typeface="黑体" panose="02010609060101010101" pitchFamily="49" charset="-122"/>
                <a:cs typeface="Arial" panose="020B0604020202020204" pitchFamily="34" charset="0"/>
              </a:rPr>
              <a:t>h(</a:t>
            </a:r>
            <a:r>
              <a:rPr lang="en-US" altLang="zh-CN" sz="1600" i="0" dirty="0" err="1">
                <a:solidFill>
                  <a:srgbClr val="C00000"/>
                </a:solidFill>
                <a:ea typeface="黑体" panose="02010609060101010101" pitchFamily="49" charset="-122"/>
                <a:cs typeface="Arial" panose="020B0604020202020204" pitchFamily="34" charset="0"/>
              </a:rPr>
              <a:t>n+1</a:t>
            </a:r>
            <a:r>
              <a:rPr lang="en-US" altLang="zh-CN" sz="1600" i="0" dirty="0">
                <a:solidFill>
                  <a:srgbClr val="C00000"/>
                </a:solidFill>
                <a:ea typeface="黑体" panose="02010609060101010101" pitchFamily="49" charset="-122"/>
                <a:cs typeface="Arial" panose="020B0604020202020204" pitchFamily="34" charset="0"/>
              </a:rPr>
              <a:t>)</a:t>
            </a:r>
            <a:r>
              <a:rPr lang="zh-CN" altLang="en-US" sz="1600" i="0" dirty="0">
                <a:solidFill>
                  <a:srgbClr val="C00000"/>
                </a:solidFill>
                <a:ea typeface="黑体" panose="02010609060101010101" pitchFamily="49" charset="-122"/>
                <a:cs typeface="Arial" panose="020B0604020202020204" pitchFamily="34" charset="0"/>
              </a:rPr>
              <a:t>与</a:t>
            </a:r>
            <a:r>
              <a:rPr lang="en-US" altLang="zh-CN" sz="1600" i="0" dirty="0">
                <a:solidFill>
                  <a:srgbClr val="C00000"/>
                </a:solidFill>
                <a:ea typeface="黑体" panose="02010609060101010101" pitchFamily="49" charset="-122"/>
                <a:cs typeface="Arial" panose="020B0604020202020204" pitchFamily="34" charset="0"/>
              </a:rPr>
              <a:t>h(n)</a:t>
            </a:r>
            <a:r>
              <a:rPr lang="zh-CN" altLang="en-US" sz="1600" i="0" dirty="0">
                <a:solidFill>
                  <a:srgbClr val="C00000"/>
                </a:solidFill>
                <a:ea typeface="黑体" panose="02010609060101010101" pitchFamily="49" charset="-122"/>
                <a:cs typeface="Arial" panose="020B0604020202020204" pitchFamily="34" charset="0"/>
              </a:rPr>
              <a:t>和</a:t>
            </a:r>
            <a:r>
              <a:rPr lang="en-US" altLang="zh-CN" sz="1600" i="0" dirty="0">
                <a:solidFill>
                  <a:srgbClr val="C00000"/>
                </a:solidFill>
                <a:ea typeface="黑体" panose="02010609060101010101" pitchFamily="49" charset="-122"/>
                <a:cs typeface="Arial" panose="020B0604020202020204" pitchFamily="34" charset="0"/>
              </a:rPr>
              <a:t>n</a:t>
            </a:r>
            <a:r>
              <a:rPr lang="zh-CN" altLang="en-US" sz="1600" i="0" dirty="0">
                <a:solidFill>
                  <a:srgbClr val="C00000"/>
                </a:solidFill>
                <a:ea typeface="黑体" panose="02010609060101010101" pitchFamily="49" charset="-122"/>
                <a:cs typeface="Arial" panose="020B0604020202020204" pitchFamily="34" charset="0"/>
              </a:rPr>
              <a:t>的关系</a:t>
            </a:r>
          </a:p>
        </p:txBody>
      </p:sp>
      <p:sp>
        <p:nvSpPr>
          <p:cNvPr id="2066439" name="Text Box 7"/>
          <p:cNvSpPr txBox="1">
            <a:spLocks noChangeArrowheads="1"/>
          </p:cNvSpPr>
          <p:nvPr/>
        </p:nvSpPr>
        <p:spPr bwMode="auto">
          <a:xfrm>
            <a:off x="3536189" y="3971318"/>
            <a:ext cx="229742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accent2"/>
                </a:solidFill>
              </a:rPr>
              <a:t>曾祖父       曾祖母 </a:t>
            </a:r>
          </a:p>
          <a:p>
            <a:r>
              <a:rPr lang="en-US" altLang="zh-CN" sz="1400" dirty="0">
                <a:solidFill>
                  <a:srgbClr val="660066"/>
                </a:solidFill>
              </a:rPr>
              <a:t>(</a:t>
            </a:r>
            <a:r>
              <a:rPr lang="zh-CN" altLang="en-US" sz="1400" dirty="0">
                <a:solidFill>
                  <a:srgbClr val="660066"/>
                </a:solidFill>
              </a:rPr>
              <a:t>祖父的</a:t>
            </a:r>
            <a:r>
              <a:rPr lang="en-US" altLang="zh-CN" sz="1400" dirty="0">
                <a:solidFill>
                  <a:srgbClr val="660066"/>
                </a:solidFill>
              </a:rPr>
              <a:t>)</a:t>
            </a:r>
            <a:r>
              <a:rPr lang="zh-CN" altLang="en-US" sz="1400" dirty="0">
                <a:solidFill>
                  <a:srgbClr val="660066"/>
                </a:solidFill>
              </a:rPr>
              <a:t>父        </a:t>
            </a:r>
            <a:r>
              <a:rPr lang="en-US" altLang="zh-CN" sz="1400" dirty="0">
                <a:solidFill>
                  <a:srgbClr val="660066"/>
                </a:solidFill>
              </a:rPr>
              <a:t>(</a:t>
            </a:r>
            <a:r>
              <a:rPr lang="zh-CN" altLang="en-US" sz="1400" dirty="0">
                <a:solidFill>
                  <a:srgbClr val="660066"/>
                </a:solidFill>
              </a:rPr>
              <a:t>祖父的</a:t>
            </a:r>
            <a:r>
              <a:rPr lang="en-US" altLang="zh-CN" sz="1400" dirty="0">
                <a:solidFill>
                  <a:srgbClr val="660066"/>
                </a:solidFill>
              </a:rPr>
              <a:t>)</a:t>
            </a:r>
            <a:r>
              <a:rPr lang="zh-CN" altLang="en-US" sz="1400" dirty="0">
                <a:solidFill>
                  <a:srgbClr val="660066"/>
                </a:solidFill>
              </a:rPr>
              <a:t>母</a:t>
            </a:r>
          </a:p>
        </p:txBody>
      </p:sp>
      <p:sp>
        <p:nvSpPr>
          <p:cNvPr id="2066440" name="Text Box 8"/>
          <p:cNvSpPr txBox="1">
            <a:spLocks noChangeArrowheads="1"/>
          </p:cNvSpPr>
          <p:nvPr/>
        </p:nvSpPr>
        <p:spPr bwMode="auto">
          <a:xfrm>
            <a:off x="4374389" y="4901593"/>
            <a:ext cx="254268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accent2"/>
                </a:solidFill>
              </a:rPr>
              <a:t>祖父                 祖母 </a:t>
            </a:r>
          </a:p>
          <a:p>
            <a:r>
              <a:rPr lang="en-US" altLang="zh-CN" sz="1400" dirty="0">
                <a:solidFill>
                  <a:srgbClr val="660066"/>
                </a:solidFill>
              </a:rPr>
              <a:t>(</a:t>
            </a:r>
            <a:r>
              <a:rPr lang="zh-CN" altLang="en-US" sz="1400" dirty="0">
                <a:solidFill>
                  <a:srgbClr val="660066"/>
                </a:solidFill>
              </a:rPr>
              <a:t>父的</a:t>
            </a:r>
            <a:r>
              <a:rPr lang="en-US" altLang="zh-CN" sz="1400" dirty="0">
                <a:solidFill>
                  <a:srgbClr val="660066"/>
                </a:solidFill>
              </a:rPr>
              <a:t>)</a:t>
            </a:r>
            <a:r>
              <a:rPr lang="zh-CN" altLang="en-US" sz="1400" dirty="0">
                <a:solidFill>
                  <a:srgbClr val="660066"/>
                </a:solidFill>
              </a:rPr>
              <a:t>父                    </a:t>
            </a:r>
            <a:r>
              <a:rPr lang="en-US" altLang="zh-CN" sz="1400" dirty="0">
                <a:solidFill>
                  <a:srgbClr val="660066"/>
                </a:solidFill>
              </a:rPr>
              <a:t>(</a:t>
            </a:r>
            <a:r>
              <a:rPr lang="zh-CN" altLang="en-US" sz="1400" dirty="0">
                <a:solidFill>
                  <a:srgbClr val="660066"/>
                </a:solidFill>
              </a:rPr>
              <a:t>父的</a:t>
            </a:r>
            <a:r>
              <a:rPr lang="en-US" altLang="zh-CN" sz="1400" dirty="0">
                <a:solidFill>
                  <a:srgbClr val="660066"/>
                </a:solidFill>
              </a:rPr>
              <a:t>)</a:t>
            </a:r>
            <a:r>
              <a:rPr lang="zh-CN" altLang="en-US" sz="1400" dirty="0">
                <a:solidFill>
                  <a:srgbClr val="660066"/>
                </a:solidFill>
              </a:rPr>
              <a:t>母 </a:t>
            </a:r>
            <a:endParaRPr lang="zh-CN" altLang="en-US" dirty="0">
              <a:solidFill>
                <a:schemeClr val="accent2"/>
              </a:solidFill>
            </a:endParaRPr>
          </a:p>
        </p:txBody>
      </p:sp>
      <p:sp>
        <p:nvSpPr>
          <p:cNvPr id="2066441" name="Text Box 9"/>
          <p:cNvSpPr txBox="1">
            <a:spLocks noChangeArrowheads="1"/>
          </p:cNvSpPr>
          <p:nvPr/>
        </p:nvSpPr>
        <p:spPr bwMode="auto">
          <a:xfrm>
            <a:off x="5441189" y="5787418"/>
            <a:ext cx="31694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accent2"/>
                </a:solidFill>
              </a:rPr>
              <a:t>父                                   母</a:t>
            </a:r>
          </a:p>
        </p:txBody>
      </p:sp>
      <p:sp>
        <p:nvSpPr>
          <p:cNvPr id="2066442" name="Text Box 10"/>
          <p:cNvSpPr txBox="1">
            <a:spLocks noChangeArrowheads="1"/>
          </p:cNvSpPr>
          <p:nvPr/>
        </p:nvSpPr>
        <p:spPr bwMode="auto">
          <a:xfrm>
            <a:off x="7323964" y="4895243"/>
            <a:ext cx="208582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accent2"/>
                </a:solidFill>
              </a:rPr>
              <a:t>外祖父    外祖母 </a:t>
            </a:r>
          </a:p>
          <a:p>
            <a:r>
              <a:rPr lang="en-US" altLang="zh-CN" sz="1400" dirty="0">
                <a:solidFill>
                  <a:srgbClr val="660066"/>
                </a:solidFill>
              </a:rPr>
              <a:t>(</a:t>
            </a:r>
            <a:r>
              <a:rPr lang="zh-CN" altLang="en-US" sz="1400" dirty="0">
                <a:solidFill>
                  <a:srgbClr val="660066"/>
                </a:solidFill>
              </a:rPr>
              <a:t>母的</a:t>
            </a:r>
            <a:r>
              <a:rPr lang="en-US" altLang="zh-CN" sz="1400" dirty="0">
                <a:solidFill>
                  <a:srgbClr val="660066"/>
                </a:solidFill>
              </a:rPr>
              <a:t>)</a:t>
            </a:r>
            <a:r>
              <a:rPr lang="zh-CN" altLang="en-US" sz="1400" dirty="0">
                <a:solidFill>
                  <a:srgbClr val="660066"/>
                </a:solidFill>
              </a:rPr>
              <a:t>父        </a:t>
            </a:r>
            <a:r>
              <a:rPr lang="en-US" altLang="zh-CN" sz="1400" dirty="0">
                <a:solidFill>
                  <a:srgbClr val="660066"/>
                </a:solidFill>
              </a:rPr>
              <a:t>(</a:t>
            </a:r>
            <a:r>
              <a:rPr lang="zh-CN" altLang="en-US" sz="1400" dirty="0">
                <a:solidFill>
                  <a:srgbClr val="660066"/>
                </a:solidFill>
              </a:rPr>
              <a:t>母的</a:t>
            </a:r>
            <a:r>
              <a:rPr lang="en-US" altLang="zh-CN" sz="1400" dirty="0">
                <a:solidFill>
                  <a:srgbClr val="660066"/>
                </a:solidFill>
              </a:rPr>
              <a:t>)</a:t>
            </a:r>
            <a:r>
              <a:rPr lang="zh-CN" altLang="en-US" sz="1400" dirty="0">
                <a:solidFill>
                  <a:srgbClr val="660066"/>
                </a:solidFill>
              </a:rPr>
              <a:t>母 </a:t>
            </a:r>
            <a:endParaRPr lang="zh-CN" altLang="en-US" dirty="0">
              <a:solidFill>
                <a:schemeClr val="accent2"/>
              </a:solidFill>
            </a:endParaRPr>
          </a:p>
        </p:txBody>
      </p:sp>
      <p:sp>
        <p:nvSpPr>
          <p:cNvPr id="2066443" name="Text Box 11"/>
          <p:cNvSpPr txBox="1">
            <a:spLocks noChangeArrowheads="1"/>
          </p:cNvSpPr>
          <p:nvPr/>
        </p:nvSpPr>
        <p:spPr bwMode="auto">
          <a:xfrm>
            <a:off x="6685789" y="6422418"/>
            <a:ext cx="6461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accent2"/>
                </a:solidFill>
              </a:rPr>
              <a:t>某人</a:t>
            </a:r>
          </a:p>
        </p:txBody>
      </p:sp>
      <p:sp>
        <p:nvSpPr>
          <p:cNvPr id="2066444" name="Line 12"/>
          <p:cNvSpPr>
            <a:spLocks noChangeShapeType="1"/>
          </p:cNvSpPr>
          <p:nvPr/>
        </p:nvSpPr>
        <p:spPr bwMode="auto">
          <a:xfrm>
            <a:off x="5968239" y="4169755"/>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45" name="Line 13"/>
          <p:cNvSpPr>
            <a:spLocks noChangeShapeType="1"/>
          </p:cNvSpPr>
          <p:nvPr/>
        </p:nvSpPr>
        <p:spPr bwMode="auto">
          <a:xfrm>
            <a:off x="6471476" y="4169755"/>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46" name="Line 14"/>
          <p:cNvSpPr>
            <a:spLocks noChangeShapeType="1"/>
          </p:cNvSpPr>
          <p:nvPr/>
        </p:nvSpPr>
        <p:spPr bwMode="auto">
          <a:xfrm>
            <a:off x="3423476" y="3645880"/>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47" name="Line 15"/>
          <p:cNvSpPr>
            <a:spLocks noChangeShapeType="1"/>
          </p:cNvSpPr>
          <p:nvPr/>
        </p:nvSpPr>
        <p:spPr bwMode="auto">
          <a:xfrm>
            <a:off x="4129914" y="3645880"/>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48" name="Line 16"/>
          <p:cNvSpPr>
            <a:spLocks noChangeShapeType="1"/>
          </p:cNvSpPr>
          <p:nvPr/>
        </p:nvSpPr>
        <p:spPr bwMode="auto">
          <a:xfrm>
            <a:off x="4769676" y="3645880"/>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49" name="Line 17"/>
          <p:cNvSpPr>
            <a:spLocks noChangeShapeType="1"/>
          </p:cNvSpPr>
          <p:nvPr/>
        </p:nvSpPr>
        <p:spPr bwMode="auto">
          <a:xfrm>
            <a:off x="5476114" y="3645880"/>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0" name="Line 18"/>
          <p:cNvSpPr>
            <a:spLocks noChangeShapeType="1"/>
          </p:cNvSpPr>
          <p:nvPr/>
        </p:nvSpPr>
        <p:spPr bwMode="auto">
          <a:xfrm>
            <a:off x="7339839" y="4144355"/>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1" name="Line 19"/>
          <p:cNvSpPr>
            <a:spLocks noChangeShapeType="1"/>
          </p:cNvSpPr>
          <p:nvPr/>
        </p:nvSpPr>
        <p:spPr bwMode="auto">
          <a:xfrm>
            <a:off x="7843076" y="4144355"/>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2" name="Line 20"/>
          <p:cNvSpPr>
            <a:spLocks noChangeShapeType="1"/>
          </p:cNvSpPr>
          <p:nvPr/>
        </p:nvSpPr>
        <p:spPr bwMode="auto">
          <a:xfrm>
            <a:off x="8432039" y="4144355"/>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3" name="Line 21"/>
          <p:cNvSpPr>
            <a:spLocks noChangeShapeType="1"/>
          </p:cNvSpPr>
          <p:nvPr/>
        </p:nvSpPr>
        <p:spPr bwMode="auto">
          <a:xfrm>
            <a:off x="8935276" y="4144355"/>
            <a:ext cx="3175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4" name="Freeform 22"/>
          <p:cNvSpPr>
            <a:spLocks/>
          </p:cNvSpPr>
          <p:nvPr/>
        </p:nvSpPr>
        <p:spPr bwMode="auto">
          <a:xfrm>
            <a:off x="3640964" y="3707793"/>
            <a:ext cx="688975"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5" name="Freeform 23"/>
          <p:cNvSpPr>
            <a:spLocks/>
          </p:cNvSpPr>
          <p:nvPr/>
        </p:nvSpPr>
        <p:spPr bwMode="auto">
          <a:xfrm>
            <a:off x="4910964" y="3695093"/>
            <a:ext cx="688975"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6" name="Freeform 24"/>
          <p:cNvSpPr>
            <a:spLocks/>
          </p:cNvSpPr>
          <p:nvPr/>
        </p:nvSpPr>
        <p:spPr bwMode="auto">
          <a:xfrm>
            <a:off x="6028564" y="4526943"/>
            <a:ext cx="688975"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7" name="Freeform 25"/>
          <p:cNvSpPr>
            <a:spLocks/>
          </p:cNvSpPr>
          <p:nvPr/>
        </p:nvSpPr>
        <p:spPr bwMode="auto">
          <a:xfrm>
            <a:off x="7438264" y="4539643"/>
            <a:ext cx="688975"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8" name="Freeform 26"/>
          <p:cNvSpPr>
            <a:spLocks/>
          </p:cNvSpPr>
          <p:nvPr/>
        </p:nvSpPr>
        <p:spPr bwMode="auto">
          <a:xfrm>
            <a:off x="8505064" y="4539643"/>
            <a:ext cx="688975"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59" name="Freeform 27"/>
          <p:cNvSpPr>
            <a:spLocks/>
          </p:cNvSpPr>
          <p:nvPr/>
        </p:nvSpPr>
        <p:spPr bwMode="auto">
          <a:xfrm>
            <a:off x="4056889" y="4569805"/>
            <a:ext cx="1152525"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60" name="Freeform 28"/>
          <p:cNvSpPr>
            <a:spLocks/>
          </p:cNvSpPr>
          <p:nvPr/>
        </p:nvSpPr>
        <p:spPr bwMode="auto">
          <a:xfrm>
            <a:off x="4983989" y="5485793"/>
            <a:ext cx="1338263"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61" name="Freeform 29"/>
          <p:cNvSpPr>
            <a:spLocks/>
          </p:cNvSpPr>
          <p:nvPr/>
        </p:nvSpPr>
        <p:spPr bwMode="auto">
          <a:xfrm>
            <a:off x="7782751" y="5503255"/>
            <a:ext cx="1166813"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62" name="Freeform 30"/>
          <p:cNvSpPr>
            <a:spLocks/>
          </p:cNvSpPr>
          <p:nvPr/>
        </p:nvSpPr>
        <p:spPr bwMode="auto">
          <a:xfrm>
            <a:off x="5782501" y="6127143"/>
            <a:ext cx="2478088" cy="344488"/>
          </a:xfrm>
          <a:custGeom>
            <a:avLst/>
            <a:gdLst>
              <a:gd name="T0" fmla="*/ 0 w 434"/>
              <a:gd name="T1" fmla="*/ 0 h 217"/>
              <a:gd name="T2" fmla="*/ 226 w 434"/>
              <a:gd name="T3" fmla="*/ 217 h 217"/>
              <a:gd name="T4" fmla="*/ 434 w 434"/>
              <a:gd name="T5" fmla="*/ 0 h 217"/>
            </a:gdLst>
            <a:ahLst/>
            <a:cxnLst>
              <a:cxn ang="0">
                <a:pos x="T0" y="T1"/>
              </a:cxn>
              <a:cxn ang="0">
                <a:pos x="T2" y="T3"/>
              </a:cxn>
              <a:cxn ang="0">
                <a:pos x="T4" y="T5"/>
              </a:cxn>
            </a:cxnLst>
            <a:rect l="0" t="0" r="r" b="b"/>
            <a:pathLst>
              <a:path w="434" h="217">
                <a:moveTo>
                  <a:pt x="0" y="0"/>
                </a:moveTo>
                <a:lnTo>
                  <a:pt x="226" y="217"/>
                </a:lnTo>
                <a:lnTo>
                  <a:pt x="4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64" name="Text Box 32"/>
          <p:cNvSpPr txBox="1">
            <a:spLocks noChangeArrowheads="1"/>
          </p:cNvSpPr>
          <p:nvPr/>
        </p:nvSpPr>
        <p:spPr bwMode="auto">
          <a:xfrm>
            <a:off x="10954862" y="5713877"/>
            <a:ext cx="564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h(1)</a:t>
            </a:r>
          </a:p>
        </p:txBody>
      </p:sp>
      <p:sp>
        <p:nvSpPr>
          <p:cNvPr id="2066465" name="Line 33"/>
          <p:cNvSpPr>
            <a:spLocks noChangeShapeType="1"/>
          </p:cNvSpPr>
          <p:nvPr/>
        </p:nvSpPr>
        <p:spPr bwMode="auto">
          <a:xfrm>
            <a:off x="9492989" y="5929074"/>
            <a:ext cx="1504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66" name="Text Box 34"/>
          <p:cNvSpPr txBox="1">
            <a:spLocks noChangeArrowheads="1"/>
          </p:cNvSpPr>
          <p:nvPr/>
        </p:nvSpPr>
        <p:spPr bwMode="auto">
          <a:xfrm>
            <a:off x="10954862" y="4958227"/>
            <a:ext cx="564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h(2)</a:t>
            </a:r>
          </a:p>
        </p:txBody>
      </p:sp>
      <p:sp>
        <p:nvSpPr>
          <p:cNvPr id="2066467" name="Text Box 35"/>
          <p:cNvSpPr txBox="1">
            <a:spLocks noChangeArrowheads="1"/>
          </p:cNvSpPr>
          <p:nvPr/>
        </p:nvSpPr>
        <p:spPr bwMode="auto">
          <a:xfrm>
            <a:off x="10954862" y="4035890"/>
            <a:ext cx="564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h(3)</a:t>
            </a:r>
          </a:p>
        </p:txBody>
      </p:sp>
      <p:sp>
        <p:nvSpPr>
          <p:cNvPr id="2066468" name="Line 36"/>
          <p:cNvSpPr>
            <a:spLocks noChangeShapeType="1"/>
          </p:cNvSpPr>
          <p:nvPr/>
        </p:nvSpPr>
        <p:spPr bwMode="auto">
          <a:xfrm>
            <a:off x="9480289" y="5144849"/>
            <a:ext cx="1504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69" name="Line 37"/>
          <p:cNvSpPr>
            <a:spLocks noChangeShapeType="1"/>
          </p:cNvSpPr>
          <p:nvPr/>
        </p:nvSpPr>
        <p:spPr bwMode="auto">
          <a:xfrm>
            <a:off x="9481876" y="4232037"/>
            <a:ext cx="1504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70" name="Text Box 38"/>
          <p:cNvSpPr txBox="1">
            <a:spLocks noChangeArrowheads="1"/>
          </p:cNvSpPr>
          <p:nvPr/>
        </p:nvSpPr>
        <p:spPr bwMode="auto">
          <a:xfrm>
            <a:off x="10988201" y="3254840"/>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h(n)</a:t>
            </a:r>
          </a:p>
        </p:txBody>
      </p:sp>
      <p:sp>
        <p:nvSpPr>
          <p:cNvPr id="2066471" name="Line 39"/>
          <p:cNvSpPr>
            <a:spLocks noChangeShapeType="1"/>
          </p:cNvSpPr>
          <p:nvPr/>
        </p:nvSpPr>
        <p:spPr bwMode="auto">
          <a:xfrm>
            <a:off x="11267601" y="3664416"/>
            <a:ext cx="1587" cy="35242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73" name="Text Box 41"/>
          <p:cNvSpPr txBox="1">
            <a:spLocks noChangeArrowheads="1"/>
          </p:cNvSpPr>
          <p:nvPr/>
        </p:nvSpPr>
        <p:spPr bwMode="auto">
          <a:xfrm>
            <a:off x="10956450" y="6286965"/>
            <a:ext cx="564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h(0)</a:t>
            </a:r>
          </a:p>
        </p:txBody>
      </p:sp>
      <p:sp>
        <p:nvSpPr>
          <p:cNvPr id="2066474" name="Line 42"/>
          <p:cNvSpPr>
            <a:spLocks noChangeShapeType="1"/>
          </p:cNvSpPr>
          <p:nvPr/>
        </p:nvSpPr>
        <p:spPr bwMode="auto">
          <a:xfrm>
            <a:off x="9494576" y="6502162"/>
            <a:ext cx="1504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475" name="Text Box 43"/>
          <p:cNvSpPr txBox="1">
            <a:spLocks noChangeArrowheads="1"/>
          </p:cNvSpPr>
          <p:nvPr/>
        </p:nvSpPr>
        <p:spPr bwMode="auto">
          <a:xfrm>
            <a:off x="11004076" y="2956390"/>
            <a:ext cx="801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h(</a:t>
            </a:r>
            <a:r>
              <a:rPr lang="en-US" altLang="zh-CN" dirty="0" err="1"/>
              <a:t>n+1</a:t>
            </a:r>
            <a:r>
              <a:rPr lang="en-US" altLang="zh-CN" dirty="0"/>
              <a:t>)</a:t>
            </a:r>
          </a:p>
        </p:txBody>
      </p:sp>
      <p:sp>
        <p:nvSpPr>
          <p:cNvPr id="41" name="圆角矩形 40"/>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）怎样递归？</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42"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Tree>
    <p:extLst>
      <p:ext uri="{BB962C8B-B14F-4D97-AF65-F5344CB8AC3E}">
        <p14:creationId xmlns:p14="http://schemas.microsoft.com/office/powerpoint/2010/main" val="106769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6441"/>
                                        </p:tgtEl>
                                        <p:attrNameLst>
                                          <p:attrName>style.visibility</p:attrName>
                                        </p:attrNameLst>
                                      </p:cBhvr>
                                      <p:to>
                                        <p:strVal val="visible"/>
                                      </p:to>
                                    </p:set>
                                    <p:anim calcmode="lin" valueType="num">
                                      <p:cBhvr additive="base">
                                        <p:cTn id="7" dur="500" fill="hold"/>
                                        <p:tgtEl>
                                          <p:spTgt spid="2066441"/>
                                        </p:tgtEl>
                                        <p:attrNameLst>
                                          <p:attrName>ppt_x</p:attrName>
                                        </p:attrNameLst>
                                      </p:cBhvr>
                                      <p:tavLst>
                                        <p:tav tm="0">
                                          <p:val>
                                            <p:strVal val="#ppt_x"/>
                                          </p:val>
                                        </p:tav>
                                        <p:tav tm="100000">
                                          <p:val>
                                            <p:strVal val="#ppt_x"/>
                                          </p:val>
                                        </p:tav>
                                      </p:tavLst>
                                    </p:anim>
                                    <p:anim calcmode="lin" valueType="num">
                                      <p:cBhvr additive="base">
                                        <p:cTn id="8" dur="500" fill="hold"/>
                                        <p:tgtEl>
                                          <p:spTgt spid="20664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66462"/>
                                        </p:tgtEl>
                                        <p:attrNameLst>
                                          <p:attrName>style.visibility</p:attrName>
                                        </p:attrNameLst>
                                      </p:cBhvr>
                                      <p:to>
                                        <p:strVal val="visible"/>
                                      </p:to>
                                    </p:set>
                                    <p:anim calcmode="lin" valueType="num">
                                      <p:cBhvr additive="base">
                                        <p:cTn id="11" dur="500" fill="hold"/>
                                        <p:tgtEl>
                                          <p:spTgt spid="2066462"/>
                                        </p:tgtEl>
                                        <p:attrNameLst>
                                          <p:attrName>ppt_x</p:attrName>
                                        </p:attrNameLst>
                                      </p:cBhvr>
                                      <p:tavLst>
                                        <p:tav tm="0">
                                          <p:val>
                                            <p:strVal val="#ppt_x"/>
                                          </p:val>
                                        </p:tav>
                                        <p:tav tm="100000">
                                          <p:val>
                                            <p:strVal val="#ppt_x"/>
                                          </p:val>
                                        </p:tav>
                                      </p:tavLst>
                                    </p:anim>
                                    <p:anim calcmode="lin" valueType="num">
                                      <p:cBhvr additive="base">
                                        <p:cTn id="12" dur="500" fill="hold"/>
                                        <p:tgtEl>
                                          <p:spTgt spid="20664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66443"/>
                                        </p:tgtEl>
                                        <p:attrNameLst>
                                          <p:attrName>style.visibility</p:attrName>
                                        </p:attrNameLst>
                                      </p:cBhvr>
                                      <p:to>
                                        <p:strVal val="visible"/>
                                      </p:to>
                                    </p:set>
                                    <p:anim calcmode="lin" valueType="num">
                                      <p:cBhvr additive="base">
                                        <p:cTn id="15" dur="500" fill="hold"/>
                                        <p:tgtEl>
                                          <p:spTgt spid="2066443"/>
                                        </p:tgtEl>
                                        <p:attrNameLst>
                                          <p:attrName>ppt_x</p:attrName>
                                        </p:attrNameLst>
                                      </p:cBhvr>
                                      <p:tavLst>
                                        <p:tav tm="0">
                                          <p:val>
                                            <p:strVal val="#ppt_x"/>
                                          </p:val>
                                        </p:tav>
                                        <p:tav tm="100000">
                                          <p:val>
                                            <p:strVal val="#ppt_x"/>
                                          </p:val>
                                        </p:tav>
                                      </p:tavLst>
                                    </p:anim>
                                    <p:anim calcmode="lin" valueType="num">
                                      <p:cBhvr additive="base">
                                        <p:cTn id="16" dur="500" fill="hold"/>
                                        <p:tgtEl>
                                          <p:spTgt spid="20664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66464"/>
                                        </p:tgtEl>
                                        <p:attrNameLst>
                                          <p:attrName>style.visibility</p:attrName>
                                        </p:attrNameLst>
                                      </p:cBhvr>
                                      <p:to>
                                        <p:strVal val="visible"/>
                                      </p:to>
                                    </p:set>
                                    <p:anim calcmode="lin" valueType="num">
                                      <p:cBhvr additive="base">
                                        <p:cTn id="19" dur="500" fill="hold"/>
                                        <p:tgtEl>
                                          <p:spTgt spid="2066464"/>
                                        </p:tgtEl>
                                        <p:attrNameLst>
                                          <p:attrName>ppt_x</p:attrName>
                                        </p:attrNameLst>
                                      </p:cBhvr>
                                      <p:tavLst>
                                        <p:tav tm="0">
                                          <p:val>
                                            <p:strVal val="#ppt_x"/>
                                          </p:val>
                                        </p:tav>
                                        <p:tav tm="100000">
                                          <p:val>
                                            <p:strVal val="#ppt_x"/>
                                          </p:val>
                                        </p:tav>
                                      </p:tavLst>
                                    </p:anim>
                                    <p:anim calcmode="lin" valueType="num">
                                      <p:cBhvr additive="base">
                                        <p:cTn id="20" dur="500" fill="hold"/>
                                        <p:tgtEl>
                                          <p:spTgt spid="20664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66465"/>
                                        </p:tgtEl>
                                        <p:attrNameLst>
                                          <p:attrName>style.visibility</p:attrName>
                                        </p:attrNameLst>
                                      </p:cBhvr>
                                      <p:to>
                                        <p:strVal val="visible"/>
                                      </p:to>
                                    </p:set>
                                    <p:anim calcmode="lin" valueType="num">
                                      <p:cBhvr additive="base">
                                        <p:cTn id="23" dur="500" fill="hold"/>
                                        <p:tgtEl>
                                          <p:spTgt spid="2066465"/>
                                        </p:tgtEl>
                                        <p:attrNameLst>
                                          <p:attrName>ppt_x</p:attrName>
                                        </p:attrNameLst>
                                      </p:cBhvr>
                                      <p:tavLst>
                                        <p:tav tm="0">
                                          <p:val>
                                            <p:strVal val="#ppt_x"/>
                                          </p:val>
                                        </p:tav>
                                        <p:tav tm="100000">
                                          <p:val>
                                            <p:strVal val="#ppt_x"/>
                                          </p:val>
                                        </p:tav>
                                      </p:tavLst>
                                    </p:anim>
                                    <p:anim calcmode="lin" valueType="num">
                                      <p:cBhvr additive="base">
                                        <p:cTn id="24" dur="500" fill="hold"/>
                                        <p:tgtEl>
                                          <p:spTgt spid="20664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66473"/>
                                        </p:tgtEl>
                                        <p:attrNameLst>
                                          <p:attrName>style.visibility</p:attrName>
                                        </p:attrNameLst>
                                      </p:cBhvr>
                                      <p:to>
                                        <p:strVal val="visible"/>
                                      </p:to>
                                    </p:set>
                                    <p:anim calcmode="lin" valueType="num">
                                      <p:cBhvr additive="base">
                                        <p:cTn id="27" dur="500" fill="hold"/>
                                        <p:tgtEl>
                                          <p:spTgt spid="2066473"/>
                                        </p:tgtEl>
                                        <p:attrNameLst>
                                          <p:attrName>ppt_x</p:attrName>
                                        </p:attrNameLst>
                                      </p:cBhvr>
                                      <p:tavLst>
                                        <p:tav tm="0">
                                          <p:val>
                                            <p:strVal val="#ppt_x"/>
                                          </p:val>
                                        </p:tav>
                                        <p:tav tm="100000">
                                          <p:val>
                                            <p:strVal val="#ppt_x"/>
                                          </p:val>
                                        </p:tav>
                                      </p:tavLst>
                                    </p:anim>
                                    <p:anim calcmode="lin" valueType="num">
                                      <p:cBhvr additive="base">
                                        <p:cTn id="28" dur="500" fill="hold"/>
                                        <p:tgtEl>
                                          <p:spTgt spid="206647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66474"/>
                                        </p:tgtEl>
                                        <p:attrNameLst>
                                          <p:attrName>style.visibility</p:attrName>
                                        </p:attrNameLst>
                                      </p:cBhvr>
                                      <p:to>
                                        <p:strVal val="visible"/>
                                      </p:to>
                                    </p:set>
                                    <p:anim calcmode="lin" valueType="num">
                                      <p:cBhvr additive="base">
                                        <p:cTn id="31" dur="500" fill="hold"/>
                                        <p:tgtEl>
                                          <p:spTgt spid="2066474"/>
                                        </p:tgtEl>
                                        <p:attrNameLst>
                                          <p:attrName>ppt_x</p:attrName>
                                        </p:attrNameLst>
                                      </p:cBhvr>
                                      <p:tavLst>
                                        <p:tav tm="0">
                                          <p:val>
                                            <p:strVal val="#ppt_x"/>
                                          </p:val>
                                        </p:tav>
                                        <p:tav tm="100000">
                                          <p:val>
                                            <p:strVal val="#ppt_x"/>
                                          </p:val>
                                        </p:tav>
                                      </p:tavLst>
                                    </p:anim>
                                    <p:anim calcmode="lin" valueType="num">
                                      <p:cBhvr additive="base">
                                        <p:cTn id="32" dur="500" fill="hold"/>
                                        <p:tgtEl>
                                          <p:spTgt spid="206647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6436">
                                            <p:txEl>
                                              <p:pRg st="0" end="0"/>
                                            </p:txEl>
                                          </p:spTgt>
                                        </p:tgtEl>
                                        <p:attrNameLst>
                                          <p:attrName>style.visibility</p:attrName>
                                        </p:attrNameLst>
                                      </p:cBhvr>
                                      <p:to>
                                        <p:strVal val="visible"/>
                                      </p:to>
                                    </p:set>
                                    <p:anim calcmode="lin" valueType="num">
                                      <p:cBhvr additive="base">
                                        <p:cTn id="37" dur="500" fill="hold"/>
                                        <p:tgtEl>
                                          <p:spTgt spid="206643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66436">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66436">
                                            <p:txEl>
                                              <p:pRg st="1" end="1"/>
                                            </p:txEl>
                                          </p:spTgt>
                                        </p:tgtEl>
                                        <p:attrNameLst>
                                          <p:attrName>style.visibility</p:attrName>
                                        </p:attrNameLst>
                                      </p:cBhvr>
                                      <p:to>
                                        <p:strVal val="visible"/>
                                      </p:to>
                                    </p:set>
                                    <p:anim calcmode="lin" valueType="num">
                                      <p:cBhvr additive="base">
                                        <p:cTn id="41" dur="500" fill="hold"/>
                                        <p:tgtEl>
                                          <p:spTgt spid="206643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66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66436">
                                            <p:txEl>
                                              <p:pRg st="2" end="2"/>
                                            </p:txEl>
                                          </p:spTgt>
                                        </p:tgtEl>
                                        <p:attrNameLst>
                                          <p:attrName>style.visibility</p:attrName>
                                        </p:attrNameLst>
                                      </p:cBhvr>
                                      <p:to>
                                        <p:strVal val="visible"/>
                                      </p:to>
                                    </p:set>
                                    <p:anim calcmode="lin" valueType="num">
                                      <p:cBhvr additive="base">
                                        <p:cTn id="47" dur="500" fill="hold"/>
                                        <p:tgtEl>
                                          <p:spTgt spid="2066436">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66436">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66436">
                                            <p:txEl>
                                              <p:pRg st="3" end="3"/>
                                            </p:txEl>
                                          </p:spTgt>
                                        </p:tgtEl>
                                        <p:attrNameLst>
                                          <p:attrName>style.visibility</p:attrName>
                                        </p:attrNameLst>
                                      </p:cBhvr>
                                      <p:to>
                                        <p:strVal val="visible"/>
                                      </p:to>
                                    </p:set>
                                    <p:anim calcmode="lin" valueType="num">
                                      <p:cBhvr additive="base">
                                        <p:cTn id="51" dur="500" fill="hold"/>
                                        <p:tgtEl>
                                          <p:spTgt spid="2066436">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66436">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66436">
                                            <p:txEl>
                                              <p:pRg st="4" end="4"/>
                                            </p:txEl>
                                          </p:spTgt>
                                        </p:tgtEl>
                                        <p:attrNameLst>
                                          <p:attrName>style.visibility</p:attrName>
                                        </p:attrNameLst>
                                      </p:cBhvr>
                                      <p:to>
                                        <p:strVal val="visible"/>
                                      </p:to>
                                    </p:set>
                                    <p:anim calcmode="lin" valueType="num">
                                      <p:cBhvr additive="base">
                                        <p:cTn id="55" dur="500" fill="hold"/>
                                        <p:tgtEl>
                                          <p:spTgt spid="206643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664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66440"/>
                                        </p:tgtEl>
                                        <p:attrNameLst>
                                          <p:attrName>style.visibility</p:attrName>
                                        </p:attrNameLst>
                                      </p:cBhvr>
                                      <p:to>
                                        <p:strVal val="visible"/>
                                      </p:to>
                                    </p:set>
                                    <p:anim calcmode="lin" valueType="num">
                                      <p:cBhvr additive="base">
                                        <p:cTn id="61" dur="500" fill="hold"/>
                                        <p:tgtEl>
                                          <p:spTgt spid="2066440"/>
                                        </p:tgtEl>
                                        <p:attrNameLst>
                                          <p:attrName>ppt_x</p:attrName>
                                        </p:attrNameLst>
                                      </p:cBhvr>
                                      <p:tavLst>
                                        <p:tav tm="0">
                                          <p:val>
                                            <p:strVal val="#ppt_x"/>
                                          </p:val>
                                        </p:tav>
                                        <p:tav tm="100000">
                                          <p:val>
                                            <p:strVal val="#ppt_x"/>
                                          </p:val>
                                        </p:tav>
                                      </p:tavLst>
                                    </p:anim>
                                    <p:anim calcmode="lin" valueType="num">
                                      <p:cBhvr additive="base">
                                        <p:cTn id="62" dur="500" fill="hold"/>
                                        <p:tgtEl>
                                          <p:spTgt spid="206644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66442"/>
                                        </p:tgtEl>
                                        <p:attrNameLst>
                                          <p:attrName>style.visibility</p:attrName>
                                        </p:attrNameLst>
                                      </p:cBhvr>
                                      <p:to>
                                        <p:strVal val="visible"/>
                                      </p:to>
                                    </p:set>
                                    <p:anim calcmode="lin" valueType="num">
                                      <p:cBhvr additive="base">
                                        <p:cTn id="65" dur="500" fill="hold"/>
                                        <p:tgtEl>
                                          <p:spTgt spid="2066442"/>
                                        </p:tgtEl>
                                        <p:attrNameLst>
                                          <p:attrName>ppt_x</p:attrName>
                                        </p:attrNameLst>
                                      </p:cBhvr>
                                      <p:tavLst>
                                        <p:tav tm="0">
                                          <p:val>
                                            <p:strVal val="#ppt_x"/>
                                          </p:val>
                                        </p:tav>
                                        <p:tav tm="100000">
                                          <p:val>
                                            <p:strVal val="#ppt_x"/>
                                          </p:val>
                                        </p:tav>
                                      </p:tavLst>
                                    </p:anim>
                                    <p:anim calcmode="lin" valueType="num">
                                      <p:cBhvr additive="base">
                                        <p:cTn id="66" dur="500" fill="hold"/>
                                        <p:tgtEl>
                                          <p:spTgt spid="206644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66460"/>
                                        </p:tgtEl>
                                        <p:attrNameLst>
                                          <p:attrName>style.visibility</p:attrName>
                                        </p:attrNameLst>
                                      </p:cBhvr>
                                      <p:to>
                                        <p:strVal val="visible"/>
                                      </p:to>
                                    </p:set>
                                    <p:anim calcmode="lin" valueType="num">
                                      <p:cBhvr additive="base">
                                        <p:cTn id="69" dur="500" fill="hold"/>
                                        <p:tgtEl>
                                          <p:spTgt spid="2066460"/>
                                        </p:tgtEl>
                                        <p:attrNameLst>
                                          <p:attrName>ppt_x</p:attrName>
                                        </p:attrNameLst>
                                      </p:cBhvr>
                                      <p:tavLst>
                                        <p:tav tm="0">
                                          <p:val>
                                            <p:strVal val="#ppt_x"/>
                                          </p:val>
                                        </p:tav>
                                        <p:tav tm="100000">
                                          <p:val>
                                            <p:strVal val="#ppt_x"/>
                                          </p:val>
                                        </p:tav>
                                      </p:tavLst>
                                    </p:anim>
                                    <p:anim calcmode="lin" valueType="num">
                                      <p:cBhvr additive="base">
                                        <p:cTn id="70" dur="500" fill="hold"/>
                                        <p:tgtEl>
                                          <p:spTgt spid="206646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66461"/>
                                        </p:tgtEl>
                                        <p:attrNameLst>
                                          <p:attrName>style.visibility</p:attrName>
                                        </p:attrNameLst>
                                      </p:cBhvr>
                                      <p:to>
                                        <p:strVal val="visible"/>
                                      </p:to>
                                    </p:set>
                                    <p:anim calcmode="lin" valueType="num">
                                      <p:cBhvr additive="base">
                                        <p:cTn id="73" dur="500" fill="hold"/>
                                        <p:tgtEl>
                                          <p:spTgt spid="2066461"/>
                                        </p:tgtEl>
                                        <p:attrNameLst>
                                          <p:attrName>ppt_x</p:attrName>
                                        </p:attrNameLst>
                                      </p:cBhvr>
                                      <p:tavLst>
                                        <p:tav tm="0">
                                          <p:val>
                                            <p:strVal val="#ppt_x"/>
                                          </p:val>
                                        </p:tav>
                                        <p:tav tm="100000">
                                          <p:val>
                                            <p:strVal val="#ppt_x"/>
                                          </p:val>
                                        </p:tav>
                                      </p:tavLst>
                                    </p:anim>
                                    <p:anim calcmode="lin" valueType="num">
                                      <p:cBhvr additive="base">
                                        <p:cTn id="74" dur="500" fill="hold"/>
                                        <p:tgtEl>
                                          <p:spTgt spid="206646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066466"/>
                                        </p:tgtEl>
                                        <p:attrNameLst>
                                          <p:attrName>style.visibility</p:attrName>
                                        </p:attrNameLst>
                                      </p:cBhvr>
                                      <p:to>
                                        <p:strVal val="visible"/>
                                      </p:to>
                                    </p:set>
                                    <p:anim calcmode="lin" valueType="num">
                                      <p:cBhvr additive="base">
                                        <p:cTn id="77" dur="500" fill="hold"/>
                                        <p:tgtEl>
                                          <p:spTgt spid="2066466"/>
                                        </p:tgtEl>
                                        <p:attrNameLst>
                                          <p:attrName>ppt_x</p:attrName>
                                        </p:attrNameLst>
                                      </p:cBhvr>
                                      <p:tavLst>
                                        <p:tav tm="0">
                                          <p:val>
                                            <p:strVal val="#ppt_x"/>
                                          </p:val>
                                        </p:tav>
                                        <p:tav tm="100000">
                                          <p:val>
                                            <p:strVal val="#ppt_x"/>
                                          </p:val>
                                        </p:tav>
                                      </p:tavLst>
                                    </p:anim>
                                    <p:anim calcmode="lin" valueType="num">
                                      <p:cBhvr additive="base">
                                        <p:cTn id="78" dur="500" fill="hold"/>
                                        <p:tgtEl>
                                          <p:spTgt spid="206646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66468"/>
                                        </p:tgtEl>
                                        <p:attrNameLst>
                                          <p:attrName>style.visibility</p:attrName>
                                        </p:attrNameLst>
                                      </p:cBhvr>
                                      <p:to>
                                        <p:strVal val="visible"/>
                                      </p:to>
                                    </p:set>
                                    <p:anim calcmode="lin" valueType="num">
                                      <p:cBhvr additive="base">
                                        <p:cTn id="81" dur="500" fill="hold"/>
                                        <p:tgtEl>
                                          <p:spTgt spid="2066468"/>
                                        </p:tgtEl>
                                        <p:attrNameLst>
                                          <p:attrName>ppt_x</p:attrName>
                                        </p:attrNameLst>
                                      </p:cBhvr>
                                      <p:tavLst>
                                        <p:tav tm="0">
                                          <p:val>
                                            <p:strVal val="#ppt_x"/>
                                          </p:val>
                                        </p:tav>
                                        <p:tav tm="100000">
                                          <p:val>
                                            <p:strVal val="#ppt_x"/>
                                          </p:val>
                                        </p:tav>
                                      </p:tavLst>
                                    </p:anim>
                                    <p:anim calcmode="lin" valueType="num">
                                      <p:cBhvr additive="base">
                                        <p:cTn id="82" dur="500" fill="hold"/>
                                        <p:tgtEl>
                                          <p:spTgt spid="206646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66439"/>
                                        </p:tgtEl>
                                        <p:attrNameLst>
                                          <p:attrName>style.visibility</p:attrName>
                                        </p:attrNameLst>
                                      </p:cBhvr>
                                      <p:to>
                                        <p:strVal val="visible"/>
                                      </p:to>
                                    </p:set>
                                    <p:anim calcmode="lin" valueType="num">
                                      <p:cBhvr additive="base">
                                        <p:cTn id="87" dur="500" fill="hold"/>
                                        <p:tgtEl>
                                          <p:spTgt spid="2066439"/>
                                        </p:tgtEl>
                                        <p:attrNameLst>
                                          <p:attrName>ppt_x</p:attrName>
                                        </p:attrNameLst>
                                      </p:cBhvr>
                                      <p:tavLst>
                                        <p:tav tm="0">
                                          <p:val>
                                            <p:strVal val="#ppt_x"/>
                                          </p:val>
                                        </p:tav>
                                        <p:tav tm="100000">
                                          <p:val>
                                            <p:strVal val="#ppt_x"/>
                                          </p:val>
                                        </p:tav>
                                      </p:tavLst>
                                    </p:anim>
                                    <p:anim calcmode="lin" valueType="num">
                                      <p:cBhvr additive="base">
                                        <p:cTn id="88" dur="500" fill="hold"/>
                                        <p:tgtEl>
                                          <p:spTgt spid="206643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66444"/>
                                        </p:tgtEl>
                                        <p:attrNameLst>
                                          <p:attrName>style.visibility</p:attrName>
                                        </p:attrNameLst>
                                      </p:cBhvr>
                                      <p:to>
                                        <p:strVal val="visible"/>
                                      </p:to>
                                    </p:set>
                                    <p:anim calcmode="lin" valueType="num">
                                      <p:cBhvr additive="base">
                                        <p:cTn id="91" dur="500" fill="hold"/>
                                        <p:tgtEl>
                                          <p:spTgt spid="2066444"/>
                                        </p:tgtEl>
                                        <p:attrNameLst>
                                          <p:attrName>ppt_x</p:attrName>
                                        </p:attrNameLst>
                                      </p:cBhvr>
                                      <p:tavLst>
                                        <p:tav tm="0">
                                          <p:val>
                                            <p:strVal val="#ppt_x"/>
                                          </p:val>
                                        </p:tav>
                                        <p:tav tm="100000">
                                          <p:val>
                                            <p:strVal val="#ppt_x"/>
                                          </p:val>
                                        </p:tav>
                                      </p:tavLst>
                                    </p:anim>
                                    <p:anim calcmode="lin" valueType="num">
                                      <p:cBhvr additive="base">
                                        <p:cTn id="92" dur="500" fill="hold"/>
                                        <p:tgtEl>
                                          <p:spTgt spid="206644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066445"/>
                                        </p:tgtEl>
                                        <p:attrNameLst>
                                          <p:attrName>style.visibility</p:attrName>
                                        </p:attrNameLst>
                                      </p:cBhvr>
                                      <p:to>
                                        <p:strVal val="visible"/>
                                      </p:to>
                                    </p:set>
                                    <p:anim calcmode="lin" valueType="num">
                                      <p:cBhvr additive="base">
                                        <p:cTn id="95" dur="500" fill="hold"/>
                                        <p:tgtEl>
                                          <p:spTgt spid="2066445"/>
                                        </p:tgtEl>
                                        <p:attrNameLst>
                                          <p:attrName>ppt_x</p:attrName>
                                        </p:attrNameLst>
                                      </p:cBhvr>
                                      <p:tavLst>
                                        <p:tav tm="0">
                                          <p:val>
                                            <p:strVal val="#ppt_x"/>
                                          </p:val>
                                        </p:tav>
                                        <p:tav tm="100000">
                                          <p:val>
                                            <p:strVal val="#ppt_x"/>
                                          </p:val>
                                        </p:tav>
                                      </p:tavLst>
                                    </p:anim>
                                    <p:anim calcmode="lin" valueType="num">
                                      <p:cBhvr additive="base">
                                        <p:cTn id="96" dur="500" fill="hold"/>
                                        <p:tgtEl>
                                          <p:spTgt spid="206644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066450"/>
                                        </p:tgtEl>
                                        <p:attrNameLst>
                                          <p:attrName>style.visibility</p:attrName>
                                        </p:attrNameLst>
                                      </p:cBhvr>
                                      <p:to>
                                        <p:strVal val="visible"/>
                                      </p:to>
                                    </p:set>
                                    <p:anim calcmode="lin" valueType="num">
                                      <p:cBhvr additive="base">
                                        <p:cTn id="99" dur="500" fill="hold"/>
                                        <p:tgtEl>
                                          <p:spTgt spid="2066450"/>
                                        </p:tgtEl>
                                        <p:attrNameLst>
                                          <p:attrName>ppt_x</p:attrName>
                                        </p:attrNameLst>
                                      </p:cBhvr>
                                      <p:tavLst>
                                        <p:tav tm="0">
                                          <p:val>
                                            <p:strVal val="#ppt_x"/>
                                          </p:val>
                                        </p:tav>
                                        <p:tav tm="100000">
                                          <p:val>
                                            <p:strVal val="#ppt_x"/>
                                          </p:val>
                                        </p:tav>
                                      </p:tavLst>
                                    </p:anim>
                                    <p:anim calcmode="lin" valueType="num">
                                      <p:cBhvr additive="base">
                                        <p:cTn id="100" dur="500" fill="hold"/>
                                        <p:tgtEl>
                                          <p:spTgt spid="206645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066451"/>
                                        </p:tgtEl>
                                        <p:attrNameLst>
                                          <p:attrName>style.visibility</p:attrName>
                                        </p:attrNameLst>
                                      </p:cBhvr>
                                      <p:to>
                                        <p:strVal val="visible"/>
                                      </p:to>
                                    </p:set>
                                    <p:anim calcmode="lin" valueType="num">
                                      <p:cBhvr additive="base">
                                        <p:cTn id="103" dur="500" fill="hold"/>
                                        <p:tgtEl>
                                          <p:spTgt spid="2066451"/>
                                        </p:tgtEl>
                                        <p:attrNameLst>
                                          <p:attrName>ppt_x</p:attrName>
                                        </p:attrNameLst>
                                      </p:cBhvr>
                                      <p:tavLst>
                                        <p:tav tm="0">
                                          <p:val>
                                            <p:strVal val="#ppt_x"/>
                                          </p:val>
                                        </p:tav>
                                        <p:tav tm="100000">
                                          <p:val>
                                            <p:strVal val="#ppt_x"/>
                                          </p:val>
                                        </p:tav>
                                      </p:tavLst>
                                    </p:anim>
                                    <p:anim calcmode="lin" valueType="num">
                                      <p:cBhvr additive="base">
                                        <p:cTn id="104" dur="500" fill="hold"/>
                                        <p:tgtEl>
                                          <p:spTgt spid="206645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066452"/>
                                        </p:tgtEl>
                                        <p:attrNameLst>
                                          <p:attrName>style.visibility</p:attrName>
                                        </p:attrNameLst>
                                      </p:cBhvr>
                                      <p:to>
                                        <p:strVal val="visible"/>
                                      </p:to>
                                    </p:set>
                                    <p:anim calcmode="lin" valueType="num">
                                      <p:cBhvr additive="base">
                                        <p:cTn id="107" dur="500" fill="hold"/>
                                        <p:tgtEl>
                                          <p:spTgt spid="2066452"/>
                                        </p:tgtEl>
                                        <p:attrNameLst>
                                          <p:attrName>ppt_x</p:attrName>
                                        </p:attrNameLst>
                                      </p:cBhvr>
                                      <p:tavLst>
                                        <p:tav tm="0">
                                          <p:val>
                                            <p:strVal val="#ppt_x"/>
                                          </p:val>
                                        </p:tav>
                                        <p:tav tm="100000">
                                          <p:val>
                                            <p:strVal val="#ppt_x"/>
                                          </p:val>
                                        </p:tav>
                                      </p:tavLst>
                                    </p:anim>
                                    <p:anim calcmode="lin" valueType="num">
                                      <p:cBhvr additive="base">
                                        <p:cTn id="108" dur="500" fill="hold"/>
                                        <p:tgtEl>
                                          <p:spTgt spid="206645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066453"/>
                                        </p:tgtEl>
                                        <p:attrNameLst>
                                          <p:attrName>style.visibility</p:attrName>
                                        </p:attrNameLst>
                                      </p:cBhvr>
                                      <p:to>
                                        <p:strVal val="visible"/>
                                      </p:to>
                                    </p:set>
                                    <p:anim calcmode="lin" valueType="num">
                                      <p:cBhvr additive="base">
                                        <p:cTn id="111" dur="500" fill="hold"/>
                                        <p:tgtEl>
                                          <p:spTgt spid="2066453"/>
                                        </p:tgtEl>
                                        <p:attrNameLst>
                                          <p:attrName>ppt_x</p:attrName>
                                        </p:attrNameLst>
                                      </p:cBhvr>
                                      <p:tavLst>
                                        <p:tav tm="0">
                                          <p:val>
                                            <p:strVal val="#ppt_x"/>
                                          </p:val>
                                        </p:tav>
                                        <p:tav tm="100000">
                                          <p:val>
                                            <p:strVal val="#ppt_x"/>
                                          </p:val>
                                        </p:tav>
                                      </p:tavLst>
                                    </p:anim>
                                    <p:anim calcmode="lin" valueType="num">
                                      <p:cBhvr additive="base">
                                        <p:cTn id="112" dur="500" fill="hold"/>
                                        <p:tgtEl>
                                          <p:spTgt spid="206645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066456"/>
                                        </p:tgtEl>
                                        <p:attrNameLst>
                                          <p:attrName>style.visibility</p:attrName>
                                        </p:attrNameLst>
                                      </p:cBhvr>
                                      <p:to>
                                        <p:strVal val="visible"/>
                                      </p:to>
                                    </p:set>
                                    <p:anim calcmode="lin" valueType="num">
                                      <p:cBhvr additive="base">
                                        <p:cTn id="115" dur="500" fill="hold"/>
                                        <p:tgtEl>
                                          <p:spTgt spid="2066456"/>
                                        </p:tgtEl>
                                        <p:attrNameLst>
                                          <p:attrName>ppt_x</p:attrName>
                                        </p:attrNameLst>
                                      </p:cBhvr>
                                      <p:tavLst>
                                        <p:tav tm="0">
                                          <p:val>
                                            <p:strVal val="#ppt_x"/>
                                          </p:val>
                                        </p:tav>
                                        <p:tav tm="100000">
                                          <p:val>
                                            <p:strVal val="#ppt_x"/>
                                          </p:val>
                                        </p:tav>
                                      </p:tavLst>
                                    </p:anim>
                                    <p:anim calcmode="lin" valueType="num">
                                      <p:cBhvr additive="base">
                                        <p:cTn id="116" dur="500" fill="hold"/>
                                        <p:tgtEl>
                                          <p:spTgt spid="206645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066457"/>
                                        </p:tgtEl>
                                        <p:attrNameLst>
                                          <p:attrName>style.visibility</p:attrName>
                                        </p:attrNameLst>
                                      </p:cBhvr>
                                      <p:to>
                                        <p:strVal val="visible"/>
                                      </p:to>
                                    </p:set>
                                    <p:anim calcmode="lin" valueType="num">
                                      <p:cBhvr additive="base">
                                        <p:cTn id="119" dur="500" fill="hold"/>
                                        <p:tgtEl>
                                          <p:spTgt spid="2066457"/>
                                        </p:tgtEl>
                                        <p:attrNameLst>
                                          <p:attrName>ppt_x</p:attrName>
                                        </p:attrNameLst>
                                      </p:cBhvr>
                                      <p:tavLst>
                                        <p:tav tm="0">
                                          <p:val>
                                            <p:strVal val="#ppt_x"/>
                                          </p:val>
                                        </p:tav>
                                        <p:tav tm="100000">
                                          <p:val>
                                            <p:strVal val="#ppt_x"/>
                                          </p:val>
                                        </p:tav>
                                      </p:tavLst>
                                    </p:anim>
                                    <p:anim calcmode="lin" valueType="num">
                                      <p:cBhvr additive="base">
                                        <p:cTn id="120" dur="500" fill="hold"/>
                                        <p:tgtEl>
                                          <p:spTgt spid="206645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066458"/>
                                        </p:tgtEl>
                                        <p:attrNameLst>
                                          <p:attrName>style.visibility</p:attrName>
                                        </p:attrNameLst>
                                      </p:cBhvr>
                                      <p:to>
                                        <p:strVal val="visible"/>
                                      </p:to>
                                    </p:set>
                                    <p:anim calcmode="lin" valueType="num">
                                      <p:cBhvr additive="base">
                                        <p:cTn id="123" dur="500" fill="hold"/>
                                        <p:tgtEl>
                                          <p:spTgt spid="2066458"/>
                                        </p:tgtEl>
                                        <p:attrNameLst>
                                          <p:attrName>ppt_x</p:attrName>
                                        </p:attrNameLst>
                                      </p:cBhvr>
                                      <p:tavLst>
                                        <p:tav tm="0">
                                          <p:val>
                                            <p:strVal val="#ppt_x"/>
                                          </p:val>
                                        </p:tav>
                                        <p:tav tm="100000">
                                          <p:val>
                                            <p:strVal val="#ppt_x"/>
                                          </p:val>
                                        </p:tav>
                                      </p:tavLst>
                                    </p:anim>
                                    <p:anim calcmode="lin" valueType="num">
                                      <p:cBhvr additive="base">
                                        <p:cTn id="124" dur="500" fill="hold"/>
                                        <p:tgtEl>
                                          <p:spTgt spid="206645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66459"/>
                                        </p:tgtEl>
                                        <p:attrNameLst>
                                          <p:attrName>style.visibility</p:attrName>
                                        </p:attrNameLst>
                                      </p:cBhvr>
                                      <p:to>
                                        <p:strVal val="visible"/>
                                      </p:to>
                                    </p:set>
                                    <p:anim calcmode="lin" valueType="num">
                                      <p:cBhvr additive="base">
                                        <p:cTn id="127" dur="500" fill="hold"/>
                                        <p:tgtEl>
                                          <p:spTgt spid="2066459"/>
                                        </p:tgtEl>
                                        <p:attrNameLst>
                                          <p:attrName>ppt_x</p:attrName>
                                        </p:attrNameLst>
                                      </p:cBhvr>
                                      <p:tavLst>
                                        <p:tav tm="0">
                                          <p:val>
                                            <p:strVal val="#ppt_x"/>
                                          </p:val>
                                        </p:tav>
                                        <p:tav tm="100000">
                                          <p:val>
                                            <p:strVal val="#ppt_x"/>
                                          </p:val>
                                        </p:tav>
                                      </p:tavLst>
                                    </p:anim>
                                    <p:anim calcmode="lin" valueType="num">
                                      <p:cBhvr additive="base">
                                        <p:cTn id="128" dur="500" fill="hold"/>
                                        <p:tgtEl>
                                          <p:spTgt spid="2066459"/>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66467"/>
                                        </p:tgtEl>
                                        <p:attrNameLst>
                                          <p:attrName>style.visibility</p:attrName>
                                        </p:attrNameLst>
                                      </p:cBhvr>
                                      <p:to>
                                        <p:strVal val="visible"/>
                                      </p:to>
                                    </p:set>
                                    <p:anim calcmode="lin" valueType="num">
                                      <p:cBhvr additive="base">
                                        <p:cTn id="131" dur="500" fill="hold"/>
                                        <p:tgtEl>
                                          <p:spTgt spid="2066467"/>
                                        </p:tgtEl>
                                        <p:attrNameLst>
                                          <p:attrName>ppt_x</p:attrName>
                                        </p:attrNameLst>
                                      </p:cBhvr>
                                      <p:tavLst>
                                        <p:tav tm="0">
                                          <p:val>
                                            <p:strVal val="#ppt_x"/>
                                          </p:val>
                                        </p:tav>
                                        <p:tav tm="100000">
                                          <p:val>
                                            <p:strVal val="#ppt_x"/>
                                          </p:val>
                                        </p:tav>
                                      </p:tavLst>
                                    </p:anim>
                                    <p:anim calcmode="lin" valueType="num">
                                      <p:cBhvr additive="base">
                                        <p:cTn id="132" dur="500" fill="hold"/>
                                        <p:tgtEl>
                                          <p:spTgt spid="206646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066469"/>
                                        </p:tgtEl>
                                        <p:attrNameLst>
                                          <p:attrName>style.visibility</p:attrName>
                                        </p:attrNameLst>
                                      </p:cBhvr>
                                      <p:to>
                                        <p:strVal val="visible"/>
                                      </p:to>
                                    </p:set>
                                    <p:anim calcmode="lin" valueType="num">
                                      <p:cBhvr additive="base">
                                        <p:cTn id="135" dur="500" fill="hold"/>
                                        <p:tgtEl>
                                          <p:spTgt spid="2066469"/>
                                        </p:tgtEl>
                                        <p:attrNameLst>
                                          <p:attrName>ppt_x</p:attrName>
                                        </p:attrNameLst>
                                      </p:cBhvr>
                                      <p:tavLst>
                                        <p:tav tm="0">
                                          <p:val>
                                            <p:strVal val="#ppt_x"/>
                                          </p:val>
                                        </p:tav>
                                        <p:tav tm="100000">
                                          <p:val>
                                            <p:strVal val="#ppt_x"/>
                                          </p:val>
                                        </p:tav>
                                      </p:tavLst>
                                    </p:anim>
                                    <p:anim calcmode="lin" valueType="num">
                                      <p:cBhvr additive="base">
                                        <p:cTn id="136" dur="500" fill="hold"/>
                                        <p:tgtEl>
                                          <p:spTgt spid="2066469"/>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066446"/>
                                        </p:tgtEl>
                                        <p:attrNameLst>
                                          <p:attrName>style.visibility</p:attrName>
                                        </p:attrNameLst>
                                      </p:cBhvr>
                                      <p:to>
                                        <p:strVal val="visible"/>
                                      </p:to>
                                    </p:set>
                                    <p:anim calcmode="lin" valueType="num">
                                      <p:cBhvr additive="base">
                                        <p:cTn id="141" dur="500" fill="hold"/>
                                        <p:tgtEl>
                                          <p:spTgt spid="2066446"/>
                                        </p:tgtEl>
                                        <p:attrNameLst>
                                          <p:attrName>ppt_x</p:attrName>
                                        </p:attrNameLst>
                                      </p:cBhvr>
                                      <p:tavLst>
                                        <p:tav tm="0">
                                          <p:val>
                                            <p:strVal val="#ppt_x"/>
                                          </p:val>
                                        </p:tav>
                                        <p:tav tm="100000">
                                          <p:val>
                                            <p:strVal val="#ppt_x"/>
                                          </p:val>
                                        </p:tav>
                                      </p:tavLst>
                                    </p:anim>
                                    <p:anim calcmode="lin" valueType="num">
                                      <p:cBhvr additive="base">
                                        <p:cTn id="142" dur="500" fill="hold"/>
                                        <p:tgtEl>
                                          <p:spTgt spid="206644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066447"/>
                                        </p:tgtEl>
                                        <p:attrNameLst>
                                          <p:attrName>style.visibility</p:attrName>
                                        </p:attrNameLst>
                                      </p:cBhvr>
                                      <p:to>
                                        <p:strVal val="visible"/>
                                      </p:to>
                                    </p:set>
                                    <p:anim calcmode="lin" valueType="num">
                                      <p:cBhvr additive="base">
                                        <p:cTn id="145" dur="500" fill="hold"/>
                                        <p:tgtEl>
                                          <p:spTgt spid="2066447"/>
                                        </p:tgtEl>
                                        <p:attrNameLst>
                                          <p:attrName>ppt_x</p:attrName>
                                        </p:attrNameLst>
                                      </p:cBhvr>
                                      <p:tavLst>
                                        <p:tav tm="0">
                                          <p:val>
                                            <p:strVal val="#ppt_x"/>
                                          </p:val>
                                        </p:tav>
                                        <p:tav tm="100000">
                                          <p:val>
                                            <p:strVal val="#ppt_x"/>
                                          </p:val>
                                        </p:tav>
                                      </p:tavLst>
                                    </p:anim>
                                    <p:anim calcmode="lin" valueType="num">
                                      <p:cBhvr additive="base">
                                        <p:cTn id="146" dur="500" fill="hold"/>
                                        <p:tgtEl>
                                          <p:spTgt spid="206644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066448"/>
                                        </p:tgtEl>
                                        <p:attrNameLst>
                                          <p:attrName>style.visibility</p:attrName>
                                        </p:attrNameLst>
                                      </p:cBhvr>
                                      <p:to>
                                        <p:strVal val="visible"/>
                                      </p:to>
                                    </p:set>
                                    <p:anim calcmode="lin" valueType="num">
                                      <p:cBhvr additive="base">
                                        <p:cTn id="149" dur="500" fill="hold"/>
                                        <p:tgtEl>
                                          <p:spTgt spid="2066448"/>
                                        </p:tgtEl>
                                        <p:attrNameLst>
                                          <p:attrName>ppt_x</p:attrName>
                                        </p:attrNameLst>
                                      </p:cBhvr>
                                      <p:tavLst>
                                        <p:tav tm="0">
                                          <p:val>
                                            <p:strVal val="#ppt_x"/>
                                          </p:val>
                                        </p:tav>
                                        <p:tav tm="100000">
                                          <p:val>
                                            <p:strVal val="#ppt_x"/>
                                          </p:val>
                                        </p:tav>
                                      </p:tavLst>
                                    </p:anim>
                                    <p:anim calcmode="lin" valueType="num">
                                      <p:cBhvr additive="base">
                                        <p:cTn id="150" dur="500" fill="hold"/>
                                        <p:tgtEl>
                                          <p:spTgt spid="206644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066449"/>
                                        </p:tgtEl>
                                        <p:attrNameLst>
                                          <p:attrName>style.visibility</p:attrName>
                                        </p:attrNameLst>
                                      </p:cBhvr>
                                      <p:to>
                                        <p:strVal val="visible"/>
                                      </p:to>
                                    </p:set>
                                    <p:anim calcmode="lin" valueType="num">
                                      <p:cBhvr additive="base">
                                        <p:cTn id="153" dur="500" fill="hold"/>
                                        <p:tgtEl>
                                          <p:spTgt spid="2066449"/>
                                        </p:tgtEl>
                                        <p:attrNameLst>
                                          <p:attrName>ppt_x</p:attrName>
                                        </p:attrNameLst>
                                      </p:cBhvr>
                                      <p:tavLst>
                                        <p:tav tm="0">
                                          <p:val>
                                            <p:strVal val="#ppt_x"/>
                                          </p:val>
                                        </p:tav>
                                        <p:tav tm="100000">
                                          <p:val>
                                            <p:strVal val="#ppt_x"/>
                                          </p:val>
                                        </p:tav>
                                      </p:tavLst>
                                    </p:anim>
                                    <p:anim calcmode="lin" valueType="num">
                                      <p:cBhvr additive="base">
                                        <p:cTn id="154" dur="500" fill="hold"/>
                                        <p:tgtEl>
                                          <p:spTgt spid="206644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066454"/>
                                        </p:tgtEl>
                                        <p:attrNameLst>
                                          <p:attrName>style.visibility</p:attrName>
                                        </p:attrNameLst>
                                      </p:cBhvr>
                                      <p:to>
                                        <p:strVal val="visible"/>
                                      </p:to>
                                    </p:set>
                                    <p:anim calcmode="lin" valueType="num">
                                      <p:cBhvr additive="base">
                                        <p:cTn id="157" dur="500" fill="hold"/>
                                        <p:tgtEl>
                                          <p:spTgt spid="2066454"/>
                                        </p:tgtEl>
                                        <p:attrNameLst>
                                          <p:attrName>ppt_x</p:attrName>
                                        </p:attrNameLst>
                                      </p:cBhvr>
                                      <p:tavLst>
                                        <p:tav tm="0">
                                          <p:val>
                                            <p:strVal val="#ppt_x"/>
                                          </p:val>
                                        </p:tav>
                                        <p:tav tm="100000">
                                          <p:val>
                                            <p:strVal val="#ppt_x"/>
                                          </p:val>
                                        </p:tav>
                                      </p:tavLst>
                                    </p:anim>
                                    <p:anim calcmode="lin" valueType="num">
                                      <p:cBhvr additive="base">
                                        <p:cTn id="158" dur="500" fill="hold"/>
                                        <p:tgtEl>
                                          <p:spTgt spid="206645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066455"/>
                                        </p:tgtEl>
                                        <p:attrNameLst>
                                          <p:attrName>style.visibility</p:attrName>
                                        </p:attrNameLst>
                                      </p:cBhvr>
                                      <p:to>
                                        <p:strVal val="visible"/>
                                      </p:to>
                                    </p:set>
                                    <p:anim calcmode="lin" valueType="num">
                                      <p:cBhvr additive="base">
                                        <p:cTn id="161" dur="500" fill="hold"/>
                                        <p:tgtEl>
                                          <p:spTgt spid="2066455"/>
                                        </p:tgtEl>
                                        <p:attrNameLst>
                                          <p:attrName>ppt_x</p:attrName>
                                        </p:attrNameLst>
                                      </p:cBhvr>
                                      <p:tavLst>
                                        <p:tav tm="0">
                                          <p:val>
                                            <p:strVal val="#ppt_x"/>
                                          </p:val>
                                        </p:tav>
                                        <p:tav tm="100000">
                                          <p:val>
                                            <p:strVal val="#ppt_x"/>
                                          </p:val>
                                        </p:tav>
                                      </p:tavLst>
                                    </p:anim>
                                    <p:anim calcmode="lin" valueType="num">
                                      <p:cBhvr additive="base">
                                        <p:cTn id="162" dur="500" fill="hold"/>
                                        <p:tgtEl>
                                          <p:spTgt spid="20664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066471"/>
                                        </p:tgtEl>
                                        <p:attrNameLst>
                                          <p:attrName>style.visibility</p:attrName>
                                        </p:attrNameLst>
                                      </p:cBhvr>
                                      <p:to>
                                        <p:strVal val="visible"/>
                                      </p:to>
                                    </p:set>
                                    <p:anim calcmode="lin" valueType="num">
                                      <p:cBhvr additive="base">
                                        <p:cTn id="165" dur="500" fill="hold"/>
                                        <p:tgtEl>
                                          <p:spTgt spid="2066471"/>
                                        </p:tgtEl>
                                        <p:attrNameLst>
                                          <p:attrName>ppt_x</p:attrName>
                                        </p:attrNameLst>
                                      </p:cBhvr>
                                      <p:tavLst>
                                        <p:tav tm="0">
                                          <p:val>
                                            <p:strVal val="#ppt_x"/>
                                          </p:val>
                                        </p:tav>
                                        <p:tav tm="100000">
                                          <p:val>
                                            <p:strVal val="#ppt_x"/>
                                          </p:val>
                                        </p:tav>
                                      </p:tavLst>
                                    </p:anim>
                                    <p:anim calcmode="lin" valueType="num">
                                      <p:cBhvr additive="base">
                                        <p:cTn id="166" dur="500" fill="hold"/>
                                        <p:tgtEl>
                                          <p:spTgt spid="206647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066470"/>
                                        </p:tgtEl>
                                        <p:attrNameLst>
                                          <p:attrName>style.visibility</p:attrName>
                                        </p:attrNameLst>
                                      </p:cBhvr>
                                      <p:to>
                                        <p:strVal val="visible"/>
                                      </p:to>
                                    </p:set>
                                    <p:anim calcmode="lin" valueType="num">
                                      <p:cBhvr additive="base">
                                        <p:cTn id="169" dur="500" fill="hold"/>
                                        <p:tgtEl>
                                          <p:spTgt spid="2066470"/>
                                        </p:tgtEl>
                                        <p:attrNameLst>
                                          <p:attrName>ppt_x</p:attrName>
                                        </p:attrNameLst>
                                      </p:cBhvr>
                                      <p:tavLst>
                                        <p:tav tm="0">
                                          <p:val>
                                            <p:strVal val="#ppt_x"/>
                                          </p:val>
                                        </p:tav>
                                        <p:tav tm="100000">
                                          <p:val>
                                            <p:strVal val="#ppt_x"/>
                                          </p:val>
                                        </p:tav>
                                      </p:tavLst>
                                    </p:anim>
                                    <p:anim calcmode="lin" valueType="num">
                                      <p:cBhvr additive="base">
                                        <p:cTn id="170" dur="500" fill="hold"/>
                                        <p:tgtEl>
                                          <p:spTgt spid="206647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2066475"/>
                                        </p:tgtEl>
                                        <p:attrNameLst>
                                          <p:attrName>style.visibility</p:attrName>
                                        </p:attrNameLst>
                                      </p:cBhvr>
                                      <p:to>
                                        <p:strVal val="visible"/>
                                      </p:to>
                                    </p:set>
                                    <p:anim calcmode="lin" valueType="num">
                                      <p:cBhvr additive="base">
                                        <p:cTn id="175" dur="500" fill="hold"/>
                                        <p:tgtEl>
                                          <p:spTgt spid="2066475"/>
                                        </p:tgtEl>
                                        <p:attrNameLst>
                                          <p:attrName>ppt_x</p:attrName>
                                        </p:attrNameLst>
                                      </p:cBhvr>
                                      <p:tavLst>
                                        <p:tav tm="0">
                                          <p:val>
                                            <p:strVal val="#ppt_x"/>
                                          </p:val>
                                        </p:tav>
                                        <p:tav tm="100000">
                                          <p:val>
                                            <p:strVal val="#ppt_x"/>
                                          </p:val>
                                        </p:tav>
                                      </p:tavLst>
                                    </p:anim>
                                    <p:anim calcmode="lin" valueType="num">
                                      <p:cBhvr additive="base">
                                        <p:cTn id="176" dur="500" fill="hold"/>
                                        <p:tgtEl>
                                          <p:spTgt spid="2066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439" grpId="0"/>
      <p:bldP spid="2066440" grpId="0"/>
      <p:bldP spid="2066441" grpId="0"/>
      <p:bldP spid="2066442" grpId="0"/>
      <p:bldP spid="2066443" grpId="0"/>
      <p:bldP spid="2066444" grpId="0" animBg="1"/>
      <p:bldP spid="2066445" grpId="0" animBg="1"/>
      <p:bldP spid="2066446" grpId="0" animBg="1"/>
      <p:bldP spid="2066447" grpId="0" animBg="1"/>
      <p:bldP spid="2066448" grpId="0" animBg="1"/>
      <p:bldP spid="2066449" grpId="0" animBg="1"/>
      <p:bldP spid="2066450" grpId="0" animBg="1"/>
      <p:bldP spid="2066451" grpId="0" animBg="1"/>
      <p:bldP spid="2066452" grpId="0" animBg="1"/>
      <p:bldP spid="2066453" grpId="0" animBg="1"/>
      <p:bldP spid="2066454" grpId="0" animBg="1"/>
      <p:bldP spid="2066455" grpId="0" animBg="1"/>
      <p:bldP spid="2066456" grpId="0" animBg="1"/>
      <p:bldP spid="2066457" grpId="0" animBg="1"/>
      <p:bldP spid="2066458" grpId="0" animBg="1"/>
      <p:bldP spid="2066459" grpId="0" animBg="1"/>
      <p:bldP spid="2066460" grpId="0" animBg="1"/>
      <p:bldP spid="2066461" grpId="0" animBg="1"/>
      <p:bldP spid="2066462" grpId="0" animBg="1"/>
      <p:bldP spid="2066464" grpId="0"/>
      <p:bldP spid="2066465" grpId="0" animBg="1"/>
      <p:bldP spid="2066466" grpId="0"/>
      <p:bldP spid="2066467" grpId="0"/>
      <p:bldP spid="2066468" grpId="0" animBg="1"/>
      <p:bldP spid="2066469" grpId="0" animBg="1"/>
      <p:bldP spid="2066470" grpId="0"/>
      <p:bldP spid="2066471" grpId="0" animBg="1"/>
      <p:bldP spid="2066473" grpId="0"/>
      <p:bldP spid="2066474" grpId="0" animBg="1"/>
      <p:bldP spid="20664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B19E5682-D3B2-4F75-A837-584B35280119}" type="slidenum">
              <a:rPr kumimoji="0" lang="en-US" altLang="zh-CN" sz="1200" i="0">
                <a:solidFill>
                  <a:schemeClr val="bg1"/>
                </a:solidFill>
              </a:rPr>
              <a:pPr algn="r" eaLnBrk="1" hangingPunct="1"/>
              <a:t>31</a:t>
            </a:fld>
            <a:endParaRPr kumimoji="0" lang="en-US" altLang="zh-CN" sz="1200" i="0">
              <a:solidFill>
                <a:schemeClr val="bg1"/>
              </a:solidFill>
            </a:endParaRPr>
          </a:p>
        </p:txBody>
      </p:sp>
      <p:grpSp>
        <p:nvGrpSpPr>
          <p:cNvPr id="60419" name="Group 2"/>
          <p:cNvGrpSpPr>
            <a:grpSpLocks/>
          </p:cNvGrpSpPr>
          <p:nvPr/>
        </p:nvGrpSpPr>
        <p:grpSpPr bwMode="auto">
          <a:xfrm>
            <a:off x="2609852" y="1946366"/>
            <a:ext cx="6965222" cy="4670335"/>
            <a:chOff x="385" y="391"/>
            <a:chExt cx="6421" cy="3414"/>
          </a:xfrm>
        </p:grpSpPr>
        <p:pic>
          <p:nvPicPr>
            <p:cNvPr id="60422" name="Picture 3" descr="递归视觉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91"/>
              <a:ext cx="3000" cy="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4" descr="递归视觉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391"/>
              <a:ext cx="3382" cy="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圆角矩形 73">
            <a:extLst>
              <a:ext uri="{FF2B5EF4-FFF2-40B4-BE49-F238E27FC236}">
                <a16:creationId xmlns:a16="http://schemas.microsoft.com/office/drawing/2014/main" id="{B055CAD6-3501-48A2-8306-5CFD7DBA7B37}"/>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）递归的典型视觉形式</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自相似性事物的无限重复性构造</a:t>
            </a:r>
          </a:p>
        </p:txBody>
      </p:sp>
      <p:sp>
        <p:nvSpPr>
          <p:cNvPr id="3" name="标题 1">
            <a:extLst>
              <a:ext uri="{FF2B5EF4-FFF2-40B4-BE49-F238E27FC236}">
                <a16:creationId xmlns:a16="http://schemas.microsoft.com/office/drawing/2014/main" id="{727EC93F-20E2-4F2D-A550-61EEF919CA90}"/>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递归的概念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）递归的典型视觉形式</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自相似性事物的无限重复性构造</a:t>
            </a:r>
          </a:p>
        </p:txBody>
      </p:sp>
      <p:sp>
        <p:nvSpPr>
          <p:cNvPr id="8"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
        <p:nvSpPr>
          <p:cNvPr id="62466"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E77E2459-819F-4AE5-9008-BAC750A944BD}" type="slidenum">
              <a:rPr kumimoji="0" lang="en-US" altLang="zh-CN" sz="1200" i="0">
                <a:solidFill>
                  <a:schemeClr val="bg1"/>
                </a:solidFill>
              </a:rPr>
              <a:pPr algn="r" eaLnBrk="1" hangingPunct="1"/>
              <a:t>32</a:t>
            </a:fld>
            <a:endParaRPr kumimoji="0" lang="en-US" altLang="zh-CN" sz="1200" i="0">
              <a:solidFill>
                <a:schemeClr val="bg1"/>
              </a:solidFill>
            </a:endParaRPr>
          </a:p>
        </p:txBody>
      </p:sp>
      <p:pic>
        <p:nvPicPr>
          <p:cNvPr id="62467" name="Picture 11" descr="递归视觉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1819276"/>
            <a:ext cx="44831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845" y="2019409"/>
            <a:ext cx="3651250" cy="463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97A865FB-89FE-4BA4-86AE-7FE69AEEFE00}" type="slidenum">
              <a:rPr kumimoji="0" lang="en-US" altLang="zh-CN" sz="1200">
                <a:solidFill>
                  <a:schemeClr val="bg1"/>
                </a:solidFill>
                <a:ea typeface="宋体" panose="02010600030101010101" pitchFamily="2" charset="-122"/>
              </a:rPr>
              <a:pPr algn="r" eaLnBrk="1" hangingPunct="1"/>
              <a:t>33</a:t>
            </a:fld>
            <a:endParaRPr kumimoji="0" lang="en-US" altLang="zh-CN" sz="1200">
              <a:solidFill>
                <a:schemeClr val="bg1"/>
              </a:solidFill>
              <a:ea typeface="宋体" panose="02010600030101010101" pitchFamily="2" charset="-122"/>
            </a:endParaRPr>
          </a:p>
        </p:txBody>
      </p:sp>
      <p:sp>
        <p:nvSpPr>
          <p:cNvPr id="2044933" name="Text Box 5"/>
          <p:cNvSpPr txBox="1">
            <a:spLocks noChangeArrowheads="1"/>
          </p:cNvSpPr>
          <p:nvPr/>
        </p:nvSpPr>
        <p:spPr bwMode="auto">
          <a:xfrm>
            <a:off x="921469" y="1935981"/>
            <a:ext cx="10589950" cy="90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buClr>
                <a:srgbClr val="0066FF"/>
              </a:buClr>
            </a:pPr>
            <a:r>
              <a:rPr lang="zh-CN" altLang="en-US" i="0" dirty="0">
                <a:ea typeface="黑体" panose="02010609060101010101" pitchFamily="49" charset="-122"/>
                <a:cs typeface="Arial" panose="020B0604020202020204" pitchFamily="34" charset="0"/>
              </a:rPr>
              <a:t>一个数列的第</a:t>
            </a:r>
            <a:r>
              <a:rPr lang="en-US" altLang="zh-CN" i="0" dirty="0">
                <a:ea typeface="黑体" panose="02010609060101010101" pitchFamily="49" charset="-122"/>
                <a:cs typeface="Arial" panose="020B0604020202020204" pitchFamily="34" charset="0"/>
              </a:rPr>
              <a:t>n</a:t>
            </a:r>
            <a:r>
              <a:rPr lang="zh-CN" altLang="en-US" i="0" dirty="0">
                <a:ea typeface="黑体" panose="02010609060101010101" pitchFamily="49" charset="-122"/>
                <a:cs typeface="Arial" panose="020B0604020202020204" pitchFamily="34" charset="0"/>
              </a:rPr>
              <a:t>项</a:t>
            </a:r>
            <a:r>
              <a:rPr lang="en-US" altLang="zh-CN" i="0" dirty="0">
                <a:ea typeface="黑体" panose="02010609060101010101" pitchFamily="49" charset="-122"/>
                <a:cs typeface="Arial" panose="020B0604020202020204" pitchFamily="34" charset="0"/>
              </a:rPr>
              <a:t>a</a:t>
            </a:r>
            <a:r>
              <a:rPr lang="en-US" altLang="zh-CN" i="0" baseline="-25000" dirty="0">
                <a:ea typeface="黑体" panose="02010609060101010101" pitchFamily="49" charset="-122"/>
                <a:cs typeface="Arial" panose="020B0604020202020204" pitchFamily="34" charset="0"/>
              </a:rPr>
              <a:t>n</a:t>
            </a:r>
            <a:r>
              <a:rPr lang="zh-CN" altLang="en-US" i="0" dirty="0">
                <a:ea typeface="黑体" panose="02010609060101010101" pitchFamily="49" charset="-122"/>
                <a:cs typeface="Arial" panose="020B0604020202020204" pitchFamily="34" charset="0"/>
              </a:rPr>
              <a:t>与该数列的其他一项或多项之间存在某种对应关系，被表达为一种公式，称为</a:t>
            </a:r>
            <a:r>
              <a:rPr lang="zh-CN" altLang="en-US" i="0" dirty="0">
                <a:solidFill>
                  <a:srgbClr val="C00000"/>
                </a:solidFill>
                <a:ea typeface="黑体" panose="02010609060101010101" pitchFamily="49" charset="-122"/>
                <a:cs typeface="Arial" panose="020B0604020202020204" pitchFamily="34" charset="0"/>
              </a:rPr>
              <a:t>递推式</a:t>
            </a:r>
          </a:p>
        </p:txBody>
      </p:sp>
      <p:sp>
        <p:nvSpPr>
          <p:cNvPr id="2044934" name="Rectangle 6"/>
          <p:cNvSpPr>
            <a:spLocks noChangeArrowheads="1"/>
          </p:cNvSpPr>
          <p:nvPr/>
        </p:nvSpPr>
        <p:spPr bwMode="auto">
          <a:xfrm>
            <a:off x="7425586" y="2526900"/>
            <a:ext cx="4346062" cy="127419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eaLnBrk="0" hangingPunct="0">
              <a:defRPr kumimoji="1" sz="2400">
                <a:solidFill>
                  <a:schemeClr val="tx1"/>
                </a:solidFill>
                <a:latin typeface="Arial" panose="020B0604020202020204" pitchFamily="34" charset="0"/>
                <a:ea typeface="隶书" panose="02010509060101010101" pitchFamily="49" charset="-122"/>
              </a:defRPr>
            </a:lvl1pPr>
            <a:lvl2pPr eaLnBrk="0" hangingPunct="0">
              <a:defRPr kumimoji="1" sz="2400">
                <a:solidFill>
                  <a:schemeClr val="tx1"/>
                </a:solidFill>
                <a:latin typeface="Arial" panose="020B0604020202020204" pitchFamily="34" charset="0"/>
                <a:ea typeface="隶书" panose="02010509060101010101" pitchFamily="49" charset="-122"/>
              </a:defRPr>
            </a:lvl2pPr>
            <a:lvl3pPr eaLnBrk="0" hangingPunct="0">
              <a:defRPr kumimoji="1" sz="2400">
                <a:solidFill>
                  <a:schemeClr val="tx1"/>
                </a:solidFill>
                <a:latin typeface="Arial" panose="020B0604020202020204" pitchFamily="34" charset="0"/>
                <a:ea typeface="隶书" panose="02010509060101010101" pitchFamily="49" charset="-122"/>
              </a:defRPr>
            </a:lvl3pPr>
            <a:lvl4pPr eaLnBrk="0" hangingPunct="0">
              <a:defRPr kumimoji="1" sz="2400">
                <a:solidFill>
                  <a:schemeClr val="tx1"/>
                </a:solidFill>
                <a:latin typeface="Arial" panose="020B0604020202020204" pitchFamily="34" charset="0"/>
                <a:ea typeface="隶书" panose="02010509060101010101" pitchFamily="49" charset="-122"/>
              </a:defRPr>
            </a:lvl4pPr>
            <a:lvl5pPr eaLnBrk="0" hangingPunct="0">
              <a:defRPr kumimoji="1" sz="2400">
                <a:solidFill>
                  <a:schemeClr val="tx1"/>
                </a:solidFill>
                <a:latin typeface="Arial" panose="020B0604020202020204" pitchFamily="34" charset="0"/>
                <a:ea typeface="隶书" panose="02010509060101010101" pitchFamily="49" charset="-122"/>
              </a:defRPr>
            </a:lvl5pPr>
            <a:lvl6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r>
              <a:rPr lang="zh-CN" altLang="en-US">
                <a:solidFill>
                  <a:srgbClr val="FFFFEF"/>
                </a:solidFill>
                <a:ea typeface="黑体" panose="02010609060101010101" pitchFamily="49" charset="-122"/>
                <a:cs typeface="Arial" panose="020B0604020202020204" pitchFamily="34" charset="0"/>
              </a:rPr>
              <a:t>等差数列递推公式</a:t>
            </a:r>
          </a:p>
          <a:p>
            <a:r>
              <a:rPr lang="zh-CN" altLang="en-US">
                <a:solidFill>
                  <a:srgbClr val="FFFFEF"/>
                </a:solidFill>
                <a:ea typeface="黑体" panose="02010609060101010101" pitchFamily="49" charset="-122"/>
                <a:cs typeface="Arial" panose="020B0604020202020204" pitchFamily="34" charset="0"/>
              </a:rPr>
              <a:t>	</a:t>
            </a:r>
            <a:r>
              <a:rPr lang="en-US" altLang="zh-CN">
                <a:solidFill>
                  <a:srgbClr val="FFFFEF"/>
                </a:solidFill>
                <a:ea typeface="黑体" panose="02010609060101010101" pitchFamily="49" charset="-122"/>
                <a:cs typeface="Arial" panose="020B0604020202020204" pitchFamily="34" charset="0"/>
              </a:rPr>
              <a:t>a</a:t>
            </a:r>
            <a:r>
              <a:rPr lang="en-US" altLang="zh-CN" baseline="-30000">
                <a:solidFill>
                  <a:srgbClr val="FFFFEF"/>
                </a:solidFill>
                <a:ea typeface="黑体" panose="02010609060101010101" pitchFamily="49" charset="-122"/>
                <a:cs typeface="Arial" panose="020B0604020202020204" pitchFamily="34" charset="0"/>
              </a:rPr>
              <a:t>0</a:t>
            </a:r>
            <a:r>
              <a:rPr lang="en-US" altLang="zh-CN">
                <a:solidFill>
                  <a:srgbClr val="FFFFEF"/>
                </a:solidFill>
                <a:ea typeface="黑体" panose="02010609060101010101" pitchFamily="49" charset="-122"/>
                <a:cs typeface="Arial" panose="020B0604020202020204" pitchFamily="34" charset="0"/>
              </a:rPr>
              <a:t>=5</a:t>
            </a:r>
          </a:p>
          <a:p>
            <a:pPr>
              <a:lnSpc>
                <a:spcPct val="120000"/>
              </a:lnSpc>
              <a:spcAft>
                <a:spcPct val="100000"/>
              </a:spcAft>
            </a:pPr>
            <a:r>
              <a:rPr lang="en-US" altLang="zh-CN">
                <a:solidFill>
                  <a:srgbClr val="FFFFEF"/>
                </a:solidFill>
                <a:ea typeface="黑体" panose="02010609060101010101" pitchFamily="49" charset="-122"/>
                <a:cs typeface="Arial" panose="020B0604020202020204" pitchFamily="34" charset="0"/>
              </a:rPr>
              <a:t>	a</a:t>
            </a:r>
            <a:r>
              <a:rPr lang="en-US" altLang="zh-CN" baseline="-30000">
                <a:solidFill>
                  <a:srgbClr val="FFFFEF"/>
                </a:solidFill>
                <a:ea typeface="黑体" panose="02010609060101010101" pitchFamily="49" charset="-122"/>
                <a:cs typeface="Arial" panose="020B0604020202020204" pitchFamily="34" charset="0"/>
              </a:rPr>
              <a:t>n</a:t>
            </a:r>
            <a:r>
              <a:rPr lang="en-US" altLang="zh-CN">
                <a:solidFill>
                  <a:srgbClr val="FFFFEF"/>
                </a:solidFill>
                <a:ea typeface="黑体" panose="02010609060101010101" pitchFamily="49" charset="-122"/>
                <a:cs typeface="Arial" panose="020B0604020202020204" pitchFamily="34" charset="0"/>
              </a:rPr>
              <a:t>=a</a:t>
            </a:r>
            <a:r>
              <a:rPr lang="en-US" altLang="zh-CN" baseline="-30000">
                <a:solidFill>
                  <a:srgbClr val="FFFFEF"/>
                </a:solidFill>
                <a:ea typeface="黑体" panose="02010609060101010101" pitchFamily="49" charset="-122"/>
                <a:cs typeface="Arial" panose="020B0604020202020204" pitchFamily="34" charset="0"/>
              </a:rPr>
              <a:t>n-1</a:t>
            </a:r>
            <a:r>
              <a:rPr lang="en-US" altLang="zh-CN">
                <a:solidFill>
                  <a:srgbClr val="FFFFEF"/>
                </a:solidFill>
                <a:ea typeface="黑体" panose="02010609060101010101" pitchFamily="49" charset="-122"/>
                <a:cs typeface="Arial" panose="020B0604020202020204" pitchFamily="34" charset="0"/>
              </a:rPr>
              <a:t>+ 3    </a:t>
            </a:r>
            <a:r>
              <a:rPr lang="zh-CN" altLang="en-US">
                <a:solidFill>
                  <a:srgbClr val="FFFFEF"/>
                </a:solidFill>
                <a:ea typeface="黑体" panose="02010609060101010101" pitchFamily="49" charset="-122"/>
                <a:cs typeface="Arial" panose="020B0604020202020204" pitchFamily="34" charset="0"/>
              </a:rPr>
              <a:t>当</a:t>
            </a:r>
            <a:r>
              <a:rPr lang="en-US" altLang="zh-CN">
                <a:solidFill>
                  <a:srgbClr val="FFFFEF"/>
                </a:solidFill>
                <a:ea typeface="黑体" panose="02010609060101010101" pitchFamily="49" charset="-122"/>
                <a:cs typeface="Arial" panose="020B0604020202020204" pitchFamily="34" charset="0"/>
              </a:rPr>
              <a:t>n&gt;=1</a:t>
            </a:r>
            <a:r>
              <a:rPr lang="zh-CN" altLang="en-US">
                <a:solidFill>
                  <a:srgbClr val="FFFFEF"/>
                </a:solidFill>
                <a:ea typeface="黑体" panose="02010609060101010101" pitchFamily="49" charset="-122"/>
                <a:cs typeface="Arial" panose="020B0604020202020204" pitchFamily="34" charset="0"/>
              </a:rPr>
              <a:t>时  </a:t>
            </a:r>
          </a:p>
        </p:txBody>
      </p:sp>
      <p:sp>
        <p:nvSpPr>
          <p:cNvPr id="2044935" name="Text Box 7"/>
          <p:cNvSpPr txBox="1">
            <a:spLocks noChangeArrowheads="1"/>
          </p:cNvSpPr>
          <p:nvPr/>
        </p:nvSpPr>
        <p:spPr bwMode="auto">
          <a:xfrm>
            <a:off x="1406917" y="4367191"/>
            <a:ext cx="3981450" cy="2092881"/>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FontTx/>
              <a:buChar char="•"/>
            </a:pPr>
            <a:r>
              <a:rPr lang="zh-CN" altLang="en-US" i="0" dirty="0">
                <a:ea typeface="黑体" panose="02010609060101010101" pitchFamily="49" charset="-122"/>
                <a:cs typeface="Arial" panose="020B0604020202020204" pitchFamily="34" charset="0"/>
              </a:rPr>
              <a:t>第</a:t>
            </a:r>
            <a:r>
              <a:rPr lang="en-US" altLang="zh-CN" i="0" dirty="0">
                <a:ea typeface="黑体" panose="02010609060101010101" pitchFamily="49" charset="-122"/>
                <a:cs typeface="Arial" panose="020B0604020202020204" pitchFamily="34" charset="0"/>
              </a:rPr>
              <a:t>1</a:t>
            </a:r>
            <a:r>
              <a:rPr lang="zh-CN" altLang="en-US" i="0" dirty="0">
                <a:ea typeface="黑体" panose="02010609060101010101" pitchFamily="49" charset="-122"/>
                <a:cs typeface="Arial" panose="020B0604020202020204" pitchFamily="34" charset="0"/>
              </a:rPr>
              <a:t>项</a:t>
            </a:r>
            <a:r>
              <a:rPr lang="en-US" altLang="zh-CN" i="0" dirty="0">
                <a:ea typeface="黑体" panose="02010609060101010101" pitchFamily="49" charset="-122"/>
                <a:cs typeface="Arial" panose="020B0604020202020204" pitchFamily="34" charset="0"/>
              </a:rPr>
              <a:t>(</a:t>
            </a:r>
            <a:r>
              <a:rPr lang="zh-CN" altLang="en-US" i="0" dirty="0">
                <a:ea typeface="黑体" panose="02010609060101010101" pitchFamily="49" charset="-122"/>
                <a:cs typeface="Arial" panose="020B0604020202020204" pitchFamily="34" charset="0"/>
              </a:rPr>
              <a:t>或前</a:t>
            </a:r>
            <a:r>
              <a:rPr lang="en-US" altLang="zh-CN" i="0" dirty="0">
                <a:ea typeface="黑体" panose="02010609060101010101" pitchFamily="49" charset="-122"/>
                <a:cs typeface="Arial" panose="020B0604020202020204" pitchFamily="34" charset="0"/>
              </a:rPr>
              <a:t>K</a:t>
            </a:r>
            <a:r>
              <a:rPr lang="zh-CN" altLang="en-US" i="0" dirty="0">
                <a:ea typeface="黑体" panose="02010609060101010101" pitchFamily="49" charset="-122"/>
                <a:cs typeface="Arial" panose="020B0604020202020204" pitchFamily="34" charset="0"/>
              </a:rPr>
              <a:t>项</a:t>
            </a:r>
            <a:r>
              <a:rPr lang="en-US" altLang="zh-CN" i="0" dirty="0">
                <a:ea typeface="黑体" panose="02010609060101010101" pitchFamily="49" charset="-122"/>
                <a:cs typeface="Arial" panose="020B0604020202020204" pitchFamily="34" charset="0"/>
              </a:rPr>
              <a:t>)</a:t>
            </a:r>
            <a:r>
              <a:rPr lang="zh-CN" altLang="en-US" i="0" dirty="0">
                <a:ea typeface="黑体" panose="02010609060101010101" pitchFamily="49" charset="-122"/>
                <a:cs typeface="Arial" panose="020B0604020202020204" pitchFamily="34" charset="0"/>
              </a:rPr>
              <a:t>的值是已知的</a:t>
            </a:r>
            <a:r>
              <a:rPr lang="en-US" altLang="zh-CN" i="0" dirty="0">
                <a:ea typeface="黑体" panose="02010609060101010101" pitchFamily="49" charset="-122"/>
                <a:cs typeface="Arial" panose="020B0604020202020204" pitchFamily="34" charset="0"/>
              </a:rPr>
              <a:t>—</a:t>
            </a:r>
            <a:r>
              <a:rPr lang="zh-CN" altLang="en-US" i="0" dirty="0">
                <a:solidFill>
                  <a:srgbClr val="FF0000"/>
                </a:solidFill>
                <a:ea typeface="黑体" panose="02010609060101010101" pitchFamily="49" charset="-122"/>
                <a:cs typeface="Arial" panose="020B0604020202020204" pitchFamily="34" charset="0"/>
              </a:rPr>
              <a:t>递推基础</a:t>
            </a:r>
            <a:r>
              <a:rPr lang="zh-CN" altLang="en-US" i="0" dirty="0">
                <a:ea typeface="黑体" panose="02010609060101010101" pitchFamily="49" charset="-122"/>
                <a:cs typeface="Arial" panose="020B0604020202020204" pitchFamily="34" charset="0"/>
              </a:rPr>
              <a:t>；</a:t>
            </a:r>
            <a:endParaRPr lang="en-US" altLang="zh-CN" i="0" dirty="0">
              <a:ea typeface="黑体" panose="02010609060101010101" pitchFamily="49" charset="-122"/>
              <a:cs typeface="Arial" panose="020B0604020202020204" pitchFamily="34" charset="0"/>
            </a:endParaRPr>
          </a:p>
          <a:p>
            <a:pPr>
              <a:lnSpc>
                <a:spcPct val="130000"/>
              </a:lnSpc>
              <a:buFontTx/>
              <a:buChar char="•"/>
            </a:pPr>
            <a:r>
              <a:rPr lang="zh-CN" altLang="en-US" i="0" dirty="0">
                <a:ea typeface="黑体" panose="02010609060101010101" pitchFamily="49" charset="-122"/>
                <a:cs typeface="Arial" panose="020B0604020202020204" pitchFamily="34" charset="0"/>
              </a:rPr>
              <a:t>由第</a:t>
            </a:r>
            <a:r>
              <a:rPr lang="en-US" altLang="zh-CN" i="0" dirty="0">
                <a:ea typeface="黑体" panose="02010609060101010101" pitchFamily="49" charset="-122"/>
                <a:cs typeface="Arial" panose="020B0604020202020204" pitchFamily="34" charset="0"/>
              </a:rPr>
              <a:t>n</a:t>
            </a:r>
            <a:r>
              <a:rPr lang="zh-CN" altLang="en-US" i="0" dirty="0">
                <a:ea typeface="黑体" panose="02010609060101010101" pitchFamily="49" charset="-122"/>
                <a:cs typeface="Arial" panose="020B0604020202020204" pitchFamily="34" charset="0"/>
              </a:rPr>
              <a:t>项或前</a:t>
            </a:r>
            <a:r>
              <a:rPr lang="en-US" altLang="zh-CN" i="0" dirty="0">
                <a:ea typeface="黑体" panose="02010609060101010101" pitchFamily="49" charset="-122"/>
                <a:cs typeface="Arial" panose="020B0604020202020204" pitchFamily="34" charset="0"/>
              </a:rPr>
              <a:t>n</a:t>
            </a:r>
            <a:r>
              <a:rPr lang="zh-CN" altLang="en-US" i="0" dirty="0">
                <a:ea typeface="黑体" panose="02010609060101010101" pitchFamily="49" charset="-122"/>
                <a:cs typeface="Arial" panose="020B0604020202020204" pitchFamily="34" charset="0"/>
              </a:rPr>
              <a:t>项计算第</a:t>
            </a:r>
            <a:r>
              <a:rPr lang="en-US" altLang="zh-CN" i="0" dirty="0" err="1">
                <a:ea typeface="黑体" panose="02010609060101010101" pitchFamily="49" charset="-122"/>
                <a:cs typeface="Arial" panose="020B0604020202020204" pitchFamily="34" charset="0"/>
              </a:rPr>
              <a:t>n+1</a:t>
            </a:r>
            <a:r>
              <a:rPr lang="zh-CN" altLang="en-US" i="0" dirty="0">
                <a:ea typeface="黑体" panose="02010609060101010101" pitchFamily="49" charset="-122"/>
                <a:cs typeface="Arial" panose="020B0604020202020204" pitchFamily="34" charset="0"/>
              </a:rPr>
              <a:t>项</a:t>
            </a:r>
            <a:r>
              <a:rPr lang="en-US" altLang="zh-CN" i="0" dirty="0">
                <a:ea typeface="黑体" panose="02010609060101010101" pitchFamily="49" charset="-122"/>
                <a:cs typeface="Arial" panose="020B0604020202020204" pitchFamily="34" charset="0"/>
              </a:rPr>
              <a:t>—</a:t>
            </a:r>
            <a:r>
              <a:rPr lang="zh-CN" altLang="en-US" i="0" dirty="0">
                <a:solidFill>
                  <a:srgbClr val="FF0000"/>
                </a:solidFill>
                <a:ea typeface="黑体" panose="02010609060101010101" pitchFamily="49" charset="-122"/>
                <a:cs typeface="Arial" panose="020B0604020202020204" pitchFamily="34" charset="0"/>
              </a:rPr>
              <a:t>递推规则</a:t>
            </a:r>
            <a:r>
              <a:rPr lang="en-US" altLang="zh-CN" i="0" dirty="0">
                <a:solidFill>
                  <a:srgbClr val="FF0000"/>
                </a:solidFill>
                <a:ea typeface="黑体" panose="02010609060101010101" pitchFamily="49" charset="-122"/>
                <a:cs typeface="Arial" panose="020B0604020202020204" pitchFamily="34" charset="0"/>
              </a:rPr>
              <a:t>/</a:t>
            </a:r>
            <a:r>
              <a:rPr lang="zh-CN" altLang="en-US" i="0" dirty="0">
                <a:solidFill>
                  <a:srgbClr val="FF0000"/>
                </a:solidFill>
                <a:ea typeface="黑体" panose="02010609060101010101" pitchFamily="49" charset="-122"/>
                <a:cs typeface="Arial" panose="020B0604020202020204" pitchFamily="34" charset="0"/>
              </a:rPr>
              <a:t>递推步骤</a:t>
            </a:r>
            <a:r>
              <a:rPr lang="zh-CN" altLang="en-US" i="0" dirty="0">
                <a:ea typeface="黑体" panose="02010609060101010101" pitchFamily="49" charset="-122"/>
                <a:cs typeface="Arial" panose="020B0604020202020204" pitchFamily="34" charset="0"/>
              </a:rPr>
              <a:t>；</a:t>
            </a:r>
            <a:endParaRPr lang="en-US" altLang="zh-CN" i="0" dirty="0">
              <a:ea typeface="黑体" panose="02010609060101010101" pitchFamily="49" charset="-122"/>
              <a:cs typeface="Arial" panose="020B0604020202020204" pitchFamily="34" charset="0"/>
            </a:endParaRPr>
          </a:p>
          <a:p>
            <a:pPr>
              <a:lnSpc>
                <a:spcPct val="130000"/>
              </a:lnSpc>
              <a:buFontTx/>
              <a:buChar char="•"/>
            </a:pPr>
            <a:r>
              <a:rPr lang="zh-CN" altLang="en-US" i="0" dirty="0">
                <a:solidFill>
                  <a:srgbClr val="FF0000"/>
                </a:solidFill>
                <a:ea typeface="黑体" panose="02010609060101010101" pitchFamily="49" charset="-122"/>
                <a:cs typeface="Arial" panose="020B0604020202020204" pitchFamily="34" charset="0"/>
              </a:rPr>
              <a:t>由前向后</a:t>
            </a:r>
            <a:r>
              <a:rPr lang="zh-CN" altLang="en-US" i="0" dirty="0">
                <a:solidFill>
                  <a:schemeClr val="accent2"/>
                </a:solidFill>
                <a:ea typeface="黑体" panose="02010609060101010101" pitchFamily="49" charset="-122"/>
                <a:cs typeface="Arial" panose="020B0604020202020204" pitchFamily="34" charset="0"/>
              </a:rPr>
              <a:t>，可依次计算每一项</a:t>
            </a:r>
          </a:p>
        </p:txBody>
      </p:sp>
      <p:sp>
        <p:nvSpPr>
          <p:cNvPr id="2044936" name="Rectangle 8"/>
          <p:cNvSpPr>
            <a:spLocks noChangeArrowheads="1"/>
          </p:cNvSpPr>
          <p:nvPr/>
        </p:nvSpPr>
        <p:spPr bwMode="auto">
          <a:xfrm>
            <a:off x="7789720" y="3940993"/>
            <a:ext cx="2901756" cy="28623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eaLnBrk="0" hangingPunct="0">
              <a:defRPr kumimoji="1" sz="2400">
                <a:solidFill>
                  <a:schemeClr val="tx1"/>
                </a:solidFill>
                <a:latin typeface="Arial" panose="020B0604020202020204" pitchFamily="34" charset="0"/>
                <a:ea typeface="隶书" panose="02010509060101010101" pitchFamily="49" charset="-122"/>
              </a:defRPr>
            </a:lvl1pPr>
            <a:lvl2pPr eaLnBrk="0" hangingPunct="0">
              <a:defRPr kumimoji="1" sz="2400">
                <a:solidFill>
                  <a:schemeClr val="tx1"/>
                </a:solidFill>
                <a:latin typeface="Arial" panose="020B0604020202020204" pitchFamily="34" charset="0"/>
                <a:ea typeface="隶书" panose="02010509060101010101" pitchFamily="49" charset="-122"/>
              </a:defRPr>
            </a:lvl2pPr>
            <a:lvl3pPr eaLnBrk="0" hangingPunct="0">
              <a:defRPr kumimoji="1" sz="2400">
                <a:solidFill>
                  <a:schemeClr val="tx1"/>
                </a:solidFill>
                <a:latin typeface="Arial" panose="020B0604020202020204" pitchFamily="34" charset="0"/>
                <a:ea typeface="隶书" panose="02010509060101010101" pitchFamily="49" charset="-122"/>
              </a:defRPr>
            </a:lvl3pPr>
            <a:lvl4pPr eaLnBrk="0" hangingPunct="0">
              <a:defRPr kumimoji="1" sz="2400">
                <a:solidFill>
                  <a:schemeClr val="tx1"/>
                </a:solidFill>
                <a:latin typeface="Arial" panose="020B0604020202020204" pitchFamily="34" charset="0"/>
                <a:ea typeface="隶书" panose="02010509060101010101" pitchFamily="49" charset="-122"/>
              </a:defRPr>
            </a:lvl4pPr>
            <a:lvl5pPr eaLnBrk="0" hangingPunct="0">
              <a:defRPr kumimoji="1" sz="2400">
                <a:solidFill>
                  <a:schemeClr val="tx1"/>
                </a:solidFill>
                <a:latin typeface="Arial" panose="020B0604020202020204" pitchFamily="34" charset="0"/>
                <a:ea typeface="隶书" panose="02010509060101010101" pitchFamily="49" charset="-122"/>
              </a:defRPr>
            </a:lvl5pPr>
            <a:lvl6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spcAft>
                <a:spcPct val="50000"/>
              </a:spcAft>
            </a:pPr>
            <a:r>
              <a:rPr lang="zh-CN" altLang="en-US" i="0" dirty="0">
                <a:solidFill>
                  <a:schemeClr val="tx2"/>
                </a:solidFill>
                <a:latin typeface="Calibri" panose="020F0502020204030204" pitchFamily="34" charset="0"/>
                <a:ea typeface="宋体" panose="02010600030101010101" pitchFamily="2" charset="-122"/>
                <a:cs typeface="Times New Roman" panose="02020603050405020304" pitchFamily="18" charset="0"/>
              </a:rPr>
              <a:t>等差数列的产生</a:t>
            </a:r>
          </a:p>
          <a:p>
            <a:r>
              <a:rPr lang="zh-CN" altLang="en-US" i="0" dirty="0">
                <a:solidFill>
                  <a:schemeClr val="tx2"/>
                </a:solidFill>
                <a:ea typeface="宋体" panose="02010600030101010101" pitchFamily="2" charset="-122"/>
                <a:cs typeface="Times New Roman" panose="02020603050405020304" pitchFamily="18" charset="0"/>
              </a:rPr>
              <a:t>	</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30000" dirty="0" err="1">
                <a:solidFill>
                  <a:schemeClr val="tx2"/>
                </a:solidFill>
                <a:ea typeface="宋体" panose="02010600030101010101" pitchFamily="2" charset="-122"/>
                <a:cs typeface="Times New Roman" panose="02020603050405020304" pitchFamily="18" charset="0"/>
              </a:rPr>
              <a:t>0</a:t>
            </a:r>
            <a:r>
              <a:rPr lang="en-US" altLang="zh-CN" i="0" dirty="0">
                <a:solidFill>
                  <a:schemeClr val="tx2"/>
                </a:solidFill>
                <a:ea typeface="宋体" panose="02010600030101010101" pitchFamily="2" charset="-122"/>
                <a:cs typeface="Times New Roman" panose="02020603050405020304" pitchFamily="18" charset="0"/>
              </a:rPr>
              <a:t>=5</a:t>
            </a:r>
          </a:p>
          <a:p>
            <a:r>
              <a:rPr lang="en-US" altLang="zh-CN" i="0" dirty="0">
                <a:solidFill>
                  <a:schemeClr val="tx2"/>
                </a:solidFill>
                <a:ea typeface="宋体" panose="02010600030101010101" pitchFamily="2" charset="-122"/>
                <a:cs typeface="Times New Roman" panose="02020603050405020304" pitchFamily="18" charset="0"/>
              </a:rPr>
              <a:t>	</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30000" dirty="0" err="1">
                <a:solidFill>
                  <a:schemeClr val="tx2"/>
                </a:solidFill>
                <a:ea typeface="宋体" panose="02010600030101010101" pitchFamily="2" charset="-122"/>
                <a:cs typeface="Times New Roman" panose="02020603050405020304" pitchFamily="18" charset="0"/>
              </a:rPr>
              <a:t>1</a:t>
            </a:r>
            <a:r>
              <a:rPr lang="en-US" altLang="zh-CN" i="0" dirty="0">
                <a:solidFill>
                  <a:schemeClr val="tx2"/>
                </a:solidFill>
                <a:ea typeface="宋体" panose="02010600030101010101" pitchFamily="2" charset="-122"/>
                <a:cs typeface="Times New Roman" panose="02020603050405020304" pitchFamily="18" charset="0"/>
              </a:rPr>
              <a:t>=</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30000" dirty="0" err="1">
                <a:solidFill>
                  <a:schemeClr val="tx2"/>
                </a:solidFill>
                <a:ea typeface="宋体" panose="02010600030101010101" pitchFamily="2" charset="-122"/>
                <a:cs typeface="Times New Roman" panose="02020603050405020304" pitchFamily="18" charset="0"/>
              </a:rPr>
              <a:t>0</a:t>
            </a:r>
            <a:r>
              <a:rPr lang="en-US" altLang="zh-CN" i="0" dirty="0" err="1">
                <a:solidFill>
                  <a:schemeClr val="tx2"/>
                </a:solidFill>
                <a:ea typeface="宋体" panose="02010600030101010101" pitchFamily="2" charset="-122"/>
                <a:cs typeface="Times New Roman" panose="02020603050405020304" pitchFamily="18" charset="0"/>
              </a:rPr>
              <a:t>+3</a:t>
            </a:r>
            <a:r>
              <a:rPr lang="en-US" altLang="zh-CN" i="0" dirty="0">
                <a:solidFill>
                  <a:schemeClr val="tx2"/>
                </a:solidFill>
                <a:ea typeface="宋体" panose="02010600030101010101" pitchFamily="2" charset="-122"/>
                <a:cs typeface="Times New Roman" panose="02020603050405020304" pitchFamily="18" charset="0"/>
              </a:rPr>
              <a:t> = 8</a:t>
            </a:r>
          </a:p>
          <a:p>
            <a:r>
              <a:rPr lang="en-US" altLang="zh-CN" i="0" dirty="0">
                <a:solidFill>
                  <a:schemeClr val="tx2"/>
                </a:solidFill>
                <a:ea typeface="宋体" panose="02010600030101010101" pitchFamily="2" charset="-122"/>
                <a:cs typeface="Times New Roman" panose="02020603050405020304" pitchFamily="18" charset="0"/>
              </a:rPr>
              <a:t>	</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30000" dirty="0" err="1">
                <a:solidFill>
                  <a:schemeClr val="tx2"/>
                </a:solidFill>
                <a:ea typeface="宋体" panose="02010600030101010101" pitchFamily="2" charset="-122"/>
                <a:cs typeface="Times New Roman" panose="02020603050405020304" pitchFamily="18" charset="0"/>
              </a:rPr>
              <a:t>2</a:t>
            </a:r>
            <a:r>
              <a:rPr lang="en-US" altLang="zh-CN" i="0" dirty="0">
                <a:solidFill>
                  <a:schemeClr val="tx2"/>
                </a:solidFill>
                <a:ea typeface="宋体" panose="02010600030101010101" pitchFamily="2" charset="-122"/>
                <a:cs typeface="Times New Roman" panose="02020603050405020304" pitchFamily="18" charset="0"/>
              </a:rPr>
              <a:t>=</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30000" dirty="0" err="1">
                <a:solidFill>
                  <a:schemeClr val="tx2"/>
                </a:solidFill>
                <a:ea typeface="宋体" panose="02010600030101010101" pitchFamily="2" charset="-122"/>
                <a:cs typeface="Times New Roman" panose="02020603050405020304" pitchFamily="18" charset="0"/>
              </a:rPr>
              <a:t>1</a:t>
            </a:r>
            <a:r>
              <a:rPr lang="en-US" altLang="zh-CN" i="0" dirty="0" err="1">
                <a:solidFill>
                  <a:schemeClr val="tx2"/>
                </a:solidFill>
                <a:ea typeface="宋体" panose="02010600030101010101" pitchFamily="2" charset="-122"/>
                <a:cs typeface="Times New Roman" panose="02020603050405020304" pitchFamily="18" charset="0"/>
              </a:rPr>
              <a:t>+3</a:t>
            </a:r>
            <a:r>
              <a:rPr lang="en-US" altLang="zh-CN" i="0" dirty="0">
                <a:solidFill>
                  <a:schemeClr val="tx2"/>
                </a:solidFill>
                <a:ea typeface="宋体" panose="02010600030101010101" pitchFamily="2" charset="-122"/>
                <a:cs typeface="Times New Roman" panose="02020603050405020304" pitchFamily="18" charset="0"/>
              </a:rPr>
              <a:t> = 11</a:t>
            </a:r>
            <a:endParaRPr lang="zh-CN" altLang="en-US" i="0" dirty="0">
              <a:solidFill>
                <a:schemeClr val="tx2"/>
              </a:solidFill>
              <a:ea typeface="宋体" panose="02010600030101010101" pitchFamily="2" charset="-122"/>
              <a:cs typeface="Times New Roman" panose="02020603050405020304" pitchFamily="18" charset="0"/>
            </a:endParaRPr>
          </a:p>
          <a:p>
            <a:r>
              <a:rPr lang="en-US" altLang="zh-CN" i="0" dirty="0">
                <a:solidFill>
                  <a:schemeClr val="tx2"/>
                </a:solidFill>
                <a:ea typeface="宋体" panose="02010600030101010101" pitchFamily="2" charset="-122"/>
                <a:cs typeface="Times New Roman" panose="02020603050405020304" pitchFamily="18" charset="0"/>
              </a:rPr>
              <a:t>	</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25000" dirty="0" err="1">
                <a:solidFill>
                  <a:schemeClr val="tx2"/>
                </a:solidFill>
                <a:ea typeface="宋体" panose="02010600030101010101" pitchFamily="2" charset="-122"/>
                <a:cs typeface="Times New Roman" panose="02020603050405020304" pitchFamily="18" charset="0"/>
              </a:rPr>
              <a:t>3</a:t>
            </a:r>
            <a:r>
              <a:rPr lang="en-US" altLang="zh-CN" i="0" dirty="0">
                <a:solidFill>
                  <a:schemeClr val="tx2"/>
                </a:solidFill>
                <a:ea typeface="宋体" panose="02010600030101010101" pitchFamily="2" charset="-122"/>
                <a:cs typeface="Times New Roman" panose="02020603050405020304" pitchFamily="18" charset="0"/>
              </a:rPr>
              <a:t>=</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25000" dirty="0" err="1">
                <a:solidFill>
                  <a:schemeClr val="tx2"/>
                </a:solidFill>
                <a:ea typeface="宋体" panose="02010600030101010101" pitchFamily="2" charset="-122"/>
                <a:cs typeface="Times New Roman" panose="02020603050405020304" pitchFamily="18" charset="0"/>
              </a:rPr>
              <a:t>2</a:t>
            </a:r>
            <a:r>
              <a:rPr lang="en-US" altLang="zh-CN" i="0" dirty="0" err="1">
                <a:solidFill>
                  <a:schemeClr val="tx2"/>
                </a:solidFill>
                <a:ea typeface="宋体" panose="02010600030101010101" pitchFamily="2" charset="-122"/>
                <a:cs typeface="Times New Roman" panose="02020603050405020304" pitchFamily="18" charset="0"/>
              </a:rPr>
              <a:t>+3</a:t>
            </a:r>
            <a:r>
              <a:rPr lang="en-US" altLang="zh-CN" i="0" dirty="0">
                <a:solidFill>
                  <a:schemeClr val="tx2"/>
                </a:solidFill>
                <a:ea typeface="宋体" panose="02010600030101010101" pitchFamily="2" charset="-122"/>
                <a:cs typeface="Times New Roman" panose="02020603050405020304" pitchFamily="18" charset="0"/>
              </a:rPr>
              <a:t> = 14</a:t>
            </a:r>
            <a:endParaRPr lang="zh-CN" altLang="en-US" i="0" dirty="0">
              <a:solidFill>
                <a:schemeClr val="tx2"/>
              </a:solidFill>
              <a:ea typeface="宋体" panose="02010600030101010101" pitchFamily="2" charset="-122"/>
              <a:cs typeface="Times New Roman" panose="02020603050405020304" pitchFamily="18" charset="0"/>
            </a:endParaRPr>
          </a:p>
          <a:p>
            <a:r>
              <a:rPr lang="en-US" altLang="zh-CN" i="0" dirty="0">
                <a:solidFill>
                  <a:schemeClr val="tx2"/>
                </a:solidFill>
                <a:ea typeface="宋体" panose="02010600030101010101" pitchFamily="2" charset="-122"/>
                <a:cs typeface="Times New Roman" panose="02020603050405020304" pitchFamily="18" charset="0"/>
              </a:rPr>
              <a:t>	</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25000" dirty="0" err="1">
                <a:solidFill>
                  <a:schemeClr val="tx2"/>
                </a:solidFill>
                <a:ea typeface="宋体" panose="02010600030101010101" pitchFamily="2" charset="-122"/>
                <a:cs typeface="Times New Roman" panose="02020603050405020304" pitchFamily="18" charset="0"/>
              </a:rPr>
              <a:t>4</a:t>
            </a:r>
            <a:r>
              <a:rPr lang="en-US" altLang="zh-CN" i="0" dirty="0">
                <a:solidFill>
                  <a:schemeClr val="tx2"/>
                </a:solidFill>
                <a:ea typeface="宋体" panose="02010600030101010101" pitchFamily="2" charset="-122"/>
                <a:cs typeface="Times New Roman" panose="02020603050405020304" pitchFamily="18" charset="0"/>
              </a:rPr>
              <a:t>=</a:t>
            </a:r>
            <a:r>
              <a:rPr lang="en-US" altLang="zh-CN" i="0" dirty="0" err="1">
                <a:solidFill>
                  <a:schemeClr val="tx2"/>
                </a:solidFill>
                <a:ea typeface="宋体" panose="02010600030101010101" pitchFamily="2" charset="-122"/>
                <a:cs typeface="Times New Roman" panose="02020603050405020304" pitchFamily="18" charset="0"/>
              </a:rPr>
              <a:t>a</a:t>
            </a:r>
            <a:r>
              <a:rPr lang="en-US" altLang="zh-CN" i="0" baseline="-25000" dirty="0" err="1">
                <a:solidFill>
                  <a:schemeClr val="tx2"/>
                </a:solidFill>
                <a:ea typeface="宋体" panose="02010600030101010101" pitchFamily="2" charset="-122"/>
                <a:cs typeface="Times New Roman" panose="02020603050405020304" pitchFamily="18" charset="0"/>
              </a:rPr>
              <a:t>3</a:t>
            </a:r>
            <a:r>
              <a:rPr lang="en-US" altLang="zh-CN" i="0" dirty="0" err="1">
                <a:solidFill>
                  <a:schemeClr val="tx2"/>
                </a:solidFill>
                <a:ea typeface="宋体" panose="02010600030101010101" pitchFamily="2" charset="-122"/>
                <a:cs typeface="Times New Roman" panose="02020603050405020304" pitchFamily="18" charset="0"/>
              </a:rPr>
              <a:t>+3</a:t>
            </a:r>
            <a:r>
              <a:rPr lang="en-US" altLang="zh-CN" i="0" dirty="0">
                <a:solidFill>
                  <a:schemeClr val="tx2"/>
                </a:solidFill>
                <a:ea typeface="宋体" panose="02010600030101010101" pitchFamily="2" charset="-122"/>
                <a:cs typeface="Times New Roman" panose="02020603050405020304" pitchFamily="18" charset="0"/>
              </a:rPr>
              <a:t> = 17</a:t>
            </a:r>
            <a:endParaRPr lang="zh-CN" altLang="en-US" i="0" dirty="0">
              <a:solidFill>
                <a:schemeClr val="tx2"/>
              </a:solidFill>
              <a:ea typeface="宋体" panose="02010600030101010101" pitchFamily="2" charset="-122"/>
              <a:cs typeface="Times New Roman" panose="02020603050405020304" pitchFamily="18" charset="0"/>
            </a:endParaRPr>
          </a:p>
          <a:p>
            <a:r>
              <a:rPr lang="zh-CN" altLang="en-US" i="0" dirty="0">
                <a:solidFill>
                  <a:schemeClr val="tx2"/>
                </a:solidFill>
                <a:ea typeface="宋体" panose="02010600030101010101" pitchFamily="2" charset="-122"/>
                <a:cs typeface="Times New Roman" panose="02020603050405020304" pitchFamily="18" charset="0"/>
              </a:rPr>
              <a:t>	</a:t>
            </a:r>
            <a:r>
              <a:rPr lang="en-US" altLang="zh-CN" i="0" dirty="0">
                <a:solidFill>
                  <a:schemeClr val="tx2"/>
                </a:solidFill>
                <a:ea typeface="宋体" panose="02010600030101010101" pitchFamily="2" charset="-122"/>
                <a:cs typeface="Times New Roman" panose="02020603050405020304" pitchFamily="18" charset="0"/>
              </a:rPr>
              <a:t>… …</a:t>
            </a:r>
          </a:p>
        </p:txBody>
      </p:sp>
      <p:sp>
        <p:nvSpPr>
          <p:cNvPr id="2044937" name="Line 9"/>
          <p:cNvSpPr>
            <a:spLocks noChangeShapeType="1"/>
          </p:cNvSpPr>
          <p:nvPr/>
        </p:nvSpPr>
        <p:spPr bwMode="auto">
          <a:xfrm>
            <a:off x="8039906" y="4442477"/>
            <a:ext cx="24145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i="0"/>
          </a:p>
        </p:txBody>
      </p:sp>
      <p:sp>
        <p:nvSpPr>
          <p:cNvPr id="9" name="圆角矩形 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4</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）数学的递推式</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0"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Tree>
    <p:extLst>
      <p:ext uri="{BB962C8B-B14F-4D97-AF65-F5344CB8AC3E}">
        <p14:creationId xmlns:p14="http://schemas.microsoft.com/office/powerpoint/2010/main" val="1295568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4936">
                                            <p:txEl>
                                              <p:pRg st="0" end="0"/>
                                            </p:txEl>
                                          </p:spTgt>
                                        </p:tgtEl>
                                        <p:attrNameLst>
                                          <p:attrName>style.visibility</p:attrName>
                                        </p:attrNameLst>
                                      </p:cBhvr>
                                      <p:to>
                                        <p:strVal val="visible"/>
                                      </p:to>
                                    </p:set>
                                    <p:anim calcmode="lin" valueType="num">
                                      <p:cBhvr additive="base">
                                        <p:cTn id="7" dur="500" fill="hold"/>
                                        <p:tgtEl>
                                          <p:spTgt spid="20449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493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4937"/>
                                        </p:tgtEl>
                                        <p:attrNameLst>
                                          <p:attrName>style.visibility</p:attrName>
                                        </p:attrNameLst>
                                      </p:cBhvr>
                                      <p:to>
                                        <p:strVal val="visible"/>
                                      </p:to>
                                    </p:set>
                                    <p:anim calcmode="lin" valueType="num">
                                      <p:cBhvr additive="base">
                                        <p:cTn id="11" dur="500" fill="hold"/>
                                        <p:tgtEl>
                                          <p:spTgt spid="2044937"/>
                                        </p:tgtEl>
                                        <p:attrNameLst>
                                          <p:attrName>ppt_x</p:attrName>
                                        </p:attrNameLst>
                                      </p:cBhvr>
                                      <p:tavLst>
                                        <p:tav tm="0">
                                          <p:val>
                                            <p:strVal val="#ppt_x"/>
                                          </p:val>
                                        </p:tav>
                                        <p:tav tm="100000">
                                          <p:val>
                                            <p:strVal val="#ppt_x"/>
                                          </p:val>
                                        </p:tav>
                                      </p:tavLst>
                                    </p:anim>
                                    <p:anim calcmode="lin" valueType="num">
                                      <p:cBhvr additive="base">
                                        <p:cTn id="12" dur="500" fill="hold"/>
                                        <p:tgtEl>
                                          <p:spTgt spid="204493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044936">
                                            <p:txEl>
                                              <p:pRg st="1" end="1"/>
                                            </p:txEl>
                                          </p:spTgt>
                                        </p:tgtEl>
                                        <p:attrNameLst>
                                          <p:attrName>style.visibility</p:attrName>
                                        </p:attrNameLst>
                                      </p:cBhvr>
                                      <p:to>
                                        <p:strVal val="visible"/>
                                      </p:to>
                                    </p:set>
                                    <p:anim calcmode="lin" valueType="num">
                                      <p:cBhvr additive="base">
                                        <p:cTn id="17" dur="500" fill="hold"/>
                                        <p:tgtEl>
                                          <p:spTgt spid="204493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49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044936">
                                            <p:txEl>
                                              <p:pRg st="2" end="2"/>
                                            </p:txEl>
                                          </p:spTgt>
                                        </p:tgtEl>
                                        <p:attrNameLst>
                                          <p:attrName>style.visibility</p:attrName>
                                        </p:attrNameLst>
                                      </p:cBhvr>
                                      <p:to>
                                        <p:strVal val="visible"/>
                                      </p:to>
                                    </p:set>
                                    <p:anim calcmode="lin" valueType="num">
                                      <p:cBhvr additive="base">
                                        <p:cTn id="23" dur="500" fill="hold"/>
                                        <p:tgtEl>
                                          <p:spTgt spid="204493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49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044936">
                                            <p:txEl>
                                              <p:pRg st="3" end="3"/>
                                            </p:txEl>
                                          </p:spTgt>
                                        </p:tgtEl>
                                        <p:attrNameLst>
                                          <p:attrName>style.visibility</p:attrName>
                                        </p:attrNameLst>
                                      </p:cBhvr>
                                      <p:to>
                                        <p:strVal val="visible"/>
                                      </p:to>
                                    </p:set>
                                    <p:anim calcmode="lin" valueType="num">
                                      <p:cBhvr additive="base">
                                        <p:cTn id="29" dur="500" fill="hold"/>
                                        <p:tgtEl>
                                          <p:spTgt spid="204493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49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044936">
                                            <p:txEl>
                                              <p:pRg st="4" end="4"/>
                                            </p:txEl>
                                          </p:spTgt>
                                        </p:tgtEl>
                                        <p:attrNameLst>
                                          <p:attrName>style.visibility</p:attrName>
                                        </p:attrNameLst>
                                      </p:cBhvr>
                                      <p:to>
                                        <p:strVal val="visible"/>
                                      </p:to>
                                    </p:set>
                                    <p:anim calcmode="lin" valueType="num">
                                      <p:cBhvr additive="base">
                                        <p:cTn id="35" dur="500" fill="hold"/>
                                        <p:tgtEl>
                                          <p:spTgt spid="204493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49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044936">
                                            <p:txEl>
                                              <p:pRg st="5" end="5"/>
                                            </p:txEl>
                                          </p:spTgt>
                                        </p:tgtEl>
                                        <p:attrNameLst>
                                          <p:attrName>style.visibility</p:attrName>
                                        </p:attrNameLst>
                                      </p:cBhvr>
                                      <p:to>
                                        <p:strVal val="visible"/>
                                      </p:to>
                                    </p:set>
                                    <p:anim calcmode="lin" valueType="num">
                                      <p:cBhvr additive="base">
                                        <p:cTn id="41" dur="500" fill="hold"/>
                                        <p:tgtEl>
                                          <p:spTgt spid="2044936">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49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044936">
                                            <p:txEl>
                                              <p:pRg st="6" end="6"/>
                                            </p:txEl>
                                          </p:spTgt>
                                        </p:tgtEl>
                                        <p:attrNameLst>
                                          <p:attrName>style.visibility</p:attrName>
                                        </p:attrNameLst>
                                      </p:cBhvr>
                                      <p:to>
                                        <p:strVal val="visible"/>
                                      </p:to>
                                    </p:set>
                                    <p:anim calcmode="lin" valueType="num">
                                      <p:cBhvr additive="base">
                                        <p:cTn id="47" dur="500" fill="hold"/>
                                        <p:tgtEl>
                                          <p:spTgt spid="204493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49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44935"/>
                                        </p:tgtEl>
                                        <p:attrNameLst>
                                          <p:attrName>style.visibility</p:attrName>
                                        </p:attrNameLst>
                                      </p:cBhvr>
                                      <p:to>
                                        <p:strVal val="visible"/>
                                      </p:to>
                                    </p:set>
                                    <p:anim calcmode="lin" valueType="num">
                                      <p:cBhvr additive="base">
                                        <p:cTn id="53" dur="500" fill="hold"/>
                                        <p:tgtEl>
                                          <p:spTgt spid="2044935"/>
                                        </p:tgtEl>
                                        <p:attrNameLst>
                                          <p:attrName>ppt_x</p:attrName>
                                        </p:attrNameLst>
                                      </p:cBhvr>
                                      <p:tavLst>
                                        <p:tav tm="0">
                                          <p:val>
                                            <p:strVal val="#ppt_x"/>
                                          </p:val>
                                        </p:tav>
                                        <p:tav tm="100000">
                                          <p:val>
                                            <p:strVal val="#ppt_x"/>
                                          </p:val>
                                        </p:tav>
                                      </p:tavLst>
                                    </p:anim>
                                    <p:anim calcmode="lin" valueType="num">
                                      <p:cBhvr additive="base">
                                        <p:cTn id="54" dur="500" fill="hold"/>
                                        <p:tgtEl>
                                          <p:spTgt spid="204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49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5F28860D-18CF-46BC-A956-C895C47573D0}" type="slidenum">
              <a:rPr kumimoji="0" lang="en-US" altLang="zh-CN" sz="1200">
                <a:solidFill>
                  <a:schemeClr val="bg1"/>
                </a:solidFill>
                <a:ea typeface="宋体" panose="02010600030101010101" pitchFamily="2" charset="-122"/>
              </a:rPr>
              <a:pPr algn="r" eaLnBrk="1" hangingPunct="1"/>
              <a:t>34</a:t>
            </a:fld>
            <a:endParaRPr kumimoji="0" lang="en-US" altLang="zh-CN" sz="1200">
              <a:solidFill>
                <a:schemeClr val="bg1"/>
              </a:solidFill>
              <a:ea typeface="宋体" panose="02010600030101010101" pitchFamily="2" charset="-122"/>
            </a:endParaRPr>
          </a:p>
        </p:txBody>
      </p:sp>
      <p:sp>
        <p:nvSpPr>
          <p:cNvPr id="2072615" name="Text Box 39"/>
          <p:cNvSpPr txBox="1">
            <a:spLocks noChangeArrowheads="1"/>
          </p:cNvSpPr>
          <p:nvPr/>
        </p:nvSpPr>
        <p:spPr bwMode="auto">
          <a:xfrm>
            <a:off x="5053296" y="2638425"/>
            <a:ext cx="6837363"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30000"/>
              </a:lnSpc>
            </a:pPr>
            <a:r>
              <a:rPr lang="en-US" altLang="zh-CN" sz="1600"/>
              <a:t>( /   </a:t>
            </a:r>
            <a:r>
              <a:rPr lang="zh-CN" altLang="en-US" sz="1600"/>
              <a:t>操作数</a:t>
            </a:r>
            <a:r>
              <a:rPr lang="en-US" altLang="zh-CN" sz="1600"/>
              <a:t>1  </a:t>
            </a:r>
            <a:r>
              <a:rPr lang="zh-CN" altLang="en-US" sz="1600"/>
              <a:t>操作数</a:t>
            </a:r>
            <a:r>
              <a:rPr lang="en-US" altLang="zh-CN" sz="1600"/>
              <a:t>2) </a:t>
            </a:r>
          </a:p>
          <a:p>
            <a:pPr algn="r">
              <a:lnSpc>
                <a:spcPct val="130000"/>
              </a:lnSpc>
            </a:pPr>
            <a:r>
              <a:rPr lang="en-US" altLang="zh-CN" sz="1600">
                <a:solidFill>
                  <a:srgbClr val="FF0000"/>
                </a:solidFill>
              </a:rPr>
              <a:t>( /   </a:t>
            </a:r>
            <a:r>
              <a:rPr lang="en-US" altLang="zh-CN" sz="1600">
                <a:solidFill>
                  <a:srgbClr val="0000FF"/>
                </a:solidFill>
              </a:rPr>
              <a:t>(+  10  4  </a:t>
            </a:r>
            <a:r>
              <a:rPr lang="zh-CN" altLang="en-US" sz="1600">
                <a:solidFill>
                  <a:srgbClr val="0000FF"/>
                </a:solidFill>
                <a:cs typeface="Arial" panose="020B0604020202020204" pitchFamily="34" charset="0"/>
              </a:rPr>
              <a:t>操作数</a:t>
            </a:r>
            <a:r>
              <a:rPr lang="en-US" altLang="zh-CN" sz="1600">
                <a:solidFill>
                  <a:srgbClr val="0000FF"/>
                </a:solidFill>
              </a:rPr>
              <a:t>a2)</a:t>
            </a:r>
            <a:r>
              <a:rPr lang="en-US" altLang="zh-CN" sz="1600">
                <a:solidFill>
                  <a:srgbClr val="FF0000"/>
                </a:solidFill>
              </a:rPr>
              <a:t>  </a:t>
            </a:r>
            <a:r>
              <a:rPr lang="zh-CN" altLang="en-US" sz="1600">
                <a:solidFill>
                  <a:srgbClr val="993366"/>
                </a:solidFill>
              </a:rPr>
              <a:t>操作数</a:t>
            </a:r>
            <a:r>
              <a:rPr lang="en-US" altLang="zh-CN" sz="1600">
                <a:solidFill>
                  <a:srgbClr val="993366"/>
                </a:solidFill>
              </a:rPr>
              <a:t>2</a:t>
            </a:r>
            <a:r>
              <a:rPr lang="en-US" altLang="zh-CN" sz="1600">
                <a:solidFill>
                  <a:srgbClr val="FF0000"/>
                </a:solidFill>
              </a:rPr>
              <a:t> )</a:t>
            </a:r>
            <a:r>
              <a:rPr lang="en-US" altLang="zh-CN" sz="1600"/>
              <a:t> </a:t>
            </a:r>
          </a:p>
          <a:p>
            <a:pPr algn="r">
              <a:lnSpc>
                <a:spcPct val="130000"/>
              </a:lnSpc>
            </a:pPr>
            <a:r>
              <a:rPr lang="en-US" altLang="zh-CN" sz="1600">
                <a:solidFill>
                  <a:srgbClr val="FF0000"/>
                </a:solidFill>
              </a:rPr>
              <a:t>( /   </a:t>
            </a:r>
            <a:r>
              <a:rPr lang="en-US" altLang="zh-CN" sz="1600">
                <a:solidFill>
                  <a:srgbClr val="0000FF"/>
                </a:solidFill>
              </a:rPr>
              <a:t>(+  10  4  </a:t>
            </a:r>
            <a:r>
              <a:rPr lang="en-US" altLang="zh-CN" sz="1600">
                <a:solidFill>
                  <a:srgbClr val="660066"/>
                </a:solidFill>
              </a:rPr>
              <a:t>(-  8  </a:t>
            </a:r>
            <a:r>
              <a:rPr lang="zh-CN" altLang="en-US" sz="1600">
                <a:solidFill>
                  <a:srgbClr val="660066"/>
                </a:solidFill>
              </a:rPr>
              <a:t>操作数</a:t>
            </a:r>
            <a:r>
              <a:rPr lang="en-US" altLang="zh-CN" sz="1600">
                <a:solidFill>
                  <a:srgbClr val="660066"/>
                </a:solidFill>
              </a:rPr>
              <a:t>a3)</a:t>
            </a:r>
            <a:r>
              <a:rPr lang="en-US" altLang="zh-CN" sz="1600">
                <a:solidFill>
                  <a:srgbClr val="0000FF"/>
                </a:solidFill>
              </a:rPr>
              <a:t>)  </a:t>
            </a:r>
            <a:r>
              <a:rPr lang="zh-CN" altLang="en-US" sz="1600">
                <a:solidFill>
                  <a:srgbClr val="993366"/>
                </a:solidFill>
              </a:rPr>
              <a:t>操作数</a:t>
            </a:r>
            <a:r>
              <a:rPr lang="en-US" altLang="zh-CN" sz="1600">
                <a:solidFill>
                  <a:srgbClr val="993366"/>
                </a:solidFill>
              </a:rPr>
              <a:t>2</a:t>
            </a:r>
            <a:r>
              <a:rPr lang="en-US" altLang="zh-CN" sz="1600">
                <a:solidFill>
                  <a:srgbClr val="FF0000"/>
                </a:solidFill>
              </a:rPr>
              <a:t> )</a:t>
            </a:r>
            <a:r>
              <a:rPr lang="en-US" altLang="zh-CN" sz="1600"/>
              <a:t> </a:t>
            </a:r>
          </a:p>
          <a:p>
            <a:pPr algn="r">
              <a:lnSpc>
                <a:spcPct val="130000"/>
              </a:lnSpc>
            </a:pPr>
            <a:r>
              <a:rPr lang="en-US" altLang="zh-CN" sz="1600">
                <a:solidFill>
                  <a:srgbClr val="FF0000"/>
                </a:solidFill>
              </a:rPr>
              <a:t>( /   </a:t>
            </a:r>
            <a:r>
              <a:rPr lang="en-US" altLang="zh-CN" sz="1600">
                <a:solidFill>
                  <a:srgbClr val="0000FF"/>
                </a:solidFill>
              </a:rPr>
              <a:t>(+  10  4  </a:t>
            </a:r>
            <a:r>
              <a:rPr lang="en-US" altLang="zh-CN" sz="1600">
                <a:solidFill>
                  <a:srgbClr val="660066"/>
                </a:solidFill>
              </a:rPr>
              <a:t>(-  8  </a:t>
            </a:r>
            <a:r>
              <a:rPr lang="en-US" altLang="zh-CN" sz="1600">
                <a:solidFill>
                  <a:srgbClr val="FF0000"/>
                </a:solidFill>
              </a:rPr>
              <a:t>(-  12  </a:t>
            </a:r>
            <a:r>
              <a:rPr lang="zh-CN" altLang="en-US" sz="1600">
                <a:solidFill>
                  <a:srgbClr val="FF0000"/>
                </a:solidFill>
              </a:rPr>
              <a:t>操作数</a:t>
            </a:r>
            <a:r>
              <a:rPr lang="en-US" altLang="zh-CN" sz="1600">
                <a:solidFill>
                  <a:srgbClr val="FF0000"/>
                </a:solidFill>
              </a:rPr>
              <a:t>a4)</a:t>
            </a:r>
            <a:r>
              <a:rPr lang="en-US" altLang="zh-CN" sz="1600">
                <a:solidFill>
                  <a:srgbClr val="660066"/>
                </a:solidFill>
              </a:rPr>
              <a:t>)</a:t>
            </a:r>
            <a:r>
              <a:rPr lang="en-US" altLang="zh-CN" sz="1600">
                <a:solidFill>
                  <a:srgbClr val="0000FF"/>
                </a:solidFill>
              </a:rPr>
              <a:t>)  </a:t>
            </a:r>
            <a:r>
              <a:rPr lang="zh-CN" altLang="en-US" sz="1600">
                <a:solidFill>
                  <a:srgbClr val="993366"/>
                </a:solidFill>
              </a:rPr>
              <a:t>操作数</a:t>
            </a:r>
            <a:r>
              <a:rPr lang="en-US" altLang="zh-CN" sz="1600">
                <a:solidFill>
                  <a:srgbClr val="993366"/>
                </a:solidFill>
              </a:rPr>
              <a:t>2 </a:t>
            </a:r>
            <a:r>
              <a:rPr lang="en-US" altLang="zh-CN" sz="1600">
                <a:solidFill>
                  <a:srgbClr val="FF0000"/>
                </a:solidFill>
              </a:rPr>
              <a:t>)</a:t>
            </a:r>
            <a:r>
              <a:rPr lang="en-US" altLang="zh-CN" sz="1600"/>
              <a:t> </a:t>
            </a:r>
          </a:p>
          <a:p>
            <a:pPr algn="r">
              <a:lnSpc>
                <a:spcPct val="130000"/>
              </a:lnSpc>
            </a:pPr>
            <a:r>
              <a:rPr lang="en-US" altLang="zh-CN" sz="1600">
                <a:solidFill>
                  <a:srgbClr val="FF0000"/>
                </a:solidFill>
              </a:rPr>
              <a:t>( /   </a:t>
            </a:r>
            <a:r>
              <a:rPr lang="en-US" altLang="zh-CN" sz="1600">
                <a:solidFill>
                  <a:srgbClr val="0000FF"/>
                </a:solidFill>
              </a:rPr>
              <a:t>(+  10  4  </a:t>
            </a:r>
            <a:r>
              <a:rPr lang="en-US" altLang="zh-CN" sz="1600">
                <a:solidFill>
                  <a:srgbClr val="660066"/>
                </a:solidFill>
              </a:rPr>
              <a:t>(-  8  </a:t>
            </a:r>
            <a:r>
              <a:rPr lang="en-US" altLang="zh-CN" sz="1600">
                <a:solidFill>
                  <a:srgbClr val="FF0000"/>
                </a:solidFill>
              </a:rPr>
              <a:t>(-  12  </a:t>
            </a:r>
            <a:r>
              <a:rPr lang="en-US" altLang="zh-CN" sz="1600">
                <a:solidFill>
                  <a:schemeClr val="accent2"/>
                </a:solidFill>
              </a:rPr>
              <a:t>(+  6  </a:t>
            </a:r>
            <a:r>
              <a:rPr lang="zh-CN" altLang="en-US" sz="1600">
                <a:solidFill>
                  <a:schemeClr val="accent2"/>
                </a:solidFill>
              </a:rPr>
              <a:t>操作数</a:t>
            </a:r>
            <a:r>
              <a:rPr lang="en-US" altLang="zh-CN" sz="1600">
                <a:solidFill>
                  <a:schemeClr val="accent2"/>
                </a:solidFill>
              </a:rPr>
              <a:t>a5)</a:t>
            </a:r>
            <a:r>
              <a:rPr lang="en-US" altLang="zh-CN" sz="1600">
                <a:solidFill>
                  <a:srgbClr val="FF0000"/>
                </a:solidFill>
              </a:rPr>
              <a:t>)</a:t>
            </a:r>
            <a:r>
              <a:rPr lang="en-US" altLang="zh-CN" sz="1600">
                <a:solidFill>
                  <a:srgbClr val="660066"/>
                </a:solidFill>
              </a:rPr>
              <a:t>)</a:t>
            </a:r>
            <a:r>
              <a:rPr lang="en-US" altLang="zh-CN" sz="1600">
                <a:solidFill>
                  <a:srgbClr val="0000FF"/>
                </a:solidFill>
              </a:rPr>
              <a:t>)  </a:t>
            </a:r>
            <a:r>
              <a:rPr lang="zh-CN" altLang="en-US" sz="1600">
                <a:solidFill>
                  <a:srgbClr val="993366"/>
                </a:solidFill>
              </a:rPr>
              <a:t>操作数</a:t>
            </a:r>
            <a:r>
              <a:rPr lang="en-US" altLang="zh-CN" sz="1600">
                <a:solidFill>
                  <a:srgbClr val="993366"/>
                </a:solidFill>
              </a:rPr>
              <a:t>2 </a:t>
            </a:r>
            <a:r>
              <a:rPr lang="en-US" altLang="zh-CN" sz="1600">
                <a:solidFill>
                  <a:srgbClr val="FF0000"/>
                </a:solidFill>
              </a:rPr>
              <a:t>)</a:t>
            </a:r>
            <a:r>
              <a:rPr lang="en-US" altLang="zh-CN" sz="1600"/>
              <a:t> </a:t>
            </a:r>
          </a:p>
          <a:p>
            <a:pPr algn="r">
              <a:lnSpc>
                <a:spcPct val="130000"/>
              </a:lnSpc>
            </a:pPr>
            <a:r>
              <a:rPr lang="en-US" altLang="zh-CN" sz="1600">
                <a:solidFill>
                  <a:srgbClr val="FF0000"/>
                </a:solidFill>
              </a:rPr>
              <a:t>( /   </a:t>
            </a:r>
            <a:r>
              <a:rPr lang="en-US" altLang="zh-CN" sz="1600">
                <a:solidFill>
                  <a:srgbClr val="0000FF"/>
                </a:solidFill>
              </a:rPr>
              <a:t>(+  10  4  </a:t>
            </a:r>
            <a:r>
              <a:rPr lang="en-US" altLang="zh-CN" sz="1600">
                <a:solidFill>
                  <a:srgbClr val="660066"/>
                </a:solidFill>
              </a:rPr>
              <a:t>(-  8  </a:t>
            </a:r>
            <a:r>
              <a:rPr lang="en-US" altLang="zh-CN" sz="1600">
                <a:solidFill>
                  <a:srgbClr val="FF0000"/>
                </a:solidFill>
              </a:rPr>
              <a:t>(-  12  </a:t>
            </a:r>
            <a:r>
              <a:rPr lang="en-US" altLang="zh-CN" sz="1600">
                <a:solidFill>
                  <a:schemeClr val="accent2"/>
                </a:solidFill>
              </a:rPr>
              <a:t>(+  6  </a:t>
            </a:r>
            <a:r>
              <a:rPr lang="en-US" altLang="zh-CN" sz="1600">
                <a:solidFill>
                  <a:schemeClr val="tx2"/>
                </a:solidFill>
              </a:rPr>
              <a:t>(/   4   5)</a:t>
            </a:r>
            <a:r>
              <a:rPr lang="en-US" altLang="zh-CN" sz="1600">
                <a:solidFill>
                  <a:schemeClr val="accent2"/>
                </a:solidFill>
              </a:rPr>
              <a:t>)</a:t>
            </a:r>
            <a:r>
              <a:rPr lang="en-US" altLang="zh-CN" sz="1600">
                <a:solidFill>
                  <a:srgbClr val="FF0000"/>
                </a:solidFill>
              </a:rPr>
              <a:t>)</a:t>
            </a:r>
            <a:r>
              <a:rPr lang="en-US" altLang="zh-CN" sz="1600">
                <a:solidFill>
                  <a:srgbClr val="660066"/>
                </a:solidFill>
              </a:rPr>
              <a:t>)</a:t>
            </a:r>
            <a:r>
              <a:rPr lang="en-US" altLang="zh-CN" sz="1600">
                <a:solidFill>
                  <a:srgbClr val="0000FF"/>
                </a:solidFill>
              </a:rPr>
              <a:t>)  </a:t>
            </a:r>
            <a:r>
              <a:rPr lang="zh-CN" altLang="en-US" sz="1600">
                <a:solidFill>
                  <a:srgbClr val="993366"/>
                </a:solidFill>
              </a:rPr>
              <a:t>操作数</a:t>
            </a:r>
            <a:r>
              <a:rPr lang="en-US" altLang="zh-CN" sz="1600">
                <a:solidFill>
                  <a:srgbClr val="993366"/>
                </a:solidFill>
              </a:rPr>
              <a:t>2 </a:t>
            </a:r>
            <a:r>
              <a:rPr lang="en-US" altLang="zh-CN" sz="1600">
                <a:solidFill>
                  <a:srgbClr val="FF0000"/>
                </a:solidFill>
              </a:rPr>
              <a:t>)</a:t>
            </a:r>
          </a:p>
          <a:p>
            <a:pPr algn="r">
              <a:lnSpc>
                <a:spcPct val="130000"/>
              </a:lnSpc>
            </a:pPr>
            <a:r>
              <a:rPr lang="en-US" altLang="zh-CN" sz="1600">
                <a:solidFill>
                  <a:srgbClr val="FF0000"/>
                </a:solidFill>
              </a:rPr>
              <a:t>--------------------------------------------------------------------------</a:t>
            </a:r>
          </a:p>
          <a:p>
            <a:pPr algn="r">
              <a:lnSpc>
                <a:spcPct val="130000"/>
              </a:lnSpc>
            </a:pPr>
            <a:r>
              <a:rPr lang="en-US" altLang="zh-CN" sz="1600">
                <a:solidFill>
                  <a:srgbClr val="FF0000"/>
                </a:solidFill>
              </a:rPr>
              <a:t>(/  4  5)</a:t>
            </a:r>
          </a:p>
          <a:p>
            <a:pPr algn="r">
              <a:lnSpc>
                <a:spcPct val="130000"/>
              </a:lnSpc>
            </a:pPr>
            <a:r>
              <a:rPr lang="en-US" altLang="zh-CN" sz="1600">
                <a:solidFill>
                  <a:srgbClr val="FF0000"/>
                </a:solidFill>
              </a:rPr>
              <a:t>(+  6  </a:t>
            </a:r>
            <a:r>
              <a:rPr lang="en-US" altLang="zh-CN" sz="1600">
                <a:solidFill>
                  <a:schemeClr val="accent2"/>
                </a:solidFill>
              </a:rPr>
              <a:t>(/   4   5)</a:t>
            </a:r>
            <a:r>
              <a:rPr lang="en-US" altLang="zh-CN" sz="1600">
                <a:solidFill>
                  <a:srgbClr val="FF0000"/>
                </a:solidFill>
              </a:rPr>
              <a:t>) </a:t>
            </a:r>
          </a:p>
          <a:p>
            <a:pPr algn="r">
              <a:lnSpc>
                <a:spcPct val="130000"/>
              </a:lnSpc>
            </a:pPr>
            <a:r>
              <a:rPr lang="en-US" altLang="zh-CN" sz="1600">
                <a:solidFill>
                  <a:srgbClr val="FF0000"/>
                </a:solidFill>
              </a:rPr>
              <a:t>(-  12  </a:t>
            </a:r>
            <a:r>
              <a:rPr lang="en-US" altLang="zh-CN" sz="1600">
                <a:solidFill>
                  <a:schemeClr val="accent2"/>
                </a:solidFill>
              </a:rPr>
              <a:t>(+  6  (/   4   5))</a:t>
            </a:r>
            <a:r>
              <a:rPr lang="en-US" altLang="zh-CN" sz="1600">
                <a:solidFill>
                  <a:srgbClr val="FF0000"/>
                </a:solidFill>
              </a:rPr>
              <a:t>)</a:t>
            </a:r>
          </a:p>
          <a:p>
            <a:pPr algn="r">
              <a:lnSpc>
                <a:spcPct val="130000"/>
              </a:lnSpc>
            </a:pPr>
            <a:r>
              <a:rPr lang="en-US" altLang="zh-CN" sz="1600">
                <a:solidFill>
                  <a:srgbClr val="FF0000"/>
                </a:solidFill>
              </a:rPr>
              <a:t>(-  8  </a:t>
            </a:r>
            <a:r>
              <a:rPr lang="en-US" altLang="zh-CN" sz="1600">
                <a:solidFill>
                  <a:schemeClr val="accent2"/>
                </a:solidFill>
              </a:rPr>
              <a:t>(-  12  (+  6  (/   4   5)))</a:t>
            </a:r>
            <a:r>
              <a:rPr lang="en-US" altLang="zh-CN" sz="1600">
                <a:solidFill>
                  <a:srgbClr val="FF0000"/>
                </a:solidFill>
              </a:rPr>
              <a:t>)</a:t>
            </a:r>
          </a:p>
          <a:p>
            <a:pPr algn="r">
              <a:lnSpc>
                <a:spcPct val="130000"/>
              </a:lnSpc>
            </a:pPr>
            <a:r>
              <a:rPr lang="en-US" altLang="zh-CN" sz="1600">
                <a:solidFill>
                  <a:srgbClr val="FF0000"/>
                </a:solidFill>
              </a:rPr>
              <a:t>(+  10  4  </a:t>
            </a:r>
            <a:r>
              <a:rPr lang="en-US" altLang="zh-CN" sz="1600">
                <a:solidFill>
                  <a:schemeClr val="accent2"/>
                </a:solidFill>
              </a:rPr>
              <a:t>(-  8  (-  12  (+  6  (/   4   5))))</a:t>
            </a:r>
            <a:r>
              <a:rPr lang="en-US" altLang="zh-CN" sz="1600">
                <a:solidFill>
                  <a:srgbClr val="FF0000"/>
                </a:solidFill>
              </a:rPr>
              <a:t>)</a:t>
            </a:r>
          </a:p>
          <a:p>
            <a:pPr algn="r">
              <a:lnSpc>
                <a:spcPct val="130000"/>
              </a:lnSpc>
            </a:pPr>
            <a:r>
              <a:rPr lang="en-US" altLang="zh-CN" sz="1600">
                <a:solidFill>
                  <a:srgbClr val="FF0000"/>
                </a:solidFill>
              </a:rPr>
              <a:t>( /   </a:t>
            </a:r>
            <a:r>
              <a:rPr lang="en-US" altLang="zh-CN" sz="1600">
                <a:solidFill>
                  <a:schemeClr val="accent2"/>
                </a:solidFill>
              </a:rPr>
              <a:t>(+  10  4  (-  8  (-  12  (+  6  (/   4   5)))))</a:t>
            </a:r>
            <a:r>
              <a:rPr lang="en-US" altLang="zh-CN" sz="1600">
                <a:solidFill>
                  <a:srgbClr val="0000FF"/>
                </a:solidFill>
              </a:rPr>
              <a:t>  </a:t>
            </a:r>
            <a:r>
              <a:rPr lang="zh-CN" altLang="en-US" sz="1600">
                <a:solidFill>
                  <a:srgbClr val="FF0000"/>
                </a:solidFill>
              </a:rPr>
              <a:t>操作数</a:t>
            </a:r>
            <a:r>
              <a:rPr lang="en-US" altLang="zh-CN" sz="1600">
                <a:solidFill>
                  <a:srgbClr val="FF0000"/>
                </a:solidFill>
              </a:rPr>
              <a:t>2</a:t>
            </a:r>
            <a:r>
              <a:rPr lang="en-US" altLang="zh-CN" sz="1600">
                <a:solidFill>
                  <a:srgbClr val="993366"/>
                </a:solidFill>
              </a:rPr>
              <a:t> </a:t>
            </a:r>
            <a:r>
              <a:rPr lang="en-US" altLang="zh-CN" sz="1600">
                <a:solidFill>
                  <a:srgbClr val="FF0000"/>
                </a:solidFill>
              </a:rPr>
              <a:t>)</a:t>
            </a:r>
          </a:p>
        </p:txBody>
      </p:sp>
      <p:sp>
        <p:nvSpPr>
          <p:cNvPr id="2072620" name="Line 44"/>
          <p:cNvSpPr>
            <a:spLocks noChangeShapeType="1"/>
          </p:cNvSpPr>
          <p:nvPr/>
        </p:nvSpPr>
        <p:spPr bwMode="auto">
          <a:xfrm>
            <a:off x="5328386" y="5872153"/>
            <a:ext cx="1588" cy="30956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2636" name="Group 60"/>
          <p:cNvGrpSpPr>
            <a:grpSpLocks/>
          </p:cNvGrpSpPr>
          <p:nvPr/>
        </p:nvGrpSpPr>
        <p:grpSpPr bwMode="auto">
          <a:xfrm>
            <a:off x="5029936" y="6519862"/>
            <a:ext cx="1638300" cy="338138"/>
            <a:chOff x="468" y="3962"/>
            <a:chExt cx="1032" cy="213"/>
          </a:xfrm>
        </p:grpSpPr>
        <p:sp>
          <p:nvSpPr>
            <p:cNvPr id="2072607" name="Text Box 31"/>
            <p:cNvSpPr txBox="1">
              <a:spLocks noChangeArrowheads="1"/>
            </p:cNvSpPr>
            <p:nvPr/>
          </p:nvSpPr>
          <p:spPr bwMode="auto">
            <a:xfrm>
              <a:off x="468" y="3962"/>
              <a:ext cx="4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h(n+1)</a:t>
              </a:r>
            </a:p>
          </p:txBody>
        </p:sp>
        <p:sp>
          <p:nvSpPr>
            <p:cNvPr id="2072608" name="Line 32"/>
            <p:cNvSpPr>
              <a:spLocks noChangeShapeType="1"/>
            </p:cNvSpPr>
            <p:nvPr/>
          </p:nvSpPr>
          <p:spPr bwMode="auto">
            <a:xfrm>
              <a:off x="954" y="4071"/>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39" name="Group 63"/>
          <p:cNvGrpSpPr>
            <a:grpSpLocks/>
          </p:cNvGrpSpPr>
          <p:nvPr/>
        </p:nvGrpSpPr>
        <p:grpSpPr bwMode="auto">
          <a:xfrm>
            <a:off x="5029937" y="5235572"/>
            <a:ext cx="1630363" cy="338138"/>
            <a:chOff x="468" y="3153"/>
            <a:chExt cx="1027" cy="213"/>
          </a:xfrm>
        </p:grpSpPr>
        <p:sp>
          <p:nvSpPr>
            <p:cNvPr id="2072609" name="Text Box 33"/>
            <p:cNvSpPr txBox="1">
              <a:spLocks noChangeArrowheads="1"/>
            </p:cNvSpPr>
            <p:nvPr/>
          </p:nvSpPr>
          <p:spPr bwMode="auto">
            <a:xfrm>
              <a:off x="468" y="3153"/>
              <a:ext cx="3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h(1)</a:t>
              </a:r>
            </a:p>
          </p:txBody>
        </p:sp>
        <p:sp>
          <p:nvSpPr>
            <p:cNvPr id="2072611" name="Line 35"/>
            <p:cNvSpPr>
              <a:spLocks noChangeShapeType="1"/>
            </p:cNvSpPr>
            <p:nvPr/>
          </p:nvSpPr>
          <p:spPr bwMode="auto">
            <a:xfrm>
              <a:off x="949" y="3259"/>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40" name="Group 64"/>
          <p:cNvGrpSpPr>
            <a:grpSpLocks/>
          </p:cNvGrpSpPr>
          <p:nvPr/>
        </p:nvGrpSpPr>
        <p:grpSpPr bwMode="auto">
          <a:xfrm>
            <a:off x="5029936" y="4941885"/>
            <a:ext cx="1631950" cy="338138"/>
            <a:chOff x="468" y="2968"/>
            <a:chExt cx="1028" cy="213"/>
          </a:xfrm>
        </p:grpSpPr>
        <p:sp>
          <p:nvSpPr>
            <p:cNvPr id="2072610" name="Text Box 34"/>
            <p:cNvSpPr txBox="1">
              <a:spLocks noChangeArrowheads="1"/>
            </p:cNvSpPr>
            <p:nvPr/>
          </p:nvSpPr>
          <p:spPr bwMode="auto">
            <a:xfrm>
              <a:off x="468" y="2968"/>
              <a:ext cx="3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h(0)</a:t>
              </a:r>
            </a:p>
          </p:txBody>
        </p:sp>
        <p:sp>
          <p:nvSpPr>
            <p:cNvPr id="2072612" name="Line 36"/>
            <p:cNvSpPr>
              <a:spLocks noChangeShapeType="1"/>
            </p:cNvSpPr>
            <p:nvPr/>
          </p:nvSpPr>
          <p:spPr bwMode="auto">
            <a:xfrm>
              <a:off x="950" y="3074"/>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38" name="Group 62"/>
          <p:cNvGrpSpPr>
            <a:grpSpLocks/>
          </p:cNvGrpSpPr>
          <p:nvPr/>
        </p:nvGrpSpPr>
        <p:grpSpPr bwMode="auto">
          <a:xfrm>
            <a:off x="5031524" y="5522911"/>
            <a:ext cx="1630362" cy="338138"/>
            <a:chOff x="469" y="3334"/>
            <a:chExt cx="1027" cy="213"/>
          </a:xfrm>
        </p:grpSpPr>
        <p:sp>
          <p:nvSpPr>
            <p:cNvPr id="2072616" name="Text Box 40"/>
            <p:cNvSpPr txBox="1">
              <a:spLocks noChangeArrowheads="1"/>
            </p:cNvSpPr>
            <p:nvPr/>
          </p:nvSpPr>
          <p:spPr bwMode="auto">
            <a:xfrm>
              <a:off x="469" y="3334"/>
              <a:ext cx="3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h(2)</a:t>
              </a:r>
            </a:p>
          </p:txBody>
        </p:sp>
        <p:sp>
          <p:nvSpPr>
            <p:cNvPr id="2072617" name="Line 41"/>
            <p:cNvSpPr>
              <a:spLocks noChangeShapeType="1"/>
            </p:cNvSpPr>
            <p:nvPr/>
          </p:nvSpPr>
          <p:spPr bwMode="auto">
            <a:xfrm>
              <a:off x="950" y="3440"/>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37" name="Group 61"/>
          <p:cNvGrpSpPr>
            <a:grpSpLocks/>
          </p:cNvGrpSpPr>
          <p:nvPr/>
        </p:nvGrpSpPr>
        <p:grpSpPr bwMode="auto">
          <a:xfrm>
            <a:off x="5017237" y="6164262"/>
            <a:ext cx="1643063" cy="338138"/>
            <a:chOff x="460" y="3738"/>
            <a:chExt cx="1035" cy="213"/>
          </a:xfrm>
        </p:grpSpPr>
        <p:sp>
          <p:nvSpPr>
            <p:cNvPr id="2072618" name="Text Box 42"/>
            <p:cNvSpPr txBox="1">
              <a:spLocks noChangeArrowheads="1"/>
            </p:cNvSpPr>
            <p:nvPr/>
          </p:nvSpPr>
          <p:spPr bwMode="auto">
            <a:xfrm>
              <a:off x="460" y="3738"/>
              <a:ext cx="33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h(n)</a:t>
              </a:r>
            </a:p>
          </p:txBody>
        </p:sp>
        <p:sp>
          <p:nvSpPr>
            <p:cNvPr id="2072619" name="Line 43"/>
            <p:cNvSpPr>
              <a:spLocks noChangeShapeType="1"/>
            </p:cNvSpPr>
            <p:nvPr/>
          </p:nvSpPr>
          <p:spPr bwMode="auto">
            <a:xfrm>
              <a:off x="949" y="3844"/>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44" name="Group 68"/>
          <p:cNvGrpSpPr>
            <a:grpSpLocks/>
          </p:cNvGrpSpPr>
          <p:nvPr/>
        </p:nvGrpSpPr>
        <p:grpSpPr bwMode="auto">
          <a:xfrm>
            <a:off x="5036286" y="3059107"/>
            <a:ext cx="1627188" cy="338138"/>
            <a:chOff x="472" y="1773"/>
            <a:chExt cx="1025" cy="213"/>
          </a:xfrm>
        </p:grpSpPr>
        <p:sp>
          <p:nvSpPr>
            <p:cNvPr id="2072623" name="Text Box 47"/>
            <p:cNvSpPr txBox="1">
              <a:spLocks noChangeArrowheads="1"/>
            </p:cNvSpPr>
            <p:nvPr/>
          </p:nvSpPr>
          <p:spPr bwMode="auto">
            <a:xfrm>
              <a:off x="472" y="1773"/>
              <a:ext cx="33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h(n)</a:t>
              </a:r>
            </a:p>
          </p:txBody>
        </p:sp>
        <p:sp>
          <p:nvSpPr>
            <p:cNvPr id="2072625" name="Line 49"/>
            <p:cNvSpPr>
              <a:spLocks noChangeShapeType="1"/>
            </p:cNvSpPr>
            <p:nvPr/>
          </p:nvSpPr>
          <p:spPr bwMode="auto">
            <a:xfrm>
              <a:off x="951" y="1879"/>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45" name="Group 69"/>
          <p:cNvGrpSpPr>
            <a:grpSpLocks/>
          </p:cNvGrpSpPr>
          <p:nvPr/>
        </p:nvGrpSpPr>
        <p:grpSpPr bwMode="auto">
          <a:xfrm>
            <a:off x="5036287" y="2765419"/>
            <a:ext cx="1628775" cy="338138"/>
            <a:chOff x="472" y="1588"/>
            <a:chExt cx="1026" cy="213"/>
          </a:xfrm>
        </p:grpSpPr>
        <p:sp>
          <p:nvSpPr>
            <p:cNvPr id="2072624" name="Text Box 48"/>
            <p:cNvSpPr txBox="1">
              <a:spLocks noChangeArrowheads="1"/>
            </p:cNvSpPr>
            <p:nvPr/>
          </p:nvSpPr>
          <p:spPr bwMode="auto">
            <a:xfrm>
              <a:off x="472" y="1588"/>
              <a:ext cx="4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h(n+1)</a:t>
              </a:r>
            </a:p>
          </p:txBody>
        </p:sp>
        <p:sp>
          <p:nvSpPr>
            <p:cNvPr id="2072626" name="Line 50"/>
            <p:cNvSpPr>
              <a:spLocks noChangeShapeType="1"/>
            </p:cNvSpPr>
            <p:nvPr/>
          </p:nvSpPr>
          <p:spPr bwMode="auto">
            <a:xfrm>
              <a:off x="952" y="1694"/>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42" name="Group 66"/>
          <p:cNvGrpSpPr>
            <a:grpSpLocks/>
          </p:cNvGrpSpPr>
          <p:nvPr/>
        </p:nvGrpSpPr>
        <p:grpSpPr bwMode="auto">
          <a:xfrm>
            <a:off x="5023586" y="3944933"/>
            <a:ext cx="1639888" cy="338138"/>
            <a:chOff x="464" y="2340"/>
            <a:chExt cx="1033" cy="213"/>
          </a:xfrm>
        </p:grpSpPr>
        <p:sp>
          <p:nvSpPr>
            <p:cNvPr id="2072629" name="Text Box 53"/>
            <p:cNvSpPr txBox="1">
              <a:spLocks noChangeArrowheads="1"/>
            </p:cNvSpPr>
            <p:nvPr/>
          </p:nvSpPr>
          <p:spPr bwMode="auto">
            <a:xfrm>
              <a:off x="464" y="2340"/>
              <a:ext cx="3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h(1)</a:t>
              </a:r>
            </a:p>
          </p:txBody>
        </p:sp>
        <p:sp>
          <p:nvSpPr>
            <p:cNvPr id="2072630" name="Line 54"/>
            <p:cNvSpPr>
              <a:spLocks noChangeShapeType="1"/>
            </p:cNvSpPr>
            <p:nvPr/>
          </p:nvSpPr>
          <p:spPr bwMode="auto">
            <a:xfrm>
              <a:off x="951" y="2446"/>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43" name="Group 67"/>
          <p:cNvGrpSpPr>
            <a:grpSpLocks/>
          </p:cNvGrpSpPr>
          <p:nvPr/>
        </p:nvGrpSpPr>
        <p:grpSpPr bwMode="auto">
          <a:xfrm>
            <a:off x="5037875" y="3346441"/>
            <a:ext cx="1627187" cy="658813"/>
            <a:chOff x="473" y="1954"/>
            <a:chExt cx="1025" cy="415"/>
          </a:xfrm>
        </p:grpSpPr>
        <p:sp>
          <p:nvSpPr>
            <p:cNvPr id="2072627" name="Text Box 51"/>
            <p:cNvSpPr txBox="1">
              <a:spLocks noChangeArrowheads="1"/>
            </p:cNvSpPr>
            <p:nvPr/>
          </p:nvSpPr>
          <p:spPr bwMode="auto">
            <a:xfrm>
              <a:off x="473" y="1954"/>
              <a:ext cx="43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h(n-1)</a:t>
              </a:r>
            </a:p>
          </p:txBody>
        </p:sp>
        <p:sp>
          <p:nvSpPr>
            <p:cNvPr id="2072628" name="Line 52"/>
            <p:cNvSpPr>
              <a:spLocks noChangeShapeType="1"/>
            </p:cNvSpPr>
            <p:nvPr/>
          </p:nvSpPr>
          <p:spPr bwMode="auto">
            <a:xfrm>
              <a:off x="952" y="2060"/>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631" name="Line 55"/>
            <p:cNvSpPr>
              <a:spLocks noChangeShapeType="1"/>
            </p:cNvSpPr>
            <p:nvPr/>
          </p:nvSpPr>
          <p:spPr bwMode="auto">
            <a:xfrm>
              <a:off x="660" y="2174"/>
              <a:ext cx="1" cy="19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2641" name="Group 65"/>
          <p:cNvGrpSpPr>
            <a:grpSpLocks/>
          </p:cNvGrpSpPr>
          <p:nvPr/>
        </p:nvGrpSpPr>
        <p:grpSpPr bwMode="auto">
          <a:xfrm>
            <a:off x="5025175" y="4317996"/>
            <a:ext cx="1639887" cy="338138"/>
            <a:chOff x="465" y="2575"/>
            <a:chExt cx="1033" cy="213"/>
          </a:xfrm>
        </p:grpSpPr>
        <p:sp>
          <p:nvSpPr>
            <p:cNvPr id="2072633" name="Text Box 57"/>
            <p:cNvSpPr txBox="1">
              <a:spLocks noChangeArrowheads="1"/>
            </p:cNvSpPr>
            <p:nvPr/>
          </p:nvSpPr>
          <p:spPr bwMode="auto">
            <a:xfrm>
              <a:off x="465" y="2575"/>
              <a:ext cx="3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t>h(0)</a:t>
              </a:r>
            </a:p>
          </p:txBody>
        </p:sp>
        <p:sp>
          <p:nvSpPr>
            <p:cNvPr id="2072634" name="Line 58"/>
            <p:cNvSpPr>
              <a:spLocks noChangeShapeType="1"/>
            </p:cNvSpPr>
            <p:nvPr/>
          </p:nvSpPr>
          <p:spPr bwMode="auto">
            <a:xfrm>
              <a:off x="952" y="2681"/>
              <a:ext cx="5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2646" name="AutoShape 70"/>
          <p:cNvSpPr>
            <a:spLocks noChangeArrowheads="1"/>
          </p:cNvSpPr>
          <p:nvPr/>
        </p:nvSpPr>
        <p:spPr bwMode="auto">
          <a:xfrm>
            <a:off x="331189" y="3027922"/>
            <a:ext cx="4015343" cy="3173635"/>
          </a:xfrm>
          <a:prstGeom prst="roundRect">
            <a:avLst>
              <a:gd name="adj" fmla="val 9365"/>
            </a:avLst>
          </a:prstGeom>
          <a:solidFill>
            <a:schemeClr val="tx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lnSpc>
                <a:spcPct val="110000"/>
              </a:lnSpc>
            </a:pPr>
            <a:r>
              <a:rPr lang="en-US" altLang="zh-CN" i="0" dirty="0">
                <a:solidFill>
                  <a:schemeClr val="bg1"/>
                </a:solidFill>
                <a:latin typeface="Calibri" panose="020F0502020204030204" pitchFamily="34" charset="0"/>
                <a:cs typeface="Times New Roman" panose="02020603050405020304" pitchFamily="18" charset="0"/>
              </a:rPr>
              <a:t>(1)</a:t>
            </a:r>
            <a:r>
              <a:rPr lang="zh-CN" altLang="en-US" i="0" dirty="0">
                <a:solidFill>
                  <a:schemeClr val="bg1"/>
                </a:solidFill>
                <a:latin typeface="Calibri" panose="020F0502020204030204" pitchFamily="34" charset="0"/>
                <a:cs typeface="Times New Roman" panose="02020603050405020304" pitchFamily="18" charset="0"/>
              </a:rPr>
              <a:t>单一数值是运算组合式</a:t>
            </a:r>
            <a:endParaRPr lang="en-US" altLang="zh-CN" i="0" dirty="0">
              <a:solidFill>
                <a:schemeClr val="bg1"/>
              </a:solidFill>
              <a:latin typeface="Calibri" panose="020F0502020204030204" pitchFamily="34" charset="0"/>
              <a:cs typeface="Times New Roman" panose="02020603050405020304" pitchFamily="18" charset="0"/>
            </a:endParaRPr>
          </a:p>
          <a:p>
            <a:pPr eaLnBrk="0" hangingPunct="0">
              <a:lnSpc>
                <a:spcPct val="110000"/>
              </a:lnSpc>
            </a:pPr>
            <a:r>
              <a:rPr lang="en-US" altLang="zh-CN" sz="1400" i="0" dirty="0">
                <a:solidFill>
                  <a:schemeClr val="bg1"/>
                </a:solidFill>
                <a:latin typeface="Calibri" panose="020F0502020204030204" pitchFamily="34" charset="0"/>
                <a:cs typeface="Times New Roman" panose="02020603050405020304" pitchFamily="18" charset="0"/>
              </a:rPr>
              <a:t>---  h(0)</a:t>
            </a:r>
            <a:r>
              <a:rPr lang="zh-CN" altLang="en-US" sz="1400" i="0" dirty="0">
                <a:solidFill>
                  <a:schemeClr val="bg1"/>
                </a:solidFill>
                <a:latin typeface="Calibri" panose="020F0502020204030204" pitchFamily="34" charset="0"/>
                <a:cs typeface="Times New Roman" panose="02020603050405020304" pitchFamily="18" charset="0"/>
              </a:rPr>
              <a:t>直接给出，递归基础</a:t>
            </a:r>
          </a:p>
          <a:p>
            <a:pPr eaLnBrk="0" hangingPunct="0">
              <a:lnSpc>
                <a:spcPct val="110000"/>
              </a:lnSpc>
            </a:pPr>
            <a:r>
              <a:rPr lang="en-US" altLang="zh-CN" i="0" dirty="0">
                <a:solidFill>
                  <a:schemeClr val="bg1"/>
                </a:solidFill>
                <a:latin typeface="Calibri" panose="020F0502020204030204" pitchFamily="34" charset="0"/>
                <a:cs typeface="Times New Roman" panose="02020603050405020304" pitchFamily="18" charset="0"/>
              </a:rPr>
              <a:t>(2)</a:t>
            </a:r>
            <a:r>
              <a:rPr lang="zh-CN" altLang="en-US" i="0" dirty="0">
                <a:solidFill>
                  <a:schemeClr val="bg1"/>
                </a:solidFill>
                <a:latin typeface="Calibri" panose="020F0502020204030204" pitchFamily="34" charset="0"/>
                <a:cs typeface="Times New Roman" panose="02020603050405020304" pitchFamily="18" charset="0"/>
              </a:rPr>
              <a:t>如果</a:t>
            </a:r>
            <a:r>
              <a:rPr lang="en-US" altLang="zh-CN" i="0" dirty="0">
                <a:solidFill>
                  <a:schemeClr val="bg1"/>
                </a:solidFill>
                <a:latin typeface="Calibri" panose="020F0502020204030204" pitchFamily="34" charset="0"/>
                <a:cs typeface="Times New Roman" panose="02020603050405020304" pitchFamily="18" charset="0"/>
              </a:rPr>
              <a:t>X, Y</a:t>
            </a:r>
            <a:r>
              <a:rPr lang="zh-CN" altLang="en-US" i="0" dirty="0">
                <a:solidFill>
                  <a:schemeClr val="bg1"/>
                </a:solidFill>
                <a:latin typeface="Calibri" panose="020F0502020204030204" pitchFamily="34" charset="0"/>
                <a:cs typeface="Times New Roman" panose="02020603050405020304" pitchFamily="18" charset="0"/>
              </a:rPr>
              <a:t>是运算组合式，则</a:t>
            </a:r>
            <a:endParaRPr lang="en-US" altLang="zh-CN" i="0" dirty="0">
              <a:solidFill>
                <a:schemeClr val="bg1"/>
              </a:solidFill>
              <a:latin typeface="Calibri" panose="020F0502020204030204" pitchFamily="34" charset="0"/>
              <a:cs typeface="Times New Roman" panose="02020603050405020304" pitchFamily="18" charset="0"/>
            </a:endParaRPr>
          </a:p>
          <a:p>
            <a:pPr eaLnBrk="0" hangingPunct="0">
              <a:lnSpc>
                <a:spcPct val="110000"/>
              </a:lnSpc>
            </a:pPr>
            <a:r>
              <a:rPr lang="zh-CN" altLang="en-US" i="0" dirty="0">
                <a:solidFill>
                  <a:schemeClr val="bg1"/>
                </a:solidFill>
                <a:latin typeface="Calibri" panose="020F0502020204030204" pitchFamily="34" charset="0"/>
                <a:cs typeface="Times New Roman" panose="02020603050405020304" pitchFamily="18" charset="0"/>
              </a:rPr>
              <a:t> </a:t>
            </a:r>
            <a:r>
              <a:rPr lang="en-US" altLang="zh-CN" i="0" dirty="0">
                <a:solidFill>
                  <a:schemeClr val="bg1"/>
                </a:solidFill>
                <a:latin typeface="Calibri" panose="020F0502020204030204" pitchFamily="34" charset="0"/>
                <a:cs typeface="Times New Roman" panose="02020603050405020304" pitchFamily="18" charset="0"/>
              </a:rPr>
              <a:t>(+  X  Y), (*  X  Y),  (-  X  Y), </a:t>
            </a:r>
          </a:p>
          <a:p>
            <a:pPr eaLnBrk="0" hangingPunct="0">
              <a:lnSpc>
                <a:spcPct val="110000"/>
              </a:lnSpc>
            </a:pPr>
            <a:r>
              <a:rPr lang="en-US" altLang="zh-CN" i="0" dirty="0">
                <a:solidFill>
                  <a:schemeClr val="bg1"/>
                </a:solidFill>
                <a:latin typeface="Calibri" panose="020F0502020204030204" pitchFamily="34" charset="0"/>
                <a:cs typeface="Times New Roman" panose="02020603050405020304" pitchFamily="18" charset="0"/>
              </a:rPr>
              <a:t> (/  X  Y)</a:t>
            </a:r>
            <a:r>
              <a:rPr lang="zh-CN" altLang="en-US" i="0" dirty="0">
                <a:solidFill>
                  <a:schemeClr val="bg1"/>
                </a:solidFill>
                <a:latin typeface="Calibri" panose="020F0502020204030204" pitchFamily="34" charset="0"/>
                <a:cs typeface="Times New Roman" panose="02020603050405020304" pitchFamily="18" charset="0"/>
              </a:rPr>
              <a:t>也是运算组合式</a:t>
            </a:r>
          </a:p>
          <a:p>
            <a:pPr eaLnBrk="0" hangingPunct="0">
              <a:lnSpc>
                <a:spcPct val="110000"/>
              </a:lnSpc>
            </a:pPr>
            <a:r>
              <a:rPr lang="en-US" altLang="zh-CN" sz="1400" i="0" dirty="0">
                <a:solidFill>
                  <a:schemeClr val="bg1"/>
                </a:solidFill>
                <a:latin typeface="Calibri" panose="020F0502020204030204" pitchFamily="34" charset="0"/>
                <a:cs typeface="Times New Roman" panose="02020603050405020304" pitchFamily="18" charset="0"/>
              </a:rPr>
              <a:t>---  h(</a:t>
            </a:r>
            <a:r>
              <a:rPr lang="en-US" altLang="zh-CN" sz="1400" i="0" dirty="0" err="1">
                <a:solidFill>
                  <a:schemeClr val="bg1"/>
                </a:solidFill>
                <a:latin typeface="Calibri" panose="020F0502020204030204" pitchFamily="34" charset="0"/>
                <a:cs typeface="Times New Roman" panose="02020603050405020304" pitchFamily="18" charset="0"/>
              </a:rPr>
              <a:t>n+1</a:t>
            </a:r>
            <a:r>
              <a:rPr lang="en-US" altLang="zh-CN" sz="1400" i="0" dirty="0">
                <a:solidFill>
                  <a:schemeClr val="bg1"/>
                </a:solidFill>
                <a:latin typeface="Calibri" panose="020F0502020204030204" pitchFamily="34" charset="0"/>
                <a:cs typeface="Times New Roman" panose="02020603050405020304" pitchFamily="18" charset="0"/>
              </a:rPr>
              <a:t>) = g( h(n) , n )</a:t>
            </a:r>
            <a:r>
              <a:rPr lang="zh-CN" altLang="en-US" sz="1400" i="0" dirty="0">
                <a:solidFill>
                  <a:schemeClr val="bg1"/>
                </a:solidFill>
                <a:latin typeface="Calibri" panose="020F0502020204030204" pitchFamily="34" charset="0"/>
                <a:cs typeface="Times New Roman" panose="02020603050405020304" pitchFamily="18" charset="0"/>
              </a:rPr>
              <a:t>，即递归步骤 </a:t>
            </a:r>
            <a:endParaRPr lang="en-US" altLang="zh-CN" sz="1400" i="0" dirty="0">
              <a:solidFill>
                <a:schemeClr val="bg1"/>
              </a:solidFill>
              <a:latin typeface="Calibri" panose="020F0502020204030204" pitchFamily="34" charset="0"/>
              <a:cs typeface="Times New Roman" panose="02020603050405020304" pitchFamily="18" charset="0"/>
            </a:endParaRPr>
          </a:p>
          <a:p>
            <a:pPr eaLnBrk="0" hangingPunct="0">
              <a:lnSpc>
                <a:spcPct val="110000"/>
              </a:lnSpc>
            </a:pPr>
            <a:r>
              <a:rPr lang="zh-CN" altLang="en-US" sz="1400" i="0" dirty="0">
                <a:solidFill>
                  <a:schemeClr val="bg1"/>
                </a:solidFill>
                <a:latin typeface="Calibri" panose="020F0502020204030204" pitchFamily="34" charset="0"/>
                <a:cs typeface="Times New Roman" panose="02020603050405020304" pitchFamily="18" charset="0"/>
              </a:rPr>
              <a:t>说明：这里不允许连加、连减情况发生</a:t>
            </a:r>
            <a:endParaRPr lang="en-US" altLang="zh-CN" sz="1400" i="0" dirty="0">
              <a:solidFill>
                <a:schemeClr val="bg1"/>
              </a:solidFill>
              <a:latin typeface="Calibri" panose="020F0502020204030204" pitchFamily="34" charset="0"/>
              <a:cs typeface="Times New Roman" panose="02020603050405020304" pitchFamily="18" charset="0"/>
            </a:endParaRPr>
          </a:p>
          <a:p>
            <a:pPr eaLnBrk="0" hangingPunct="0">
              <a:lnSpc>
                <a:spcPct val="110000"/>
              </a:lnSpc>
            </a:pPr>
            <a:r>
              <a:rPr lang="en-US" altLang="zh-CN" sz="1400" i="0" dirty="0">
                <a:solidFill>
                  <a:schemeClr val="bg1"/>
                </a:solidFill>
                <a:latin typeface="Calibri" panose="020F0502020204030204" pitchFamily="34" charset="0"/>
                <a:cs typeface="Times New Roman" panose="02020603050405020304" pitchFamily="18" charset="0"/>
              </a:rPr>
              <a:t>---  n: </a:t>
            </a:r>
            <a:r>
              <a:rPr lang="zh-CN" altLang="en-US" sz="1400" i="0" dirty="0">
                <a:solidFill>
                  <a:schemeClr val="bg1"/>
                </a:solidFill>
                <a:latin typeface="Calibri" panose="020F0502020204030204" pitchFamily="34" charset="0"/>
                <a:cs typeface="Times New Roman" panose="02020603050405020304" pitchFamily="18" charset="0"/>
              </a:rPr>
              <a:t>第几层；</a:t>
            </a:r>
            <a:r>
              <a:rPr lang="en-US" altLang="zh-CN" sz="1400" i="0" dirty="0">
                <a:solidFill>
                  <a:schemeClr val="bg1"/>
                </a:solidFill>
                <a:latin typeface="Calibri" panose="020F0502020204030204" pitchFamily="34" charset="0"/>
                <a:cs typeface="Times New Roman" panose="02020603050405020304" pitchFamily="18" charset="0"/>
              </a:rPr>
              <a:t>h(n)</a:t>
            </a:r>
            <a:r>
              <a:rPr lang="zh-CN" altLang="en-US" sz="1400" i="0" dirty="0">
                <a:solidFill>
                  <a:schemeClr val="bg1"/>
                </a:solidFill>
                <a:latin typeface="Calibri" panose="020F0502020204030204" pitchFamily="34" charset="0"/>
                <a:cs typeface="Times New Roman" panose="02020603050405020304" pitchFamily="18" charset="0"/>
              </a:rPr>
              <a:t>是第几层表达式；</a:t>
            </a:r>
            <a:endParaRPr lang="en-US" altLang="zh-CN" sz="1400" i="0" dirty="0">
              <a:solidFill>
                <a:schemeClr val="bg1"/>
              </a:solidFill>
              <a:latin typeface="Calibri" panose="020F0502020204030204" pitchFamily="34" charset="0"/>
              <a:cs typeface="Times New Roman" panose="02020603050405020304" pitchFamily="18" charset="0"/>
            </a:endParaRPr>
          </a:p>
          <a:p>
            <a:pPr eaLnBrk="0" hangingPunct="0">
              <a:lnSpc>
                <a:spcPct val="110000"/>
              </a:lnSpc>
            </a:pPr>
            <a:r>
              <a:rPr lang="en-US" altLang="zh-CN" sz="1400" i="0" dirty="0">
                <a:solidFill>
                  <a:schemeClr val="bg1"/>
                </a:solidFill>
                <a:latin typeface="Calibri" panose="020F0502020204030204" pitchFamily="34" charset="0"/>
                <a:cs typeface="Times New Roman" panose="02020603050405020304" pitchFamily="18" charset="0"/>
              </a:rPr>
              <a:t>g</a:t>
            </a:r>
            <a:r>
              <a:rPr lang="zh-CN" altLang="en-US" sz="1400" i="0" dirty="0">
                <a:solidFill>
                  <a:schemeClr val="bg1"/>
                </a:solidFill>
                <a:latin typeface="Calibri" panose="020F0502020204030204" pitchFamily="34" charset="0"/>
                <a:cs typeface="Times New Roman" panose="02020603050405020304" pitchFamily="18" charset="0"/>
              </a:rPr>
              <a:t>是</a:t>
            </a:r>
            <a:r>
              <a:rPr lang="en-US" altLang="zh-CN" sz="1400" i="0" dirty="0">
                <a:solidFill>
                  <a:schemeClr val="bg1"/>
                </a:solidFill>
                <a:latin typeface="Calibri" panose="020F0502020204030204" pitchFamily="34" charset="0"/>
                <a:cs typeface="Times New Roman" panose="02020603050405020304" pitchFamily="18" charset="0"/>
              </a:rPr>
              <a:t>(</a:t>
            </a:r>
            <a:r>
              <a:rPr lang="zh-CN" altLang="en-US" sz="1400" i="0" dirty="0">
                <a:solidFill>
                  <a:schemeClr val="bg1"/>
                </a:solidFill>
                <a:latin typeface="Calibri" panose="020F0502020204030204" pitchFamily="34" charset="0"/>
                <a:cs typeface="Times New Roman" panose="02020603050405020304" pitchFamily="18" charset="0"/>
              </a:rPr>
              <a:t>运算符  操作数</a:t>
            </a:r>
            <a:r>
              <a:rPr lang="en-US" altLang="zh-CN" sz="1400" i="0" dirty="0">
                <a:solidFill>
                  <a:schemeClr val="bg1"/>
                </a:solidFill>
                <a:latin typeface="Calibri" panose="020F0502020204030204" pitchFamily="34" charset="0"/>
                <a:cs typeface="Times New Roman" panose="02020603050405020304" pitchFamily="18" charset="0"/>
              </a:rPr>
              <a:t>1  </a:t>
            </a:r>
            <a:r>
              <a:rPr lang="zh-CN" altLang="en-US" sz="1400" i="0" dirty="0">
                <a:solidFill>
                  <a:schemeClr val="bg1"/>
                </a:solidFill>
                <a:latin typeface="Calibri" panose="020F0502020204030204" pitchFamily="34" charset="0"/>
                <a:cs typeface="Times New Roman" panose="02020603050405020304" pitchFamily="18" charset="0"/>
              </a:rPr>
              <a:t>操作数</a:t>
            </a:r>
            <a:r>
              <a:rPr lang="en-US" altLang="zh-CN" sz="1400" i="0" dirty="0">
                <a:solidFill>
                  <a:schemeClr val="bg1"/>
                </a:solidFill>
                <a:latin typeface="Calibri" panose="020F0502020204030204" pitchFamily="34" charset="0"/>
                <a:cs typeface="Times New Roman" panose="02020603050405020304" pitchFamily="18" charset="0"/>
              </a:rPr>
              <a:t>2)</a:t>
            </a:r>
            <a:r>
              <a:rPr lang="zh-CN" altLang="en-US" sz="1400" i="0" dirty="0">
                <a:solidFill>
                  <a:schemeClr val="bg1"/>
                </a:solidFill>
                <a:latin typeface="Calibri" panose="020F0502020204030204" pitchFamily="34" charset="0"/>
                <a:cs typeface="Times New Roman" panose="02020603050405020304" pitchFamily="18" charset="0"/>
              </a:rPr>
              <a:t>，指出</a:t>
            </a:r>
            <a:r>
              <a:rPr lang="en-US" altLang="zh-CN" sz="1400" i="0" dirty="0">
                <a:solidFill>
                  <a:schemeClr val="bg1"/>
                </a:solidFill>
                <a:latin typeface="Calibri" panose="020F0502020204030204" pitchFamily="34" charset="0"/>
                <a:cs typeface="Times New Roman" panose="02020603050405020304" pitchFamily="18" charset="0"/>
              </a:rPr>
              <a:t>h(</a:t>
            </a:r>
            <a:r>
              <a:rPr lang="en-US" altLang="zh-CN" sz="1400" i="0" dirty="0" err="1">
                <a:solidFill>
                  <a:schemeClr val="bg1"/>
                </a:solidFill>
                <a:latin typeface="Calibri" panose="020F0502020204030204" pitchFamily="34" charset="0"/>
                <a:cs typeface="Times New Roman" panose="02020603050405020304" pitchFamily="18" charset="0"/>
              </a:rPr>
              <a:t>n+1</a:t>
            </a:r>
            <a:r>
              <a:rPr lang="en-US" altLang="zh-CN" sz="1400" i="0" dirty="0">
                <a:solidFill>
                  <a:schemeClr val="bg1"/>
                </a:solidFill>
                <a:latin typeface="Calibri" panose="020F0502020204030204" pitchFamily="34" charset="0"/>
                <a:cs typeface="Times New Roman" panose="02020603050405020304" pitchFamily="18" charset="0"/>
              </a:rPr>
              <a:t>)</a:t>
            </a:r>
            <a:r>
              <a:rPr lang="zh-CN" altLang="en-US" sz="1400" i="0" dirty="0">
                <a:solidFill>
                  <a:schemeClr val="bg1"/>
                </a:solidFill>
                <a:latin typeface="Calibri" panose="020F0502020204030204" pitchFamily="34" charset="0"/>
                <a:cs typeface="Times New Roman" panose="02020603050405020304" pitchFamily="18" charset="0"/>
              </a:rPr>
              <a:t>与</a:t>
            </a:r>
            <a:r>
              <a:rPr lang="en-US" altLang="zh-CN" sz="1400" i="0" dirty="0">
                <a:solidFill>
                  <a:schemeClr val="bg1"/>
                </a:solidFill>
                <a:latin typeface="Calibri" panose="020F0502020204030204" pitchFamily="34" charset="0"/>
                <a:cs typeface="Times New Roman" panose="02020603050405020304" pitchFamily="18" charset="0"/>
              </a:rPr>
              <a:t>h(n)</a:t>
            </a:r>
            <a:r>
              <a:rPr lang="zh-CN" altLang="en-US" sz="1400" i="0" dirty="0">
                <a:solidFill>
                  <a:schemeClr val="bg1"/>
                </a:solidFill>
                <a:latin typeface="Calibri" panose="020F0502020204030204" pitchFamily="34" charset="0"/>
                <a:cs typeface="Times New Roman" panose="02020603050405020304" pitchFamily="18" charset="0"/>
              </a:rPr>
              <a:t>和</a:t>
            </a:r>
            <a:r>
              <a:rPr lang="en-US" altLang="zh-CN" sz="1400" i="0" dirty="0">
                <a:solidFill>
                  <a:schemeClr val="bg1"/>
                </a:solidFill>
                <a:latin typeface="Calibri" panose="020F0502020204030204" pitchFamily="34" charset="0"/>
                <a:cs typeface="Times New Roman" panose="02020603050405020304" pitchFamily="18" charset="0"/>
              </a:rPr>
              <a:t>n</a:t>
            </a:r>
            <a:r>
              <a:rPr lang="zh-CN" altLang="en-US" sz="1400" i="0" dirty="0">
                <a:solidFill>
                  <a:schemeClr val="bg1"/>
                </a:solidFill>
                <a:latin typeface="Calibri" panose="020F0502020204030204" pitchFamily="34" charset="0"/>
                <a:cs typeface="Times New Roman" panose="02020603050405020304" pitchFamily="18" charset="0"/>
              </a:rPr>
              <a:t>的关系</a:t>
            </a:r>
            <a:endParaRPr lang="en-US" altLang="zh-CN" sz="1400" i="0" dirty="0">
              <a:solidFill>
                <a:schemeClr val="bg1"/>
              </a:solidFill>
              <a:latin typeface="Calibri" panose="020F0502020204030204" pitchFamily="34" charset="0"/>
              <a:cs typeface="Times New Roman" panose="02020603050405020304" pitchFamily="18" charset="0"/>
            </a:endParaRPr>
          </a:p>
        </p:txBody>
      </p:sp>
      <p:sp>
        <p:nvSpPr>
          <p:cNvPr id="2072648" name="Rectangle 72"/>
          <p:cNvSpPr>
            <a:spLocks noChangeArrowheads="1"/>
          </p:cNvSpPr>
          <p:nvPr/>
        </p:nvSpPr>
        <p:spPr bwMode="auto">
          <a:xfrm>
            <a:off x="5329974" y="2096459"/>
            <a:ext cx="5068151" cy="412421"/>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1600" dirty="0"/>
              <a:t>( /   (+  10  4  (-  8  (-  12  (+  6  (/   4   5)))))  (-  15  8) )</a:t>
            </a:r>
          </a:p>
        </p:txBody>
      </p:sp>
      <p:sp>
        <p:nvSpPr>
          <p:cNvPr id="2072649" name="AutoShape 73"/>
          <p:cNvSpPr>
            <a:spLocks noChangeArrowheads="1"/>
          </p:cNvSpPr>
          <p:nvPr/>
        </p:nvSpPr>
        <p:spPr bwMode="auto">
          <a:xfrm>
            <a:off x="10816964" y="1815471"/>
            <a:ext cx="1241425" cy="561975"/>
          </a:xfrm>
          <a:prstGeom prst="wedgeEllipseCallout">
            <a:avLst>
              <a:gd name="adj1" fmla="val -85372"/>
              <a:gd name="adj2" fmla="val 3900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a:ea typeface="微软雅黑" panose="020B0503020204020204" pitchFamily="34" charset="-122"/>
              </a:rPr>
              <a:t>是运算组合式吗</a:t>
            </a:r>
            <a:r>
              <a:rPr lang="en-US" altLang="zh-CN" sz="1200">
                <a:ea typeface="微软雅黑" panose="020B0503020204020204" pitchFamily="34" charset="-122"/>
              </a:rPr>
              <a:t>?</a:t>
            </a:r>
          </a:p>
        </p:txBody>
      </p:sp>
      <p:sp>
        <p:nvSpPr>
          <p:cNvPr id="40" name="圆角矩形 39"/>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5</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）运算组合式的递归定义示例</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41"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Tree>
    <p:extLst>
      <p:ext uri="{BB962C8B-B14F-4D97-AF65-F5344CB8AC3E}">
        <p14:creationId xmlns:p14="http://schemas.microsoft.com/office/powerpoint/2010/main" val="2408432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72646">
                                            <p:txEl>
                                              <p:pRg st="0" end="0"/>
                                            </p:txEl>
                                          </p:spTgt>
                                        </p:tgtEl>
                                        <p:attrNameLst>
                                          <p:attrName>style.visibility</p:attrName>
                                        </p:attrNameLst>
                                      </p:cBhvr>
                                      <p:to>
                                        <p:strVal val="visible"/>
                                      </p:to>
                                    </p:set>
                                    <p:anim calcmode="lin" valueType="num">
                                      <p:cBhvr additive="base">
                                        <p:cTn id="7" dur="500" fill="hold"/>
                                        <p:tgtEl>
                                          <p:spTgt spid="20726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726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72646">
                                            <p:txEl>
                                              <p:pRg st="1" end="1"/>
                                            </p:txEl>
                                          </p:spTgt>
                                        </p:tgtEl>
                                        <p:attrNameLst>
                                          <p:attrName>style.visibility</p:attrName>
                                        </p:attrNameLst>
                                      </p:cBhvr>
                                      <p:to>
                                        <p:strVal val="visible"/>
                                      </p:to>
                                    </p:set>
                                    <p:anim calcmode="lin" valueType="num">
                                      <p:cBhvr additive="base">
                                        <p:cTn id="13" dur="500" fill="hold"/>
                                        <p:tgtEl>
                                          <p:spTgt spid="20726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26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72646">
                                            <p:txEl>
                                              <p:pRg st="2" end="2"/>
                                            </p:txEl>
                                          </p:spTgt>
                                        </p:tgtEl>
                                        <p:attrNameLst>
                                          <p:attrName>style.visibility</p:attrName>
                                        </p:attrNameLst>
                                      </p:cBhvr>
                                      <p:to>
                                        <p:strVal val="visible"/>
                                      </p:to>
                                    </p:set>
                                    <p:anim calcmode="lin" valueType="num">
                                      <p:cBhvr additive="base">
                                        <p:cTn id="19" dur="500" fill="hold"/>
                                        <p:tgtEl>
                                          <p:spTgt spid="20726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726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72646">
                                            <p:txEl>
                                              <p:pRg st="3" end="3"/>
                                            </p:txEl>
                                          </p:spTgt>
                                        </p:tgtEl>
                                        <p:attrNameLst>
                                          <p:attrName>style.visibility</p:attrName>
                                        </p:attrNameLst>
                                      </p:cBhvr>
                                      <p:to>
                                        <p:strVal val="visible"/>
                                      </p:to>
                                    </p:set>
                                    <p:anim calcmode="lin" valueType="num">
                                      <p:cBhvr additive="base">
                                        <p:cTn id="25" dur="500" fill="hold"/>
                                        <p:tgtEl>
                                          <p:spTgt spid="207264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26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72646">
                                            <p:txEl>
                                              <p:pRg st="4" end="4"/>
                                            </p:txEl>
                                          </p:spTgt>
                                        </p:tgtEl>
                                        <p:attrNameLst>
                                          <p:attrName>style.visibility</p:attrName>
                                        </p:attrNameLst>
                                      </p:cBhvr>
                                      <p:to>
                                        <p:strVal val="visible"/>
                                      </p:to>
                                    </p:set>
                                    <p:anim calcmode="lin" valueType="num">
                                      <p:cBhvr additive="base">
                                        <p:cTn id="31" dur="500" fill="hold"/>
                                        <p:tgtEl>
                                          <p:spTgt spid="207264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726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72646">
                                            <p:txEl>
                                              <p:pRg st="5" end="5"/>
                                            </p:txEl>
                                          </p:spTgt>
                                        </p:tgtEl>
                                        <p:attrNameLst>
                                          <p:attrName>style.visibility</p:attrName>
                                        </p:attrNameLst>
                                      </p:cBhvr>
                                      <p:to>
                                        <p:strVal val="visible"/>
                                      </p:to>
                                    </p:set>
                                    <p:anim calcmode="lin" valueType="num">
                                      <p:cBhvr additive="base">
                                        <p:cTn id="37" dur="500" fill="hold"/>
                                        <p:tgtEl>
                                          <p:spTgt spid="207264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726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72646">
                                            <p:txEl>
                                              <p:pRg st="6" end="6"/>
                                            </p:txEl>
                                          </p:spTgt>
                                        </p:tgtEl>
                                        <p:attrNameLst>
                                          <p:attrName>style.visibility</p:attrName>
                                        </p:attrNameLst>
                                      </p:cBhvr>
                                      <p:to>
                                        <p:strVal val="visible"/>
                                      </p:to>
                                    </p:set>
                                    <p:anim calcmode="lin" valueType="num">
                                      <p:cBhvr additive="base">
                                        <p:cTn id="43" dur="500" fill="hold"/>
                                        <p:tgtEl>
                                          <p:spTgt spid="207264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726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72646">
                                            <p:txEl>
                                              <p:pRg st="7" end="7"/>
                                            </p:txEl>
                                          </p:spTgt>
                                        </p:tgtEl>
                                        <p:attrNameLst>
                                          <p:attrName>style.visibility</p:attrName>
                                        </p:attrNameLst>
                                      </p:cBhvr>
                                      <p:to>
                                        <p:strVal val="visible"/>
                                      </p:to>
                                    </p:set>
                                    <p:anim calcmode="lin" valueType="num">
                                      <p:cBhvr additive="base">
                                        <p:cTn id="49" dur="500" fill="hold"/>
                                        <p:tgtEl>
                                          <p:spTgt spid="207264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7264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72646">
                                            <p:txEl>
                                              <p:pRg st="8" end="8"/>
                                            </p:txEl>
                                          </p:spTgt>
                                        </p:tgtEl>
                                        <p:attrNameLst>
                                          <p:attrName>style.visibility</p:attrName>
                                        </p:attrNameLst>
                                      </p:cBhvr>
                                      <p:to>
                                        <p:strVal val="visible"/>
                                      </p:to>
                                    </p:set>
                                    <p:anim calcmode="lin" valueType="num">
                                      <p:cBhvr additive="base">
                                        <p:cTn id="55" dur="500" fill="hold"/>
                                        <p:tgtEl>
                                          <p:spTgt spid="207264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7264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72648"/>
                                        </p:tgtEl>
                                        <p:attrNameLst>
                                          <p:attrName>style.visibility</p:attrName>
                                        </p:attrNameLst>
                                      </p:cBhvr>
                                      <p:to>
                                        <p:strVal val="visible"/>
                                      </p:to>
                                    </p:set>
                                    <p:anim calcmode="lin" valueType="num">
                                      <p:cBhvr additive="base">
                                        <p:cTn id="61" dur="500" fill="hold"/>
                                        <p:tgtEl>
                                          <p:spTgt spid="2072648"/>
                                        </p:tgtEl>
                                        <p:attrNameLst>
                                          <p:attrName>ppt_x</p:attrName>
                                        </p:attrNameLst>
                                      </p:cBhvr>
                                      <p:tavLst>
                                        <p:tav tm="0">
                                          <p:val>
                                            <p:strVal val="#ppt_x"/>
                                          </p:val>
                                        </p:tav>
                                        <p:tav tm="100000">
                                          <p:val>
                                            <p:strVal val="#ppt_x"/>
                                          </p:val>
                                        </p:tav>
                                      </p:tavLst>
                                    </p:anim>
                                    <p:anim calcmode="lin" valueType="num">
                                      <p:cBhvr additive="base">
                                        <p:cTn id="62" dur="500" fill="hold"/>
                                        <p:tgtEl>
                                          <p:spTgt spid="20726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72649"/>
                                        </p:tgtEl>
                                        <p:attrNameLst>
                                          <p:attrName>style.visibility</p:attrName>
                                        </p:attrNameLst>
                                      </p:cBhvr>
                                      <p:to>
                                        <p:strVal val="visible"/>
                                      </p:to>
                                    </p:set>
                                    <p:anim calcmode="lin" valueType="num">
                                      <p:cBhvr additive="base">
                                        <p:cTn id="65" dur="500" fill="hold"/>
                                        <p:tgtEl>
                                          <p:spTgt spid="2072649"/>
                                        </p:tgtEl>
                                        <p:attrNameLst>
                                          <p:attrName>ppt_x</p:attrName>
                                        </p:attrNameLst>
                                      </p:cBhvr>
                                      <p:tavLst>
                                        <p:tav tm="0">
                                          <p:val>
                                            <p:strVal val="#ppt_x"/>
                                          </p:val>
                                        </p:tav>
                                        <p:tav tm="100000">
                                          <p:val>
                                            <p:strVal val="#ppt_x"/>
                                          </p:val>
                                        </p:tav>
                                      </p:tavLst>
                                    </p:anim>
                                    <p:anim calcmode="lin" valueType="num">
                                      <p:cBhvr additive="base">
                                        <p:cTn id="66" dur="500" fill="hold"/>
                                        <p:tgtEl>
                                          <p:spTgt spid="207264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072649"/>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072615">
                                            <p:txEl>
                                              <p:pRg st="0" end="0"/>
                                            </p:txEl>
                                          </p:spTgt>
                                        </p:tgtEl>
                                        <p:attrNameLst>
                                          <p:attrName>style.visibility</p:attrName>
                                        </p:attrNameLst>
                                      </p:cBhvr>
                                      <p:to>
                                        <p:strVal val="visible"/>
                                      </p:to>
                                    </p:set>
                                    <p:anim calcmode="lin" valueType="num">
                                      <p:cBhvr additive="base">
                                        <p:cTn id="71" dur="500" fill="hold"/>
                                        <p:tgtEl>
                                          <p:spTgt spid="2072615">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0726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2072615">
                                            <p:txEl>
                                              <p:pRg st="1" end="1"/>
                                            </p:txEl>
                                          </p:spTgt>
                                        </p:tgtEl>
                                        <p:attrNameLst>
                                          <p:attrName>style.visibility</p:attrName>
                                        </p:attrNameLst>
                                      </p:cBhvr>
                                      <p:to>
                                        <p:strVal val="visible"/>
                                      </p:to>
                                    </p:set>
                                    <p:anim calcmode="lin" valueType="num">
                                      <p:cBhvr additive="base">
                                        <p:cTn id="77" dur="500" fill="hold"/>
                                        <p:tgtEl>
                                          <p:spTgt spid="2072615">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0726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2072615">
                                            <p:txEl>
                                              <p:pRg st="2" end="2"/>
                                            </p:txEl>
                                          </p:spTgt>
                                        </p:tgtEl>
                                        <p:attrNameLst>
                                          <p:attrName>style.visibility</p:attrName>
                                        </p:attrNameLst>
                                      </p:cBhvr>
                                      <p:to>
                                        <p:strVal val="visible"/>
                                      </p:to>
                                    </p:set>
                                    <p:anim calcmode="lin" valueType="num">
                                      <p:cBhvr additive="base">
                                        <p:cTn id="83" dur="500" fill="hold"/>
                                        <p:tgtEl>
                                          <p:spTgt spid="2072615">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20726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2072615">
                                            <p:txEl>
                                              <p:pRg st="3" end="3"/>
                                            </p:txEl>
                                          </p:spTgt>
                                        </p:tgtEl>
                                        <p:attrNameLst>
                                          <p:attrName>style.visibility</p:attrName>
                                        </p:attrNameLst>
                                      </p:cBhvr>
                                      <p:to>
                                        <p:strVal val="visible"/>
                                      </p:to>
                                    </p:set>
                                    <p:anim calcmode="lin" valueType="num">
                                      <p:cBhvr additive="base">
                                        <p:cTn id="89" dur="500" fill="hold"/>
                                        <p:tgtEl>
                                          <p:spTgt spid="2072615">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20726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2072615">
                                            <p:txEl>
                                              <p:pRg st="4" end="4"/>
                                            </p:txEl>
                                          </p:spTgt>
                                        </p:tgtEl>
                                        <p:attrNameLst>
                                          <p:attrName>style.visibility</p:attrName>
                                        </p:attrNameLst>
                                      </p:cBhvr>
                                      <p:to>
                                        <p:strVal val="visible"/>
                                      </p:to>
                                    </p:set>
                                    <p:anim calcmode="lin" valueType="num">
                                      <p:cBhvr additive="base">
                                        <p:cTn id="95" dur="500" fill="hold"/>
                                        <p:tgtEl>
                                          <p:spTgt spid="2072615">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20726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nodeType="clickEffect">
                                  <p:stCondLst>
                                    <p:cond delay="0"/>
                                  </p:stCondLst>
                                  <p:childTnLst>
                                    <p:set>
                                      <p:cBhvr>
                                        <p:cTn id="100" dur="1" fill="hold">
                                          <p:stCondLst>
                                            <p:cond delay="0"/>
                                          </p:stCondLst>
                                        </p:cTn>
                                        <p:tgtEl>
                                          <p:spTgt spid="2072615">
                                            <p:txEl>
                                              <p:pRg st="5" end="5"/>
                                            </p:txEl>
                                          </p:spTgt>
                                        </p:tgtEl>
                                        <p:attrNameLst>
                                          <p:attrName>style.visibility</p:attrName>
                                        </p:attrNameLst>
                                      </p:cBhvr>
                                      <p:to>
                                        <p:strVal val="visible"/>
                                      </p:to>
                                    </p:set>
                                    <p:anim calcmode="lin" valueType="num">
                                      <p:cBhvr additive="base">
                                        <p:cTn id="101" dur="500" fill="hold"/>
                                        <p:tgtEl>
                                          <p:spTgt spid="2072615">
                                            <p:txEl>
                                              <p:pRg st="5" end="5"/>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0726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2072645"/>
                                        </p:tgtEl>
                                        <p:attrNameLst>
                                          <p:attrName>style.visibility</p:attrName>
                                        </p:attrNameLst>
                                      </p:cBhvr>
                                      <p:to>
                                        <p:strVal val="visible"/>
                                      </p:to>
                                    </p:set>
                                    <p:anim calcmode="lin" valueType="num">
                                      <p:cBhvr additive="base">
                                        <p:cTn id="107" dur="500" fill="hold"/>
                                        <p:tgtEl>
                                          <p:spTgt spid="2072645"/>
                                        </p:tgtEl>
                                        <p:attrNameLst>
                                          <p:attrName>ppt_x</p:attrName>
                                        </p:attrNameLst>
                                      </p:cBhvr>
                                      <p:tavLst>
                                        <p:tav tm="0">
                                          <p:val>
                                            <p:strVal val="#ppt_x"/>
                                          </p:val>
                                        </p:tav>
                                        <p:tav tm="100000">
                                          <p:val>
                                            <p:strVal val="#ppt_x"/>
                                          </p:val>
                                        </p:tav>
                                      </p:tavLst>
                                    </p:anim>
                                    <p:anim calcmode="lin" valueType="num">
                                      <p:cBhvr additive="base">
                                        <p:cTn id="108" dur="500" fill="hold"/>
                                        <p:tgtEl>
                                          <p:spTgt spid="2072645"/>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nodeType="clickEffect">
                                  <p:stCondLst>
                                    <p:cond delay="0"/>
                                  </p:stCondLst>
                                  <p:childTnLst>
                                    <p:set>
                                      <p:cBhvr>
                                        <p:cTn id="112" dur="1" fill="hold">
                                          <p:stCondLst>
                                            <p:cond delay="0"/>
                                          </p:stCondLst>
                                        </p:cTn>
                                        <p:tgtEl>
                                          <p:spTgt spid="2072644"/>
                                        </p:tgtEl>
                                        <p:attrNameLst>
                                          <p:attrName>style.visibility</p:attrName>
                                        </p:attrNameLst>
                                      </p:cBhvr>
                                      <p:to>
                                        <p:strVal val="visible"/>
                                      </p:to>
                                    </p:set>
                                    <p:anim calcmode="lin" valueType="num">
                                      <p:cBhvr additive="base">
                                        <p:cTn id="113" dur="500" fill="hold"/>
                                        <p:tgtEl>
                                          <p:spTgt spid="2072644"/>
                                        </p:tgtEl>
                                        <p:attrNameLst>
                                          <p:attrName>ppt_x</p:attrName>
                                        </p:attrNameLst>
                                      </p:cBhvr>
                                      <p:tavLst>
                                        <p:tav tm="0">
                                          <p:val>
                                            <p:strVal val="#ppt_x"/>
                                          </p:val>
                                        </p:tav>
                                        <p:tav tm="100000">
                                          <p:val>
                                            <p:strVal val="#ppt_x"/>
                                          </p:val>
                                        </p:tav>
                                      </p:tavLst>
                                    </p:anim>
                                    <p:anim calcmode="lin" valueType="num">
                                      <p:cBhvr additive="base">
                                        <p:cTn id="114" dur="500" fill="hold"/>
                                        <p:tgtEl>
                                          <p:spTgt spid="2072644"/>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nodeType="clickEffect">
                                  <p:stCondLst>
                                    <p:cond delay="0"/>
                                  </p:stCondLst>
                                  <p:childTnLst>
                                    <p:set>
                                      <p:cBhvr>
                                        <p:cTn id="118" dur="1" fill="hold">
                                          <p:stCondLst>
                                            <p:cond delay="0"/>
                                          </p:stCondLst>
                                        </p:cTn>
                                        <p:tgtEl>
                                          <p:spTgt spid="2072643"/>
                                        </p:tgtEl>
                                        <p:attrNameLst>
                                          <p:attrName>style.visibility</p:attrName>
                                        </p:attrNameLst>
                                      </p:cBhvr>
                                      <p:to>
                                        <p:strVal val="visible"/>
                                      </p:to>
                                    </p:set>
                                    <p:anim calcmode="lin" valueType="num">
                                      <p:cBhvr additive="base">
                                        <p:cTn id="119" dur="500" fill="hold"/>
                                        <p:tgtEl>
                                          <p:spTgt spid="2072643"/>
                                        </p:tgtEl>
                                        <p:attrNameLst>
                                          <p:attrName>ppt_x</p:attrName>
                                        </p:attrNameLst>
                                      </p:cBhvr>
                                      <p:tavLst>
                                        <p:tav tm="0">
                                          <p:val>
                                            <p:strVal val="#ppt_x"/>
                                          </p:val>
                                        </p:tav>
                                        <p:tav tm="100000">
                                          <p:val>
                                            <p:strVal val="#ppt_x"/>
                                          </p:val>
                                        </p:tav>
                                      </p:tavLst>
                                    </p:anim>
                                    <p:anim calcmode="lin" valueType="num">
                                      <p:cBhvr additive="base">
                                        <p:cTn id="120" dur="500" fill="hold"/>
                                        <p:tgtEl>
                                          <p:spTgt spid="2072643"/>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nodeType="clickEffect">
                                  <p:stCondLst>
                                    <p:cond delay="0"/>
                                  </p:stCondLst>
                                  <p:childTnLst>
                                    <p:set>
                                      <p:cBhvr>
                                        <p:cTn id="124" dur="1" fill="hold">
                                          <p:stCondLst>
                                            <p:cond delay="0"/>
                                          </p:stCondLst>
                                        </p:cTn>
                                        <p:tgtEl>
                                          <p:spTgt spid="2072642"/>
                                        </p:tgtEl>
                                        <p:attrNameLst>
                                          <p:attrName>style.visibility</p:attrName>
                                        </p:attrNameLst>
                                      </p:cBhvr>
                                      <p:to>
                                        <p:strVal val="visible"/>
                                      </p:to>
                                    </p:set>
                                    <p:anim calcmode="lin" valueType="num">
                                      <p:cBhvr additive="base">
                                        <p:cTn id="125" dur="500" fill="hold"/>
                                        <p:tgtEl>
                                          <p:spTgt spid="2072642"/>
                                        </p:tgtEl>
                                        <p:attrNameLst>
                                          <p:attrName>ppt_x</p:attrName>
                                        </p:attrNameLst>
                                      </p:cBhvr>
                                      <p:tavLst>
                                        <p:tav tm="0">
                                          <p:val>
                                            <p:strVal val="#ppt_x"/>
                                          </p:val>
                                        </p:tav>
                                        <p:tav tm="100000">
                                          <p:val>
                                            <p:strVal val="#ppt_x"/>
                                          </p:val>
                                        </p:tav>
                                      </p:tavLst>
                                    </p:anim>
                                    <p:anim calcmode="lin" valueType="num">
                                      <p:cBhvr additive="base">
                                        <p:cTn id="126" dur="500" fill="hold"/>
                                        <p:tgtEl>
                                          <p:spTgt spid="2072642"/>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nodeType="clickEffect">
                                  <p:stCondLst>
                                    <p:cond delay="0"/>
                                  </p:stCondLst>
                                  <p:childTnLst>
                                    <p:set>
                                      <p:cBhvr>
                                        <p:cTn id="130" dur="1" fill="hold">
                                          <p:stCondLst>
                                            <p:cond delay="0"/>
                                          </p:stCondLst>
                                        </p:cTn>
                                        <p:tgtEl>
                                          <p:spTgt spid="2072641"/>
                                        </p:tgtEl>
                                        <p:attrNameLst>
                                          <p:attrName>style.visibility</p:attrName>
                                        </p:attrNameLst>
                                      </p:cBhvr>
                                      <p:to>
                                        <p:strVal val="visible"/>
                                      </p:to>
                                    </p:set>
                                    <p:anim calcmode="lin" valueType="num">
                                      <p:cBhvr additive="base">
                                        <p:cTn id="131" dur="500" fill="hold"/>
                                        <p:tgtEl>
                                          <p:spTgt spid="2072641"/>
                                        </p:tgtEl>
                                        <p:attrNameLst>
                                          <p:attrName>ppt_x</p:attrName>
                                        </p:attrNameLst>
                                      </p:cBhvr>
                                      <p:tavLst>
                                        <p:tav tm="0">
                                          <p:val>
                                            <p:strVal val="#ppt_x"/>
                                          </p:val>
                                        </p:tav>
                                        <p:tav tm="100000">
                                          <p:val>
                                            <p:strVal val="#ppt_x"/>
                                          </p:val>
                                        </p:tav>
                                      </p:tavLst>
                                    </p:anim>
                                    <p:anim calcmode="lin" valueType="num">
                                      <p:cBhvr additive="base">
                                        <p:cTn id="132" dur="500" fill="hold"/>
                                        <p:tgtEl>
                                          <p:spTgt spid="2072641"/>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nodeType="clickEffect">
                                  <p:stCondLst>
                                    <p:cond delay="0"/>
                                  </p:stCondLst>
                                  <p:childTnLst>
                                    <p:set>
                                      <p:cBhvr>
                                        <p:cTn id="136" dur="1" fill="hold">
                                          <p:stCondLst>
                                            <p:cond delay="0"/>
                                          </p:stCondLst>
                                        </p:cTn>
                                        <p:tgtEl>
                                          <p:spTgt spid="2072615">
                                            <p:txEl>
                                              <p:pRg st="6" end="6"/>
                                            </p:txEl>
                                          </p:spTgt>
                                        </p:tgtEl>
                                        <p:attrNameLst>
                                          <p:attrName>style.visibility</p:attrName>
                                        </p:attrNameLst>
                                      </p:cBhvr>
                                      <p:to>
                                        <p:strVal val="visible"/>
                                      </p:to>
                                    </p:set>
                                    <p:anim calcmode="lin" valueType="num">
                                      <p:cBhvr additive="base">
                                        <p:cTn id="137" dur="500" fill="hold"/>
                                        <p:tgtEl>
                                          <p:spTgt spid="2072615">
                                            <p:txEl>
                                              <p:pRg st="6" end="6"/>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20726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nodeType="clickEffect">
                                  <p:stCondLst>
                                    <p:cond delay="0"/>
                                  </p:stCondLst>
                                  <p:childTnLst>
                                    <p:set>
                                      <p:cBhvr>
                                        <p:cTn id="142" dur="1" fill="hold">
                                          <p:stCondLst>
                                            <p:cond delay="0"/>
                                          </p:stCondLst>
                                        </p:cTn>
                                        <p:tgtEl>
                                          <p:spTgt spid="2072615">
                                            <p:txEl>
                                              <p:pRg st="7" end="7"/>
                                            </p:txEl>
                                          </p:spTgt>
                                        </p:tgtEl>
                                        <p:attrNameLst>
                                          <p:attrName>style.visibility</p:attrName>
                                        </p:attrNameLst>
                                      </p:cBhvr>
                                      <p:to>
                                        <p:strVal val="visible"/>
                                      </p:to>
                                    </p:set>
                                    <p:anim calcmode="lin" valueType="num">
                                      <p:cBhvr additive="base">
                                        <p:cTn id="143" dur="500" fill="hold"/>
                                        <p:tgtEl>
                                          <p:spTgt spid="2072615">
                                            <p:txEl>
                                              <p:pRg st="7" end="7"/>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20726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nodeType="clickEffect">
                                  <p:stCondLst>
                                    <p:cond delay="0"/>
                                  </p:stCondLst>
                                  <p:childTnLst>
                                    <p:set>
                                      <p:cBhvr>
                                        <p:cTn id="148" dur="1" fill="hold">
                                          <p:stCondLst>
                                            <p:cond delay="0"/>
                                          </p:stCondLst>
                                        </p:cTn>
                                        <p:tgtEl>
                                          <p:spTgt spid="2072615">
                                            <p:txEl>
                                              <p:pRg st="8" end="8"/>
                                            </p:txEl>
                                          </p:spTgt>
                                        </p:tgtEl>
                                        <p:attrNameLst>
                                          <p:attrName>style.visibility</p:attrName>
                                        </p:attrNameLst>
                                      </p:cBhvr>
                                      <p:to>
                                        <p:strVal val="visible"/>
                                      </p:to>
                                    </p:set>
                                    <p:anim calcmode="lin" valueType="num">
                                      <p:cBhvr additive="base">
                                        <p:cTn id="149" dur="500" fill="hold"/>
                                        <p:tgtEl>
                                          <p:spTgt spid="2072615">
                                            <p:txEl>
                                              <p:pRg st="8" end="8"/>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20726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nodeType="clickEffect">
                                  <p:stCondLst>
                                    <p:cond delay="0"/>
                                  </p:stCondLst>
                                  <p:childTnLst>
                                    <p:set>
                                      <p:cBhvr>
                                        <p:cTn id="154" dur="1" fill="hold">
                                          <p:stCondLst>
                                            <p:cond delay="0"/>
                                          </p:stCondLst>
                                        </p:cTn>
                                        <p:tgtEl>
                                          <p:spTgt spid="2072615">
                                            <p:txEl>
                                              <p:pRg st="9" end="9"/>
                                            </p:txEl>
                                          </p:spTgt>
                                        </p:tgtEl>
                                        <p:attrNameLst>
                                          <p:attrName>style.visibility</p:attrName>
                                        </p:attrNameLst>
                                      </p:cBhvr>
                                      <p:to>
                                        <p:strVal val="visible"/>
                                      </p:to>
                                    </p:set>
                                    <p:anim calcmode="lin" valueType="num">
                                      <p:cBhvr additive="base">
                                        <p:cTn id="155" dur="500" fill="hold"/>
                                        <p:tgtEl>
                                          <p:spTgt spid="2072615">
                                            <p:txEl>
                                              <p:pRg st="9" end="9"/>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20726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4" fill="hold" nodeType="clickEffect">
                                  <p:stCondLst>
                                    <p:cond delay="0"/>
                                  </p:stCondLst>
                                  <p:childTnLst>
                                    <p:set>
                                      <p:cBhvr>
                                        <p:cTn id="160" dur="1" fill="hold">
                                          <p:stCondLst>
                                            <p:cond delay="0"/>
                                          </p:stCondLst>
                                        </p:cTn>
                                        <p:tgtEl>
                                          <p:spTgt spid="2072615">
                                            <p:txEl>
                                              <p:pRg st="10" end="10"/>
                                            </p:txEl>
                                          </p:spTgt>
                                        </p:tgtEl>
                                        <p:attrNameLst>
                                          <p:attrName>style.visibility</p:attrName>
                                        </p:attrNameLst>
                                      </p:cBhvr>
                                      <p:to>
                                        <p:strVal val="visible"/>
                                      </p:to>
                                    </p:set>
                                    <p:anim calcmode="lin" valueType="num">
                                      <p:cBhvr additive="base">
                                        <p:cTn id="161" dur="500" fill="hold"/>
                                        <p:tgtEl>
                                          <p:spTgt spid="2072615">
                                            <p:txEl>
                                              <p:pRg st="10" end="10"/>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20726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4" fill="hold" nodeType="clickEffect">
                                  <p:stCondLst>
                                    <p:cond delay="0"/>
                                  </p:stCondLst>
                                  <p:childTnLst>
                                    <p:set>
                                      <p:cBhvr>
                                        <p:cTn id="166" dur="1" fill="hold">
                                          <p:stCondLst>
                                            <p:cond delay="0"/>
                                          </p:stCondLst>
                                        </p:cTn>
                                        <p:tgtEl>
                                          <p:spTgt spid="2072615">
                                            <p:txEl>
                                              <p:pRg st="11" end="11"/>
                                            </p:txEl>
                                          </p:spTgt>
                                        </p:tgtEl>
                                        <p:attrNameLst>
                                          <p:attrName>style.visibility</p:attrName>
                                        </p:attrNameLst>
                                      </p:cBhvr>
                                      <p:to>
                                        <p:strVal val="visible"/>
                                      </p:to>
                                    </p:set>
                                    <p:anim calcmode="lin" valueType="num">
                                      <p:cBhvr additive="base">
                                        <p:cTn id="167" dur="500" fill="hold"/>
                                        <p:tgtEl>
                                          <p:spTgt spid="2072615">
                                            <p:txEl>
                                              <p:pRg st="11" end="11"/>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20726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 presetClass="entr" presetSubtype="4" fill="hold" nodeType="clickEffect">
                                  <p:stCondLst>
                                    <p:cond delay="0"/>
                                  </p:stCondLst>
                                  <p:childTnLst>
                                    <p:set>
                                      <p:cBhvr>
                                        <p:cTn id="172" dur="1" fill="hold">
                                          <p:stCondLst>
                                            <p:cond delay="0"/>
                                          </p:stCondLst>
                                        </p:cTn>
                                        <p:tgtEl>
                                          <p:spTgt spid="2072615">
                                            <p:txEl>
                                              <p:pRg st="12" end="12"/>
                                            </p:txEl>
                                          </p:spTgt>
                                        </p:tgtEl>
                                        <p:attrNameLst>
                                          <p:attrName>style.visibility</p:attrName>
                                        </p:attrNameLst>
                                      </p:cBhvr>
                                      <p:to>
                                        <p:strVal val="visible"/>
                                      </p:to>
                                    </p:set>
                                    <p:anim calcmode="lin" valueType="num">
                                      <p:cBhvr additive="base">
                                        <p:cTn id="173" dur="500" fill="hold"/>
                                        <p:tgtEl>
                                          <p:spTgt spid="2072615">
                                            <p:txEl>
                                              <p:pRg st="12" end="12"/>
                                            </p:txEl>
                                          </p:spTgt>
                                        </p:tgtEl>
                                        <p:attrNameLst>
                                          <p:attrName>ppt_x</p:attrName>
                                        </p:attrNameLst>
                                      </p:cBhvr>
                                      <p:tavLst>
                                        <p:tav tm="0">
                                          <p:val>
                                            <p:strVal val="#ppt_x"/>
                                          </p:val>
                                        </p:tav>
                                        <p:tav tm="100000">
                                          <p:val>
                                            <p:strVal val="#ppt_x"/>
                                          </p:val>
                                        </p:tav>
                                      </p:tavLst>
                                    </p:anim>
                                    <p:anim calcmode="lin" valueType="num">
                                      <p:cBhvr additive="base">
                                        <p:cTn id="174" dur="500" fill="hold"/>
                                        <p:tgtEl>
                                          <p:spTgt spid="207261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4" fill="hold" nodeType="clickEffect">
                                  <p:stCondLst>
                                    <p:cond delay="0"/>
                                  </p:stCondLst>
                                  <p:childTnLst>
                                    <p:set>
                                      <p:cBhvr>
                                        <p:cTn id="178" dur="1" fill="hold">
                                          <p:stCondLst>
                                            <p:cond delay="0"/>
                                          </p:stCondLst>
                                        </p:cTn>
                                        <p:tgtEl>
                                          <p:spTgt spid="2072640"/>
                                        </p:tgtEl>
                                        <p:attrNameLst>
                                          <p:attrName>style.visibility</p:attrName>
                                        </p:attrNameLst>
                                      </p:cBhvr>
                                      <p:to>
                                        <p:strVal val="visible"/>
                                      </p:to>
                                    </p:set>
                                    <p:anim calcmode="lin" valueType="num">
                                      <p:cBhvr additive="base">
                                        <p:cTn id="179" dur="500" fill="hold"/>
                                        <p:tgtEl>
                                          <p:spTgt spid="2072640"/>
                                        </p:tgtEl>
                                        <p:attrNameLst>
                                          <p:attrName>ppt_x</p:attrName>
                                        </p:attrNameLst>
                                      </p:cBhvr>
                                      <p:tavLst>
                                        <p:tav tm="0">
                                          <p:val>
                                            <p:strVal val="#ppt_x"/>
                                          </p:val>
                                        </p:tav>
                                        <p:tav tm="100000">
                                          <p:val>
                                            <p:strVal val="#ppt_x"/>
                                          </p:val>
                                        </p:tav>
                                      </p:tavLst>
                                    </p:anim>
                                    <p:anim calcmode="lin" valueType="num">
                                      <p:cBhvr additive="base">
                                        <p:cTn id="180" dur="500" fill="hold"/>
                                        <p:tgtEl>
                                          <p:spTgt spid="2072640"/>
                                        </p:tgtEl>
                                        <p:attrNameLst>
                                          <p:attrName>ppt_y</p:attrName>
                                        </p:attrNameLst>
                                      </p:cBhvr>
                                      <p:tavLst>
                                        <p:tav tm="0">
                                          <p:val>
                                            <p:strVal val="1+#ppt_h/2"/>
                                          </p:val>
                                        </p:tav>
                                        <p:tav tm="100000">
                                          <p:val>
                                            <p:strVal val="#ppt_y"/>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nodeType="clickEffect">
                                  <p:stCondLst>
                                    <p:cond delay="0"/>
                                  </p:stCondLst>
                                  <p:childTnLst>
                                    <p:set>
                                      <p:cBhvr>
                                        <p:cTn id="184" dur="1" fill="hold">
                                          <p:stCondLst>
                                            <p:cond delay="0"/>
                                          </p:stCondLst>
                                        </p:cTn>
                                        <p:tgtEl>
                                          <p:spTgt spid="2072639"/>
                                        </p:tgtEl>
                                        <p:attrNameLst>
                                          <p:attrName>style.visibility</p:attrName>
                                        </p:attrNameLst>
                                      </p:cBhvr>
                                      <p:to>
                                        <p:strVal val="visible"/>
                                      </p:to>
                                    </p:set>
                                    <p:anim calcmode="lin" valueType="num">
                                      <p:cBhvr additive="base">
                                        <p:cTn id="185" dur="500" fill="hold"/>
                                        <p:tgtEl>
                                          <p:spTgt spid="2072639"/>
                                        </p:tgtEl>
                                        <p:attrNameLst>
                                          <p:attrName>ppt_x</p:attrName>
                                        </p:attrNameLst>
                                      </p:cBhvr>
                                      <p:tavLst>
                                        <p:tav tm="0">
                                          <p:val>
                                            <p:strVal val="#ppt_x"/>
                                          </p:val>
                                        </p:tav>
                                        <p:tav tm="100000">
                                          <p:val>
                                            <p:strVal val="#ppt_x"/>
                                          </p:val>
                                        </p:tav>
                                      </p:tavLst>
                                    </p:anim>
                                    <p:anim calcmode="lin" valueType="num">
                                      <p:cBhvr additive="base">
                                        <p:cTn id="186" dur="500" fill="hold"/>
                                        <p:tgtEl>
                                          <p:spTgt spid="2072639"/>
                                        </p:tgtEl>
                                        <p:attrNameLst>
                                          <p:attrName>ppt_y</p:attrName>
                                        </p:attrNameLst>
                                      </p:cBhvr>
                                      <p:tavLst>
                                        <p:tav tm="0">
                                          <p:val>
                                            <p:strVal val="1+#ppt_h/2"/>
                                          </p:val>
                                        </p:tav>
                                        <p:tav tm="100000">
                                          <p:val>
                                            <p:strVal val="#ppt_y"/>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nodeType="clickEffect">
                                  <p:stCondLst>
                                    <p:cond delay="0"/>
                                  </p:stCondLst>
                                  <p:childTnLst>
                                    <p:set>
                                      <p:cBhvr>
                                        <p:cTn id="190" dur="1" fill="hold">
                                          <p:stCondLst>
                                            <p:cond delay="0"/>
                                          </p:stCondLst>
                                        </p:cTn>
                                        <p:tgtEl>
                                          <p:spTgt spid="2072638"/>
                                        </p:tgtEl>
                                        <p:attrNameLst>
                                          <p:attrName>style.visibility</p:attrName>
                                        </p:attrNameLst>
                                      </p:cBhvr>
                                      <p:to>
                                        <p:strVal val="visible"/>
                                      </p:to>
                                    </p:set>
                                    <p:anim calcmode="lin" valueType="num">
                                      <p:cBhvr additive="base">
                                        <p:cTn id="191" dur="500" fill="hold"/>
                                        <p:tgtEl>
                                          <p:spTgt spid="2072638"/>
                                        </p:tgtEl>
                                        <p:attrNameLst>
                                          <p:attrName>ppt_x</p:attrName>
                                        </p:attrNameLst>
                                      </p:cBhvr>
                                      <p:tavLst>
                                        <p:tav tm="0">
                                          <p:val>
                                            <p:strVal val="#ppt_x"/>
                                          </p:val>
                                        </p:tav>
                                        <p:tav tm="100000">
                                          <p:val>
                                            <p:strVal val="#ppt_x"/>
                                          </p:val>
                                        </p:tav>
                                      </p:tavLst>
                                    </p:anim>
                                    <p:anim calcmode="lin" valueType="num">
                                      <p:cBhvr additive="base">
                                        <p:cTn id="192" dur="500" fill="hold"/>
                                        <p:tgtEl>
                                          <p:spTgt spid="2072638"/>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4" fill="hold" nodeType="clickEffect">
                                  <p:stCondLst>
                                    <p:cond delay="0"/>
                                  </p:stCondLst>
                                  <p:childTnLst>
                                    <p:set>
                                      <p:cBhvr>
                                        <p:cTn id="196" dur="1" fill="hold">
                                          <p:stCondLst>
                                            <p:cond delay="0"/>
                                          </p:stCondLst>
                                        </p:cTn>
                                        <p:tgtEl>
                                          <p:spTgt spid="2072620"/>
                                        </p:tgtEl>
                                        <p:attrNameLst>
                                          <p:attrName>style.visibility</p:attrName>
                                        </p:attrNameLst>
                                      </p:cBhvr>
                                      <p:to>
                                        <p:strVal val="visible"/>
                                      </p:to>
                                    </p:set>
                                    <p:anim calcmode="lin" valueType="num">
                                      <p:cBhvr additive="base">
                                        <p:cTn id="197" dur="500" fill="hold"/>
                                        <p:tgtEl>
                                          <p:spTgt spid="2072620"/>
                                        </p:tgtEl>
                                        <p:attrNameLst>
                                          <p:attrName>ppt_x</p:attrName>
                                        </p:attrNameLst>
                                      </p:cBhvr>
                                      <p:tavLst>
                                        <p:tav tm="0">
                                          <p:val>
                                            <p:strVal val="#ppt_x"/>
                                          </p:val>
                                        </p:tav>
                                        <p:tav tm="100000">
                                          <p:val>
                                            <p:strVal val="#ppt_x"/>
                                          </p:val>
                                        </p:tav>
                                      </p:tavLst>
                                    </p:anim>
                                    <p:anim calcmode="lin" valueType="num">
                                      <p:cBhvr additive="base">
                                        <p:cTn id="198" dur="500" fill="hold"/>
                                        <p:tgtEl>
                                          <p:spTgt spid="2072620"/>
                                        </p:tgtEl>
                                        <p:attrNameLst>
                                          <p:attrName>ppt_y</p:attrName>
                                        </p:attrNameLst>
                                      </p:cBhvr>
                                      <p:tavLst>
                                        <p:tav tm="0">
                                          <p:val>
                                            <p:strVal val="1+#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4" fill="hold" nodeType="clickEffect">
                                  <p:stCondLst>
                                    <p:cond delay="0"/>
                                  </p:stCondLst>
                                  <p:childTnLst>
                                    <p:set>
                                      <p:cBhvr>
                                        <p:cTn id="202" dur="1" fill="hold">
                                          <p:stCondLst>
                                            <p:cond delay="0"/>
                                          </p:stCondLst>
                                        </p:cTn>
                                        <p:tgtEl>
                                          <p:spTgt spid="2072637"/>
                                        </p:tgtEl>
                                        <p:attrNameLst>
                                          <p:attrName>style.visibility</p:attrName>
                                        </p:attrNameLst>
                                      </p:cBhvr>
                                      <p:to>
                                        <p:strVal val="visible"/>
                                      </p:to>
                                    </p:set>
                                    <p:anim calcmode="lin" valueType="num">
                                      <p:cBhvr additive="base">
                                        <p:cTn id="203" dur="500" fill="hold"/>
                                        <p:tgtEl>
                                          <p:spTgt spid="2072637"/>
                                        </p:tgtEl>
                                        <p:attrNameLst>
                                          <p:attrName>ppt_x</p:attrName>
                                        </p:attrNameLst>
                                      </p:cBhvr>
                                      <p:tavLst>
                                        <p:tav tm="0">
                                          <p:val>
                                            <p:strVal val="#ppt_x"/>
                                          </p:val>
                                        </p:tav>
                                        <p:tav tm="100000">
                                          <p:val>
                                            <p:strVal val="#ppt_x"/>
                                          </p:val>
                                        </p:tav>
                                      </p:tavLst>
                                    </p:anim>
                                    <p:anim calcmode="lin" valueType="num">
                                      <p:cBhvr additive="base">
                                        <p:cTn id="204" dur="500" fill="hold"/>
                                        <p:tgtEl>
                                          <p:spTgt spid="2072637"/>
                                        </p:tgtEl>
                                        <p:attrNameLst>
                                          <p:attrName>ppt_y</p:attrName>
                                        </p:attrNameLst>
                                      </p:cBhvr>
                                      <p:tavLst>
                                        <p:tav tm="0">
                                          <p:val>
                                            <p:strVal val="1+#ppt_h/2"/>
                                          </p:val>
                                        </p:tav>
                                        <p:tav tm="100000">
                                          <p:val>
                                            <p:strVal val="#ppt_y"/>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4" fill="hold" nodeType="clickEffect">
                                  <p:stCondLst>
                                    <p:cond delay="0"/>
                                  </p:stCondLst>
                                  <p:childTnLst>
                                    <p:set>
                                      <p:cBhvr>
                                        <p:cTn id="208" dur="1" fill="hold">
                                          <p:stCondLst>
                                            <p:cond delay="0"/>
                                          </p:stCondLst>
                                        </p:cTn>
                                        <p:tgtEl>
                                          <p:spTgt spid="2072636"/>
                                        </p:tgtEl>
                                        <p:attrNameLst>
                                          <p:attrName>style.visibility</p:attrName>
                                        </p:attrNameLst>
                                      </p:cBhvr>
                                      <p:to>
                                        <p:strVal val="visible"/>
                                      </p:to>
                                    </p:set>
                                    <p:anim calcmode="lin" valueType="num">
                                      <p:cBhvr additive="base">
                                        <p:cTn id="209" dur="500" fill="hold"/>
                                        <p:tgtEl>
                                          <p:spTgt spid="2072636"/>
                                        </p:tgtEl>
                                        <p:attrNameLst>
                                          <p:attrName>ppt_x</p:attrName>
                                        </p:attrNameLst>
                                      </p:cBhvr>
                                      <p:tavLst>
                                        <p:tav tm="0">
                                          <p:val>
                                            <p:strVal val="#ppt_x"/>
                                          </p:val>
                                        </p:tav>
                                        <p:tav tm="100000">
                                          <p:val>
                                            <p:strVal val="#ppt_x"/>
                                          </p:val>
                                        </p:tav>
                                      </p:tavLst>
                                    </p:anim>
                                    <p:anim calcmode="lin" valueType="num">
                                      <p:cBhvr additive="base">
                                        <p:cTn id="210" dur="500" fill="hold"/>
                                        <p:tgtEl>
                                          <p:spTgt spid="2072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648" grpId="0" animBg="1"/>
      <p:bldP spid="20726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Text Box 2"/>
          <p:cNvSpPr txBox="1">
            <a:spLocks noChangeArrowheads="1"/>
          </p:cNvSpPr>
          <p:nvPr/>
        </p:nvSpPr>
        <p:spPr bwMode="auto">
          <a:xfrm>
            <a:off x="757825" y="1959979"/>
            <a:ext cx="10916433" cy="153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buClr>
                <a:srgbClr val="FF5050"/>
              </a:buClr>
              <a:buFont typeface="Wingdings" panose="05000000000000000000" pitchFamily="2" charset="2"/>
              <a:buNone/>
            </a:pPr>
            <a:r>
              <a:rPr lang="zh-CN" altLang="en-US" i="0" dirty="0">
                <a:solidFill>
                  <a:srgbClr val="000000"/>
                </a:solidFill>
                <a:ea typeface="黑体" panose="02010609060101010101" pitchFamily="49" charset="-122"/>
                <a:cs typeface="Arial" panose="020B0604020202020204" pitchFamily="34" charset="0"/>
              </a:rPr>
              <a:t>递归是表达相似性对象及动作的无限性重复性构造的方法。</a:t>
            </a:r>
          </a:p>
          <a:p>
            <a:pPr algn="just">
              <a:lnSpc>
                <a:spcPct val="120000"/>
              </a:lnSpc>
              <a:buClr>
                <a:schemeClr val="accent2"/>
              </a:buClr>
              <a:buFont typeface="Wingdings" panose="05000000000000000000" pitchFamily="2" charset="2"/>
              <a:buChar char="n"/>
            </a:pPr>
            <a:r>
              <a:rPr lang="zh-CN" altLang="zh-CN" i="0" dirty="0">
                <a:solidFill>
                  <a:schemeClr val="accent2"/>
                </a:solidFill>
                <a:ea typeface="黑体" panose="02010609060101010101" pitchFamily="49" charset="-122"/>
                <a:cs typeface="Arial" panose="020B0604020202020204" pitchFamily="34" charset="0"/>
              </a:rPr>
              <a:t>递归基础</a:t>
            </a:r>
            <a:r>
              <a:rPr lang="zh-CN" altLang="zh-CN" i="0" dirty="0">
                <a:ea typeface="黑体" panose="02010609060101010101" pitchFamily="49" charset="-122"/>
                <a:cs typeface="Arial" panose="020B0604020202020204" pitchFamily="34" charset="0"/>
              </a:rPr>
              <a:t>：定义、构造和计算的起点，直接给出</a:t>
            </a:r>
            <a:r>
              <a:rPr lang="zh-CN" altLang="en-US" i="0" dirty="0">
                <a:ea typeface="黑体" panose="02010609060101010101" pitchFamily="49" charset="-122"/>
                <a:cs typeface="Arial" panose="020B0604020202020204" pitchFamily="34" charset="0"/>
              </a:rPr>
              <a:t>。即</a:t>
            </a:r>
            <a:r>
              <a:rPr lang="en-US" altLang="zh-CN" i="0" dirty="0">
                <a:ea typeface="黑体" panose="02010609060101010101" pitchFamily="49" charset="-122"/>
                <a:cs typeface="Arial" panose="020B0604020202020204" pitchFamily="34" charset="0"/>
              </a:rPr>
              <a:t>h(0)</a:t>
            </a:r>
            <a:r>
              <a:rPr lang="zh-CN" altLang="en-US" i="0" dirty="0">
                <a:ea typeface="黑体" panose="02010609060101010101" pitchFamily="49" charset="-122"/>
                <a:cs typeface="Arial" panose="020B0604020202020204" pitchFamily="34" charset="0"/>
              </a:rPr>
              <a:t>。</a:t>
            </a:r>
          </a:p>
          <a:p>
            <a:pPr algn="just">
              <a:lnSpc>
                <a:spcPct val="120000"/>
              </a:lnSpc>
              <a:buClr>
                <a:schemeClr val="accent2"/>
              </a:buClr>
              <a:buFont typeface="Wingdings" panose="05000000000000000000" pitchFamily="2" charset="2"/>
              <a:buChar char="n"/>
            </a:pPr>
            <a:r>
              <a:rPr lang="zh-CN" altLang="zh-CN" i="0" dirty="0">
                <a:solidFill>
                  <a:schemeClr val="accent2"/>
                </a:solidFill>
                <a:ea typeface="黑体" panose="02010609060101010101" pitchFamily="49" charset="-122"/>
                <a:cs typeface="Arial" panose="020B0604020202020204" pitchFamily="34" charset="0"/>
              </a:rPr>
              <a:t>递归步骤</a:t>
            </a:r>
            <a:r>
              <a:rPr lang="zh-CN" altLang="zh-CN" i="0" dirty="0">
                <a:ea typeface="黑体" panose="02010609060101010101" pitchFamily="49" charset="-122"/>
                <a:cs typeface="Arial" panose="020B0604020202020204" pitchFamily="34" charset="0"/>
              </a:rPr>
              <a:t>：由前</a:t>
            </a:r>
            <a:r>
              <a:rPr lang="zh-CN" altLang="en-US" i="0" dirty="0">
                <a:ea typeface="黑体" panose="02010609060101010101" pitchFamily="49" charset="-122"/>
                <a:cs typeface="Arial" panose="020B0604020202020204" pitchFamily="34" charset="0"/>
              </a:rPr>
              <a:t>n项或第</a:t>
            </a:r>
            <a:r>
              <a:rPr lang="en-US" altLang="zh-CN" i="0" dirty="0">
                <a:ea typeface="黑体" panose="02010609060101010101" pitchFamily="49" charset="-122"/>
                <a:cs typeface="Arial" panose="020B0604020202020204" pitchFamily="34" charset="0"/>
              </a:rPr>
              <a:t>n</a:t>
            </a:r>
            <a:r>
              <a:rPr lang="zh-CN" altLang="en-US" i="0" dirty="0">
                <a:ea typeface="黑体" panose="02010609060101010101" pitchFamily="49" charset="-122"/>
                <a:cs typeface="Arial" panose="020B0604020202020204" pitchFamily="34" charset="0"/>
              </a:rPr>
              <a:t>项定义第</a:t>
            </a:r>
            <a:r>
              <a:rPr lang="en-US" altLang="zh-CN" i="0" dirty="0" err="1">
                <a:ea typeface="黑体" panose="02010609060101010101" pitchFamily="49" charset="-122"/>
                <a:cs typeface="Arial" panose="020B0604020202020204" pitchFamily="34" charset="0"/>
              </a:rPr>
              <a:t>n+1</a:t>
            </a:r>
            <a:r>
              <a:rPr lang="zh-CN" altLang="en-US" i="0" dirty="0">
                <a:ea typeface="黑体" panose="02010609060101010101" pitchFamily="49" charset="-122"/>
                <a:cs typeface="Arial" panose="020B0604020202020204" pitchFamily="34" charset="0"/>
              </a:rPr>
              <a:t>项；</a:t>
            </a:r>
            <a:r>
              <a:rPr lang="zh-CN" altLang="zh-CN" i="0" dirty="0">
                <a:ea typeface="黑体" panose="02010609060101010101" pitchFamily="49" charset="-122"/>
                <a:cs typeface="Arial" panose="020B0604020202020204" pitchFamily="34" charset="0"/>
              </a:rPr>
              <a:t>由低阶</a:t>
            </a:r>
            <a:r>
              <a:rPr lang="en-US" altLang="zh-CN" i="0" dirty="0">
                <a:ea typeface="黑体" panose="02010609060101010101" pitchFamily="49" charset="-122"/>
                <a:cs typeface="Arial" panose="020B0604020202020204" pitchFamily="34" charset="0"/>
              </a:rPr>
              <a:t>h(k)</a:t>
            </a:r>
            <a:r>
              <a:rPr lang="zh-CN" altLang="en-US" i="0" dirty="0">
                <a:ea typeface="黑体" panose="02010609060101010101" pitchFamily="49" charset="-122"/>
                <a:cs typeface="Arial" panose="020B0604020202020204" pitchFamily="34" charset="0"/>
              </a:rPr>
              <a:t>且</a:t>
            </a:r>
            <a:r>
              <a:rPr lang="en-US" altLang="zh-CN" i="0" dirty="0">
                <a:ea typeface="黑体" panose="02010609060101010101" pitchFamily="49" charset="-122"/>
                <a:cs typeface="Arial" panose="020B0604020202020204" pitchFamily="34" charset="0"/>
              </a:rPr>
              <a:t>k&lt;n</a:t>
            </a:r>
            <a:r>
              <a:rPr lang="zh-CN" altLang="en-US" i="0" dirty="0">
                <a:ea typeface="黑体" panose="02010609060101010101" pitchFamily="49" charset="-122"/>
                <a:cs typeface="Arial" panose="020B0604020202020204" pitchFamily="34" charset="0"/>
              </a:rPr>
              <a:t>，来构造高阶</a:t>
            </a:r>
            <a:r>
              <a:rPr lang="en-US" altLang="zh-CN" i="0" dirty="0">
                <a:ea typeface="黑体" panose="02010609060101010101" pitchFamily="49" charset="-122"/>
                <a:cs typeface="Arial" panose="020B0604020202020204" pitchFamily="34" charset="0"/>
              </a:rPr>
              <a:t>h(</a:t>
            </a:r>
            <a:r>
              <a:rPr lang="en-US" altLang="zh-CN" i="0" dirty="0" err="1">
                <a:ea typeface="黑体" panose="02010609060101010101" pitchFamily="49" charset="-122"/>
                <a:cs typeface="Arial" panose="020B0604020202020204" pitchFamily="34" charset="0"/>
              </a:rPr>
              <a:t>n+1</a:t>
            </a:r>
            <a:r>
              <a:rPr lang="en-US" altLang="zh-CN" i="0" dirty="0">
                <a:ea typeface="黑体" panose="02010609060101010101" pitchFamily="49" charset="-122"/>
                <a:cs typeface="Arial" panose="020B0604020202020204" pitchFamily="34" charset="0"/>
              </a:rPr>
              <a:t>)</a:t>
            </a:r>
            <a:r>
              <a:rPr lang="zh-CN" altLang="en-US" i="0" dirty="0">
                <a:ea typeface="黑体" panose="02010609060101010101" pitchFamily="49" charset="-122"/>
                <a:cs typeface="Arial" panose="020B0604020202020204" pitchFamily="34" charset="0"/>
              </a:rPr>
              <a:t>；</a:t>
            </a:r>
            <a:endParaRPr lang="en-US" altLang="zh-CN" i="0" dirty="0">
              <a:ea typeface="黑体" panose="02010609060101010101" pitchFamily="49" charset="-122"/>
              <a:cs typeface="Arial" panose="020B0604020202020204" pitchFamily="34" charset="0"/>
            </a:endParaRPr>
          </a:p>
          <a:p>
            <a:pPr algn="just">
              <a:lnSpc>
                <a:spcPct val="120000"/>
              </a:lnSpc>
              <a:buClr>
                <a:schemeClr val="accent2"/>
              </a:buClr>
            </a:pPr>
            <a:r>
              <a:rPr lang="zh-CN" altLang="en-US" i="0" dirty="0">
                <a:ea typeface="黑体" panose="02010609060101010101" pitchFamily="49" charset="-122"/>
                <a:cs typeface="Arial" panose="020B0604020202020204" pitchFamily="34" charset="0"/>
              </a:rPr>
              <a:t>即</a:t>
            </a:r>
            <a:r>
              <a:rPr lang="en-US" altLang="zh-CN" i="0" dirty="0">
                <a:ea typeface="黑体" panose="02010609060101010101" pitchFamily="49" charset="-122"/>
                <a:cs typeface="Arial" panose="020B0604020202020204" pitchFamily="34" charset="0"/>
              </a:rPr>
              <a:t>: h(n+1) = g ( h(n),  n )</a:t>
            </a:r>
            <a:r>
              <a:rPr lang="zh-CN" altLang="en-US" i="0" dirty="0">
                <a:ea typeface="黑体" panose="02010609060101010101" pitchFamily="49" charset="-122"/>
                <a:cs typeface="Arial" panose="020B0604020202020204" pitchFamily="34" charset="0"/>
              </a:rPr>
              <a:t>，</a:t>
            </a:r>
            <a:r>
              <a:rPr lang="en-US" altLang="zh-CN" i="0" dirty="0">
                <a:ea typeface="黑体" panose="02010609060101010101" pitchFamily="49" charset="-122"/>
                <a:cs typeface="Arial" panose="020B0604020202020204" pitchFamily="34" charset="0"/>
              </a:rPr>
              <a:t>g</a:t>
            </a:r>
            <a:r>
              <a:rPr lang="zh-CN" altLang="en-US" i="0" dirty="0">
                <a:ea typeface="黑体" panose="02010609060101010101" pitchFamily="49" charset="-122"/>
                <a:cs typeface="Arial" panose="020B0604020202020204" pitchFamily="34" charset="0"/>
              </a:rPr>
              <a:t>是需要明确给出的，以说明</a:t>
            </a:r>
            <a:r>
              <a:rPr lang="en-US" altLang="zh-CN" i="0" dirty="0">
                <a:ea typeface="黑体" panose="02010609060101010101" pitchFamily="49" charset="-122"/>
                <a:cs typeface="Arial" panose="020B0604020202020204" pitchFamily="34" charset="0"/>
              </a:rPr>
              <a:t>h(</a:t>
            </a:r>
            <a:r>
              <a:rPr lang="en-US" altLang="zh-CN" i="0" dirty="0" err="1">
                <a:ea typeface="黑体" panose="02010609060101010101" pitchFamily="49" charset="-122"/>
                <a:cs typeface="Arial" panose="020B0604020202020204" pitchFamily="34" charset="0"/>
              </a:rPr>
              <a:t>n+1</a:t>
            </a:r>
            <a:r>
              <a:rPr lang="en-US" altLang="zh-CN" i="0" dirty="0">
                <a:ea typeface="黑体" panose="02010609060101010101" pitchFamily="49" charset="-122"/>
                <a:cs typeface="Arial" panose="020B0604020202020204" pitchFamily="34" charset="0"/>
              </a:rPr>
              <a:t>)</a:t>
            </a:r>
            <a:r>
              <a:rPr lang="zh-CN" altLang="en-US" i="0" dirty="0">
                <a:ea typeface="黑体" panose="02010609060101010101" pitchFamily="49" charset="-122"/>
                <a:cs typeface="Arial" panose="020B0604020202020204" pitchFamily="34" charset="0"/>
              </a:rPr>
              <a:t>怎样由</a:t>
            </a:r>
            <a:r>
              <a:rPr lang="en-US" altLang="zh-CN" i="0" dirty="0">
                <a:ea typeface="黑体" panose="02010609060101010101" pitchFamily="49" charset="-122"/>
                <a:cs typeface="Arial" panose="020B0604020202020204" pitchFamily="34" charset="0"/>
              </a:rPr>
              <a:t>h(n)</a:t>
            </a:r>
            <a:r>
              <a:rPr lang="zh-CN" altLang="en-US" i="0" dirty="0">
                <a:ea typeface="黑体" panose="02010609060101010101" pitchFamily="49" charset="-122"/>
                <a:cs typeface="Arial" panose="020B0604020202020204" pitchFamily="34" charset="0"/>
              </a:rPr>
              <a:t>和</a:t>
            </a:r>
            <a:r>
              <a:rPr lang="en-US" altLang="zh-CN" i="0" dirty="0">
                <a:ea typeface="黑体" panose="02010609060101010101" pitchFamily="49" charset="-122"/>
                <a:cs typeface="Arial" panose="020B0604020202020204" pitchFamily="34" charset="0"/>
              </a:rPr>
              <a:t>n</a:t>
            </a:r>
            <a:r>
              <a:rPr lang="zh-CN" altLang="en-US" i="0" dirty="0">
                <a:ea typeface="黑体" panose="02010609060101010101" pitchFamily="49" charset="-122"/>
                <a:cs typeface="Arial" panose="020B0604020202020204" pitchFamily="34" charset="0"/>
              </a:rPr>
              <a:t>构造出来。</a:t>
            </a:r>
          </a:p>
        </p:txBody>
      </p:sp>
      <p:sp>
        <p:nvSpPr>
          <p:cNvPr id="2046980" name="Rectangle 4"/>
          <p:cNvSpPr>
            <a:spLocks noChangeArrowheads="1"/>
          </p:cNvSpPr>
          <p:nvPr/>
        </p:nvSpPr>
        <p:spPr bwMode="auto">
          <a:xfrm>
            <a:off x="3400816" y="3896405"/>
            <a:ext cx="8273442" cy="2092881"/>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30000"/>
              </a:lnSpc>
              <a:buClr>
                <a:srgbClr val="FF5050"/>
              </a:buClr>
              <a:buFont typeface="Wingdings" panose="05000000000000000000" pitchFamily="2" charset="2"/>
              <a:buChar char="l"/>
            </a:pPr>
            <a:r>
              <a:rPr lang="zh-CN" altLang="zh-CN" i="0" dirty="0">
                <a:solidFill>
                  <a:srgbClr val="000000"/>
                </a:solidFill>
                <a:latin typeface="Times New Roman" panose="02020603050405020304" pitchFamily="18" charset="0"/>
                <a:cs typeface="Times New Roman" panose="02020603050405020304" pitchFamily="18" charset="0"/>
              </a:rPr>
              <a:t>递归是一种关于抽象的表达方法</a:t>
            </a:r>
            <a:r>
              <a:rPr lang="en-US" altLang="zh-CN" i="0" dirty="0">
                <a:solidFill>
                  <a:srgbClr val="C00000"/>
                </a:solidFill>
                <a:latin typeface="Times New Roman" panose="02020603050405020304" pitchFamily="18" charset="0"/>
                <a:cs typeface="Times New Roman" panose="02020603050405020304" pitchFamily="18" charset="0"/>
              </a:rPr>
              <a:t>---</a:t>
            </a:r>
            <a:r>
              <a:rPr lang="zh-CN" altLang="en-US" i="0" dirty="0">
                <a:solidFill>
                  <a:srgbClr val="C00000"/>
                </a:solidFill>
                <a:latin typeface="Times New Roman" panose="02020603050405020304" pitchFamily="18" charset="0"/>
                <a:cs typeface="Times New Roman" panose="02020603050405020304" pitchFamily="18" charset="0"/>
              </a:rPr>
              <a:t>用递归定义无限的相似事物</a:t>
            </a:r>
          </a:p>
          <a:p>
            <a:pPr marL="342900" indent="-342900" algn="just">
              <a:lnSpc>
                <a:spcPct val="130000"/>
              </a:lnSpc>
              <a:buClr>
                <a:srgbClr val="FF5050"/>
              </a:buClr>
              <a:buFont typeface="Wingdings" panose="05000000000000000000" pitchFamily="2" charset="2"/>
              <a:buChar char="l"/>
            </a:pPr>
            <a:r>
              <a:rPr lang="zh-CN" altLang="zh-CN" i="0" dirty="0">
                <a:solidFill>
                  <a:srgbClr val="000000"/>
                </a:solidFill>
                <a:latin typeface="Times New Roman" panose="02020603050405020304" pitchFamily="18" charset="0"/>
                <a:cs typeface="Times New Roman" panose="02020603050405020304" pitchFamily="18" charset="0"/>
              </a:rPr>
              <a:t>递归是一种算法或程序的构造技术</a:t>
            </a:r>
            <a:r>
              <a:rPr lang="en-US" altLang="zh-CN" i="0" dirty="0">
                <a:solidFill>
                  <a:srgbClr val="C00000"/>
                </a:solidFill>
                <a:latin typeface="Times New Roman" panose="02020603050405020304" pitchFamily="18" charset="0"/>
                <a:cs typeface="Times New Roman" panose="02020603050405020304" pitchFamily="18" charset="0"/>
              </a:rPr>
              <a:t>---</a:t>
            </a:r>
            <a:r>
              <a:rPr lang="zh-CN" altLang="en-US" i="0" dirty="0">
                <a:solidFill>
                  <a:srgbClr val="C00000"/>
                </a:solidFill>
                <a:latin typeface="Times New Roman" panose="02020603050405020304" pitchFamily="18" charset="0"/>
                <a:cs typeface="Times New Roman" panose="02020603050405020304" pitchFamily="18" charset="0"/>
              </a:rPr>
              <a:t>自身调用自身，高阶调用低阶，构造无限的计算步骤</a:t>
            </a:r>
          </a:p>
          <a:p>
            <a:pPr marL="342900" indent="-342900" algn="just">
              <a:lnSpc>
                <a:spcPct val="130000"/>
              </a:lnSpc>
              <a:buClr>
                <a:srgbClr val="FF5050"/>
              </a:buClr>
              <a:buFont typeface="Wingdings" panose="05000000000000000000" pitchFamily="2" charset="2"/>
              <a:buChar char="l"/>
            </a:pPr>
            <a:r>
              <a:rPr lang="zh-CN" altLang="en-US" i="0" dirty="0">
                <a:solidFill>
                  <a:srgbClr val="000000"/>
                </a:solidFill>
                <a:latin typeface="Times New Roman" panose="02020603050405020304" pitchFamily="18" charset="0"/>
                <a:cs typeface="Times New Roman" panose="02020603050405020304" pitchFamily="18" charset="0"/>
              </a:rPr>
              <a:t>递归</a:t>
            </a:r>
            <a:r>
              <a:rPr lang="zh-CN" altLang="zh-CN" i="0" dirty="0">
                <a:solidFill>
                  <a:srgbClr val="000000"/>
                </a:solidFill>
                <a:latin typeface="Times New Roman" panose="02020603050405020304" pitchFamily="18" charset="0"/>
                <a:cs typeface="Times New Roman" panose="02020603050405020304" pitchFamily="18" charset="0"/>
              </a:rPr>
              <a:t>是一种典型的计算/执行过程</a:t>
            </a:r>
            <a:r>
              <a:rPr lang="en-US" altLang="zh-CN" i="0" dirty="0">
                <a:solidFill>
                  <a:srgbClr val="C00000"/>
                </a:solidFill>
                <a:latin typeface="Times New Roman" panose="02020603050405020304" pitchFamily="18" charset="0"/>
                <a:cs typeface="Times New Roman" panose="02020603050405020304" pitchFamily="18" charset="0"/>
              </a:rPr>
              <a:t>---</a:t>
            </a:r>
            <a:r>
              <a:rPr lang="zh-CN" altLang="en-US" i="0" dirty="0">
                <a:solidFill>
                  <a:srgbClr val="C00000"/>
                </a:solidFill>
                <a:latin typeface="Times New Roman" panose="02020603050405020304" pitchFamily="18" charset="0"/>
                <a:cs typeface="Times New Roman" panose="02020603050405020304" pitchFamily="18" charset="0"/>
              </a:rPr>
              <a:t>由后向前代入，</a:t>
            </a:r>
            <a:r>
              <a:rPr lang="zh-CN" altLang="en-US" i="0" dirty="0">
                <a:cs typeface="Times New Roman" panose="02020603050405020304" pitchFamily="18" charset="0"/>
              </a:rPr>
              <a:t>直至代入到递归基础，再由递归基础向后计算直至计算出最终结果，即</a:t>
            </a:r>
            <a:r>
              <a:rPr lang="zh-CN" altLang="en-US" i="0" dirty="0">
                <a:solidFill>
                  <a:srgbClr val="C00000"/>
                </a:solidFill>
                <a:latin typeface="Times New Roman" panose="02020603050405020304" pitchFamily="18" charset="0"/>
                <a:cs typeface="Times New Roman" panose="02020603050405020304" pitchFamily="18" charset="0"/>
              </a:rPr>
              <a:t>由前向后计算</a:t>
            </a:r>
          </a:p>
        </p:txBody>
      </p:sp>
      <p:grpSp>
        <p:nvGrpSpPr>
          <p:cNvPr id="2046981" name="Group 5"/>
          <p:cNvGrpSpPr>
            <a:grpSpLocks/>
          </p:cNvGrpSpPr>
          <p:nvPr/>
        </p:nvGrpSpPr>
        <p:grpSpPr bwMode="auto">
          <a:xfrm>
            <a:off x="2990351" y="5808642"/>
            <a:ext cx="1425575" cy="884238"/>
            <a:chOff x="253" y="1903"/>
            <a:chExt cx="898" cy="748"/>
          </a:xfrm>
        </p:grpSpPr>
        <p:sp>
          <p:nvSpPr>
            <p:cNvPr id="2"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微软雅黑" panose="020B0503020204020204" pitchFamily="34" charset="-122"/>
                <a:ea typeface="微软雅黑" panose="020B0503020204020204" pitchFamily="34" charset="-122"/>
              </a:endParaRPr>
            </a:p>
          </p:txBody>
        </p:sp>
        <p:sp>
          <p:nvSpPr>
            <p:cNvPr id="3"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微软雅黑" panose="020B0503020204020204" pitchFamily="34" charset="-122"/>
                <a:ea typeface="微软雅黑" panose="020B0503020204020204" pitchFamily="34" charset="-122"/>
              </a:endParaRPr>
            </a:p>
          </p:txBody>
        </p:sp>
        <p:sp>
          <p:nvSpPr>
            <p:cNvPr id="4" name="Text Box 84"/>
            <p:cNvSpPr txBox="1">
              <a:spLocks noChangeArrowheads="1"/>
            </p:cNvSpPr>
            <p:nvPr/>
          </p:nvSpPr>
          <p:spPr bwMode="auto">
            <a:xfrm>
              <a:off x="318" y="1975"/>
              <a:ext cx="743" cy="599"/>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pPr>
              <a:r>
                <a:rPr kumimoji="0" lang="zh-CN" altLang="en-US" sz="2000" i="0" dirty="0">
                  <a:solidFill>
                    <a:srgbClr val="FFFFFF"/>
                  </a:solidFill>
                  <a:latin typeface="微软雅黑" panose="020B0503020204020204" pitchFamily="34" charset="-122"/>
                  <a:ea typeface="微软雅黑" panose="020B0503020204020204" pitchFamily="34" charset="-122"/>
                </a:rPr>
                <a:t>用递归定义 </a:t>
              </a:r>
            </a:p>
          </p:txBody>
        </p:sp>
      </p:grpSp>
      <p:grpSp>
        <p:nvGrpSpPr>
          <p:cNvPr id="2046985" name="Group 9"/>
          <p:cNvGrpSpPr>
            <a:grpSpLocks/>
          </p:cNvGrpSpPr>
          <p:nvPr/>
        </p:nvGrpSpPr>
        <p:grpSpPr bwMode="auto">
          <a:xfrm>
            <a:off x="4831245" y="5833418"/>
            <a:ext cx="1425575" cy="884238"/>
            <a:chOff x="253" y="1903"/>
            <a:chExt cx="898" cy="748"/>
          </a:xfrm>
        </p:grpSpPr>
        <p:sp>
          <p:nvSpPr>
            <p:cNvPr id="5"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微软雅黑" panose="020B0503020204020204" pitchFamily="34" charset="-122"/>
                <a:ea typeface="微软雅黑" panose="020B0503020204020204" pitchFamily="34" charset="-122"/>
              </a:endParaRPr>
            </a:p>
          </p:txBody>
        </p:sp>
        <p:sp>
          <p:nvSpPr>
            <p:cNvPr id="6"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微软雅黑" panose="020B0503020204020204" pitchFamily="34" charset="-122"/>
                <a:ea typeface="微软雅黑" panose="020B0503020204020204" pitchFamily="34" charset="-122"/>
              </a:endParaRPr>
            </a:p>
          </p:txBody>
        </p:sp>
        <p:sp>
          <p:nvSpPr>
            <p:cNvPr id="7" name="Text Box 84"/>
            <p:cNvSpPr txBox="1">
              <a:spLocks noChangeArrowheads="1"/>
            </p:cNvSpPr>
            <p:nvPr/>
          </p:nvSpPr>
          <p:spPr bwMode="auto">
            <a:xfrm>
              <a:off x="322" y="1972"/>
              <a:ext cx="743" cy="599"/>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pPr>
              <a:r>
                <a:rPr kumimoji="0" lang="zh-CN" altLang="en-US" sz="2000" i="0" dirty="0">
                  <a:solidFill>
                    <a:srgbClr val="FFFFFF"/>
                  </a:solidFill>
                  <a:latin typeface="微软雅黑" panose="020B0503020204020204" pitchFamily="34" charset="-122"/>
                  <a:ea typeface="微软雅黑" panose="020B0503020204020204" pitchFamily="34" charset="-122"/>
                </a:rPr>
                <a:t>用递归构造 </a:t>
              </a:r>
            </a:p>
          </p:txBody>
        </p:sp>
      </p:grpSp>
      <p:grpSp>
        <p:nvGrpSpPr>
          <p:cNvPr id="2046989" name="Group 13"/>
          <p:cNvGrpSpPr>
            <a:grpSpLocks/>
          </p:cNvGrpSpPr>
          <p:nvPr/>
        </p:nvGrpSpPr>
        <p:grpSpPr bwMode="auto">
          <a:xfrm>
            <a:off x="6779823" y="5842394"/>
            <a:ext cx="1425575" cy="884238"/>
            <a:chOff x="253" y="1903"/>
            <a:chExt cx="898" cy="748"/>
          </a:xfrm>
        </p:grpSpPr>
        <p:sp>
          <p:nvSpPr>
            <p:cNvPr id="20"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微软雅黑" panose="020B0503020204020204" pitchFamily="34" charset="-122"/>
                <a:ea typeface="微软雅黑" panose="020B0503020204020204" pitchFamily="34" charset="-122"/>
              </a:endParaRPr>
            </a:p>
          </p:txBody>
        </p:sp>
        <p:sp>
          <p:nvSpPr>
            <p:cNvPr id="21"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微软雅黑" panose="020B0503020204020204" pitchFamily="34" charset="-122"/>
                <a:ea typeface="微软雅黑" panose="020B0503020204020204" pitchFamily="34" charset="-122"/>
              </a:endParaRPr>
            </a:p>
          </p:txBody>
        </p:sp>
        <p:sp>
          <p:nvSpPr>
            <p:cNvPr id="16" name="Text Box 84"/>
            <p:cNvSpPr txBox="1">
              <a:spLocks noChangeArrowheads="1"/>
            </p:cNvSpPr>
            <p:nvPr/>
          </p:nvSpPr>
          <p:spPr bwMode="auto">
            <a:xfrm>
              <a:off x="302" y="2002"/>
              <a:ext cx="763" cy="599"/>
            </a:xfrm>
            <a:prstGeom prst="rect">
              <a:avLst/>
            </a:prstGeom>
            <a:noFill/>
            <a:ln>
              <a:noFill/>
            </a:ln>
            <a:extLst>
              <a:ext uri="{909E8E84-426E-40dd-AFC4-6F175D3DCCD1}"/>
              <a:ext uri="{91240B29-F687-4f45-9708-019B960494DF}"/>
            </a:extLst>
          </p:spPr>
          <p:txBody>
            <a:bodyPr wrap="square">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pPr>
              <a:r>
                <a:rPr kumimoji="0" lang="zh-CN" altLang="en-US" sz="2000" i="0" dirty="0">
                  <a:solidFill>
                    <a:srgbClr val="FFFFFF"/>
                  </a:solidFill>
                  <a:latin typeface="微软雅黑" panose="020B0503020204020204" pitchFamily="34" charset="-122"/>
                  <a:ea typeface="微软雅黑" panose="020B0503020204020204" pitchFamily="34" charset="-122"/>
                </a:rPr>
                <a:t>递归计算</a:t>
              </a:r>
              <a:r>
                <a:rPr kumimoji="0" lang="en-US" altLang="zh-CN" sz="2000" i="0" dirty="0">
                  <a:solidFill>
                    <a:srgbClr val="FFFFFF"/>
                  </a:solidFill>
                  <a:latin typeface="微软雅黑" panose="020B0503020204020204" pitchFamily="34" charset="-122"/>
                  <a:ea typeface="微软雅黑" panose="020B0503020204020204" pitchFamily="34" charset="-122"/>
                </a:rPr>
                <a:t>/</a:t>
              </a:r>
              <a:r>
                <a:rPr kumimoji="0" lang="zh-CN" altLang="en-US" sz="2000" i="0" dirty="0">
                  <a:solidFill>
                    <a:srgbClr val="FFFFFF"/>
                  </a:solidFill>
                  <a:latin typeface="微软雅黑" panose="020B0503020204020204" pitchFamily="34" charset="-122"/>
                  <a:ea typeface="微软雅黑" panose="020B0503020204020204" pitchFamily="34" charset="-122"/>
                </a:rPr>
                <a:t>执行 </a:t>
              </a:r>
            </a:p>
          </p:txBody>
        </p:sp>
      </p:grpSp>
      <p:sp>
        <p:nvSpPr>
          <p:cNvPr id="17" name="圆角矩形 16"/>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6</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）什么是递归？</a:t>
            </a:r>
            <a:endPar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8"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递归的概念</a:t>
            </a:r>
          </a:p>
        </p:txBody>
      </p:sp>
    </p:spTree>
    <p:extLst>
      <p:ext uri="{BB962C8B-B14F-4D97-AF65-F5344CB8AC3E}">
        <p14:creationId xmlns:p14="http://schemas.microsoft.com/office/powerpoint/2010/main" val="241197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6978">
                                            <p:txEl>
                                              <p:pRg st="0" end="0"/>
                                            </p:txEl>
                                          </p:spTgt>
                                        </p:tgtEl>
                                        <p:attrNameLst>
                                          <p:attrName>style.visibility</p:attrName>
                                        </p:attrNameLst>
                                      </p:cBhvr>
                                      <p:to>
                                        <p:strVal val="visible"/>
                                      </p:to>
                                    </p:set>
                                    <p:anim calcmode="lin" valueType="num">
                                      <p:cBhvr additive="base">
                                        <p:cTn id="7" dur="500" fill="hold"/>
                                        <p:tgtEl>
                                          <p:spTgt spid="20469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69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6978">
                                            <p:txEl>
                                              <p:pRg st="1" end="1"/>
                                            </p:txEl>
                                          </p:spTgt>
                                        </p:tgtEl>
                                        <p:attrNameLst>
                                          <p:attrName>style.visibility</p:attrName>
                                        </p:attrNameLst>
                                      </p:cBhvr>
                                      <p:to>
                                        <p:strVal val="visible"/>
                                      </p:to>
                                    </p:set>
                                    <p:anim calcmode="lin" valueType="num">
                                      <p:cBhvr additive="base">
                                        <p:cTn id="13" dur="500" fill="hold"/>
                                        <p:tgtEl>
                                          <p:spTgt spid="20469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69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6978">
                                            <p:txEl>
                                              <p:pRg st="2" end="2"/>
                                            </p:txEl>
                                          </p:spTgt>
                                        </p:tgtEl>
                                        <p:attrNameLst>
                                          <p:attrName>style.visibility</p:attrName>
                                        </p:attrNameLst>
                                      </p:cBhvr>
                                      <p:to>
                                        <p:strVal val="visible"/>
                                      </p:to>
                                    </p:set>
                                    <p:anim calcmode="lin" valueType="num">
                                      <p:cBhvr additive="base">
                                        <p:cTn id="19" dur="500" fill="hold"/>
                                        <p:tgtEl>
                                          <p:spTgt spid="20469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69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6978">
                                            <p:txEl>
                                              <p:pRg st="3" end="3"/>
                                            </p:txEl>
                                          </p:spTgt>
                                        </p:tgtEl>
                                        <p:attrNameLst>
                                          <p:attrName>style.visibility</p:attrName>
                                        </p:attrNameLst>
                                      </p:cBhvr>
                                      <p:to>
                                        <p:strVal val="visible"/>
                                      </p:to>
                                    </p:set>
                                    <p:anim calcmode="lin" valueType="num">
                                      <p:cBhvr additive="base">
                                        <p:cTn id="25" dur="500" fill="hold"/>
                                        <p:tgtEl>
                                          <p:spTgt spid="204697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69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46980">
                                            <p:txEl>
                                              <p:pRg st="0" end="0"/>
                                            </p:txEl>
                                          </p:spTgt>
                                        </p:tgtEl>
                                        <p:attrNameLst>
                                          <p:attrName>style.visibility</p:attrName>
                                        </p:attrNameLst>
                                      </p:cBhvr>
                                      <p:to>
                                        <p:strVal val="visible"/>
                                      </p:to>
                                    </p:set>
                                    <p:anim calcmode="lin" valueType="num">
                                      <p:cBhvr additive="base">
                                        <p:cTn id="31" dur="500" fill="hold"/>
                                        <p:tgtEl>
                                          <p:spTgt spid="204698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6980">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46981"/>
                                        </p:tgtEl>
                                        <p:attrNameLst>
                                          <p:attrName>style.visibility</p:attrName>
                                        </p:attrNameLst>
                                      </p:cBhvr>
                                      <p:to>
                                        <p:strVal val="visible"/>
                                      </p:to>
                                    </p:set>
                                    <p:anim calcmode="lin" valueType="num">
                                      <p:cBhvr additive="base">
                                        <p:cTn id="35" dur="500" fill="hold"/>
                                        <p:tgtEl>
                                          <p:spTgt spid="2046981"/>
                                        </p:tgtEl>
                                        <p:attrNameLst>
                                          <p:attrName>ppt_x</p:attrName>
                                        </p:attrNameLst>
                                      </p:cBhvr>
                                      <p:tavLst>
                                        <p:tav tm="0">
                                          <p:val>
                                            <p:strVal val="#ppt_x"/>
                                          </p:val>
                                        </p:tav>
                                        <p:tav tm="100000">
                                          <p:val>
                                            <p:strVal val="#ppt_x"/>
                                          </p:val>
                                        </p:tav>
                                      </p:tavLst>
                                    </p:anim>
                                    <p:anim calcmode="lin" valueType="num">
                                      <p:cBhvr additive="base">
                                        <p:cTn id="36" dur="500" fill="hold"/>
                                        <p:tgtEl>
                                          <p:spTgt spid="204698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046980">
                                            <p:txEl>
                                              <p:pRg st="1" end="1"/>
                                            </p:txEl>
                                          </p:spTgt>
                                        </p:tgtEl>
                                        <p:attrNameLst>
                                          <p:attrName>style.visibility</p:attrName>
                                        </p:attrNameLst>
                                      </p:cBhvr>
                                      <p:to>
                                        <p:strVal val="visible"/>
                                      </p:to>
                                    </p:set>
                                    <p:anim calcmode="lin" valueType="num">
                                      <p:cBhvr additive="base">
                                        <p:cTn id="41" dur="500" fill="hold"/>
                                        <p:tgtEl>
                                          <p:spTgt spid="2046980">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6980">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6985"/>
                                        </p:tgtEl>
                                        <p:attrNameLst>
                                          <p:attrName>style.visibility</p:attrName>
                                        </p:attrNameLst>
                                      </p:cBhvr>
                                      <p:to>
                                        <p:strVal val="visible"/>
                                      </p:to>
                                    </p:set>
                                    <p:anim calcmode="lin" valueType="num">
                                      <p:cBhvr additive="base">
                                        <p:cTn id="45" dur="500" fill="hold"/>
                                        <p:tgtEl>
                                          <p:spTgt spid="2046985"/>
                                        </p:tgtEl>
                                        <p:attrNameLst>
                                          <p:attrName>ppt_x</p:attrName>
                                        </p:attrNameLst>
                                      </p:cBhvr>
                                      <p:tavLst>
                                        <p:tav tm="0">
                                          <p:val>
                                            <p:strVal val="#ppt_x"/>
                                          </p:val>
                                        </p:tav>
                                        <p:tav tm="100000">
                                          <p:val>
                                            <p:strVal val="#ppt_x"/>
                                          </p:val>
                                        </p:tav>
                                      </p:tavLst>
                                    </p:anim>
                                    <p:anim calcmode="lin" valueType="num">
                                      <p:cBhvr additive="base">
                                        <p:cTn id="46" dur="500" fill="hold"/>
                                        <p:tgtEl>
                                          <p:spTgt spid="204698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2046980">
                                            <p:txEl>
                                              <p:pRg st="2" end="2"/>
                                            </p:txEl>
                                          </p:spTgt>
                                        </p:tgtEl>
                                        <p:attrNameLst>
                                          <p:attrName>style.visibility</p:attrName>
                                        </p:attrNameLst>
                                      </p:cBhvr>
                                      <p:to>
                                        <p:strVal val="visible"/>
                                      </p:to>
                                    </p:set>
                                    <p:anim calcmode="lin" valueType="num">
                                      <p:cBhvr additive="base">
                                        <p:cTn id="51" dur="500" fill="hold"/>
                                        <p:tgtEl>
                                          <p:spTgt spid="2046980">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6980">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46989"/>
                                        </p:tgtEl>
                                        <p:attrNameLst>
                                          <p:attrName>style.visibility</p:attrName>
                                        </p:attrNameLst>
                                      </p:cBhvr>
                                      <p:to>
                                        <p:strVal val="visible"/>
                                      </p:to>
                                    </p:set>
                                    <p:anim calcmode="lin" valueType="num">
                                      <p:cBhvr additive="base">
                                        <p:cTn id="55" dur="500" fill="hold"/>
                                        <p:tgtEl>
                                          <p:spTgt spid="2046989"/>
                                        </p:tgtEl>
                                        <p:attrNameLst>
                                          <p:attrName>ppt_x</p:attrName>
                                        </p:attrNameLst>
                                      </p:cBhvr>
                                      <p:tavLst>
                                        <p:tav tm="0">
                                          <p:val>
                                            <p:strVal val="#ppt_x"/>
                                          </p:val>
                                        </p:tav>
                                        <p:tav tm="100000">
                                          <p:val>
                                            <p:strVal val="#ppt_x"/>
                                          </p:val>
                                        </p:tav>
                                      </p:tavLst>
                                    </p:anim>
                                    <p:anim calcmode="lin" valueType="num">
                                      <p:cBhvr additive="base">
                                        <p:cTn id="56" dur="500" fill="hold"/>
                                        <p:tgtEl>
                                          <p:spTgt spid="2046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a:extLst>
              <a:ext uri="{FF2B5EF4-FFF2-40B4-BE49-F238E27FC236}">
                <a16:creationId xmlns:a16="http://schemas.microsoft.com/office/drawing/2014/main" id="{4DC461D9-F362-4686-AB6B-6408B3EE9F6B}"/>
              </a:ext>
            </a:extLst>
          </p:cNvPr>
          <p:cNvSpPr>
            <a:spLocks/>
          </p:cNvSpPr>
          <p:nvPr/>
        </p:nvSpPr>
        <p:spPr bwMode="auto">
          <a:xfrm>
            <a:off x="3208337" y="2099015"/>
            <a:ext cx="57753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zh-CN" sz="3600" i="0" dirty="0">
                <a:solidFill>
                  <a:schemeClr val="tx2"/>
                </a:solidFill>
                <a:ea typeface="黑体" panose="02010609060101010101" pitchFamily="49" charset="-122"/>
              </a:rPr>
              <a:t>原始递归函数-复合与递归 </a:t>
            </a:r>
            <a:endParaRPr kumimoji="0" lang="en-US" altLang="zh-CN" sz="2400" i="0" dirty="0">
              <a:solidFill>
                <a:schemeClr val="tx2"/>
              </a:solidFill>
              <a:ea typeface="黑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a:extLst>
              <a:ext uri="{FF2B5EF4-FFF2-40B4-BE49-F238E27FC236}">
                <a16:creationId xmlns:a16="http://schemas.microsoft.com/office/drawing/2014/main" id="{398E944F-2E00-491B-AD7B-52F470D1956E}"/>
              </a:ext>
            </a:extLst>
          </p:cNvPr>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EFB09281-C71C-4F3E-9382-E45FA1B3D85E}" type="slidenum">
              <a:rPr kumimoji="0" lang="en-US" altLang="zh-CN" sz="1200" i="0">
                <a:solidFill>
                  <a:schemeClr val="bg1"/>
                </a:solidFill>
              </a:rPr>
              <a:pPr algn="r" eaLnBrk="1" hangingPunct="1"/>
              <a:t>37</a:t>
            </a:fld>
            <a:endParaRPr kumimoji="0" lang="en-US" altLang="zh-CN" sz="1200" i="0">
              <a:solidFill>
                <a:schemeClr val="bg1"/>
              </a:solidFill>
            </a:endParaRPr>
          </a:p>
        </p:txBody>
      </p:sp>
      <p:sp>
        <p:nvSpPr>
          <p:cNvPr id="49155" name="Text Box 16">
            <a:extLst>
              <a:ext uri="{FF2B5EF4-FFF2-40B4-BE49-F238E27FC236}">
                <a16:creationId xmlns:a16="http://schemas.microsoft.com/office/drawing/2014/main" id="{B9EB0D1E-7FC6-4E94-A2A8-0D4B8E5759D4}"/>
              </a:ext>
            </a:extLst>
          </p:cNvPr>
          <p:cNvSpPr txBox="1">
            <a:spLocks noChangeArrowheads="1"/>
          </p:cNvSpPr>
          <p:nvPr/>
        </p:nvSpPr>
        <p:spPr bwMode="auto">
          <a:xfrm>
            <a:off x="1687514" y="1"/>
            <a:ext cx="369728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原始递归函数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复合与递归</a:t>
            </a:r>
          </a:p>
          <a:p>
            <a:pPr eaLnBrk="1" hangingPunct="1">
              <a:lnSpc>
                <a:spcPct val="120000"/>
              </a:lnSpc>
              <a:defRPr/>
            </a:pPr>
            <a:r>
              <a:rPr lang="en-US" altLang="zh-CN" i="0" dirty="0">
                <a:solidFill>
                  <a:schemeClr val="accent6"/>
                </a:solidFill>
                <a:latin typeface="Arial" charset="0"/>
                <a:ea typeface="华文中宋" pitchFamily="2" charset="-122"/>
              </a:rPr>
              <a:t>(1)</a:t>
            </a:r>
            <a:r>
              <a:rPr lang="zh-CN" altLang="en-US" i="0" dirty="0">
                <a:solidFill>
                  <a:schemeClr val="accent6"/>
                </a:solidFill>
                <a:latin typeface="Arial" charset="0"/>
                <a:ea typeface="华文中宋" pitchFamily="2" charset="-122"/>
              </a:rPr>
              <a:t>原始递归函数及其递归基础</a:t>
            </a:r>
            <a:r>
              <a:rPr lang="en-US" altLang="zh-CN" i="0" dirty="0">
                <a:solidFill>
                  <a:schemeClr val="accent6"/>
                </a:solidFill>
                <a:latin typeface="Arial" charset="0"/>
                <a:ea typeface="华文中宋" pitchFamily="2" charset="-122"/>
              </a:rPr>
              <a:t>?</a:t>
            </a:r>
          </a:p>
        </p:txBody>
      </p:sp>
      <p:sp>
        <p:nvSpPr>
          <p:cNvPr id="23556" name="Text Box 4">
            <a:extLst>
              <a:ext uri="{FF2B5EF4-FFF2-40B4-BE49-F238E27FC236}">
                <a16:creationId xmlns:a16="http://schemas.microsoft.com/office/drawing/2014/main" id="{3E895782-7CEF-482C-A030-AB34DCC027A7}"/>
              </a:ext>
            </a:extLst>
          </p:cNvPr>
          <p:cNvSpPr txBox="1">
            <a:spLocks noChangeArrowheads="1"/>
          </p:cNvSpPr>
          <p:nvPr/>
        </p:nvSpPr>
        <p:spPr bwMode="auto">
          <a:xfrm>
            <a:off x="1673225" y="1228726"/>
            <a:ext cx="8453438" cy="141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accent2"/>
                </a:solidFill>
              </a:rPr>
              <a:t>原始递归函数</a:t>
            </a:r>
            <a:r>
              <a:rPr lang="zh-CN" altLang="en-US" i="0" dirty="0"/>
              <a:t>是接受自然数</a:t>
            </a:r>
            <a:r>
              <a:rPr lang="en-US" altLang="zh-CN" i="0" dirty="0"/>
              <a:t>x</a:t>
            </a:r>
            <a:r>
              <a:rPr lang="zh-CN" altLang="en-US" i="0" dirty="0"/>
              <a:t>或自然数的元组</a:t>
            </a:r>
            <a:r>
              <a:rPr lang="en-US" altLang="zh-CN" i="0" dirty="0"/>
              <a:t>(x</a:t>
            </a:r>
            <a:r>
              <a:rPr lang="en-US" altLang="zh-CN" i="0" baseline="-25000" dirty="0"/>
              <a:t>1</a:t>
            </a:r>
            <a:r>
              <a:rPr lang="en-US" altLang="zh-CN" i="0" dirty="0"/>
              <a:t>,</a:t>
            </a:r>
            <a:r>
              <a:rPr lang="en-US" altLang="zh-CN" i="0" dirty="0">
                <a:latin typeface="宋体" panose="02010600030101010101" pitchFamily="2" charset="-122"/>
              </a:rPr>
              <a:t>…</a:t>
            </a:r>
            <a:r>
              <a:rPr lang="en-US" altLang="zh-CN" i="0" dirty="0" err="1"/>
              <a:t>x</a:t>
            </a:r>
            <a:r>
              <a:rPr lang="en-US" altLang="zh-CN" i="0" baseline="-25000" dirty="0" err="1"/>
              <a:t>n</a:t>
            </a:r>
            <a:r>
              <a:rPr lang="en-US" altLang="zh-CN" i="0" dirty="0"/>
              <a:t>)</a:t>
            </a:r>
            <a:r>
              <a:rPr lang="zh-CN" altLang="en-US" i="0" dirty="0"/>
              <a:t>作为参数，并产生自然数的一个映射，记为</a:t>
            </a:r>
            <a:r>
              <a:rPr lang="en-US" altLang="zh-CN" i="0" dirty="0"/>
              <a:t>f(x)</a:t>
            </a:r>
            <a:r>
              <a:rPr lang="zh-CN" altLang="en-US" i="0" dirty="0"/>
              <a:t>或</a:t>
            </a:r>
            <a:r>
              <a:rPr lang="en-US" altLang="zh-CN" i="0" dirty="0"/>
              <a:t>f(x</a:t>
            </a:r>
            <a:r>
              <a:rPr lang="en-US" altLang="zh-CN" i="0" baseline="-25000" dirty="0"/>
              <a:t>1</a:t>
            </a:r>
            <a:r>
              <a:rPr lang="en-US" altLang="zh-CN" i="0" dirty="0"/>
              <a:t>,</a:t>
            </a:r>
            <a:r>
              <a:rPr lang="en-US" altLang="zh-CN" i="0" dirty="0">
                <a:latin typeface="宋体" panose="02010600030101010101" pitchFamily="2" charset="-122"/>
              </a:rPr>
              <a:t>…</a:t>
            </a:r>
            <a:r>
              <a:rPr lang="en-US" altLang="zh-CN" i="0" dirty="0" err="1"/>
              <a:t>x</a:t>
            </a:r>
            <a:r>
              <a:rPr lang="en-US" altLang="zh-CN" i="0" baseline="-25000" dirty="0" err="1"/>
              <a:t>n</a:t>
            </a:r>
            <a:r>
              <a:rPr lang="en-US" altLang="zh-CN" i="0" dirty="0"/>
              <a:t>)</a:t>
            </a:r>
            <a:r>
              <a:rPr lang="zh-CN" altLang="en-US" i="0" dirty="0"/>
              <a:t>。接受</a:t>
            </a:r>
            <a:r>
              <a:rPr lang="en-US" altLang="zh-CN" i="0" dirty="0"/>
              <a:t>n</a:t>
            </a:r>
            <a:r>
              <a:rPr lang="zh-CN" altLang="en-US" i="0" dirty="0"/>
              <a:t>个参数的函数称作</a:t>
            </a:r>
            <a:r>
              <a:rPr lang="en-US" altLang="zh-CN" i="0" dirty="0">
                <a:solidFill>
                  <a:schemeClr val="accent2"/>
                </a:solidFill>
              </a:rPr>
              <a:t>n</a:t>
            </a:r>
            <a:r>
              <a:rPr lang="zh-CN" altLang="en-US" i="0" dirty="0">
                <a:solidFill>
                  <a:schemeClr val="accent2"/>
                </a:solidFill>
              </a:rPr>
              <a:t>元函数</a:t>
            </a:r>
            <a:r>
              <a:rPr lang="zh-CN" altLang="en-US" i="0" dirty="0"/>
              <a:t>。</a:t>
            </a:r>
            <a:r>
              <a:rPr lang="zh-CN" altLang="en-US" dirty="0"/>
              <a:t> </a:t>
            </a:r>
          </a:p>
        </p:txBody>
      </p:sp>
      <p:sp>
        <p:nvSpPr>
          <p:cNvPr id="1836037" name="Text Box 5">
            <a:extLst>
              <a:ext uri="{FF2B5EF4-FFF2-40B4-BE49-F238E27FC236}">
                <a16:creationId xmlns:a16="http://schemas.microsoft.com/office/drawing/2014/main" id="{95DB7E4D-EB8E-4299-AE20-5AA34BE3D520}"/>
              </a:ext>
            </a:extLst>
          </p:cNvPr>
          <p:cNvSpPr txBox="1">
            <a:spLocks noChangeArrowheads="1"/>
          </p:cNvSpPr>
          <p:nvPr/>
        </p:nvSpPr>
        <p:spPr bwMode="auto">
          <a:xfrm>
            <a:off x="2039753" y="3054232"/>
            <a:ext cx="8255000" cy="3343275"/>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i="0" dirty="0">
                <a:solidFill>
                  <a:srgbClr val="000000"/>
                </a:solidFill>
                <a:latin typeface="Calibri" panose="020F0502020204030204" pitchFamily="34" charset="0"/>
                <a:cs typeface="Times New Roman" panose="02020603050405020304" pitchFamily="18" charset="0"/>
              </a:rPr>
              <a:t>最基本的原始递归函数，也被称为本原函数有三个：</a:t>
            </a:r>
          </a:p>
          <a:p>
            <a:pPr eaLnBrk="1" hangingPunct="1">
              <a:lnSpc>
                <a:spcPct val="130000"/>
              </a:lnSpc>
            </a:pPr>
            <a:r>
              <a:rPr lang="en-US" altLang="zh-CN" i="0" dirty="0">
                <a:solidFill>
                  <a:srgbClr val="000000"/>
                </a:solidFill>
                <a:latin typeface="Calibri" panose="020F0502020204030204" pitchFamily="34" charset="0"/>
                <a:cs typeface="Times New Roman" panose="02020603050405020304" pitchFamily="18" charset="0"/>
              </a:rPr>
              <a:t>(1)</a:t>
            </a:r>
            <a:r>
              <a:rPr lang="zh-CN" altLang="en-US" i="0" dirty="0">
                <a:solidFill>
                  <a:schemeClr val="accent2"/>
                </a:solidFill>
                <a:latin typeface="Calibri" panose="020F0502020204030204" pitchFamily="34" charset="0"/>
                <a:cs typeface="Times New Roman" panose="02020603050405020304" pitchFamily="18" charset="0"/>
              </a:rPr>
              <a:t>初始函数</a:t>
            </a:r>
            <a:r>
              <a:rPr lang="zh-CN" altLang="en-US" i="0" dirty="0">
                <a:solidFill>
                  <a:srgbClr val="000000"/>
                </a:solidFill>
                <a:latin typeface="Calibri" panose="020F0502020204030204" pitchFamily="34" charset="0"/>
                <a:cs typeface="Times New Roman" panose="02020603050405020304" pitchFamily="18" charset="0"/>
              </a:rPr>
              <a:t>：</a:t>
            </a:r>
            <a:r>
              <a:rPr lang="en-US" altLang="zh-CN" i="0" dirty="0">
                <a:solidFill>
                  <a:srgbClr val="000000"/>
                </a:solidFill>
                <a:latin typeface="Calibri" panose="020F0502020204030204" pitchFamily="34" charset="0"/>
                <a:cs typeface="Times New Roman" panose="02020603050405020304" pitchFamily="18" charset="0"/>
              </a:rPr>
              <a:t>0</a:t>
            </a:r>
            <a:r>
              <a:rPr lang="zh-CN" altLang="en-US" i="0" dirty="0">
                <a:solidFill>
                  <a:srgbClr val="000000"/>
                </a:solidFill>
                <a:latin typeface="Calibri" panose="020F0502020204030204" pitchFamily="34" charset="0"/>
                <a:cs typeface="Times New Roman" panose="02020603050405020304" pitchFamily="18" charset="0"/>
              </a:rPr>
              <a:t>元函数即常数无需计算；或者</a:t>
            </a:r>
            <a:r>
              <a:rPr lang="zh-CN" altLang="en-US" i="0" dirty="0">
                <a:solidFill>
                  <a:srgbClr val="FF0000"/>
                </a:solidFill>
                <a:latin typeface="Calibri" panose="020F0502020204030204" pitchFamily="34" charset="0"/>
                <a:cs typeface="Times New Roman" panose="02020603050405020304" pitchFamily="18" charset="0"/>
              </a:rPr>
              <a:t>常数函数</a:t>
            </a:r>
            <a:r>
              <a:rPr lang="zh-CN" altLang="en-US" i="0" dirty="0">
                <a:solidFill>
                  <a:srgbClr val="000000"/>
                </a:solidFill>
                <a:latin typeface="Calibri" panose="020F0502020204030204" pitchFamily="34" charset="0"/>
                <a:cs typeface="Times New Roman" panose="02020603050405020304" pitchFamily="18" charset="0"/>
              </a:rPr>
              <a:t>：对于自然数</a:t>
            </a:r>
            <a:r>
              <a:rPr lang="en-US" altLang="zh-CN" i="0" dirty="0">
                <a:solidFill>
                  <a:srgbClr val="000000"/>
                </a:solidFill>
                <a:latin typeface="Calibri" panose="020F0502020204030204" pitchFamily="34" charset="0"/>
                <a:cs typeface="Times New Roman" panose="02020603050405020304" pitchFamily="18" charset="0"/>
              </a:rPr>
              <a:t>n</a:t>
            </a:r>
            <a:r>
              <a:rPr lang="zh-CN" altLang="en-US" i="0" dirty="0">
                <a:solidFill>
                  <a:srgbClr val="000000"/>
                </a:solidFill>
                <a:latin typeface="Calibri" panose="020F0502020204030204" pitchFamily="34" charset="0"/>
                <a:cs typeface="Times New Roman" panose="02020603050405020304" pitchFamily="18" charset="0"/>
              </a:rPr>
              <a:t>和所有的</a:t>
            </a:r>
            <a:r>
              <a:rPr lang="en-US" altLang="zh-CN" i="0" dirty="0">
                <a:solidFill>
                  <a:srgbClr val="000000"/>
                </a:solidFill>
                <a:latin typeface="Calibri" panose="020F0502020204030204" pitchFamily="34" charset="0"/>
                <a:cs typeface="Times New Roman" panose="02020603050405020304" pitchFamily="18" charset="0"/>
              </a:rPr>
              <a:t>k, </a:t>
            </a:r>
            <a:r>
              <a:rPr lang="zh-CN" altLang="en-US" i="0" dirty="0">
                <a:solidFill>
                  <a:srgbClr val="000000"/>
                </a:solidFill>
                <a:latin typeface="Calibri" panose="020F0502020204030204" pitchFamily="34" charset="0"/>
                <a:cs typeface="Times New Roman" panose="02020603050405020304" pitchFamily="18" charset="0"/>
              </a:rPr>
              <a:t>有</a:t>
            </a:r>
            <a:r>
              <a:rPr lang="en-US" altLang="zh-CN" i="0" dirty="0">
                <a:solidFill>
                  <a:srgbClr val="000000"/>
                </a:solidFill>
                <a:latin typeface="Calibri" panose="020F0502020204030204" pitchFamily="34" charset="0"/>
                <a:cs typeface="Times New Roman" panose="02020603050405020304" pitchFamily="18" charset="0"/>
              </a:rPr>
              <a:t>f(x</a:t>
            </a:r>
            <a:r>
              <a:rPr lang="en-US" altLang="zh-CN" i="0" baseline="-30000" dirty="0">
                <a:solidFill>
                  <a:srgbClr val="000000"/>
                </a:solidFill>
                <a:latin typeface="Calibri" panose="020F0502020204030204" pitchFamily="34" charset="0"/>
                <a:cs typeface="Times New Roman" panose="02020603050405020304" pitchFamily="18" charset="0"/>
              </a:rPr>
              <a:t>1</a:t>
            </a:r>
            <a:r>
              <a:rPr lang="en-US" altLang="zh-CN" i="0" dirty="0">
                <a:solidFill>
                  <a:srgbClr val="000000"/>
                </a:solidFill>
                <a:latin typeface="Calibri" panose="020F0502020204030204" pitchFamily="34" charset="0"/>
                <a:cs typeface="Times New Roman" panose="02020603050405020304" pitchFamily="18" charset="0"/>
              </a:rPr>
              <a:t>,x</a:t>
            </a:r>
            <a:r>
              <a:rPr lang="en-US" altLang="zh-CN" i="0" baseline="-30000" dirty="0">
                <a:solidFill>
                  <a:srgbClr val="000000"/>
                </a:solidFill>
                <a:latin typeface="Calibri" panose="020F0502020204030204" pitchFamily="34" charset="0"/>
                <a:cs typeface="Times New Roman" panose="02020603050405020304" pitchFamily="18" charset="0"/>
              </a:rPr>
              <a:t>2</a:t>
            </a:r>
            <a:r>
              <a:rPr lang="en-US" altLang="zh-CN" i="0" dirty="0">
                <a:solidFill>
                  <a:srgbClr val="000000"/>
                </a:solidFill>
                <a:latin typeface="Calibri" panose="020F0502020204030204" pitchFamily="34" charset="0"/>
                <a:cs typeface="Times New Roman" panose="02020603050405020304" pitchFamily="18" charset="0"/>
              </a:rPr>
              <a:t>,</a:t>
            </a:r>
            <a:r>
              <a:rPr lang="en-US" altLang="zh-CN" i="0" dirty="0">
                <a:solidFill>
                  <a:srgbClr val="000000"/>
                </a:solidFill>
                <a:latin typeface="宋体" panose="02010600030101010101" pitchFamily="2" charset="-122"/>
                <a:cs typeface="Times New Roman" panose="02020603050405020304" pitchFamily="18" charset="0"/>
              </a:rPr>
              <a:t>…</a:t>
            </a:r>
            <a:r>
              <a:rPr lang="en-US" altLang="zh-CN" i="0" dirty="0">
                <a:solidFill>
                  <a:srgbClr val="000000"/>
                </a:solidFill>
                <a:latin typeface="Calibri" panose="020F0502020204030204" pitchFamily="34" charset="0"/>
                <a:cs typeface="Times New Roman" panose="02020603050405020304" pitchFamily="18" charset="0"/>
              </a:rPr>
              <a:t>,</a:t>
            </a:r>
            <a:r>
              <a:rPr lang="en-US" altLang="zh-CN" i="0" dirty="0" err="1">
                <a:solidFill>
                  <a:srgbClr val="000000"/>
                </a:solidFill>
                <a:latin typeface="Calibri" panose="020F0502020204030204" pitchFamily="34" charset="0"/>
                <a:cs typeface="Times New Roman" panose="02020603050405020304" pitchFamily="18" charset="0"/>
              </a:rPr>
              <a:t>x</a:t>
            </a:r>
            <a:r>
              <a:rPr lang="en-US" altLang="zh-CN" i="0" baseline="-30000" dirty="0" err="1">
                <a:solidFill>
                  <a:srgbClr val="000000"/>
                </a:solidFill>
                <a:latin typeface="Calibri" panose="020F0502020204030204" pitchFamily="34" charset="0"/>
                <a:cs typeface="Times New Roman" panose="02020603050405020304" pitchFamily="18" charset="0"/>
              </a:rPr>
              <a:t>K</a:t>
            </a:r>
            <a:r>
              <a:rPr lang="en-US" altLang="zh-CN" i="0" dirty="0">
                <a:solidFill>
                  <a:srgbClr val="000000"/>
                </a:solidFill>
                <a:latin typeface="Calibri" panose="020F0502020204030204" pitchFamily="34" charset="0"/>
                <a:cs typeface="Times New Roman" panose="02020603050405020304" pitchFamily="18" charset="0"/>
              </a:rPr>
              <a:t>)=n</a:t>
            </a:r>
            <a:r>
              <a:rPr lang="zh-CN" altLang="en-US" i="0" dirty="0">
                <a:solidFill>
                  <a:srgbClr val="000000"/>
                </a:solidFill>
                <a:latin typeface="Calibri" panose="020F0502020204030204" pitchFamily="34" charset="0"/>
                <a:cs typeface="Times New Roman" panose="02020603050405020304" pitchFamily="18" charset="0"/>
              </a:rPr>
              <a:t>。</a:t>
            </a:r>
          </a:p>
          <a:p>
            <a:pPr eaLnBrk="1" hangingPunct="1">
              <a:lnSpc>
                <a:spcPct val="130000"/>
              </a:lnSpc>
            </a:pPr>
            <a:r>
              <a:rPr lang="en-US" altLang="zh-CN" i="0" dirty="0">
                <a:solidFill>
                  <a:srgbClr val="000000"/>
                </a:solidFill>
                <a:latin typeface="Calibri" panose="020F0502020204030204" pitchFamily="34" charset="0"/>
                <a:cs typeface="Times New Roman" panose="02020603050405020304" pitchFamily="18" charset="0"/>
              </a:rPr>
              <a:t>(2)</a:t>
            </a:r>
            <a:r>
              <a:rPr lang="zh-CN" altLang="en-US" i="0" dirty="0">
                <a:solidFill>
                  <a:schemeClr val="accent2"/>
                </a:solidFill>
                <a:latin typeface="Calibri" panose="020F0502020204030204" pitchFamily="34" charset="0"/>
                <a:cs typeface="Times New Roman" panose="02020603050405020304" pitchFamily="18" charset="0"/>
              </a:rPr>
              <a:t>后继函数</a:t>
            </a:r>
            <a:r>
              <a:rPr lang="zh-CN" altLang="en-US" i="0" dirty="0">
                <a:solidFill>
                  <a:srgbClr val="000000"/>
                </a:solidFill>
                <a:latin typeface="Calibri" panose="020F0502020204030204" pitchFamily="34" charset="0"/>
                <a:cs typeface="Times New Roman" panose="02020603050405020304" pitchFamily="18" charset="0"/>
              </a:rPr>
              <a:t>：</a:t>
            </a:r>
            <a:r>
              <a:rPr lang="en-US" altLang="zh-CN" i="0" dirty="0">
                <a:solidFill>
                  <a:srgbClr val="000000"/>
                </a:solidFill>
                <a:latin typeface="Calibri" panose="020F0502020204030204" pitchFamily="34" charset="0"/>
                <a:cs typeface="Times New Roman" panose="02020603050405020304" pitchFamily="18" charset="0"/>
              </a:rPr>
              <a:t>1 </a:t>
            </a:r>
            <a:r>
              <a:rPr lang="zh-CN" altLang="en-US" i="0" dirty="0">
                <a:solidFill>
                  <a:srgbClr val="000000"/>
                </a:solidFill>
                <a:latin typeface="Calibri" panose="020F0502020204030204" pitchFamily="34" charset="0"/>
                <a:cs typeface="Times New Roman" panose="02020603050405020304" pitchFamily="18" charset="0"/>
              </a:rPr>
              <a:t>元后继函数 </a:t>
            </a:r>
            <a:r>
              <a:rPr lang="en-US" altLang="zh-CN" i="0" dirty="0">
                <a:solidFill>
                  <a:srgbClr val="000000"/>
                </a:solidFill>
                <a:latin typeface="Calibri" panose="020F0502020204030204" pitchFamily="34" charset="0"/>
                <a:cs typeface="Times New Roman" panose="02020603050405020304" pitchFamily="18" charset="0"/>
              </a:rPr>
              <a:t>S</a:t>
            </a:r>
            <a:r>
              <a:rPr lang="zh-CN" altLang="en-US" i="0" dirty="0">
                <a:solidFill>
                  <a:srgbClr val="000000"/>
                </a:solidFill>
                <a:latin typeface="Calibri" panose="020F0502020204030204" pitchFamily="34" charset="0"/>
                <a:cs typeface="Times New Roman" panose="02020603050405020304" pitchFamily="18" charset="0"/>
              </a:rPr>
              <a:t>，它接受一个参数并返回给出参数的</a:t>
            </a:r>
            <a:r>
              <a:rPr lang="zh-CN" altLang="en-US" i="0" dirty="0">
                <a:solidFill>
                  <a:srgbClr val="FF0000"/>
                </a:solidFill>
                <a:latin typeface="Calibri" panose="020F0502020204030204" pitchFamily="34" charset="0"/>
                <a:cs typeface="Times New Roman" panose="02020603050405020304" pitchFamily="18" charset="0"/>
              </a:rPr>
              <a:t>后继数</a:t>
            </a:r>
            <a:r>
              <a:rPr lang="zh-CN" altLang="en-US" i="0" dirty="0">
                <a:solidFill>
                  <a:srgbClr val="000000"/>
                </a:solidFill>
                <a:latin typeface="Calibri" panose="020F0502020204030204" pitchFamily="34" charset="0"/>
                <a:cs typeface="Times New Roman" panose="02020603050405020304" pitchFamily="18" charset="0"/>
              </a:rPr>
              <a:t>。例如</a:t>
            </a:r>
            <a:r>
              <a:rPr lang="en-US" altLang="zh-CN" i="0" dirty="0">
                <a:solidFill>
                  <a:srgbClr val="000000"/>
                </a:solidFill>
                <a:latin typeface="Calibri" panose="020F0502020204030204" pitchFamily="34" charset="0"/>
                <a:cs typeface="Times New Roman" panose="02020603050405020304" pitchFamily="18" charset="0"/>
              </a:rPr>
              <a:t>S(1)=2, </a:t>
            </a:r>
            <a:r>
              <a:rPr lang="en-US" altLang="zh-CN" i="0" dirty="0">
                <a:solidFill>
                  <a:srgbClr val="000000"/>
                </a:solidFill>
                <a:latin typeface="宋体" panose="02010600030101010101" pitchFamily="2" charset="-122"/>
                <a:cs typeface="Times New Roman" panose="02020603050405020304" pitchFamily="18" charset="0"/>
              </a:rPr>
              <a:t>…</a:t>
            </a:r>
            <a:r>
              <a:rPr lang="en-US" altLang="zh-CN" i="0" dirty="0">
                <a:solidFill>
                  <a:srgbClr val="000000"/>
                </a:solidFill>
                <a:latin typeface="Calibri" panose="020F0502020204030204" pitchFamily="34" charset="0"/>
                <a:cs typeface="Times New Roman" panose="02020603050405020304" pitchFamily="18" charset="0"/>
              </a:rPr>
              <a:t>, S(x) = x+1, </a:t>
            </a:r>
            <a:r>
              <a:rPr lang="zh-CN" altLang="en-US" i="0" dirty="0">
                <a:solidFill>
                  <a:srgbClr val="000000"/>
                </a:solidFill>
                <a:latin typeface="Calibri" panose="020F0502020204030204" pitchFamily="34" charset="0"/>
                <a:cs typeface="Times New Roman" panose="02020603050405020304" pitchFamily="18" charset="0"/>
              </a:rPr>
              <a:t>其中</a:t>
            </a:r>
            <a:r>
              <a:rPr lang="en-US" altLang="zh-CN" i="0" dirty="0">
                <a:solidFill>
                  <a:srgbClr val="000000"/>
                </a:solidFill>
                <a:latin typeface="Calibri" panose="020F0502020204030204" pitchFamily="34" charset="0"/>
                <a:cs typeface="Times New Roman" panose="02020603050405020304" pitchFamily="18" charset="0"/>
              </a:rPr>
              <a:t>x</a:t>
            </a:r>
            <a:r>
              <a:rPr lang="zh-CN" altLang="en-US" i="0" dirty="0">
                <a:solidFill>
                  <a:srgbClr val="000000"/>
                </a:solidFill>
                <a:latin typeface="Calibri" panose="020F0502020204030204" pitchFamily="34" charset="0"/>
                <a:cs typeface="Times New Roman" panose="02020603050405020304" pitchFamily="18" charset="0"/>
              </a:rPr>
              <a:t>为任意自然数。</a:t>
            </a:r>
          </a:p>
          <a:p>
            <a:pPr eaLnBrk="1" hangingPunct="1">
              <a:lnSpc>
                <a:spcPct val="130000"/>
              </a:lnSpc>
            </a:pPr>
            <a:r>
              <a:rPr lang="en-US" altLang="zh-CN" i="0" dirty="0">
                <a:solidFill>
                  <a:srgbClr val="000000"/>
                </a:solidFill>
                <a:latin typeface="Calibri" panose="020F0502020204030204" pitchFamily="34" charset="0"/>
                <a:cs typeface="Times New Roman" panose="02020603050405020304" pitchFamily="18" charset="0"/>
              </a:rPr>
              <a:t>(3)</a:t>
            </a:r>
            <a:r>
              <a:rPr lang="zh-CN" altLang="en-US" i="0" dirty="0">
                <a:solidFill>
                  <a:schemeClr val="accent2"/>
                </a:solidFill>
                <a:latin typeface="Calibri" panose="020F0502020204030204" pitchFamily="34" charset="0"/>
                <a:cs typeface="Times New Roman" panose="02020603050405020304" pitchFamily="18" charset="0"/>
              </a:rPr>
              <a:t>投影函数</a:t>
            </a:r>
            <a:r>
              <a:rPr lang="zh-CN" altLang="en-US" i="0" dirty="0">
                <a:solidFill>
                  <a:srgbClr val="000000"/>
                </a:solidFill>
                <a:latin typeface="Calibri" panose="020F0502020204030204" pitchFamily="34" charset="0"/>
                <a:cs typeface="Times New Roman" panose="02020603050405020304" pitchFamily="18" charset="0"/>
              </a:rPr>
              <a:t>：对于所有 </a:t>
            </a:r>
            <a:r>
              <a:rPr lang="en-US" altLang="zh-CN" i="0" dirty="0">
                <a:solidFill>
                  <a:srgbClr val="000000"/>
                </a:solidFill>
                <a:latin typeface="Calibri" panose="020F0502020204030204" pitchFamily="34" charset="0"/>
                <a:cs typeface="Times New Roman" panose="02020603050405020304" pitchFamily="18" charset="0"/>
              </a:rPr>
              <a:t>n≥1 </a:t>
            </a:r>
            <a:r>
              <a:rPr lang="zh-CN" altLang="en-US" i="0" dirty="0">
                <a:solidFill>
                  <a:srgbClr val="000000"/>
                </a:solidFill>
                <a:latin typeface="Calibri" panose="020F0502020204030204" pitchFamily="34" charset="0"/>
                <a:cs typeface="Times New Roman" panose="02020603050405020304" pitchFamily="18" charset="0"/>
              </a:rPr>
              <a:t>和每个 </a:t>
            </a:r>
            <a:r>
              <a:rPr lang="en-US" altLang="zh-CN" i="0" dirty="0">
                <a:solidFill>
                  <a:srgbClr val="000000"/>
                </a:solidFill>
                <a:latin typeface="Calibri" panose="020F0502020204030204" pitchFamily="34" charset="0"/>
                <a:cs typeface="Times New Roman" panose="02020603050405020304" pitchFamily="18" charset="0"/>
              </a:rPr>
              <a:t>1≤i≤n </a:t>
            </a:r>
            <a:r>
              <a:rPr lang="zh-CN" altLang="en-US" i="0" dirty="0">
                <a:solidFill>
                  <a:srgbClr val="000000"/>
                </a:solidFill>
                <a:latin typeface="Calibri" panose="020F0502020204030204" pitchFamily="34" charset="0"/>
                <a:cs typeface="Times New Roman" panose="02020603050405020304" pitchFamily="18" charset="0"/>
              </a:rPr>
              <a:t>的 </a:t>
            </a:r>
            <a:r>
              <a:rPr lang="en-US" altLang="zh-CN" i="0" dirty="0">
                <a:solidFill>
                  <a:srgbClr val="000000"/>
                </a:solidFill>
                <a:latin typeface="Calibri" panose="020F0502020204030204" pitchFamily="34" charset="0"/>
                <a:cs typeface="Times New Roman" panose="02020603050405020304" pitchFamily="18" charset="0"/>
              </a:rPr>
              <a:t>i</a:t>
            </a:r>
            <a:r>
              <a:rPr lang="zh-CN" altLang="en-US" i="0" dirty="0">
                <a:solidFill>
                  <a:srgbClr val="000000"/>
                </a:solidFill>
                <a:latin typeface="Calibri" panose="020F0502020204030204" pitchFamily="34" charset="0"/>
                <a:cs typeface="Times New Roman" panose="02020603050405020304" pitchFamily="18" charset="0"/>
              </a:rPr>
              <a:t>，</a:t>
            </a:r>
            <a:r>
              <a:rPr lang="en-US" altLang="zh-CN" i="0" dirty="0">
                <a:solidFill>
                  <a:srgbClr val="000000"/>
                </a:solidFill>
                <a:latin typeface="Calibri" panose="020F0502020204030204" pitchFamily="34" charset="0"/>
                <a:cs typeface="Times New Roman" panose="02020603050405020304" pitchFamily="18" charset="0"/>
              </a:rPr>
              <a:t>n </a:t>
            </a:r>
            <a:r>
              <a:rPr lang="zh-CN" altLang="en-US" i="0" dirty="0">
                <a:solidFill>
                  <a:srgbClr val="000000"/>
                </a:solidFill>
                <a:latin typeface="Calibri" panose="020F0502020204030204" pitchFamily="34" charset="0"/>
                <a:cs typeface="Times New Roman" panose="02020603050405020304" pitchFamily="18" charset="0"/>
              </a:rPr>
              <a:t>元投影函数 </a:t>
            </a:r>
            <a:r>
              <a:rPr lang="en-US" altLang="zh-CN" i="0" dirty="0">
                <a:solidFill>
                  <a:srgbClr val="000000"/>
                </a:solidFill>
                <a:latin typeface="Calibri" panose="020F0502020204030204" pitchFamily="34" charset="0"/>
                <a:cs typeface="Times New Roman" panose="02020603050405020304" pitchFamily="18" charset="0"/>
              </a:rPr>
              <a:t>P</a:t>
            </a:r>
            <a:r>
              <a:rPr lang="en-US" altLang="zh-CN" i="0" baseline="-30000" dirty="0">
                <a:solidFill>
                  <a:srgbClr val="000000"/>
                </a:solidFill>
                <a:latin typeface="Calibri" panose="020F0502020204030204" pitchFamily="34" charset="0"/>
                <a:cs typeface="Times New Roman" panose="02020603050405020304" pitchFamily="18" charset="0"/>
              </a:rPr>
              <a:t>i</a:t>
            </a:r>
            <a:r>
              <a:rPr lang="en-US" altLang="zh-CN" i="0" baseline="30000" dirty="0">
                <a:solidFill>
                  <a:srgbClr val="000000"/>
                </a:solidFill>
                <a:latin typeface="Calibri" panose="020F0502020204030204" pitchFamily="34" charset="0"/>
                <a:cs typeface="Times New Roman" panose="02020603050405020304" pitchFamily="18" charset="0"/>
              </a:rPr>
              <a:t>n</a:t>
            </a:r>
            <a:r>
              <a:rPr lang="zh-CN" altLang="en-US" i="0" dirty="0">
                <a:solidFill>
                  <a:srgbClr val="000000"/>
                </a:solidFill>
                <a:latin typeface="Calibri" panose="020F0502020204030204" pitchFamily="34" charset="0"/>
                <a:cs typeface="Times New Roman" panose="02020603050405020304" pitchFamily="18" charset="0"/>
              </a:rPr>
              <a:t>，它接受 </a:t>
            </a:r>
            <a:r>
              <a:rPr lang="en-US" altLang="zh-CN" i="0" dirty="0">
                <a:solidFill>
                  <a:srgbClr val="000000"/>
                </a:solidFill>
                <a:latin typeface="Calibri" panose="020F0502020204030204" pitchFamily="34" charset="0"/>
                <a:cs typeface="Times New Roman" panose="02020603050405020304" pitchFamily="18" charset="0"/>
              </a:rPr>
              <a:t>n </a:t>
            </a:r>
            <a:r>
              <a:rPr lang="zh-CN" altLang="en-US" i="0" dirty="0">
                <a:solidFill>
                  <a:srgbClr val="000000"/>
                </a:solidFill>
                <a:latin typeface="Calibri" panose="020F0502020204030204" pitchFamily="34" charset="0"/>
                <a:cs typeface="Times New Roman" panose="02020603050405020304" pitchFamily="18" charset="0"/>
              </a:rPr>
              <a:t>个参数并返回它们中的第 </a:t>
            </a:r>
            <a:r>
              <a:rPr lang="en-US" altLang="zh-CN" i="0" dirty="0">
                <a:solidFill>
                  <a:srgbClr val="000000"/>
                </a:solidFill>
                <a:latin typeface="Calibri" panose="020F0502020204030204" pitchFamily="34" charset="0"/>
                <a:cs typeface="Times New Roman" panose="02020603050405020304" pitchFamily="18" charset="0"/>
              </a:rPr>
              <a:t>i </a:t>
            </a:r>
            <a:r>
              <a:rPr lang="zh-CN" altLang="en-US" i="0" dirty="0">
                <a:solidFill>
                  <a:srgbClr val="000000"/>
                </a:solidFill>
                <a:latin typeface="Calibri" panose="020F0502020204030204" pitchFamily="34" charset="0"/>
                <a:cs typeface="Times New Roman" panose="02020603050405020304" pitchFamily="18" charset="0"/>
              </a:rPr>
              <a:t>个参数，</a:t>
            </a:r>
            <a:r>
              <a:rPr lang="zh-CN" altLang="en-US" i="0" dirty="0">
                <a:cs typeface="Times New Roman" panose="02020603050405020304" pitchFamily="18" charset="0"/>
              </a:rPr>
              <a:t>即</a:t>
            </a:r>
          </a:p>
          <a:p>
            <a:pPr eaLnBrk="1" hangingPunct="1">
              <a:lnSpc>
                <a:spcPct val="130000"/>
              </a:lnSpc>
            </a:pPr>
            <a:r>
              <a:rPr lang="en-US" altLang="zh-CN" i="0" dirty="0">
                <a:solidFill>
                  <a:srgbClr val="FF0000"/>
                </a:solidFill>
                <a:cs typeface="Times New Roman" panose="02020603050405020304" pitchFamily="18" charset="0"/>
              </a:rPr>
              <a:t>                      </a:t>
            </a:r>
            <a:r>
              <a:rPr lang="en-US" altLang="zh-CN" i="0" dirty="0">
                <a:solidFill>
                  <a:srgbClr val="FF0000"/>
                </a:solidFill>
                <a:latin typeface="Calibri" panose="020F0502020204030204" pitchFamily="34" charset="0"/>
                <a:cs typeface="Times New Roman" panose="02020603050405020304" pitchFamily="18" charset="0"/>
              </a:rPr>
              <a:t>P</a:t>
            </a:r>
            <a:r>
              <a:rPr lang="en-US" altLang="zh-CN" i="0" baseline="-30000" dirty="0">
                <a:solidFill>
                  <a:srgbClr val="FF0000"/>
                </a:solidFill>
                <a:latin typeface="Calibri" panose="020F0502020204030204" pitchFamily="34" charset="0"/>
                <a:cs typeface="Times New Roman" panose="02020603050405020304" pitchFamily="18" charset="0"/>
              </a:rPr>
              <a:t>i</a:t>
            </a:r>
            <a:r>
              <a:rPr lang="en-US" altLang="zh-CN" i="0" baseline="30000" dirty="0">
                <a:solidFill>
                  <a:srgbClr val="FF0000"/>
                </a:solidFill>
                <a:latin typeface="Calibri" panose="020F0502020204030204" pitchFamily="34" charset="0"/>
                <a:cs typeface="Times New Roman" panose="02020603050405020304" pitchFamily="18" charset="0"/>
              </a:rPr>
              <a:t>n</a:t>
            </a:r>
            <a:r>
              <a:rPr lang="en-US" altLang="zh-CN" i="0" dirty="0">
                <a:solidFill>
                  <a:srgbClr val="FF0000"/>
                </a:solidFill>
                <a:latin typeface="Calibri" panose="020F0502020204030204" pitchFamily="34" charset="0"/>
                <a:cs typeface="Times New Roman" panose="02020603050405020304" pitchFamily="18" charset="0"/>
              </a:rPr>
              <a:t> (x</a:t>
            </a:r>
            <a:r>
              <a:rPr lang="en-US" altLang="zh-CN" i="0" baseline="-30000" dirty="0">
                <a:solidFill>
                  <a:srgbClr val="FF0000"/>
                </a:solidFill>
                <a:latin typeface="Calibri" panose="020F0502020204030204" pitchFamily="34" charset="0"/>
                <a:cs typeface="Times New Roman" panose="02020603050405020304" pitchFamily="18" charset="0"/>
              </a:rPr>
              <a:t>1</a:t>
            </a:r>
            <a:r>
              <a:rPr lang="zh-CN" altLang="en-US" i="0" dirty="0">
                <a:solidFill>
                  <a:srgbClr val="FF0000"/>
                </a:solidFill>
                <a:latin typeface="Calibri" panose="020F0502020204030204" pitchFamily="34" charset="0"/>
                <a:cs typeface="Times New Roman" panose="02020603050405020304" pitchFamily="18" charset="0"/>
              </a:rPr>
              <a:t>，</a:t>
            </a:r>
            <a:r>
              <a:rPr lang="en-US" altLang="zh-CN" i="0" dirty="0">
                <a:solidFill>
                  <a:srgbClr val="FF0000"/>
                </a:solidFill>
                <a:latin typeface="Calibri" panose="020F0502020204030204" pitchFamily="34" charset="0"/>
                <a:cs typeface="Times New Roman" panose="02020603050405020304" pitchFamily="18" charset="0"/>
              </a:rPr>
              <a:t>x</a:t>
            </a:r>
            <a:r>
              <a:rPr lang="en-US" altLang="zh-CN" i="0" baseline="-30000" dirty="0">
                <a:solidFill>
                  <a:srgbClr val="FF0000"/>
                </a:solidFill>
                <a:latin typeface="Calibri" panose="020F0502020204030204" pitchFamily="34" charset="0"/>
                <a:cs typeface="Times New Roman" panose="02020603050405020304" pitchFamily="18" charset="0"/>
              </a:rPr>
              <a:t>2</a:t>
            </a:r>
            <a:r>
              <a:rPr lang="zh-CN" altLang="en-US" i="0" dirty="0">
                <a:solidFill>
                  <a:srgbClr val="FF0000"/>
                </a:solidFill>
                <a:latin typeface="Calibri" panose="020F0502020204030204" pitchFamily="34" charset="0"/>
                <a:cs typeface="Times New Roman" panose="02020603050405020304" pitchFamily="18" charset="0"/>
              </a:rPr>
              <a:t>，</a:t>
            </a:r>
            <a:r>
              <a:rPr lang="en-US" altLang="zh-CN" i="0" dirty="0">
                <a:solidFill>
                  <a:srgbClr val="FF0000"/>
                </a:solidFill>
                <a:latin typeface="宋体" panose="02010600030101010101" pitchFamily="2" charset="-122"/>
                <a:cs typeface="Times New Roman" panose="02020603050405020304" pitchFamily="18" charset="0"/>
              </a:rPr>
              <a:t>…</a:t>
            </a:r>
            <a:r>
              <a:rPr lang="zh-CN" altLang="en-US" i="0" dirty="0">
                <a:solidFill>
                  <a:srgbClr val="FF0000"/>
                </a:solidFill>
                <a:latin typeface="Calibri" panose="020F0502020204030204" pitchFamily="34" charset="0"/>
                <a:cs typeface="Times New Roman" panose="02020603050405020304" pitchFamily="18" charset="0"/>
              </a:rPr>
              <a:t>，</a:t>
            </a:r>
            <a:r>
              <a:rPr lang="en-US" altLang="zh-CN" i="0" dirty="0" err="1">
                <a:solidFill>
                  <a:srgbClr val="FF0000"/>
                </a:solidFill>
                <a:latin typeface="Calibri" panose="020F0502020204030204" pitchFamily="34" charset="0"/>
                <a:cs typeface="Times New Roman" panose="02020603050405020304" pitchFamily="18" charset="0"/>
              </a:rPr>
              <a:t>x</a:t>
            </a:r>
            <a:r>
              <a:rPr lang="en-US" altLang="zh-CN" i="0" baseline="-30000" dirty="0" err="1">
                <a:solidFill>
                  <a:srgbClr val="FF0000"/>
                </a:solidFill>
                <a:latin typeface="Calibri" panose="020F0502020204030204" pitchFamily="34" charset="0"/>
                <a:cs typeface="Times New Roman" panose="02020603050405020304" pitchFamily="18" charset="0"/>
              </a:rPr>
              <a:t>n</a:t>
            </a:r>
            <a:r>
              <a:rPr lang="en-US" altLang="zh-CN" i="0" dirty="0">
                <a:solidFill>
                  <a:srgbClr val="FF0000"/>
                </a:solidFill>
                <a:latin typeface="Calibri" panose="020F0502020204030204" pitchFamily="34" charset="0"/>
                <a:cs typeface="Times New Roman" panose="02020603050405020304" pitchFamily="18" charset="0"/>
              </a:rPr>
              <a:t>) = x</a:t>
            </a:r>
            <a:r>
              <a:rPr lang="en-US" altLang="zh-CN" i="0" baseline="-30000" dirty="0">
                <a:solidFill>
                  <a:srgbClr val="FF0000"/>
                </a:solidFill>
                <a:latin typeface="Calibri" panose="020F0502020204030204" pitchFamily="34" charset="0"/>
                <a:cs typeface="Times New Roman" panose="02020603050405020304" pitchFamily="18" charset="0"/>
              </a:rPr>
              <a:t>i</a:t>
            </a:r>
            <a:r>
              <a:rPr lang="zh-CN" altLang="en-US" i="0" dirty="0">
                <a:solidFill>
                  <a:schemeClr val="accent2"/>
                </a:solidFill>
                <a:latin typeface="Calibri" panose="020F0502020204030204" pitchFamily="34"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36037">
                                            <p:txEl>
                                              <p:pRg st="0" end="0"/>
                                            </p:txEl>
                                          </p:spTgt>
                                        </p:tgtEl>
                                        <p:attrNameLst>
                                          <p:attrName>style.visibility</p:attrName>
                                        </p:attrNameLst>
                                      </p:cBhvr>
                                      <p:to>
                                        <p:strVal val="visible"/>
                                      </p:to>
                                    </p:set>
                                    <p:anim calcmode="lin" valueType="num">
                                      <p:cBhvr additive="base">
                                        <p:cTn id="7" dur="500" fill="hold"/>
                                        <p:tgtEl>
                                          <p:spTgt spid="1836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60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36037">
                                            <p:txEl>
                                              <p:pRg st="1" end="1"/>
                                            </p:txEl>
                                          </p:spTgt>
                                        </p:tgtEl>
                                        <p:attrNameLst>
                                          <p:attrName>style.visibility</p:attrName>
                                        </p:attrNameLst>
                                      </p:cBhvr>
                                      <p:to>
                                        <p:strVal val="visible"/>
                                      </p:to>
                                    </p:set>
                                    <p:anim calcmode="lin" valueType="num">
                                      <p:cBhvr additive="base">
                                        <p:cTn id="11" dur="500" fill="hold"/>
                                        <p:tgtEl>
                                          <p:spTgt spid="18360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360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836037">
                                            <p:txEl>
                                              <p:pRg st="2" end="2"/>
                                            </p:txEl>
                                          </p:spTgt>
                                        </p:tgtEl>
                                        <p:attrNameLst>
                                          <p:attrName>style.visibility</p:attrName>
                                        </p:attrNameLst>
                                      </p:cBhvr>
                                      <p:to>
                                        <p:strVal val="visible"/>
                                      </p:to>
                                    </p:set>
                                    <p:anim calcmode="lin" valueType="num">
                                      <p:cBhvr additive="base">
                                        <p:cTn id="17" dur="500" fill="hold"/>
                                        <p:tgtEl>
                                          <p:spTgt spid="183603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36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836037">
                                            <p:txEl>
                                              <p:pRg st="3" end="3"/>
                                            </p:txEl>
                                          </p:spTgt>
                                        </p:tgtEl>
                                        <p:attrNameLst>
                                          <p:attrName>style.visibility</p:attrName>
                                        </p:attrNameLst>
                                      </p:cBhvr>
                                      <p:to>
                                        <p:strVal val="visible"/>
                                      </p:to>
                                    </p:set>
                                    <p:anim calcmode="lin" valueType="num">
                                      <p:cBhvr additive="base">
                                        <p:cTn id="23" dur="500" fill="hold"/>
                                        <p:tgtEl>
                                          <p:spTgt spid="183603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3603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36037">
                                            <p:txEl>
                                              <p:pRg st="4" end="4"/>
                                            </p:txEl>
                                          </p:spTgt>
                                        </p:tgtEl>
                                        <p:attrNameLst>
                                          <p:attrName>style.visibility</p:attrName>
                                        </p:attrNameLst>
                                      </p:cBhvr>
                                      <p:to>
                                        <p:strVal val="visible"/>
                                      </p:to>
                                    </p:set>
                                    <p:anim calcmode="lin" valueType="num">
                                      <p:cBhvr additive="base">
                                        <p:cTn id="27" dur="500" fill="hold"/>
                                        <p:tgtEl>
                                          <p:spTgt spid="183603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360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a:extLst>
              <a:ext uri="{FF2B5EF4-FFF2-40B4-BE49-F238E27FC236}">
                <a16:creationId xmlns:a16="http://schemas.microsoft.com/office/drawing/2014/main" id="{54CBCE3D-A42E-436F-A46D-8A391C4202D5}"/>
              </a:ext>
            </a:extLst>
          </p:cNvPr>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810677C0-2908-4711-A13D-5B41FF0ABF8A}" type="slidenum">
              <a:rPr kumimoji="0" lang="en-US" altLang="zh-CN" sz="1200" i="0">
                <a:solidFill>
                  <a:schemeClr val="bg1"/>
                </a:solidFill>
              </a:rPr>
              <a:pPr algn="r" eaLnBrk="1" hangingPunct="1"/>
              <a:t>38</a:t>
            </a:fld>
            <a:endParaRPr kumimoji="0" lang="en-US" altLang="zh-CN" sz="1200" i="0">
              <a:solidFill>
                <a:schemeClr val="bg1"/>
              </a:solidFill>
            </a:endParaRPr>
          </a:p>
        </p:txBody>
      </p:sp>
      <p:sp>
        <p:nvSpPr>
          <p:cNvPr id="1838083" name="Text Box 3">
            <a:extLst>
              <a:ext uri="{FF2B5EF4-FFF2-40B4-BE49-F238E27FC236}">
                <a16:creationId xmlns:a16="http://schemas.microsoft.com/office/drawing/2014/main" id="{97AA753F-ED32-4B00-9667-B1FA1B526D48}"/>
              </a:ext>
            </a:extLst>
          </p:cNvPr>
          <p:cNvSpPr txBox="1">
            <a:spLocks noChangeArrowheads="1"/>
          </p:cNvSpPr>
          <p:nvPr/>
        </p:nvSpPr>
        <p:spPr bwMode="auto">
          <a:xfrm>
            <a:off x="1684338" y="1257301"/>
            <a:ext cx="881221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2400" i="0">
                <a:latin typeface="Calibri" panose="020F0502020204030204" pitchFamily="34" charset="0"/>
                <a:cs typeface="Times New Roman" panose="02020603050405020304" pitchFamily="18" charset="0"/>
              </a:rPr>
              <a:t>(1)</a:t>
            </a:r>
            <a:r>
              <a:rPr kumimoji="0" lang="zh-CN" altLang="en-US" sz="2400" i="0">
                <a:latin typeface="Calibri" panose="020F0502020204030204" pitchFamily="34" charset="0"/>
                <a:cs typeface="Times New Roman" panose="02020603050405020304" pitchFamily="18" charset="0"/>
              </a:rPr>
              <a:t>复合：给定</a:t>
            </a:r>
            <a:r>
              <a:rPr kumimoji="0" lang="en-US" altLang="zh-CN" sz="2400" i="0">
                <a:latin typeface="Calibri" panose="020F0502020204030204" pitchFamily="34" charset="0"/>
                <a:cs typeface="Times New Roman" panose="02020603050405020304" pitchFamily="18" charset="0"/>
              </a:rPr>
              <a:t>k</a:t>
            </a:r>
            <a:r>
              <a:rPr kumimoji="0" lang="zh-CN" altLang="en-US" sz="2400" i="0">
                <a:latin typeface="Calibri" panose="020F0502020204030204" pitchFamily="34" charset="0"/>
                <a:cs typeface="Times New Roman" panose="02020603050405020304" pitchFamily="18" charset="0"/>
              </a:rPr>
              <a:t>元原始递归函数 </a:t>
            </a:r>
            <a:r>
              <a:rPr kumimoji="0" lang="en-US" altLang="zh-CN" sz="2400" i="0">
                <a:solidFill>
                  <a:srgbClr val="FF0000"/>
                </a:solidFill>
                <a:latin typeface="Calibri" panose="020F0502020204030204" pitchFamily="34" charset="0"/>
                <a:cs typeface="Times New Roman" panose="02020603050405020304" pitchFamily="18" charset="0"/>
              </a:rPr>
              <a:t>f(</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1</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k</a:t>
            </a:r>
            <a:r>
              <a:rPr kumimoji="0" lang="en-US" altLang="zh-CN" sz="2400" i="0">
                <a:solidFill>
                  <a:srgbClr val="FF0000"/>
                </a:solidFill>
                <a:latin typeface="Calibri" panose="020F0502020204030204" pitchFamily="34" charset="0"/>
                <a:cs typeface="Times New Roman" panose="02020603050405020304" pitchFamily="18" charset="0"/>
              </a:rPr>
              <a:t>)</a:t>
            </a:r>
            <a:r>
              <a:rPr kumimoji="0" lang="zh-CN" altLang="en-US" sz="2400" i="0">
                <a:latin typeface="Calibri" panose="020F0502020204030204" pitchFamily="34" charset="0"/>
                <a:cs typeface="Times New Roman" panose="02020603050405020304" pitchFamily="18" charset="0"/>
              </a:rPr>
              <a:t>，和 </a:t>
            </a:r>
            <a:r>
              <a:rPr kumimoji="0" lang="en-US" altLang="zh-CN" sz="2400" i="0">
                <a:solidFill>
                  <a:srgbClr val="FF0000"/>
                </a:solidFill>
                <a:latin typeface="Calibri" panose="020F0502020204030204" pitchFamily="34" charset="0"/>
                <a:cs typeface="Times New Roman" panose="02020603050405020304" pitchFamily="18" charset="0"/>
              </a:rPr>
              <a:t>k</a:t>
            </a:r>
            <a:r>
              <a:rPr kumimoji="0" lang="en-US" altLang="zh-CN" sz="2400" i="0">
                <a:latin typeface="Calibri" panose="020F0502020204030204" pitchFamily="34" charset="0"/>
                <a:cs typeface="Times New Roman" panose="02020603050405020304" pitchFamily="18" charset="0"/>
              </a:rPr>
              <a:t> </a:t>
            </a:r>
            <a:r>
              <a:rPr kumimoji="0" lang="zh-CN" altLang="en-US" sz="2400" i="0">
                <a:latin typeface="Calibri" panose="020F0502020204030204" pitchFamily="34" charset="0"/>
                <a:cs typeface="Times New Roman" panose="02020603050405020304" pitchFamily="18" charset="0"/>
              </a:rPr>
              <a:t>个原始递归函数 </a:t>
            </a:r>
            <a:r>
              <a:rPr kumimoji="0" lang="en-US" altLang="zh-CN" sz="2400" i="0">
                <a:latin typeface="Calibri" panose="020F0502020204030204" pitchFamily="34" charset="0"/>
                <a:cs typeface="Times New Roman" panose="02020603050405020304" pitchFamily="18" charset="0"/>
              </a:rPr>
              <a:t>g</a:t>
            </a:r>
            <a:r>
              <a:rPr kumimoji="0" lang="en-US" altLang="zh-CN" sz="2400" i="0" baseline="-30000">
                <a:latin typeface="Calibri" panose="020F0502020204030204" pitchFamily="34" charset="0"/>
                <a:cs typeface="Times New Roman" panose="02020603050405020304" pitchFamily="18" charset="0"/>
              </a:rPr>
              <a:t>1</a:t>
            </a:r>
            <a:r>
              <a:rPr kumimoji="0" lang="en-US" altLang="zh-CN" sz="2400" i="0">
                <a:latin typeface="Calibri" panose="020F0502020204030204" pitchFamily="34" charset="0"/>
                <a:cs typeface="Times New Roman" panose="02020603050405020304" pitchFamily="18" charset="0"/>
              </a:rPr>
              <a:t>,...,g</a:t>
            </a:r>
            <a:r>
              <a:rPr kumimoji="0" lang="en-US" altLang="zh-CN" sz="2400" i="0" baseline="-30000">
                <a:latin typeface="Calibri" panose="020F0502020204030204" pitchFamily="34" charset="0"/>
                <a:cs typeface="Times New Roman" panose="02020603050405020304" pitchFamily="18" charset="0"/>
              </a:rPr>
              <a:t>k</a:t>
            </a:r>
            <a:r>
              <a:rPr kumimoji="0" lang="zh-CN" altLang="en-US" sz="2400" i="0">
                <a:latin typeface="Calibri" panose="020F0502020204030204" pitchFamily="34" charset="0"/>
                <a:cs typeface="Times New Roman" panose="02020603050405020304" pitchFamily="18" charset="0"/>
              </a:rPr>
              <a:t>，则</a:t>
            </a:r>
            <a:r>
              <a:rPr kumimoji="0" lang="en-US" altLang="zh-CN" sz="2400" i="0">
                <a:latin typeface="Calibri" panose="020F0502020204030204" pitchFamily="34" charset="0"/>
                <a:cs typeface="Times New Roman" panose="02020603050405020304" pitchFamily="18" charset="0"/>
              </a:rPr>
              <a:t>f </a:t>
            </a:r>
            <a:r>
              <a:rPr kumimoji="0" lang="zh-CN" altLang="en-US" sz="2400" i="0">
                <a:latin typeface="Calibri" panose="020F0502020204030204" pitchFamily="34" charset="0"/>
                <a:cs typeface="Times New Roman" panose="02020603050405020304" pitchFamily="18" charset="0"/>
              </a:rPr>
              <a:t>和 </a:t>
            </a:r>
            <a:r>
              <a:rPr kumimoji="0" lang="en-US" altLang="zh-CN" sz="2400" i="0">
                <a:latin typeface="Calibri" panose="020F0502020204030204" pitchFamily="34" charset="0"/>
                <a:cs typeface="Times New Roman" panose="02020603050405020304" pitchFamily="18" charset="0"/>
              </a:rPr>
              <a:t>g</a:t>
            </a:r>
            <a:r>
              <a:rPr kumimoji="0" lang="en-US" altLang="zh-CN" sz="2400" i="0" baseline="-30000">
                <a:latin typeface="Calibri" panose="020F0502020204030204" pitchFamily="34" charset="0"/>
                <a:cs typeface="Times New Roman" panose="02020603050405020304" pitchFamily="18" charset="0"/>
              </a:rPr>
              <a:t>1</a:t>
            </a:r>
            <a:r>
              <a:rPr kumimoji="0" lang="en-US" altLang="zh-CN" sz="2400" i="0">
                <a:latin typeface="Calibri" panose="020F0502020204030204" pitchFamily="34" charset="0"/>
                <a:cs typeface="Times New Roman" panose="02020603050405020304" pitchFamily="18" charset="0"/>
              </a:rPr>
              <a:t>,...,g</a:t>
            </a:r>
            <a:r>
              <a:rPr kumimoji="0" lang="en-US" altLang="zh-CN" sz="2400" i="0" baseline="-30000">
                <a:latin typeface="Calibri" panose="020F0502020204030204" pitchFamily="34" charset="0"/>
                <a:cs typeface="Times New Roman" panose="02020603050405020304" pitchFamily="18" charset="0"/>
              </a:rPr>
              <a:t>k</a:t>
            </a:r>
            <a:r>
              <a:rPr kumimoji="0" lang="zh-CN" altLang="en-US" sz="2400" i="0">
                <a:latin typeface="Calibri" panose="020F0502020204030204" pitchFamily="34" charset="0"/>
                <a:cs typeface="Times New Roman" panose="02020603050405020304" pitchFamily="18" charset="0"/>
              </a:rPr>
              <a:t>的复合是 函数</a:t>
            </a:r>
            <a:r>
              <a:rPr kumimoji="0" lang="en-US" altLang="zh-CN" sz="2400" i="0">
                <a:latin typeface="Calibri" panose="020F0502020204030204" pitchFamily="34" charset="0"/>
                <a:cs typeface="Times New Roman" panose="02020603050405020304" pitchFamily="18" charset="0"/>
              </a:rPr>
              <a:t>h, </a:t>
            </a:r>
            <a:r>
              <a:rPr kumimoji="0" lang="zh-CN" altLang="en-US" sz="2400" i="0">
                <a:latin typeface="Calibri" panose="020F0502020204030204" pitchFamily="34" charset="0"/>
                <a:cs typeface="Times New Roman" panose="02020603050405020304" pitchFamily="18" charset="0"/>
              </a:rPr>
              <a:t>即</a:t>
            </a:r>
          </a:p>
          <a:p>
            <a:pPr eaLnBrk="1" hangingPunct="1"/>
            <a:r>
              <a:rPr kumimoji="0" lang="en-US" altLang="zh-CN" sz="2400" i="0">
                <a:latin typeface="Calibri" panose="020F0502020204030204" pitchFamily="34" charset="0"/>
                <a:cs typeface="Times New Roman" panose="02020603050405020304" pitchFamily="18" charset="0"/>
              </a:rPr>
              <a:t>	</a:t>
            </a:r>
            <a:r>
              <a:rPr kumimoji="0" lang="en-US" altLang="zh-CN" sz="2400" i="0">
                <a:solidFill>
                  <a:srgbClr val="FF0000"/>
                </a:solidFill>
                <a:latin typeface="Calibri" panose="020F0502020204030204" pitchFamily="34" charset="0"/>
                <a:cs typeface="Times New Roman" panose="02020603050405020304" pitchFamily="18" charset="0"/>
              </a:rPr>
              <a:t>h(</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1</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m</a:t>
            </a:r>
            <a:r>
              <a:rPr kumimoji="0" lang="en-US" altLang="zh-CN" sz="2400" i="0">
                <a:solidFill>
                  <a:srgbClr val="FF0000"/>
                </a:solidFill>
                <a:latin typeface="Calibri" panose="020F0502020204030204" pitchFamily="34" charset="0"/>
                <a:cs typeface="Times New Roman" panose="02020603050405020304" pitchFamily="18" charset="0"/>
              </a:rPr>
              <a:t>)</a:t>
            </a:r>
            <a:r>
              <a:rPr kumimoji="0" lang="en-US" altLang="zh-CN" sz="2400" i="0">
                <a:latin typeface="Calibri" panose="020F0502020204030204" pitchFamily="34" charset="0"/>
                <a:cs typeface="Times New Roman" panose="02020603050405020304" pitchFamily="18" charset="0"/>
              </a:rPr>
              <a:t> </a:t>
            </a:r>
            <a:r>
              <a:rPr kumimoji="0" lang="en-US" altLang="zh-CN" sz="2400" i="0">
                <a:solidFill>
                  <a:srgbClr val="FF0000"/>
                </a:solidFill>
                <a:latin typeface="Calibri" panose="020F0502020204030204" pitchFamily="34" charset="0"/>
                <a:cs typeface="Times New Roman" panose="02020603050405020304" pitchFamily="18" charset="0"/>
              </a:rPr>
              <a:t>= f(g</a:t>
            </a:r>
            <a:r>
              <a:rPr kumimoji="0" lang="en-US" altLang="zh-CN" sz="2400" i="0" baseline="-30000">
                <a:solidFill>
                  <a:srgbClr val="FF0000"/>
                </a:solidFill>
                <a:latin typeface="Calibri" panose="020F0502020204030204" pitchFamily="34" charset="0"/>
                <a:cs typeface="Times New Roman" panose="02020603050405020304" pitchFamily="18" charset="0"/>
              </a:rPr>
              <a:t>1</a:t>
            </a:r>
            <a:r>
              <a:rPr kumimoji="0" lang="en-US" altLang="zh-CN" sz="2400" i="0">
                <a:solidFill>
                  <a:srgbClr val="FF0000"/>
                </a:solidFill>
                <a:latin typeface="Calibri" panose="020F0502020204030204" pitchFamily="34" charset="0"/>
                <a:cs typeface="Times New Roman" panose="02020603050405020304" pitchFamily="18" charset="0"/>
              </a:rPr>
              <a:t>(</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1</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m</a:t>
            </a:r>
            <a:r>
              <a:rPr kumimoji="0" lang="en-US" altLang="zh-CN" sz="2400" i="0">
                <a:solidFill>
                  <a:srgbClr val="FF0000"/>
                </a:solidFill>
                <a:latin typeface="Calibri" panose="020F0502020204030204" pitchFamily="34" charset="0"/>
                <a:cs typeface="Times New Roman" panose="02020603050405020304" pitchFamily="18" charset="0"/>
              </a:rPr>
              <a:t>),...,g</a:t>
            </a:r>
            <a:r>
              <a:rPr kumimoji="0" lang="en-US" altLang="zh-CN" sz="2400" i="0" baseline="-30000">
                <a:solidFill>
                  <a:srgbClr val="FF0000"/>
                </a:solidFill>
                <a:latin typeface="Calibri" panose="020F0502020204030204" pitchFamily="34" charset="0"/>
                <a:cs typeface="Times New Roman" panose="02020603050405020304" pitchFamily="18" charset="0"/>
              </a:rPr>
              <a:t>k</a:t>
            </a:r>
            <a:r>
              <a:rPr kumimoji="0" lang="en-US" altLang="zh-CN" sz="2400" i="0">
                <a:solidFill>
                  <a:srgbClr val="FF0000"/>
                </a:solidFill>
                <a:latin typeface="Calibri" panose="020F0502020204030204" pitchFamily="34" charset="0"/>
                <a:cs typeface="Times New Roman" panose="02020603050405020304" pitchFamily="18" charset="0"/>
              </a:rPr>
              <a:t>(</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1</a:t>
            </a:r>
            <a:r>
              <a:rPr kumimoji="0" lang="en-US" altLang="zh-CN" sz="2400" i="0">
                <a:solidFill>
                  <a:schemeClr val="bg2"/>
                </a:solidFill>
                <a:latin typeface="Calibri" panose="020F0502020204030204" pitchFamily="34" charset="0"/>
                <a:cs typeface="Times New Roman" panose="02020603050405020304" pitchFamily="18" charset="0"/>
              </a:rPr>
              <a:t>,...,x</a:t>
            </a:r>
            <a:r>
              <a:rPr kumimoji="0" lang="en-US" altLang="zh-CN" sz="2400" i="0" baseline="-30000">
                <a:solidFill>
                  <a:schemeClr val="bg2"/>
                </a:solidFill>
                <a:latin typeface="Calibri" panose="020F0502020204030204" pitchFamily="34" charset="0"/>
                <a:cs typeface="Times New Roman" panose="02020603050405020304" pitchFamily="18" charset="0"/>
              </a:rPr>
              <a:t>m</a:t>
            </a:r>
            <a:r>
              <a:rPr kumimoji="0" lang="en-US" altLang="zh-CN" sz="2400" i="0">
                <a:solidFill>
                  <a:srgbClr val="FF0000"/>
                </a:solidFill>
                <a:latin typeface="Calibri" panose="020F0502020204030204" pitchFamily="34" charset="0"/>
                <a:cs typeface="Times New Roman" panose="02020603050405020304" pitchFamily="18" charset="0"/>
              </a:rPr>
              <a:t>))</a:t>
            </a:r>
          </a:p>
          <a:p>
            <a:pPr eaLnBrk="1" hangingPunct="1"/>
            <a:endParaRPr kumimoji="0" lang="zh-CN" altLang="en-US" sz="2400" i="0">
              <a:latin typeface="Calibri" panose="020F0502020204030204" pitchFamily="34" charset="0"/>
              <a:cs typeface="Times New Roman" panose="02020603050405020304" pitchFamily="18" charset="0"/>
            </a:endParaRPr>
          </a:p>
          <a:p>
            <a:pPr eaLnBrk="1" hangingPunct="1"/>
            <a:r>
              <a:rPr kumimoji="0" lang="zh-CN" altLang="en-US" sz="2400" i="0">
                <a:solidFill>
                  <a:srgbClr val="FF0000"/>
                </a:solidFill>
                <a:latin typeface="Calibri" panose="020F0502020204030204" pitchFamily="34" charset="0"/>
                <a:cs typeface="Times New Roman" panose="02020603050405020304" pitchFamily="18" charset="0"/>
              </a:rPr>
              <a:t>简单而言，复合是将一系列函数作为参数代入到另一个函数中，又被称为代入。复合是构造新函数的一种方法。复合是表达组合的一种方法。</a:t>
            </a:r>
          </a:p>
        </p:txBody>
      </p:sp>
      <p:sp>
        <p:nvSpPr>
          <p:cNvPr id="1838084" name="Text Box 4">
            <a:extLst>
              <a:ext uri="{FF2B5EF4-FFF2-40B4-BE49-F238E27FC236}">
                <a16:creationId xmlns:a16="http://schemas.microsoft.com/office/drawing/2014/main" id="{2CA67B1F-421B-4C2A-B0AF-AED74C961D35}"/>
              </a:ext>
            </a:extLst>
          </p:cNvPr>
          <p:cNvSpPr txBox="1">
            <a:spLocks noChangeArrowheads="1"/>
          </p:cNvSpPr>
          <p:nvPr/>
        </p:nvSpPr>
        <p:spPr bwMode="auto">
          <a:xfrm>
            <a:off x="4387851" y="5430838"/>
            <a:ext cx="2771913"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solidFill>
                  <a:schemeClr val="bg1"/>
                </a:solidFill>
              </a:rPr>
              <a:t>结构</a:t>
            </a:r>
            <a:r>
              <a:rPr lang="en-US" altLang="zh-CN" i="0">
                <a:solidFill>
                  <a:schemeClr val="bg1"/>
                </a:solidFill>
              </a:rPr>
              <a:t>f  </a:t>
            </a:r>
            <a:r>
              <a:rPr lang="en-US" altLang="zh-CN" i="0">
                <a:solidFill>
                  <a:srgbClr val="FF0000"/>
                </a:solidFill>
              </a:rPr>
              <a:t>vs.</a:t>
            </a:r>
            <a:r>
              <a:rPr lang="en-US" altLang="zh-CN" i="0">
                <a:solidFill>
                  <a:schemeClr val="bg1"/>
                </a:solidFill>
              </a:rPr>
              <a:t> </a:t>
            </a:r>
            <a:r>
              <a:rPr lang="zh-CN" altLang="en-US" i="0">
                <a:solidFill>
                  <a:schemeClr val="bg1"/>
                </a:solidFill>
              </a:rPr>
              <a:t>构件</a:t>
            </a:r>
            <a:r>
              <a:rPr lang="en-US" altLang="zh-CN" i="0">
                <a:solidFill>
                  <a:schemeClr val="bg1"/>
                </a:solidFill>
              </a:rPr>
              <a:t>g</a:t>
            </a:r>
            <a:r>
              <a:rPr lang="en-US" altLang="zh-CN" i="0" baseline="-25000">
                <a:solidFill>
                  <a:schemeClr val="bg1"/>
                </a:solidFill>
              </a:rPr>
              <a:t>1</a:t>
            </a:r>
            <a:r>
              <a:rPr lang="en-US" altLang="zh-CN" i="0">
                <a:solidFill>
                  <a:schemeClr val="bg1"/>
                </a:solidFill>
              </a:rPr>
              <a:t>,</a:t>
            </a:r>
            <a:r>
              <a:rPr lang="en-US" altLang="zh-CN" i="0">
                <a:solidFill>
                  <a:schemeClr val="bg1"/>
                </a:solidFill>
                <a:latin typeface="宋体" panose="02010600030101010101" pitchFamily="2" charset="-122"/>
              </a:rPr>
              <a:t>…</a:t>
            </a:r>
            <a:r>
              <a:rPr lang="en-US" altLang="zh-CN" i="0">
                <a:solidFill>
                  <a:schemeClr val="bg1"/>
                </a:solidFill>
              </a:rPr>
              <a:t>,g</a:t>
            </a:r>
            <a:r>
              <a:rPr lang="en-US" altLang="zh-CN" i="0" baseline="-25000">
                <a:solidFill>
                  <a:schemeClr val="bg1"/>
                </a:solidFill>
              </a:rPr>
              <a:t>k</a:t>
            </a:r>
          </a:p>
        </p:txBody>
      </p:sp>
      <p:sp>
        <p:nvSpPr>
          <p:cNvPr id="1838085" name="Text Box 5">
            <a:extLst>
              <a:ext uri="{FF2B5EF4-FFF2-40B4-BE49-F238E27FC236}">
                <a16:creationId xmlns:a16="http://schemas.microsoft.com/office/drawing/2014/main" id="{D44C2D4E-7E81-4325-971C-CEB2CA22AE27}"/>
              </a:ext>
            </a:extLst>
          </p:cNvPr>
          <p:cNvSpPr txBox="1">
            <a:spLocks noChangeArrowheads="1"/>
          </p:cNvSpPr>
          <p:nvPr/>
        </p:nvSpPr>
        <p:spPr bwMode="auto">
          <a:xfrm>
            <a:off x="2035175" y="4818063"/>
            <a:ext cx="463550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i="0">
                <a:solidFill>
                  <a:schemeClr val="bg1"/>
                </a:solidFill>
              </a:rPr>
              <a:t>g</a:t>
            </a:r>
            <a:r>
              <a:rPr lang="en-US" altLang="zh-CN" i="0" baseline="-25000">
                <a:solidFill>
                  <a:schemeClr val="bg1"/>
                </a:solidFill>
              </a:rPr>
              <a:t>1</a:t>
            </a:r>
            <a:r>
              <a:rPr lang="en-US" altLang="zh-CN" i="0">
                <a:solidFill>
                  <a:schemeClr val="bg1"/>
                </a:solidFill>
                <a:latin typeface="宋体" panose="02010600030101010101" pitchFamily="2" charset="-122"/>
              </a:rPr>
              <a:t>…</a:t>
            </a:r>
            <a:r>
              <a:rPr lang="en-US" altLang="zh-CN" i="0">
                <a:solidFill>
                  <a:schemeClr val="bg1"/>
                </a:solidFill>
              </a:rPr>
              <a:t>,g</a:t>
            </a:r>
            <a:r>
              <a:rPr lang="en-US" altLang="zh-CN" i="0" baseline="-25000">
                <a:solidFill>
                  <a:schemeClr val="bg1"/>
                </a:solidFill>
              </a:rPr>
              <a:t>k</a:t>
            </a:r>
            <a:r>
              <a:rPr lang="zh-CN" altLang="en-US" i="0">
                <a:solidFill>
                  <a:schemeClr val="bg1"/>
                </a:solidFill>
              </a:rPr>
              <a:t>的组合关系</a:t>
            </a:r>
            <a:r>
              <a:rPr lang="en-US" altLang="zh-CN" i="0">
                <a:solidFill>
                  <a:schemeClr val="bg1"/>
                </a:solidFill>
              </a:rPr>
              <a:t>f  </a:t>
            </a:r>
            <a:r>
              <a:rPr lang="en-US" altLang="zh-CN" i="0">
                <a:solidFill>
                  <a:srgbClr val="FF0000"/>
                </a:solidFill>
              </a:rPr>
              <a:t>vs.</a:t>
            </a:r>
            <a:r>
              <a:rPr lang="en-US" altLang="zh-CN" i="0">
                <a:solidFill>
                  <a:schemeClr val="bg1"/>
                </a:solidFill>
              </a:rPr>
              <a:t> </a:t>
            </a:r>
            <a:r>
              <a:rPr lang="zh-CN" altLang="en-US" i="0">
                <a:solidFill>
                  <a:schemeClr val="bg1"/>
                </a:solidFill>
              </a:rPr>
              <a:t>运算式</a:t>
            </a:r>
            <a:r>
              <a:rPr lang="en-US" altLang="zh-CN" i="0">
                <a:solidFill>
                  <a:schemeClr val="bg1"/>
                </a:solidFill>
              </a:rPr>
              <a:t>g</a:t>
            </a:r>
            <a:r>
              <a:rPr lang="en-US" altLang="zh-CN" i="0" baseline="-25000">
                <a:solidFill>
                  <a:schemeClr val="bg1"/>
                </a:solidFill>
              </a:rPr>
              <a:t>1</a:t>
            </a:r>
            <a:r>
              <a:rPr lang="en-US" altLang="zh-CN" i="0">
                <a:solidFill>
                  <a:schemeClr val="bg1"/>
                </a:solidFill>
              </a:rPr>
              <a:t>,</a:t>
            </a:r>
            <a:r>
              <a:rPr lang="en-US" altLang="zh-CN" i="0">
                <a:solidFill>
                  <a:schemeClr val="bg1"/>
                </a:solidFill>
                <a:latin typeface="宋体" panose="02010600030101010101" pitchFamily="2" charset="-122"/>
              </a:rPr>
              <a:t>…</a:t>
            </a:r>
            <a:r>
              <a:rPr lang="en-US" altLang="zh-CN" i="0">
                <a:solidFill>
                  <a:schemeClr val="bg1"/>
                </a:solidFill>
              </a:rPr>
              <a:t>,g</a:t>
            </a:r>
            <a:r>
              <a:rPr lang="en-US" altLang="zh-CN" i="0" baseline="-25000">
                <a:solidFill>
                  <a:schemeClr val="bg1"/>
                </a:solidFill>
              </a:rPr>
              <a:t>k</a:t>
            </a:r>
          </a:p>
        </p:txBody>
      </p:sp>
      <p:sp>
        <p:nvSpPr>
          <p:cNvPr id="1838086" name="Text Box 6">
            <a:extLst>
              <a:ext uri="{FF2B5EF4-FFF2-40B4-BE49-F238E27FC236}">
                <a16:creationId xmlns:a16="http://schemas.microsoft.com/office/drawing/2014/main" id="{8F151FC2-8F22-4AE4-98BE-155661DA8F16}"/>
              </a:ext>
            </a:extLst>
          </p:cNvPr>
          <p:cNvSpPr txBox="1">
            <a:spLocks noChangeArrowheads="1"/>
          </p:cNvSpPr>
          <p:nvPr/>
        </p:nvSpPr>
        <p:spPr bwMode="auto">
          <a:xfrm>
            <a:off x="1770064" y="4129088"/>
            <a:ext cx="5410455" cy="40011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i="0">
                <a:solidFill>
                  <a:schemeClr val="bg1"/>
                </a:solidFill>
              </a:rPr>
              <a:t>g</a:t>
            </a:r>
            <a:r>
              <a:rPr lang="en-US" altLang="zh-CN" i="0" baseline="-25000">
                <a:solidFill>
                  <a:schemeClr val="bg1"/>
                </a:solidFill>
              </a:rPr>
              <a:t>1</a:t>
            </a:r>
            <a:r>
              <a:rPr lang="en-US" altLang="zh-CN" i="0">
                <a:solidFill>
                  <a:schemeClr val="bg1"/>
                </a:solidFill>
                <a:latin typeface="宋体" panose="02010600030101010101" pitchFamily="2" charset="-122"/>
              </a:rPr>
              <a:t>…</a:t>
            </a:r>
            <a:r>
              <a:rPr lang="en-US" altLang="zh-CN" i="0">
                <a:solidFill>
                  <a:schemeClr val="bg1"/>
                </a:solidFill>
              </a:rPr>
              <a:t>,g</a:t>
            </a:r>
            <a:r>
              <a:rPr lang="en-US" altLang="zh-CN" i="0" baseline="-25000">
                <a:solidFill>
                  <a:schemeClr val="bg1"/>
                </a:solidFill>
              </a:rPr>
              <a:t>k</a:t>
            </a:r>
            <a:r>
              <a:rPr lang="zh-CN" altLang="en-US" i="0">
                <a:solidFill>
                  <a:schemeClr val="bg1"/>
                </a:solidFill>
              </a:rPr>
              <a:t>的指令组合关系</a:t>
            </a:r>
            <a:r>
              <a:rPr lang="en-US" altLang="zh-CN" i="0">
                <a:solidFill>
                  <a:schemeClr val="bg1"/>
                </a:solidFill>
              </a:rPr>
              <a:t>f</a:t>
            </a:r>
            <a:r>
              <a:rPr lang="zh-CN" altLang="en-US" i="0">
                <a:solidFill>
                  <a:schemeClr val="bg1"/>
                </a:solidFill>
              </a:rPr>
              <a:t>  </a:t>
            </a:r>
            <a:r>
              <a:rPr lang="en-US" altLang="zh-CN" i="0">
                <a:solidFill>
                  <a:srgbClr val="FF0000"/>
                </a:solidFill>
              </a:rPr>
              <a:t>vs.</a:t>
            </a:r>
            <a:r>
              <a:rPr lang="en-US" altLang="zh-CN" i="0">
                <a:solidFill>
                  <a:schemeClr val="bg1"/>
                </a:solidFill>
              </a:rPr>
              <a:t> </a:t>
            </a:r>
            <a:r>
              <a:rPr lang="zh-CN" altLang="en-US" i="0">
                <a:solidFill>
                  <a:schemeClr val="bg1"/>
                </a:solidFill>
              </a:rPr>
              <a:t>基本指令</a:t>
            </a:r>
            <a:r>
              <a:rPr lang="en-US" altLang="zh-CN" i="0">
                <a:solidFill>
                  <a:schemeClr val="bg1"/>
                </a:solidFill>
              </a:rPr>
              <a:t>g</a:t>
            </a:r>
            <a:r>
              <a:rPr lang="en-US" altLang="zh-CN" i="0" baseline="-25000">
                <a:solidFill>
                  <a:schemeClr val="bg1"/>
                </a:solidFill>
              </a:rPr>
              <a:t>1</a:t>
            </a:r>
            <a:r>
              <a:rPr lang="en-US" altLang="zh-CN" i="0">
                <a:solidFill>
                  <a:schemeClr val="bg1"/>
                </a:solidFill>
              </a:rPr>
              <a:t>,</a:t>
            </a:r>
            <a:r>
              <a:rPr lang="en-US" altLang="zh-CN" i="0">
                <a:solidFill>
                  <a:schemeClr val="bg1"/>
                </a:solidFill>
                <a:latin typeface="宋体" panose="02010600030101010101" pitchFamily="2" charset="-122"/>
              </a:rPr>
              <a:t>…</a:t>
            </a:r>
            <a:r>
              <a:rPr lang="en-US" altLang="zh-CN" i="0">
                <a:solidFill>
                  <a:schemeClr val="bg1"/>
                </a:solidFill>
              </a:rPr>
              <a:t>,g</a:t>
            </a:r>
            <a:r>
              <a:rPr lang="en-US" altLang="zh-CN" i="0" baseline="-25000">
                <a:solidFill>
                  <a:schemeClr val="bg1"/>
                </a:solidFill>
              </a:rPr>
              <a:t>k</a:t>
            </a:r>
          </a:p>
        </p:txBody>
      </p:sp>
      <p:pic>
        <p:nvPicPr>
          <p:cNvPr id="1838087" name="Picture 7">
            <a:extLst>
              <a:ext uri="{FF2B5EF4-FFF2-40B4-BE49-F238E27FC236}">
                <a16:creationId xmlns:a16="http://schemas.microsoft.com/office/drawing/2014/main" id="{8C4F3101-8F49-4409-AD0D-6D0CAD9E8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050" y="3852864"/>
            <a:ext cx="2979738" cy="2808287"/>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sp>
        <p:nvSpPr>
          <p:cNvPr id="50184" name="Text Box 16">
            <a:extLst>
              <a:ext uri="{FF2B5EF4-FFF2-40B4-BE49-F238E27FC236}">
                <a16:creationId xmlns:a16="http://schemas.microsoft.com/office/drawing/2014/main" id="{3C7B0391-51C6-4C00-A8C1-DC6F0DC7E094}"/>
              </a:ext>
            </a:extLst>
          </p:cNvPr>
          <p:cNvSpPr txBox="1">
            <a:spLocks noChangeArrowheads="1"/>
          </p:cNvSpPr>
          <p:nvPr/>
        </p:nvSpPr>
        <p:spPr bwMode="auto">
          <a:xfrm>
            <a:off x="1687514" y="1"/>
            <a:ext cx="6194425"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原始递归函数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复合与递归</a:t>
            </a:r>
          </a:p>
          <a:p>
            <a:pPr eaLnBrk="1" hangingPunct="1">
              <a:lnSpc>
                <a:spcPct val="120000"/>
              </a:lnSpc>
              <a:defRPr/>
            </a:pPr>
            <a:r>
              <a:rPr lang="en-US" altLang="zh-CN" i="0" dirty="0">
                <a:solidFill>
                  <a:schemeClr val="accent6"/>
                </a:solidFill>
                <a:latin typeface="Arial" charset="0"/>
                <a:ea typeface="华文中宋" pitchFamily="2" charset="-122"/>
              </a:rPr>
              <a:t>(2)</a:t>
            </a:r>
            <a:r>
              <a:rPr lang="zh-CN" altLang="en-US" i="0" dirty="0">
                <a:solidFill>
                  <a:schemeClr val="accent6"/>
                </a:solidFill>
                <a:latin typeface="Arial" charset="0"/>
                <a:ea typeface="华文中宋" pitchFamily="2" charset="-122"/>
              </a:rPr>
              <a:t>原始递归函数如何构造复杂递归函数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组合</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复合</a:t>
            </a:r>
            <a:endParaRPr lang="en-US" altLang="zh-CN" i="0" dirty="0">
              <a:solidFill>
                <a:schemeClr val="accent6"/>
              </a:solidFill>
              <a:latin typeface="Arial" charset="0"/>
              <a:ea typeface="华文中宋" pitchFamily="2" charset="-122"/>
            </a:endParaRPr>
          </a:p>
        </p:txBody>
      </p:sp>
      <p:sp>
        <p:nvSpPr>
          <p:cNvPr id="25609" name="矩形 8">
            <a:extLst>
              <a:ext uri="{FF2B5EF4-FFF2-40B4-BE49-F238E27FC236}">
                <a16:creationId xmlns:a16="http://schemas.microsoft.com/office/drawing/2014/main" id="{44436A14-3FCC-4F3E-B798-DEA4ED33BD7D}"/>
              </a:ext>
            </a:extLst>
          </p:cNvPr>
          <p:cNvSpPr>
            <a:spLocks noChangeArrowheads="1"/>
          </p:cNvSpPr>
          <p:nvPr/>
        </p:nvSpPr>
        <p:spPr bwMode="auto">
          <a:xfrm>
            <a:off x="2109788" y="5938838"/>
            <a:ext cx="3700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t>f</a:t>
            </a:r>
            <a:r>
              <a:rPr lang="zh-CN" altLang="en-US"/>
              <a:t>描述了</a:t>
            </a:r>
            <a:r>
              <a:rPr lang="en-US" altLang="zh-CN"/>
              <a:t>g1,g2,…,gk</a:t>
            </a:r>
            <a:r>
              <a:rPr lang="zh-CN" altLang="en-US"/>
              <a:t>的组合关系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38083">
                                            <p:txEl>
                                              <p:pRg st="3" end="3"/>
                                            </p:txEl>
                                          </p:spTgt>
                                        </p:tgtEl>
                                        <p:attrNameLst>
                                          <p:attrName>style.visibility</p:attrName>
                                        </p:attrNameLst>
                                      </p:cBhvr>
                                      <p:to>
                                        <p:strVal val="visible"/>
                                      </p:to>
                                    </p:set>
                                    <p:anim calcmode="lin" valueType="num">
                                      <p:cBhvr additive="base">
                                        <p:cTn id="7" dur="500" fill="hold"/>
                                        <p:tgtEl>
                                          <p:spTgt spid="18380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8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8086"/>
                                        </p:tgtEl>
                                        <p:attrNameLst>
                                          <p:attrName>style.visibility</p:attrName>
                                        </p:attrNameLst>
                                      </p:cBhvr>
                                      <p:to>
                                        <p:strVal val="visible"/>
                                      </p:to>
                                    </p:set>
                                    <p:anim calcmode="lin" valueType="num">
                                      <p:cBhvr additive="base">
                                        <p:cTn id="13" dur="500" fill="hold"/>
                                        <p:tgtEl>
                                          <p:spTgt spid="1838086"/>
                                        </p:tgtEl>
                                        <p:attrNameLst>
                                          <p:attrName>ppt_x</p:attrName>
                                        </p:attrNameLst>
                                      </p:cBhvr>
                                      <p:tavLst>
                                        <p:tav tm="0">
                                          <p:val>
                                            <p:strVal val="#ppt_x"/>
                                          </p:val>
                                        </p:tav>
                                        <p:tav tm="100000">
                                          <p:val>
                                            <p:strVal val="#ppt_x"/>
                                          </p:val>
                                        </p:tav>
                                      </p:tavLst>
                                    </p:anim>
                                    <p:anim calcmode="lin" valueType="num">
                                      <p:cBhvr additive="base">
                                        <p:cTn id="14" dur="500" fill="hold"/>
                                        <p:tgtEl>
                                          <p:spTgt spid="18380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8085"/>
                                        </p:tgtEl>
                                        <p:attrNameLst>
                                          <p:attrName>style.visibility</p:attrName>
                                        </p:attrNameLst>
                                      </p:cBhvr>
                                      <p:to>
                                        <p:strVal val="visible"/>
                                      </p:to>
                                    </p:set>
                                    <p:anim calcmode="lin" valueType="num">
                                      <p:cBhvr additive="base">
                                        <p:cTn id="19" dur="500" fill="hold"/>
                                        <p:tgtEl>
                                          <p:spTgt spid="1838085"/>
                                        </p:tgtEl>
                                        <p:attrNameLst>
                                          <p:attrName>ppt_x</p:attrName>
                                        </p:attrNameLst>
                                      </p:cBhvr>
                                      <p:tavLst>
                                        <p:tav tm="0">
                                          <p:val>
                                            <p:strVal val="#ppt_x"/>
                                          </p:val>
                                        </p:tav>
                                        <p:tav tm="100000">
                                          <p:val>
                                            <p:strVal val="#ppt_x"/>
                                          </p:val>
                                        </p:tav>
                                      </p:tavLst>
                                    </p:anim>
                                    <p:anim calcmode="lin" valueType="num">
                                      <p:cBhvr additive="base">
                                        <p:cTn id="20" dur="500" fill="hold"/>
                                        <p:tgtEl>
                                          <p:spTgt spid="183808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8084"/>
                                        </p:tgtEl>
                                        <p:attrNameLst>
                                          <p:attrName>style.visibility</p:attrName>
                                        </p:attrNameLst>
                                      </p:cBhvr>
                                      <p:to>
                                        <p:strVal val="visible"/>
                                      </p:to>
                                    </p:set>
                                    <p:anim calcmode="lin" valueType="num">
                                      <p:cBhvr additive="base">
                                        <p:cTn id="25" dur="500" fill="hold"/>
                                        <p:tgtEl>
                                          <p:spTgt spid="1838084"/>
                                        </p:tgtEl>
                                        <p:attrNameLst>
                                          <p:attrName>ppt_x</p:attrName>
                                        </p:attrNameLst>
                                      </p:cBhvr>
                                      <p:tavLst>
                                        <p:tav tm="0">
                                          <p:val>
                                            <p:strVal val="#ppt_x"/>
                                          </p:val>
                                        </p:tav>
                                        <p:tav tm="100000">
                                          <p:val>
                                            <p:strVal val="#ppt_x"/>
                                          </p:val>
                                        </p:tav>
                                      </p:tavLst>
                                    </p:anim>
                                    <p:anim calcmode="lin" valueType="num">
                                      <p:cBhvr additive="base">
                                        <p:cTn id="26" dur="500" fill="hold"/>
                                        <p:tgtEl>
                                          <p:spTgt spid="183808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38087"/>
                                        </p:tgtEl>
                                        <p:attrNameLst>
                                          <p:attrName>style.visibility</p:attrName>
                                        </p:attrNameLst>
                                      </p:cBhvr>
                                      <p:to>
                                        <p:strVal val="visible"/>
                                      </p:to>
                                    </p:set>
                                    <p:anim calcmode="lin" valueType="num">
                                      <p:cBhvr additive="base">
                                        <p:cTn id="29" dur="500" fill="hold"/>
                                        <p:tgtEl>
                                          <p:spTgt spid="1838087"/>
                                        </p:tgtEl>
                                        <p:attrNameLst>
                                          <p:attrName>ppt_x</p:attrName>
                                        </p:attrNameLst>
                                      </p:cBhvr>
                                      <p:tavLst>
                                        <p:tav tm="0">
                                          <p:val>
                                            <p:strVal val="#ppt_x"/>
                                          </p:val>
                                        </p:tav>
                                        <p:tav tm="100000">
                                          <p:val>
                                            <p:strVal val="#ppt_x"/>
                                          </p:val>
                                        </p:tav>
                                      </p:tavLst>
                                    </p:anim>
                                    <p:anim calcmode="lin" valueType="num">
                                      <p:cBhvr additive="base">
                                        <p:cTn id="30" dur="500" fill="hold"/>
                                        <p:tgtEl>
                                          <p:spTgt spid="1838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084" grpId="0" animBg="1"/>
      <p:bldP spid="1838085" grpId="0" animBg="1"/>
      <p:bldP spid="18380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a:extLst>
              <a:ext uri="{FF2B5EF4-FFF2-40B4-BE49-F238E27FC236}">
                <a16:creationId xmlns:a16="http://schemas.microsoft.com/office/drawing/2014/main" id="{2E46B033-D232-4159-BB7C-766A17E3CFFB}"/>
              </a:ext>
            </a:extLst>
          </p:cNvPr>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054FC0E9-693D-46FC-B94F-C780EFDC6538}" type="slidenum">
              <a:rPr kumimoji="0" lang="en-US" altLang="zh-CN" sz="1200" i="0">
                <a:solidFill>
                  <a:schemeClr val="bg1"/>
                </a:solidFill>
              </a:rPr>
              <a:pPr algn="r" eaLnBrk="1" hangingPunct="1"/>
              <a:t>39</a:t>
            </a:fld>
            <a:endParaRPr kumimoji="0" lang="en-US" altLang="zh-CN" sz="1200" i="0">
              <a:solidFill>
                <a:schemeClr val="bg1"/>
              </a:solidFill>
            </a:endParaRPr>
          </a:p>
        </p:txBody>
      </p:sp>
      <p:sp>
        <p:nvSpPr>
          <p:cNvPr id="1840131" name="Text Box 3">
            <a:extLst>
              <a:ext uri="{FF2B5EF4-FFF2-40B4-BE49-F238E27FC236}">
                <a16:creationId xmlns:a16="http://schemas.microsoft.com/office/drawing/2014/main" id="{423DDA66-9269-4486-8DF3-B607EF324C6B}"/>
              </a:ext>
            </a:extLst>
          </p:cNvPr>
          <p:cNvSpPr txBox="1">
            <a:spLocks noChangeArrowheads="1"/>
          </p:cNvSpPr>
          <p:nvPr/>
        </p:nvSpPr>
        <p:spPr bwMode="auto">
          <a:xfrm>
            <a:off x="665825" y="1279525"/>
            <a:ext cx="10813002" cy="2909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0" lang="en-US" altLang="zh-CN" sz="2400" i="0" dirty="0">
                <a:latin typeface="Calibri" panose="020F0502020204030204" pitchFamily="34" charset="0"/>
                <a:cs typeface="Times New Roman" panose="02020603050405020304" pitchFamily="18" charset="0"/>
              </a:rPr>
              <a:t>(2)</a:t>
            </a:r>
            <a:r>
              <a:rPr kumimoji="0" lang="zh-CN" altLang="en-US" sz="2400" i="0" dirty="0">
                <a:latin typeface="Calibri" panose="020F0502020204030204" pitchFamily="34" charset="0"/>
                <a:cs typeface="Times New Roman" panose="02020603050405020304" pitchFamily="18" charset="0"/>
              </a:rPr>
              <a:t>原始递归：给定原始递归函数 </a:t>
            </a:r>
            <a:r>
              <a:rPr kumimoji="0" lang="en-US" altLang="zh-CN" sz="2400" i="0" dirty="0">
                <a:latin typeface="Calibri" panose="020F0502020204030204" pitchFamily="34" charset="0"/>
                <a:cs typeface="Times New Roman" panose="02020603050405020304" pitchFamily="18" charset="0"/>
              </a:rPr>
              <a:t>f </a:t>
            </a:r>
            <a:r>
              <a:rPr kumimoji="0" lang="zh-CN" altLang="en-US" sz="2400" i="0" dirty="0">
                <a:latin typeface="Calibri" panose="020F0502020204030204" pitchFamily="34" charset="0"/>
                <a:cs typeface="Times New Roman" panose="02020603050405020304" pitchFamily="18" charset="0"/>
              </a:rPr>
              <a:t>（</a:t>
            </a:r>
            <a:r>
              <a:rPr kumimoji="0" lang="en-US" altLang="zh-CN" sz="2400" i="0" dirty="0">
                <a:latin typeface="Calibri" panose="020F0502020204030204" pitchFamily="34" charset="0"/>
                <a:cs typeface="Times New Roman" panose="02020603050405020304" pitchFamily="18" charset="0"/>
              </a:rPr>
              <a:t>k</a:t>
            </a:r>
            <a:r>
              <a:rPr kumimoji="0" lang="zh-CN" altLang="en-US" sz="2400" i="0" dirty="0">
                <a:latin typeface="Calibri" panose="020F0502020204030204" pitchFamily="34" charset="0"/>
                <a:cs typeface="Times New Roman" panose="02020603050405020304" pitchFamily="18" charset="0"/>
              </a:rPr>
              <a:t>元）和 </a:t>
            </a:r>
            <a:r>
              <a:rPr kumimoji="0" lang="en-US" altLang="zh-CN" sz="2400" i="0" dirty="0">
                <a:latin typeface="Calibri" panose="020F0502020204030204" pitchFamily="34" charset="0"/>
                <a:cs typeface="Times New Roman" panose="02020603050405020304" pitchFamily="18" charset="0"/>
              </a:rPr>
              <a:t>g</a:t>
            </a:r>
            <a:r>
              <a:rPr kumimoji="0" lang="zh-CN" altLang="en-US" sz="2400" i="0" dirty="0">
                <a:latin typeface="Calibri" panose="020F0502020204030204" pitchFamily="34" charset="0"/>
                <a:cs typeface="Times New Roman" panose="02020603050405020304" pitchFamily="18" charset="0"/>
              </a:rPr>
              <a:t>（</a:t>
            </a:r>
            <a:r>
              <a:rPr kumimoji="0" lang="en-US" altLang="zh-CN" sz="2400" i="0" dirty="0">
                <a:latin typeface="Calibri" panose="020F0502020204030204" pitchFamily="34" charset="0"/>
                <a:cs typeface="Times New Roman" panose="02020603050405020304" pitchFamily="18" charset="0"/>
              </a:rPr>
              <a:t>k+2</a:t>
            </a:r>
            <a:r>
              <a:rPr kumimoji="0" lang="zh-CN" altLang="en-US" sz="2400" i="0" dirty="0">
                <a:latin typeface="Calibri" panose="020F0502020204030204" pitchFamily="34" charset="0"/>
                <a:cs typeface="Times New Roman" panose="02020603050405020304" pitchFamily="18" charset="0"/>
              </a:rPr>
              <a:t>元），则新函数</a:t>
            </a:r>
            <a:r>
              <a:rPr kumimoji="0" lang="en-US" altLang="zh-CN" sz="2400" i="0" dirty="0">
                <a:latin typeface="Calibri" panose="020F0502020204030204" pitchFamily="34" charset="0"/>
                <a:cs typeface="Times New Roman" panose="02020603050405020304" pitchFamily="18" charset="0"/>
              </a:rPr>
              <a:t>h</a:t>
            </a:r>
            <a:r>
              <a:rPr kumimoji="0" lang="zh-CN" altLang="en-US" sz="2400" i="0" dirty="0">
                <a:latin typeface="Calibri" panose="020F0502020204030204" pitchFamily="34" charset="0"/>
                <a:cs typeface="Times New Roman" panose="02020603050405020304" pitchFamily="18" charset="0"/>
              </a:rPr>
              <a:t>（</a:t>
            </a:r>
            <a:r>
              <a:rPr kumimoji="0" lang="en-US" altLang="zh-CN" sz="2400" i="0" dirty="0">
                <a:latin typeface="Calibri" panose="020F0502020204030204" pitchFamily="34" charset="0"/>
                <a:cs typeface="Times New Roman" panose="02020603050405020304" pitchFamily="18" charset="0"/>
              </a:rPr>
              <a:t>k+1</a:t>
            </a:r>
            <a:r>
              <a:rPr kumimoji="0" lang="zh-CN" altLang="en-US" sz="2400" i="0" dirty="0">
                <a:latin typeface="Calibri" panose="020F0502020204030204" pitchFamily="34" charset="0"/>
                <a:cs typeface="Times New Roman" panose="02020603050405020304" pitchFamily="18" charset="0"/>
              </a:rPr>
              <a:t>元）可由 </a:t>
            </a:r>
            <a:r>
              <a:rPr kumimoji="0" lang="en-US" altLang="zh-CN" sz="2400" i="0" dirty="0">
                <a:latin typeface="Calibri" panose="020F0502020204030204" pitchFamily="34" charset="0"/>
                <a:cs typeface="Times New Roman" panose="02020603050405020304" pitchFamily="18" charset="0"/>
              </a:rPr>
              <a:t>f </a:t>
            </a:r>
            <a:r>
              <a:rPr kumimoji="0" lang="zh-CN" altLang="en-US" sz="2400" i="0" dirty="0">
                <a:latin typeface="Calibri" panose="020F0502020204030204" pitchFamily="34" charset="0"/>
                <a:cs typeface="Times New Roman" panose="02020603050405020304" pitchFamily="18" charset="0"/>
              </a:rPr>
              <a:t>和 </a:t>
            </a:r>
            <a:r>
              <a:rPr kumimoji="0" lang="en-US" altLang="zh-CN" sz="2400" i="0" dirty="0">
                <a:latin typeface="Calibri" panose="020F0502020204030204" pitchFamily="34" charset="0"/>
                <a:cs typeface="Times New Roman" panose="02020603050405020304" pitchFamily="18" charset="0"/>
              </a:rPr>
              <a:t>g</a:t>
            </a:r>
            <a:r>
              <a:rPr kumimoji="0" lang="zh-CN" altLang="en-US" sz="2400" i="0" dirty="0">
                <a:latin typeface="Calibri" panose="020F0502020204030204" pitchFamily="34" charset="0"/>
                <a:cs typeface="Times New Roman" panose="02020603050405020304" pitchFamily="18" charset="0"/>
              </a:rPr>
              <a:t>递归的定义 ，其中</a:t>
            </a:r>
          </a:p>
          <a:p>
            <a:pPr eaLnBrk="1" hangingPunct="1">
              <a:lnSpc>
                <a:spcPct val="110000"/>
              </a:lnSpc>
            </a:pPr>
            <a:r>
              <a:rPr kumimoji="0" lang="zh-CN" altLang="en-US" sz="2400" i="0" dirty="0">
                <a:latin typeface="Calibri" panose="020F0502020204030204" pitchFamily="34" charset="0"/>
                <a:cs typeface="Times New Roman" panose="02020603050405020304" pitchFamily="18" charset="0"/>
              </a:rPr>
              <a:t>	 </a:t>
            </a:r>
            <a:r>
              <a:rPr kumimoji="0" lang="en-US" altLang="zh-CN" sz="2400" i="0" dirty="0">
                <a:solidFill>
                  <a:srgbClr val="FF0000"/>
                </a:solidFill>
                <a:latin typeface="Calibri" panose="020F0502020204030204" pitchFamily="34" charset="0"/>
                <a:cs typeface="Times New Roman" panose="02020603050405020304" pitchFamily="18" charset="0"/>
              </a:rPr>
              <a:t>h(0</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1</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k</a:t>
            </a:r>
            <a:r>
              <a:rPr kumimoji="0" lang="en-US" altLang="zh-CN" sz="2400" i="0" dirty="0">
                <a:solidFill>
                  <a:srgbClr val="FF0000"/>
                </a:solidFill>
                <a:latin typeface="Calibri" panose="020F0502020204030204" pitchFamily="34" charset="0"/>
                <a:cs typeface="Times New Roman" panose="02020603050405020304" pitchFamily="18" charset="0"/>
              </a:rPr>
              <a:t>) = f(</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1</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k</a:t>
            </a:r>
            <a:r>
              <a:rPr kumimoji="0" lang="en-US" altLang="zh-CN" sz="2400" i="0" dirty="0">
                <a:solidFill>
                  <a:srgbClr val="FF0000"/>
                </a:solidFill>
                <a:latin typeface="Calibri" panose="020F0502020204030204" pitchFamily="34" charset="0"/>
                <a:cs typeface="Times New Roman" panose="02020603050405020304" pitchFamily="18" charset="0"/>
              </a:rPr>
              <a:t>)</a:t>
            </a:r>
          </a:p>
          <a:p>
            <a:pPr eaLnBrk="1" hangingPunct="1">
              <a:lnSpc>
                <a:spcPct val="110000"/>
              </a:lnSpc>
            </a:pPr>
            <a:r>
              <a:rPr kumimoji="0" lang="zh-CN" altLang="en-US" sz="2400" i="0" dirty="0">
                <a:latin typeface="Calibri" panose="020F0502020204030204" pitchFamily="34" charset="0"/>
                <a:cs typeface="Times New Roman" panose="02020603050405020304" pitchFamily="18" charset="0"/>
              </a:rPr>
              <a:t>	 </a:t>
            </a:r>
            <a:r>
              <a:rPr kumimoji="0" lang="en-US" altLang="zh-CN" sz="2400" i="0" dirty="0">
                <a:solidFill>
                  <a:srgbClr val="FF0000"/>
                </a:solidFill>
                <a:latin typeface="Calibri" panose="020F0502020204030204" pitchFamily="34" charset="0"/>
                <a:cs typeface="Times New Roman" panose="02020603050405020304" pitchFamily="18" charset="0"/>
              </a:rPr>
              <a:t>h(S(n)</a:t>
            </a:r>
            <a:r>
              <a:rPr kumimoji="0" lang="en-US" altLang="zh-CN" sz="2400" i="0" dirty="0">
                <a:solidFill>
                  <a:schemeClr val="bg2"/>
                </a:solidFill>
                <a:latin typeface="Calibri" panose="020F0502020204030204" pitchFamily="34" charset="0"/>
                <a:cs typeface="Times New Roman" panose="02020603050405020304" pitchFamily="18" charset="0"/>
              </a:rPr>
              <a:t>, x</a:t>
            </a:r>
            <a:r>
              <a:rPr kumimoji="0" lang="en-US" altLang="zh-CN" sz="2400" i="0" baseline="-30000" dirty="0">
                <a:solidFill>
                  <a:schemeClr val="bg2"/>
                </a:solidFill>
                <a:latin typeface="Calibri" panose="020F0502020204030204" pitchFamily="34" charset="0"/>
                <a:cs typeface="Times New Roman" panose="02020603050405020304" pitchFamily="18" charset="0"/>
              </a:rPr>
              <a:t>1</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k</a:t>
            </a:r>
            <a:r>
              <a:rPr kumimoji="0" lang="en-US" altLang="zh-CN" sz="2400" i="0" dirty="0">
                <a:solidFill>
                  <a:srgbClr val="FF0000"/>
                </a:solidFill>
                <a:latin typeface="Calibri" panose="020F0502020204030204" pitchFamily="34" charset="0"/>
                <a:cs typeface="Times New Roman" panose="02020603050405020304" pitchFamily="18" charset="0"/>
              </a:rPr>
              <a:t>) = g(h(n</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1</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k</a:t>
            </a:r>
            <a:r>
              <a:rPr kumimoji="0" lang="en-US" altLang="zh-CN" sz="2400" i="0" dirty="0">
                <a:solidFill>
                  <a:srgbClr val="FF0000"/>
                </a:solidFill>
                <a:latin typeface="Calibri" panose="020F0502020204030204" pitchFamily="34" charset="0"/>
                <a:cs typeface="Times New Roman" panose="02020603050405020304" pitchFamily="18" charset="0"/>
              </a:rPr>
              <a:t>)</a:t>
            </a:r>
            <a:r>
              <a:rPr kumimoji="0" lang="zh-CN" altLang="en-US" sz="2400" i="0" dirty="0">
                <a:solidFill>
                  <a:srgbClr val="FF0000"/>
                </a:solidFill>
                <a:latin typeface="Calibri" panose="020F0502020204030204" pitchFamily="34" charset="0"/>
                <a:cs typeface="Times New Roman" panose="02020603050405020304" pitchFamily="18" charset="0"/>
              </a:rPr>
              <a:t>，</a:t>
            </a:r>
            <a:r>
              <a:rPr kumimoji="0" lang="en-US" altLang="zh-CN" sz="2400" i="0" dirty="0">
                <a:solidFill>
                  <a:srgbClr val="FF0000"/>
                </a:solidFill>
                <a:latin typeface="Calibri" panose="020F0502020204030204" pitchFamily="34" charset="0"/>
                <a:cs typeface="Times New Roman" panose="02020603050405020304" pitchFamily="18" charset="0"/>
              </a:rPr>
              <a:t>n</a:t>
            </a:r>
            <a:r>
              <a:rPr kumimoji="0" lang="zh-CN" altLang="en-US" sz="2400" i="0" dirty="0">
                <a:solidFill>
                  <a:schemeClr val="bg2"/>
                </a:solidFill>
                <a:latin typeface="Calibri" panose="020F0502020204030204" pitchFamily="34" charset="0"/>
                <a:cs typeface="Times New Roman" panose="02020603050405020304" pitchFamily="18" charset="0"/>
              </a:rPr>
              <a:t>，</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1</a:t>
            </a:r>
            <a:r>
              <a:rPr kumimoji="0" lang="en-US" altLang="zh-CN" sz="2400" i="0" dirty="0">
                <a:solidFill>
                  <a:schemeClr val="bg2"/>
                </a:solidFill>
                <a:latin typeface="Calibri" panose="020F0502020204030204" pitchFamily="34" charset="0"/>
                <a:cs typeface="Times New Roman" panose="02020603050405020304" pitchFamily="18" charset="0"/>
              </a:rPr>
              <a:t>,...,x</a:t>
            </a:r>
            <a:r>
              <a:rPr kumimoji="0" lang="en-US" altLang="zh-CN" sz="2400" i="0" baseline="-30000" dirty="0">
                <a:solidFill>
                  <a:schemeClr val="bg2"/>
                </a:solidFill>
                <a:latin typeface="Calibri" panose="020F0502020204030204" pitchFamily="34" charset="0"/>
                <a:cs typeface="Times New Roman" panose="02020603050405020304" pitchFamily="18" charset="0"/>
              </a:rPr>
              <a:t>k</a:t>
            </a:r>
            <a:r>
              <a:rPr kumimoji="0" lang="en-US" altLang="zh-CN" sz="2400" i="0" dirty="0">
                <a:solidFill>
                  <a:srgbClr val="FF0000"/>
                </a:solidFill>
                <a:latin typeface="Calibri" panose="020F0502020204030204" pitchFamily="34" charset="0"/>
                <a:cs typeface="Times New Roman" panose="02020603050405020304" pitchFamily="18" charset="0"/>
              </a:rPr>
              <a:t>)</a:t>
            </a:r>
            <a:r>
              <a:rPr kumimoji="0" lang="zh-CN" altLang="en-US" sz="2400" i="0" dirty="0">
                <a:latin typeface="Calibri" panose="020F0502020204030204" pitchFamily="34" charset="0"/>
                <a:cs typeface="Times New Roman" panose="02020603050405020304" pitchFamily="18" charset="0"/>
              </a:rPr>
              <a:t> </a:t>
            </a:r>
          </a:p>
          <a:p>
            <a:pPr eaLnBrk="1" hangingPunct="1">
              <a:lnSpc>
                <a:spcPct val="110000"/>
              </a:lnSpc>
            </a:pPr>
            <a:r>
              <a:rPr kumimoji="0" lang="zh-CN" altLang="en-US" sz="2400" i="0" dirty="0">
                <a:solidFill>
                  <a:srgbClr val="FF0000"/>
                </a:solidFill>
                <a:latin typeface="Calibri" panose="020F0502020204030204" pitchFamily="34" charset="0"/>
                <a:cs typeface="Times New Roman" panose="02020603050405020304" pitchFamily="18" charset="0"/>
              </a:rPr>
              <a:t>简单而言，定义新函数</a:t>
            </a:r>
            <a:r>
              <a:rPr kumimoji="0" lang="en-US" altLang="zh-CN" sz="2400" i="0" dirty="0">
                <a:solidFill>
                  <a:srgbClr val="FF0000"/>
                </a:solidFill>
                <a:latin typeface="Calibri" panose="020F0502020204030204" pitchFamily="34" charset="0"/>
                <a:cs typeface="Times New Roman" panose="02020603050405020304" pitchFamily="18" charset="0"/>
              </a:rPr>
              <a:t>h</a:t>
            </a:r>
            <a:r>
              <a:rPr kumimoji="0" lang="zh-CN" altLang="en-US" sz="2400" i="0" dirty="0">
                <a:solidFill>
                  <a:srgbClr val="FF0000"/>
                </a:solidFill>
                <a:latin typeface="Calibri" panose="020F0502020204030204" pitchFamily="34" charset="0"/>
                <a:cs typeface="Times New Roman" panose="02020603050405020304" pitchFamily="18" charset="0"/>
              </a:rPr>
              <a:t>，就是要定义</a:t>
            </a:r>
            <a:r>
              <a:rPr kumimoji="0" lang="en-US" altLang="zh-CN" sz="2400" i="0" dirty="0">
                <a:solidFill>
                  <a:srgbClr val="FF0000"/>
                </a:solidFill>
                <a:latin typeface="Calibri" panose="020F0502020204030204" pitchFamily="34" charset="0"/>
                <a:cs typeface="Times New Roman" panose="02020603050405020304" pitchFamily="18" charset="0"/>
              </a:rPr>
              <a:t>h(0), h(1),…,h(n),…</a:t>
            </a:r>
            <a:r>
              <a:rPr kumimoji="0" lang="zh-CN" altLang="en-US" sz="2400" i="0" dirty="0">
                <a:solidFill>
                  <a:srgbClr val="FF0000"/>
                </a:solidFill>
                <a:latin typeface="Calibri" panose="020F0502020204030204" pitchFamily="34" charset="0"/>
                <a:cs typeface="Times New Roman" panose="02020603050405020304" pitchFamily="18" charset="0"/>
              </a:rPr>
              <a:t>。</a:t>
            </a:r>
            <a:r>
              <a:rPr kumimoji="0" lang="en-US" altLang="zh-CN" sz="2400" i="0" dirty="0">
                <a:solidFill>
                  <a:srgbClr val="FF0000"/>
                </a:solidFill>
                <a:latin typeface="Calibri" panose="020F0502020204030204" pitchFamily="34" charset="0"/>
                <a:cs typeface="Times New Roman" panose="02020603050405020304" pitchFamily="18" charset="0"/>
              </a:rPr>
              <a:t>h(0)</a:t>
            </a:r>
            <a:r>
              <a:rPr kumimoji="0" lang="zh-CN" altLang="en-US" sz="2400" i="0" dirty="0">
                <a:solidFill>
                  <a:srgbClr val="FF0000"/>
                </a:solidFill>
                <a:latin typeface="Calibri" panose="020F0502020204030204" pitchFamily="34" charset="0"/>
                <a:cs typeface="Times New Roman" panose="02020603050405020304" pitchFamily="18" charset="0"/>
              </a:rPr>
              <a:t>直接给出。</a:t>
            </a:r>
            <a:r>
              <a:rPr kumimoji="0" lang="en-US" altLang="zh-CN" sz="2400" i="0" dirty="0">
                <a:solidFill>
                  <a:srgbClr val="FF0000"/>
                </a:solidFill>
                <a:latin typeface="Calibri" panose="020F0502020204030204" pitchFamily="34" charset="0"/>
                <a:cs typeface="Times New Roman" panose="02020603050405020304" pitchFamily="18" charset="0"/>
              </a:rPr>
              <a:t>h(n+1)</a:t>
            </a:r>
            <a:r>
              <a:rPr kumimoji="0" lang="zh-CN" altLang="en-US" sz="2400" i="0" dirty="0">
                <a:solidFill>
                  <a:srgbClr val="FF0000"/>
                </a:solidFill>
                <a:latin typeface="Calibri" panose="020F0502020204030204" pitchFamily="34" charset="0"/>
                <a:cs typeface="Times New Roman" panose="02020603050405020304" pitchFamily="18" charset="0"/>
              </a:rPr>
              <a:t>则由将</a:t>
            </a:r>
            <a:r>
              <a:rPr kumimoji="0" lang="en-US" altLang="zh-CN" sz="2400" i="0" dirty="0">
                <a:solidFill>
                  <a:srgbClr val="FF0000"/>
                </a:solidFill>
                <a:latin typeface="Calibri" panose="020F0502020204030204" pitchFamily="34" charset="0"/>
                <a:cs typeface="Times New Roman" panose="02020603050405020304" pitchFamily="18" charset="0"/>
              </a:rPr>
              <a:t>h(n)</a:t>
            </a:r>
            <a:r>
              <a:rPr kumimoji="0" lang="zh-CN" altLang="en-US" sz="2400" i="0" dirty="0">
                <a:solidFill>
                  <a:srgbClr val="FF0000"/>
                </a:solidFill>
                <a:latin typeface="Calibri" panose="020F0502020204030204" pitchFamily="34" charset="0"/>
                <a:cs typeface="Times New Roman" panose="02020603050405020304" pitchFamily="18" charset="0"/>
              </a:rPr>
              <a:t>和</a:t>
            </a:r>
            <a:r>
              <a:rPr kumimoji="0" lang="en-US" altLang="zh-CN" sz="2400" i="0" dirty="0">
                <a:solidFill>
                  <a:srgbClr val="FF0000"/>
                </a:solidFill>
                <a:latin typeface="Calibri" panose="020F0502020204030204" pitchFamily="34" charset="0"/>
                <a:cs typeface="Times New Roman" panose="02020603050405020304" pitchFamily="18" charset="0"/>
              </a:rPr>
              <a:t>n</a:t>
            </a:r>
            <a:r>
              <a:rPr kumimoji="0" lang="zh-CN" altLang="en-US" sz="2400" i="0" dirty="0">
                <a:solidFill>
                  <a:srgbClr val="FF0000"/>
                </a:solidFill>
                <a:latin typeface="Calibri" panose="020F0502020204030204" pitchFamily="34" charset="0"/>
                <a:cs typeface="Times New Roman" panose="02020603050405020304" pitchFamily="18" charset="0"/>
              </a:rPr>
              <a:t>代入</a:t>
            </a:r>
            <a:r>
              <a:rPr kumimoji="0" lang="en-US" altLang="zh-CN" sz="2400" i="0" dirty="0">
                <a:solidFill>
                  <a:srgbClr val="FF0000"/>
                </a:solidFill>
                <a:latin typeface="Calibri" panose="020F0502020204030204" pitchFamily="34" charset="0"/>
                <a:cs typeface="Times New Roman" panose="02020603050405020304" pitchFamily="18" charset="0"/>
              </a:rPr>
              <a:t>g</a:t>
            </a:r>
            <a:r>
              <a:rPr kumimoji="0" lang="zh-CN" altLang="en-US" sz="2400" i="0" dirty="0">
                <a:solidFill>
                  <a:srgbClr val="FF0000"/>
                </a:solidFill>
                <a:latin typeface="Calibri" panose="020F0502020204030204" pitchFamily="34" charset="0"/>
                <a:cs typeface="Times New Roman" panose="02020603050405020304" pitchFamily="18" charset="0"/>
              </a:rPr>
              <a:t>中来构造。</a:t>
            </a:r>
            <a:r>
              <a:rPr lang="en-US" altLang="zh-CN" sz="2400" dirty="0">
                <a:solidFill>
                  <a:srgbClr val="FF0000"/>
                </a:solidFill>
              </a:rPr>
              <a:t>g</a:t>
            </a:r>
            <a:r>
              <a:rPr kumimoji="0" lang="zh-CN" altLang="en-US" sz="2400" i="0" dirty="0">
                <a:solidFill>
                  <a:srgbClr val="FF0000"/>
                </a:solidFill>
                <a:latin typeface="Calibri" panose="020F0502020204030204" pitchFamily="34" charset="0"/>
                <a:cs typeface="Times New Roman" panose="02020603050405020304" pitchFamily="18" charset="0"/>
              </a:rPr>
              <a:t>给出了递归构造的规则。</a:t>
            </a:r>
            <a:r>
              <a:rPr kumimoji="0" lang="en-US" altLang="zh-CN" sz="2400" i="0" dirty="0">
                <a:solidFill>
                  <a:srgbClr val="FF0000"/>
                </a:solidFill>
                <a:latin typeface="Calibri" panose="020F0502020204030204" pitchFamily="34" charset="0"/>
                <a:cs typeface="Times New Roman" panose="02020603050405020304" pitchFamily="18" charset="0"/>
              </a:rPr>
              <a:t> x</a:t>
            </a:r>
            <a:r>
              <a:rPr kumimoji="0" lang="en-US" altLang="zh-CN" sz="2400" i="0" baseline="-30000" dirty="0">
                <a:solidFill>
                  <a:srgbClr val="FF0000"/>
                </a:solidFill>
                <a:latin typeface="Calibri" panose="020F0502020204030204" pitchFamily="34" charset="0"/>
                <a:cs typeface="Times New Roman" panose="02020603050405020304" pitchFamily="18" charset="0"/>
              </a:rPr>
              <a:t>1</a:t>
            </a:r>
            <a:r>
              <a:rPr kumimoji="0" lang="en-US" altLang="zh-CN" sz="2400" i="0" dirty="0">
                <a:solidFill>
                  <a:srgbClr val="FF0000"/>
                </a:solidFill>
                <a:latin typeface="Calibri" panose="020F0502020204030204" pitchFamily="34" charset="0"/>
                <a:cs typeface="Times New Roman" panose="02020603050405020304" pitchFamily="18" charset="0"/>
              </a:rPr>
              <a:t>,...,x</a:t>
            </a:r>
            <a:r>
              <a:rPr kumimoji="0" lang="en-US" altLang="zh-CN" sz="2400" i="0" baseline="-30000" dirty="0">
                <a:solidFill>
                  <a:srgbClr val="FF0000"/>
                </a:solidFill>
                <a:latin typeface="Calibri" panose="020F0502020204030204" pitchFamily="34" charset="0"/>
                <a:cs typeface="Times New Roman" panose="02020603050405020304" pitchFamily="18" charset="0"/>
              </a:rPr>
              <a:t>k</a:t>
            </a:r>
            <a:r>
              <a:rPr kumimoji="0" lang="zh-CN" altLang="en-US" sz="2400" i="0" dirty="0">
                <a:solidFill>
                  <a:srgbClr val="FF0000"/>
                </a:solidFill>
                <a:latin typeface="Calibri" panose="020F0502020204030204" pitchFamily="34" charset="0"/>
                <a:cs typeface="Times New Roman" panose="02020603050405020304" pitchFamily="18" charset="0"/>
              </a:rPr>
              <a:t>是协变量</a:t>
            </a:r>
            <a:endParaRPr kumimoji="0" lang="en-US" altLang="zh-CN" sz="2400" i="0" dirty="0">
              <a:solidFill>
                <a:srgbClr val="FF0000"/>
              </a:solidFill>
              <a:latin typeface="Calibri" panose="020F0502020204030204" pitchFamily="34" charset="0"/>
              <a:cs typeface="Times New Roman" panose="02020603050405020304" pitchFamily="18" charset="0"/>
            </a:endParaRPr>
          </a:p>
          <a:p>
            <a:pPr eaLnBrk="1" hangingPunct="1">
              <a:lnSpc>
                <a:spcPct val="110000"/>
              </a:lnSpc>
            </a:pPr>
            <a:r>
              <a:rPr kumimoji="0" lang="zh-CN" altLang="en-US" sz="2400" i="0" dirty="0">
                <a:solidFill>
                  <a:srgbClr val="FF0000"/>
                </a:solidFill>
                <a:latin typeface="Calibri" panose="020F0502020204030204" pitchFamily="34" charset="0"/>
                <a:cs typeface="Times New Roman" panose="02020603050405020304" pitchFamily="18" charset="0"/>
              </a:rPr>
              <a:t>原始递归是递归地构造新函数的方法，尤其是无限的相似性函数的构造方法。</a:t>
            </a:r>
          </a:p>
        </p:txBody>
      </p:sp>
      <p:sp>
        <p:nvSpPr>
          <p:cNvPr id="1840132" name="Rectangle 4">
            <a:extLst>
              <a:ext uri="{FF2B5EF4-FFF2-40B4-BE49-F238E27FC236}">
                <a16:creationId xmlns:a16="http://schemas.microsoft.com/office/drawing/2014/main" id="{BDF0AA4A-07BA-48DF-A5DE-B6CDE886A7E8}"/>
              </a:ext>
            </a:extLst>
          </p:cNvPr>
          <p:cNvSpPr>
            <a:spLocks noChangeArrowheads="1"/>
          </p:cNvSpPr>
          <p:nvPr/>
        </p:nvSpPr>
        <p:spPr bwMode="auto">
          <a:xfrm>
            <a:off x="2057401" y="4940300"/>
            <a:ext cx="43316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pt-BR" altLang="zh-CN" i="0"/>
              <a:t>(* </a:t>
            </a:r>
            <a:r>
              <a:rPr lang="pt-BR" altLang="zh-CN" i="0">
                <a:solidFill>
                  <a:srgbClr val="FF0000"/>
                </a:solidFill>
              </a:rPr>
              <a:t>(* </a:t>
            </a:r>
            <a:r>
              <a:rPr lang="pt-BR" altLang="zh-CN" i="0">
                <a:solidFill>
                  <a:srgbClr val="FF0000"/>
                </a:solidFill>
                <a:latin typeface="宋体" panose="02010600030101010101" pitchFamily="2" charset="-122"/>
              </a:rPr>
              <a:t>…</a:t>
            </a:r>
            <a:r>
              <a:rPr lang="pt-BR" altLang="zh-CN" i="0">
                <a:solidFill>
                  <a:srgbClr val="FF0000"/>
                </a:solidFill>
              </a:rPr>
              <a:t>(* (* (*  1  1)  2)  3) </a:t>
            </a:r>
            <a:r>
              <a:rPr lang="pt-BR" altLang="zh-CN" i="0">
                <a:solidFill>
                  <a:srgbClr val="FF0000"/>
                </a:solidFill>
                <a:latin typeface="宋体" panose="02010600030101010101" pitchFamily="2" charset="-122"/>
              </a:rPr>
              <a:t>…</a:t>
            </a:r>
            <a:r>
              <a:rPr lang="pt-BR" altLang="zh-CN" i="0">
                <a:solidFill>
                  <a:srgbClr val="FF0000"/>
                </a:solidFill>
              </a:rPr>
              <a:t> n)</a:t>
            </a:r>
            <a:r>
              <a:rPr lang="pt-BR" altLang="zh-CN" i="0"/>
              <a:t> S(n))</a:t>
            </a:r>
            <a:endParaRPr lang="zh-CN" altLang="en-US" i="0"/>
          </a:p>
        </p:txBody>
      </p:sp>
      <p:sp>
        <p:nvSpPr>
          <p:cNvPr id="51205" name="Text Box 16">
            <a:extLst>
              <a:ext uri="{FF2B5EF4-FFF2-40B4-BE49-F238E27FC236}">
                <a16:creationId xmlns:a16="http://schemas.microsoft.com/office/drawing/2014/main" id="{78061EC3-7CCD-4EA9-B836-57DFB888674B}"/>
              </a:ext>
            </a:extLst>
          </p:cNvPr>
          <p:cNvSpPr txBox="1">
            <a:spLocks noChangeArrowheads="1"/>
          </p:cNvSpPr>
          <p:nvPr/>
        </p:nvSpPr>
        <p:spPr bwMode="auto">
          <a:xfrm>
            <a:off x="1687514" y="1"/>
            <a:ext cx="6124575" cy="83026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原始递归函数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复合与递归</a:t>
            </a:r>
          </a:p>
          <a:p>
            <a:pPr eaLnBrk="1" hangingPunct="1">
              <a:lnSpc>
                <a:spcPct val="120000"/>
              </a:lnSpc>
              <a:defRPr/>
            </a:pPr>
            <a:r>
              <a:rPr lang="en-US" altLang="zh-CN" i="0" dirty="0">
                <a:solidFill>
                  <a:schemeClr val="accent6"/>
                </a:solidFill>
                <a:latin typeface="Arial" charset="0"/>
                <a:ea typeface="华文中宋" pitchFamily="2" charset="-122"/>
              </a:rPr>
              <a:t>(3)</a:t>
            </a:r>
            <a:r>
              <a:rPr lang="zh-CN" altLang="en-US" i="0" dirty="0">
                <a:solidFill>
                  <a:schemeClr val="accent6"/>
                </a:solidFill>
                <a:latin typeface="Arial" charset="0"/>
                <a:ea typeface="华文中宋" pitchFamily="2" charset="-122"/>
              </a:rPr>
              <a:t>原始递归函数如何构造复杂递归函数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递归构造</a:t>
            </a:r>
            <a:r>
              <a:rPr lang="en-US" altLang="zh-CN" i="0" dirty="0">
                <a:solidFill>
                  <a:schemeClr val="accent6"/>
                </a:solidFill>
                <a:latin typeface="Arial" charset="0"/>
                <a:ea typeface="华文中宋" pitchFamily="2" charset="-122"/>
              </a:rPr>
              <a:t>?</a:t>
            </a:r>
          </a:p>
        </p:txBody>
      </p:sp>
      <p:sp>
        <p:nvSpPr>
          <p:cNvPr id="1840134" name="Rectangle 6">
            <a:extLst>
              <a:ext uri="{FF2B5EF4-FFF2-40B4-BE49-F238E27FC236}">
                <a16:creationId xmlns:a16="http://schemas.microsoft.com/office/drawing/2014/main" id="{8C06F2EE-2794-442C-8ECC-4A92F813F554}"/>
              </a:ext>
            </a:extLst>
          </p:cNvPr>
          <p:cNvSpPr>
            <a:spLocks noChangeArrowheads="1"/>
          </p:cNvSpPr>
          <p:nvPr/>
        </p:nvSpPr>
        <p:spPr bwMode="auto">
          <a:xfrm>
            <a:off x="3689351" y="5435600"/>
            <a:ext cx="2784737" cy="1251048"/>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0" lang="en-US" altLang="zh-CN" i="0"/>
              <a:t>g(x</a:t>
            </a:r>
            <a:r>
              <a:rPr kumimoji="0" lang="en-US" altLang="zh-CN" i="0" baseline="-25000"/>
              <a:t>1</a:t>
            </a:r>
            <a:r>
              <a:rPr kumimoji="0" lang="en-US" altLang="zh-CN" i="0"/>
              <a:t>, x</a:t>
            </a:r>
            <a:r>
              <a:rPr kumimoji="0" lang="en-US" altLang="zh-CN" i="0" baseline="-25000"/>
              <a:t>2</a:t>
            </a:r>
            <a:r>
              <a:rPr kumimoji="0" lang="en-US" altLang="zh-CN" i="0"/>
              <a:t>) = (*  x</a:t>
            </a:r>
            <a:r>
              <a:rPr kumimoji="0" lang="en-US" altLang="zh-CN" i="0" baseline="-25000"/>
              <a:t>1</a:t>
            </a:r>
            <a:r>
              <a:rPr kumimoji="0" lang="en-US" altLang="zh-CN" i="0"/>
              <a:t>  S(x</a:t>
            </a:r>
            <a:r>
              <a:rPr kumimoji="0" lang="en-US" altLang="zh-CN" i="0" baseline="-25000"/>
              <a:t>2</a:t>
            </a:r>
            <a:r>
              <a:rPr kumimoji="0" lang="en-US" altLang="zh-CN" i="0"/>
              <a:t>))</a:t>
            </a:r>
          </a:p>
          <a:p>
            <a:pPr eaLnBrk="1" hangingPunct="1">
              <a:lnSpc>
                <a:spcPct val="130000"/>
              </a:lnSpc>
            </a:pPr>
            <a:r>
              <a:rPr kumimoji="0" lang="en-US" altLang="zh-CN" i="0"/>
              <a:t>h(0) = 1</a:t>
            </a:r>
          </a:p>
          <a:p>
            <a:pPr eaLnBrk="1" hangingPunct="1">
              <a:lnSpc>
                <a:spcPct val="130000"/>
              </a:lnSpc>
            </a:pPr>
            <a:r>
              <a:rPr kumimoji="0" lang="en-US" altLang="zh-CN" i="0"/>
              <a:t>h(S(n)) = g(h(n), n)</a:t>
            </a:r>
          </a:p>
        </p:txBody>
      </p:sp>
      <p:sp>
        <p:nvSpPr>
          <p:cNvPr id="1840135" name="Rectangle 7">
            <a:extLst>
              <a:ext uri="{FF2B5EF4-FFF2-40B4-BE49-F238E27FC236}">
                <a16:creationId xmlns:a16="http://schemas.microsoft.com/office/drawing/2014/main" id="{DBBA6E19-6BD2-4981-AAA8-2D2C467C1BC0}"/>
              </a:ext>
            </a:extLst>
          </p:cNvPr>
          <p:cNvSpPr>
            <a:spLocks noChangeArrowheads="1"/>
          </p:cNvSpPr>
          <p:nvPr/>
        </p:nvSpPr>
        <p:spPr bwMode="auto">
          <a:xfrm>
            <a:off x="7793832" y="4352925"/>
            <a:ext cx="4046537" cy="2451100"/>
          </a:xfrm>
          <a:prstGeom prst="rect">
            <a:avLst/>
          </a:prstGeom>
          <a:solidFill>
            <a:schemeClr val="tx1"/>
          </a:solidFill>
          <a:ln w="9525">
            <a:solidFill>
              <a:schemeClr val="accent2"/>
            </a:solidFill>
            <a:miter lim="800000"/>
            <a:headEnd/>
            <a:tailEnd/>
          </a:ln>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0" lang="en-US" altLang="zh-CN" i="0" dirty="0">
                <a:solidFill>
                  <a:schemeClr val="bg1"/>
                </a:solidFill>
              </a:rPr>
              <a:t>h(0) = 1</a:t>
            </a:r>
          </a:p>
          <a:p>
            <a:pPr eaLnBrk="1" hangingPunct="1">
              <a:lnSpc>
                <a:spcPct val="130000"/>
              </a:lnSpc>
            </a:pPr>
            <a:r>
              <a:rPr kumimoji="0" lang="en-US" altLang="zh-CN" i="0" dirty="0">
                <a:solidFill>
                  <a:schemeClr val="bg1"/>
                </a:solidFill>
              </a:rPr>
              <a:t>h(1) = g(h(0), 0) = (* 1 1)</a:t>
            </a:r>
          </a:p>
          <a:p>
            <a:pPr eaLnBrk="1" hangingPunct="1">
              <a:lnSpc>
                <a:spcPct val="130000"/>
              </a:lnSpc>
            </a:pPr>
            <a:r>
              <a:rPr kumimoji="0" lang="en-US" altLang="zh-CN" i="0" dirty="0">
                <a:solidFill>
                  <a:schemeClr val="bg1"/>
                </a:solidFill>
              </a:rPr>
              <a:t>h(2) = g(h(1), 1) = (* (* 1 1) 2)</a:t>
            </a:r>
          </a:p>
          <a:p>
            <a:pPr eaLnBrk="1" hangingPunct="1">
              <a:lnSpc>
                <a:spcPct val="130000"/>
              </a:lnSpc>
            </a:pPr>
            <a:r>
              <a:rPr kumimoji="0" lang="en-US" altLang="zh-CN" i="0" dirty="0">
                <a:solidFill>
                  <a:schemeClr val="bg1"/>
                </a:solidFill>
              </a:rPr>
              <a:t>h(3) = g(h(2), 2) = (</a:t>
            </a:r>
            <a:r>
              <a:rPr kumimoji="0" lang="zh-CN" altLang="en-US" i="0" dirty="0">
                <a:solidFill>
                  <a:schemeClr val="bg1"/>
                </a:solidFill>
              </a:rPr>
              <a:t>*</a:t>
            </a:r>
            <a:r>
              <a:rPr kumimoji="0" lang="en-US" altLang="zh-CN" i="0" dirty="0">
                <a:solidFill>
                  <a:schemeClr val="bg1"/>
                </a:solidFill>
              </a:rPr>
              <a:t>(* (* 1 1) 2) 3)</a:t>
            </a:r>
          </a:p>
          <a:p>
            <a:pPr eaLnBrk="1" hangingPunct="1">
              <a:lnSpc>
                <a:spcPct val="130000"/>
              </a:lnSpc>
            </a:pPr>
            <a:r>
              <a:rPr kumimoji="0" lang="en-US" altLang="zh-CN" i="0" dirty="0">
                <a:solidFill>
                  <a:schemeClr val="bg1"/>
                </a:solidFill>
                <a:latin typeface="宋体" panose="02010600030101010101" pitchFamily="2" charset="-122"/>
              </a:rPr>
              <a:t>…</a:t>
            </a:r>
            <a:endParaRPr kumimoji="0" lang="en-US" altLang="zh-CN" i="0" dirty="0">
              <a:solidFill>
                <a:schemeClr val="bg1"/>
              </a:solidFill>
            </a:endParaRPr>
          </a:p>
          <a:p>
            <a:pPr eaLnBrk="1" hangingPunct="1">
              <a:lnSpc>
                <a:spcPct val="130000"/>
              </a:lnSpc>
            </a:pPr>
            <a:r>
              <a:rPr kumimoji="0" lang="en-US" altLang="zh-CN" i="0" dirty="0">
                <a:solidFill>
                  <a:schemeClr val="bg1"/>
                </a:solidFill>
              </a:rPr>
              <a:t>h(S(n)) = g(h(n),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0131">
                                            <p:txEl>
                                              <p:pRg st="3" end="3"/>
                                            </p:txEl>
                                          </p:spTgt>
                                        </p:tgtEl>
                                        <p:attrNameLst>
                                          <p:attrName>style.visibility</p:attrName>
                                        </p:attrNameLst>
                                      </p:cBhvr>
                                      <p:to>
                                        <p:strVal val="visible"/>
                                      </p:to>
                                    </p:set>
                                    <p:anim calcmode="lin" valueType="num">
                                      <p:cBhvr additive="base">
                                        <p:cTn id="7" dur="500" fill="hold"/>
                                        <p:tgtEl>
                                          <p:spTgt spid="18401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0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0131">
                                            <p:txEl>
                                              <p:pRg st="4" end="4"/>
                                            </p:txEl>
                                          </p:spTgt>
                                        </p:tgtEl>
                                        <p:attrNameLst>
                                          <p:attrName>style.visibility</p:attrName>
                                        </p:attrNameLst>
                                      </p:cBhvr>
                                      <p:to>
                                        <p:strVal val="visible"/>
                                      </p:to>
                                    </p:set>
                                    <p:anim calcmode="lin" valueType="num">
                                      <p:cBhvr additive="base">
                                        <p:cTn id="13" dur="500" fill="hold"/>
                                        <p:tgtEl>
                                          <p:spTgt spid="18401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0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0132"/>
                                        </p:tgtEl>
                                        <p:attrNameLst>
                                          <p:attrName>style.visibility</p:attrName>
                                        </p:attrNameLst>
                                      </p:cBhvr>
                                      <p:to>
                                        <p:strVal val="visible"/>
                                      </p:to>
                                    </p:set>
                                    <p:anim calcmode="lin" valueType="num">
                                      <p:cBhvr additive="base">
                                        <p:cTn id="19" dur="500" fill="hold"/>
                                        <p:tgtEl>
                                          <p:spTgt spid="1840132"/>
                                        </p:tgtEl>
                                        <p:attrNameLst>
                                          <p:attrName>ppt_x</p:attrName>
                                        </p:attrNameLst>
                                      </p:cBhvr>
                                      <p:tavLst>
                                        <p:tav tm="0">
                                          <p:val>
                                            <p:strVal val="#ppt_x"/>
                                          </p:val>
                                        </p:tav>
                                        <p:tav tm="100000">
                                          <p:val>
                                            <p:strVal val="#ppt_x"/>
                                          </p:val>
                                        </p:tav>
                                      </p:tavLst>
                                    </p:anim>
                                    <p:anim calcmode="lin" valueType="num">
                                      <p:cBhvr additive="base">
                                        <p:cTn id="20" dur="500" fill="hold"/>
                                        <p:tgtEl>
                                          <p:spTgt spid="184013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0134"/>
                                        </p:tgtEl>
                                        <p:attrNameLst>
                                          <p:attrName>style.visibility</p:attrName>
                                        </p:attrNameLst>
                                      </p:cBhvr>
                                      <p:to>
                                        <p:strVal val="visible"/>
                                      </p:to>
                                    </p:set>
                                    <p:anim calcmode="lin" valueType="num">
                                      <p:cBhvr additive="base">
                                        <p:cTn id="25" dur="500" fill="hold"/>
                                        <p:tgtEl>
                                          <p:spTgt spid="1840134"/>
                                        </p:tgtEl>
                                        <p:attrNameLst>
                                          <p:attrName>ppt_x</p:attrName>
                                        </p:attrNameLst>
                                      </p:cBhvr>
                                      <p:tavLst>
                                        <p:tav tm="0">
                                          <p:val>
                                            <p:strVal val="#ppt_x"/>
                                          </p:val>
                                        </p:tav>
                                        <p:tav tm="100000">
                                          <p:val>
                                            <p:strVal val="#ppt_x"/>
                                          </p:val>
                                        </p:tav>
                                      </p:tavLst>
                                    </p:anim>
                                    <p:anim calcmode="lin" valueType="num">
                                      <p:cBhvr additive="base">
                                        <p:cTn id="26" dur="500" fill="hold"/>
                                        <p:tgtEl>
                                          <p:spTgt spid="184013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0135"/>
                                        </p:tgtEl>
                                        <p:attrNameLst>
                                          <p:attrName>style.visibility</p:attrName>
                                        </p:attrNameLst>
                                      </p:cBhvr>
                                      <p:to>
                                        <p:strVal val="visible"/>
                                      </p:to>
                                    </p:set>
                                    <p:anim calcmode="lin" valueType="num">
                                      <p:cBhvr additive="base">
                                        <p:cTn id="31" dur="500" fill="hold"/>
                                        <p:tgtEl>
                                          <p:spTgt spid="1840135"/>
                                        </p:tgtEl>
                                        <p:attrNameLst>
                                          <p:attrName>ppt_x</p:attrName>
                                        </p:attrNameLst>
                                      </p:cBhvr>
                                      <p:tavLst>
                                        <p:tav tm="0">
                                          <p:val>
                                            <p:strVal val="#ppt_x"/>
                                          </p:val>
                                        </p:tav>
                                        <p:tav tm="100000">
                                          <p:val>
                                            <p:strVal val="#ppt_x"/>
                                          </p:val>
                                        </p:tav>
                                      </p:tavLst>
                                    </p:anim>
                                    <p:anim calcmode="lin" valueType="num">
                                      <p:cBhvr additive="base">
                                        <p:cTn id="32" dur="500" fill="hold"/>
                                        <p:tgtEl>
                                          <p:spTgt spid="1840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0132" grpId="0"/>
      <p:bldP spid="1840134" grpId="0" animBg="1"/>
      <p:bldP spid="18401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Text Box 2"/>
          <p:cNvSpPr txBox="1">
            <a:spLocks noChangeArrowheads="1"/>
          </p:cNvSpPr>
          <p:nvPr/>
        </p:nvSpPr>
        <p:spPr bwMode="auto">
          <a:xfrm>
            <a:off x="839093" y="2691942"/>
            <a:ext cx="8528050"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ts val="3200"/>
              </a:lnSpc>
            </a:pPr>
            <a:r>
              <a:rPr lang="zh-CN" altLang="en-US" i="0" dirty="0">
                <a:solidFill>
                  <a:srgbClr val="292929"/>
                </a:solidFill>
              </a:rPr>
              <a:t>首先，设计并实现系统可以执行的基本动作</a:t>
            </a:r>
            <a:r>
              <a:rPr lang="en-US" altLang="zh-CN" i="0" dirty="0">
                <a:solidFill>
                  <a:srgbClr val="292929"/>
                </a:solidFill>
              </a:rPr>
              <a:t>(</a:t>
            </a:r>
            <a:r>
              <a:rPr lang="zh-CN" altLang="en-US" i="0" dirty="0">
                <a:solidFill>
                  <a:srgbClr val="292929"/>
                </a:solidFill>
              </a:rPr>
              <a:t>可实现的</a:t>
            </a:r>
            <a:r>
              <a:rPr lang="en-US" altLang="zh-CN" i="0" dirty="0">
                <a:solidFill>
                  <a:srgbClr val="292929"/>
                </a:solidFill>
              </a:rPr>
              <a:t>)</a:t>
            </a:r>
            <a:r>
              <a:rPr lang="zh-CN" altLang="en-US" i="0" dirty="0">
                <a:solidFill>
                  <a:srgbClr val="292929"/>
                </a:solidFill>
              </a:rPr>
              <a:t>，例如：</a:t>
            </a:r>
          </a:p>
          <a:p>
            <a:pPr eaLnBrk="1" hangingPunct="1">
              <a:lnSpc>
                <a:spcPts val="3200"/>
              </a:lnSpc>
            </a:pPr>
            <a:r>
              <a:rPr lang="zh-CN" altLang="en-US" i="0" dirty="0">
                <a:solidFill>
                  <a:schemeClr val="accent2"/>
                </a:solidFill>
              </a:rPr>
              <a:t>	</a:t>
            </a:r>
            <a:r>
              <a:rPr lang="zh-CN" altLang="en-US" i="0" dirty="0">
                <a:solidFill>
                  <a:schemeClr val="accent2"/>
                </a:solidFill>
                <a:latin typeface="宋体" panose="02010600030101010101" pitchFamily="2" charset="-122"/>
              </a:rPr>
              <a:t>“</a:t>
            </a:r>
            <a:r>
              <a:rPr lang="zh-CN" altLang="en-US" i="0" dirty="0">
                <a:solidFill>
                  <a:schemeClr val="accent2"/>
                </a:solidFill>
                <a:latin typeface="微软雅黑" panose="020B0503020204020204" pitchFamily="34" charset="-122"/>
                <a:ea typeface="微软雅黑" panose="020B0503020204020204" pitchFamily="34" charset="-122"/>
              </a:rPr>
              <a:t>与</a:t>
            </a:r>
            <a:r>
              <a:rPr lang="zh-CN" altLang="en-US" i="0" dirty="0">
                <a:solidFill>
                  <a:schemeClr val="accent2"/>
                </a:solidFill>
                <a:latin typeface="宋体" panose="02010600030101010101" pitchFamily="2" charset="-122"/>
              </a:rPr>
              <a:t>”</a:t>
            </a:r>
            <a:r>
              <a:rPr lang="zh-CN" altLang="en-US" i="0" dirty="0">
                <a:solidFill>
                  <a:schemeClr val="accent2"/>
                </a:solidFill>
              </a:rPr>
              <a:t>动作、	</a:t>
            </a:r>
            <a:r>
              <a:rPr lang="zh-CN" altLang="en-US" i="0" dirty="0">
                <a:solidFill>
                  <a:schemeClr val="accent2"/>
                </a:solidFill>
                <a:latin typeface="宋体" panose="02010600030101010101" pitchFamily="2" charset="-122"/>
              </a:rPr>
              <a:t>“</a:t>
            </a:r>
            <a:r>
              <a:rPr lang="zh-CN" altLang="en-US" i="0" dirty="0">
                <a:solidFill>
                  <a:schemeClr val="accent2"/>
                </a:solidFill>
                <a:latin typeface="微软雅黑" panose="020B0503020204020204" pitchFamily="34" charset="-122"/>
                <a:ea typeface="微软雅黑" panose="020B0503020204020204" pitchFamily="34" charset="-122"/>
              </a:rPr>
              <a:t>或</a:t>
            </a:r>
            <a:r>
              <a:rPr lang="zh-CN" altLang="en-US" i="0" dirty="0">
                <a:solidFill>
                  <a:schemeClr val="accent2"/>
                </a:solidFill>
                <a:latin typeface="宋体" panose="02010600030101010101" pitchFamily="2" charset="-122"/>
              </a:rPr>
              <a:t>”</a:t>
            </a:r>
            <a:r>
              <a:rPr lang="zh-CN" altLang="en-US" i="0" dirty="0">
                <a:solidFill>
                  <a:schemeClr val="accent2"/>
                </a:solidFill>
              </a:rPr>
              <a:t>动作、	</a:t>
            </a:r>
            <a:r>
              <a:rPr lang="zh-CN" altLang="en-US" i="0" dirty="0">
                <a:solidFill>
                  <a:schemeClr val="accent2"/>
                </a:solidFill>
                <a:latin typeface="宋体" panose="02010600030101010101" pitchFamily="2" charset="-122"/>
              </a:rPr>
              <a:t>“</a:t>
            </a:r>
            <a:r>
              <a:rPr lang="zh-CN" altLang="en-US" i="0" dirty="0">
                <a:solidFill>
                  <a:schemeClr val="accent2"/>
                </a:solidFill>
                <a:latin typeface="微软雅黑" panose="020B0503020204020204" pitchFamily="34" charset="-122"/>
                <a:ea typeface="微软雅黑" panose="020B0503020204020204" pitchFamily="34" charset="-122"/>
              </a:rPr>
              <a:t>非</a:t>
            </a:r>
            <a:r>
              <a:rPr lang="zh-CN" altLang="en-US" i="0" dirty="0">
                <a:solidFill>
                  <a:schemeClr val="accent2"/>
                </a:solidFill>
                <a:latin typeface="宋体" panose="02010600030101010101" pitchFamily="2" charset="-122"/>
              </a:rPr>
              <a:t>”</a:t>
            </a:r>
            <a:r>
              <a:rPr lang="zh-CN" altLang="en-US" i="0" dirty="0">
                <a:solidFill>
                  <a:schemeClr val="accent2"/>
                </a:solidFill>
              </a:rPr>
              <a:t>动作、	</a:t>
            </a:r>
            <a:r>
              <a:rPr lang="zh-CN" altLang="en-US" i="0" dirty="0">
                <a:solidFill>
                  <a:schemeClr val="accent2"/>
                </a:solidFill>
                <a:latin typeface="宋体" panose="02010600030101010101" pitchFamily="2" charset="-122"/>
              </a:rPr>
              <a:t>“</a:t>
            </a:r>
            <a:r>
              <a:rPr lang="zh-CN" altLang="en-US" i="0" dirty="0">
                <a:solidFill>
                  <a:schemeClr val="accent2"/>
                </a:solidFill>
                <a:latin typeface="微软雅黑" panose="020B0503020204020204" pitchFamily="34" charset="-122"/>
                <a:ea typeface="微软雅黑" panose="020B0503020204020204" pitchFamily="34" charset="-122"/>
              </a:rPr>
              <a:t>异或</a:t>
            </a:r>
            <a:r>
              <a:rPr lang="zh-CN" altLang="en-US" i="0" dirty="0">
                <a:solidFill>
                  <a:schemeClr val="accent2"/>
                </a:solidFill>
                <a:latin typeface="宋体" panose="02010600030101010101" pitchFamily="2" charset="-122"/>
              </a:rPr>
              <a:t>”</a:t>
            </a:r>
            <a:r>
              <a:rPr lang="zh-CN" altLang="en-US" i="0" dirty="0">
                <a:solidFill>
                  <a:schemeClr val="accent2"/>
                </a:solidFill>
              </a:rPr>
              <a:t>动作</a:t>
            </a:r>
          </a:p>
        </p:txBody>
      </p:sp>
      <p:sp>
        <p:nvSpPr>
          <p:cNvPr id="6" name="圆角矩形 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）怎样构造一台</a:t>
            </a:r>
            <a:r>
              <a:rPr kumimoji="0" lang="zh-CN" altLang="en-US" sz="240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计算机器？</a:t>
            </a:r>
          </a:p>
        </p:txBody>
      </p:sp>
      <p:sp>
        <p:nvSpPr>
          <p:cNvPr id="7"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计算系统与程序 </a:t>
            </a:r>
          </a:p>
        </p:txBody>
      </p:sp>
      <p:sp>
        <p:nvSpPr>
          <p:cNvPr id="8" name="Rectangle 22"/>
          <p:cNvSpPr>
            <a:spLocks noChangeArrowheads="1"/>
          </p:cNvSpPr>
          <p:nvPr/>
        </p:nvSpPr>
        <p:spPr bwMode="auto">
          <a:xfrm>
            <a:off x="2610700" y="3918929"/>
            <a:ext cx="1470025" cy="159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90000"/>
              </a:lnSpc>
            </a:pPr>
            <a:r>
              <a:rPr kumimoji="0" lang="zh-CN" altLang="en-US" sz="1800" i="0" dirty="0">
                <a:latin typeface="微软雅黑" panose="020B0503020204020204" pitchFamily="34" charset="-122"/>
                <a:ea typeface="微软雅黑" panose="020B0503020204020204" pitchFamily="34" charset="-122"/>
              </a:rPr>
              <a:t>“与”动作</a:t>
            </a:r>
            <a:endParaRPr kumimoji="0" lang="en-US" altLang="zh-CN" sz="1800" i="0" dirty="0">
              <a:latin typeface="微软雅黑" panose="020B0503020204020204" pitchFamily="34" charset="-122"/>
              <a:ea typeface="微软雅黑" panose="020B0503020204020204" pitchFamily="34" charset="-122"/>
            </a:endParaRPr>
          </a:p>
          <a:p>
            <a:pPr eaLnBrk="1" hangingPunct="1">
              <a:lnSpc>
                <a:spcPct val="190000"/>
              </a:lnSpc>
            </a:pPr>
            <a:r>
              <a:rPr kumimoji="0" lang="en-US" altLang="zh-CN" sz="1800" i="0" dirty="0">
                <a:latin typeface="微软雅黑" panose="020B0503020204020204" pitchFamily="34" charset="-122"/>
                <a:ea typeface="微软雅黑" panose="020B0503020204020204" pitchFamily="34" charset="-122"/>
              </a:rPr>
              <a:t>“</a:t>
            </a:r>
            <a:r>
              <a:rPr kumimoji="0" lang="zh-CN" altLang="en-US" sz="1800" i="0" dirty="0">
                <a:latin typeface="微软雅黑" panose="020B0503020204020204" pitchFamily="34" charset="-122"/>
                <a:ea typeface="微软雅黑" panose="020B0503020204020204" pitchFamily="34" charset="-122"/>
              </a:rPr>
              <a:t>或”动作 </a:t>
            </a:r>
          </a:p>
          <a:p>
            <a:pPr eaLnBrk="1" hangingPunct="1">
              <a:lnSpc>
                <a:spcPct val="190000"/>
              </a:lnSpc>
            </a:pPr>
            <a:r>
              <a:rPr kumimoji="0" lang="en-US" altLang="zh-CN" sz="1800" i="0" dirty="0">
                <a:latin typeface="微软雅黑" panose="020B0503020204020204" pitchFamily="34" charset="-122"/>
                <a:ea typeface="微软雅黑" panose="020B0503020204020204" pitchFamily="34" charset="-122"/>
              </a:rPr>
              <a:t>“</a:t>
            </a:r>
            <a:r>
              <a:rPr kumimoji="0" lang="zh-CN" altLang="en-US" sz="1800" i="0" dirty="0">
                <a:latin typeface="微软雅黑" panose="020B0503020204020204" pitchFamily="34" charset="-122"/>
                <a:ea typeface="微软雅黑" panose="020B0503020204020204" pitchFamily="34" charset="-122"/>
              </a:rPr>
              <a:t>非”动作</a:t>
            </a:r>
            <a:endParaRPr kumimoji="0" lang="en-US" altLang="zh-CN" sz="1800" i="0" dirty="0">
              <a:latin typeface="微软雅黑" panose="020B0503020204020204" pitchFamily="34" charset="-122"/>
              <a:ea typeface="微软雅黑" panose="020B0503020204020204" pitchFamily="34" charset="-122"/>
            </a:endParaRPr>
          </a:p>
        </p:txBody>
      </p:sp>
      <p:sp>
        <p:nvSpPr>
          <p:cNvPr id="9" name="Oval 23"/>
          <p:cNvSpPr>
            <a:spLocks noChangeArrowheads="1"/>
          </p:cNvSpPr>
          <p:nvPr/>
        </p:nvSpPr>
        <p:spPr bwMode="auto">
          <a:xfrm>
            <a:off x="2627314" y="4043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0" name="Oval 24"/>
          <p:cNvSpPr>
            <a:spLocks noChangeArrowheads="1"/>
          </p:cNvSpPr>
          <p:nvPr/>
        </p:nvSpPr>
        <p:spPr bwMode="auto">
          <a:xfrm>
            <a:off x="2627314" y="4551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1" name="Oval 25"/>
          <p:cNvSpPr>
            <a:spLocks noChangeArrowheads="1"/>
          </p:cNvSpPr>
          <p:nvPr/>
        </p:nvSpPr>
        <p:spPr bwMode="auto">
          <a:xfrm>
            <a:off x="2627314" y="5059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2" name="Text Box 31"/>
          <p:cNvSpPr txBox="1">
            <a:spLocks noChangeArrowheads="1"/>
          </p:cNvSpPr>
          <p:nvPr/>
        </p:nvSpPr>
        <p:spPr bwMode="auto">
          <a:xfrm>
            <a:off x="2608264" y="3706813"/>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latin typeface="微软雅黑" panose="020B0503020204020204" pitchFamily="34" charset="-122"/>
                <a:ea typeface="微软雅黑" panose="020B0503020204020204" pitchFamily="34" charset="-122"/>
              </a:rPr>
              <a:t>系统</a:t>
            </a:r>
          </a:p>
        </p:txBody>
      </p:sp>
      <p:sp>
        <p:nvSpPr>
          <p:cNvPr id="13" name="Rectangle 21"/>
          <p:cNvSpPr>
            <a:spLocks noChangeArrowheads="1"/>
          </p:cNvSpPr>
          <p:nvPr/>
        </p:nvSpPr>
        <p:spPr bwMode="auto">
          <a:xfrm>
            <a:off x="2309020" y="3664386"/>
            <a:ext cx="1947863" cy="2070100"/>
          </a:xfrm>
          <a:prstGeom prst="roundRect">
            <a:avLst>
              <a:gd name="adj" fmla="val 7986"/>
            </a:avLst>
          </a:prstGeom>
          <a:solidFill>
            <a:schemeClr val="bg1">
              <a:alpha val="70195"/>
            </a:scheme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矩形 1"/>
          <p:cNvSpPr/>
          <p:nvPr/>
        </p:nvSpPr>
        <p:spPr>
          <a:xfrm>
            <a:off x="926269" y="5825994"/>
            <a:ext cx="2765501" cy="502702"/>
          </a:xfrm>
          <a:prstGeom prst="rect">
            <a:avLst/>
          </a:prstGeom>
        </p:spPr>
        <p:txBody>
          <a:bodyPr wrap="none">
            <a:spAutoFit/>
          </a:bodyPr>
          <a:lstStyle/>
          <a:p>
            <a:pPr eaLnBrk="1" hangingPunct="1">
              <a:lnSpc>
                <a:spcPts val="3200"/>
              </a:lnSpc>
            </a:pPr>
            <a:r>
              <a:rPr lang="zh-CN" altLang="en-US" i="0" dirty="0"/>
              <a:t>那么，复杂的动作呢？</a:t>
            </a:r>
          </a:p>
        </p:txBody>
      </p:sp>
      <p:sp>
        <p:nvSpPr>
          <p:cNvPr id="4" name="矩形 3"/>
          <p:cNvSpPr/>
          <p:nvPr/>
        </p:nvSpPr>
        <p:spPr>
          <a:xfrm>
            <a:off x="839093" y="1877751"/>
            <a:ext cx="7022926" cy="826637"/>
          </a:xfrm>
          <a:prstGeom prst="rect">
            <a:avLst/>
          </a:prstGeom>
        </p:spPr>
        <p:txBody>
          <a:bodyPr wrap="square">
            <a:spAutoFit/>
          </a:bodyPr>
          <a:lstStyle/>
          <a:p>
            <a:pPr>
              <a:lnSpc>
                <a:spcPts val="3000"/>
              </a:lnSpc>
            </a:pPr>
            <a:r>
              <a:rPr lang="zh-CN" altLang="en-US" i="0" dirty="0">
                <a:solidFill>
                  <a:srgbClr val="C00000"/>
                </a:solidFill>
                <a:latin typeface="微软雅黑" panose="020B0503020204020204" pitchFamily="34" charset="-122"/>
                <a:ea typeface="微软雅黑" panose="020B0503020204020204" pitchFamily="34" charset="-122"/>
              </a:rPr>
              <a:t>已知：（</a:t>
            </a:r>
            <a:r>
              <a:rPr lang="en-US" altLang="zh-CN" i="0" dirty="0">
                <a:solidFill>
                  <a:srgbClr val="C00000"/>
                </a:solidFill>
                <a:latin typeface="微软雅黑" panose="020B0503020204020204" pitchFamily="34" charset="-122"/>
                <a:ea typeface="微软雅黑" panose="020B0503020204020204" pitchFamily="34" charset="-122"/>
              </a:rPr>
              <a:t>1</a:t>
            </a:r>
            <a:r>
              <a:rPr lang="zh-CN" altLang="en-US" i="0" dirty="0">
                <a:solidFill>
                  <a:srgbClr val="C00000"/>
                </a:solidFill>
                <a:latin typeface="微软雅黑" panose="020B0503020204020204" pitchFamily="34" charset="-122"/>
                <a:ea typeface="微软雅黑" panose="020B0503020204020204" pitchFamily="34" charset="-122"/>
              </a:rPr>
              <a:t>）“加减乘除运算都可转换为加减法运算来实现”</a:t>
            </a:r>
          </a:p>
          <a:p>
            <a:pPr>
              <a:lnSpc>
                <a:spcPts val="3000"/>
              </a:lnSpc>
            </a:pPr>
            <a:r>
              <a:rPr lang="zh-CN" altLang="en-US" i="0" dirty="0">
                <a:solidFill>
                  <a:srgbClr val="C00000"/>
                </a:solidFill>
                <a:latin typeface="微软雅黑" panose="020B0503020204020204" pitchFamily="34" charset="-122"/>
                <a:ea typeface="微软雅黑" panose="020B0503020204020204" pitchFamily="34" charset="-122"/>
              </a:rPr>
              <a:t>          （</a:t>
            </a:r>
            <a:r>
              <a:rPr lang="en-US" altLang="zh-CN" i="0" dirty="0">
                <a:solidFill>
                  <a:srgbClr val="C00000"/>
                </a:solidFill>
                <a:latin typeface="微软雅黑" panose="020B0503020204020204" pitchFamily="34" charset="-122"/>
                <a:ea typeface="微软雅黑" panose="020B0503020204020204" pitchFamily="34" charset="-122"/>
              </a:rPr>
              <a:t>2</a:t>
            </a:r>
            <a:r>
              <a:rPr lang="zh-CN" altLang="en-US" i="0" dirty="0">
                <a:solidFill>
                  <a:srgbClr val="C00000"/>
                </a:solidFill>
                <a:latin typeface="微软雅黑" panose="020B0503020204020204" pitchFamily="34" charset="-122"/>
                <a:ea typeface="微软雅黑" panose="020B0503020204020204" pitchFamily="34" charset="-122"/>
              </a:rPr>
              <a:t>）“加减法运算又可以转换为逻辑运算来实现”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1346">
                                            <p:txEl>
                                              <p:pRg st="0" end="0"/>
                                            </p:txEl>
                                          </p:spTgt>
                                        </p:tgtEl>
                                        <p:attrNameLst>
                                          <p:attrName>style.visibility</p:attrName>
                                        </p:attrNameLst>
                                      </p:cBhvr>
                                      <p:to>
                                        <p:strVal val="visible"/>
                                      </p:to>
                                    </p:set>
                                    <p:anim calcmode="lin" valueType="num">
                                      <p:cBhvr additive="base">
                                        <p:cTn id="13" dur="500" fill="hold"/>
                                        <p:tgtEl>
                                          <p:spTgt spid="172134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134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21346">
                                            <p:txEl>
                                              <p:pRg st="1" end="1"/>
                                            </p:txEl>
                                          </p:spTgt>
                                        </p:tgtEl>
                                        <p:attrNameLst>
                                          <p:attrName>style.visibility</p:attrName>
                                        </p:attrNameLst>
                                      </p:cBhvr>
                                      <p:to>
                                        <p:strVal val="visible"/>
                                      </p:to>
                                    </p:set>
                                    <p:anim calcmode="lin" valueType="num">
                                      <p:cBhvr additive="base">
                                        <p:cTn id="17" dur="500" fill="hold"/>
                                        <p:tgtEl>
                                          <p:spTgt spid="172134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134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p:bldP spid="13" grpId="0" animBg="1"/>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8" name="Rectangle 2">
            <a:extLst>
              <a:ext uri="{FF2B5EF4-FFF2-40B4-BE49-F238E27FC236}">
                <a16:creationId xmlns:a16="http://schemas.microsoft.com/office/drawing/2014/main" id="{6F609C93-73C3-4720-A8E7-D2BBD150891C}"/>
              </a:ext>
            </a:extLst>
          </p:cNvPr>
          <p:cNvSpPr>
            <a:spLocks noChangeArrowheads="1"/>
          </p:cNvSpPr>
          <p:nvPr/>
        </p:nvSpPr>
        <p:spPr bwMode="auto">
          <a:xfrm>
            <a:off x="1609726" y="3381376"/>
            <a:ext cx="8601075" cy="2943225"/>
          </a:xfrm>
          <a:prstGeom prst="rect">
            <a:avLst/>
          </a:prstGeom>
          <a:solidFill>
            <a:schemeClr val="tx2"/>
          </a:solidFill>
          <a:ln w="9525">
            <a:solidFill>
              <a:schemeClr val="tx1"/>
            </a:solidFill>
            <a:miter lim="800000"/>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699" name="灯片编号占位符 2">
            <a:extLst>
              <a:ext uri="{FF2B5EF4-FFF2-40B4-BE49-F238E27FC236}">
                <a16:creationId xmlns:a16="http://schemas.microsoft.com/office/drawing/2014/main" id="{486414F2-0DF8-4D15-A745-6233C37CA648}"/>
              </a:ext>
            </a:extLst>
          </p:cNvPr>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D9CB2400-4476-40D6-8BAF-03F630A19BD3}" type="slidenum">
              <a:rPr kumimoji="0" lang="en-US" altLang="zh-CN" sz="1200" i="0">
                <a:solidFill>
                  <a:schemeClr val="bg1"/>
                </a:solidFill>
              </a:rPr>
              <a:pPr algn="r" eaLnBrk="1" hangingPunct="1"/>
              <a:t>40</a:t>
            </a:fld>
            <a:endParaRPr kumimoji="0" lang="en-US" altLang="zh-CN" sz="1200" i="0">
              <a:solidFill>
                <a:schemeClr val="bg1"/>
              </a:solidFill>
            </a:endParaRPr>
          </a:p>
        </p:txBody>
      </p:sp>
      <p:sp>
        <p:nvSpPr>
          <p:cNvPr id="1842180" name="Text Box 4">
            <a:extLst>
              <a:ext uri="{FF2B5EF4-FFF2-40B4-BE49-F238E27FC236}">
                <a16:creationId xmlns:a16="http://schemas.microsoft.com/office/drawing/2014/main" id="{366DCB3C-6A1A-40CF-B4DA-E8EFBD286B6C}"/>
              </a:ext>
            </a:extLst>
          </p:cNvPr>
          <p:cNvSpPr txBox="1">
            <a:spLocks noChangeArrowheads="1"/>
          </p:cNvSpPr>
          <p:nvPr/>
        </p:nvSpPr>
        <p:spPr bwMode="auto">
          <a:xfrm>
            <a:off x="1697039" y="1044576"/>
            <a:ext cx="8783637"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t>原始递归函数的构造示例</a:t>
            </a:r>
          </a:p>
          <a:p>
            <a:pPr algn="just" eaLnBrk="1" hangingPunct="1">
              <a:lnSpc>
                <a:spcPct val="140000"/>
              </a:lnSpc>
              <a:buClr>
                <a:srgbClr val="0066FF"/>
              </a:buClr>
              <a:buFont typeface="Wingdings" panose="05000000000000000000" pitchFamily="2" charset="2"/>
              <a:buChar char="p"/>
            </a:pPr>
            <a:r>
              <a:rPr lang="zh-CN" altLang="en-US" i="0">
                <a:solidFill>
                  <a:srgbClr val="000000"/>
                </a:solidFill>
                <a:latin typeface="Calibri" panose="020F0502020204030204" pitchFamily="34" charset="0"/>
                <a:cs typeface="Times New Roman" panose="02020603050405020304" pitchFamily="18" charset="0"/>
              </a:rPr>
              <a:t>已知：</a:t>
            </a:r>
          </a:p>
          <a:p>
            <a:pPr algn="just" eaLnBrk="1" hangingPunct="1">
              <a:lnSpc>
                <a:spcPct val="140000"/>
              </a:lnSpc>
              <a:buClr>
                <a:srgbClr val="0066FF"/>
              </a:buClr>
              <a:buFont typeface="Wingdings" panose="05000000000000000000" pitchFamily="2" charset="2"/>
              <a:buNone/>
            </a:pPr>
            <a:r>
              <a:rPr lang="en-US" altLang="zh-CN" i="0">
                <a:solidFill>
                  <a:srgbClr val="000000"/>
                </a:solidFill>
                <a:latin typeface="Calibri" panose="020F0502020204030204" pitchFamily="34" charset="0"/>
                <a:cs typeface="Times New Roman" panose="02020603050405020304" pitchFamily="18" charset="0"/>
              </a:rPr>
              <a:t>	f(x)=x</a:t>
            </a:r>
            <a:endParaRPr lang="zh-CN" altLang="en-US" i="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zh-CN" altLang="en-US" i="0">
                <a:solidFill>
                  <a:srgbClr val="000000"/>
                </a:solidFill>
                <a:latin typeface="Calibri" panose="020F0502020204030204" pitchFamily="34" charset="0"/>
                <a:cs typeface="Times New Roman" panose="02020603050405020304" pitchFamily="18" charset="0"/>
              </a:rPr>
              <a:t> 	</a:t>
            </a:r>
            <a:r>
              <a:rPr lang="en-US" altLang="zh-CN" i="0">
                <a:solidFill>
                  <a:srgbClr val="000000"/>
                </a:solidFill>
                <a:latin typeface="Calibri" panose="020F0502020204030204" pitchFamily="34" charset="0"/>
                <a:cs typeface="Times New Roman" panose="02020603050405020304" pitchFamily="18" charset="0"/>
              </a:rPr>
              <a:t>g(x</a:t>
            </a:r>
            <a:r>
              <a:rPr lang="en-US" altLang="zh-CN" i="0" baseline="-30000">
                <a:solidFill>
                  <a:srgbClr val="000000"/>
                </a:solidFill>
                <a:latin typeface="Calibri" panose="020F0502020204030204" pitchFamily="34" charset="0"/>
                <a:cs typeface="Times New Roman" panose="02020603050405020304" pitchFamily="18" charset="0"/>
              </a:rPr>
              <a:t>1</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2</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3</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1</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2</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3</a:t>
            </a:r>
            <a:r>
              <a:rPr lang="en-US" altLang="zh-CN" i="0">
                <a:solidFill>
                  <a:srgbClr val="000000"/>
                </a:solidFill>
                <a:latin typeface="Calibri" panose="020F0502020204030204" pitchFamily="34" charset="0"/>
                <a:cs typeface="Times New Roman" panose="02020603050405020304" pitchFamily="18" charset="0"/>
              </a:rPr>
              <a:t>, </a:t>
            </a:r>
            <a:r>
              <a:rPr lang="zh-CN" altLang="en-US" i="0">
                <a:solidFill>
                  <a:srgbClr val="000000"/>
                </a:solidFill>
                <a:latin typeface="Calibri" panose="020F0502020204030204" pitchFamily="34" charset="0"/>
                <a:cs typeface="Times New Roman" panose="02020603050405020304" pitchFamily="18" charset="0"/>
              </a:rPr>
              <a:t>其中</a:t>
            </a:r>
            <a:r>
              <a:rPr lang="en-US" altLang="zh-CN" i="0">
                <a:solidFill>
                  <a:srgbClr val="000000"/>
                </a:solidFill>
                <a:latin typeface="Calibri" panose="020F0502020204030204" pitchFamily="34" charset="0"/>
                <a:cs typeface="Times New Roman" panose="02020603050405020304" pitchFamily="18" charset="0"/>
              </a:rPr>
              <a:t>x,x</a:t>
            </a:r>
            <a:r>
              <a:rPr lang="en-US" altLang="zh-CN" i="0" baseline="-30000">
                <a:solidFill>
                  <a:srgbClr val="000000"/>
                </a:solidFill>
                <a:latin typeface="Calibri" panose="020F0502020204030204" pitchFamily="34" charset="0"/>
                <a:cs typeface="Times New Roman" panose="02020603050405020304" pitchFamily="18" charset="0"/>
              </a:rPr>
              <a:t>1</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2</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3</a:t>
            </a:r>
            <a:r>
              <a:rPr lang="zh-CN" altLang="en-US" i="0">
                <a:solidFill>
                  <a:srgbClr val="000000"/>
                </a:solidFill>
                <a:latin typeface="Calibri" panose="020F0502020204030204" pitchFamily="34" charset="0"/>
                <a:cs typeface="Times New Roman" panose="02020603050405020304" pitchFamily="18" charset="0"/>
              </a:rPr>
              <a:t>均为自然数</a:t>
            </a:r>
          </a:p>
          <a:p>
            <a:pPr algn="just" eaLnBrk="1" hangingPunct="1">
              <a:lnSpc>
                <a:spcPct val="140000"/>
              </a:lnSpc>
              <a:buClr>
                <a:srgbClr val="0066FF"/>
              </a:buClr>
              <a:buFont typeface="Wingdings" panose="05000000000000000000" pitchFamily="2" charset="2"/>
              <a:buNone/>
            </a:pPr>
            <a:r>
              <a:rPr lang="en-US" altLang="zh-CN" i="0">
                <a:solidFill>
                  <a:srgbClr val="000000"/>
                </a:solidFill>
                <a:latin typeface="Calibri" panose="020F0502020204030204" pitchFamily="34" charset="0"/>
                <a:cs typeface="Times New Roman" panose="02020603050405020304" pitchFamily="18" charset="0"/>
              </a:rPr>
              <a:t>	h(0,x) = f(x)</a:t>
            </a:r>
            <a:r>
              <a:rPr lang="zh-CN" altLang="en-US" i="0">
                <a:solidFill>
                  <a:srgbClr val="000000"/>
                </a:solidFill>
                <a:latin typeface="Calibri" panose="020F0502020204030204" pitchFamily="34" charset="0"/>
                <a:cs typeface="Times New Roman" panose="02020603050405020304" pitchFamily="18" charset="0"/>
              </a:rPr>
              <a:t>且 </a:t>
            </a:r>
            <a:r>
              <a:rPr lang="en-US" altLang="zh-CN" i="0">
                <a:solidFill>
                  <a:srgbClr val="000000"/>
                </a:solidFill>
                <a:latin typeface="Calibri" panose="020F0502020204030204" pitchFamily="34" charset="0"/>
                <a:cs typeface="Times New Roman" panose="02020603050405020304" pitchFamily="18" charset="0"/>
              </a:rPr>
              <a:t>h(S(n), x) = g(h(n,x),n,x)</a:t>
            </a:r>
            <a:endParaRPr lang="zh-CN" altLang="en-US" i="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zh-CN" altLang="en-US" i="0">
                <a:solidFill>
                  <a:srgbClr val="FFFFEF"/>
                </a:solidFill>
                <a:latin typeface="Calibri" panose="020F0502020204030204" pitchFamily="34" charset="0"/>
                <a:cs typeface="Times New Roman" panose="02020603050405020304" pitchFamily="18" charset="0"/>
              </a:rPr>
              <a:t>该函数对任一自然数的计算过程为：  </a:t>
            </a:r>
            <a:endParaRPr lang="zh-CN" altLang="pt-BR" i="0">
              <a:solidFill>
                <a:srgbClr val="FFFFEF"/>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h(0,x)=f(x) =x</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h(1,x)=h(S(0),x) = g(h(0,x),0,x) = g(f(x),0,x) = f(x) +0+ x =2x</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h(2,x)=h(S(1),x) = g(h(1,x),1,x)=g(g(f(x),0,x),1,x)=g(2x, 1, x)=3x+1</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h(3,x)=h(S(2),x) =g(h(2,x),2,x)=g(g(h(1, x),1, x),2, x)= g(g(g(h(0,x),0,x),1,x),2,x) </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		  = </a:t>
            </a:r>
            <a:r>
              <a:rPr lang="pt-BR" altLang="zh-CN" i="0">
                <a:solidFill>
                  <a:srgbClr val="FFFFEF"/>
                </a:solidFill>
                <a:latin typeface="宋体" panose="02010600030101010101" pitchFamily="2" charset="-122"/>
                <a:cs typeface="Times New Roman" panose="02020603050405020304" pitchFamily="18" charset="0"/>
              </a:rPr>
              <a:t>…</a:t>
            </a:r>
            <a:r>
              <a:rPr lang="pt-BR" altLang="zh-CN" i="0">
                <a:solidFill>
                  <a:srgbClr val="FFFFEF"/>
                </a:solidFill>
                <a:latin typeface="Calibri" panose="020F0502020204030204" pitchFamily="34" charset="0"/>
                <a:cs typeface="Times New Roman" panose="02020603050405020304" pitchFamily="18" charset="0"/>
              </a:rPr>
              <a:t>= 4x+3</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宋体" panose="02010600030101010101" pitchFamily="2" charset="-122"/>
                <a:cs typeface="Times New Roman" panose="02020603050405020304" pitchFamily="18" charset="0"/>
              </a:rPr>
              <a:t>…</a:t>
            </a:r>
            <a:r>
              <a:rPr lang="pt-BR" altLang="zh-CN" i="0">
                <a:solidFill>
                  <a:srgbClr val="FFFFEF"/>
                </a:solidFill>
                <a:latin typeface="Calibri" panose="020F0502020204030204" pitchFamily="34" charset="0"/>
                <a:cs typeface="Times New Roman" panose="02020603050405020304" pitchFamily="18" charset="0"/>
              </a:rPr>
              <a:t> </a:t>
            </a:r>
            <a:r>
              <a:rPr lang="pt-BR" altLang="zh-CN" i="0">
                <a:solidFill>
                  <a:srgbClr val="FFFFEF"/>
                </a:solidFill>
                <a:latin typeface="宋体" panose="02010600030101010101" pitchFamily="2" charset="-122"/>
                <a:cs typeface="Times New Roman" panose="02020603050405020304" pitchFamily="18" charset="0"/>
              </a:rPr>
              <a:t>…</a:t>
            </a:r>
            <a:r>
              <a:rPr lang="en-US" altLang="zh-CN" i="0">
                <a:solidFill>
                  <a:srgbClr val="FFFFEF"/>
                </a:solidFill>
                <a:latin typeface="Calibri" panose="020F0502020204030204" pitchFamily="34" charset="0"/>
                <a:cs typeface="Times New Roman" panose="02020603050405020304" pitchFamily="18" charset="0"/>
              </a:rPr>
              <a:t> </a:t>
            </a:r>
            <a:endParaRPr lang="zh-CN" altLang="en-US" i="0">
              <a:solidFill>
                <a:srgbClr val="FFFFEF"/>
              </a:solidFill>
              <a:latin typeface="Calibri" panose="020F0502020204030204" pitchFamily="34" charset="0"/>
              <a:cs typeface="Times New Roman" panose="02020603050405020304" pitchFamily="18" charset="0"/>
            </a:endParaRPr>
          </a:p>
        </p:txBody>
      </p:sp>
      <p:sp>
        <p:nvSpPr>
          <p:cNvPr id="52229" name="Text Box 16">
            <a:extLst>
              <a:ext uri="{FF2B5EF4-FFF2-40B4-BE49-F238E27FC236}">
                <a16:creationId xmlns:a16="http://schemas.microsoft.com/office/drawing/2014/main" id="{3D53DCE8-D017-4925-909C-2ABB3EE3B5BC}"/>
              </a:ext>
            </a:extLst>
          </p:cNvPr>
          <p:cNvSpPr txBox="1">
            <a:spLocks noChangeArrowheads="1"/>
          </p:cNvSpPr>
          <p:nvPr/>
        </p:nvSpPr>
        <p:spPr bwMode="auto">
          <a:xfrm>
            <a:off x="1687514" y="1"/>
            <a:ext cx="318928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原始递归函数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复合与递归</a:t>
            </a:r>
          </a:p>
          <a:p>
            <a:pPr eaLnBrk="1" hangingPunct="1">
              <a:lnSpc>
                <a:spcPct val="120000"/>
              </a:lnSpc>
              <a:defRPr/>
            </a:pPr>
            <a:r>
              <a:rPr lang="en-US" altLang="zh-CN" i="0" dirty="0">
                <a:solidFill>
                  <a:schemeClr val="accent6"/>
                </a:solidFill>
                <a:latin typeface="Arial" charset="0"/>
                <a:ea typeface="华文中宋" pitchFamily="2" charset="-122"/>
              </a:rPr>
              <a:t>(4)</a:t>
            </a:r>
            <a:r>
              <a:rPr lang="zh-CN" altLang="en-US" i="0" dirty="0">
                <a:solidFill>
                  <a:schemeClr val="accent6"/>
                </a:solidFill>
                <a:latin typeface="Arial" charset="0"/>
                <a:ea typeface="华文中宋" pitchFamily="2" charset="-122"/>
              </a:rPr>
              <a:t>原始递归函数构造示例</a:t>
            </a:r>
            <a:r>
              <a:rPr lang="en-US" altLang="zh-CN" i="0" dirty="0">
                <a:solidFill>
                  <a:schemeClr val="accent6"/>
                </a:solidFill>
                <a:latin typeface="Arial"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2178"/>
                                        </p:tgtEl>
                                        <p:attrNameLst>
                                          <p:attrName>style.visibility</p:attrName>
                                        </p:attrNameLst>
                                      </p:cBhvr>
                                      <p:to>
                                        <p:strVal val="visible"/>
                                      </p:to>
                                    </p:set>
                                    <p:anim calcmode="lin" valueType="num">
                                      <p:cBhvr additive="base">
                                        <p:cTn id="7" dur="500" fill="hold"/>
                                        <p:tgtEl>
                                          <p:spTgt spid="1842178"/>
                                        </p:tgtEl>
                                        <p:attrNameLst>
                                          <p:attrName>ppt_x</p:attrName>
                                        </p:attrNameLst>
                                      </p:cBhvr>
                                      <p:tavLst>
                                        <p:tav tm="0">
                                          <p:val>
                                            <p:strVal val="#ppt_x"/>
                                          </p:val>
                                        </p:tav>
                                        <p:tav tm="100000">
                                          <p:val>
                                            <p:strVal val="#ppt_x"/>
                                          </p:val>
                                        </p:tav>
                                      </p:tavLst>
                                    </p:anim>
                                    <p:anim calcmode="lin" valueType="num">
                                      <p:cBhvr additive="base">
                                        <p:cTn id="8" dur="500" fill="hold"/>
                                        <p:tgtEl>
                                          <p:spTgt spid="184217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842180">
                                            <p:txEl>
                                              <p:pRg st="5" end="5"/>
                                            </p:txEl>
                                          </p:spTgt>
                                        </p:tgtEl>
                                        <p:attrNameLst>
                                          <p:attrName>style.visibility</p:attrName>
                                        </p:attrNameLst>
                                      </p:cBhvr>
                                      <p:to>
                                        <p:strVal val="visible"/>
                                      </p:to>
                                    </p:set>
                                    <p:anim calcmode="lin" valueType="num">
                                      <p:cBhvr additive="base">
                                        <p:cTn id="12" dur="500" fill="hold"/>
                                        <p:tgtEl>
                                          <p:spTgt spid="1842180">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2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42180">
                                            <p:txEl>
                                              <p:pRg st="6" end="6"/>
                                            </p:txEl>
                                          </p:spTgt>
                                        </p:tgtEl>
                                        <p:attrNameLst>
                                          <p:attrName>style.visibility</p:attrName>
                                        </p:attrNameLst>
                                      </p:cBhvr>
                                      <p:to>
                                        <p:strVal val="visible"/>
                                      </p:to>
                                    </p:set>
                                    <p:anim calcmode="lin" valueType="num">
                                      <p:cBhvr additive="base">
                                        <p:cTn id="18" dur="500" fill="hold"/>
                                        <p:tgtEl>
                                          <p:spTgt spid="1842180">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421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842180">
                                            <p:txEl>
                                              <p:pRg st="7" end="7"/>
                                            </p:txEl>
                                          </p:spTgt>
                                        </p:tgtEl>
                                        <p:attrNameLst>
                                          <p:attrName>style.visibility</p:attrName>
                                        </p:attrNameLst>
                                      </p:cBhvr>
                                      <p:to>
                                        <p:strVal val="visible"/>
                                      </p:to>
                                    </p:set>
                                    <p:anim calcmode="lin" valueType="num">
                                      <p:cBhvr additive="base">
                                        <p:cTn id="24" dur="500" fill="hold"/>
                                        <p:tgtEl>
                                          <p:spTgt spid="1842180">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421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842180">
                                            <p:txEl>
                                              <p:pRg st="8" end="8"/>
                                            </p:txEl>
                                          </p:spTgt>
                                        </p:tgtEl>
                                        <p:attrNameLst>
                                          <p:attrName>style.visibility</p:attrName>
                                        </p:attrNameLst>
                                      </p:cBhvr>
                                      <p:to>
                                        <p:strVal val="visible"/>
                                      </p:to>
                                    </p:set>
                                    <p:anim calcmode="lin" valueType="num">
                                      <p:cBhvr additive="base">
                                        <p:cTn id="30" dur="500" fill="hold"/>
                                        <p:tgtEl>
                                          <p:spTgt spid="1842180">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4218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842180">
                                            <p:txEl>
                                              <p:pRg st="9" end="9"/>
                                            </p:txEl>
                                          </p:spTgt>
                                        </p:tgtEl>
                                        <p:attrNameLst>
                                          <p:attrName>style.visibility</p:attrName>
                                        </p:attrNameLst>
                                      </p:cBhvr>
                                      <p:to>
                                        <p:strVal val="visible"/>
                                      </p:to>
                                    </p:set>
                                    <p:anim calcmode="lin" valueType="num">
                                      <p:cBhvr additive="base">
                                        <p:cTn id="36" dur="500" fill="hold"/>
                                        <p:tgtEl>
                                          <p:spTgt spid="1842180">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42180">
                                            <p:txEl>
                                              <p:pRg st="9" end="9"/>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842180">
                                            <p:txEl>
                                              <p:pRg st="10" end="10"/>
                                            </p:txEl>
                                          </p:spTgt>
                                        </p:tgtEl>
                                        <p:attrNameLst>
                                          <p:attrName>style.visibility</p:attrName>
                                        </p:attrNameLst>
                                      </p:cBhvr>
                                      <p:to>
                                        <p:strVal val="visible"/>
                                      </p:to>
                                    </p:set>
                                    <p:anim calcmode="lin" valueType="num">
                                      <p:cBhvr additive="base">
                                        <p:cTn id="40" dur="500" fill="hold"/>
                                        <p:tgtEl>
                                          <p:spTgt spid="1842180">
                                            <p:txEl>
                                              <p:pRg st="10" end="1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42180">
                                            <p:txEl>
                                              <p:pRg st="10" end="10"/>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842180">
                                            <p:txEl>
                                              <p:pRg st="11" end="11"/>
                                            </p:txEl>
                                          </p:spTgt>
                                        </p:tgtEl>
                                        <p:attrNameLst>
                                          <p:attrName>style.visibility</p:attrName>
                                        </p:attrNameLst>
                                      </p:cBhvr>
                                      <p:to>
                                        <p:strVal val="visible"/>
                                      </p:to>
                                    </p:set>
                                    <p:anim calcmode="lin" valueType="num">
                                      <p:cBhvr additive="base">
                                        <p:cTn id="44" dur="500" fill="hold"/>
                                        <p:tgtEl>
                                          <p:spTgt spid="1842180">
                                            <p:txEl>
                                              <p:pRg st="11" end="1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84218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217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Rectangle 2">
            <a:extLst>
              <a:ext uri="{FF2B5EF4-FFF2-40B4-BE49-F238E27FC236}">
                <a16:creationId xmlns:a16="http://schemas.microsoft.com/office/drawing/2014/main" id="{9A1D9B54-5486-4158-AA8A-F087BBD5ABE8}"/>
              </a:ext>
            </a:extLst>
          </p:cNvPr>
          <p:cNvSpPr>
            <a:spLocks noChangeArrowheads="1"/>
          </p:cNvSpPr>
          <p:nvPr/>
        </p:nvSpPr>
        <p:spPr bwMode="auto">
          <a:xfrm>
            <a:off x="1681164" y="3433764"/>
            <a:ext cx="8601075" cy="2943225"/>
          </a:xfrm>
          <a:prstGeom prst="rect">
            <a:avLst/>
          </a:prstGeom>
          <a:solidFill>
            <a:schemeClr val="tx2"/>
          </a:solidFill>
          <a:ln w="9525">
            <a:solidFill>
              <a:schemeClr val="tx1"/>
            </a:solidFill>
            <a:miter lim="800000"/>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47" name="灯片编号占位符 2">
            <a:extLst>
              <a:ext uri="{FF2B5EF4-FFF2-40B4-BE49-F238E27FC236}">
                <a16:creationId xmlns:a16="http://schemas.microsoft.com/office/drawing/2014/main" id="{6FEBAC39-BB7E-4764-A7C3-D7EEF100118E}"/>
              </a:ext>
            </a:extLst>
          </p:cNvPr>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DE5C77DD-5BCF-4DFB-A9AD-27A27ECE9C78}" type="slidenum">
              <a:rPr kumimoji="0" lang="en-US" altLang="zh-CN" sz="1200" i="0">
                <a:solidFill>
                  <a:schemeClr val="bg1"/>
                </a:solidFill>
              </a:rPr>
              <a:pPr algn="r" eaLnBrk="1" hangingPunct="1"/>
              <a:t>41</a:t>
            </a:fld>
            <a:endParaRPr kumimoji="0" lang="en-US" altLang="zh-CN" sz="1200" i="0">
              <a:solidFill>
                <a:schemeClr val="bg1"/>
              </a:solidFill>
            </a:endParaRPr>
          </a:p>
        </p:txBody>
      </p:sp>
      <p:sp>
        <p:nvSpPr>
          <p:cNvPr id="1844228" name="Text Box 4">
            <a:extLst>
              <a:ext uri="{FF2B5EF4-FFF2-40B4-BE49-F238E27FC236}">
                <a16:creationId xmlns:a16="http://schemas.microsoft.com/office/drawing/2014/main" id="{FA95197F-73AD-4805-8699-B34115B7C8FB}"/>
              </a:ext>
            </a:extLst>
          </p:cNvPr>
          <p:cNvSpPr txBox="1">
            <a:spLocks noChangeArrowheads="1"/>
          </p:cNvSpPr>
          <p:nvPr/>
        </p:nvSpPr>
        <p:spPr bwMode="auto">
          <a:xfrm>
            <a:off x="1884364" y="1098551"/>
            <a:ext cx="8783637"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t>原始递归函数的构造示例</a:t>
            </a:r>
          </a:p>
          <a:p>
            <a:pPr algn="just" eaLnBrk="1" hangingPunct="1">
              <a:lnSpc>
                <a:spcPct val="140000"/>
              </a:lnSpc>
              <a:buClr>
                <a:srgbClr val="0066FF"/>
              </a:buClr>
              <a:buFont typeface="Wingdings" panose="05000000000000000000" pitchFamily="2" charset="2"/>
              <a:buChar char="p"/>
            </a:pPr>
            <a:r>
              <a:rPr lang="zh-CN" altLang="en-US" i="0">
                <a:solidFill>
                  <a:srgbClr val="000000"/>
                </a:solidFill>
                <a:latin typeface="Calibri" panose="020F0502020204030204" pitchFamily="34" charset="0"/>
                <a:cs typeface="Times New Roman" panose="02020603050405020304" pitchFamily="18" charset="0"/>
              </a:rPr>
              <a:t>已知：</a:t>
            </a:r>
          </a:p>
          <a:p>
            <a:pPr algn="just" eaLnBrk="1" hangingPunct="1">
              <a:lnSpc>
                <a:spcPct val="140000"/>
              </a:lnSpc>
              <a:buClr>
                <a:srgbClr val="0066FF"/>
              </a:buClr>
              <a:buFont typeface="Wingdings" panose="05000000000000000000" pitchFamily="2" charset="2"/>
              <a:buNone/>
            </a:pPr>
            <a:r>
              <a:rPr lang="en-US" altLang="zh-CN" i="0">
                <a:solidFill>
                  <a:srgbClr val="000000"/>
                </a:solidFill>
                <a:latin typeface="Calibri" panose="020F0502020204030204" pitchFamily="34" charset="0"/>
                <a:cs typeface="Times New Roman" panose="02020603050405020304" pitchFamily="18" charset="0"/>
              </a:rPr>
              <a:t>	f(x)=2</a:t>
            </a:r>
            <a:endParaRPr lang="en-US" altLang="zh-CN" sz="1400" i="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en-US" altLang="zh-CN" sz="1400" i="0">
                <a:solidFill>
                  <a:srgbClr val="000000"/>
                </a:solidFill>
                <a:latin typeface="Calibri" panose="020F0502020204030204" pitchFamily="34" charset="0"/>
                <a:cs typeface="Times New Roman" panose="02020603050405020304" pitchFamily="18" charset="0"/>
              </a:rPr>
              <a:t>	</a:t>
            </a:r>
            <a:r>
              <a:rPr lang="en-US" altLang="zh-CN" i="0">
                <a:solidFill>
                  <a:srgbClr val="000000"/>
                </a:solidFill>
                <a:latin typeface="Calibri" panose="020F0502020204030204" pitchFamily="34" charset="0"/>
                <a:cs typeface="Times New Roman" panose="02020603050405020304" pitchFamily="18" charset="0"/>
              </a:rPr>
              <a:t>g(x</a:t>
            </a:r>
            <a:r>
              <a:rPr lang="en-US" altLang="zh-CN" i="0" baseline="-30000">
                <a:solidFill>
                  <a:srgbClr val="000000"/>
                </a:solidFill>
                <a:latin typeface="Calibri" panose="020F0502020204030204" pitchFamily="34" charset="0"/>
                <a:cs typeface="Times New Roman" panose="02020603050405020304" pitchFamily="18" charset="0"/>
              </a:rPr>
              <a:t>1</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2</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3</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25000">
                <a:solidFill>
                  <a:srgbClr val="000000"/>
                </a:solidFill>
                <a:latin typeface="Calibri" panose="020F0502020204030204" pitchFamily="34" charset="0"/>
                <a:cs typeface="Times New Roman" panose="02020603050405020304" pitchFamily="18" charset="0"/>
              </a:rPr>
              <a:t>1</a:t>
            </a:r>
            <a:r>
              <a:rPr lang="en-US" altLang="zh-CN" i="0">
                <a:solidFill>
                  <a:srgbClr val="000000"/>
                </a:solidFill>
                <a:latin typeface="Calibri" panose="020F0502020204030204" pitchFamily="34" charset="0"/>
                <a:cs typeface="Times New Roman" panose="02020603050405020304" pitchFamily="18" charset="0"/>
              </a:rPr>
              <a:t>,</a:t>
            </a:r>
            <a:r>
              <a:rPr lang="zh-CN" altLang="en-US" i="0">
                <a:solidFill>
                  <a:srgbClr val="000000"/>
                </a:solidFill>
                <a:latin typeface="Calibri" panose="020F0502020204030204" pitchFamily="34" charset="0"/>
                <a:cs typeface="Times New Roman" panose="02020603050405020304" pitchFamily="18" charset="0"/>
              </a:rPr>
              <a:t>其中</a:t>
            </a:r>
            <a:r>
              <a:rPr lang="en-US" altLang="zh-CN" i="0">
                <a:solidFill>
                  <a:srgbClr val="000000"/>
                </a:solidFill>
                <a:latin typeface="Calibri" panose="020F0502020204030204" pitchFamily="34" charset="0"/>
                <a:cs typeface="Times New Roman" panose="02020603050405020304" pitchFamily="18" charset="0"/>
              </a:rPr>
              <a:t>x,x</a:t>
            </a:r>
            <a:r>
              <a:rPr lang="en-US" altLang="zh-CN" i="0" baseline="-30000">
                <a:solidFill>
                  <a:srgbClr val="000000"/>
                </a:solidFill>
                <a:latin typeface="Calibri" panose="020F0502020204030204" pitchFamily="34" charset="0"/>
                <a:cs typeface="Times New Roman" panose="02020603050405020304" pitchFamily="18" charset="0"/>
              </a:rPr>
              <a:t>1</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2</a:t>
            </a:r>
            <a:r>
              <a:rPr lang="en-US" altLang="zh-CN" i="0">
                <a:solidFill>
                  <a:srgbClr val="000000"/>
                </a:solidFill>
                <a:latin typeface="Calibri" panose="020F0502020204030204" pitchFamily="34" charset="0"/>
                <a:cs typeface="Times New Roman" panose="02020603050405020304" pitchFamily="18" charset="0"/>
              </a:rPr>
              <a:t>,x</a:t>
            </a:r>
            <a:r>
              <a:rPr lang="en-US" altLang="zh-CN" i="0" baseline="-30000">
                <a:solidFill>
                  <a:srgbClr val="000000"/>
                </a:solidFill>
                <a:latin typeface="Calibri" panose="020F0502020204030204" pitchFamily="34" charset="0"/>
                <a:cs typeface="Times New Roman" panose="02020603050405020304" pitchFamily="18" charset="0"/>
              </a:rPr>
              <a:t>3</a:t>
            </a:r>
            <a:r>
              <a:rPr lang="zh-CN" altLang="en-US" i="0">
                <a:solidFill>
                  <a:srgbClr val="000000"/>
                </a:solidFill>
                <a:latin typeface="Calibri" panose="020F0502020204030204" pitchFamily="34" charset="0"/>
                <a:cs typeface="Times New Roman" panose="02020603050405020304" pitchFamily="18" charset="0"/>
              </a:rPr>
              <a:t>均为自然数 </a:t>
            </a:r>
          </a:p>
          <a:p>
            <a:pPr algn="just" eaLnBrk="1" hangingPunct="1">
              <a:lnSpc>
                <a:spcPct val="140000"/>
              </a:lnSpc>
              <a:buClr>
                <a:srgbClr val="0066FF"/>
              </a:buClr>
              <a:buFont typeface="Wingdings" panose="05000000000000000000" pitchFamily="2" charset="2"/>
              <a:buNone/>
            </a:pPr>
            <a:r>
              <a:rPr lang="en-US" altLang="zh-CN" i="0">
                <a:solidFill>
                  <a:srgbClr val="000000"/>
                </a:solidFill>
                <a:latin typeface="Calibri" panose="020F0502020204030204" pitchFamily="34" charset="0"/>
                <a:cs typeface="Times New Roman" panose="02020603050405020304" pitchFamily="18" charset="0"/>
              </a:rPr>
              <a:t>	h(0,x) = f(x)</a:t>
            </a:r>
            <a:r>
              <a:rPr lang="zh-CN" altLang="en-US" i="0">
                <a:solidFill>
                  <a:srgbClr val="000000"/>
                </a:solidFill>
                <a:latin typeface="Calibri" panose="020F0502020204030204" pitchFamily="34" charset="0"/>
                <a:cs typeface="Times New Roman" panose="02020603050405020304" pitchFamily="18" charset="0"/>
              </a:rPr>
              <a:t>且 </a:t>
            </a:r>
            <a:r>
              <a:rPr lang="en-US" altLang="zh-CN" i="0">
                <a:solidFill>
                  <a:srgbClr val="000000"/>
                </a:solidFill>
                <a:latin typeface="Calibri" panose="020F0502020204030204" pitchFamily="34" charset="0"/>
                <a:cs typeface="Times New Roman" panose="02020603050405020304" pitchFamily="18" charset="0"/>
              </a:rPr>
              <a:t>h(S(n), x) = g(h(n,x),n,x)</a:t>
            </a:r>
            <a:endParaRPr lang="zh-CN" altLang="en-US" i="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zh-CN" altLang="en-US" i="0">
                <a:solidFill>
                  <a:srgbClr val="FFFFEF"/>
                </a:solidFill>
                <a:latin typeface="Calibri" panose="020F0502020204030204" pitchFamily="34" charset="0"/>
                <a:cs typeface="Times New Roman" panose="02020603050405020304" pitchFamily="18" charset="0"/>
              </a:rPr>
              <a:t>该函数对任一自然数的计算过程为：  </a:t>
            </a:r>
            <a:endParaRPr lang="zh-CN" altLang="pt-BR" i="0">
              <a:solidFill>
                <a:srgbClr val="FFFFEF"/>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h(0,x) =f(x) =2</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h(1,x) =h(S(0),x) = g(h(0,x),0,x) = g(f(x),0,x) = g(2, 0, x) =2</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h(2,x)=h(S(1),x) = g(h(1,x),1,x)=g(g(f(x),0,x),1,x)=g(2, 1, x)=2</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h(3,x)=h(S(2),x) =g(h(2,x),2,x)=g(g(h(1, x),1, x),2, x) =g(g(g(h(0,x),0,x),1,x),2,x) </a:t>
            </a:r>
          </a:p>
          <a:p>
            <a:pPr algn="just" eaLnBrk="1" hangingPunct="1">
              <a:lnSpc>
                <a:spcPct val="140000"/>
              </a:lnSpc>
              <a:buClr>
                <a:srgbClr val="0066FF"/>
              </a:buClr>
              <a:buFont typeface="Wingdings" panose="05000000000000000000" pitchFamily="2" charset="2"/>
              <a:buNone/>
            </a:pPr>
            <a:r>
              <a:rPr lang="pt-BR" altLang="zh-CN" i="0">
                <a:solidFill>
                  <a:srgbClr val="FFFFEF"/>
                </a:solidFill>
                <a:latin typeface="Calibri" panose="020F0502020204030204" pitchFamily="34" charset="0"/>
                <a:cs typeface="Times New Roman" panose="02020603050405020304" pitchFamily="18" charset="0"/>
              </a:rPr>
              <a:t>		  = </a:t>
            </a:r>
            <a:r>
              <a:rPr lang="pt-BR" altLang="zh-CN" i="0">
                <a:solidFill>
                  <a:srgbClr val="FFFFEF"/>
                </a:solidFill>
                <a:latin typeface="宋体" panose="02010600030101010101" pitchFamily="2" charset="-122"/>
                <a:cs typeface="Times New Roman" panose="02020603050405020304" pitchFamily="18" charset="0"/>
              </a:rPr>
              <a:t>…</a:t>
            </a:r>
            <a:r>
              <a:rPr lang="pt-BR" altLang="zh-CN" i="0">
                <a:solidFill>
                  <a:srgbClr val="FFFFEF"/>
                </a:solidFill>
                <a:latin typeface="Calibri" panose="020F0502020204030204" pitchFamily="34" charset="0"/>
                <a:cs typeface="Times New Roman" panose="02020603050405020304" pitchFamily="18" charset="0"/>
              </a:rPr>
              <a:t>= 2</a:t>
            </a:r>
            <a:endParaRPr lang="en-US" altLang="zh-CN" i="0">
              <a:solidFill>
                <a:srgbClr val="FFFFEF"/>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en-US" altLang="zh-CN" i="0">
                <a:solidFill>
                  <a:srgbClr val="FFFFEF"/>
                </a:solidFill>
                <a:latin typeface="宋体" panose="02010600030101010101" pitchFamily="2" charset="-122"/>
                <a:cs typeface="Times New Roman" panose="02020603050405020304" pitchFamily="18" charset="0"/>
              </a:rPr>
              <a:t>…</a:t>
            </a:r>
            <a:r>
              <a:rPr lang="en-US" altLang="zh-CN" i="0">
                <a:solidFill>
                  <a:srgbClr val="FFFFEF"/>
                </a:solidFill>
                <a:latin typeface="Calibri" panose="020F0502020204030204" pitchFamily="34" charset="0"/>
                <a:cs typeface="Times New Roman" panose="02020603050405020304" pitchFamily="18" charset="0"/>
              </a:rPr>
              <a:t> </a:t>
            </a:r>
            <a:r>
              <a:rPr lang="en-US" altLang="zh-CN" i="0">
                <a:solidFill>
                  <a:srgbClr val="FFFFEF"/>
                </a:solidFill>
                <a:latin typeface="宋体" panose="02010600030101010101" pitchFamily="2" charset="-122"/>
                <a:cs typeface="Times New Roman" panose="02020603050405020304" pitchFamily="18" charset="0"/>
              </a:rPr>
              <a:t>…</a:t>
            </a:r>
            <a:endParaRPr lang="zh-CN" altLang="en-US" i="0">
              <a:solidFill>
                <a:srgbClr val="FFFFEF"/>
              </a:solidFill>
              <a:latin typeface="Calibri" panose="020F0502020204030204" pitchFamily="34" charset="0"/>
              <a:cs typeface="Times New Roman" panose="02020603050405020304" pitchFamily="18" charset="0"/>
            </a:endParaRPr>
          </a:p>
        </p:txBody>
      </p:sp>
      <p:sp>
        <p:nvSpPr>
          <p:cNvPr id="53253" name="Text Box 16">
            <a:extLst>
              <a:ext uri="{FF2B5EF4-FFF2-40B4-BE49-F238E27FC236}">
                <a16:creationId xmlns:a16="http://schemas.microsoft.com/office/drawing/2014/main" id="{E26715E0-23B1-4629-B47A-E25B59ECFA6B}"/>
              </a:ext>
            </a:extLst>
          </p:cNvPr>
          <p:cNvSpPr txBox="1">
            <a:spLocks noChangeArrowheads="1"/>
          </p:cNvSpPr>
          <p:nvPr/>
        </p:nvSpPr>
        <p:spPr bwMode="auto">
          <a:xfrm>
            <a:off x="1687514" y="1"/>
            <a:ext cx="3189287" cy="822325"/>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原始递归函数</a:t>
            </a:r>
            <a:r>
              <a:rPr lang="en-US" altLang="zh-CN" i="0" dirty="0">
                <a:solidFill>
                  <a:schemeClr val="accent6"/>
                </a:solidFill>
                <a:latin typeface="Arial" charset="0"/>
                <a:ea typeface="华文中宋" pitchFamily="2" charset="-122"/>
              </a:rPr>
              <a:t>-</a:t>
            </a:r>
            <a:r>
              <a:rPr lang="zh-CN" altLang="en-US" i="0" dirty="0">
                <a:solidFill>
                  <a:schemeClr val="accent6"/>
                </a:solidFill>
                <a:latin typeface="Arial" charset="0"/>
                <a:ea typeface="华文中宋" pitchFamily="2" charset="-122"/>
              </a:rPr>
              <a:t>复合与递归</a:t>
            </a:r>
          </a:p>
          <a:p>
            <a:pPr eaLnBrk="1" hangingPunct="1">
              <a:lnSpc>
                <a:spcPct val="120000"/>
              </a:lnSpc>
              <a:defRPr/>
            </a:pPr>
            <a:r>
              <a:rPr lang="en-US" altLang="zh-CN" i="0" dirty="0">
                <a:solidFill>
                  <a:schemeClr val="accent6"/>
                </a:solidFill>
                <a:latin typeface="Arial" charset="0"/>
                <a:ea typeface="华文中宋" pitchFamily="2" charset="-122"/>
              </a:rPr>
              <a:t>(4)</a:t>
            </a:r>
            <a:r>
              <a:rPr lang="zh-CN" altLang="en-US" i="0" dirty="0">
                <a:solidFill>
                  <a:schemeClr val="accent6"/>
                </a:solidFill>
                <a:latin typeface="Arial" charset="0"/>
                <a:ea typeface="华文中宋" pitchFamily="2" charset="-122"/>
              </a:rPr>
              <a:t>原始递归函数构造示例</a:t>
            </a:r>
            <a:r>
              <a:rPr lang="en-US" altLang="zh-CN" i="0" dirty="0">
                <a:solidFill>
                  <a:schemeClr val="accent6"/>
                </a:solidFill>
                <a:latin typeface="Arial"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226"/>
                                        </p:tgtEl>
                                        <p:attrNameLst>
                                          <p:attrName>style.visibility</p:attrName>
                                        </p:attrNameLst>
                                      </p:cBhvr>
                                      <p:to>
                                        <p:strVal val="visible"/>
                                      </p:to>
                                    </p:set>
                                    <p:anim calcmode="lin" valueType="num">
                                      <p:cBhvr additive="base">
                                        <p:cTn id="7" dur="500" fill="hold"/>
                                        <p:tgtEl>
                                          <p:spTgt spid="1844226"/>
                                        </p:tgtEl>
                                        <p:attrNameLst>
                                          <p:attrName>ppt_x</p:attrName>
                                        </p:attrNameLst>
                                      </p:cBhvr>
                                      <p:tavLst>
                                        <p:tav tm="0">
                                          <p:val>
                                            <p:strVal val="#ppt_x"/>
                                          </p:val>
                                        </p:tav>
                                        <p:tav tm="100000">
                                          <p:val>
                                            <p:strVal val="#ppt_x"/>
                                          </p:val>
                                        </p:tav>
                                      </p:tavLst>
                                    </p:anim>
                                    <p:anim calcmode="lin" valueType="num">
                                      <p:cBhvr additive="base">
                                        <p:cTn id="8" dur="500" fill="hold"/>
                                        <p:tgtEl>
                                          <p:spTgt spid="184422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844228">
                                            <p:txEl>
                                              <p:pRg st="5" end="5"/>
                                            </p:txEl>
                                          </p:spTgt>
                                        </p:tgtEl>
                                        <p:attrNameLst>
                                          <p:attrName>style.visibility</p:attrName>
                                        </p:attrNameLst>
                                      </p:cBhvr>
                                      <p:to>
                                        <p:strVal val="visible"/>
                                      </p:to>
                                    </p:set>
                                    <p:anim calcmode="lin" valueType="num">
                                      <p:cBhvr additive="base">
                                        <p:cTn id="12" dur="500" fill="hold"/>
                                        <p:tgtEl>
                                          <p:spTgt spid="1844228">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42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44228">
                                            <p:txEl>
                                              <p:pRg st="6" end="6"/>
                                            </p:txEl>
                                          </p:spTgt>
                                        </p:tgtEl>
                                        <p:attrNameLst>
                                          <p:attrName>style.visibility</p:attrName>
                                        </p:attrNameLst>
                                      </p:cBhvr>
                                      <p:to>
                                        <p:strVal val="visible"/>
                                      </p:to>
                                    </p:set>
                                    <p:anim calcmode="lin" valueType="num">
                                      <p:cBhvr additive="base">
                                        <p:cTn id="18" dur="500" fill="hold"/>
                                        <p:tgtEl>
                                          <p:spTgt spid="1844228">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442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844228">
                                            <p:txEl>
                                              <p:pRg st="7" end="7"/>
                                            </p:txEl>
                                          </p:spTgt>
                                        </p:tgtEl>
                                        <p:attrNameLst>
                                          <p:attrName>style.visibility</p:attrName>
                                        </p:attrNameLst>
                                      </p:cBhvr>
                                      <p:to>
                                        <p:strVal val="visible"/>
                                      </p:to>
                                    </p:set>
                                    <p:anim calcmode="lin" valueType="num">
                                      <p:cBhvr additive="base">
                                        <p:cTn id="24" dur="500" fill="hold"/>
                                        <p:tgtEl>
                                          <p:spTgt spid="1844228">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442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844228">
                                            <p:txEl>
                                              <p:pRg st="8" end="8"/>
                                            </p:txEl>
                                          </p:spTgt>
                                        </p:tgtEl>
                                        <p:attrNameLst>
                                          <p:attrName>style.visibility</p:attrName>
                                        </p:attrNameLst>
                                      </p:cBhvr>
                                      <p:to>
                                        <p:strVal val="visible"/>
                                      </p:to>
                                    </p:set>
                                    <p:anim calcmode="lin" valueType="num">
                                      <p:cBhvr additive="base">
                                        <p:cTn id="30" dur="500" fill="hold"/>
                                        <p:tgtEl>
                                          <p:spTgt spid="1844228">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4422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844228">
                                            <p:txEl>
                                              <p:pRg st="9" end="9"/>
                                            </p:txEl>
                                          </p:spTgt>
                                        </p:tgtEl>
                                        <p:attrNameLst>
                                          <p:attrName>style.visibility</p:attrName>
                                        </p:attrNameLst>
                                      </p:cBhvr>
                                      <p:to>
                                        <p:strVal val="visible"/>
                                      </p:to>
                                    </p:set>
                                    <p:anim calcmode="lin" valueType="num">
                                      <p:cBhvr additive="base">
                                        <p:cTn id="36" dur="500" fill="hold"/>
                                        <p:tgtEl>
                                          <p:spTgt spid="1844228">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44228">
                                            <p:txEl>
                                              <p:pRg st="9" end="9"/>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844228">
                                            <p:txEl>
                                              <p:pRg st="10" end="10"/>
                                            </p:txEl>
                                          </p:spTgt>
                                        </p:tgtEl>
                                        <p:attrNameLst>
                                          <p:attrName>style.visibility</p:attrName>
                                        </p:attrNameLst>
                                      </p:cBhvr>
                                      <p:to>
                                        <p:strVal val="visible"/>
                                      </p:to>
                                    </p:set>
                                    <p:anim calcmode="lin" valueType="num">
                                      <p:cBhvr additive="base">
                                        <p:cTn id="40" dur="500" fill="hold"/>
                                        <p:tgtEl>
                                          <p:spTgt spid="1844228">
                                            <p:txEl>
                                              <p:pRg st="10" end="1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44228">
                                            <p:txEl>
                                              <p:pRg st="10" end="10"/>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844228">
                                            <p:txEl>
                                              <p:pRg st="11" end="11"/>
                                            </p:txEl>
                                          </p:spTgt>
                                        </p:tgtEl>
                                        <p:attrNameLst>
                                          <p:attrName>style.visibility</p:attrName>
                                        </p:attrNameLst>
                                      </p:cBhvr>
                                      <p:to>
                                        <p:strVal val="visible"/>
                                      </p:to>
                                    </p:set>
                                    <p:anim calcmode="lin" valueType="num">
                                      <p:cBhvr additive="base">
                                        <p:cTn id="44" dur="500" fill="hold"/>
                                        <p:tgtEl>
                                          <p:spTgt spid="1844228">
                                            <p:txEl>
                                              <p:pRg st="11" end="1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84422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6">
            <a:extLst>
              <a:ext uri="{FF2B5EF4-FFF2-40B4-BE49-F238E27FC236}">
                <a16:creationId xmlns:a16="http://schemas.microsoft.com/office/drawing/2014/main" id="{122CC75F-C7E2-43D1-A1A5-00BF9F00151F}"/>
              </a:ext>
            </a:extLst>
          </p:cNvPr>
          <p:cNvSpPr txBox="1">
            <a:spLocks noChangeArrowheads="1"/>
          </p:cNvSpPr>
          <p:nvPr/>
        </p:nvSpPr>
        <p:spPr bwMode="auto">
          <a:xfrm>
            <a:off x="1763714" y="361395"/>
            <a:ext cx="4701928" cy="42973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运用递归进行无限自相似性对象的定义</a:t>
            </a:r>
            <a:r>
              <a:rPr lang="en-US" altLang="zh-CN" i="0" dirty="0">
                <a:solidFill>
                  <a:schemeClr val="accent6"/>
                </a:solidFill>
                <a:latin typeface="Arial" charset="0"/>
                <a:ea typeface="华文中宋" pitchFamily="2" charset="-122"/>
              </a:rPr>
              <a:t>?</a:t>
            </a:r>
          </a:p>
        </p:txBody>
      </p:sp>
      <p:sp>
        <p:nvSpPr>
          <p:cNvPr id="53251" name="Text Box 3">
            <a:extLst>
              <a:ext uri="{FF2B5EF4-FFF2-40B4-BE49-F238E27FC236}">
                <a16:creationId xmlns:a16="http://schemas.microsoft.com/office/drawing/2014/main" id="{B17A7554-70A2-4B01-9EBF-7E314E5EEE77}"/>
              </a:ext>
            </a:extLst>
          </p:cNvPr>
          <p:cNvSpPr txBox="1">
            <a:spLocks noChangeArrowheads="1"/>
          </p:cNvSpPr>
          <p:nvPr/>
        </p:nvSpPr>
        <p:spPr bwMode="auto">
          <a:xfrm>
            <a:off x="1763714" y="1244601"/>
            <a:ext cx="8453437"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t>示例：算术表达式的递归定义</a:t>
            </a:r>
            <a:endParaRPr lang="zh-CN" altLang="en-US" sz="2400"/>
          </a:p>
        </p:txBody>
      </p:sp>
      <p:sp>
        <p:nvSpPr>
          <p:cNvPr id="1891332" name="Rectangle 4">
            <a:extLst>
              <a:ext uri="{FF2B5EF4-FFF2-40B4-BE49-F238E27FC236}">
                <a16:creationId xmlns:a16="http://schemas.microsoft.com/office/drawing/2014/main" id="{3F498A13-89CC-4C30-A4E1-9646A8EC48AE}"/>
              </a:ext>
            </a:extLst>
          </p:cNvPr>
          <p:cNvSpPr>
            <a:spLocks noChangeArrowheads="1"/>
          </p:cNvSpPr>
          <p:nvPr/>
        </p:nvSpPr>
        <p:spPr bwMode="auto">
          <a:xfrm>
            <a:off x="1944688" y="1997876"/>
            <a:ext cx="8236550" cy="3656001"/>
          </a:xfrm>
          <a:prstGeom prst="rect">
            <a:avLst/>
          </a:prstGeom>
          <a:solidFill>
            <a:schemeClr val="bg1"/>
          </a:solidFill>
          <a:ln w="9525">
            <a:solidFill>
              <a:schemeClr val="accent2"/>
            </a:solidFill>
            <a:miter lim="800000"/>
            <a:headEnd/>
            <a:tailEnd/>
          </a:ln>
        </p:spPr>
        <p:txBody>
          <a:bodyPr wrap="none" anchor="ctr">
            <a:spAutoFit/>
          </a:bodyPr>
          <a:lstStyle>
            <a:lvl1pPr indent="266700">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i="0" dirty="0">
                <a:solidFill>
                  <a:srgbClr val="FF0000"/>
                </a:solidFill>
                <a:latin typeface="Calibri" panose="020F0502020204030204" pitchFamily="34" charset="0"/>
                <a:cs typeface="Times New Roman" panose="02020603050405020304" pitchFamily="18" charset="0"/>
              </a:rPr>
              <a:t>首先给出递归基础的定义：</a:t>
            </a:r>
            <a:endParaRPr lang="zh-CN" altLang="en-US" i="0" dirty="0">
              <a:solidFill>
                <a:srgbClr val="FF0000"/>
              </a:solidFill>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(1)</a:t>
            </a:r>
            <a:r>
              <a:rPr lang="zh-CN" altLang="en-US" i="0" dirty="0">
                <a:latin typeface="Calibri" panose="020F0502020204030204" pitchFamily="34" charset="0"/>
                <a:cs typeface="Times New Roman" panose="02020603050405020304" pitchFamily="18" charset="0"/>
              </a:rPr>
              <a:t>任何一个常数</a:t>
            </a:r>
            <a:r>
              <a:rPr lang="en-US" altLang="zh-CN" i="0" dirty="0">
                <a:latin typeface="Calibri" panose="020F0502020204030204" pitchFamily="34" charset="0"/>
                <a:cs typeface="Times New Roman" panose="02020603050405020304" pitchFamily="18" charset="0"/>
              </a:rPr>
              <a:t>C</a:t>
            </a:r>
            <a:r>
              <a:rPr lang="zh-CN" altLang="en-US" i="0" dirty="0">
                <a:latin typeface="Calibri" panose="020F0502020204030204" pitchFamily="34" charset="0"/>
                <a:cs typeface="Times New Roman" panose="02020603050405020304" pitchFamily="18" charset="0"/>
              </a:rPr>
              <a:t>是一个算术表达式；</a:t>
            </a:r>
            <a:endParaRPr lang="zh-CN" altLang="en-US" i="0" dirty="0">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(2)</a:t>
            </a:r>
            <a:r>
              <a:rPr lang="zh-CN" altLang="en-US" i="0" dirty="0">
                <a:latin typeface="Calibri" panose="020F0502020204030204" pitchFamily="34" charset="0"/>
                <a:cs typeface="Times New Roman" panose="02020603050405020304" pitchFamily="18" charset="0"/>
              </a:rPr>
              <a:t>任何一个变量</a:t>
            </a:r>
            <a:r>
              <a:rPr lang="en-US" altLang="zh-CN" i="0" dirty="0">
                <a:latin typeface="Calibri" panose="020F0502020204030204" pitchFamily="34" charset="0"/>
                <a:cs typeface="Times New Roman" panose="02020603050405020304" pitchFamily="18" charset="0"/>
              </a:rPr>
              <a:t>V</a:t>
            </a:r>
            <a:r>
              <a:rPr lang="zh-CN" altLang="en-US" i="0" dirty="0">
                <a:latin typeface="Calibri" panose="020F0502020204030204" pitchFamily="34" charset="0"/>
                <a:cs typeface="Times New Roman" panose="02020603050405020304" pitchFamily="18" charset="0"/>
              </a:rPr>
              <a:t>是一个算术表达式；</a:t>
            </a:r>
            <a:endParaRPr lang="zh-CN" altLang="en-US" i="0" dirty="0">
              <a:cs typeface="Times New Roman" panose="02020603050405020304" pitchFamily="18" charset="0"/>
            </a:endParaRPr>
          </a:p>
          <a:p>
            <a:pPr>
              <a:lnSpc>
                <a:spcPct val="130000"/>
              </a:lnSpc>
            </a:pPr>
            <a:r>
              <a:rPr lang="zh-CN" altLang="en-US" i="0" dirty="0">
                <a:solidFill>
                  <a:srgbClr val="FF0000"/>
                </a:solidFill>
                <a:latin typeface="Calibri" panose="020F0502020204030204" pitchFamily="34" charset="0"/>
                <a:cs typeface="Times New Roman" panose="02020603050405020304" pitchFamily="18" charset="0"/>
              </a:rPr>
              <a:t>再给出递归步骤：</a:t>
            </a:r>
            <a:endParaRPr lang="zh-CN" altLang="en-US" i="0" dirty="0">
              <a:solidFill>
                <a:srgbClr val="FF0000"/>
              </a:solidFill>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(3)</a:t>
            </a:r>
            <a:r>
              <a:rPr lang="zh-CN" altLang="en-US" i="0" dirty="0">
                <a:latin typeface="Calibri" panose="020F0502020204030204" pitchFamily="34" charset="0"/>
                <a:cs typeface="Times New Roman" panose="02020603050405020304" pitchFamily="18" charset="0"/>
              </a:rPr>
              <a:t>如</a:t>
            </a:r>
            <a:r>
              <a:rPr lang="en-US" altLang="zh-CN" i="0" dirty="0">
                <a:latin typeface="Calibri" panose="020F0502020204030204" pitchFamily="34" charset="0"/>
                <a:cs typeface="Times New Roman" panose="02020603050405020304" pitchFamily="18" charset="0"/>
              </a:rPr>
              <a:t>F</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G</a:t>
            </a:r>
            <a:r>
              <a:rPr lang="zh-CN" altLang="en-US" i="0" dirty="0">
                <a:latin typeface="Calibri" panose="020F0502020204030204" pitchFamily="34" charset="0"/>
                <a:cs typeface="Times New Roman" panose="02020603050405020304" pitchFamily="18" charset="0"/>
              </a:rPr>
              <a:t>是算术表达式，则下列运算：</a:t>
            </a:r>
            <a:endParaRPr lang="zh-CN" altLang="en-US" i="0" dirty="0">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	F+G</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F-G</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F*G</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F/G</a:t>
            </a:r>
            <a:r>
              <a:rPr lang="zh-CN" altLang="en-US" i="0" dirty="0">
                <a:latin typeface="Calibri" panose="020F0502020204030204" pitchFamily="34" charset="0"/>
                <a:cs typeface="Times New Roman" panose="02020603050405020304" pitchFamily="18" charset="0"/>
              </a:rPr>
              <a:t>是算术表达式；</a:t>
            </a:r>
            <a:endParaRPr lang="zh-CN" altLang="en-US" i="0" dirty="0">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(4)</a:t>
            </a:r>
            <a:r>
              <a:rPr lang="zh-CN" altLang="en-US" i="0" dirty="0">
                <a:latin typeface="Calibri" panose="020F0502020204030204" pitchFamily="34" charset="0"/>
                <a:cs typeface="Times New Roman" panose="02020603050405020304" pitchFamily="18" charset="0"/>
              </a:rPr>
              <a:t>如</a:t>
            </a:r>
            <a:r>
              <a:rPr lang="en-US" altLang="zh-CN" i="0" dirty="0">
                <a:latin typeface="Calibri" panose="020F0502020204030204" pitchFamily="34" charset="0"/>
                <a:cs typeface="Times New Roman" panose="02020603050405020304" pitchFamily="18" charset="0"/>
              </a:rPr>
              <a:t>F</a:t>
            </a:r>
            <a:r>
              <a:rPr lang="zh-CN" altLang="en-US" i="0" dirty="0">
                <a:latin typeface="Calibri" panose="020F0502020204030204" pitchFamily="34" charset="0"/>
                <a:cs typeface="Times New Roman" panose="02020603050405020304" pitchFamily="18" charset="0"/>
              </a:rPr>
              <a:t>是表达式，则</a:t>
            </a:r>
            <a:r>
              <a:rPr lang="en-US" altLang="zh-CN" i="0" dirty="0">
                <a:latin typeface="Calibri" panose="020F0502020204030204" pitchFamily="34" charset="0"/>
                <a:cs typeface="Times New Roman" panose="02020603050405020304" pitchFamily="18" charset="0"/>
              </a:rPr>
              <a:t>(F)</a:t>
            </a:r>
            <a:r>
              <a:rPr lang="zh-CN" altLang="en-US" i="0" dirty="0">
                <a:latin typeface="Calibri" panose="020F0502020204030204" pitchFamily="34" charset="0"/>
                <a:cs typeface="Times New Roman" panose="02020603050405020304" pitchFamily="18" charset="0"/>
              </a:rPr>
              <a:t>亦是算术表达式。</a:t>
            </a:r>
            <a:endParaRPr lang="zh-CN" altLang="en-US" i="0" dirty="0">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(5)</a:t>
            </a:r>
            <a:r>
              <a:rPr lang="zh-CN" altLang="en-US" i="0" dirty="0">
                <a:latin typeface="Calibri" panose="020F0502020204030204" pitchFamily="34" charset="0"/>
                <a:cs typeface="Times New Roman" panose="02020603050405020304" pitchFamily="18" charset="0"/>
              </a:rPr>
              <a:t>括号内表达式优先计算，“*”与“</a:t>
            </a:r>
            <a:r>
              <a:rPr lang="en-US" altLang="zh-CN" i="0" dirty="0">
                <a:latin typeface="Calibri" panose="020F0502020204030204" pitchFamily="34" charset="0"/>
                <a:cs typeface="Times New Roman" panose="02020603050405020304" pitchFamily="18" charset="0"/>
              </a:rPr>
              <a:t>/”</a:t>
            </a:r>
            <a:r>
              <a:rPr lang="zh-CN" altLang="en-US" i="0" dirty="0">
                <a:latin typeface="Calibri" panose="020F0502020204030204" pitchFamily="34" charset="0"/>
                <a:cs typeface="Times New Roman" panose="02020603050405020304" pitchFamily="18" charset="0"/>
              </a:rPr>
              <a:t>运算优先于“</a:t>
            </a:r>
            <a:r>
              <a:rPr lang="en-US" altLang="zh-CN" i="0" dirty="0">
                <a:latin typeface="Calibri" panose="020F0502020204030204" pitchFamily="34" charset="0"/>
                <a:cs typeface="Times New Roman" panose="02020603050405020304" pitchFamily="18" charset="0"/>
              </a:rPr>
              <a:t>+”</a:t>
            </a:r>
            <a:r>
              <a:rPr lang="zh-CN" altLang="en-US" i="0" dirty="0">
                <a:latin typeface="Calibri" panose="020F0502020204030204" pitchFamily="34" charset="0"/>
                <a:cs typeface="Times New Roman" panose="02020603050405020304" pitchFamily="18" charset="0"/>
              </a:rPr>
              <a:t>与“</a:t>
            </a:r>
            <a:r>
              <a:rPr lang="en-US" altLang="zh-CN" i="0" dirty="0">
                <a:latin typeface="Calibri" panose="020F0502020204030204" pitchFamily="34" charset="0"/>
                <a:cs typeface="Times New Roman" panose="02020603050405020304" pitchFamily="18" charset="0"/>
              </a:rPr>
              <a:t>-”</a:t>
            </a:r>
            <a:r>
              <a:rPr lang="zh-CN" altLang="en-US" i="0" dirty="0">
                <a:latin typeface="Calibri" panose="020F0502020204030204" pitchFamily="34" charset="0"/>
                <a:cs typeface="Times New Roman" panose="02020603050405020304" pitchFamily="18" charset="0"/>
              </a:rPr>
              <a:t>运算。</a:t>
            </a:r>
            <a:endParaRPr lang="zh-CN" altLang="en-US" i="0" dirty="0">
              <a:cs typeface="Times New Roman" panose="02020603050405020304" pitchFamily="18" charset="0"/>
            </a:endParaRPr>
          </a:p>
          <a:p>
            <a:pPr>
              <a:lnSpc>
                <a:spcPct val="130000"/>
              </a:lnSpc>
            </a:pPr>
            <a:r>
              <a:rPr lang="en-US" altLang="zh-CN" i="0" dirty="0">
                <a:latin typeface="Calibri" panose="020F0502020204030204" pitchFamily="34" charset="0"/>
                <a:cs typeface="Times New Roman" panose="02020603050405020304" pitchFamily="18" charset="0"/>
              </a:rPr>
              <a:t>(6)</a:t>
            </a:r>
            <a:r>
              <a:rPr lang="zh-CN" altLang="en-US" i="0" dirty="0">
                <a:latin typeface="Calibri" panose="020F0502020204030204" pitchFamily="34" charset="0"/>
                <a:cs typeface="Times New Roman" panose="02020603050405020304" pitchFamily="18" charset="0"/>
              </a:rPr>
              <a:t>算术表达式仅限于以上形式。</a:t>
            </a:r>
            <a:endParaRPr lang="zh-CN" altLang="en-US" i="0" dirty="0">
              <a:cs typeface="Times New Roman" panose="02020603050405020304" pitchFamily="18" charset="0"/>
            </a:endParaRPr>
          </a:p>
        </p:txBody>
      </p:sp>
      <p:sp>
        <p:nvSpPr>
          <p:cNvPr id="53253" name="Text Box 5">
            <a:extLst>
              <a:ext uri="{FF2B5EF4-FFF2-40B4-BE49-F238E27FC236}">
                <a16:creationId xmlns:a16="http://schemas.microsoft.com/office/drawing/2014/main" id="{ADC51553-C258-41D2-8FA5-346C56034410}"/>
              </a:ext>
            </a:extLst>
          </p:cNvPr>
          <p:cNvSpPr txBox="1">
            <a:spLocks noChangeArrowheads="1"/>
          </p:cNvSpPr>
          <p:nvPr/>
        </p:nvSpPr>
        <p:spPr bwMode="auto">
          <a:xfrm>
            <a:off x="3525839" y="5824538"/>
            <a:ext cx="5183187"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bg1"/>
                </a:solidFill>
              </a:rPr>
              <a:t>( </a:t>
            </a:r>
            <a:r>
              <a:rPr lang="en-US" altLang="zh-CN" sz="2400" i="0">
                <a:solidFill>
                  <a:schemeClr val="bg1"/>
                </a:solidFill>
                <a:latin typeface="宋体" panose="02010600030101010101" pitchFamily="2" charset="-122"/>
              </a:rPr>
              <a:t>…</a:t>
            </a:r>
            <a:r>
              <a:rPr lang="en-US" altLang="zh-CN" sz="2400" i="0">
                <a:solidFill>
                  <a:schemeClr val="bg1"/>
                </a:solidFill>
              </a:rPr>
              <a:t> (((100 </a:t>
            </a:r>
            <a:r>
              <a:rPr lang="en-US" altLang="zh-CN" sz="2400" i="0">
                <a:solidFill>
                  <a:srgbClr val="FF0000"/>
                </a:solidFill>
              </a:rPr>
              <a:t>+ </a:t>
            </a:r>
            <a:r>
              <a:rPr lang="en-US" altLang="zh-CN" sz="2400" i="0">
                <a:solidFill>
                  <a:schemeClr val="bg1"/>
                </a:solidFill>
              </a:rPr>
              <a:t>(X </a:t>
            </a:r>
            <a:r>
              <a:rPr lang="en-US" altLang="zh-CN" sz="2400" i="0">
                <a:solidFill>
                  <a:srgbClr val="FF0000"/>
                </a:solidFill>
              </a:rPr>
              <a:t>+ </a:t>
            </a:r>
            <a:r>
              <a:rPr lang="en-US" altLang="zh-CN" sz="2400" i="0">
                <a:solidFill>
                  <a:schemeClr val="bg1"/>
                </a:solidFill>
              </a:rPr>
              <a:t>Y))</a:t>
            </a:r>
            <a:r>
              <a:rPr lang="en-US" altLang="zh-CN" sz="2400" i="0">
                <a:solidFill>
                  <a:srgbClr val="FF0000"/>
                </a:solidFill>
              </a:rPr>
              <a:t> *</a:t>
            </a:r>
            <a:r>
              <a:rPr lang="en-US" altLang="zh-CN" sz="2400" i="0">
                <a:solidFill>
                  <a:schemeClr val="bg1"/>
                </a:solidFill>
              </a:rPr>
              <a:t> (Z</a:t>
            </a:r>
            <a:r>
              <a:rPr lang="en-US" altLang="zh-CN" sz="2400" i="0">
                <a:solidFill>
                  <a:srgbClr val="FF0000"/>
                </a:solidFill>
              </a:rPr>
              <a:t>-</a:t>
            </a:r>
            <a:r>
              <a:rPr lang="en-US" altLang="zh-CN" sz="2400" i="0">
                <a:solidFill>
                  <a:schemeClr val="bg1"/>
                </a:solidFill>
              </a:rPr>
              <a:t>Y)) </a:t>
            </a:r>
            <a:r>
              <a:rPr lang="en-US" altLang="zh-CN" sz="2400" i="0">
                <a:solidFill>
                  <a:srgbClr val="FF0000"/>
                </a:solidFill>
              </a:rPr>
              <a:t>+ </a:t>
            </a:r>
            <a:r>
              <a:rPr lang="en-US" altLang="zh-CN" sz="2400" i="0">
                <a:solidFill>
                  <a:schemeClr val="bg1"/>
                </a:solidFill>
              </a:rPr>
              <a:t>Z) </a:t>
            </a:r>
            <a:r>
              <a:rPr lang="en-US" altLang="zh-CN" sz="2400" i="0">
                <a:solidFill>
                  <a:schemeClr val="bg1"/>
                </a:solidFill>
                <a:latin typeface="宋体" panose="02010600030101010101" pitchFamily="2" charset="-122"/>
              </a:rPr>
              <a:t>…</a:t>
            </a:r>
            <a:r>
              <a:rPr lang="en-US" altLang="zh-CN" sz="2400" i="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1332">
                                            <p:txEl>
                                              <p:pRg st="0" end="0"/>
                                            </p:txEl>
                                          </p:spTgt>
                                        </p:tgtEl>
                                        <p:attrNameLst>
                                          <p:attrName>style.visibility</p:attrName>
                                        </p:attrNameLst>
                                      </p:cBhvr>
                                      <p:to>
                                        <p:strVal val="visible"/>
                                      </p:to>
                                    </p:set>
                                    <p:anim calcmode="lin" valueType="num">
                                      <p:cBhvr additive="base">
                                        <p:cTn id="7" dur="500" fill="hold"/>
                                        <p:tgtEl>
                                          <p:spTgt spid="18913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13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1332">
                                            <p:txEl>
                                              <p:pRg st="1" end="1"/>
                                            </p:txEl>
                                          </p:spTgt>
                                        </p:tgtEl>
                                        <p:attrNameLst>
                                          <p:attrName>style.visibility</p:attrName>
                                        </p:attrNameLst>
                                      </p:cBhvr>
                                      <p:to>
                                        <p:strVal val="visible"/>
                                      </p:to>
                                    </p:set>
                                    <p:anim calcmode="lin" valueType="num">
                                      <p:cBhvr additive="base">
                                        <p:cTn id="11" dur="500" fill="hold"/>
                                        <p:tgtEl>
                                          <p:spTgt spid="189133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133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91332">
                                            <p:txEl>
                                              <p:pRg st="2" end="2"/>
                                            </p:txEl>
                                          </p:spTgt>
                                        </p:tgtEl>
                                        <p:attrNameLst>
                                          <p:attrName>style.visibility</p:attrName>
                                        </p:attrNameLst>
                                      </p:cBhvr>
                                      <p:to>
                                        <p:strVal val="visible"/>
                                      </p:to>
                                    </p:set>
                                    <p:anim calcmode="lin" valueType="num">
                                      <p:cBhvr additive="base">
                                        <p:cTn id="15" dur="500" fill="hold"/>
                                        <p:tgtEl>
                                          <p:spTgt spid="189133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913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891332">
                                            <p:txEl>
                                              <p:pRg st="3" end="3"/>
                                            </p:txEl>
                                          </p:spTgt>
                                        </p:tgtEl>
                                        <p:attrNameLst>
                                          <p:attrName>style.visibility</p:attrName>
                                        </p:attrNameLst>
                                      </p:cBhvr>
                                      <p:to>
                                        <p:strVal val="visible"/>
                                      </p:to>
                                    </p:set>
                                    <p:anim calcmode="lin" valueType="num">
                                      <p:cBhvr additive="base">
                                        <p:cTn id="21" dur="500" fill="hold"/>
                                        <p:tgtEl>
                                          <p:spTgt spid="189133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9133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91332">
                                            <p:txEl>
                                              <p:pRg st="4" end="4"/>
                                            </p:txEl>
                                          </p:spTgt>
                                        </p:tgtEl>
                                        <p:attrNameLst>
                                          <p:attrName>style.visibility</p:attrName>
                                        </p:attrNameLst>
                                      </p:cBhvr>
                                      <p:to>
                                        <p:strVal val="visible"/>
                                      </p:to>
                                    </p:set>
                                    <p:anim calcmode="lin" valueType="num">
                                      <p:cBhvr additive="base">
                                        <p:cTn id="25" dur="500" fill="hold"/>
                                        <p:tgtEl>
                                          <p:spTgt spid="189133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9133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91332">
                                            <p:txEl>
                                              <p:pRg st="5" end="5"/>
                                            </p:txEl>
                                          </p:spTgt>
                                        </p:tgtEl>
                                        <p:attrNameLst>
                                          <p:attrName>style.visibility</p:attrName>
                                        </p:attrNameLst>
                                      </p:cBhvr>
                                      <p:to>
                                        <p:strVal val="visible"/>
                                      </p:to>
                                    </p:set>
                                    <p:anim calcmode="lin" valueType="num">
                                      <p:cBhvr additive="base">
                                        <p:cTn id="29" dur="500" fill="hold"/>
                                        <p:tgtEl>
                                          <p:spTgt spid="189133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9133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891332">
                                            <p:txEl>
                                              <p:pRg st="6" end="6"/>
                                            </p:txEl>
                                          </p:spTgt>
                                        </p:tgtEl>
                                        <p:attrNameLst>
                                          <p:attrName>style.visibility</p:attrName>
                                        </p:attrNameLst>
                                      </p:cBhvr>
                                      <p:to>
                                        <p:strVal val="visible"/>
                                      </p:to>
                                    </p:set>
                                    <p:anim calcmode="lin" valueType="num">
                                      <p:cBhvr additive="base">
                                        <p:cTn id="35" dur="500" fill="hold"/>
                                        <p:tgtEl>
                                          <p:spTgt spid="189133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9133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891332">
                                            <p:txEl>
                                              <p:pRg st="7" end="7"/>
                                            </p:txEl>
                                          </p:spTgt>
                                        </p:tgtEl>
                                        <p:attrNameLst>
                                          <p:attrName>style.visibility</p:attrName>
                                        </p:attrNameLst>
                                      </p:cBhvr>
                                      <p:to>
                                        <p:strVal val="visible"/>
                                      </p:to>
                                    </p:set>
                                    <p:anim calcmode="lin" valueType="num">
                                      <p:cBhvr additive="base">
                                        <p:cTn id="41" dur="500" fill="hold"/>
                                        <p:tgtEl>
                                          <p:spTgt spid="189133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9133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891332">
                                            <p:txEl>
                                              <p:pRg st="8" end="8"/>
                                            </p:txEl>
                                          </p:spTgt>
                                        </p:tgtEl>
                                        <p:attrNameLst>
                                          <p:attrName>style.visibility</p:attrName>
                                        </p:attrNameLst>
                                      </p:cBhvr>
                                      <p:to>
                                        <p:strVal val="visible"/>
                                      </p:to>
                                    </p:set>
                                    <p:anim calcmode="lin" valueType="num">
                                      <p:cBhvr additive="base">
                                        <p:cTn id="47" dur="500" fill="hold"/>
                                        <p:tgtEl>
                                          <p:spTgt spid="1891332">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9133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24353F0D-C63B-4F09-90DC-BBA8F7E842DB}"/>
              </a:ext>
            </a:extLst>
          </p:cNvPr>
          <p:cNvSpPr txBox="1">
            <a:spLocks noChangeArrowheads="1"/>
          </p:cNvSpPr>
          <p:nvPr/>
        </p:nvSpPr>
        <p:spPr bwMode="auto">
          <a:xfrm>
            <a:off x="1716089" y="1365251"/>
            <a:ext cx="8453437"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t>示例：简单命题逻辑的形式化递归定义</a:t>
            </a:r>
            <a:r>
              <a:rPr lang="zh-CN" altLang="en-US" sz="2400"/>
              <a:t> </a:t>
            </a:r>
          </a:p>
        </p:txBody>
      </p:sp>
      <p:sp>
        <p:nvSpPr>
          <p:cNvPr id="1895427" name="Rectangle 3">
            <a:extLst>
              <a:ext uri="{FF2B5EF4-FFF2-40B4-BE49-F238E27FC236}">
                <a16:creationId xmlns:a16="http://schemas.microsoft.com/office/drawing/2014/main" id="{8A4DC565-F47E-45B6-968F-7E194EFEA3E9}"/>
              </a:ext>
            </a:extLst>
          </p:cNvPr>
          <p:cNvSpPr>
            <a:spLocks noChangeArrowheads="1"/>
          </p:cNvSpPr>
          <p:nvPr/>
        </p:nvSpPr>
        <p:spPr bwMode="auto">
          <a:xfrm>
            <a:off x="1860550" y="2200276"/>
            <a:ext cx="8288338" cy="2085975"/>
          </a:xfrm>
          <a:prstGeom prst="rect">
            <a:avLst/>
          </a:prstGeom>
          <a:solidFill>
            <a:schemeClr val="bg1"/>
          </a:solidFill>
          <a:ln w="9525">
            <a:solidFill>
              <a:schemeClr val="accent2"/>
            </a:solidFill>
            <a:miter lim="800000"/>
            <a:headEnd/>
            <a:tailEnd/>
          </a:ln>
        </p:spPr>
        <p:txBody>
          <a:bodyPr anchor="ctr">
            <a:spAutoFit/>
          </a:bodyPr>
          <a:lstStyle>
            <a:lvl1pPr indent="266700">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i="0" dirty="0">
                <a:solidFill>
                  <a:srgbClr val="000000"/>
                </a:solidFill>
                <a:latin typeface="Calibri" panose="020F0502020204030204" pitchFamily="34" charset="0"/>
                <a:cs typeface="Times New Roman" panose="02020603050405020304" pitchFamily="18" charset="0"/>
              </a:rPr>
              <a:t>(1)</a:t>
            </a:r>
            <a:r>
              <a:rPr lang="zh-CN" altLang="en-US" i="0" dirty="0">
                <a:solidFill>
                  <a:srgbClr val="000000"/>
                </a:solidFill>
                <a:latin typeface="Calibri" panose="020F0502020204030204" pitchFamily="34" charset="0"/>
                <a:cs typeface="Times New Roman" panose="02020603050405020304" pitchFamily="18" charset="0"/>
              </a:rPr>
              <a:t>一个命题是其值为真或假的一个判断语句（递归基础）。</a:t>
            </a:r>
          </a:p>
          <a:p>
            <a:pPr>
              <a:lnSpc>
                <a:spcPct val="130000"/>
              </a:lnSpc>
            </a:pPr>
            <a:r>
              <a:rPr lang="en-US" altLang="zh-CN" i="0" dirty="0">
                <a:solidFill>
                  <a:srgbClr val="000000"/>
                </a:solidFill>
                <a:latin typeface="Calibri" panose="020F0502020204030204" pitchFamily="34" charset="0"/>
                <a:cs typeface="Times New Roman" panose="02020603050405020304" pitchFamily="18" charset="0"/>
              </a:rPr>
              <a:t>(2)</a:t>
            </a:r>
            <a:r>
              <a:rPr lang="zh-CN" altLang="en-US" i="0" dirty="0">
                <a:solidFill>
                  <a:srgbClr val="000000"/>
                </a:solidFill>
                <a:latin typeface="Calibri" panose="020F0502020204030204" pitchFamily="34" charset="0"/>
                <a:cs typeface="Times New Roman" panose="02020603050405020304" pitchFamily="18" charset="0"/>
              </a:rPr>
              <a:t>如果</a:t>
            </a:r>
            <a:r>
              <a:rPr lang="en-US" altLang="zh-CN" i="0" dirty="0">
                <a:solidFill>
                  <a:srgbClr val="000000"/>
                </a:solidFill>
                <a:latin typeface="Calibri" panose="020F0502020204030204" pitchFamily="34" charset="0"/>
                <a:cs typeface="Times New Roman" panose="02020603050405020304" pitchFamily="18" charset="0"/>
              </a:rPr>
              <a:t>X</a:t>
            </a:r>
            <a:r>
              <a:rPr lang="zh-CN" altLang="en-US" i="0" dirty="0">
                <a:solidFill>
                  <a:srgbClr val="000000"/>
                </a:solidFill>
                <a:latin typeface="Calibri" panose="020F0502020204030204" pitchFamily="34" charset="0"/>
                <a:cs typeface="Times New Roman" panose="02020603050405020304" pitchFamily="18" charset="0"/>
              </a:rPr>
              <a:t>是一个命题，</a:t>
            </a:r>
            <a:r>
              <a:rPr lang="en-US" altLang="zh-CN" i="0" dirty="0">
                <a:solidFill>
                  <a:srgbClr val="000000"/>
                </a:solidFill>
                <a:latin typeface="Calibri" panose="020F0502020204030204" pitchFamily="34" charset="0"/>
                <a:cs typeface="Times New Roman" panose="02020603050405020304" pitchFamily="18" charset="0"/>
              </a:rPr>
              <a:t>Y</a:t>
            </a:r>
            <a:r>
              <a:rPr lang="zh-CN" altLang="en-US" i="0" dirty="0">
                <a:solidFill>
                  <a:srgbClr val="000000"/>
                </a:solidFill>
                <a:latin typeface="Calibri" panose="020F0502020204030204" pitchFamily="34" charset="0"/>
                <a:cs typeface="Times New Roman" panose="02020603050405020304" pitchFamily="18" charset="0"/>
              </a:rPr>
              <a:t>也是一个命题，则</a:t>
            </a:r>
            <a:r>
              <a:rPr lang="en-US" altLang="zh-CN" i="0" dirty="0">
                <a:solidFill>
                  <a:srgbClr val="000000"/>
                </a:solidFill>
                <a:latin typeface="Calibri" panose="020F0502020204030204" pitchFamily="34" charset="0"/>
                <a:cs typeface="Times New Roman" panose="02020603050405020304" pitchFamily="18" charset="0"/>
              </a:rPr>
              <a:t>X and Y</a:t>
            </a:r>
            <a:r>
              <a:rPr lang="zh-CN" altLang="en-US" i="0" dirty="0">
                <a:solidFill>
                  <a:srgbClr val="000000"/>
                </a:solidFill>
                <a:latin typeface="Calibri" panose="020F0502020204030204" pitchFamily="34" charset="0"/>
                <a:cs typeface="Times New Roman" panose="02020603050405020304" pitchFamily="18" charset="0"/>
              </a:rPr>
              <a:t>，</a:t>
            </a:r>
            <a:r>
              <a:rPr lang="en-US" altLang="zh-CN" i="0" dirty="0">
                <a:solidFill>
                  <a:srgbClr val="000000"/>
                </a:solidFill>
                <a:latin typeface="Calibri" panose="020F0502020204030204" pitchFamily="34" charset="0"/>
                <a:cs typeface="Times New Roman" panose="02020603050405020304" pitchFamily="18" charset="0"/>
              </a:rPr>
              <a:t>X or Y, Not X</a:t>
            </a:r>
            <a:r>
              <a:rPr lang="zh-CN" altLang="en-US" i="0" dirty="0">
                <a:solidFill>
                  <a:srgbClr val="000000"/>
                </a:solidFill>
                <a:latin typeface="Calibri" panose="020F0502020204030204" pitchFamily="34" charset="0"/>
                <a:cs typeface="Times New Roman" panose="02020603050405020304" pitchFamily="18" charset="0"/>
              </a:rPr>
              <a:t>也是一个命题。（递归步骤）。</a:t>
            </a:r>
          </a:p>
          <a:p>
            <a:pPr>
              <a:lnSpc>
                <a:spcPct val="130000"/>
              </a:lnSpc>
            </a:pPr>
            <a:r>
              <a:rPr lang="en-US" altLang="zh-CN" i="0" dirty="0">
                <a:solidFill>
                  <a:srgbClr val="000000"/>
                </a:solidFill>
                <a:latin typeface="Calibri" panose="020F0502020204030204" pitchFamily="34" charset="0"/>
                <a:cs typeface="Times New Roman" panose="02020603050405020304" pitchFamily="18" charset="0"/>
              </a:rPr>
              <a:t>(3)</a:t>
            </a:r>
            <a:r>
              <a:rPr lang="zh-CN" altLang="en-US" i="0" dirty="0">
                <a:solidFill>
                  <a:srgbClr val="000000"/>
                </a:solidFill>
                <a:latin typeface="Calibri" panose="020F0502020204030204" pitchFamily="34" charset="0"/>
                <a:cs typeface="Times New Roman" panose="02020603050405020304" pitchFamily="18" charset="0"/>
              </a:rPr>
              <a:t>如果</a:t>
            </a:r>
            <a:r>
              <a:rPr lang="en-US" altLang="zh-CN" i="0" dirty="0">
                <a:solidFill>
                  <a:srgbClr val="000000"/>
                </a:solidFill>
                <a:latin typeface="Calibri" panose="020F0502020204030204" pitchFamily="34" charset="0"/>
                <a:cs typeface="Times New Roman" panose="02020603050405020304" pitchFamily="18" charset="0"/>
              </a:rPr>
              <a:t>X</a:t>
            </a:r>
            <a:r>
              <a:rPr lang="zh-CN" altLang="en-US" i="0" dirty="0">
                <a:solidFill>
                  <a:srgbClr val="000000"/>
                </a:solidFill>
                <a:latin typeface="Calibri" panose="020F0502020204030204" pitchFamily="34" charset="0"/>
                <a:cs typeface="Times New Roman" panose="02020603050405020304" pitchFamily="18" charset="0"/>
              </a:rPr>
              <a:t>是一个命题，则</a:t>
            </a:r>
            <a:r>
              <a:rPr lang="en-US" altLang="zh-CN" i="0" dirty="0">
                <a:solidFill>
                  <a:srgbClr val="000000"/>
                </a:solidFill>
                <a:latin typeface="Calibri" panose="020F0502020204030204" pitchFamily="34" charset="0"/>
                <a:cs typeface="Times New Roman" panose="02020603050405020304" pitchFamily="18" charset="0"/>
              </a:rPr>
              <a:t>(X)</a:t>
            </a:r>
            <a:r>
              <a:rPr lang="zh-CN" altLang="en-US" i="0" dirty="0">
                <a:solidFill>
                  <a:srgbClr val="000000"/>
                </a:solidFill>
                <a:latin typeface="Calibri" panose="020F0502020204030204" pitchFamily="34" charset="0"/>
                <a:cs typeface="Times New Roman" panose="02020603050405020304" pitchFamily="18" charset="0"/>
              </a:rPr>
              <a:t>也是一个命题，括号内的命题运算优先。</a:t>
            </a:r>
          </a:p>
          <a:p>
            <a:pPr>
              <a:lnSpc>
                <a:spcPct val="130000"/>
              </a:lnSpc>
            </a:pPr>
            <a:r>
              <a:rPr lang="en-US" altLang="zh-CN" i="0" dirty="0">
                <a:solidFill>
                  <a:srgbClr val="000000"/>
                </a:solidFill>
                <a:latin typeface="Calibri" panose="020F0502020204030204" pitchFamily="34" charset="0"/>
                <a:cs typeface="Times New Roman" panose="02020603050405020304" pitchFamily="18" charset="0"/>
              </a:rPr>
              <a:t>(4)</a:t>
            </a:r>
            <a:r>
              <a:rPr lang="zh-CN" altLang="en-US" i="0" dirty="0">
                <a:solidFill>
                  <a:srgbClr val="000000"/>
                </a:solidFill>
                <a:latin typeface="Calibri" panose="020F0502020204030204" pitchFamily="34" charset="0"/>
                <a:cs typeface="Times New Roman" panose="02020603050405020304" pitchFamily="18" charset="0"/>
              </a:rPr>
              <a:t>命题由以上方式构造。</a:t>
            </a:r>
          </a:p>
        </p:txBody>
      </p:sp>
      <p:sp>
        <p:nvSpPr>
          <p:cNvPr id="57348" name="Text Box 4">
            <a:extLst>
              <a:ext uri="{FF2B5EF4-FFF2-40B4-BE49-F238E27FC236}">
                <a16:creationId xmlns:a16="http://schemas.microsoft.com/office/drawing/2014/main" id="{C06D2F32-9C09-46C5-8C79-FC6B5714E214}"/>
              </a:ext>
            </a:extLst>
          </p:cNvPr>
          <p:cNvSpPr txBox="1">
            <a:spLocks noChangeArrowheads="1"/>
          </p:cNvSpPr>
          <p:nvPr/>
        </p:nvSpPr>
        <p:spPr bwMode="auto">
          <a:xfrm>
            <a:off x="2760663" y="5137150"/>
            <a:ext cx="661035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bg1"/>
                </a:solidFill>
              </a:rPr>
              <a:t>( </a:t>
            </a:r>
            <a:r>
              <a:rPr lang="en-US" altLang="zh-CN" sz="2400" i="0">
                <a:solidFill>
                  <a:schemeClr val="bg1"/>
                </a:solidFill>
                <a:latin typeface="宋体" panose="02010600030101010101" pitchFamily="2" charset="-122"/>
              </a:rPr>
              <a:t>…</a:t>
            </a:r>
            <a:r>
              <a:rPr lang="en-US" altLang="zh-CN" sz="2400" i="0">
                <a:solidFill>
                  <a:schemeClr val="bg1"/>
                </a:solidFill>
              </a:rPr>
              <a:t> (((M </a:t>
            </a:r>
            <a:r>
              <a:rPr lang="en-US" altLang="zh-CN" sz="2400" i="0">
                <a:solidFill>
                  <a:srgbClr val="FF0000"/>
                </a:solidFill>
              </a:rPr>
              <a:t>or</a:t>
            </a:r>
            <a:r>
              <a:rPr lang="en-US" altLang="zh-CN" sz="2400" i="0">
                <a:solidFill>
                  <a:schemeClr val="bg1"/>
                </a:solidFill>
              </a:rPr>
              <a:t> (X </a:t>
            </a:r>
            <a:r>
              <a:rPr lang="en-US" altLang="zh-CN" sz="2400" i="0">
                <a:solidFill>
                  <a:srgbClr val="FF0000"/>
                </a:solidFill>
              </a:rPr>
              <a:t>and</a:t>
            </a:r>
            <a:r>
              <a:rPr lang="en-US" altLang="zh-CN" sz="2400" i="0">
                <a:solidFill>
                  <a:schemeClr val="bg1"/>
                </a:solidFill>
              </a:rPr>
              <a:t> Y)) </a:t>
            </a:r>
            <a:r>
              <a:rPr lang="en-US" altLang="zh-CN" sz="2400" i="0">
                <a:solidFill>
                  <a:srgbClr val="FF0000"/>
                </a:solidFill>
              </a:rPr>
              <a:t>and</a:t>
            </a:r>
            <a:r>
              <a:rPr lang="en-US" altLang="zh-CN" sz="2400" i="0">
                <a:solidFill>
                  <a:schemeClr val="bg1"/>
                </a:solidFill>
              </a:rPr>
              <a:t> (Y </a:t>
            </a:r>
            <a:r>
              <a:rPr lang="en-US" altLang="zh-CN" sz="2400" i="0">
                <a:solidFill>
                  <a:srgbClr val="FF0000"/>
                </a:solidFill>
              </a:rPr>
              <a:t>or</a:t>
            </a:r>
            <a:r>
              <a:rPr lang="en-US" altLang="zh-CN" sz="2400" i="0">
                <a:solidFill>
                  <a:schemeClr val="bg1"/>
                </a:solidFill>
              </a:rPr>
              <a:t> K)) </a:t>
            </a:r>
            <a:r>
              <a:rPr lang="en-US" altLang="zh-CN" sz="2400" i="0">
                <a:solidFill>
                  <a:srgbClr val="FF0000"/>
                </a:solidFill>
              </a:rPr>
              <a:t>and</a:t>
            </a:r>
            <a:r>
              <a:rPr lang="en-US" altLang="zh-CN" sz="2400" i="0">
                <a:solidFill>
                  <a:schemeClr val="bg1"/>
                </a:solidFill>
              </a:rPr>
              <a:t> Z) </a:t>
            </a:r>
            <a:r>
              <a:rPr lang="en-US" altLang="zh-CN" sz="2400" i="0">
                <a:solidFill>
                  <a:schemeClr val="bg1"/>
                </a:solidFill>
                <a:latin typeface="宋体" panose="02010600030101010101" pitchFamily="2" charset="-122"/>
              </a:rPr>
              <a:t>…</a:t>
            </a:r>
            <a:r>
              <a:rPr lang="en-US" altLang="zh-CN" sz="2400" i="0">
                <a:solidFill>
                  <a:schemeClr val="bg1"/>
                </a:solidFill>
              </a:rPr>
              <a:t>)</a:t>
            </a:r>
          </a:p>
        </p:txBody>
      </p:sp>
      <p:sp>
        <p:nvSpPr>
          <p:cNvPr id="61445" name="Text Box 16">
            <a:extLst>
              <a:ext uri="{FF2B5EF4-FFF2-40B4-BE49-F238E27FC236}">
                <a16:creationId xmlns:a16="http://schemas.microsoft.com/office/drawing/2014/main" id="{6E91B452-9476-4A17-9352-A3D051167F44}"/>
              </a:ext>
            </a:extLst>
          </p:cNvPr>
          <p:cNvSpPr txBox="1">
            <a:spLocks noChangeArrowheads="1"/>
          </p:cNvSpPr>
          <p:nvPr/>
        </p:nvSpPr>
        <p:spPr bwMode="auto">
          <a:xfrm>
            <a:off x="1860550" y="295202"/>
            <a:ext cx="4701928" cy="429733"/>
          </a:xfrm>
          <a:prstGeom prst="rect">
            <a:avLst/>
          </a:prstGeom>
          <a:noFill/>
          <a:ln w="9525">
            <a:noFill/>
            <a:miter lim="800000"/>
            <a:headEnd/>
            <a:tailEnd/>
          </a:ln>
        </p:spPr>
        <p:txBody>
          <a:bodyPr wrap="none">
            <a:spAutoFit/>
          </a:bodyPr>
          <a:lstStyle/>
          <a:p>
            <a:pPr eaLnBrk="1" hangingPunct="1">
              <a:lnSpc>
                <a:spcPct val="120000"/>
              </a:lnSpc>
              <a:defRPr/>
            </a:pPr>
            <a:r>
              <a:rPr lang="zh-CN" altLang="en-US" i="0" dirty="0">
                <a:solidFill>
                  <a:schemeClr val="accent6"/>
                </a:solidFill>
                <a:latin typeface="Arial" charset="0"/>
                <a:ea typeface="华文中宋" pitchFamily="2" charset="-122"/>
              </a:rPr>
              <a:t>运用递归进行无限自相似性对象的定义</a:t>
            </a:r>
            <a:r>
              <a:rPr lang="en-US" altLang="zh-CN" i="0" dirty="0">
                <a:solidFill>
                  <a:schemeClr val="accent6"/>
                </a:solidFill>
                <a:latin typeface="Arial"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5427"/>
                                        </p:tgtEl>
                                        <p:attrNameLst>
                                          <p:attrName>style.visibility</p:attrName>
                                        </p:attrNameLst>
                                      </p:cBhvr>
                                      <p:to>
                                        <p:strVal val="visible"/>
                                      </p:to>
                                    </p:set>
                                    <p:anim calcmode="lin" valueType="num">
                                      <p:cBhvr additive="base">
                                        <p:cTn id="7" dur="500" fill="hold"/>
                                        <p:tgtEl>
                                          <p:spTgt spid="1895427"/>
                                        </p:tgtEl>
                                        <p:attrNameLst>
                                          <p:attrName>ppt_x</p:attrName>
                                        </p:attrNameLst>
                                      </p:cBhvr>
                                      <p:tavLst>
                                        <p:tav tm="0">
                                          <p:val>
                                            <p:strVal val="#ppt_x"/>
                                          </p:val>
                                        </p:tav>
                                        <p:tav tm="100000">
                                          <p:val>
                                            <p:strVal val="#ppt_x"/>
                                          </p:val>
                                        </p:tav>
                                      </p:tavLst>
                                    </p:anim>
                                    <p:anim calcmode="lin" valueType="num">
                                      <p:cBhvr additive="base">
                                        <p:cTn id="8" dur="500" fill="hold"/>
                                        <p:tgtEl>
                                          <p:spTgt spid="1895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a:grpSpLocks/>
          </p:cNvGrpSpPr>
          <p:nvPr/>
        </p:nvGrpSpPr>
        <p:grpSpPr bwMode="auto">
          <a:xfrm>
            <a:off x="2070101" y="2036763"/>
            <a:ext cx="1425575" cy="1187450"/>
            <a:chOff x="486" y="2211"/>
            <a:chExt cx="898" cy="748"/>
          </a:xfrm>
        </p:grpSpPr>
        <p:sp>
          <p:nvSpPr>
            <p:cNvPr id="2" name="AutoShape 39"/>
            <p:cNvSpPr>
              <a:spLocks noChangeArrowheads="1"/>
            </p:cNvSpPr>
            <p:nvPr/>
          </p:nvSpPr>
          <p:spPr bwMode="gray">
            <a:xfrm>
              <a:off x="486" y="2211"/>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47" name="Oval 40"/>
            <p:cNvSpPr>
              <a:spLocks noChangeArrowheads="1"/>
            </p:cNvSpPr>
            <p:nvPr/>
          </p:nvSpPr>
          <p:spPr bwMode="gray">
            <a:xfrm>
              <a:off x="560" y="2273"/>
              <a:ext cx="750" cy="625"/>
            </a:xfrm>
            <a:prstGeom prst="ellipse">
              <a:avLst/>
            </a:prstGeom>
            <a:solidFill>
              <a:srgbClr val="003366"/>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4" name="Text Box 84"/>
            <p:cNvSpPr txBox="1">
              <a:spLocks noChangeArrowheads="1"/>
            </p:cNvSpPr>
            <p:nvPr/>
          </p:nvSpPr>
          <p:spPr bwMode="auto">
            <a:xfrm>
              <a:off x="563" y="2422"/>
              <a:ext cx="743" cy="32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2800" i="0">
                  <a:solidFill>
                    <a:srgbClr val="FFFFFF"/>
                  </a:solidFill>
                  <a:latin typeface="宋体" panose="02010600030101010101" pitchFamily="2" charset="-122"/>
                  <a:ea typeface="华文中宋" panose="02010600040101010101" pitchFamily="2" charset="-122"/>
                </a:rPr>
                <a:t>组合</a:t>
              </a:r>
            </a:p>
          </p:txBody>
        </p:sp>
      </p:grpSp>
      <p:grpSp>
        <p:nvGrpSpPr>
          <p:cNvPr id="68611" name="Group 6"/>
          <p:cNvGrpSpPr>
            <a:grpSpLocks/>
          </p:cNvGrpSpPr>
          <p:nvPr/>
        </p:nvGrpSpPr>
        <p:grpSpPr bwMode="auto">
          <a:xfrm>
            <a:off x="3514726" y="2036763"/>
            <a:ext cx="1425575" cy="1187450"/>
            <a:chOff x="1580" y="2211"/>
            <a:chExt cx="898" cy="748"/>
          </a:xfrm>
        </p:grpSpPr>
        <p:sp>
          <p:nvSpPr>
            <p:cNvPr id="5" name="AutoShape 39"/>
            <p:cNvSpPr>
              <a:spLocks noChangeArrowheads="1"/>
            </p:cNvSpPr>
            <p:nvPr/>
          </p:nvSpPr>
          <p:spPr bwMode="gray">
            <a:xfrm>
              <a:off x="1580" y="2211"/>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44" name="Oval 40"/>
            <p:cNvSpPr>
              <a:spLocks noChangeArrowheads="1"/>
            </p:cNvSpPr>
            <p:nvPr/>
          </p:nvSpPr>
          <p:spPr bwMode="gray">
            <a:xfrm>
              <a:off x="1654" y="2273"/>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7" name="Text Box 84"/>
            <p:cNvSpPr txBox="1">
              <a:spLocks noChangeArrowheads="1"/>
            </p:cNvSpPr>
            <p:nvPr/>
          </p:nvSpPr>
          <p:spPr bwMode="auto">
            <a:xfrm>
              <a:off x="1657" y="2422"/>
              <a:ext cx="743" cy="32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2800" i="0">
                  <a:solidFill>
                    <a:srgbClr val="FFFFFF"/>
                  </a:solidFill>
                  <a:latin typeface="宋体" panose="02010600030101010101" pitchFamily="2" charset="-122"/>
                  <a:ea typeface="华文中宋" panose="02010600040101010101" pitchFamily="2" charset="-122"/>
                </a:rPr>
                <a:t>抽象</a:t>
              </a:r>
            </a:p>
          </p:txBody>
        </p:sp>
      </p:grpSp>
      <p:sp>
        <p:nvSpPr>
          <p:cNvPr id="68612" name="AutoShape 10"/>
          <p:cNvSpPr>
            <a:spLocks noChangeArrowheads="1"/>
          </p:cNvSpPr>
          <p:nvPr/>
        </p:nvSpPr>
        <p:spPr bwMode="auto">
          <a:xfrm>
            <a:off x="4995863" y="2492376"/>
            <a:ext cx="817562" cy="277813"/>
          </a:xfrm>
          <a:prstGeom prst="rightArrow">
            <a:avLst>
              <a:gd name="adj1" fmla="val 50000"/>
              <a:gd name="adj2" fmla="val 73571"/>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8613" name="Group 11"/>
          <p:cNvGrpSpPr>
            <a:grpSpLocks/>
          </p:cNvGrpSpPr>
          <p:nvPr/>
        </p:nvGrpSpPr>
        <p:grpSpPr bwMode="auto">
          <a:xfrm>
            <a:off x="5832476" y="2036763"/>
            <a:ext cx="1425575" cy="1187450"/>
            <a:chOff x="3448" y="2210"/>
            <a:chExt cx="898" cy="748"/>
          </a:xfrm>
        </p:grpSpPr>
        <p:sp>
          <p:nvSpPr>
            <p:cNvPr id="8" name="AutoShape 39"/>
            <p:cNvSpPr>
              <a:spLocks noChangeArrowheads="1"/>
            </p:cNvSpPr>
            <p:nvPr/>
          </p:nvSpPr>
          <p:spPr bwMode="gray">
            <a:xfrm>
              <a:off x="3448" y="2210"/>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41" name="Oval 40"/>
            <p:cNvSpPr>
              <a:spLocks noChangeArrowheads="1"/>
            </p:cNvSpPr>
            <p:nvPr/>
          </p:nvSpPr>
          <p:spPr bwMode="gray">
            <a:xfrm>
              <a:off x="3522" y="2272"/>
              <a:ext cx="750" cy="625"/>
            </a:xfrm>
            <a:prstGeom prst="ellipse">
              <a:avLst/>
            </a:prstGeom>
            <a:solidFill>
              <a:srgbClr val="0099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10" name="Text Box 84"/>
            <p:cNvSpPr txBox="1">
              <a:spLocks noChangeArrowheads="1"/>
            </p:cNvSpPr>
            <p:nvPr/>
          </p:nvSpPr>
          <p:spPr bwMode="auto">
            <a:xfrm>
              <a:off x="3525" y="2421"/>
              <a:ext cx="743" cy="32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2800" i="0">
                  <a:solidFill>
                    <a:srgbClr val="FFFFFF"/>
                  </a:solidFill>
                  <a:latin typeface="宋体" panose="02010600030101010101" pitchFamily="2" charset="-122"/>
                  <a:ea typeface="华文中宋" panose="02010600040101010101" pitchFamily="2" charset="-122"/>
                </a:rPr>
                <a:t>构造 </a:t>
              </a:r>
            </a:p>
          </p:txBody>
        </p:sp>
      </p:grpSp>
      <p:grpSp>
        <p:nvGrpSpPr>
          <p:cNvPr id="68614" name="Group 15"/>
          <p:cNvGrpSpPr>
            <a:grpSpLocks/>
          </p:cNvGrpSpPr>
          <p:nvPr/>
        </p:nvGrpSpPr>
        <p:grpSpPr bwMode="auto">
          <a:xfrm>
            <a:off x="7285039" y="2038350"/>
            <a:ext cx="1425575" cy="1187450"/>
            <a:chOff x="3448" y="2210"/>
            <a:chExt cx="898" cy="748"/>
          </a:xfrm>
        </p:grpSpPr>
        <p:sp>
          <p:nvSpPr>
            <p:cNvPr id="11" name="AutoShape 39"/>
            <p:cNvSpPr>
              <a:spLocks noChangeArrowheads="1"/>
            </p:cNvSpPr>
            <p:nvPr/>
          </p:nvSpPr>
          <p:spPr bwMode="gray">
            <a:xfrm>
              <a:off x="3448" y="2210"/>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chemeClr val="accent2"/>
                </a:solidFill>
                <a:latin typeface="宋体" panose="02010600030101010101" pitchFamily="2" charset="-122"/>
                <a:ea typeface="宋体" panose="02010600030101010101" pitchFamily="2" charset="-122"/>
              </a:endParaRPr>
            </a:p>
          </p:txBody>
        </p:sp>
        <p:sp>
          <p:nvSpPr>
            <p:cNvPr id="68638" name="Oval 40"/>
            <p:cNvSpPr>
              <a:spLocks noChangeArrowheads="1"/>
            </p:cNvSpPr>
            <p:nvPr/>
          </p:nvSpPr>
          <p:spPr bwMode="gray">
            <a:xfrm>
              <a:off x="3522" y="2272"/>
              <a:ext cx="750" cy="625"/>
            </a:xfrm>
            <a:prstGeom prst="ellipse">
              <a:avLst/>
            </a:prstGeom>
            <a:solidFill>
              <a:srgbClr val="CCCC00"/>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chemeClr val="accent2"/>
                </a:solidFill>
                <a:latin typeface="宋体" panose="02010600030101010101" pitchFamily="2" charset="-122"/>
              </a:endParaRPr>
            </a:p>
          </p:txBody>
        </p:sp>
        <p:sp>
          <p:nvSpPr>
            <p:cNvPr id="13" name="Text Box 84"/>
            <p:cNvSpPr txBox="1">
              <a:spLocks noChangeArrowheads="1"/>
            </p:cNvSpPr>
            <p:nvPr/>
          </p:nvSpPr>
          <p:spPr bwMode="auto">
            <a:xfrm>
              <a:off x="3525" y="2421"/>
              <a:ext cx="743" cy="32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2800" i="0">
                  <a:solidFill>
                    <a:schemeClr val="accent2"/>
                  </a:solidFill>
                  <a:latin typeface="宋体" panose="02010600030101010101" pitchFamily="2" charset="-122"/>
                  <a:ea typeface="华文中宋" panose="02010600040101010101" pitchFamily="2" charset="-122"/>
                </a:rPr>
                <a:t>递归 </a:t>
              </a:r>
            </a:p>
          </p:txBody>
        </p:sp>
      </p:grpSp>
      <p:grpSp>
        <p:nvGrpSpPr>
          <p:cNvPr id="68616" name="Group 20"/>
          <p:cNvGrpSpPr>
            <a:grpSpLocks/>
          </p:cNvGrpSpPr>
          <p:nvPr/>
        </p:nvGrpSpPr>
        <p:grpSpPr bwMode="auto">
          <a:xfrm>
            <a:off x="5927726" y="3760789"/>
            <a:ext cx="1425575" cy="1095375"/>
            <a:chOff x="253" y="1903"/>
            <a:chExt cx="898" cy="748"/>
          </a:xfrm>
        </p:grpSpPr>
        <p:sp>
          <p:nvSpPr>
            <p:cNvPr id="14"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35"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68636" name="Text Box 84"/>
            <p:cNvSpPr txBox="1">
              <a:spLocks noChangeArrowheads="1"/>
            </p:cNvSpPr>
            <p:nvPr/>
          </p:nvSpPr>
          <p:spPr bwMode="auto">
            <a:xfrm>
              <a:off x="330" y="2050"/>
              <a:ext cx="743"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i="0">
                  <a:solidFill>
                    <a:srgbClr val="FFFFFF"/>
                  </a:solidFill>
                  <a:latin typeface="宋体" panose="02010600030101010101" pitchFamily="2" charset="-122"/>
                  <a:ea typeface="华文中宋" panose="02010600040101010101" pitchFamily="2" charset="-122"/>
                </a:rPr>
                <a:t>用递归定义</a:t>
              </a:r>
            </a:p>
          </p:txBody>
        </p:sp>
      </p:grpSp>
      <p:grpSp>
        <p:nvGrpSpPr>
          <p:cNvPr id="68617" name="Group 24"/>
          <p:cNvGrpSpPr>
            <a:grpSpLocks/>
          </p:cNvGrpSpPr>
          <p:nvPr/>
        </p:nvGrpSpPr>
        <p:grpSpPr bwMode="auto">
          <a:xfrm>
            <a:off x="7370764" y="3746501"/>
            <a:ext cx="1425575" cy="1095375"/>
            <a:chOff x="253" y="1903"/>
            <a:chExt cx="898" cy="748"/>
          </a:xfrm>
        </p:grpSpPr>
        <p:sp>
          <p:nvSpPr>
            <p:cNvPr id="18"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32"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68633" name="Text Box 84"/>
            <p:cNvSpPr txBox="1">
              <a:spLocks noChangeArrowheads="1"/>
            </p:cNvSpPr>
            <p:nvPr/>
          </p:nvSpPr>
          <p:spPr bwMode="auto">
            <a:xfrm>
              <a:off x="330" y="2050"/>
              <a:ext cx="743"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i="0">
                  <a:solidFill>
                    <a:srgbClr val="FFFFFF"/>
                  </a:solidFill>
                  <a:latin typeface="宋体" panose="02010600030101010101" pitchFamily="2" charset="-122"/>
                  <a:ea typeface="华文中宋" panose="02010600040101010101" pitchFamily="2" charset="-122"/>
                </a:rPr>
                <a:t>用递归构造</a:t>
              </a:r>
            </a:p>
          </p:txBody>
        </p:sp>
      </p:grpSp>
      <p:grpSp>
        <p:nvGrpSpPr>
          <p:cNvPr id="68618" name="Group 28"/>
          <p:cNvGrpSpPr>
            <a:grpSpLocks/>
          </p:cNvGrpSpPr>
          <p:nvPr/>
        </p:nvGrpSpPr>
        <p:grpSpPr bwMode="auto">
          <a:xfrm>
            <a:off x="8793164" y="3705226"/>
            <a:ext cx="1425575" cy="1095375"/>
            <a:chOff x="253" y="1903"/>
            <a:chExt cx="898" cy="748"/>
          </a:xfrm>
        </p:grpSpPr>
        <p:sp>
          <p:nvSpPr>
            <p:cNvPr id="23"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29" name="Oval 40"/>
            <p:cNvSpPr>
              <a:spLocks noChangeArrowheads="1"/>
            </p:cNvSpPr>
            <p:nvPr/>
          </p:nvSpPr>
          <p:spPr bwMode="gray">
            <a:xfrm>
              <a:off x="327" y="1965"/>
              <a:ext cx="750" cy="625"/>
            </a:xfrm>
            <a:prstGeom prst="ellipse">
              <a:avLst/>
            </a:prstGeom>
            <a:solidFill>
              <a:schemeClr val="accent2"/>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68630" name="Text Box 84"/>
            <p:cNvSpPr txBox="1">
              <a:spLocks noChangeArrowheads="1"/>
            </p:cNvSpPr>
            <p:nvPr/>
          </p:nvSpPr>
          <p:spPr bwMode="auto">
            <a:xfrm>
              <a:off x="330" y="2050"/>
              <a:ext cx="743"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spcBef>
                  <a:spcPct val="35000"/>
                </a:spcBef>
              </a:pPr>
              <a:r>
                <a:rPr kumimoji="0" lang="zh-CN" altLang="en-US" i="0">
                  <a:solidFill>
                    <a:srgbClr val="FFFFFF"/>
                  </a:solidFill>
                  <a:latin typeface="宋体" panose="02010600030101010101" pitchFamily="2" charset="-122"/>
                  <a:ea typeface="华文中宋" panose="02010600040101010101" pitchFamily="2" charset="-122"/>
                </a:rPr>
                <a:t>递归计算</a:t>
              </a:r>
              <a:r>
                <a:rPr kumimoji="0" lang="en-US" altLang="zh-CN" i="0">
                  <a:solidFill>
                    <a:srgbClr val="FFFFFF"/>
                  </a:solidFill>
                  <a:latin typeface="宋体" panose="02010600030101010101" pitchFamily="2" charset="-122"/>
                  <a:ea typeface="华文中宋" panose="02010600040101010101" pitchFamily="2" charset="-122"/>
                </a:rPr>
                <a:t>/</a:t>
              </a:r>
              <a:r>
                <a:rPr kumimoji="0" lang="zh-CN" altLang="en-US" i="0">
                  <a:solidFill>
                    <a:srgbClr val="FFFFFF"/>
                  </a:solidFill>
                  <a:latin typeface="宋体" panose="02010600030101010101" pitchFamily="2" charset="-122"/>
                  <a:ea typeface="华文中宋" panose="02010600040101010101" pitchFamily="2" charset="-122"/>
                </a:rPr>
                <a:t>执行</a:t>
              </a:r>
            </a:p>
          </p:txBody>
        </p:sp>
      </p:grpSp>
      <p:sp>
        <p:nvSpPr>
          <p:cNvPr id="68619" name="AutoShape 32"/>
          <p:cNvSpPr>
            <a:spLocks/>
          </p:cNvSpPr>
          <p:nvPr/>
        </p:nvSpPr>
        <p:spPr bwMode="auto">
          <a:xfrm rot="5400000">
            <a:off x="7815263" y="1433513"/>
            <a:ext cx="382588" cy="4100513"/>
          </a:xfrm>
          <a:prstGeom prst="leftBrace">
            <a:avLst>
              <a:gd name="adj1" fmla="val 89315"/>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8620" name="Group 33"/>
          <p:cNvGrpSpPr>
            <a:grpSpLocks/>
          </p:cNvGrpSpPr>
          <p:nvPr/>
        </p:nvGrpSpPr>
        <p:grpSpPr bwMode="auto">
          <a:xfrm>
            <a:off x="6753226" y="4932364"/>
            <a:ext cx="1425575" cy="1095375"/>
            <a:chOff x="253" y="1903"/>
            <a:chExt cx="898" cy="748"/>
          </a:xfrm>
        </p:grpSpPr>
        <p:sp>
          <p:nvSpPr>
            <p:cNvPr id="26"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26" name="Oval 40"/>
            <p:cNvSpPr>
              <a:spLocks noChangeArrowheads="1"/>
            </p:cNvSpPr>
            <p:nvPr/>
          </p:nvSpPr>
          <p:spPr bwMode="gray">
            <a:xfrm>
              <a:off x="327" y="1965"/>
              <a:ext cx="750" cy="625"/>
            </a:xfrm>
            <a:prstGeom prst="ellipse">
              <a:avLst/>
            </a:prstGeom>
            <a:solidFill>
              <a:srgbClr val="292929"/>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68627" name="Text Box 84"/>
            <p:cNvSpPr txBox="1">
              <a:spLocks noChangeArrowheads="1"/>
            </p:cNvSpPr>
            <p:nvPr/>
          </p:nvSpPr>
          <p:spPr bwMode="auto">
            <a:xfrm>
              <a:off x="330" y="2050"/>
              <a:ext cx="743"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i="0">
                  <a:solidFill>
                    <a:srgbClr val="FFFFFF"/>
                  </a:solidFill>
                  <a:latin typeface="宋体" panose="02010600030101010101" pitchFamily="2" charset="-122"/>
                  <a:ea typeface="华文中宋" panose="02010600040101010101" pitchFamily="2" charset="-122"/>
                </a:rPr>
                <a:t>递归</a:t>
              </a:r>
            </a:p>
            <a:p>
              <a:pPr algn="ctr" eaLnBrk="1" hangingPunct="1"/>
              <a:r>
                <a:rPr kumimoji="0" lang="zh-CN" altLang="en-US" i="0">
                  <a:solidFill>
                    <a:srgbClr val="FFFFFF"/>
                  </a:solidFill>
                  <a:latin typeface="宋体" panose="02010600030101010101" pitchFamily="2" charset="-122"/>
                  <a:ea typeface="华文中宋" panose="02010600040101010101" pitchFamily="2" charset="-122"/>
                </a:rPr>
                <a:t>基础</a:t>
              </a:r>
            </a:p>
          </p:txBody>
        </p:sp>
      </p:grpSp>
      <p:grpSp>
        <p:nvGrpSpPr>
          <p:cNvPr id="68621" name="Group 37"/>
          <p:cNvGrpSpPr>
            <a:grpSpLocks/>
          </p:cNvGrpSpPr>
          <p:nvPr/>
        </p:nvGrpSpPr>
        <p:grpSpPr bwMode="auto">
          <a:xfrm>
            <a:off x="8161339" y="4933951"/>
            <a:ext cx="1425575" cy="1095375"/>
            <a:chOff x="253" y="1903"/>
            <a:chExt cx="898" cy="748"/>
          </a:xfrm>
        </p:grpSpPr>
        <p:sp>
          <p:nvSpPr>
            <p:cNvPr id="20" name="AutoShape 39"/>
            <p:cNvSpPr>
              <a:spLocks noChangeArrowheads="1"/>
            </p:cNvSpPr>
            <p:nvPr/>
          </p:nvSpPr>
          <p:spPr bwMode="gray">
            <a:xfrm>
              <a:off x="253" y="1903"/>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defRPr/>
              </a:pPr>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68623" name="Oval 40"/>
            <p:cNvSpPr>
              <a:spLocks noChangeArrowheads="1"/>
            </p:cNvSpPr>
            <p:nvPr/>
          </p:nvSpPr>
          <p:spPr bwMode="gray">
            <a:xfrm>
              <a:off x="327" y="1965"/>
              <a:ext cx="750" cy="625"/>
            </a:xfrm>
            <a:prstGeom prst="ellipse">
              <a:avLst/>
            </a:prstGeom>
            <a:solidFill>
              <a:srgbClr val="292929"/>
            </a:solidFill>
            <a:ln w="28575" algn="ctr">
              <a:solidFill>
                <a:srgbClr val="FFFFFF"/>
              </a:solidFill>
              <a:round/>
              <a:headEnd/>
              <a:tailEnd/>
            </a:ln>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endParaRPr kumimoji="0" lang="zh-CN" altLang="en-US" sz="2800" i="0">
                <a:solidFill>
                  <a:srgbClr val="000000"/>
                </a:solidFill>
                <a:latin typeface="宋体" panose="02010600030101010101" pitchFamily="2" charset="-122"/>
              </a:endParaRPr>
            </a:p>
          </p:txBody>
        </p:sp>
        <p:sp>
          <p:nvSpPr>
            <p:cNvPr id="68624" name="Text Box 84"/>
            <p:cNvSpPr txBox="1">
              <a:spLocks noChangeArrowheads="1"/>
            </p:cNvSpPr>
            <p:nvPr/>
          </p:nvSpPr>
          <p:spPr bwMode="auto">
            <a:xfrm>
              <a:off x="330" y="2050"/>
              <a:ext cx="743"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i="0">
                  <a:solidFill>
                    <a:srgbClr val="FFFFFF"/>
                  </a:solidFill>
                  <a:latin typeface="宋体" panose="02010600030101010101" pitchFamily="2" charset="-122"/>
                  <a:ea typeface="华文中宋" panose="02010600040101010101" pitchFamily="2" charset="-122"/>
                </a:rPr>
                <a:t>递归</a:t>
              </a:r>
            </a:p>
            <a:p>
              <a:pPr algn="ctr" eaLnBrk="1" hangingPunct="1"/>
              <a:r>
                <a:rPr kumimoji="0" lang="zh-CN" altLang="en-US" i="0">
                  <a:solidFill>
                    <a:srgbClr val="FFFFFF"/>
                  </a:solidFill>
                  <a:latin typeface="宋体" panose="02010600030101010101" pitchFamily="2" charset="-122"/>
                  <a:ea typeface="华文中宋" panose="02010600040101010101" pitchFamily="2" charset="-122"/>
                </a:rPr>
                <a:t>步骤</a:t>
              </a:r>
            </a:p>
          </p:txBody>
        </p:sp>
      </p:grpSp>
      <p:sp>
        <p:nvSpPr>
          <p:cNvPr id="3" name="圆角矩形 73">
            <a:extLst>
              <a:ext uri="{FF2B5EF4-FFF2-40B4-BE49-F238E27FC236}">
                <a16:creationId xmlns:a16="http://schemas.microsoft.com/office/drawing/2014/main" id="{05984192-D7ED-425B-9B54-BB229DE4AD1F}"/>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小结</a:t>
            </a:r>
          </a:p>
        </p:txBody>
      </p:sp>
      <p:sp>
        <p:nvSpPr>
          <p:cNvPr id="6" name="标题 1">
            <a:extLst>
              <a:ext uri="{FF2B5EF4-FFF2-40B4-BE49-F238E27FC236}">
                <a16:creationId xmlns:a16="http://schemas.microsoft.com/office/drawing/2014/main" id="{30BB38CA-73A0-447A-9898-3CBFA5D062E6}"/>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递归的概念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4543" y="193179"/>
            <a:ext cx="11073674" cy="658591"/>
          </a:xfrm>
        </p:spPr>
        <p:txBody>
          <a:bodyPr>
            <a:normAutofit/>
          </a:bodyPr>
          <a:lstStyle/>
          <a:p>
            <a:pPr algn="l"/>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4</a:t>
            </a:r>
            <a:r>
              <a:rPr lang="zh-CN" altLang="en-US" sz="3600" b="1" dirty="0">
                <a:latin typeface="微软雅黑" panose="020B0503020204020204" pitchFamily="34" charset="-122"/>
                <a:ea typeface="微软雅黑" panose="020B0503020204020204" pitchFamily="34" charset="-122"/>
              </a:rPr>
              <a:t>讲</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程序与递归</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二看计算机的本质</a:t>
            </a:r>
          </a:p>
        </p:txBody>
      </p:sp>
      <p:sp>
        <p:nvSpPr>
          <p:cNvPr id="5123" name="Text Box 3"/>
          <p:cNvSpPr txBox="1">
            <a:spLocks noChangeArrowheads="1"/>
          </p:cNvSpPr>
          <p:nvPr/>
        </p:nvSpPr>
        <p:spPr bwMode="auto">
          <a:xfrm>
            <a:off x="746868" y="1320354"/>
            <a:ext cx="7725192"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a:t>
            </a:r>
            <a:r>
              <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计算系统与程序</a:t>
            </a:r>
            <a:r>
              <a:rPr kumimoji="1"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 </a:t>
            </a:r>
            <a:endPar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lvl="0" eaLnBrk="1" hangingPunct="1">
              <a:lnSpc>
                <a:spcPct val="130000"/>
              </a:lnSpc>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二、程序构造：组合与抽象示例（运算组合式）</a:t>
            </a:r>
            <a:endPar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三、递归的概念</a:t>
            </a:r>
          </a:p>
          <a:p>
            <a:pPr lvl="0" defTabSz="457200" eaLnBrk="1" fontAlgn="auto" hangingPunct="1">
              <a:lnSpc>
                <a:spcPct val="130000"/>
              </a:lnSpc>
              <a:spcBef>
                <a:spcPts val="0"/>
              </a:spcBef>
              <a:spcAft>
                <a:spcPts val="0"/>
              </a:spcAft>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四、递归与迭代</a:t>
            </a:r>
            <a:r>
              <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a:t>
            </a: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两种不同的递归函数</a:t>
            </a:r>
            <a:endPar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marL="0" marR="0" lvl="0" indent="0" algn="l" defTabSz="457200" rtl="0" eaLnBrk="1" fontAlgn="auto" latinLnBrk="0" hangingPunct="1">
              <a:lnSpc>
                <a:spcPct val="13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cs typeface="+mn-cs"/>
              </a:rPr>
              <a:t>五、运用递归和迭代：构造与自动执行</a:t>
            </a:r>
          </a:p>
        </p:txBody>
      </p:sp>
    </p:spTree>
    <p:extLst>
      <p:ext uri="{BB962C8B-B14F-4D97-AF65-F5344CB8AC3E}">
        <p14:creationId xmlns:p14="http://schemas.microsoft.com/office/powerpoint/2010/main" val="225549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BEB4596D-44BE-4ECE-99CD-C2F7CC7CD93D}" type="slidenum">
              <a:rPr kumimoji="0" lang="en-US" altLang="zh-CN" sz="1200" i="0">
                <a:solidFill>
                  <a:schemeClr val="bg1"/>
                </a:solidFill>
              </a:rPr>
              <a:pPr algn="r" eaLnBrk="1" hangingPunct="1"/>
              <a:t>46</a:t>
            </a:fld>
            <a:endParaRPr kumimoji="0" lang="en-US" altLang="zh-CN" sz="1200" i="0">
              <a:solidFill>
                <a:schemeClr val="bg1"/>
              </a:solidFill>
            </a:endParaRPr>
          </a:p>
        </p:txBody>
      </p:sp>
      <p:sp>
        <p:nvSpPr>
          <p:cNvPr id="1861637" name="Text Box 5"/>
          <p:cNvSpPr txBox="1">
            <a:spLocks noChangeArrowheads="1"/>
          </p:cNvSpPr>
          <p:nvPr/>
        </p:nvSpPr>
        <p:spPr bwMode="auto">
          <a:xfrm>
            <a:off x="797186" y="1937295"/>
            <a:ext cx="884785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buClr>
                <a:srgbClr val="0066FF"/>
              </a:buClr>
              <a:buFont typeface="Wingdings" panose="05000000000000000000" pitchFamily="2" charset="2"/>
              <a:buChar char="p"/>
            </a:pPr>
            <a:r>
              <a:rPr lang="en-US" altLang="zh-CN" i="0" dirty="0">
                <a:solidFill>
                  <a:srgbClr val="000000"/>
                </a:solidFill>
                <a:ea typeface="黑体" panose="02010609060101010101" pitchFamily="49" charset="-122"/>
                <a:cs typeface="Arial" panose="020B0604020202020204" pitchFamily="34" charset="0"/>
              </a:rPr>
              <a:t> Fibonacci</a:t>
            </a:r>
            <a:r>
              <a:rPr lang="zh-CN" altLang="en-US" i="0" dirty="0">
                <a:solidFill>
                  <a:srgbClr val="000000"/>
                </a:solidFill>
                <a:ea typeface="黑体" panose="02010609060101010101" pitchFamily="49" charset="-122"/>
                <a:cs typeface="Arial" panose="020B0604020202020204" pitchFamily="34" charset="0"/>
              </a:rPr>
              <a:t>数列，无穷数列</a:t>
            </a:r>
            <a:r>
              <a:rPr lang="en-US" altLang="zh-CN" i="0" dirty="0">
                <a:solidFill>
                  <a:srgbClr val="000000"/>
                </a:solidFill>
                <a:ea typeface="黑体" panose="02010609060101010101" pitchFamily="49" charset="-122"/>
                <a:cs typeface="Arial" panose="020B0604020202020204" pitchFamily="34" charset="0"/>
              </a:rPr>
              <a:t>1</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1</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2</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3</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5</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8</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13</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21</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34</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55</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a:t>
            </a:r>
            <a:r>
              <a:rPr lang="zh-CN" altLang="en-US" i="0" dirty="0">
                <a:solidFill>
                  <a:srgbClr val="000000"/>
                </a:solidFill>
                <a:ea typeface="黑体" panose="02010609060101010101" pitchFamily="49" charset="-122"/>
                <a:cs typeface="Arial" panose="020B0604020202020204" pitchFamily="34" charset="0"/>
              </a:rPr>
              <a:t>，</a:t>
            </a:r>
            <a:r>
              <a:rPr lang="en-US" altLang="zh-CN" i="0" dirty="0">
                <a:solidFill>
                  <a:srgbClr val="000000"/>
                </a:solidFill>
                <a:ea typeface="黑体" panose="02010609060101010101" pitchFamily="49" charset="-122"/>
                <a:cs typeface="Arial" panose="020B0604020202020204" pitchFamily="34" charset="0"/>
              </a:rPr>
              <a:t> </a:t>
            </a: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ea typeface="黑体" panose="02010609060101010101" pitchFamily="49" charset="-122"/>
              <a:cs typeface="Arial" panose="020B0604020202020204" pitchFamily="34" charset="0"/>
            </a:endParaRP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ea typeface="黑体" panose="02010609060101010101" pitchFamily="49" charset="-122"/>
              <a:cs typeface="Arial" panose="020B0604020202020204" pitchFamily="34" charset="0"/>
            </a:endParaRP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ea typeface="黑体" panose="02010609060101010101" pitchFamily="49" charset="-122"/>
              <a:cs typeface="Arial" panose="020B0604020202020204" pitchFamily="34" charset="0"/>
            </a:endParaRP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ea typeface="黑体" panose="02010609060101010101" pitchFamily="49" charset="-122"/>
              <a:cs typeface="Arial" panose="020B0604020202020204" pitchFamily="34" charset="0"/>
            </a:endParaRPr>
          </a:p>
          <a:p>
            <a:pPr algn="just" eaLnBrk="1" hangingPunct="1">
              <a:lnSpc>
                <a:spcPct val="140000"/>
              </a:lnSpc>
              <a:buClr>
                <a:srgbClr val="0066FF"/>
              </a:buClr>
              <a:buFont typeface="Wingdings" panose="05000000000000000000" pitchFamily="2" charset="2"/>
              <a:buNone/>
            </a:pPr>
            <a:r>
              <a:rPr lang="en-US" altLang="zh-CN" i="0" dirty="0">
                <a:solidFill>
                  <a:srgbClr val="000000"/>
                </a:solidFill>
                <a:ea typeface="黑体" panose="02010609060101010101" pitchFamily="49" charset="-122"/>
                <a:cs typeface="Arial" panose="020B0604020202020204" pitchFamily="34" charset="0"/>
              </a:rPr>
              <a:t>	F(0)=1;  </a:t>
            </a:r>
          </a:p>
          <a:p>
            <a:pPr algn="just" eaLnBrk="1" hangingPunct="1">
              <a:lnSpc>
                <a:spcPct val="140000"/>
              </a:lnSpc>
              <a:buClr>
                <a:srgbClr val="0066FF"/>
              </a:buClr>
              <a:buFont typeface="Wingdings" panose="05000000000000000000" pitchFamily="2" charset="2"/>
              <a:buNone/>
            </a:pPr>
            <a:r>
              <a:rPr lang="en-US" altLang="zh-CN" i="0" dirty="0">
                <a:solidFill>
                  <a:srgbClr val="000000"/>
                </a:solidFill>
                <a:ea typeface="黑体" panose="02010609060101010101" pitchFamily="49" charset="-122"/>
                <a:cs typeface="Arial" panose="020B0604020202020204" pitchFamily="34" charset="0"/>
              </a:rPr>
              <a:t>	F(1)=1;  </a:t>
            </a:r>
          </a:p>
          <a:p>
            <a:pPr algn="just" eaLnBrk="1" hangingPunct="1">
              <a:lnSpc>
                <a:spcPct val="140000"/>
              </a:lnSpc>
              <a:buClr>
                <a:srgbClr val="0066FF"/>
              </a:buClr>
              <a:buFont typeface="Wingdings" panose="05000000000000000000" pitchFamily="2" charset="2"/>
              <a:buNone/>
            </a:pPr>
            <a:r>
              <a:rPr lang="en-US" altLang="zh-CN" i="0" dirty="0">
                <a:solidFill>
                  <a:srgbClr val="000000"/>
                </a:solidFill>
                <a:ea typeface="黑体" panose="02010609060101010101" pitchFamily="49" charset="-122"/>
                <a:cs typeface="Arial" panose="020B0604020202020204" pitchFamily="34" charset="0"/>
              </a:rPr>
              <a:t>	F(2)=F(1)+F(0)=2; </a:t>
            </a:r>
          </a:p>
          <a:p>
            <a:pPr algn="just" eaLnBrk="1" hangingPunct="1">
              <a:lnSpc>
                <a:spcPct val="140000"/>
              </a:lnSpc>
              <a:buClr>
                <a:srgbClr val="0066FF"/>
              </a:buClr>
              <a:buFont typeface="Wingdings" panose="05000000000000000000" pitchFamily="2" charset="2"/>
              <a:buNone/>
            </a:pPr>
            <a:r>
              <a:rPr lang="en-US" altLang="zh-CN" i="0" dirty="0">
                <a:solidFill>
                  <a:srgbClr val="000000"/>
                </a:solidFill>
                <a:ea typeface="黑体" panose="02010609060101010101" pitchFamily="49" charset="-122"/>
                <a:cs typeface="Arial" panose="020B0604020202020204" pitchFamily="34" charset="0"/>
              </a:rPr>
              <a:t>	F(3)=F(2)+F(1)= 3; </a:t>
            </a:r>
          </a:p>
          <a:p>
            <a:pPr algn="just" eaLnBrk="1" hangingPunct="1">
              <a:lnSpc>
                <a:spcPct val="140000"/>
              </a:lnSpc>
              <a:buClr>
                <a:srgbClr val="0066FF"/>
              </a:buClr>
              <a:buFont typeface="Wingdings" panose="05000000000000000000" pitchFamily="2" charset="2"/>
              <a:buNone/>
            </a:pPr>
            <a:r>
              <a:rPr lang="en-US" altLang="zh-CN" i="0" dirty="0">
                <a:solidFill>
                  <a:srgbClr val="000000"/>
                </a:solidFill>
                <a:ea typeface="黑体" panose="02010609060101010101" pitchFamily="49" charset="-122"/>
                <a:cs typeface="Arial" panose="020B0604020202020204" pitchFamily="34" charset="0"/>
              </a:rPr>
              <a:t>	F(4)=F(3)+F(2)= 3+2=5;… …</a:t>
            </a:r>
            <a:endParaRPr lang="zh-CN" altLang="en-US" i="0" dirty="0">
              <a:solidFill>
                <a:srgbClr val="000000"/>
              </a:solidFill>
              <a:ea typeface="黑体" panose="02010609060101010101" pitchFamily="49" charset="-122"/>
              <a:cs typeface="Arial" panose="020B0604020202020204" pitchFamily="34" charset="0"/>
            </a:endParaRPr>
          </a:p>
        </p:txBody>
      </p:sp>
      <p:sp>
        <p:nvSpPr>
          <p:cNvPr id="70662" name="Rectangle 6"/>
          <p:cNvSpPr>
            <a:spLocks noChangeArrowheads="1"/>
          </p:cNvSpPr>
          <p:nvPr/>
        </p:nvSpPr>
        <p:spPr bwMode="auto">
          <a:xfrm>
            <a:off x="590812" y="340411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0663" name="Object 7"/>
          <p:cNvGraphicFramePr>
            <a:graphicFrameLocks noChangeAspect="1"/>
          </p:cNvGraphicFramePr>
          <p:nvPr/>
        </p:nvGraphicFramePr>
        <p:xfrm>
          <a:off x="1592524" y="2488747"/>
          <a:ext cx="3711575" cy="1255713"/>
        </p:xfrm>
        <a:graphic>
          <a:graphicData uri="http://schemas.openxmlformats.org/presentationml/2006/ole">
            <mc:AlternateContent xmlns:mc="http://schemas.openxmlformats.org/markup-compatibility/2006">
              <mc:Choice xmlns:v="urn:schemas-microsoft-com:vml" Requires="v">
                <p:oleObj spid="_x0000_s133151" name="公式" r:id="rId4" imgW="2108200" imgH="711200" progId="Equation.3">
                  <p:embed/>
                </p:oleObj>
              </mc:Choice>
              <mc:Fallback>
                <p:oleObj name="公式" r:id="rId4" imgW="2108200" imgH="711200" progId="Equation.3">
                  <p:embed/>
                  <p:pic>
                    <p:nvPicPr>
                      <p:cNvPr id="706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524" y="2488747"/>
                        <a:ext cx="3711575" cy="125571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4" name="Line 8"/>
          <p:cNvSpPr>
            <a:spLocks noChangeShapeType="1"/>
          </p:cNvSpPr>
          <p:nvPr/>
        </p:nvSpPr>
        <p:spPr bwMode="auto">
          <a:xfrm>
            <a:off x="928861" y="3952462"/>
            <a:ext cx="505142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1641" name="Text Box 9"/>
          <p:cNvSpPr txBox="1">
            <a:spLocks noChangeArrowheads="1"/>
          </p:cNvSpPr>
          <p:nvPr/>
        </p:nvSpPr>
        <p:spPr bwMode="auto">
          <a:xfrm>
            <a:off x="7004181" y="2990647"/>
            <a:ext cx="1409700" cy="457200"/>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defPPr>
              <a:defRPr lang="zh-CN"/>
            </a:defPPr>
            <a:lvl1pPr algn="ctr" defTabSz="457200" eaLnBrk="1" fontAlgn="auto" hangingPunct="1">
              <a:spcBef>
                <a:spcPts val="0"/>
              </a:spcBef>
              <a:spcAft>
                <a:spcPts val="0"/>
              </a:spcAft>
              <a:defRPr kumimoji="0" sz="2400" i="0" kern="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sz="2000" dirty="0"/>
              <a:t>递归定义</a:t>
            </a:r>
          </a:p>
        </p:txBody>
      </p:sp>
      <p:sp>
        <p:nvSpPr>
          <p:cNvPr id="1861642" name="Text Box 10"/>
          <p:cNvSpPr txBox="1">
            <a:spLocks noChangeArrowheads="1"/>
          </p:cNvSpPr>
          <p:nvPr/>
        </p:nvSpPr>
        <p:spPr bwMode="auto">
          <a:xfrm>
            <a:off x="6873963" y="4493566"/>
            <a:ext cx="4169731" cy="461665"/>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defPPr>
              <a:defRPr lang="zh-CN"/>
            </a:defPPr>
            <a:lvl1pPr algn="ctr" defTabSz="457200" eaLnBrk="1" fontAlgn="auto" hangingPunct="1">
              <a:spcBef>
                <a:spcPts val="0"/>
              </a:spcBef>
              <a:spcAft>
                <a:spcPts val="0"/>
              </a:spcAft>
              <a:defRPr kumimoji="0" sz="2400" i="0" kern="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sz="2000"/>
              <a:t>递推计算</a:t>
            </a:r>
            <a:r>
              <a:rPr lang="en-US" altLang="zh-CN" sz="2000"/>
              <a:t>/</a:t>
            </a:r>
            <a:r>
              <a:rPr lang="zh-CN" altLang="en-US" sz="2000"/>
              <a:t>迭代计算</a:t>
            </a:r>
            <a:r>
              <a:rPr lang="en-US" altLang="zh-CN" sz="2000"/>
              <a:t>/</a:t>
            </a:r>
            <a:r>
              <a:rPr lang="zh-CN" altLang="en-US" sz="2000"/>
              <a:t>迭代执行</a:t>
            </a:r>
          </a:p>
        </p:txBody>
      </p:sp>
      <p:sp>
        <p:nvSpPr>
          <p:cNvPr id="70667" name="Text Box 11"/>
          <p:cNvSpPr txBox="1">
            <a:spLocks noChangeArrowheads="1"/>
          </p:cNvSpPr>
          <p:nvPr/>
        </p:nvSpPr>
        <p:spPr bwMode="auto">
          <a:xfrm>
            <a:off x="3030538" y="6313587"/>
            <a:ext cx="6786563" cy="457200"/>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defPPr>
              <a:defRPr lang="zh-CN"/>
            </a:defPPr>
            <a:lvl1pPr algn="ctr" defTabSz="457200" eaLnBrk="1" fontAlgn="auto" hangingPunct="1">
              <a:spcBef>
                <a:spcPts val="0"/>
              </a:spcBef>
              <a:spcAft>
                <a:spcPts val="0"/>
              </a:spcAft>
              <a:defRPr kumimoji="0" sz="2400" i="0" kern="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sz="2000" dirty="0"/>
              <a:t>定义是递归的</a:t>
            </a:r>
            <a:r>
              <a:rPr lang="en-US" altLang="zh-CN" sz="2000" dirty="0"/>
              <a:t>, </a:t>
            </a:r>
            <a:r>
              <a:rPr lang="zh-CN" altLang="en-US" sz="2000" dirty="0"/>
              <a:t>但执行可以是递归的也可是迭代的</a:t>
            </a:r>
          </a:p>
        </p:txBody>
      </p:sp>
      <p:sp>
        <p:nvSpPr>
          <p:cNvPr id="12" name="圆角矩形 11"/>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）体验两种不同的递归函数</a:t>
            </a:r>
          </a:p>
        </p:txBody>
      </p:sp>
      <p:sp>
        <p:nvSpPr>
          <p:cNvPr id="13"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递归与迭代</a:t>
            </a:r>
            <a:r>
              <a:rPr kumimoji="0" lang="en-US" altLang="zh-CN"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两种不同的递归函数</a:t>
            </a:r>
          </a:p>
        </p:txBody>
      </p:sp>
      <p:sp>
        <p:nvSpPr>
          <p:cNvPr id="14" name="矩形 11">
            <a:extLst>
              <a:ext uri="{FF2B5EF4-FFF2-40B4-BE49-F238E27FC236}">
                <a16:creationId xmlns:a16="http://schemas.microsoft.com/office/drawing/2014/main" id="{A11FCBCB-35CA-410B-A27F-2A876298515B}"/>
              </a:ext>
            </a:extLst>
          </p:cNvPr>
          <p:cNvSpPr>
            <a:spLocks noChangeArrowheads="1"/>
          </p:cNvSpPr>
          <p:nvPr/>
        </p:nvSpPr>
        <p:spPr bwMode="auto">
          <a:xfrm>
            <a:off x="4777275" y="5456312"/>
            <a:ext cx="6786563"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i="0" dirty="0">
                <a:solidFill>
                  <a:srgbClr val="FF0000"/>
                </a:solidFill>
              </a:rPr>
              <a:t>这是由前向后递推计算（迭代），可以用循环结构解决</a:t>
            </a:r>
            <a:endParaRPr lang="zh-CN" altLang="en-US" i="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1641"/>
                                        </p:tgtEl>
                                        <p:attrNameLst>
                                          <p:attrName>style.visibility</p:attrName>
                                        </p:attrNameLst>
                                      </p:cBhvr>
                                      <p:to>
                                        <p:strVal val="visible"/>
                                      </p:to>
                                    </p:set>
                                    <p:anim calcmode="lin" valueType="num">
                                      <p:cBhvr additive="base">
                                        <p:cTn id="7" dur="500" fill="hold"/>
                                        <p:tgtEl>
                                          <p:spTgt spid="1861641"/>
                                        </p:tgtEl>
                                        <p:attrNameLst>
                                          <p:attrName>ppt_x</p:attrName>
                                        </p:attrNameLst>
                                      </p:cBhvr>
                                      <p:tavLst>
                                        <p:tav tm="0">
                                          <p:val>
                                            <p:strVal val="#ppt_x"/>
                                          </p:val>
                                        </p:tav>
                                        <p:tav tm="100000">
                                          <p:val>
                                            <p:strVal val="#ppt_x"/>
                                          </p:val>
                                        </p:tav>
                                      </p:tavLst>
                                    </p:anim>
                                    <p:anim calcmode="lin" valueType="num">
                                      <p:cBhvr additive="base">
                                        <p:cTn id="8" dur="500" fill="hold"/>
                                        <p:tgtEl>
                                          <p:spTgt spid="18616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61637">
                                            <p:txEl>
                                              <p:pRg st="5" end="5"/>
                                            </p:txEl>
                                          </p:spTgt>
                                        </p:tgtEl>
                                        <p:attrNameLst>
                                          <p:attrName>style.visibility</p:attrName>
                                        </p:attrNameLst>
                                      </p:cBhvr>
                                      <p:to>
                                        <p:strVal val="visible"/>
                                      </p:to>
                                    </p:set>
                                    <p:anim calcmode="lin" valueType="num">
                                      <p:cBhvr additive="base">
                                        <p:cTn id="13" dur="500" fill="hold"/>
                                        <p:tgtEl>
                                          <p:spTgt spid="186163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16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61637">
                                            <p:txEl>
                                              <p:pRg st="6" end="6"/>
                                            </p:txEl>
                                          </p:spTgt>
                                        </p:tgtEl>
                                        <p:attrNameLst>
                                          <p:attrName>style.visibility</p:attrName>
                                        </p:attrNameLst>
                                      </p:cBhvr>
                                      <p:to>
                                        <p:strVal val="visible"/>
                                      </p:to>
                                    </p:set>
                                    <p:anim calcmode="lin" valueType="num">
                                      <p:cBhvr additive="base">
                                        <p:cTn id="19" dur="500" fill="hold"/>
                                        <p:tgtEl>
                                          <p:spTgt spid="186163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616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61637">
                                            <p:txEl>
                                              <p:pRg st="7" end="7"/>
                                            </p:txEl>
                                          </p:spTgt>
                                        </p:tgtEl>
                                        <p:attrNameLst>
                                          <p:attrName>style.visibility</p:attrName>
                                        </p:attrNameLst>
                                      </p:cBhvr>
                                      <p:to>
                                        <p:strVal val="visible"/>
                                      </p:to>
                                    </p:set>
                                    <p:anim calcmode="lin" valueType="num">
                                      <p:cBhvr additive="base">
                                        <p:cTn id="25" dur="500" fill="hold"/>
                                        <p:tgtEl>
                                          <p:spTgt spid="186163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6163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61637">
                                            <p:txEl>
                                              <p:pRg st="8" end="8"/>
                                            </p:txEl>
                                          </p:spTgt>
                                        </p:tgtEl>
                                        <p:attrNameLst>
                                          <p:attrName>style.visibility</p:attrName>
                                        </p:attrNameLst>
                                      </p:cBhvr>
                                      <p:to>
                                        <p:strVal val="visible"/>
                                      </p:to>
                                    </p:set>
                                    <p:anim calcmode="lin" valueType="num">
                                      <p:cBhvr additive="base">
                                        <p:cTn id="31" dur="500" fill="hold"/>
                                        <p:tgtEl>
                                          <p:spTgt spid="186163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6163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61637">
                                            <p:txEl>
                                              <p:pRg st="9" end="9"/>
                                            </p:txEl>
                                          </p:spTgt>
                                        </p:tgtEl>
                                        <p:attrNameLst>
                                          <p:attrName>style.visibility</p:attrName>
                                        </p:attrNameLst>
                                      </p:cBhvr>
                                      <p:to>
                                        <p:strVal val="visible"/>
                                      </p:to>
                                    </p:set>
                                    <p:anim calcmode="lin" valueType="num">
                                      <p:cBhvr additive="base">
                                        <p:cTn id="37" dur="500" fill="hold"/>
                                        <p:tgtEl>
                                          <p:spTgt spid="186163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6163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61642"/>
                                        </p:tgtEl>
                                        <p:attrNameLst>
                                          <p:attrName>style.visibility</p:attrName>
                                        </p:attrNameLst>
                                      </p:cBhvr>
                                      <p:to>
                                        <p:strVal val="visible"/>
                                      </p:to>
                                    </p:set>
                                    <p:anim calcmode="lin" valueType="num">
                                      <p:cBhvr additive="base">
                                        <p:cTn id="43" dur="500" fill="hold"/>
                                        <p:tgtEl>
                                          <p:spTgt spid="1861642"/>
                                        </p:tgtEl>
                                        <p:attrNameLst>
                                          <p:attrName>ppt_x</p:attrName>
                                        </p:attrNameLst>
                                      </p:cBhvr>
                                      <p:tavLst>
                                        <p:tav tm="0">
                                          <p:val>
                                            <p:strVal val="#ppt_x"/>
                                          </p:val>
                                        </p:tav>
                                        <p:tav tm="100000">
                                          <p:val>
                                            <p:strVal val="#ppt_x"/>
                                          </p:val>
                                        </p:tav>
                                      </p:tavLst>
                                    </p:anim>
                                    <p:anim calcmode="lin" valueType="num">
                                      <p:cBhvr additive="base">
                                        <p:cTn id="44" dur="500" fill="hold"/>
                                        <p:tgtEl>
                                          <p:spTgt spid="1861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1641" grpId="0" animBg="1"/>
      <p:bldP spid="186164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7DF07225-2649-43E4-8C09-D697DF286021}" type="slidenum">
              <a:rPr kumimoji="0" lang="en-US" altLang="zh-CN" sz="1200" i="0">
                <a:solidFill>
                  <a:schemeClr val="bg1"/>
                </a:solidFill>
              </a:rPr>
              <a:pPr algn="r" eaLnBrk="1" hangingPunct="1"/>
              <a:t>47</a:t>
            </a:fld>
            <a:endParaRPr kumimoji="0" lang="en-US" altLang="zh-CN" sz="1200" i="0">
              <a:solidFill>
                <a:schemeClr val="bg1"/>
              </a:solidFill>
            </a:endParaRPr>
          </a:p>
        </p:txBody>
      </p:sp>
      <p:sp>
        <p:nvSpPr>
          <p:cNvPr id="72708" name="Text Box 4"/>
          <p:cNvSpPr txBox="1">
            <a:spLocks noChangeArrowheads="1"/>
          </p:cNvSpPr>
          <p:nvPr/>
        </p:nvSpPr>
        <p:spPr bwMode="auto">
          <a:xfrm>
            <a:off x="884564" y="1820707"/>
            <a:ext cx="8783638" cy="47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buClr>
                <a:srgbClr val="0066FF"/>
              </a:buClr>
            </a:pPr>
            <a:r>
              <a:rPr lang="zh-CN" altLang="en-US" i="0" dirty="0">
                <a:solidFill>
                  <a:srgbClr val="000000"/>
                </a:solidFill>
                <a:ea typeface="黑体" panose="02010609060101010101" pitchFamily="49" charset="-122"/>
                <a:cs typeface="Arial" panose="020B0604020202020204" pitchFamily="34" charset="0"/>
              </a:rPr>
              <a:t>阿克曼递归函数</a:t>
            </a:r>
            <a:r>
              <a:rPr lang="en-US" altLang="zh-CN" i="0" dirty="0">
                <a:solidFill>
                  <a:srgbClr val="000000"/>
                </a:solidFill>
                <a:ea typeface="黑体" panose="02010609060101010101" pitchFamily="49" charset="-122"/>
                <a:cs typeface="Arial" panose="020B0604020202020204" pitchFamily="34" charset="0"/>
              </a:rPr>
              <a:t>---</a:t>
            </a:r>
            <a:r>
              <a:rPr lang="zh-CN" altLang="en-US" i="0" dirty="0">
                <a:solidFill>
                  <a:srgbClr val="000000"/>
                </a:solidFill>
                <a:ea typeface="黑体" panose="02010609060101010101" pitchFamily="49" charset="-122"/>
                <a:cs typeface="Arial" panose="020B0604020202020204" pitchFamily="34" charset="0"/>
              </a:rPr>
              <a:t>双递归函数</a:t>
            </a:r>
            <a:r>
              <a:rPr lang="en-US" altLang="zh-CN" i="0" dirty="0">
                <a:solidFill>
                  <a:srgbClr val="000000"/>
                </a:solidFill>
                <a:ea typeface="黑体" panose="02010609060101010101" pitchFamily="49" charset="-122"/>
                <a:cs typeface="Arial" panose="020B0604020202020204" pitchFamily="34" charset="0"/>
              </a:rPr>
              <a:t> </a:t>
            </a:r>
            <a:endParaRPr lang="zh-CN" altLang="en-US" i="0" dirty="0">
              <a:solidFill>
                <a:srgbClr val="000000"/>
              </a:solidFill>
              <a:ea typeface="黑体" panose="02010609060101010101" pitchFamily="49" charset="-122"/>
              <a:cs typeface="Arial" panose="020B0604020202020204" pitchFamily="34" charset="0"/>
            </a:endParaRPr>
          </a:p>
        </p:txBody>
      </p:sp>
      <p:sp>
        <p:nvSpPr>
          <p:cNvPr id="72709" name="Rectangle 5"/>
          <p:cNvSpPr>
            <a:spLocks noChangeArrowheads="1"/>
          </p:cNvSpPr>
          <p:nvPr/>
        </p:nvSpPr>
        <p:spPr bwMode="auto">
          <a:xfrm>
            <a:off x="1142077" y="312609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0" name="Line 6"/>
          <p:cNvSpPr>
            <a:spLocks noChangeShapeType="1"/>
          </p:cNvSpPr>
          <p:nvPr/>
        </p:nvSpPr>
        <p:spPr bwMode="auto">
          <a:xfrm>
            <a:off x="853369" y="4281002"/>
            <a:ext cx="505142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1" name="Rectangle 7"/>
          <p:cNvSpPr>
            <a:spLocks noChangeArrowheads="1"/>
          </p:cNvSpPr>
          <p:nvPr/>
        </p:nvSpPr>
        <p:spPr bwMode="auto">
          <a:xfrm>
            <a:off x="1142077" y="304037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712" name="Object 8"/>
          <p:cNvGraphicFramePr>
            <a:graphicFrameLocks noChangeAspect="1"/>
          </p:cNvGraphicFramePr>
          <p:nvPr/>
        </p:nvGraphicFramePr>
        <p:xfrm>
          <a:off x="1112132" y="2535785"/>
          <a:ext cx="4533900" cy="1647825"/>
        </p:xfrm>
        <a:graphic>
          <a:graphicData uri="http://schemas.openxmlformats.org/presentationml/2006/ole">
            <mc:AlternateContent xmlns:mc="http://schemas.openxmlformats.org/markup-compatibility/2006">
              <mc:Choice xmlns:v="urn:schemas-microsoft-com:vml" Requires="v">
                <p:oleObj spid="_x0000_s134204" name="公式" r:id="rId4" imgW="2438400" imgH="889000" progId="Equation.3">
                  <p:embed/>
                </p:oleObj>
              </mc:Choice>
              <mc:Fallback>
                <p:oleObj name="公式" r:id="rId4" imgW="2438400" imgH="889000" progId="Equation.3">
                  <p:embed/>
                  <p:pic>
                    <p:nvPicPr>
                      <p:cNvPr id="7271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132" y="2535785"/>
                        <a:ext cx="4533900" cy="164782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689" name="Rectangle 9"/>
          <p:cNvSpPr>
            <a:spLocks noChangeArrowheads="1"/>
          </p:cNvSpPr>
          <p:nvPr/>
        </p:nvSpPr>
        <p:spPr bwMode="auto">
          <a:xfrm>
            <a:off x="7335838" y="3314395"/>
            <a:ext cx="3363421"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i="0"/>
              <a:t>函数本身是递归的，</a:t>
            </a:r>
          </a:p>
          <a:p>
            <a:pPr>
              <a:lnSpc>
                <a:spcPct val="120000"/>
              </a:lnSpc>
            </a:pPr>
            <a:r>
              <a:rPr lang="zh-CN" altLang="en-US" sz="2400" i="0"/>
              <a:t>函数的变量也是递归的</a:t>
            </a:r>
            <a:r>
              <a:rPr lang="zh-CN" altLang="en-US" sz="2400"/>
              <a:t> </a:t>
            </a:r>
          </a:p>
        </p:txBody>
      </p:sp>
      <p:sp>
        <p:nvSpPr>
          <p:cNvPr id="1863690" name="Rectangle 10"/>
          <p:cNvSpPr>
            <a:spLocks noChangeArrowheads="1"/>
          </p:cNvSpPr>
          <p:nvPr/>
        </p:nvSpPr>
        <p:spPr bwMode="auto">
          <a:xfrm>
            <a:off x="859075" y="4331247"/>
            <a:ext cx="981469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indent="266700">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r>
              <a:rPr lang="en-US" altLang="zh-CN" b="0" i="0" dirty="0">
                <a:latin typeface="Calibri" panose="020F0502020204030204" pitchFamily="34" charset="0"/>
                <a:cs typeface="Times New Roman" panose="02020603050405020304" pitchFamily="18" charset="0"/>
              </a:rPr>
              <a:t>m=0</a:t>
            </a:r>
            <a:r>
              <a:rPr lang="zh-CN" altLang="en-US" b="0" i="0" dirty="0">
                <a:latin typeface="Calibri" panose="020F0502020204030204" pitchFamily="34" charset="0"/>
                <a:cs typeface="Times New Roman" panose="02020603050405020304" pitchFamily="18" charset="0"/>
              </a:rPr>
              <a:t>时，</a:t>
            </a:r>
            <a:r>
              <a:rPr lang="en-US" altLang="zh-CN" b="0" i="0" dirty="0">
                <a:latin typeface="Calibri" panose="020F0502020204030204" pitchFamily="34" charset="0"/>
                <a:cs typeface="Times New Roman" panose="02020603050405020304" pitchFamily="18" charset="0"/>
              </a:rPr>
              <a:t>A(</a:t>
            </a:r>
            <a:r>
              <a:rPr lang="en-US" altLang="zh-CN" b="0" i="0" dirty="0" err="1">
                <a:latin typeface="Calibri" panose="020F0502020204030204" pitchFamily="34" charset="0"/>
                <a:cs typeface="Times New Roman" panose="02020603050405020304" pitchFamily="18" charset="0"/>
              </a:rPr>
              <a:t>n,0</a:t>
            </a:r>
            <a:r>
              <a:rPr lang="en-US" altLang="zh-CN" b="0" i="0" dirty="0">
                <a:latin typeface="Calibri" panose="020F0502020204030204" pitchFamily="34" charset="0"/>
                <a:cs typeface="Times New Roman" panose="02020603050405020304" pitchFamily="18" charset="0"/>
              </a:rPr>
              <a:t>)=</a:t>
            </a:r>
            <a:r>
              <a:rPr lang="en-US" altLang="zh-CN" b="0" i="0" dirty="0" err="1">
                <a:latin typeface="Calibri" panose="020F0502020204030204" pitchFamily="34" charset="0"/>
                <a:cs typeface="Times New Roman" panose="02020603050405020304" pitchFamily="18" charset="0"/>
              </a:rPr>
              <a:t>n+2</a:t>
            </a:r>
            <a:r>
              <a:rPr lang="zh-CN" altLang="en-US" b="0" i="0" dirty="0">
                <a:latin typeface="Calibri" panose="020F0502020204030204" pitchFamily="34" charset="0"/>
                <a:cs typeface="Times New Roman" panose="02020603050405020304" pitchFamily="18" charset="0"/>
              </a:rPr>
              <a:t>；</a:t>
            </a:r>
            <a:endParaRPr lang="zh-CN" altLang="en-US" b="0" i="0" dirty="0">
              <a:cs typeface="Times New Roman" panose="02020603050405020304" pitchFamily="18" charset="0"/>
            </a:endParaRPr>
          </a:p>
          <a:p>
            <a:r>
              <a:rPr lang="en-US" altLang="zh-CN" b="0" i="0" dirty="0">
                <a:latin typeface="Calibri" panose="020F0502020204030204" pitchFamily="34" charset="0"/>
                <a:cs typeface="Times New Roman" panose="02020603050405020304" pitchFamily="18" charset="0"/>
              </a:rPr>
              <a:t>m=1</a:t>
            </a:r>
            <a:r>
              <a:rPr lang="zh-CN" altLang="en-US" b="0" i="0" dirty="0">
                <a:latin typeface="Calibri" panose="020F0502020204030204" pitchFamily="34" charset="0"/>
                <a:cs typeface="Times New Roman" panose="02020603050405020304" pitchFamily="18" charset="0"/>
              </a:rPr>
              <a:t>时，</a:t>
            </a:r>
            <a:r>
              <a:rPr lang="en-US" altLang="zh-CN" b="0" i="0" dirty="0">
                <a:latin typeface="Calibri" panose="020F0502020204030204" pitchFamily="34" charset="0"/>
                <a:cs typeface="Times New Roman" panose="02020603050405020304" pitchFamily="18" charset="0"/>
              </a:rPr>
              <a:t>A(</a:t>
            </a:r>
            <a:r>
              <a:rPr lang="en-US" altLang="zh-CN" b="0" i="0" dirty="0" err="1">
                <a:latin typeface="Calibri" panose="020F0502020204030204" pitchFamily="34" charset="0"/>
                <a:cs typeface="Times New Roman" panose="02020603050405020304" pitchFamily="18" charset="0"/>
              </a:rPr>
              <a:t>n,1</a:t>
            </a:r>
            <a:r>
              <a:rPr lang="en-US" altLang="zh-CN" b="0" i="0" dirty="0">
                <a:latin typeface="Calibri" panose="020F0502020204030204" pitchFamily="34" charset="0"/>
                <a:cs typeface="Times New Roman" panose="02020603050405020304" pitchFamily="18" charset="0"/>
              </a:rPr>
              <a:t>)=A</a:t>
            </a:r>
            <a:r>
              <a:rPr lang="en-US" altLang="zh-CN" i="0" dirty="0">
                <a:latin typeface="Calibri" panose="020F0502020204030204" pitchFamily="34" charset="0"/>
                <a:cs typeface="Times New Roman" panose="02020603050405020304" pitchFamily="18" charset="0"/>
              </a:rPr>
              <a:t>(A(n-1,1),0)=A(n-1,1)+2</a:t>
            </a:r>
            <a:r>
              <a:rPr lang="zh-CN" altLang="en-US" b="0" i="0" dirty="0">
                <a:latin typeface="Calibri" panose="020F0502020204030204" pitchFamily="34" charset="0"/>
                <a:cs typeface="Times New Roman" panose="02020603050405020304" pitchFamily="18" charset="0"/>
              </a:rPr>
              <a:t>，和</a:t>
            </a:r>
            <a:r>
              <a:rPr lang="en-US" altLang="zh-CN" b="0" i="0" dirty="0">
                <a:latin typeface="Calibri" panose="020F0502020204030204" pitchFamily="34" charset="0"/>
                <a:cs typeface="Times New Roman" panose="02020603050405020304" pitchFamily="18" charset="0"/>
              </a:rPr>
              <a:t>A(1,1)=A(A(0,1),0)=A(1,0)=2</a:t>
            </a:r>
          </a:p>
          <a:p>
            <a:r>
              <a:rPr lang="zh-CN" altLang="en-US" b="0" i="0" dirty="0">
                <a:latin typeface="Calibri" panose="020F0502020204030204" pitchFamily="34" charset="0"/>
                <a:cs typeface="Times New Roman" panose="02020603050405020304" pitchFamily="18" charset="0"/>
              </a:rPr>
              <a:t>故</a:t>
            </a:r>
            <a:r>
              <a:rPr lang="en-US" altLang="zh-CN" b="0" i="0" dirty="0">
                <a:latin typeface="Calibri" panose="020F0502020204030204" pitchFamily="34" charset="0"/>
                <a:cs typeface="Times New Roman" panose="02020603050405020304" pitchFamily="18" charset="0"/>
              </a:rPr>
              <a:t>A(</a:t>
            </a:r>
            <a:r>
              <a:rPr lang="en-US" altLang="zh-CN" b="0" i="0" dirty="0" err="1">
                <a:latin typeface="Calibri" panose="020F0502020204030204" pitchFamily="34" charset="0"/>
                <a:cs typeface="Times New Roman" panose="02020603050405020304" pitchFamily="18" charset="0"/>
              </a:rPr>
              <a:t>n,1</a:t>
            </a:r>
            <a:r>
              <a:rPr lang="en-US" altLang="zh-CN" b="0" i="0" dirty="0">
                <a:latin typeface="Calibri" panose="020F0502020204030204" pitchFamily="34" charset="0"/>
                <a:cs typeface="Times New Roman" panose="02020603050405020304" pitchFamily="18" charset="0"/>
              </a:rPr>
              <a:t>)=2*n</a:t>
            </a:r>
          </a:p>
          <a:p>
            <a:r>
              <a:rPr lang="en-US" altLang="zh-CN" b="0" i="0" dirty="0">
                <a:latin typeface="Calibri" panose="020F0502020204030204" pitchFamily="34" charset="0"/>
                <a:cs typeface="Times New Roman" panose="02020603050405020304" pitchFamily="18" charset="0"/>
              </a:rPr>
              <a:t>m=2</a:t>
            </a:r>
            <a:r>
              <a:rPr lang="zh-CN" altLang="en-US" b="0" i="0" dirty="0">
                <a:latin typeface="Calibri" panose="020F0502020204030204" pitchFamily="34" charset="0"/>
                <a:cs typeface="Times New Roman" panose="02020603050405020304" pitchFamily="18" charset="0"/>
              </a:rPr>
              <a:t>时，</a:t>
            </a:r>
            <a:r>
              <a:rPr lang="en-US" altLang="zh-CN" b="0" i="0" dirty="0">
                <a:latin typeface="Calibri" panose="020F0502020204030204" pitchFamily="34" charset="0"/>
                <a:cs typeface="Times New Roman" panose="02020603050405020304" pitchFamily="18" charset="0"/>
              </a:rPr>
              <a:t>A(</a:t>
            </a:r>
            <a:r>
              <a:rPr lang="en-US" altLang="zh-CN" b="0" i="0" dirty="0" err="1">
                <a:latin typeface="Calibri" panose="020F0502020204030204" pitchFamily="34" charset="0"/>
                <a:cs typeface="Times New Roman" panose="02020603050405020304" pitchFamily="18" charset="0"/>
              </a:rPr>
              <a:t>n,2</a:t>
            </a:r>
            <a:r>
              <a:rPr lang="en-US" altLang="zh-CN" b="0" i="0" dirty="0">
                <a:latin typeface="Calibri" panose="020F0502020204030204" pitchFamily="34" charset="0"/>
                <a:cs typeface="Times New Roman" panose="02020603050405020304" pitchFamily="18" charset="0"/>
              </a:rPr>
              <a:t>)=A(</a:t>
            </a:r>
            <a:r>
              <a:rPr lang="en-US" altLang="zh-CN" i="0" dirty="0">
                <a:latin typeface="Calibri" panose="020F0502020204030204" pitchFamily="34" charset="0"/>
                <a:cs typeface="Times New Roman" panose="02020603050405020304" pitchFamily="18" charset="0"/>
              </a:rPr>
              <a:t>A(n-1,2),1)=</a:t>
            </a:r>
            <a:r>
              <a:rPr lang="en-US" altLang="zh-CN" i="0" dirty="0" err="1">
                <a:latin typeface="Calibri" panose="020F0502020204030204" pitchFamily="34" charset="0"/>
                <a:cs typeface="Times New Roman" panose="02020603050405020304" pitchFamily="18" charset="0"/>
              </a:rPr>
              <a:t>2A</a:t>
            </a:r>
            <a:r>
              <a:rPr lang="en-US" altLang="zh-CN" i="0" dirty="0">
                <a:latin typeface="Calibri" panose="020F0502020204030204" pitchFamily="34" charset="0"/>
                <a:cs typeface="Times New Roman" panose="02020603050405020304" pitchFamily="18" charset="0"/>
              </a:rPr>
              <a:t>(n-1,2)</a:t>
            </a:r>
            <a:r>
              <a:rPr lang="zh-CN" altLang="en-US" b="0" i="0" dirty="0">
                <a:latin typeface="Calibri" panose="020F0502020204030204" pitchFamily="34" charset="0"/>
                <a:cs typeface="Times New Roman" panose="02020603050405020304" pitchFamily="18" charset="0"/>
              </a:rPr>
              <a:t>，和</a:t>
            </a:r>
            <a:r>
              <a:rPr lang="en-US" altLang="zh-CN" b="0" i="0" dirty="0">
                <a:latin typeface="Calibri" panose="020F0502020204030204" pitchFamily="34" charset="0"/>
                <a:cs typeface="Times New Roman" panose="02020603050405020304" pitchFamily="18" charset="0"/>
              </a:rPr>
              <a:t>A(1,2)=A(A(0,2),1)=A(1,1)=2</a:t>
            </a:r>
            <a:r>
              <a:rPr lang="zh-CN" altLang="en-US" b="0" i="0" dirty="0">
                <a:latin typeface="Calibri" panose="020F0502020204030204" pitchFamily="34" charset="0"/>
                <a:cs typeface="Times New Roman" panose="02020603050405020304" pitchFamily="18" charset="0"/>
              </a:rPr>
              <a:t>，</a:t>
            </a:r>
            <a:endParaRPr lang="en-US" altLang="zh-CN" b="0" i="0" dirty="0">
              <a:latin typeface="Calibri" panose="020F0502020204030204" pitchFamily="34" charset="0"/>
              <a:cs typeface="Times New Roman" panose="02020603050405020304" pitchFamily="18" charset="0"/>
            </a:endParaRPr>
          </a:p>
          <a:p>
            <a:r>
              <a:rPr lang="zh-CN" altLang="en-US" b="0" i="0" dirty="0">
                <a:latin typeface="Calibri" panose="020F0502020204030204" pitchFamily="34" charset="0"/>
                <a:cs typeface="Times New Roman" panose="02020603050405020304" pitchFamily="18" charset="0"/>
              </a:rPr>
              <a:t>故</a:t>
            </a:r>
            <a:r>
              <a:rPr lang="en-US" altLang="zh-CN" b="0" i="0" dirty="0">
                <a:latin typeface="Calibri" panose="020F0502020204030204" pitchFamily="34" charset="0"/>
                <a:cs typeface="Times New Roman" panose="02020603050405020304" pitchFamily="18" charset="0"/>
              </a:rPr>
              <a:t>A(</a:t>
            </a:r>
            <a:r>
              <a:rPr lang="en-US" altLang="zh-CN" b="0" i="0" dirty="0" err="1">
                <a:latin typeface="Calibri" panose="020F0502020204030204" pitchFamily="34" charset="0"/>
                <a:cs typeface="Times New Roman" panose="02020603050405020304" pitchFamily="18" charset="0"/>
              </a:rPr>
              <a:t>n,2</a:t>
            </a:r>
            <a:r>
              <a:rPr lang="en-US" altLang="zh-CN" b="0" i="0" dirty="0">
                <a:latin typeface="Calibri" panose="020F0502020204030204" pitchFamily="34" charset="0"/>
                <a:cs typeface="Times New Roman" panose="02020603050405020304" pitchFamily="18" charset="0"/>
              </a:rPr>
              <a:t>)= </a:t>
            </a:r>
            <a:r>
              <a:rPr lang="en-US" altLang="zh-CN" b="0" i="0" dirty="0" err="1">
                <a:latin typeface="Calibri" panose="020F0502020204030204" pitchFamily="34" charset="0"/>
                <a:cs typeface="Times New Roman" panose="02020603050405020304" pitchFamily="18" charset="0"/>
              </a:rPr>
              <a:t>2</a:t>
            </a:r>
            <a:r>
              <a:rPr lang="en-US" altLang="zh-CN" b="0" i="0" baseline="30000" dirty="0" err="1">
                <a:latin typeface="Calibri" panose="020F0502020204030204" pitchFamily="34" charset="0"/>
                <a:cs typeface="Times New Roman" panose="02020603050405020304" pitchFamily="18" charset="0"/>
              </a:rPr>
              <a:t>n</a:t>
            </a:r>
            <a:r>
              <a:rPr lang="zh-CN" altLang="en-US" b="0" i="0" dirty="0">
                <a:latin typeface="Calibri" panose="020F0502020204030204" pitchFamily="34" charset="0"/>
                <a:cs typeface="Times New Roman" panose="02020603050405020304" pitchFamily="18" charset="0"/>
              </a:rPr>
              <a:t>。</a:t>
            </a:r>
            <a:r>
              <a:rPr lang="zh-CN" altLang="en-US" dirty="0">
                <a:cs typeface="Times New Roman" panose="02020603050405020304" pitchFamily="18" charset="0"/>
              </a:rPr>
              <a:t> </a:t>
            </a:r>
          </a:p>
          <a:p>
            <a:endParaRPr lang="en-US" altLang="zh-CN" b="0" i="0" dirty="0">
              <a:latin typeface="Calibri" panose="020F0502020204030204" pitchFamily="34" charset="0"/>
              <a:cs typeface="Times New Roman" panose="02020603050405020304" pitchFamily="18" charset="0"/>
            </a:endParaRPr>
          </a:p>
          <a:p>
            <a:r>
              <a:rPr lang="en-US" altLang="zh-CN" b="0" i="0" dirty="0">
                <a:latin typeface="Calibri" panose="020F0502020204030204" pitchFamily="34" charset="0"/>
                <a:cs typeface="Times New Roman" panose="02020603050405020304" pitchFamily="18" charset="0"/>
              </a:rPr>
              <a:t>m=3</a:t>
            </a:r>
            <a:r>
              <a:rPr lang="zh-CN" altLang="en-US" b="0" i="0" dirty="0">
                <a:latin typeface="Calibri" panose="020F0502020204030204" pitchFamily="34" charset="0"/>
                <a:cs typeface="Times New Roman" panose="02020603050405020304" pitchFamily="18" charset="0"/>
              </a:rPr>
              <a:t>时，类似的可以推出</a:t>
            </a:r>
            <a:r>
              <a:rPr lang="zh-CN" altLang="en-US" dirty="0">
                <a:cs typeface="Times New Roman" panose="02020603050405020304" pitchFamily="18" charset="0"/>
              </a:rPr>
              <a:t> </a:t>
            </a:r>
          </a:p>
        </p:txBody>
      </p:sp>
      <p:sp>
        <p:nvSpPr>
          <p:cNvPr id="72715" name="Rectangle 11"/>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6" name="Rectangle 12"/>
          <p:cNvSpPr>
            <a:spLocks noChangeArrowheads="1"/>
          </p:cNvSpPr>
          <p:nvPr/>
        </p:nvSpPr>
        <p:spPr bwMode="auto">
          <a:xfrm>
            <a:off x="1142077" y="327373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63693" name="Object 13"/>
          <p:cNvGraphicFramePr>
            <a:graphicFrameLocks noChangeAspect="1"/>
          </p:cNvGraphicFramePr>
          <p:nvPr>
            <p:extLst>
              <p:ext uri="{D42A27DB-BD31-4B8C-83A1-F6EECF244321}">
                <p14:modId xmlns:p14="http://schemas.microsoft.com/office/powerpoint/2010/main" val="621522335"/>
              </p:ext>
            </p:extLst>
          </p:nvPr>
        </p:nvGraphicFramePr>
        <p:xfrm>
          <a:off x="4091103" y="5682542"/>
          <a:ext cx="811212" cy="1019175"/>
        </p:xfrm>
        <a:graphic>
          <a:graphicData uri="http://schemas.openxmlformats.org/presentationml/2006/ole">
            <mc:AlternateContent xmlns:mc="http://schemas.openxmlformats.org/markup-compatibility/2006">
              <mc:Choice xmlns:v="urn:schemas-microsoft-com:vml" Requires="v">
                <p:oleObj spid="_x0000_s134205" name="公式" r:id="rId6" imgW="330200" imgH="419100" progId="Equation.3">
                  <p:embed/>
                </p:oleObj>
              </mc:Choice>
              <mc:Fallback>
                <p:oleObj name="公式" r:id="rId6" imgW="330200" imgH="419100" progId="Equation.3">
                  <p:embed/>
                  <p:pic>
                    <p:nvPicPr>
                      <p:cNvPr id="186369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1103" y="5682542"/>
                        <a:ext cx="81121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694" name="Text Box 14"/>
          <p:cNvSpPr txBox="1">
            <a:spLocks noChangeArrowheads="1"/>
          </p:cNvSpPr>
          <p:nvPr/>
        </p:nvSpPr>
        <p:spPr bwMode="auto">
          <a:xfrm>
            <a:off x="8226989" y="2857195"/>
            <a:ext cx="1668572" cy="457200"/>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defPPr>
              <a:defRPr lang="zh-CN"/>
            </a:defPPr>
            <a:lvl1pPr algn="ctr" defTabSz="457200" eaLnBrk="1" fontAlgn="auto" hangingPunct="1">
              <a:spcBef>
                <a:spcPts val="0"/>
              </a:spcBef>
              <a:spcAft>
                <a:spcPts val="0"/>
              </a:spcAft>
              <a:defRPr kumimoji="0" sz="2400" i="0" kern="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dirty="0"/>
              <a:t>递归定义</a:t>
            </a:r>
          </a:p>
        </p:txBody>
      </p:sp>
      <p:sp>
        <p:nvSpPr>
          <p:cNvPr id="1863695" name="Text Box 15"/>
          <p:cNvSpPr txBox="1">
            <a:spLocks noChangeArrowheads="1"/>
          </p:cNvSpPr>
          <p:nvPr/>
        </p:nvSpPr>
        <p:spPr bwMode="auto">
          <a:xfrm>
            <a:off x="7860795" y="5733026"/>
            <a:ext cx="3305602" cy="461665"/>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defPPr>
              <a:defRPr lang="zh-CN"/>
            </a:defPPr>
            <a:lvl1pPr algn="ctr" defTabSz="457200" eaLnBrk="1" fontAlgn="auto" hangingPunct="1">
              <a:spcBef>
                <a:spcPts val="0"/>
              </a:spcBef>
              <a:spcAft>
                <a:spcPts val="0"/>
              </a:spcAft>
              <a:defRPr kumimoji="0" sz="2400" i="0" kern="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dirty="0"/>
              <a:t>递归计算</a:t>
            </a:r>
            <a:r>
              <a:rPr lang="en-US" altLang="zh-CN" dirty="0"/>
              <a:t>/</a:t>
            </a:r>
            <a:r>
              <a:rPr lang="zh-CN" altLang="en-US" dirty="0"/>
              <a:t>递归执行</a:t>
            </a:r>
          </a:p>
        </p:txBody>
      </p:sp>
      <p:sp>
        <p:nvSpPr>
          <p:cNvPr id="1863697" name="Rectangle 17"/>
          <p:cNvSpPr>
            <a:spLocks noChangeArrowheads="1"/>
          </p:cNvSpPr>
          <p:nvPr/>
        </p:nvSpPr>
        <p:spPr bwMode="auto">
          <a:xfrm>
            <a:off x="7086749" y="6194691"/>
            <a:ext cx="451598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i="0" dirty="0"/>
              <a:t>由后向前代入，再由前向后计算</a:t>
            </a:r>
            <a:endParaRPr lang="zh-CN" altLang="en-US" sz="2400" dirty="0"/>
          </a:p>
        </p:txBody>
      </p:sp>
      <p:sp>
        <p:nvSpPr>
          <p:cNvPr id="18" name="圆角矩形 17"/>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）体验两种不同的递归函数</a:t>
            </a:r>
          </a:p>
        </p:txBody>
      </p:sp>
      <p:sp>
        <p:nvSpPr>
          <p:cNvPr id="1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递归与迭代</a:t>
            </a:r>
            <a:r>
              <a:rPr kumimoji="0" lang="en-US" altLang="zh-CN"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两种不同的递归函数</a:t>
            </a:r>
          </a:p>
        </p:txBody>
      </p:sp>
      <p:cxnSp>
        <p:nvCxnSpPr>
          <p:cNvPr id="3" name="直接箭头连接符 2">
            <a:extLst>
              <a:ext uri="{FF2B5EF4-FFF2-40B4-BE49-F238E27FC236}">
                <a16:creationId xmlns:a16="http://schemas.microsoft.com/office/drawing/2014/main" id="{9387BBFE-E691-4961-96FF-05357A4B4AD0}"/>
              </a:ext>
            </a:extLst>
          </p:cNvPr>
          <p:cNvCxnSpPr/>
          <p:nvPr/>
        </p:nvCxnSpPr>
        <p:spPr bwMode="auto">
          <a:xfrm flipH="1" flipV="1">
            <a:off x="2654423" y="5175682"/>
            <a:ext cx="2086253" cy="2041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694"/>
                                        </p:tgtEl>
                                        <p:attrNameLst>
                                          <p:attrName>style.visibility</p:attrName>
                                        </p:attrNameLst>
                                      </p:cBhvr>
                                      <p:to>
                                        <p:strVal val="visible"/>
                                      </p:to>
                                    </p:set>
                                    <p:anim calcmode="lin" valueType="num">
                                      <p:cBhvr additive="base">
                                        <p:cTn id="7" dur="500" fill="hold"/>
                                        <p:tgtEl>
                                          <p:spTgt spid="1863694"/>
                                        </p:tgtEl>
                                        <p:attrNameLst>
                                          <p:attrName>ppt_x</p:attrName>
                                        </p:attrNameLst>
                                      </p:cBhvr>
                                      <p:tavLst>
                                        <p:tav tm="0">
                                          <p:val>
                                            <p:strVal val="#ppt_x"/>
                                          </p:val>
                                        </p:tav>
                                        <p:tav tm="100000">
                                          <p:val>
                                            <p:strVal val="#ppt_x"/>
                                          </p:val>
                                        </p:tav>
                                      </p:tavLst>
                                    </p:anim>
                                    <p:anim calcmode="lin" valueType="num">
                                      <p:cBhvr additive="base">
                                        <p:cTn id="8" dur="500" fill="hold"/>
                                        <p:tgtEl>
                                          <p:spTgt spid="18636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63689"/>
                                        </p:tgtEl>
                                        <p:attrNameLst>
                                          <p:attrName>style.visibility</p:attrName>
                                        </p:attrNameLst>
                                      </p:cBhvr>
                                      <p:to>
                                        <p:strVal val="visible"/>
                                      </p:to>
                                    </p:set>
                                    <p:anim calcmode="lin" valueType="num">
                                      <p:cBhvr additive="base">
                                        <p:cTn id="11" dur="500" fill="hold"/>
                                        <p:tgtEl>
                                          <p:spTgt spid="1863689"/>
                                        </p:tgtEl>
                                        <p:attrNameLst>
                                          <p:attrName>ppt_x</p:attrName>
                                        </p:attrNameLst>
                                      </p:cBhvr>
                                      <p:tavLst>
                                        <p:tav tm="0">
                                          <p:val>
                                            <p:strVal val="#ppt_x"/>
                                          </p:val>
                                        </p:tav>
                                        <p:tav tm="100000">
                                          <p:val>
                                            <p:strVal val="#ppt_x"/>
                                          </p:val>
                                        </p:tav>
                                      </p:tavLst>
                                    </p:anim>
                                    <p:anim calcmode="lin" valueType="num">
                                      <p:cBhvr additive="base">
                                        <p:cTn id="12" dur="500" fill="hold"/>
                                        <p:tgtEl>
                                          <p:spTgt spid="186368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863690">
                                            <p:txEl>
                                              <p:pRg st="0" end="0"/>
                                            </p:txEl>
                                          </p:spTgt>
                                        </p:tgtEl>
                                        <p:attrNameLst>
                                          <p:attrName>style.visibility</p:attrName>
                                        </p:attrNameLst>
                                      </p:cBhvr>
                                      <p:to>
                                        <p:strVal val="visible"/>
                                      </p:to>
                                    </p:set>
                                    <p:anim calcmode="lin" valueType="num">
                                      <p:cBhvr additive="base">
                                        <p:cTn id="17" dur="500" fill="hold"/>
                                        <p:tgtEl>
                                          <p:spTgt spid="186369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636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863690">
                                            <p:txEl>
                                              <p:pRg st="1" end="1"/>
                                            </p:txEl>
                                          </p:spTgt>
                                        </p:tgtEl>
                                        <p:attrNameLst>
                                          <p:attrName>style.visibility</p:attrName>
                                        </p:attrNameLst>
                                      </p:cBhvr>
                                      <p:to>
                                        <p:strVal val="visible"/>
                                      </p:to>
                                    </p:set>
                                    <p:anim calcmode="lin" valueType="num">
                                      <p:cBhvr additive="base">
                                        <p:cTn id="23" dur="500" fill="hold"/>
                                        <p:tgtEl>
                                          <p:spTgt spid="186369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636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63690">
                                            <p:txEl>
                                              <p:pRg st="2" end="2"/>
                                            </p:txEl>
                                          </p:spTgt>
                                        </p:tgtEl>
                                        <p:attrNameLst>
                                          <p:attrName>style.visibility</p:attrName>
                                        </p:attrNameLst>
                                      </p:cBhvr>
                                      <p:to>
                                        <p:strVal val="visible"/>
                                      </p:to>
                                    </p:set>
                                    <p:anim calcmode="lin" valueType="num">
                                      <p:cBhvr additive="base">
                                        <p:cTn id="29" dur="500" fill="hold"/>
                                        <p:tgtEl>
                                          <p:spTgt spid="186369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636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863690">
                                            <p:txEl>
                                              <p:pRg st="3" end="3"/>
                                            </p:txEl>
                                          </p:spTgt>
                                        </p:tgtEl>
                                        <p:attrNameLst>
                                          <p:attrName>style.visibility</p:attrName>
                                        </p:attrNameLst>
                                      </p:cBhvr>
                                      <p:to>
                                        <p:strVal val="visible"/>
                                      </p:to>
                                    </p:set>
                                    <p:anim calcmode="lin" valueType="num">
                                      <p:cBhvr additive="base">
                                        <p:cTn id="35" dur="500" fill="hold"/>
                                        <p:tgtEl>
                                          <p:spTgt spid="186369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636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863690">
                                            <p:txEl>
                                              <p:pRg st="4" end="4"/>
                                            </p:txEl>
                                          </p:spTgt>
                                        </p:tgtEl>
                                        <p:attrNameLst>
                                          <p:attrName>style.visibility</p:attrName>
                                        </p:attrNameLst>
                                      </p:cBhvr>
                                      <p:to>
                                        <p:strVal val="visible"/>
                                      </p:to>
                                    </p:set>
                                    <p:anim calcmode="lin" valueType="num">
                                      <p:cBhvr additive="base">
                                        <p:cTn id="41" dur="500" fill="hold"/>
                                        <p:tgtEl>
                                          <p:spTgt spid="1863690">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636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863690">
                                            <p:txEl>
                                              <p:pRg st="6" end="6"/>
                                            </p:txEl>
                                          </p:spTgt>
                                        </p:tgtEl>
                                        <p:attrNameLst>
                                          <p:attrName>style.visibility</p:attrName>
                                        </p:attrNameLst>
                                      </p:cBhvr>
                                      <p:to>
                                        <p:strVal val="visible"/>
                                      </p:to>
                                    </p:set>
                                    <p:anim calcmode="lin" valueType="num">
                                      <p:cBhvr additive="base">
                                        <p:cTn id="47" dur="500" fill="hold"/>
                                        <p:tgtEl>
                                          <p:spTgt spid="186369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63690">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63693"/>
                                        </p:tgtEl>
                                        <p:attrNameLst>
                                          <p:attrName>style.visibility</p:attrName>
                                        </p:attrNameLst>
                                      </p:cBhvr>
                                      <p:to>
                                        <p:strVal val="visible"/>
                                      </p:to>
                                    </p:set>
                                    <p:anim calcmode="lin" valueType="num">
                                      <p:cBhvr additive="base">
                                        <p:cTn id="51" dur="500" fill="hold"/>
                                        <p:tgtEl>
                                          <p:spTgt spid="1863693"/>
                                        </p:tgtEl>
                                        <p:attrNameLst>
                                          <p:attrName>ppt_x</p:attrName>
                                        </p:attrNameLst>
                                      </p:cBhvr>
                                      <p:tavLst>
                                        <p:tav tm="0">
                                          <p:val>
                                            <p:strVal val="#ppt_x"/>
                                          </p:val>
                                        </p:tav>
                                        <p:tav tm="100000">
                                          <p:val>
                                            <p:strVal val="#ppt_x"/>
                                          </p:val>
                                        </p:tav>
                                      </p:tavLst>
                                    </p:anim>
                                    <p:anim calcmode="lin" valueType="num">
                                      <p:cBhvr additive="base">
                                        <p:cTn id="52" dur="500" fill="hold"/>
                                        <p:tgtEl>
                                          <p:spTgt spid="1863693"/>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63695"/>
                                        </p:tgtEl>
                                        <p:attrNameLst>
                                          <p:attrName>style.visibility</p:attrName>
                                        </p:attrNameLst>
                                      </p:cBhvr>
                                      <p:to>
                                        <p:strVal val="visible"/>
                                      </p:to>
                                    </p:set>
                                    <p:anim calcmode="lin" valueType="num">
                                      <p:cBhvr additive="base">
                                        <p:cTn id="57" dur="500" fill="hold"/>
                                        <p:tgtEl>
                                          <p:spTgt spid="1863695"/>
                                        </p:tgtEl>
                                        <p:attrNameLst>
                                          <p:attrName>ppt_x</p:attrName>
                                        </p:attrNameLst>
                                      </p:cBhvr>
                                      <p:tavLst>
                                        <p:tav tm="0">
                                          <p:val>
                                            <p:strVal val="#ppt_x"/>
                                          </p:val>
                                        </p:tav>
                                        <p:tav tm="100000">
                                          <p:val>
                                            <p:strVal val="#ppt_x"/>
                                          </p:val>
                                        </p:tav>
                                      </p:tavLst>
                                    </p:anim>
                                    <p:anim calcmode="lin" valueType="num">
                                      <p:cBhvr additive="base">
                                        <p:cTn id="58" dur="500" fill="hold"/>
                                        <p:tgtEl>
                                          <p:spTgt spid="186369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863697"/>
                                        </p:tgtEl>
                                        <p:attrNameLst>
                                          <p:attrName>style.visibility</p:attrName>
                                        </p:attrNameLst>
                                      </p:cBhvr>
                                      <p:to>
                                        <p:strVal val="visible"/>
                                      </p:to>
                                    </p:set>
                                    <p:anim calcmode="lin" valueType="num">
                                      <p:cBhvr additive="base">
                                        <p:cTn id="61" dur="500" fill="hold"/>
                                        <p:tgtEl>
                                          <p:spTgt spid="1863697"/>
                                        </p:tgtEl>
                                        <p:attrNameLst>
                                          <p:attrName>ppt_x</p:attrName>
                                        </p:attrNameLst>
                                      </p:cBhvr>
                                      <p:tavLst>
                                        <p:tav tm="0">
                                          <p:val>
                                            <p:strVal val="#ppt_x"/>
                                          </p:val>
                                        </p:tav>
                                        <p:tav tm="100000">
                                          <p:val>
                                            <p:strVal val="#ppt_x"/>
                                          </p:val>
                                        </p:tav>
                                      </p:tavLst>
                                    </p:anim>
                                    <p:anim calcmode="lin" valueType="num">
                                      <p:cBhvr additive="base">
                                        <p:cTn id="62" dur="500" fill="hold"/>
                                        <p:tgtEl>
                                          <p:spTgt spid="1863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689" grpId="0"/>
      <p:bldP spid="1863694" grpId="0" animBg="1"/>
      <p:bldP spid="1863695" grpId="0" animBg="1"/>
      <p:bldP spid="186369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）体验两种不同的递归函数</a:t>
            </a:r>
          </a:p>
        </p:txBody>
      </p:sp>
      <p:sp>
        <p:nvSpPr>
          <p:cNvPr id="15"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递归与迭代</a:t>
            </a:r>
            <a:r>
              <a:rPr kumimoji="0" lang="en-US" altLang="zh-CN"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两种不同的递归函数</a:t>
            </a:r>
          </a:p>
        </p:txBody>
      </p:sp>
      <p:sp>
        <p:nvSpPr>
          <p:cNvPr id="74754"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794E2F1B-359B-456C-8164-052718620ACE}" type="slidenum">
              <a:rPr kumimoji="0" lang="en-US" altLang="zh-CN" sz="1200" i="0">
                <a:solidFill>
                  <a:schemeClr val="bg1"/>
                </a:solidFill>
              </a:rPr>
              <a:pPr algn="r" eaLnBrk="1" hangingPunct="1"/>
              <a:t>48</a:t>
            </a:fld>
            <a:endParaRPr kumimoji="0" lang="en-US" altLang="zh-CN" sz="1200" i="0">
              <a:solidFill>
                <a:schemeClr val="bg1"/>
              </a:solidFill>
            </a:endParaRPr>
          </a:p>
        </p:txBody>
      </p:sp>
      <p:sp>
        <p:nvSpPr>
          <p:cNvPr id="74756" name="Text Box 4"/>
          <p:cNvSpPr txBox="1">
            <a:spLocks noChangeArrowheads="1"/>
          </p:cNvSpPr>
          <p:nvPr/>
        </p:nvSpPr>
        <p:spPr bwMode="auto">
          <a:xfrm>
            <a:off x="1576970" y="1784560"/>
            <a:ext cx="87836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buClr>
                <a:srgbClr val="0066FF"/>
              </a:buClr>
            </a:pPr>
            <a:r>
              <a:rPr lang="zh-CN" altLang="en-US" i="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阿克曼递归函数</a:t>
            </a:r>
            <a:r>
              <a:rPr lang="en-US" altLang="zh-CN" i="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i="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另一种形式</a:t>
            </a:r>
          </a:p>
          <a:p>
            <a:pPr eaLnBrk="1" hangingPunct="1">
              <a:lnSpc>
                <a:spcPct val="140000"/>
              </a:lnSpc>
              <a:buClr>
                <a:srgbClr val="0066FF"/>
              </a:buClr>
              <a:buFont typeface="Wingdings" panose="05000000000000000000" pitchFamily="2" charset="2"/>
              <a:buChar char="p"/>
            </a:pPr>
            <a:endParaRPr kumimoji="0" lang="en-US" altLang="zh-CN" i="0" dirty="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endParaRPr lang="zh-CN" altLang="en-US" i="0" dirty="0">
              <a:solidFill>
                <a:srgbClr val="000000"/>
              </a:solidFill>
              <a:latin typeface="Calibri" panose="020F0502020204030204" pitchFamily="34" charset="0"/>
              <a:cs typeface="Times New Roman" panose="02020603050405020304" pitchFamily="18" charset="0"/>
            </a:endParaRPr>
          </a:p>
          <a:p>
            <a:pPr algn="just" eaLnBrk="1" hangingPunct="1">
              <a:lnSpc>
                <a:spcPct val="140000"/>
              </a:lnSpc>
              <a:buClr>
                <a:srgbClr val="0066FF"/>
              </a:buClr>
              <a:buFont typeface="Wingdings" panose="05000000000000000000" pitchFamily="2" charset="2"/>
              <a:buNone/>
            </a:pPr>
            <a:r>
              <a:rPr lang="en-US" altLang="zh-CN" i="0" dirty="0">
                <a:solidFill>
                  <a:srgbClr val="000000"/>
                </a:solidFill>
                <a:latin typeface="Calibri" panose="020F0502020204030204" pitchFamily="34" charset="0"/>
                <a:cs typeface="Times New Roman" panose="02020603050405020304" pitchFamily="18" charset="0"/>
              </a:rPr>
              <a:t> </a:t>
            </a:r>
            <a:endParaRPr lang="zh-CN" altLang="en-US" i="0" dirty="0">
              <a:solidFill>
                <a:srgbClr val="000000"/>
              </a:solidFill>
              <a:latin typeface="Calibri" panose="020F0502020204030204" pitchFamily="34" charset="0"/>
              <a:cs typeface="Times New Roman" panose="02020603050405020304" pitchFamily="18" charset="0"/>
            </a:endParaRPr>
          </a:p>
        </p:txBody>
      </p:sp>
      <p:sp>
        <p:nvSpPr>
          <p:cNvPr id="74757" name="Rectangle 5"/>
          <p:cNvSpPr>
            <a:spLocks noChangeArrowheads="1"/>
          </p:cNvSpPr>
          <p:nvPr/>
        </p:nvSpPr>
        <p:spPr bwMode="auto">
          <a:xfrm>
            <a:off x="1392239" y="319743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58" name="Line 6"/>
          <p:cNvSpPr>
            <a:spLocks noChangeShapeType="1"/>
          </p:cNvSpPr>
          <p:nvPr/>
        </p:nvSpPr>
        <p:spPr bwMode="auto">
          <a:xfrm>
            <a:off x="1773152" y="3597284"/>
            <a:ext cx="505142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9" name="Rectangle 7"/>
          <p:cNvSpPr>
            <a:spLocks noChangeArrowheads="1"/>
          </p:cNvSpPr>
          <p:nvPr/>
        </p:nvSpPr>
        <p:spPr bwMode="auto">
          <a:xfrm>
            <a:off x="1392239" y="311171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0" name="Rectangle 8"/>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1" name="Rectangle 9"/>
          <p:cNvSpPr>
            <a:spLocks noChangeArrowheads="1"/>
          </p:cNvSpPr>
          <p:nvPr/>
        </p:nvSpPr>
        <p:spPr bwMode="auto">
          <a:xfrm>
            <a:off x="1392239" y="3345072"/>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2" name="Rectangle 10"/>
          <p:cNvSpPr>
            <a:spLocks noChangeArrowheads="1"/>
          </p:cNvSpPr>
          <p:nvPr/>
        </p:nvSpPr>
        <p:spPr bwMode="auto">
          <a:xfrm>
            <a:off x="1392239" y="319743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4763" name="Object 11"/>
          <p:cNvGraphicFramePr>
            <a:graphicFrameLocks noChangeAspect="1"/>
          </p:cNvGraphicFramePr>
          <p:nvPr/>
        </p:nvGraphicFramePr>
        <p:xfrm>
          <a:off x="2078039" y="2254490"/>
          <a:ext cx="5072063" cy="1200150"/>
        </p:xfrm>
        <a:graphic>
          <a:graphicData uri="http://schemas.openxmlformats.org/presentationml/2006/ole">
            <mc:AlternateContent xmlns:mc="http://schemas.openxmlformats.org/markup-compatibility/2006">
              <mc:Choice xmlns:v="urn:schemas-microsoft-com:vml" Requires="v">
                <p:oleObj spid="_x0000_s135199" name="公式" r:id="rId4" imgW="3022600" imgH="711200" progId="Equation.3">
                  <p:embed/>
                </p:oleObj>
              </mc:Choice>
              <mc:Fallback>
                <p:oleObj name="公式" r:id="rId4" imgW="3022600" imgH="711200" progId="Equation.3">
                  <p:embed/>
                  <p:pic>
                    <p:nvPicPr>
                      <p:cNvPr id="7476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039" y="2254490"/>
                        <a:ext cx="5072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5740" name="Rectangle 12"/>
          <p:cNvSpPr>
            <a:spLocks noChangeArrowheads="1"/>
          </p:cNvSpPr>
          <p:nvPr/>
        </p:nvSpPr>
        <p:spPr bwMode="auto">
          <a:xfrm>
            <a:off x="1392238" y="3795129"/>
            <a:ext cx="95680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r>
              <a:rPr lang="en-US" altLang="zh-CN" i="0" dirty="0">
                <a:latin typeface="Calibri" panose="020F0502020204030204" pitchFamily="34" charset="0"/>
                <a:cs typeface="Times New Roman" panose="02020603050405020304" pitchFamily="18" charset="0"/>
              </a:rPr>
              <a:t>A(1,2) = A(</a:t>
            </a:r>
            <a:r>
              <a:rPr lang="en-US" altLang="zh-CN" i="0" dirty="0" err="1">
                <a:latin typeface="Calibri" panose="020F0502020204030204" pitchFamily="34" charset="0"/>
                <a:cs typeface="Times New Roman" panose="02020603050405020304" pitchFamily="18" charset="0"/>
              </a:rPr>
              <a:t>0,A</a:t>
            </a:r>
            <a:r>
              <a:rPr lang="en-US" altLang="zh-CN" i="0" dirty="0">
                <a:latin typeface="Calibri" panose="020F0502020204030204" pitchFamily="34" charset="0"/>
                <a:cs typeface="Times New Roman" panose="02020603050405020304" pitchFamily="18" charset="0"/>
              </a:rPr>
              <a:t>(1,1)) = A(0, A(</a:t>
            </a:r>
            <a:r>
              <a:rPr lang="en-US" altLang="zh-CN" i="0" dirty="0" err="1">
                <a:latin typeface="Calibri" panose="020F0502020204030204" pitchFamily="34" charset="0"/>
                <a:cs typeface="Times New Roman" panose="02020603050405020304" pitchFamily="18" charset="0"/>
              </a:rPr>
              <a:t>0,A</a:t>
            </a:r>
            <a:r>
              <a:rPr lang="en-US" altLang="zh-CN" i="0" dirty="0">
                <a:latin typeface="Calibri" panose="020F0502020204030204" pitchFamily="34" charset="0"/>
                <a:cs typeface="Times New Roman" panose="02020603050405020304" pitchFamily="18" charset="0"/>
              </a:rPr>
              <a:t>(1,0))) = A(0, A(</a:t>
            </a:r>
            <a:r>
              <a:rPr lang="en-US" altLang="zh-CN" i="0" dirty="0" err="1">
                <a:latin typeface="Calibri" panose="020F0502020204030204" pitchFamily="34" charset="0"/>
                <a:cs typeface="Times New Roman" panose="02020603050405020304" pitchFamily="18" charset="0"/>
              </a:rPr>
              <a:t>0,A</a:t>
            </a:r>
            <a:r>
              <a:rPr lang="en-US" altLang="zh-CN" i="0" dirty="0">
                <a:latin typeface="Calibri" panose="020F0502020204030204" pitchFamily="34" charset="0"/>
                <a:cs typeface="Times New Roman" panose="02020603050405020304" pitchFamily="18" charset="0"/>
              </a:rPr>
              <a:t>(0,1)))=A(</a:t>
            </a:r>
            <a:r>
              <a:rPr lang="en-US" altLang="zh-CN" i="0" dirty="0" err="1">
                <a:latin typeface="Calibri" panose="020F0502020204030204" pitchFamily="34" charset="0"/>
                <a:cs typeface="Times New Roman" panose="02020603050405020304" pitchFamily="18" charset="0"/>
              </a:rPr>
              <a:t>0,A</a:t>
            </a:r>
            <a:r>
              <a:rPr lang="en-US" altLang="zh-CN" i="0" dirty="0">
                <a:latin typeface="Calibri" panose="020F0502020204030204" pitchFamily="34" charset="0"/>
                <a:cs typeface="Times New Roman" panose="02020603050405020304" pitchFamily="18" charset="0"/>
              </a:rPr>
              <a:t>(0,2))=A(0,3)=4</a:t>
            </a:r>
            <a:r>
              <a:rPr lang="zh-CN" altLang="en-US" i="0" dirty="0">
                <a:latin typeface="Calibri" panose="020F0502020204030204" pitchFamily="34" charset="0"/>
                <a:cs typeface="Times New Roman" panose="02020603050405020304" pitchFamily="18" charset="0"/>
              </a:rPr>
              <a:t>。</a:t>
            </a:r>
            <a:endParaRPr lang="zh-CN" altLang="en-US" i="0" dirty="0">
              <a:cs typeface="Times New Roman" panose="02020603050405020304" pitchFamily="18" charset="0"/>
            </a:endParaRPr>
          </a:p>
          <a:p>
            <a:r>
              <a:rPr lang="en-US" altLang="zh-CN" i="0" dirty="0">
                <a:latin typeface="Calibri" panose="020F0502020204030204" pitchFamily="34" charset="0"/>
                <a:cs typeface="Times New Roman" panose="02020603050405020304" pitchFamily="18" charset="0"/>
              </a:rPr>
              <a:t>A(1,3) =A(0, A(1,2))=A(0. &lt;</a:t>
            </a:r>
            <a:r>
              <a:rPr lang="en-US" altLang="zh-CN" i="0" dirty="0">
                <a:cs typeface="Times New Roman" panose="02020603050405020304" pitchFamily="18" charset="0"/>
              </a:rPr>
              <a:t>…</a:t>
            </a:r>
            <a:r>
              <a:rPr lang="zh-CN" altLang="en-US" sz="1800" i="0" dirty="0">
                <a:latin typeface="Calibri" panose="020F0502020204030204" pitchFamily="34" charset="0"/>
                <a:cs typeface="Times New Roman" panose="02020603050405020304" pitchFamily="18" charset="0"/>
              </a:rPr>
              <a:t>代入前式计算过程</a:t>
            </a:r>
            <a:r>
              <a:rPr lang="en-US" altLang="zh-CN" i="0" dirty="0">
                <a:latin typeface="Calibri" panose="020F0502020204030204" pitchFamily="34" charset="0"/>
                <a:cs typeface="Times New Roman" panose="02020603050405020304" pitchFamily="18" charset="0"/>
              </a:rPr>
              <a:t>&gt;)=A(0,4)=4+1=5</a:t>
            </a:r>
            <a:r>
              <a:rPr lang="zh-CN" altLang="en-US" i="0" dirty="0">
                <a:latin typeface="Calibri" panose="020F0502020204030204" pitchFamily="34" charset="0"/>
                <a:cs typeface="Times New Roman" panose="02020603050405020304" pitchFamily="18" charset="0"/>
              </a:rPr>
              <a:t>。 </a:t>
            </a:r>
            <a:endParaRPr lang="zh-CN" altLang="en-US" i="0" dirty="0">
              <a:cs typeface="Times New Roman" panose="02020603050405020304" pitchFamily="18" charset="0"/>
            </a:endParaRPr>
          </a:p>
          <a:p>
            <a:r>
              <a:rPr lang="zh-CN" altLang="en-US" i="0" dirty="0">
                <a:latin typeface="Calibri" panose="020F0502020204030204" pitchFamily="34" charset="0"/>
                <a:cs typeface="Times New Roman" panose="02020603050405020304" pitchFamily="18" charset="0"/>
              </a:rPr>
              <a:t> </a:t>
            </a:r>
            <a:r>
              <a:rPr lang="en-US" altLang="zh-CN" i="0" dirty="0">
                <a:cs typeface="Times New Roman" panose="02020603050405020304" pitchFamily="18" charset="0"/>
              </a:rPr>
              <a:t>…</a:t>
            </a:r>
          </a:p>
          <a:p>
            <a:r>
              <a:rPr lang="en-US" altLang="zh-CN" i="0" dirty="0">
                <a:latin typeface="Calibri" panose="020F0502020204030204" pitchFamily="34" charset="0"/>
                <a:cs typeface="Times New Roman" panose="02020603050405020304" pitchFamily="18" charset="0"/>
              </a:rPr>
              <a:t>A(</a:t>
            </a:r>
            <a:r>
              <a:rPr lang="en-US" altLang="zh-CN" i="0" dirty="0" err="1">
                <a:latin typeface="Calibri" panose="020F0502020204030204" pitchFamily="34" charset="0"/>
                <a:cs typeface="Times New Roman" panose="02020603050405020304" pitchFamily="18" charset="0"/>
              </a:rPr>
              <a:t>1,n</a:t>
            </a:r>
            <a:r>
              <a:rPr lang="en-US" altLang="zh-CN" i="0" dirty="0">
                <a:latin typeface="Calibri" panose="020F0502020204030204" pitchFamily="34" charset="0"/>
                <a:cs typeface="Times New Roman" panose="02020603050405020304" pitchFamily="18" charset="0"/>
              </a:rPr>
              <a:t>) =A(0, A(</a:t>
            </a:r>
            <a:r>
              <a:rPr lang="en-US" altLang="zh-CN" i="0" dirty="0" err="1">
                <a:latin typeface="Calibri" panose="020F0502020204030204" pitchFamily="34" charset="0"/>
                <a:cs typeface="Times New Roman" panose="02020603050405020304" pitchFamily="18" charset="0"/>
              </a:rPr>
              <a:t>1,n</a:t>
            </a:r>
            <a:r>
              <a:rPr lang="en-US" altLang="zh-CN" i="0" dirty="0">
                <a:latin typeface="Calibri" panose="020F0502020204030204" pitchFamily="34" charset="0"/>
                <a:cs typeface="Times New Roman" panose="02020603050405020304" pitchFamily="18" charset="0"/>
              </a:rPr>
              <a:t>-1))=A(0. &lt;</a:t>
            </a:r>
            <a:r>
              <a:rPr lang="en-US" altLang="zh-CN" i="0" dirty="0">
                <a:cs typeface="Times New Roman" panose="02020603050405020304" pitchFamily="18" charset="0"/>
              </a:rPr>
              <a:t>…</a:t>
            </a:r>
            <a:r>
              <a:rPr lang="zh-CN" altLang="en-US" sz="1800" i="0" dirty="0">
                <a:latin typeface="Calibri" panose="020F0502020204030204" pitchFamily="34" charset="0"/>
                <a:cs typeface="Times New Roman" panose="02020603050405020304" pitchFamily="18" charset="0"/>
              </a:rPr>
              <a:t>代入前式计算过程</a:t>
            </a:r>
            <a:r>
              <a:rPr lang="en-US" altLang="zh-CN" i="0" dirty="0">
                <a:latin typeface="Calibri" panose="020F0502020204030204" pitchFamily="34" charset="0"/>
                <a:cs typeface="Times New Roman" panose="02020603050405020304" pitchFamily="18" charset="0"/>
              </a:rPr>
              <a:t>&gt;)=A(</a:t>
            </a:r>
            <a:r>
              <a:rPr lang="en-US" altLang="zh-CN" i="0" dirty="0" err="1">
                <a:latin typeface="Calibri" panose="020F0502020204030204" pitchFamily="34" charset="0"/>
                <a:cs typeface="Times New Roman" panose="02020603050405020304" pitchFamily="18" charset="0"/>
              </a:rPr>
              <a:t>0,n+1</a:t>
            </a:r>
            <a:r>
              <a:rPr lang="en-US" altLang="zh-CN" i="0" dirty="0">
                <a:latin typeface="Calibri" panose="020F0502020204030204" pitchFamily="34" charset="0"/>
                <a:cs typeface="Times New Roman" panose="02020603050405020304" pitchFamily="18" charset="0"/>
              </a:rPr>
              <a:t>)=</a:t>
            </a:r>
            <a:r>
              <a:rPr lang="en-US" altLang="zh-CN" i="0" dirty="0" err="1">
                <a:latin typeface="Calibri" panose="020F0502020204030204" pitchFamily="34" charset="0"/>
                <a:cs typeface="Times New Roman" panose="02020603050405020304" pitchFamily="18" charset="0"/>
              </a:rPr>
              <a:t>n+2</a:t>
            </a:r>
            <a:r>
              <a:rPr lang="zh-CN" altLang="en-US" i="0" dirty="0">
                <a:latin typeface="Calibri" panose="020F0502020204030204" pitchFamily="34" charset="0"/>
                <a:cs typeface="Times New Roman" panose="02020603050405020304" pitchFamily="18" charset="0"/>
              </a:rPr>
              <a:t>。</a:t>
            </a:r>
            <a:endParaRPr lang="zh-CN" altLang="en-US" i="0" dirty="0">
              <a:cs typeface="Times New Roman" panose="02020603050405020304" pitchFamily="18" charset="0"/>
            </a:endParaRPr>
          </a:p>
          <a:p>
            <a:r>
              <a:rPr lang="en-US" altLang="zh-CN" i="0" dirty="0">
                <a:latin typeface="Calibri" panose="020F0502020204030204" pitchFamily="34" charset="0"/>
                <a:cs typeface="Times New Roman" panose="02020603050405020304" pitchFamily="18" charset="0"/>
              </a:rPr>
              <a:t>A(2,1) = 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A(2</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0)) = 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1)) =A(1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0)))</a:t>
            </a:r>
            <a:endParaRPr lang="en-US" altLang="zh-CN" i="0" dirty="0">
              <a:cs typeface="Times New Roman" panose="02020603050405020304" pitchFamily="18" charset="0"/>
            </a:endParaRPr>
          </a:p>
          <a:p>
            <a:r>
              <a:rPr lang="en-US" altLang="zh-CN" i="0" dirty="0">
                <a:latin typeface="Calibri" panose="020F0502020204030204" pitchFamily="34" charset="0"/>
                <a:cs typeface="Times New Roman" panose="02020603050405020304" pitchFamily="18" charset="0"/>
              </a:rPr>
              <a:t>	= 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1))) = 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2))  = 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3)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2))</a:t>
            </a:r>
            <a:endParaRPr lang="en-US" altLang="zh-CN" i="0" dirty="0">
              <a:cs typeface="Times New Roman" panose="02020603050405020304" pitchFamily="18" charset="0"/>
            </a:endParaRPr>
          </a:p>
          <a:p>
            <a:r>
              <a:rPr lang="en-US" altLang="zh-CN" i="0" dirty="0">
                <a:latin typeface="Calibri" panose="020F0502020204030204" pitchFamily="34" charset="0"/>
                <a:cs typeface="Times New Roman" panose="02020603050405020304" pitchFamily="18" charset="0"/>
              </a:rPr>
              <a:t>	=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1))) =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A(1</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0))))</a:t>
            </a:r>
            <a:endParaRPr lang="en-US" altLang="zh-CN" i="0" dirty="0">
              <a:cs typeface="Times New Roman" panose="02020603050405020304" pitchFamily="18" charset="0"/>
            </a:endParaRPr>
          </a:p>
          <a:p>
            <a:r>
              <a:rPr lang="en-US" altLang="zh-CN" i="0" dirty="0">
                <a:latin typeface="Calibri" panose="020F0502020204030204" pitchFamily="34" charset="0"/>
                <a:cs typeface="Times New Roman" panose="02020603050405020304" pitchFamily="18" charset="0"/>
              </a:rPr>
              <a:t>	=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A(0,1))) =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2))) =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3))</a:t>
            </a:r>
            <a:endParaRPr lang="en-US" altLang="zh-CN" i="0" dirty="0">
              <a:cs typeface="Times New Roman" panose="02020603050405020304" pitchFamily="18" charset="0"/>
            </a:endParaRPr>
          </a:p>
          <a:p>
            <a:r>
              <a:rPr lang="en-US" altLang="zh-CN" i="0" dirty="0">
                <a:latin typeface="Calibri" panose="020F0502020204030204" pitchFamily="34" charset="0"/>
                <a:cs typeface="Times New Roman" panose="02020603050405020304" pitchFamily="18" charset="0"/>
              </a:rPr>
              <a:t>	= A(0</a:t>
            </a:r>
            <a:r>
              <a:rPr lang="zh-CN" altLang="en-US" i="0" dirty="0">
                <a:latin typeface="Calibri" panose="020F0502020204030204" pitchFamily="34" charset="0"/>
                <a:cs typeface="Times New Roman" panose="02020603050405020304" pitchFamily="18" charset="0"/>
              </a:rPr>
              <a:t>，</a:t>
            </a:r>
            <a:r>
              <a:rPr lang="en-US" altLang="zh-CN" i="0" dirty="0">
                <a:latin typeface="Calibri" panose="020F0502020204030204" pitchFamily="34" charset="0"/>
                <a:cs typeface="Times New Roman" panose="02020603050405020304" pitchFamily="18" charset="0"/>
              </a:rPr>
              <a:t>4) = 5</a:t>
            </a:r>
            <a:r>
              <a:rPr lang="zh-CN" altLang="en-US" i="0" dirty="0">
                <a:latin typeface="Calibri" panose="020F0502020204030204" pitchFamily="34" charset="0"/>
                <a:cs typeface="Times New Roman" panose="02020603050405020304" pitchFamily="18" charset="0"/>
              </a:rPr>
              <a:t>。</a:t>
            </a:r>
          </a:p>
        </p:txBody>
      </p:sp>
      <p:cxnSp>
        <p:nvCxnSpPr>
          <p:cNvPr id="3" name="直接箭头连接符 2">
            <a:extLst>
              <a:ext uri="{FF2B5EF4-FFF2-40B4-BE49-F238E27FC236}">
                <a16:creationId xmlns:a16="http://schemas.microsoft.com/office/drawing/2014/main" id="{6620EC8E-5F0D-4023-8C66-9087CB8831A2}"/>
              </a:ext>
            </a:extLst>
          </p:cNvPr>
          <p:cNvCxnSpPr/>
          <p:nvPr/>
        </p:nvCxnSpPr>
        <p:spPr bwMode="auto">
          <a:xfrm flipH="1" flipV="1">
            <a:off x="4909351" y="2920753"/>
            <a:ext cx="2240751" cy="9587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a:extLst>
              <a:ext uri="{FF2B5EF4-FFF2-40B4-BE49-F238E27FC236}">
                <a16:creationId xmlns:a16="http://schemas.microsoft.com/office/drawing/2014/main" id="{42FA0E42-5BFA-4969-8D8D-32C74A52F3E1}"/>
              </a:ext>
            </a:extLst>
          </p:cNvPr>
          <p:cNvSpPr txBox="1">
            <a:spLocks noChangeArrowheads="1"/>
          </p:cNvSpPr>
          <p:nvPr/>
        </p:nvSpPr>
        <p:spPr bwMode="auto">
          <a:xfrm>
            <a:off x="8402451" y="2514624"/>
            <a:ext cx="3305602" cy="461665"/>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defPPr>
              <a:defRPr lang="zh-CN"/>
            </a:defPPr>
            <a:lvl1pPr algn="ctr" defTabSz="457200" eaLnBrk="1" fontAlgn="auto" hangingPunct="1">
              <a:spcBef>
                <a:spcPts val="0"/>
              </a:spcBef>
              <a:spcAft>
                <a:spcPts val="0"/>
              </a:spcAft>
              <a:defRPr kumimoji="0" sz="2400" i="0" kern="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dirty="0"/>
              <a:t>递归计算</a:t>
            </a:r>
            <a:r>
              <a:rPr lang="en-US" altLang="zh-CN" dirty="0"/>
              <a:t>/</a:t>
            </a:r>
            <a:r>
              <a:rPr lang="zh-CN" altLang="en-US" dirty="0"/>
              <a:t>递归执行</a:t>
            </a:r>
          </a:p>
        </p:txBody>
      </p:sp>
      <p:sp>
        <p:nvSpPr>
          <p:cNvPr id="17" name="Rectangle 17">
            <a:extLst>
              <a:ext uri="{FF2B5EF4-FFF2-40B4-BE49-F238E27FC236}">
                <a16:creationId xmlns:a16="http://schemas.microsoft.com/office/drawing/2014/main" id="{41CDC1A8-68CC-4853-8D97-140EBDF77108}"/>
              </a:ext>
            </a:extLst>
          </p:cNvPr>
          <p:cNvSpPr>
            <a:spLocks noChangeArrowheads="1"/>
          </p:cNvSpPr>
          <p:nvPr/>
        </p:nvSpPr>
        <p:spPr bwMode="auto">
          <a:xfrm>
            <a:off x="7628405" y="2976289"/>
            <a:ext cx="451598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i="0" dirty="0"/>
              <a:t>由后向前代入，再由前向后计算</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65740">
                                            <p:txEl>
                                              <p:pRg st="0" end="0"/>
                                            </p:txEl>
                                          </p:spTgt>
                                        </p:tgtEl>
                                        <p:attrNameLst>
                                          <p:attrName>style.visibility</p:attrName>
                                        </p:attrNameLst>
                                      </p:cBhvr>
                                      <p:to>
                                        <p:strVal val="visible"/>
                                      </p:to>
                                    </p:set>
                                    <p:anim calcmode="lin" valueType="num">
                                      <p:cBhvr additive="base">
                                        <p:cTn id="7" dur="500" fill="hold"/>
                                        <p:tgtEl>
                                          <p:spTgt spid="18657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57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65740">
                                            <p:txEl>
                                              <p:pRg st="1" end="1"/>
                                            </p:txEl>
                                          </p:spTgt>
                                        </p:tgtEl>
                                        <p:attrNameLst>
                                          <p:attrName>style.visibility</p:attrName>
                                        </p:attrNameLst>
                                      </p:cBhvr>
                                      <p:to>
                                        <p:strVal val="visible"/>
                                      </p:to>
                                    </p:set>
                                    <p:anim calcmode="lin" valueType="num">
                                      <p:cBhvr additive="base">
                                        <p:cTn id="13" dur="500" fill="hold"/>
                                        <p:tgtEl>
                                          <p:spTgt spid="18657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574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65740">
                                            <p:txEl>
                                              <p:pRg st="2" end="2"/>
                                            </p:txEl>
                                          </p:spTgt>
                                        </p:tgtEl>
                                        <p:attrNameLst>
                                          <p:attrName>style.visibility</p:attrName>
                                        </p:attrNameLst>
                                      </p:cBhvr>
                                      <p:to>
                                        <p:strVal val="visible"/>
                                      </p:to>
                                    </p:set>
                                    <p:anim calcmode="lin" valueType="num">
                                      <p:cBhvr additive="base">
                                        <p:cTn id="17" dur="500" fill="hold"/>
                                        <p:tgtEl>
                                          <p:spTgt spid="186574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657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865740">
                                            <p:txEl>
                                              <p:pRg st="3" end="3"/>
                                            </p:txEl>
                                          </p:spTgt>
                                        </p:tgtEl>
                                        <p:attrNameLst>
                                          <p:attrName>style.visibility</p:attrName>
                                        </p:attrNameLst>
                                      </p:cBhvr>
                                      <p:to>
                                        <p:strVal val="visible"/>
                                      </p:to>
                                    </p:set>
                                    <p:anim calcmode="lin" valueType="num">
                                      <p:cBhvr additive="base">
                                        <p:cTn id="23" dur="500" fill="hold"/>
                                        <p:tgtEl>
                                          <p:spTgt spid="186574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657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865740">
                                            <p:txEl>
                                              <p:pRg st="4" end="4"/>
                                            </p:txEl>
                                          </p:spTgt>
                                        </p:tgtEl>
                                        <p:attrNameLst>
                                          <p:attrName>style.visibility</p:attrName>
                                        </p:attrNameLst>
                                      </p:cBhvr>
                                      <p:to>
                                        <p:strVal val="visible"/>
                                      </p:to>
                                    </p:set>
                                    <p:anim calcmode="lin" valueType="num">
                                      <p:cBhvr additive="base">
                                        <p:cTn id="29" dur="500" fill="hold"/>
                                        <p:tgtEl>
                                          <p:spTgt spid="186574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657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865740">
                                            <p:txEl>
                                              <p:pRg st="5" end="5"/>
                                            </p:txEl>
                                          </p:spTgt>
                                        </p:tgtEl>
                                        <p:attrNameLst>
                                          <p:attrName>style.visibility</p:attrName>
                                        </p:attrNameLst>
                                      </p:cBhvr>
                                      <p:to>
                                        <p:strVal val="visible"/>
                                      </p:to>
                                    </p:set>
                                    <p:anim calcmode="lin" valueType="num">
                                      <p:cBhvr additive="base">
                                        <p:cTn id="35" dur="500" fill="hold"/>
                                        <p:tgtEl>
                                          <p:spTgt spid="186574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657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865740">
                                            <p:txEl>
                                              <p:pRg st="6" end="6"/>
                                            </p:txEl>
                                          </p:spTgt>
                                        </p:tgtEl>
                                        <p:attrNameLst>
                                          <p:attrName>style.visibility</p:attrName>
                                        </p:attrNameLst>
                                      </p:cBhvr>
                                      <p:to>
                                        <p:strVal val="visible"/>
                                      </p:to>
                                    </p:set>
                                    <p:anim calcmode="lin" valueType="num">
                                      <p:cBhvr additive="base">
                                        <p:cTn id="41" dur="500" fill="hold"/>
                                        <p:tgtEl>
                                          <p:spTgt spid="1865740">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657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865740">
                                            <p:txEl>
                                              <p:pRg st="7" end="7"/>
                                            </p:txEl>
                                          </p:spTgt>
                                        </p:tgtEl>
                                        <p:attrNameLst>
                                          <p:attrName>style.visibility</p:attrName>
                                        </p:attrNameLst>
                                      </p:cBhvr>
                                      <p:to>
                                        <p:strVal val="visible"/>
                                      </p:to>
                                    </p:set>
                                    <p:anim calcmode="lin" valueType="num">
                                      <p:cBhvr additive="base">
                                        <p:cTn id="47" dur="500" fill="hold"/>
                                        <p:tgtEl>
                                          <p:spTgt spid="1865740">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657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865740">
                                            <p:txEl>
                                              <p:pRg st="8" end="8"/>
                                            </p:txEl>
                                          </p:spTgt>
                                        </p:tgtEl>
                                        <p:attrNameLst>
                                          <p:attrName>style.visibility</p:attrName>
                                        </p:attrNameLst>
                                      </p:cBhvr>
                                      <p:to>
                                        <p:strVal val="visible"/>
                                      </p:to>
                                    </p:set>
                                    <p:anim calcmode="lin" valueType="num">
                                      <p:cBhvr additive="base">
                                        <p:cTn id="53" dur="500" fill="hold"/>
                                        <p:tgtEl>
                                          <p:spTgt spid="1865740">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86574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a:extLst>
              <a:ext uri="{FF2B5EF4-FFF2-40B4-BE49-F238E27FC236}">
                <a16:creationId xmlns:a16="http://schemas.microsoft.com/office/drawing/2014/main" id="{2B577A90-166E-461A-8DDB-4CBE26DFF2BC}"/>
              </a:ext>
            </a:extLst>
          </p:cNvPr>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5AEB3119-6FFC-4FB7-9AFA-DDF15405C313}" type="slidenum">
              <a:rPr kumimoji="0" lang="en-US" altLang="zh-CN" sz="1200" i="0">
                <a:solidFill>
                  <a:schemeClr val="bg1"/>
                </a:solidFill>
              </a:rPr>
              <a:pPr algn="r" eaLnBrk="1" hangingPunct="1"/>
              <a:t>49</a:t>
            </a:fld>
            <a:endParaRPr kumimoji="0" lang="en-US" altLang="zh-CN" sz="1200" i="0">
              <a:solidFill>
                <a:schemeClr val="bg1"/>
              </a:solidFill>
            </a:endParaRPr>
          </a:p>
        </p:txBody>
      </p:sp>
      <p:sp>
        <p:nvSpPr>
          <p:cNvPr id="41987" name="Text Box 3">
            <a:extLst>
              <a:ext uri="{FF2B5EF4-FFF2-40B4-BE49-F238E27FC236}">
                <a16:creationId xmlns:a16="http://schemas.microsoft.com/office/drawing/2014/main" id="{81A37062-D4D8-4B46-8E4D-E2492BC6B5B7}"/>
              </a:ext>
            </a:extLst>
          </p:cNvPr>
          <p:cNvSpPr txBox="1">
            <a:spLocks noChangeArrowheads="1"/>
          </p:cNvSpPr>
          <p:nvPr/>
        </p:nvSpPr>
        <p:spPr bwMode="auto">
          <a:xfrm>
            <a:off x="1771651" y="1165226"/>
            <a:ext cx="6977063" cy="5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solidFill>
                  <a:schemeClr val="tx2"/>
                </a:solidFill>
                <a:ea typeface="华文宋体" panose="02010600040101010101" pitchFamily="2" charset="-122"/>
              </a:rPr>
              <a:t>递归和递推：比较下面两个示例</a:t>
            </a:r>
          </a:p>
        </p:txBody>
      </p:sp>
      <p:sp>
        <p:nvSpPr>
          <p:cNvPr id="41988" name="Rectangle 5">
            <a:extLst>
              <a:ext uri="{FF2B5EF4-FFF2-40B4-BE49-F238E27FC236}">
                <a16:creationId xmlns:a16="http://schemas.microsoft.com/office/drawing/2014/main" id="{8D1B0B9F-3C41-44A0-A6FC-E0C8993E9688}"/>
              </a:ext>
            </a:extLst>
          </p:cNvPr>
          <p:cNvSpPr>
            <a:spLocks noChangeArrowheads="1"/>
          </p:cNvSpPr>
          <p:nvPr/>
        </p:nvSpPr>
        <p:spPr bwMode="auto">
          <a:xfrm>
            <a:off x="1524001" y="28966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9" name="Line 6">
            <a:extLst>
              <a:ext uri="{FF2B5EF4-FFF2-40B4-BE49-F238E27FC236}">
                <a16:creationId xmlns:a16="http://schemas.microsoft.com/office/drawing/2014/main" id="{B34A9073-3AA4-404C-82EC-C0C5F1CD707B}"/>
              </a:ext>
            </a:extLst>
          </p:cNvPr>
          <p:cNvSpPr>
            <a:spLocks noChangeShapeType="1"/>
          </p:cNvSpPr>
          <p:nvPr/>
        </p:nvSpPr>
        <p:spPr bwMode="auto">
          <a:xfrm>
            <a:off x="1965326" y="6126163"/>
            <a:ext cx="5051425"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Rectangle 7">
            <a:extLst>
              <a:ext uri="{FF2B5EF4-FFF2-40B4-BE49-F238E27FC236}">
                <a16:creationId xmlns:a16="http://schemas.microsoft.com/office/drawing/2014/main" id="{A2F28634-A408-4CE7-BEFB-E967B29A3B28}"/>
              </a:ext>
            </a:extLst>
          </p:cNvPr>
          <p:cNvSpPr>
            <a:spLocks noChangeArrowheads="1"/>
          </p:cNvSpPr>
          <p:nvPr/>
        </p:nvSpPr>
        <p:spPr bwMode="auto">
          <a:xfrm>
            <a:off x="1524001" y="281090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1" name="Rectangle 11">
            <a:extLst>
              <a:ext uri="{FF2B5EF4-FFF2-40B4-BE49-F238E27FC236}">
                <a16:creationId xmlns:a16="http://schemas.microsoft.com/office/drawing/2014/main" id="{C6E6CF15-51B8-4ECD-9121-194977635466}"/>
              </a:ext>
            </a:extLst>
          </p:cNvPr>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Rectangle 12">
            <a:extLst>
              <a:ext uri="{FF2B5EF4-FFF2-40B4-BE49-F238E27FC236}">
                <a16:creationId xmlns:a16="http://schemas.microsoft.com/office/drawing/2014/main" id="{5FF96BAE-5D70-4DFD-A9DD-6F4AA7BB3C1D}"/>
              </a:ext>
            </a:extLst>
          </p:cNvPr>
          <p:cNvSpPr>
            <a:spLocks noChangeArrowheads="1"/>
          </p:cNvSpPr>
          <p:nvPr/>
        </p:nvSpPr>
        <p:spPr bwMode="auto">
          <a:xfrm>
            <a:off x="1524001" y="304426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矩形 14">
            <a:extLst>
              <a:ext uri="{FF2B5EF4-FFF2-40B4-BE49-F238E27FC236}">
                <a16:creationId xmlns:a16="http://schemas.microsoft.com/office/drawing/2014/main" id="{050F2CCC-B8A0-4043-8A51-ABAF4E401495}"/>
              </a:ext>
            </a:extLst>
          </p:cNvPr>
          <p:cNvSpPr>
            <a:spLocks noChangeArrowheads="1"/>
          </p:cNvSpPr>
          <p:nvPr/>
        </p:nvSpPr>
        <p:spPr bwMode="auto">
          <a:xfrm>
            <a:off x="2963864" y="2009248"/>
            <a:ext cx="60610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a:t> </a:t>
            </a:r>
            <a:r>
              <a:rPr lang="en-US" altLang="zh-CN"/>
              <a:t>m = 1 :A(1,1)=2</a:t>
            </a:r>
          </a:p>
          <a:p>
            <a:pPr eaLnBrk="1" hangingPunct="1"/>
            <a:r>
              <a:rPr lang="en-US" altLang="zh-CN"/>
              <a:t>A(n,1) = A(A(n-1,1),0) = A(n -1,1) + 2 </a:t>
            </a:r>
          </a:p>
          <a:p>
            <a:pPr eaLnBrk="1" hangingPunct="1"/>
            <a:r>
              <a:rPr lang="en-US" altLang="zh-CN"/>
              <a:t>A(n -1 ,1) = A(A(n-2,1),0) = A(n-2,1) + 2</a:t>
            </a:r>
          </a:p>
          <a:p>
            <a:pPr eaLnBrk="1" hangingPunct="1"/>
            <a:r>
              <a:rPr lang="en-US" altLang="zh-CN"/>
              <a:t>…</a:t>
            </a:r>
          </a:p>
          <a:p>
            <a:pPr eaLnBrk="1" hangingPunct="1"/>
            <a:r>
              <a:rPr lang="en-US" altLang="zh-CN"/>
              <a:t>A(2,1)</a:t>
            </a:r>
            <a:r>
              <a:rPr lang="zh-CN" altLang="en-US"/>
              <a:t> </a:t>
            </a:r>
            <a:r>
              <a:rPr lang="en-US" altLang="zh-CN"/>
              <a:t>=</a:t>
            </a:r>
            <a:r>
              <a:rPr lang="zh-CN" altLang="en-US"/>
              <a:t> </a:t>
            </a:r>
            <a:r>
              <a:rPr lang="en-US" altLang="zh-CN"/>
              <a:t>A(A(1,1),0)</a:t>
            </a:r>
            <a:r>
              <a:rPr lang="zh-CN" altLang="en-US"/>
              <a:t> </a:t>
            </a:r>
            <a:r>
              <a:rPr lang="en-US" altLang="zh-CN"/>
              <a:t>=</a:t>
            </a:r>
            <a:r>
              <a:rPr lang="zh-CN" altLang="en-US"/>
              <a:t> </a:t>
            </a:r>
            <a:r>
              <a:rPr lang="en-US" altLang="zh-CN"/>
              <a:t>A(1,1)</a:t>
            </a:r>
            <a:r>
              <a:rPr lang="zh-CN" altLang="en-US"/>
              <a:t> </a:t>
            </a:r>
            <a:r>
              <a:rPr lang="en-US" altLang="zh-CN"/>
              <a:t>+</a:t>
            </a:r>
            <a:r>
              <a:rPr lang="zh-CN" altLang="en-US"/>
              <a:t> </a:t>
            </a:r>
            <a:r>
              <a:rPr lang="en-US" altLang="zh-CN"/>
              <a:t>2</a:t>
            </a:r>
          </a:p>
          <a:p>
            <a:pPr eaLnBrk="1" hangingPunct="1"/>
            <a:r>
              <a:rPr lang="en-US" altLang="zh-CN">
                <a:solidFill>
                  <a:srgbClr val="FF0000"/>
                </a:solidFill>
              </a:rPr>
              <a:t>A(1,1)</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2</a:t>
            </a:r>
            <a:r>
              <a:rPr lang="zh-CN" altLang="en-US">
                <a:solidFill>
                  <a:srgbClr val="FF0000"/>
                </a:solidFill>
              </a:rPr>
              <a:t>（由后向前带入，直到递归基础）</a:t>
            </a:r>
            <a:endParaRPr lang="en-US" altLang="zh-CN">
              <a:solidFill>
                <a:srgbClr val="FF0000"/>
              </a:solidFill>
            </a:endParaRPr>
          </a:p>
        </p:txBody>
      </p:sp>
      <p:sp>
        <p:nvSpPr>
          <p:cNvPr id="41995" name="矩形 15">
            <a:extLst>
              <a:ext uri="{FF2B5EF4-FFF2-40B4-BE49-F238E27FC236}">
                <a16:creationId xmlns:a16="http://schemas.microsoft.com/office/drawing/2014/main" id="{E393EEA7-0D16-4D83-B422-F3B4907260D4}"/>
              </a:ext>
            </a:extLst>
          </p:cNvPr>
          <p:cNvSpPr>
            <a:spLocks noChangeArrowheads="1"/>
          </p:cNvSpPr>
          <p:nvPr/>
        </p:nvSpPr>
        <p:spPr bwMode="auto">
          <a:xfrm>
            <a:off x="3005139" y="4099986"/>
            <a:ext cx="1430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0000"/>
                </a:solidFill>
              </a:rPr>
              <a:t>A(n,1)= 2n</a:t>
            </a:r>
            <a:endParaRPr lang="zh-CN" altLang="en-US">
              <a:solidFill>
                <a:srgbClr val="FF0000"/>
              </a:solidFill>
            </a:endParaRPr>
          </a:p>
        </p:txBody>
      </p:sp>
      <p:sp>
        <p:nvSpPr>
          <p:cNvPr id="17" name="Rectangle 17">
            <a:extLst>
              <a:ext uri="{FF2B5EF4-FFF2-40B4-BE49-F238E27FC236}">
                <a16:creationId xmlns:a16="http://schemas.microsoft.com/office/drawing/2014/main" id="{81CCFF12-77AC-44A7-8FF0-9562BC462F9B}"/>
              </a:ext>
            </a:extLst>
          </p:cNvPr>
          <p:cNvSpPr>
            <a:spLocks noChangeArrowheads="1"/>
          </p:cNvSpPr>
          <p:nvPr/>
        </p:nvSpPr>
        <p:spPr bwMode="auto">
          <a:xfrm>
            <a:off x="7466722" y="3862055"/>
            <a:ext cx="4515980"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i="0" dirty="0"/>
              <a:t>由</a:t>
            </a:r>
            <a:r>
              <a:rPr lang="zh-CN" altLang="en-US" sz="2400" i="0" dirty="0">
                <a:solidFill>
                  <a:srgbClr val="FF0000"/>
                </a:solidFill>
              </a:rPr>
              <a:t>后向前代入，再由前向后计算</a:t>
            </a:r>
            <a:endParaRPr lang="zh-CN" altLang="en-US" sz="2400" dirty="0">
              <a:solidFill>
                <a:srgbClr val="FF0000"/>
              </a:solidFill>
            </a:endParaRPr>
          </a:p>
        </p:txBody>
      </p:sp>
      <p:sp>
        <p:nvSpPr>
          <p:cNvPr id="18" name="Text Box 15">
            <a:extLst>
              <a:ext uri="{FF2B5EF4-FFF2-40B4-BE49-F238E27FC236}">
                <a16:creationId xmlns:a16="http://schemas.microsoft.com/office/drawing/2014/main" id="{1EEC8576-3BC9-4E66-856D-F515CF0FE754}"/>
              </a:ext>
            </a:extLst>
          </p:cNvPr>
          <p:cNvSpPr txBox="1">
            <a:spLocks noChangeArrowheads="1"/>
          </p:cNvSpPr>
          <p:nvPr/>
        </p:nvSpPr>
        <p:spPr bwMode="auto">
          <a:xfrm>
            <a:off x="8444770" y="3100918"/>
            <a:ext cx="2744662"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2400" i="0">
                <a:solidFill>
                  <a:schemeClr val="bg1"/>
                </a:solidFill>
              </a:rPr>
              <a:t>递归计算</a:t>
            </a:r>
            <a:r>
              <a:rPr lang="en-US" altLang="zh-CN" sz="2400" i="0">
                <a:solidFill>
                  <a:schemeClr val="bg1"/>
                </a:solidFill>
              </a:rPr>
              <a:t>/</a:t>
            </a:r>
            <a:r>
              <a:rPr lang="zh-CN" altLang="en-US" sz="2400" i="0">
                <a:solidFill>
                  <a:schemeClr val="bg1"/>
                </a:solidFill>
              </a:rPr>
              <a:t>递归执行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24" name="Text Box 20"/>
          <p:cNvSpPr txBox="1">
            <a:spLocks noChangeArrowheads="1"/>
          </p:cNvSpPr>
          <p:nvPr/>
        </p:nvSpPr>
        <p:spPr bwMode="auto">
          <a:xfrm>
            <a:off x="3063876" y="6111875"/>
            <a:ext cx="38639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accent2"/>
                </a:solidFill>
              </a:rPr>
              <a:t>指令</a:t>
            </a:r>
            <a:r>
              <a:rPr kumimoji="0" lang="zh-CN" altLang="en-US" i="0"/>
              <a:t>：控制基本动作执行的命令</a:t>
            </a:r>
          </a:p>
        </p:txBody>
      </p:sp>
      <p:sp>
        <p:nvSpPr>
          <p:cNvPr id="19459" name="Rectangle 22"/>
          <p:cNvSpPr>
            <a:spLocks noChangeArrowheads="1"/>
          </p:cNvSpPr>
          <p:nvPr/>
        </p:nvSpPr>
        <p:spPr bwMode="auto">
          <a:xfrm>
            <a:off x="2610700" y="3918929"/>
            <a:ext cx="1470025" cy="159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90000"/>
              </a:lnSpc>
            </a:pPr>
            <a:r>
              <a:rPr kumimoji="0" lang="zh-CN" altLang="en-US" sz="1800" i="0" dirty="0">
                <a:latin typeface="微软雅黑" panose="020B0503020204020204" pitchFamily="34" charset="-122"/>
                <a:ea typeface="微软雅黑" panose="020B0503020204020204" pitchFamily="34" charset="-122"/>
              </a:rPr>
              <a:t>“与”动作</a:t>
            </a:r>
            <a:endParaRPr kumimoji="0" lang="en-US" altLang="zh-CN" sz="1800" i="0" dirty="0">
              <a:latin typeface="微软雅黑" panose="020B0503020204020204" pitchFamily="34" charset="-122"/>
              <a:ea typeface="微软雅黑" panose="020B0503020204020204" pitchFamily="34" charset="-122"/>
            </a:endParaRPr>
          </a:p>
          <a:p>
            <a:pPr eaLnBrk="1" hangingPunct="1">
              <a:lnSpc>
                <a:spcPct val="190000"/>
              </a:lnSpc>
            </a:pPr>
            <a:r>
              <a:rPr kumimoji="0" lang="en-US" altLang="zh-CN" sz="1800" i="0" dirty="0">
                <a:latin typeface="微软雅黑" panose="020B0503020204020204" pitchFamily="34" charset="-122"/>
                <a:ea typeface="微软雅黑" panose="020B0503020204020204" pitchFamily="34" charset="-122"/>
              </a:rPr>
              <a:t>“</a:t>
            </a:r>
            <a:r>
              <a:rPr kumimoji="0" lang="zh-CN" altLang="en-US" sz="1800" i="0" dirty="0">
                <a:latin typeface="微软雅黑" panose="020B0503020204020204" pitchFamily="34" charset="-122"/>
                <a:ea typeface="微软雅黑" panose="020B0503020204020204" pitchFamily="34" charset="-122"/>
              </a:rPr>
              <a:t>或”动作 </a:t>
            </a:r>
          </a:p>
          <a:p>
            <a:pPr eaLnBrk="1" hangingPunct="1">
              <a:lnSpc>
                <a:spcPct val="190000"/>
              </a:lnSpc>
            </a:pPr>
            <a:r>
              <a:rPr kumimoji="0" lang="en-US" altLang="zh-CN" sz="1800" i="0" dirty="0">
                <a:latin typeface="微软雅黑" panose="020B0503020204020204" pitchFamily="34" charset="-122"/>
                <a:ea typeface="微软雅黑" panose="020B0503020204020204" pitchFamily="34" charset="-122"/>
              </a:rPr>
              <a:t>“</a:t>
            </a:r>
            <a:r>
              <a:rPr kumimoji="0" lang="zh-CN" altLang="en-US" sz="1800" i="0" dirty="0">
                <a:latin typeface="微软雅黑" panose="020B0503020204020204" pitchFamily="34" charset="-122"/>
                <a:ea typeface="微软雅黑" panose="020B0503020204020204" pitchFamily="34" charset="-122"/>
              </a:rPr>
              <a:t>非”动作</a:t>
            </a:r>
            <a:endParaRPr kumimoji="0" lang="en-US" altLang="zh-CN" sz="1800" i="0" dirty="0">
              <a:latin typeface="微软雅黑" panose="020B0503020204020204" pitchFamily="34" charset="-122"/>
              <a:ea typeface="微软雅黑" panose="020B0503020204020204" pitchFamily="34" charset="-122"/>
            </a:endParaRPr>
          </a:p>
        </p:txBody>
      </p:sp>
      <p:sp>
        <p:nvSpPr>
          <p:cNvPr id="19460" name="Oval 23"/>
          <p:cNvSpPr>
            <a:spLocks noChangeArrowheads="1"/>
          </p:cNvSpPr>
          <p:nvPr/>
        </p:nvSpPr>
        <p:spPr bwMode="auto">
          <a:xfrm>
            <a:off x="2627314" y="4043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9461" name="Oval 24"/>
          <p:cNvSpPr>
            <a:spLocks noChangeArrowheads="1"/>
          </p:cNvSpPr>
          <p:nvPr/>
        </p:nvSpPr>
        <p:spPr bwMode="auto">
          <a:xfrm>
            <a:off x="2627314" y="4551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9462" name="Oval 25"/>
          <p:cNvSpPr>
            <a:spLocks noChangeArrowheads="1"/>
          </p:cNvSpPr>
          <p:nvPr/>
        </p:nvSpPr>
        <p:spPr bwMode="auto">
          <a:xfrm>
            <a:off x="2627314" y="5059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455130" name="Line 26"/>
          <p:cNvSpPr>
            <a:spLocks noChangeShapeType="1"/>
          </p:cNvSpPr>
          <p:nvPr/>
        </p:nvSpPr>
        <p:spPr bwMode="auto">
          <a:xfrm>
            <a:off x="3992563" y="4297363"/>
            <a:ext cx="715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1" name="Rectangle 27"/>
          <p:cNvSpPr>
            <a:spLocks noChangeArrowheads="1"/>
          </p:cNvSpPr>
          <p:nvPr/>
        </p:nvSpPr>
        <p:spPr bwMode="auto">
          <a:xfrm>
            <a:off x="4660900" y="4027858"/>
            <a:ext cx="133985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60000"/>
              </a:lnSpc>
            </a:pPr>
            <a:r>
              <a:rPr lang="en-US" altLang="zh-CN" sz="1800" i="0">
                <a:solidFill>
                  <a:srgbClr val="FF0000"/>
                </a:solidFill>
              </a:rPr>
              <a:t>AND</a:t>
            </a:r>
          </a:p>
          <a:p>
            <a:pPr eaLnBrk="1" hangingPunct="1">
              <a:lnSpc>
                <a:spcPct val="160000"/>
              </a:lnSpc>
            </a:pPr>
            <a:r>
              <a:rPr lang="en-US" altLang="zh-CN" sz="1800" i="0">
                <a:solidFill>
                  <a:srgbClr val="FF0000"/>
                </a:solidFill>
              </a:rPr>
              <a:t>OR</a:t>
            </a:r>
            <a:r>
              <a:rPr kumimoji="0" lang="en-US" altLang="zh-CN" i="0"/>
              <a:t> </a:t>
            </a:r>
            <a:r>
              <a:rPr kumimoji="0" lang="zh-CN" altLang="en-US" i="0"/>
              <a:t> </a:t>
            </a:r>
          </a:p>
          <a:p>
            <a:pPr eaLnBrk="1" hangingPunct="1">
              <a:lnSpc>
                <a:spcPct val="160000"/>
              </a:lnSpc>
            </a:pPr>
            <a:r>
              <a:rPr lang="en-US" altLang="zh-CN" sz="1800" i="0">
                <a:solidFill>
                  <a:srgbClr val="FF0000"/>
                </a:solidFill>
              </a:rPr>
              <a:t>NOT</a:t>
            </a:r>
          </a:p>
        </p:txBody>
      </p:sp>
      <p:sp>
        <p:nvSpPr>
          <p:cNvPr id="1455132" name="Line 28"/>
          <p:cNvSpPr>
            <a:spLocks noChangeShapeType="1"/>
          </p:cNvSpPr>
          <p:nvPr/>
        </p:nvSpPr>
        <p:spPr bwMode="auto">
          <a:xfrm>
            <a:off x="4019551" y="4787900"/>
            <a:ext cx="663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3" name="Line 29"/>
          <p:cNvSpPr>
            <a:spLocks noChangeShapeType="1"/>
          </p:cNvSpPr>
          <p:nvPr/>
        </p:nvSpPr>
        <p:spPr bwMode="auto">
          <a:xfrm>
            <a:off x="4019551" y="5295900"/>
            <a:ext cx="663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4" name="Line 30"/>
          <p:cNvSpPr>
            <a:spLocks noChangeShapeType="1"/>
          </p:cNvSpPr>
          <p:nvPr/>
        </p:nvSpPr>
        <p:spPr bwMode="auto">
          <a:xfrm>
            <a:off x="4948238" y="5516564"/>
            <a:ext cx="0" cy="636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Text Box 31"/>
          <p:cNvSpPr txBox="1">
            <a:spLocks noChangeArrowheads="1"/>
          </p:cNvSpPr>
          <p:nvPr/>
        </p:nvSpPr>
        <p:spPr bwMode="auto">
          <a:xfrm>
            <a:off x="2608264" y="3706813"/>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latin typeface="微软雅黑" panose="020B0503020204020204" pitchFamily="34" charset="-122"/>
                <a:ea typeface="微软雅黑" panose="020B0503020204020204" pitchFamily="34" charset="-122"/>
              </a:rPr>
              <a:t>系统</a:t>
            </a:r>
          </a:p>
        </p:txBody>
      </p:sp>
      <p:pic>
        <p:nvPicPr>
          <p:cNvPr id="1455137" name="Picture 3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3701" y="2246313"/>
            <a:ext cx="923925"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5139" name="Rectangle 35"/>
          <p:cNvSpPr>
            <a:spLocks noChangeArrowheads="1"/>
          </p:cNvSpPr>
          <p:nvPr/>
        </p:nvSpPr>
        <p:spPr bwMode="auto">
          <a:xfrm>
            <a:off x="6311900" y="3568701"/>
            <a:ext cx="363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a:solidFill>
                  <a:srgbClr val="3333CC"/>
                </a:solidFill>
              </a:rPr>
              <a:t>((A </a:t>
            </a:r>
            <a:r>
              <a:rPr lang="en-US" altLang="zh-CN" sz="1800" i="0">
                <a:solidFill>
                  <a:srgbClr val="FF0000"/>
                </a:solidFill>
              </a:rPr>
              <a:t>AND</a:t>
            </a:r>
            <a:r>
              <a:rPr lang="en-US" altLang="zh-CN" sz="1800" i="0">
                <a:solidFill>
                  <a:srgbClr val="3333CC"/>
                </a:solidFill>
              </a:rPr>
              <a:t> B) </a:t>
            </a:r>
            <a:r>
              <a:rPr lang="en-US" altLang="zh-CN" sz="1800" i="0">
                <a:solidFill>
                  <a:srgbClr val="FF0000"/>
                </a:solidFill>
              </a:rPr>
              <a:t>AND</a:t>
            </a:r>
            <a:r>
              <a:rPr lang="en-US" altLang="zh-CN" sz="1800" i="0">
                <a:solidFill>
                  <a:srgbClr val="3333CC"/>
                </a:solidFill>
              </a:rPr>
              <a:t> C) </a:t>
            </a:r>
            <a:r>
              <a:rPr lang="en-US" altLang="zh-CN" sz="1800" i="0">
                <a:solidFill>
                  <a:srgbClr val="FF0000"/>
                </a:solidFill>
              </a:rPr>
              <a:t>OR</a:t>
            </a:r>
            <a:r>
              <a:rPr lang="en-US" altLang="zh-CN" sz="1800" i="0">
                <a:solidFill>
                  <a:srgbClr val="3333CC"/>
                </a:solidFill>
              </a:rPr>
              <a:t> (</a:t>
            </a:r>
            <a:r>
              <a:rPr lang="en-US" altLang="zh-CN" sz="1800" i="0">
                <a:solidFill>
                  <a:srgbClr val="FF0000"/>
                </a:solidFill>
              </a:rPr>
              <a:t>NOT</a:t>
            </a:r>
            <a:r>
              <a:rPr lang="en-US" altLang="zh-CN" sz="1800" i="0">
                <a:solidFill>
                  <a:srgbClr val="3333CC"/>
                </a:solidFill>
              </a:rPr>
              <a:t> C))</a:t>
            </a:r>
            <a:endParaRPr lang="zh-CN" altLang="en-US" sz="1800" i="0">
              <a:solidFill>
                <a:srgbClr val="3333CC"/>
              </a:solidFill>
            </a:endParaRPr>
          </a:p>
        </p:txBody>
      </p:sp>
      <p:sp>
        <p:nvSpPr>
          <p:cNvPr id="1455140" name="Text Box 36"/>
          <p:cNvSpPr txBox="1">
            <a:spLocks noChangeArrowheads="1"/>
          </p:cNvSpPr>
          <p:nvPr/>
        </p:nvSpPr>
        <p:spPr bwMode="auto">
          <a:xfrm>
            <a:off x="8851900" y="3309938"/>
            <a:ext cx="1003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t>复杂动作</a:t>
            </a:r>
          </a:p>
        </p:txBody>
      </p:sp>
      <p:sp>
        <p:nvSpPr>
          <p:cNvPr id="1455141" name="Line 37"/>
          <p:cNvSpPr>
            <a:spLocks noChangeShapeType="1"/>
          </p:cNvSpPr>
          <p:nvPr/>
        </p:nvSpPr>
        <p:spPr bwMode="auto">
          <a:xfrm>
            <a:off x="7764463" y="3900489"/>
            <a:ext cx="0" cy="492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2" name="Text Box 38"/>
          <p:cNvSpPr txBox="1">
            <a:spLocks noChangeArrowheads="1"/>
          </p:cNvSpPr>
          <p:nvPr/>
        </p:nvSpPr>
        <p:spPr bwMode="auto">
          <a:xfrm>
            <a:off x="7769226" y="3962400"/>
            <a:ext cx="79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t>拆解开</a:t>
            </a:r>
          </a:p>
        </p:txBody>
      </p:sp>
      <p:sp>
        <p:nvSpPr>
          <p:cNvPr id="1455143" name="Rectangle 39"/>
          <p:cNvSpPr>
            <a:spLocks noChangeArrowheads="1"/>
          </p:cNvSpPr>
          <p:nvPr/>
        </p:nvSpPr>
        <p:spPr bwMode="auto">
          <a:xfrm>
            <a:off x="7099300" y="4408489"/>
            <a:ext cx="1549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a:solidFill>
                  <a:srgbClr val="3333CC"/>
                </a:solidFill>
              </a:rPr>
              <a:t>X= A </a:t>
            </a:r>
            <a:r>
              <a:rPr lang="en-US" altLang="zh-CN" sz="1800" i="0">
                <a:solidFill>
                  <a:srgbClr val="FF0000"/>
                </a:solidFill>
              </a:rPr>
              <a:t>AND</a:t>
            </a:r>
            <a:r>
              <a:rPr lang="en-US" altLang="zh-CN" sz="1800" i="0">
                <a:solidFill>
                  <a:srgbClr val="3333CC"/>
                </a:solidFill>
              </a:rPr>
              <a:t> B </a:t>
            </a:r>
          </a:p>
          <a:p>
            <a:pPr eaLnBrk="1" hangingPunct="1"/>
            <a:r>
              <a:rPr lang="en-US" altLang="zh-CN" sz="1800" i="0">
                <a:solidFill>
                  <a:srgbClr val="3333CC"/>
                </a:solidFill>
              </a:rPr>
              <a:t>X= X </a:t>
            </a:r>
            <a:r>
              <a:rPr lang="en-US" altLang="zh-CN" sz="1800" i="0">
                <a:solidFill>
                  <a:srgbClr val="FF0000"/>
                </a:solidFill>
              </a:rPr>
              <a:t>AND</a:t>
            </a:r>
            <a:r>
              <a:rPr lang="en-US" altLang="zh-CN" sz="1800" i="0">
                <a:solidFill>
                  <a:srgbClr val="3333CC"/>
                </a:solidFill>
              </a:rPr>
              <a:t> C</a:t>
            </a:r>
          </a:p>
          <a:p>
            <a:pPr eaLnBrk="1" hangingPunct="1"/>
            <a:r>
              <a:rPr lang="en-US" altLang="zh-CN" sz="1800" i="0">
                <a:solidFill>
                  <a:srgbClr val="3333CC"/>
                </a:solidFill>
              </a:rPr>
              <a:t>Y= </a:t>
            </a:r>
            <a:r>
              <a:rPr lang="en-US" altLang="zh-CN" sz="1800" i="0">
                <a:solidFill>
                  <a:srgbClr val="FF0000"/>
                </a:solidFill>
              </a:rPr>
              <a:t>NOT</a:t>
            </a:r>
            <a:r>
              <a:rPr lang="en-US" altLang="zh-CN" sz="1800" i="0">
                <a:solidFill>
                  <a:srgbClr val="3333CC"/>
                </a:solidFill>
              </a:rPr>
              <a:t> C </a:t>
            </a:r>
          </a:p>
          <a:p>
            <a:pPr eaLnBrk="1" hangingPunct="1"/>
            <a:r>
              <a:rPr lang="en-US" altLang="zh-CN" sz="1800" i="0">
                <a:solidFill>
                  <a:srgbClr val="3333CC"/>
                </a:solidFill>
              </a:rPr>
              <a:t>X= X </a:t>
            </a:r>
            <a:r>
              <a:rPr lang="en-US" altLang="zh-CN" sz="1800" i="0">
                <a:solidFill>
                  <a:srgbClr val="FF0000"/>
                </a:solidFill>
              </a:rPr>
              <a:t>OR</a:t>
            </a:r>
            <a:r>
              <a:rPr lang="en-US" altLang="zh-CN" sz="1800" i="0">
                <a:solidFill>
                  <a:srgbClr val="3333CC"/>
                </a:solidFill>
              </a:rPr>
              <a:t> Y</a:t>
            </a:r>
            <a:endParaRPr lang="zh-CN" altLang="en-US" sz="1800" i="0">
              <a:solidFill>
                <a:srgbClr val="3333CC"/>
              </a:solidFill>
            </a:endParaRPr>
          </a:p>
        </p:txBody>
      </p:sp>
      <p:sp>
        <p:nvSpPr>
          <p:cNvPr id="1455144" name="Freeform 40"/>
          <p:cNvSpPr>
            <a:spLocks/>
          </p:cNvSpPr>
          <p:nvPr/>
        </p:nvSpPr>
        <p:spPr bwMode="auto">
          <a:xfrm>
            <a:off x="5407026" y="4227513"/>
            <a:ext cx="1789113" cy="361950"/>
          </a:xfrm>
          <a:custGeom>
            <a:avLst/>
            <a:gdLst>
              <a:gd name="T0" fmla="*/ 1789113 w 1127"/>
              <a:gd name="T1" fmla="*/ 361950 h 228"/>
              <a:gd name="T2" fmla="*/ 1046163 w 1127"/>
              <a:gd name="T3" fmla="*/ 57150 h 228"/>
              <a:gd name="T4" fmla="*/ 0 w 1127"/>
              <a:gd name="T5" fmla="*/ 17463 h 228"/>
              <a:gd name="T6" fmla="*/ 0 60000 65536"/>
              <a:gd name="T7" fmla="*/ 0 60000 65536"/>
              <a:gd name="T8" fmla="*/ 0 60000 65536"/>
            </a:gdLst>
            <a:ahLst/>
            <a:cxnLst>
              <a:cxn ang="T6">
                <a:pos x="T0" y="T1"/>
              </a:cxn>
              <a:cxn ang="T7">
                <a:pos x="T2" y="T3"/>
              </a:cxn>
              <a:cxn ang="T8">
                <a:pos x="T4" y="T5"/>
              </a:cxn>
            </a:cxnLst>
            <a:rect l="0" t="0" r="r" b="b"/>
            <a:pathLst>
              <a:path w="1127" h="228">
                <a:moveTo>
                  <a:pt x="1127" y="228"/>
                </a:moveTo>
                <a:cubicBezTo>
                  <a:pt x="987" y="150"/>
                  <a:pt x="847" y="72"/>
                  <a:pt x="659" y="36"/>
                </a:cubicBezTo>
                <a:cubicBezTo>
                  <a:pt x="471" y="0"/>
                  <a:pt x="235" y="5"/>
                  <a:pt x="0" y="1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5" name="Freeform 41"/>
          <p:cNvSpPr>
            <a:spLocks/>
          </p:cNvSpPr>
          <p:nvPr/>
        </p:nvSpPr>
        <p:spPr bwMode="auto">
          <a:xfrm>
            <a:off x="5419726" y="4405313"/>
            <a:ext cx="1762125" cy="488950"/>
          </a:xfrm>
          <a:custGeom>
            <a:avLst/>
            <a:gdLst>
              <a:gd name="T0" fmla="*/ 1762125 w 1085"/>
              <a:gd name="T1" fmla="*/ 488950 h 308"/>
              <a:gd name="T2" fmla="*/ 1300887 w 1085"/>
              <a:gd name="T3" fmla="*/ 277813 h 308"/>
              <a:gd name="T4" fmla="*/ 0 w 1085"/>
              <a:gd name="T5" fmla="*/ 0 h 308"/>
              <a:gd name="T6" fmla="*/ 0 60000 65536"/>
              <a:gd name="T7" fmla="*/ 0 60000 65536"/>
              <a:gd name="T8" fmla="*/ 0 60000 65536"/>
            </a:gdLst>
            <a:ahLst/>
            <a:cxnLst>
              <a:cxn ang="T6">
                <a:pos x="T0" y="T1"/>
              </a:cxn>
              <a:cxn ang="T7">
                <a:pos x="T2" y="T3"/>
              </a:cxn>
              <a:cxn ang="T8">
                <a:pos x="T4" y="T5"/>
              </a:cxn>
            </a:cxnLst>
            <a:rect l="0" t="0" r="r" b="b"/>
            <a:pathLst>
              <a:path w="1085" h="308">
                <a:moveTo>
                  <a:pt x="1085" y="308"/>
                </a:moveTo>
                <a:cubicBezTo>
                  <a:pt x="1033" y="267"/>
                  <a:pt x="982" y="226"/>
                  <a:pt x="801" y="175"/>
                </a:cubicBezTo>
                <a:cubicBezTo>
                  <a:pt x="620" y="124"/>
                  <a:pt x="310" y="62"/>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6" name="Freeform 42"/>
          <p:cNvSpPr>
            <a:spLocks/>
          </p:cNvSpPr>
          <p:nvPr/>
        </p:nvSpPr>
        <p:spPr bwMode="auto">
          <a:xfrm>
            <a:off x="5419725" y="5041900"/>
            <a:ext cx="1722438" cy="184150"/>
          </a:xfrm>
          <a:custGeom>
            <a:avLst/>
            <a:gdLst>
              <a:gd name="T0" fmla="*/ 1722438 w 1085"/>
              <a:gd name="T1" fmla="*/ 104775 h 116"/>
              <a:gd name="T2" fmla="*/ 1112838 w 1085"/>
              <a:gd name="T3" fmla="*/ 12700 h 116"/>
              <a:gd name="T4" fmla="*/ 0 w 1085"/>
              <a:gd name="T5" fmla="*/ 184150 h 116"/>
              <a:gd name="T6" fmla="*/ 0 60000 65536"/>
              <a:gd name="T7" fmla="*/ 0 60000 65536"/>
              <a:gd name="T8" fmla="*/ 0 60000 65536"/>
            </a:gdLst>
            <a:ahLst/>
            <a:cxnLst>
              <a:cxn ang="T6">
                <a:pos x="T0" y="T1"/>
              </a:cxn>
              <a:cxn ang="T7">
                <a:pos x="T2" y="T3"/>
              </a:cxn>
              <a:cxn ang="T8">
                <a:pos x="T4" y="T5"/>
              </a:cxn>
            </a:cxnLst>
            <a:rect l="0" t="0" r="r" b="b"/>
            <a:pathLst>
              <a:path w="1085" h="116">
                <a:moveTo>
                  <a:pt x="1085" y="66"/>
                </a:moveTo>
                <a:cubicBezTo>
                  <a:pt x="983" y="33"/>
                  <a:pt x="882" y="0"/>
                  <a:pt x="701" y="8"/>
                </a:cubicBezTo>
                <a:cubicBezTo>
                  <a:pt x="520" y="16"/>
                  <a:pt x="260" y="66"/>
                  <a:pt x="0" y="11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7" name="Freeform 43"/>
          <p:cNvSpPr>
            <a:spLocks/>
          </p:cNvSpPr>
          <p:nvPr/>
        </p:nvSpPr>
        <p:spPr bwMode="auto">
          <a:xfrm>
            <a:off x="5419725" y="4727575"/>
            <a:ext cx="1722438" cy="750888"/>
          </a:xfrm>
          <a:custGeom>
            <a:avLst/>
            <a:gdLst>
              <a:gd name="T0" fmla="*/ 1722438 w 1085"/>
              <a:gd name="T1" fmla="*/ 750888 h 473"/>
              <a:gd name="T2" fmla="*/ 1073150 w 1085"/>
              <a:gd name="T3" fmla="*/ 631825 h 473"/>
              <a:gd name="T4" fmla="*/ 396875 w 1085"/>
              <a:gd name="T5" fmla="*/ 101600 h 473"/>
              <a:gd name="T6" fmla="*/ 0 w 1085"/>
              <a:gd name="T7" fmla="*/ 22225 h 4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5" h="473">
                <a:moveTo>
                  <a:pt x="1085" y="473"/>
                </a:moveTo>
                <a:cubicBezTo>
                  <a:pt x="950" y="469"/>
                  <a:pt x="815" y="466"/>
                  <a:pt x="676" y="398"/>
                </a:cubicBezTo>
                <a:cubicBezTo>
                  <a:pt x="537" y="330"/>
                  <a:pt x="363" y="128"/>
                  <a:pt x="250" y="64"/>
                </a:cubicBezTo>
                <a:cubicBezTo>
                  <a:pt x="137" y="0"/>
                  <a:pt x="68" y="7"/>
                  <a:pt x="0" y="1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50" name="Freeform 46"/>
          <p:cNvSpPr>
            <a:spLocks/>
          </p:cNvSpPr>
          <p:nvPr/>
        </p:nvSpPr>
        <p:spPr bwMode="auto">
          <a:xfrm>
            <a:off x="6215063" y="3167064"/>
            <a:ext cx="1022350" cy="358775"/>
          </a:xfrm>
          <a:custGeom>
            <a:avLst/>
            <a:gdLst>
              <a:gd name="T0" fmla="*/ 1022350 w 777"/>
              <a:gd name="T1" fmla="*/ 358775 h 267"/>
              <a:gd name="T2" fmla="*/ 1022350 w 777"/>
              <a:gd name="T3" fmla="*/ 0 h 267"/>
              <a:gd name="T4" fmla="*/ 0 w 777"/>
              <a:gd name="T5" fmla="*/ 0 h 267"/>
              <a:gd name="T6" fmla="*/ 0 60000 65536"/>
              <a:gd name="T7" fmla="*/ 0 60000 65536"/>
              <a:gd name="T8" fmla="*/ 0 60000 65536"/>
            </a:gdLst>
            <a:ahLst/>
            <a:cxnLst>
              <a:cxn ang="T6">
                <a:pos x="T0" y="T1"/>
              </a:cxn>
              <a:cxn ang="T7">
                <a:pos x="T2" y="T3"/>
              </a:cxn>
              <a:cxn ang="T8">
                <a:pos x="T4" y="T5"/>
              </a:cxn>
            </a:cxnLst>
            <a:rect l="0" t="0" r="r" b="b"/>
            <a:pathLst>
              <a:path w="777" h="267">
                <a:moveTo>
                  <a:pt x="777" y="267"/>
                </a:moveTo>
                <a:lnTo>
                  <a:pt x="777" y="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51" name="Rectangle 47"/>
          <p:cNvSpPr>
            <a:spLocks noChangeArrowheads="1"/>
          </p:cNvSpPr>
          <p:nvPr/>
        </p:nvSpPr>
        <p:spPr bwMode="auto">
          <a:xfrm>
            <a:off x="3617020" y="2023454"/>
            <a:ext cx="3786188"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15000"/>
              </a:lnSpc>
              <a:buFont typeface="Wingdings" panose="05000000000000000000" pitchFamily="2" charset="2"/>
              <a:buNone/>
            </a:pPr>
            <a:r>
              <a:rPr kumimoji="0" lang="zh-CN" altLang="en-US" sz="2400" i="0" dirty="0">
                <a:solidFill>
                  <a:schemeClr val="accent2"/>
                </a:solidFill>
              </a:rPr>
              <a:t>程序</a:t>
            </a:r>
            <a:r>
              <a:rPr lang="en-US" altLang="zh-CN" i="0" dirty="0"/>
              <a:t>: </a:t>
            </a:r>
            <a:r>
              <a:rPr lang="zh-CN" altLang="en-US" i="0" dirty="0"/>
              <a:t>由基本动作指令构造的，若干指令的一个组合或一个执行序列，用以实现复杂动作</a:t>
            </a:r>
          </a:p>
        </p:txBody>
      </p:sp>
      <p:pic>
        <p:nvPicPr>
          <p:cNvPr id="1455152" name="Picture 4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47101" y="4640264"/>
            <a:ext cx="606425"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82" name="Rectangle 21"/>
          <p:cNvSpPr>
            <a:spLocks noChangeArrowheads="1"/>
          </p:cNvSpPr>
          <p:nvPr/>
        </p:nvSpPr>
        <p:spPr bwMode="auto">
          <a:xfrm>
            <a:off x="2309020" y="3664386"/>
            <a:ext cx="1947863" cy="2070100"/>
          </a:xfrm>
          <a:prstGeom prst="roundRect">
            <a:avLst>
              <a:gd name="adj" fmla="val 7986"/>
            </a:avLst>
          </a:prstGeom>
          <a:solidFill>
            <a:schemeClr val="bg1">
              <a:alpha val="70195"/>
            </a:scheme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圆角矩形 2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）构造</a:t>
            </a:r>
            <a:r>
              <a:rPr kumimoji="0" lang="zh-CN" altLang="en-US" sz="240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计算机器的</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基本思维：程序</a:t>
            </a:r>
            <a:endParaRPr kumimoji="0" lang="zh-CN" altLang="en-US" sz="240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0"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计算系统与程序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5130"/>
                                        </p:tgtEl>
                                        <p:attrNameLst>
                                          <p:attrName>style.visibility</p:attrName>
                                        </p:attrNameLst>
                                      </p:cBhvr>
                                      <p:to>
                                        <p:strVal val="visible"/>
                                      </p:to>
                                    </p:set>
                                    <p:anim calcmode="lin" valueType="num">
                                      <p:cBhvr additive="base">
                                        <p:cTn id="7" dur="500" fill="hold"/>
                                        <p:tgtEl>
                                          <p:spTgt spid="1455130"/>
                                        </p:tgtEl>
                                        <p:attrNameLst>
                                          <p:attrName>ppt_x</p:attrName>
                                        </p:attrNameLst>
                                      </p:cBhvr>
                                      <p:tavLst>
                                        <p:tav tm="0">
                                          <p:val>
                                            <p:strVal val="#ppt_x"/>
                                          </p:val>
                                        </p:tav>
                                        <p:tav tm="100000">
                                          <p:val>
                                            <p:strVal val="#ppt_x"/>
                                          </p:val>
                                        </p:tav>
                                      </p:tavLst>
                                    </p:anim>
                                    <p:anim calcmode="lin" valueType="num">
                                      <p:cBhvr additive="base">
                                        <p:cTn id="8" dur="500" fill="hold"/>
                                        <p:tgtEl>
                                          <p:spTgt spid="14551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55131"/>
                                        </p:tgtEl>
                                        <p:attrNameLst>
                                          <p:attrName>style.visibility</p:attrName>
                                        </p:attrNameLst>
                                      </p:cBhvr>
                                      <p:to>
                                        <p:strVal val="visible"/>
                                      </p:to>
                                    </p:set>
                                    <p:anim calcmode="lin" valueType="num">
                                      <p:cBhvr additive="base">
                                        <p:cTn id="11" dur="500" fill="hold"/>
                                        <p:tgtEl>
                                          <p:spTgt spid="1455131"/>
                                        </p:tgtEl>
                                        <p:attrNameLst>
                                          <p:attrName>ppt_x</p:attrName>
                                        </p:attrNameLst>
                                      </p:cBhvr>
                                      <p:tavLst>
                                        <p:tav tm="0">
                                          <p:val>
                                            <p:strVal val="#ppt_x"/>
                                          </p:val>
                                        </p:tav>
                                        <p:tav tm="100000">
                                          <p:val>
                                            <p:strVal val="#ppt_x"/>
                                          </p:val>
                                        </p:tav>
                                      </p:tavLst>
                                    </p:anim>
                                    <p:anim calcmode="lin" valueType="num">
                                      <p:cBhvr additive="base">
                                        <p:cTn id="12" dur="500" fill="hold"/>
                                        <p:tgtEl>
                                          <p:spTgt spid="14551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5132"/>
                                        </p:tgtEl>
                                        <p:attrNameLst>
                                          <p:attrName>style.visibility</p:attrName>
                                        </p:attrNameLst>
                                      </p:cBhvr>
                                      <p:to>
                                        <p:strVal val="visible"/>
                                      </p:to>
                                    </p:set>
                                    <p:anim calcmode="lin" valueType="num">
                                      <p:cBhvr additive="base">
                                        <p:cTn id="15" dur="500" fill="hold"/>
                                        <p:tgtEl>
                                          <p:spTgt spid="1455132"/>
                                        </p:tgtEl>
                                        <p:attrNameLst>
                                          <p:attrName>ppt_x</p:attrName>
                                        </p:attrNameLst>
                                      </p:cBhvr>
                                      <p:tavLst>
                                        <p:tav tm="0">
                                          <p:val>
                                            <p:strVal val="#ppt_x"/>
                                          </p:val>
                                        </p:tav>
                                        <p:tav tm="100000">
                                          <p:val>
                                            <p:strVal val="#ppt_x"/>
                                          </p:val>
                                        </p:tav>
                                      </p:tavLst>
                                    </p:anim>
                                    <p:anim calcmode="lin" valueType="num">
                                      <p:cBhvr additive="base">
                                        <p:cTn id="16" dur="500" fill="hold"/>
                                        <p:tgtEl>
                                          <p:spTgt spid="14551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55133"/>
                                        </p:tgtEl>
                                        <p:attrNameLst>
                                          <p:attrName>style.visibility</p:attrName>
                                        </p:attrNameLst>
                                      </p:cBhvr>
                                      <p:to>
                                        <p:strVal val="visible"/>
                                      </p:to>
                                    </p:set>
                                    <p:anim calcmode="lin" valueType="num">
                                      <p:cBhvr additive="base">
                                        <p:cTn id="19" dur="500" fill="hold"/>
                                        <p:tgtEl>
                                          <p:spTgt spid="1455133"/>
                                        </p:tgtEl>
                                        <p:attrNameLst>
                                          <p:attrName>ppt_x</p:attrName>
                                        </p:attrNameLst>
                                      </p:cBhvr>
                                      <p:tavLst>
                                        <p:tav tm="0">
                                          <p:val>
                                            <p:strVal val="#ppt_x"/>
                                          </p:val>
                                        </p:tav>
                                        <p:tav tm="100000">
                                          <p:val>
                                            <p:strVal val="#ppt_x"/>
                                          </p:val>
                                        </p:tav>
                                      </p:tavLst>
                                    </p:anim>
                                    <p:anim calcmode="lin" valueType="num">
                                      <p:cBhvr additive="base">
                                        <p:cTn id="20" dur="500" fill="hold"/>
                                        <p:tgtEl>
                                          <p:spTgt spid="145513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5134"/>
                                        </p:tgtEl>
                                        <p:attrNameLst>
                                          <p:attrName>style.visibility</p:attrName>
                                        </p:attrNameLst>
                                      </p:cBhvr>
                                      <p:to>
                                        <p:strVal val="visible"/>
                                      </p:to>
                                    </p:set>
                                    <p:anim calcmode="lin" valueType="num">
                                      <p:cBhvr additive="base">
                                        <p:cTn id="23" dur="500" fill="hold"/>
                                        <p:tgtEl>
                                          <p:spTgt spid="1455134"/>
                                        </p:tgtEl>
                                        <p:attrNameLst>
                                          <p:attrName>ppt_x</p:attrName>
                                        </p:attrNameLst>
                                      </p:cBhvr>
                                      <p:tavLst>
                                        <p:tav tm="0">
                                          <p:val>
                                            <p:strVal val="#ppt_x"/>
                                          </p:val>
                                        </p:tav>
                                        <p:tav tm="100000">
                                          <p:val>
                                            <p:strVal val="#ppt_x"/>
                                          </p:val>
                                        </p:tav>
                                      </p:tavLst>
                                    </p:anim>
                                    <p:anim calcmode="lin" valueType="num">
                                      <p:cBhvr additive="base">
                                        <p:cTn id="24" dur="500" fill="hold"/>
                                        <p:tgtEl>
                                          <p:spTgt spid="14551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55124"/>
                                        </p:tgtEl>
                                        <p:attrNameLst>
                                          <p:attrName>style.visibility</p:attrName>
                                        </p:attrNameLst>
                                      </p:cBhvr>
                                      <p:to>
                                        <p:strVal val="visible"/>
                                      </p:to>
                                    </p:set>
                                    <p:anim calcmode="lin" valueType="num">
                                      <p:cBhvr additive="base">
                                        <p:cTn id="27" dur="500" fill="hold"/>
                                        <p:tgtEl>
                                          <p:spTgt spid="1455124"/>
                                        </p:tgtEl>
                                        <p:attrNameLst>
                                          <p:attrName>ppt_x</p:attrName>
                                        </p:attrNameLst>
                                      </p:cBhvr>
                                      <p:tavLst>
                                        <p:tav tm="0">
                                          <p:val>
                                            <p:strVal val="#ppt_x"/>
                                          </p:val>
                                        </p:tav>
                                        <p:tav tm="100000">
                                          <p:val>
                                            <p:strVal val="#ppt_x"/>
                                          </p:val>
                                        </p:tav>
                                      </p:tavLst>
                                    </p:anim>
                                    <p:anim calcmode="lin" valueType="num">
                                      <p:cBhvr additive="base">
                                        <p:cTn id="28" dur="500" fill="hold"/>
                                        <p:tgtEl>
                                          <p:spTgt spid="145512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455137"/>
                                        </p:tgtEl>
                                        <p:attrNameLst>
                                          <p:attrName>style.visibility</p:attrName>
                                        </p:attrNameLst>
                                      </p:cBhvr>
                                      <p:to>
                                        <p:strVal val="visible"/>
                                      </p:to>
                                    </p:set>
                                    <p:anim calcmode="lin" valueType="num">
                                      <p:cBhvr additive="base">
                                        <p:cTn id="33" dur="500" fill="hold"/>
                                        <p:tgtEl>
                                          <p:spTgt spid="1455137"/>
                                        </p:tgtEl>
                                        <p:attrNameLst>
                                          <p:attrName>ppt_x</p:attrName>
                                        </p:attrNameLst>
                                      </p:cBhvr>
                                      <p:tavLst>
                                        <p:tav tm="0">
                                          <p:val>
                                            <p:strVal val="#ppt_x"/>
                                          </p:val>
                                        </p:tav>
                                        <p:tav tm="100000">
                                          <p:val>
                                            <p:strVal val="#ppt_x"/>
                                          </p:val>
                                        </p:tav>
                                      </p:tavLst>
                                    </p:anim>
                                    <p:anim calcmode="lin" valueType="num">
                                      <p:cBhvr additive="base">
                                        <p:cTn id="34" dur="500" fill="hold"/>
                                        <p:tgtEl>
                                          <p:spTgt spid="14551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55139"/>
                                        </p:tgtEl>
                                        <p:attrNameLst>
                                          <p:attrName>style.visibility</p:attrName>
                                        </p:attrNameLst>
                                      </p:cBhvr>
                                      <p:to>
                                        <p:strVal val="visible"/>
                                      </p:to>
                                    </p:set>
                                    <p:anim calcmode="lin" valueType="num">
                                      <p:cBhvr additive="base">
                                        <p:cTn id="37" dur="500" fill="hold"/>
                                        <p:tgtEl>
                                          <p:spTgt spid="1455139"/>
                                        </p:tgtEl>
                                        <p:attrNameLst>
                                          <p:attrName>ppt_x</p:attrName>
                                        </p:attrNameLst>
                                      </p:cBhvr>
                                      <p:tavLst>
                                        <p:tav tm="0">
                                          <p:val>
                                            <p:strVal val="#ppt_x"/>
                                          </p:val>
                                        </p:tav>
                                        <p:tav tm="100000">
                                          <p:val>
                                            <p:strVal val="#ppt_x"/>
                                          </p:val>
                                        </p:tav>
                                      </p:tavLst>
                                    </p:anim>
                                    <p:anim calcmode="lin" valueType="num">
                                      <p:cBhvr additive="base">
                                        <p:cTn id="38" dur="500" fill="hold"/>
                                        <p:tgtEl>
                                          <p:spTgt spid="145513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55140"/>
                                        </p:tgtEl>
                                        <p:attrNameLst>
                                          <p:attrName>style.visibility</p:attrName>
                                        </p:attrNameLst>
                                      </p:cBhvr>
                                      <p:to>
                                        <p:strVal val="visible"/>
                                      </p:to>
                                    </p:set>
                                    <p:anim calcmode="lin" valueType="num">
                                      <p:cBhvr additive="base">
                                        <p:cTn id="41" dur="500" fill="hold"/>
                                        <p:tgtEl>
                                          <p:spTgt spid="1455140"/>
                                        </p:tgtEl>
                                        <p:attrNameLst>
                                          <p:attrName>ppt_x</p:attrName>
                                        </p:attrNameLst>
                                      </p:cBhvr>
                                      <p:tavLst>
                                        <p:tav tm="0">
                                          <p:val>
                                            <p:strVal val="#ppt_x"/>
                                          </p:val>
                                        </p:tav>
                                        <p:tav tm="100000">
                                          <p:val>
                                            <p:strVal val="#ppt_x"/>
                                          </p:val>
                                        </p:tav>
                                      </p:tavLst>
                                    </p:anim>
                                    <p:anim calcmode="lin" valueType="num">
                                      <p:cBhvr additive="base">
                                        <p:cTn id="42" dur="500" fill="hold"/>
                                        <p:tgtEl>
                                          <p:spTgt spid="145514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55150"/>
                                        </p:tgtEl>
                                        <p:attrNameLst>
                                          <p:attrName>style.visibility</p:attrName>
                                        </p:attrNameLst>
                                      </p:cBhvr>
                                      <p:to>
                                        <p:strVal val="visible"/>
                                      </p:to>
                                    </p:set>
                                    <p:anim calcmode="lin" valueType="num">
                                      <p:cBhvr additive="base">
                                        <p:cTn id="45" dur="500" fill="hold"/>
                                        <p:tgtEl>
                                          <p:spTgt spid="1455150"/>
                                        </p:tgtEl>
                                        <p:attrNameLst>
                                          <p:attrName>ppt_x</p:attrName>
                                        </p:attrNameLst>
                                      </p:cBhvr>
                                      <p:tavLst>
                                        <p:tav tm="0">
                                          <p:val>
                                            <p:strVal val="#ppt_x"/>
                                          </p:val>
                                        </p:tav>
                                        <p:tav tm="100000">
                                          <p:val>
                                            <p:strVal val="#ppt_x"/>
                                          </p:val>
                                        </p:tav>
                                      </p:tavLst>
                                    </p:anim>
                                    <p:anim calcmode="lin" valueType="num">
                                      <p:cBhvr additive="base">
                                        <p:cTn id="46" dur="500" fill="hold"/>
                                        <p:tgtEl>
                                          <p:spTgt spid="145515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55151"/>
                                        </p:tgtEl>
                                        <p:attrNameLst>
                                          <p:attrName>style.visibility</p:attrName>
                                        </p:attrNameLst>
                                      </p:cBhvr>
                                      <p:to>
                                        <p:strVal val="visible"/>
                                      </p:to>
                                    </p:set>
                                    <p:anim calcmode="lin" valueType="num">
                                      <p:cBhvr additive="base">
                                        <p:cTn id="49" dur="500" fill="hold"/>
                                        <p:tgtEl>
                                          <p:spTgt spid="1455151"/>
                                        </p:tgtEl>
                                        <p:attrNameLst>
                                          <p:attrName>ppt_x</p:attrName>
                                        </p:attrNameLst>
                                      </p:cBhvr>
                                      <p:tavLst>
                                        <p:tav tm="0">
                                          <p:val>
                                            <p:strVal val="#ppt_x"/>
                                          </p:val>
                                        </p:tav>
                                        <p:tav tm="100000">
                                          <p:val>
                                            <p:strVal val="#ppt_x"/>
                                          </p:val>
                                        </p:tav>
                                      </p:tavLst>
                                    </p:anim>
                                    <p:anim calcmode="lin" valueType="num">
                                      <p:cBhvr additive="base">
                                        <p:cTn id="50" dur="500" fill="hold"/>
                                        <p:tgtEl>
                                          <p:spTgt spid="145515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55141"/>
                                        </p:tgtEl>
                                        <p:attrNameLst>
                                          <p:attrName>style.visibility</p:attrName>
                                        </p:attrNameLst>
                                      </p:cBhvr>
                                      <p:to>
                                        <p:strVal val="visible"/>
                                      </p:to>
                                    </p:set>
                                    <p:anim calcmode="lin" valueType="num">
                                      <p:cBhvr additive="base">
                                        <p:cTn id="55" dur="500" fill="hold"/>
                                        <p:tgtEl>
                                          <p:spTgt spid="1455141"/>
                                        </p:tgtEl>
                                        <p:attrNameLst>
                                          <p:attrName>ppt_x</p:attrName>
                                        </p:attrNameLst>
                                      </p:cBhvr>
                                      <p:tavLst>
                                        <p:tav tm="0">
                                          <p:val>
                                            <p:strVal val="#ppt_x"/>
                                          </p:val>
                                        </p:tav>
                                        <p:tav tm="100000">
                                          <p:val>
                                            <p:strVal val="#ppt_x"/>
                                          </p:val>
                                        </p:tav>
                                      </p:tavLst>
                                    </p:anim>
                                    <p:anim calcmode="lin" valueType="num">
                                      <p:cBhvr additive="base">
                                        <p:cTn id="56" dur="500" fill="hold"/>
                                        <p:tgtEl>
                                          <p:spTgt spid="14551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55142"/>
                                        </p:tgtEl>
                                        <p:attrNameLst>
                                          <p:attrName>style.visibility</p:attrName>
                                        </p:attrNameLst>
                                      </p:cBhvr>
                                      <p:to>
                                        <p:strVal val="visible"/>
                                      </p:to>
                                    </p:set>
                                    <p:anim calcmode="lin" valueType="num">
                                      <p:cBhvr additive="base">
                                        <p:cTn id="59" dur="500" fill="hold"/>
                                        <p:tgtEl>
                                          <p:spTgt spid="1455142"/>
                                        </p:tgtEl>
                                        <p:attrNameLst>
                                          <p:attrName>ppt_x</p:attrName>
                                        </p:attrNameLst>
                                      </p:cBhvr>
                                      <p:tavLst>
                                        <p:tav tm="0">
                                          <p:val>
                                            <p:strVal val="#ppt_x"/>
                                          </p:val>
                                        </p:tav>
                                        <p:tav tm="100000">
                                          <p:val>
                                            <p:strVal val="#ppt_x"/>
                                          </p:val>
                                        </p:tav>
                                      </p:tavLst>
                                    </p:anim>
                                    <p:anim calcmode="lin" valueType="num">
                                      <p:cBhvr additive="base">
                                        <p:cTn id="60" dur="500" fill="hold"/>
                                        <p:tgtEl>
                                          <p:spTgt spid="145514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55143"/>
                                        </p:tgtEl>
                                        <p:attrNameLst>
                                          <p:attrName>style.visibility</p:attrName>
                                        </p:attrNameLst>
                                      </p:cBhvr>
                                      <p:to>
                                        <p:strVal val="visible"/>
                                      </p:to>
                                    </p:set>
                                    <p:anim calcmode="lin" valueType="num">
                                      <p:cBhvr additive="base">
                                        <p:cTn id="63" dur="500" fill="hold"/>
                                        <p:tgtEl>
                                          <p:spTgt spid="1455143"/>
                                        </p:tgtEl>
                                        <p:attrNameLst>
                                          <p:attrName>ppt_x</p:attrName>
                                        </p:attrNameLst>
                                      </p:cBhvr>
                                      <p:tavLst>
                                        <p:tav tm="0">
                                          <p:val>
                                            <p:strVal val="#ppt_x"/>
                                          </p:val>
                                        </p:tav>
                                        <p:tav tm="100000">
                                          <p:val>
                                            <p:strVal val="#ppt_x"/>
                                          </p:val>
                                        </p:tav>
                                      </p:tavLst>
                                    </p:anim>
                                    <p:anim calcmode="lin" valueType="num">
                                      <p:cBhvr additive="base">
                                        <p:cTn id="64" dur="500" fill="hold"/>
                                        <p:tgtEl>
                                          <p:spTgt spid="14551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55144"/>
                                        </p:tgtEl>
                                        <p:attrNameLst>
                                          <p:attrName>style.visibility</p:attrName>
                                        </p:attrNameLst>
                                      </p:cBhvr>
                                      <p:to>
                                        <p:strVal val="visible"/>
                                      </p:to>
                                    </p:set>
                                    <p:anim calcmode="lin" valueType="num">
                                      <p:cBhvr additive="base">
                                        <p:cTn id="67" dur="500" fill="hold"/>
                                        <p:tgtEl>
                                          <p:spTgt spid="1455144"/>
                                        </p:tgtEl>
                                        <p:attrNameLst>
                                          <p:attrName>ppt_x</p:attrName>
                                        </p:attrNameLst>
                                      </p:cBhvr>
                                      <p:tavLst>
                                        <p:tav tm="0">
                                          <p:val>
                                            <p:strVal val="#ppt_x"/>
                                          </p:val>
                                        </p:tav>
                                        <p:tav tm="100000">
                                          <p:val>
                                            <p:strVal val="#ppt_x"/>
                                          </p:val>
                                        </p:tav>
                                      </p:tavLst>
                                    </p:anim>
                                    <p:anim calcmode="lin" valueType="num">
                                      <p:cBhvr additive="base">
                                        <p:cTn id="68" dur="500" fill="hold"/>
                                        <p:tgtEl>
                                          <p:spTgt spid="14551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455145"/>
                                        </p:tgtEl>
                                        <p:attrNameLst>
                                          <p:attrName>style.visibility</p:attrName>
                                        </p:attrNameLst>
                                      </p:cBhvr>
                                      <p:to>
                                        <p:strVal val="visible"/>
                                      </p:to>
                                    </p:set>
                                    <p:anim calcmode="lin" valueType="num">
                                      <p:cBhvr additive="base">
                                        <p:cTn id="71" dur="500" fill="hold"/>
                                        <p:tgtEl>
                                          <p:spTgt spid="1455145"/>
                                        </p:tgtEl>
                                        <p:attrNameLst>
                                          <p:attrName>ppt_x</p:attrName>
                                        </p:attrNameLst>
                                      </p:cBhvr>
                                      <p:tavLst>
                                        <p:tav tm="0">
                                          <p:val>
                                            <p:strVal val="#ppt_x"/>
                                          </p:val>
                                        </p:tav>
                                        <p:tav tm="100000">
                                          <p:val>
                                            <p:strVal val="#ppt_x"/>
                                          </p:val>
                                        </p:tav>
                                      </p:tavLst>
                                    </p:anim>
                                    <p:anim calcmode="lin" valueType="num">
                                      <p:cBhvr additive="base">
                                        <p:cTn id="72" dur="500" fill="hold"/>
                                        <p:tgtEl>
                                          <p:spTgt spid="14551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55146"/>
                                        </p:tgtEl>
                                        <p:attrNameLst>
                                          <p:attrName>style.visibility</p:attrName>
                                        </p:attrNameLst>
                                      </p:cBhvr>
                                      <p:to>
                                        <p:strVal val="visible"/>
                                      </p:to>
                                    </p:set>
                                    <p:anim calcmode="lin" valueType="num">
                                      <p:cBhvr additive="base">
                                        <p:cTn id="75" dur="500" fill="hold"/>
                                        <p:tgtEl>
                                          <p:spTgt spid="1455146"/>
                                        </p:tgtEl>
                                        <p:attrNameLst>
                                          <p:attrName>ppt_x</p:attrName>
                                        </p:attrNameLst>
                                      </p:cBhvr>
                                      <p:tavLst>
                                        <p:tav tm="0">
                                          <p:val>
                                            <p:strVal val="#ppt_x"/>
                                          </p:val>
                                        </p:tav>
                                        <p:tav tm="100000">
                                          <p:val>
                                            <p:strVal val="#ppt_x"/>
                                          </p:val>
                                        </p:tav>
                                      </p:tavLst>
                                    </p:anim>
                                    <p:anim calcmode="lin" valueType="num">
                                      <p:cBhvr additive="base">
                                        <p:cTn id="76" dur="500" fill="hold"/>
                                        <p:tgtEl>
                                          <p:spTgt spid="14551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55147"/>
                                        </p:tgtEl>
                                        <p:attrNameLst>
                                          <p:attrName>style.visibility</p:attrName>
                                        </p:attrNameLst>
                                      </p:cBhvr>
                                      <p:to>
                                        <p:strVal val="visible"/>
                                      </p:to>
                                    </p:set>
                                    <p:anim calcmode="lin" valueType="num">
                                      <p:cBhvr additive="base">
                                        <p:cTn id="79" dur="500" fill="hold"/>
                                        <p:tgtEl>
                                          <p:spTgt spid="1455147"/>
                                        </p:tgtEl>
                                        <p:attrNameLst>
                                          <p:attrName>ppt_x</p:attrName>
                                        </p:attrNameLst>
                                      </p:cBhvr>
                                      <p:tavLst>
                                        <p:tav tm="0">
                                          <p:val>
                                            <p:strVal val="#ppt_x"/>
                                          </p:val>
                                        </p:tav>
                                        <p:tav tm="100000">
                                          <p:val>
                                            <p:strVal val="#ppt_x"/>
                                          </p:val>
                                        </p:tav>
                                      </p:tavLst>
                                    </p:anim>
                                    <p:anim calcmode="lin" valueType="num">
                                      <p:cBhvr additive="base">
                                        <p:cTn id="80" dur="500" fill="hold"/>
                                        <p:tgtEl>
                                          <p:spTgt spid="14551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455152"/>
                                        </p:tgtEl>
                                        <p:attrNameLst>
                                          <p:attrName>style.visibility</p:attrName>
                                        </p:attrNameLst>
                                      </p:cBhvr>
                                      <p:to>
                                        <p:strVal val="visible"/>
                                      </p:to>
                                    </p:set>
                                    <p:anim calcmode="lin" valueType="num">
                                      <p:cBhvr additive="base">
                                        <p:cTn id="83" dur="500" fill="hold"/>
                                        <p:tgtEl>
                                          <p:spTgt spid="1455152"/>
                                        </p:tgtEl>
                                        <p:attrNameLst>
                                          <p:attrName>ppt_x</p:attrName>
                                        </p:attrNameLst>
                                      </p:cBhvr>
                                      <p:tavLst>
                                        <p:tav tm="0">
                                          <p:val>
                                            <p:strVal val="#ppt_x"/>
                                          </p:val>
                                        </p:tav>
                                        <p:tav tm="100000">
                                          <p:val>
                                            <p:strVal val="#ppt_x"/>
                                          </p:val>
                                        </p:tav>
                                      </p:tavLst>
                                    </p:anim>
                                    <p:anim calcmode="lin" valueType="num">
                                      <p:cBhvr additive="base">
                                        <p:cTn id="84" dur="500" fill="hold"/>
                                        <p:tgtEl>
                                          <p:spTgt spid="1455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24" grpId="0"/>
      <p:bldP spid="1455131" grpId="0"/>
      <p:bldP spid="1455139" grpId="0"/>
      <p:bldP spid="1455140" grpId="0"/>
      <p:bldP spid="1455142" grpId="0"/>
      <p:bldP spid="1455143" grpId="0"/>
      <p:bldP spid="14551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r" eaLnBrk="1" hangingPunct="1"/>
            <a:fld id="{F9256988-1B86-4F7D-B40B-A96E95810AEE}" type="slidenum">
              <a:rPr kumimoji="0" lang="en-US" altLang="zh-CN" sz="1200" i="0">
                <a:solidFill>
                  <a:schemeClr val="bg1"/>
                </a:solidFill>
              </a:rPr>
              <a:pPr algn="r" eaLnBrk="1" hangingPunct="1"/>
              <a:t>50</a:t>
            </a:fld>
            <a:endParaRPr kumimoji="0" lang="en-US" altLang="zh-CN" sz="1200" i="0">
              <a:solidFill>
                <a:schemeClr val="bg1"/>
              </a:solidFill>
            </a:endParaRPr>
          </a:p>
        </p:txBody>
      </p:sp>
      <p:sp>
        <p:nvSpPr>
          <p:cNvPr id="93187" name="Text Box 3"/>
          <p:cNvSpPr txBox="1">
            <a:spLocks noChangeArrowheads="1"/>
          </p:cNvSpPr>
          <p:nvPr/>
        </p:nvSpPr>
        <p:spPr bwMode="auto">
          <a:xfrm>
            <a:off x="800635" y="2017606"/>
            <a:ext cx="10487662" cy="262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lang="zh-CN" altLang="en-US" sz="2400" i="0" dirty="0">
                <a:solidFill>
                  <a:schemeClr val="accent2"/>
                </a:solidFill>
                <a:latin typeface="微软雅黑" panose="020B0503020204020204" pitchFamily="34" charset="-122"/>
                <a:ea typeface="微软雅黑" panose="020B0503020204020204" pitchFamily="34" charset="-122"/>
              </a:rPr>
              <a:t>迭代</a:t>
            </a:r>
            <a:r>
              <a:rPr lang="en-US" altLang="zh-CN" sz="2400" i="0" dirty="0">
                <a:solidFill>
                  <a:schemeClr val="accent2"/>
                </a:solidFill>
                <a:latin typeface="微软雅黑" panose="020B0503020204020204" pitchFamily="34" charset="-122"/>
                <a:ea typeface="微软雅黑" panose="020B0503020204020204" pitchFamily="34" charset="-122"/>
              </a:rPr>
              <a:t>(</a:t>
            </a:r>
            <a:r>
              <a:rPr lang="zh-CN" altLang="en-US" sz="2400" i="0" dirty="0">
                <a:solidFill>
                  <a:schemeClr val="accent2"/>
                </a:solidFill>
                <a:latin typeface="微软雅黑" panose="020B0503020204020204" pitchFamily="34" charset="-122"/>
                <a:ea typeface="微软雅黑" panose="020B0503020204020204" pitchFamily="34" charset="-122"/>
              </a:rPr>
              <a:t>递推</a:t>
            </a:r>
            <a:r>
              <a:rPr lang="en-US" altLang="zh-CN" sz="2400" i="0" dirty="0">
                <a:solidFill>
                  <a:schemeClr val="accent2"/>
                </a:solidFill>
                <a:latin typeface="微软雅黑" panose="020B0503020204020204" pitchFamily="34" charset="-122"/>
                <a:ea typeface="微软雅黑" panose="020B0503020204020204" pitchFamily="34" charset="-122"/>
              </a:rPr>
              <a:t>)</a:t>
            </a:r>
            <a:r>
              <a:rPr lang="zh-CN" altLang="en-US" sz="2400" i="0" dirty="0"/>
              <a:t>：可以自递归基础开始，</a:t>
            </a:r>
            <a:r>
              <a:rPr lang="zh-CN" altLang="en-US" sz="2400" i="0" dirty="0">
                <a:solidFill>
                  <a:srgbClr val="FF0000"/>
                </a:solidFill>
              </a:rPr>
              <a:t>由前向后</a:t>
            </a:r>
            <a:r>
              <a:rPr lang="zh-CN" altLang="en-US" sz="2400" i="0" dirty="0"/>
              <a:t>依次计算或直接计算；</a:t>
            </a:r>
          </a:p>
          <a:p>
            <a:pPr eaLnBrk="1" hangingPunct="1">
              <a:lnSpc>
                <a:spcPct val="140000"/>
              </a:lnSpc>
              <a:buClr>
                <a:srgbClr val="0066FF"/>
              </a:buClr>
              <a:buFont typeface="Wingdings" panose="05000000000000000000" pitchFamily="2" charset="2"/>
              <a:buChar char="u"/>
            </a:pPr>
            <a:r>
              <a:rPr lang="zh-CN" altLang="en-US" sz="2400" i="0" dirty="0">
                <a:solidFill>
                  <a:schemeClr val="accent2"/>
                </a:solidFill>
                <a:latin typeface="微软雅黑" panose="020B0503020204020204" pitchFamily="34" charset="-122"/>
                <a:ea typeface="微软雅黑" panose="020B0503020204020204" pitchFamily="34" charset="-122"/>
              </a:rPr>
              <a:t>递归</a:t>
            </a:r>
            <a:r>
              <a:rPr lang="zh-CN" altLang="en-US" sz="2400" i="0" dirty="0"/>
              <a:t>：可以自递归基础开始，由前向后依次计算或直接计算（</a:t>
            </a:r>
            <a:r>
              <a:rPr lang="zh-CN" altLang="en-US" sz="2400" i="0" dirty="0">
                <a:solidFill>
                  <a:srgbClr val="FF0000"/>
                </a:solidFill>
              </a:rPr>
              <a:t>递推实现</a:t>
            </a:r>
            <a:r>
              <a:rPr lang="zh-CN" altLang="en-US" sz="2400" i="0" dirty="0"/>
              <a:t>）；但有些，只能由后向前代入，直到递归基础，寻找一条路径，然后再由前向后计算（只能递归实现）。</a:t>
            </a:r>
          </a:p>
          <a:p>
            <a:pPr eaLnBrk="1" hangingPunct="1">
              <a:lnSpc>
                <a:spcPct val="140000"/>
              </a:lnSpc>
              <a:buClr>
                <a:srgbClr val="0066FF"/>
              </a:buClr>
              <a:buFont typeface="Wingdings" panose="05000000000000000000" pitchFamily="2" charset="2"/>
              <a:buChar char="u"/>
            </a:pPr>
            <a:r>
              <a:rPr lang="zh-CN" altLang="en-US" sz="2400" i="0" dirty="0">
                <a:solidFill>
                  <a:schemeClr val="accent2"/>
                </a:solidFill>
                <a:latin typeface="微软雅黑" panose="020B0503020204020204" pitchFamily="34" charset="-122"/>
                <a:ea typeface="微软雅黑" panose="020B0503020204020204" pitchFamily="34" charset="-122"/>
              </a:rPr>
              <a:t>递归包含了递推</a:t>
            </a:r>
            <a:r>
              <a:rPr lang="en-US" altLang="zh-CN" sz="2400" i="0" dirty="0">
                <a:solidFill>
                  <a:schemeClr val="accent2"/>
                </a:solidFill>
                <a:latin typeface="微软雅黑" panose="020B0503020204020204" pitchFamily="34" charset="-122"/>
                <a:ea typeface="微软雅黑" panose="020B0503020204020204" pitchFamily="34" charset="-122"/>
              </a:rPr>
              <a:t>(</a:t>
            </a:r>
            <a:r>
              <a:rPr lang="zh-CN" altLang="en-US" sz="2400" i="0" dirty="0">
                <a:solidFill>
                  <a:schemeClr val="accent2"/>
                </a:solidFill>
                <a:latin typeface="微软雅黑" panose="020B0503020204020204" pitchFamily="34" charset="-122"/>
                <a:ea typeface="微软雅黑" panose="020B0503020204020204" pitchFamily="34" charset="-122"/>
              </a:rPr>
              <a:t>迭代</a:t>
            </a:r>
            <a:r>
              <a:rPr lang="en-US" altLang="zh-CN" sz="2400" i="0" dirty="0">
                <a:solidFill>
                  <a:schemeClr val="accent2"/>
                </a:solidFill>
                <a:latin typeface="微软雅黑" panose="020B0503020204020204" pitchFamily="34" charset="-122"/>
                <a:ea typeface="微软雅黑" panose="020B0503020204020204" pitchFamily="34" charset="-122"/>
              </a:rPr>
              <a:t>)</a:t>
            </a:r>
            <a:r>
              <a:rPr lang="zh-CN" altLang="en-US" sz="2400" i="0" dirty="0">
                <a:solidFill>
                  <a:schemeClr val="accent2"/>
                </a:solidFill>
                <a:latin typeface="微软雅黑" panose="020B0503020204020204" pitchFamily="34" charset="-122"/>
                <a:ea typeface="微软雅黑" panose="020B0503020204020204" pitchFamily="34" charset="-122"/>
              </a:rPr>
              <a:t>，但递推</a:t>
            </a:r>
            <a:r>
              <a:rPr lang="en-US" altLang="zh-CN" sz="2400" i="0" dirty="0">
                <a:solidFill>
                  <a:schemeClr val="accent2"/>
                </a:solidFill>
                <a:latin typeface="微软雅黑" panose="020B0503020204020204" pitchFamily="34" charset="-122"/>
                <a:ea typeface="微软雅黑" panose="020B0503020204020204" pitchFamily="34" charset="-122"/>
              </a:rPr>
              <a:t>(</a:t>
            </a:r>
            <a:r>
              <a:rPr lang="zh-CN" altLang="en-US" sz="2400" i="0" dirty="0">
                <a:solidFill>
                  <a:schemeClr val="accent2"/>
                </a:solidFill>
                <a:latin typeface="微软雅黑" panose="020B0503020204020204" pitchFamily="34" charset="-122"/>
                <a:ea typeface="微软雅黑" panose="020B0503020204020204" pitchFamily="34" charset="-122"/>
              </a:rPr>
              <a:t>迭代</a:t>
            </a:r>
            <a:r>
              <a:rPr lang="en-US" altLang="zh-CN" sz="2400" i="0" dirty="0">
                <a:solidFill>
                  <a:schemeClr val="accent2"/>
                </a:solidFill>
                <a:latin typeface="微软雅黑" panose="020B0503020204020204" pitchFamily="34" charset="-122"/>
                <a:ea typeface="微软雅黑" panose="020B0503020204020204" pitchFamily="34" charset="-122"/>
              </a:rPr>
              <a:t>)</a:t>
            </a:r>
            <a:r>
              <a:rPr lang="zh-CN" altLang="en-US" sz="2400" i="0" dirty="0">
                <a:solidFill>
                  <a:schemeClr val="accent2"/>
                </a:solidFill>
                <a:latin typeface="微软雅黑" panose="020B0503020204020204" pitchFamily="34" charset="-122"/>
                <a:ea typeface="微软雅黑" panose="020B0503020204020204" pitchFamily="34" charset="-122"/>
              </a:rPr>
              <a:t>不能覆盖递归。</a:t>
            </a:r>
            <a:r>
              <a:rPr lang="en-US" altLang="zh-CN" sz="2400" i="0" dirty="0">
                <a:solidFill>
                  <a:schemeClr val="accent2"/>
                </a:solidFill>
                <a:latin typeface="微软雅黑" panose="020B0503020204020204" pitchFamily="34" charset="-122"/>
                <a:ea typeface="微软雅黑" panose="020B0503020204020204" pitchFamily="34" charset="-122"/>
              </a:rPr>
              <a:t> </a:t>
            </a:r>
          </a:p>
        </p:txBody>
      </p:sp>
      <p:sp>
        <p:nvSpPr>
          <p:cNvPr id="2" name="圆角矩形 73">
            <a:extLst>
              <a:ext uri="{FF2B5EF4-FFF2-40B4-BE49-F238E27FC236}">
                <a16:creationId xmlns:a16="http://schemas.microsoft.com/office/drawing/2014/main" id="{B8B0B39F-FF11-4A13-8845-A97C1EE58096}"/>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）递归与迭代的差异</a:t>
            </a:r>
          </a:p>
        </p:txBody>
      </p:sp>
      <p:sp>
        <p:nvSpPr>
          <p:cNvPr id="3" name="标题 1">
            <a:extLst>
              <a:ext uri="{FF2B5EF4-FFF2-40B4-BE49-F238E27FC236}">
                <a16:creationId xmlns:a16="http://schemas.microsoft.com/office/drawing/2014/main" id="{028184E3-7FE5-4562-919D-0612697951D1}"/>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递归与迭代</a:t>
            </a:r>
            <a:r>
              <a:rPr kumimoji="0" lang="en-US" altLang="zh-CN"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两种不同的递归函数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2" name="Line 4"/>
          <p:cNvSpPr>
            <a:spLocks noChangeShapeType="1"/>
          </p:cNvSpPr>
          <p:nvPr/>
        </p:nvSpPr>
        <p:spPr bwMode="auto">
          <a:xfrm flipV="1">
            <a:off x="3869015" y="3395632"/>
            <a:ext cx="0" cy="2316163"/>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055173" name="Text Box 5"/>
          <p:cNvSpPr txBox="1">
            <a:spLocks noChangeArrowheads="1"/>
          </p:cNvSpPr>
          <p:nvPr/>
        </p:nvSpPr>
        <p:spPr bwMode="auto">
          <a:xfrm>
            <a:off x="3091141" y="5475257"/>
            <a:ext cx="688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h(0)</a:t>
            </a:r>
          </a:p>
        </p:txBody>
      </p:sp>
      <p:sp>
        <p:nvSpPr>
          <p:cNvPr id="2055174" name="Text Box 6"/>
          <p:cNvSpPr txBox="1">
            <a:spLocks noChangeArrowheads="1"/>
          </p:cNvSpPr>
          <p:nvPr/>
        </p:nvSpPr>
        <p:spPr bwMode="auto">
          <a:xfrm>
            <a:off x="2732366" y="3405157"/>
            <a:ext cx="10038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h(n+1)</a:t>
            </a:r>
          </a:p>
        </p:txBody>
      </p:sp>
      <p:sp>
        <p:nvSpPr>
          <p:cNvPr id="2055175" name="Text Box 7"/>
          <p:cNvSpPr txBox="1">
            <a:spLocks noChangeArrowheads="1"/>
          </p:cNvSpPr>
          <p:nvPr/>
        </p:nvSpPr>
        <p:spPr bwMode="auto">
          <a:xfrm>
            <a:off x="7455327" y="5499070"/>
            <a:ext cx="688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h(0)</a:t>
            </a:r>
          </a:p>
        </p:txBody>
      </p:sp>
      <p:sp>
        <p:nvSpPr>
          <p:cNvPr id="2055176" name="Text Box 8"/>
          <p:cNvSpPr txBox="1">
            <a:spLocks noChangeArrowheads="1"/>
          </p:cNvSpPr>
          <p:nvPr/>
        </p:nvSpPr>
        <p:spPr bwMode="auto">
          <a:xfrm>
            <a:off x="7096552" y="3428970"/>
            <a:ext cx="10038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h(n+1)</a:t>
            </a:r>
          </a:p>
        </p:txBody>
      </p:sp>
      <p:sp>
        <p:nvSpPr>
          <p:cNvPr id="2055179" name="Text Box 11"/>
          <p:cNvSpPr txBox="1">
            <a:spLocks noChangeArrowheads="1"/>
          </p:cNvSpPr>
          <p:nvPr/>
        </p:nvSpPr>
        <p:spPr bwMode="auto">
          <a:xfrm>
            <a:off x="5953551" y="4700556"/>
            <a:ext cx="1003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i="0">
                <a:latin typeface="黑体" panose="02010609060101010101" pitchFamily="49" charset="-122"/>
                <a:ea typeface="黑体" panose="02010609060101010101" pitchFamily="49" charset="-122"/>
              </a:rPr>
              <a:t>寻找路径</a:t>
            </a:r>
          </a:p>
        </p:txBody>
      </p:sp>
      <p:sp>
        <p:nvSpPr>
          <p:cNvPr id="2055180" name="Text Box 12"/>
          <p:cNvSpPr txBox="1">
            <a:spLocks noChangeArrowheads="1"/>
          </p:cNvSpPr>
          <p:nvPr/>
        </p:nvSpPr>
        <p:spPr bwMode="auto">
          <a:xfrm>
            <a:off x="7079090" y="4215575"/>
            <a:ext cx="1208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i="0" dirty="0">
                <a:latin typeface="黑体" panose="02010609060101010101" pitchFamily="49" charset="-122"/>
                <a:ea typeface="黑体" panose="02010609060101010101" pitchFamily="49" charset="-122"/>
              </a:rPr>
              <a:t>沿路径计算</a:t>
            </a:r>
          </a:p>
        </p:txBody>
      </p:sp>
      <p:sp>
        <p:nvSpPr>
          <p:cNvPr id="2055181" name="Text Box 13"/>
          <p:cNvSpPr txBox="1">
            <a:spLocks noChangeArrowheads="1"/>
          </p:cNvSpPr>
          <p:nvPr/>
        </p:nvSpPr>
        <p:spPr bwMode="auto">
          <a:xfrm rot="5400000">
            <a:off x="3266559" y="4425125"/>
            <a:ext cx="1617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1600"/>
              <a:t>沿一致路径计算</a:t>
            </a:r>
          </a:p>
        </p:txBody>
      </p:sp>
      <p:sp>
        <p:nvSpPr>
          <p:cNvPr id="2055182" name="Text Box 14"/>
          <p:cNvSpPr txBox="1">
            <a:spLocks noChangeArrowheads="1"/>
          </p:cNvSpPr>
          <p:nvPr/>
        </p:nvSpPr>
        <p:spPr bwMode="auto">
          <a:xfrm>
            <a:off x="9563527" y="5484782"/>
            <a:ext cx="688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h(0)</a:t>
            </a:r>
          </a:p>
        </p:txBody>
      </p:sp>
      <p:sp>
        <p:nvSpPr>
          <p:cNvPr id="2055183" name="Text Box 15"/>
          <p:cNvSpPr txBox="1">
            <a:spLocks noChangeArrowheads="1"/>
          </p:cNvSpPr>
          <p:nvPr/>
        </p:nvSpPr>
        <p:spPr bwMode="auto">
          <a:xfrm>
            <a:off x="9428340" y="3415128"/>
            <a:ext cx="10038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h(n+1)</a:t>
            </a:r>
          </a:p>
        </p:txBody>
      </p:sp>
      <p:sp>
        <p:nvSpPr>
          <p:cNvPr id="2055186" name="Text Box 18"/>
          <p:cNvSpPr txBox="1">
            <a:spLocks noChangeArrowheads="1"/>
          </p:cNvSpPr>
          <p:nvPr/>
        </p:nvSpPr>
        <p:spPr bwMode="auto">
          <a:xfrm>
            <a:off x="7421989" y="4689445"/>
            <a:ext cx="12811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1600" i="0">
                <a:latin typeface="黑体" panose="02010609060101010101" pitchFamily="49" charset="-122"/>
                <a:ea typeface="黑体" panose="02010609060101010101" pitchFamily="49" charset="-122"/>
              </a:rPr>
              <a:t>可能计算路径并不同</a:t>
            </a:r>
          </a:p>
        </p:txBody>
      </p:sp>
      <p:grpSp>
        <p:nvGrpSpPr>
          <p:cNvPr id="2055187" name="Group 19"/>
          <p:cNvGrpSpPr>
            <a:grpSpLocks/>
          </p:cNvGrpSpPr>
          <p:nvPr/>
        </p:nvGrpSpPr>
        <p:grpSpPr bwMode="auto">
          <a:xfrm>
            <a:off x="1925916" y="4006819"/>
            <a:ext cx="1425575" cy="1187450"/>
            <a:chOff x="55" y="2977"/>
            <a:chExt cx="898" cy="748"/>
          </a:xfrm>
        </p:grpSpPr>
        <p:sp>
          <p:nvSpPr>
            <p:cNvPr id="2" name="AutoShape 39"/>
            <p:cNvSpPr>
              <a:spLocks noChangeArrowheads="1"/>
            </p:cNvSpPr>
            <p:nvPr/>
          </p:nvSpPr>
          <p:spPr bwMode="gray">
            <a:xfrm>
              <a:off x="55" y="2977"/>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29" y="3039"/>
              <a:ext cx="750" cy="625"/>
            </a:xfrm>
            <a:prstGeom prst="ellipse">
              <a:avLst/>
            </a:prstGeom>
            <a:solidFill>
              <a:srgbClr val="009900"/>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32" y="3054"/>
              <a:ext cx="743" cy="596"/>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pPr>
              <a:r>
                <a:rPr kumimoji="0" lang="zh-CN" altLang="en-US" sz="2800" i="0">
                  <a:solidFill>
                    <a:srgbClr val="FFFFFF"/>
                  </a:solidFill>
                  <a:latin typeface="宋体" panose="02010600030101010101" pitchFamily="2" charset="-122"/>
                  <a:ea typeface="华文中宋" panose="02010600040101010101" pitchFamily="2" charset="-122"/>
                </a:rPr>
                <a:t>迭代</a:t>
              </a:r>
              <a:r>
                <a:rPr kumimoji="0" lang="en-US" altLang="zh-CN" sz="2800" i="0">
                  <a:solidFill>
                    <a:srgbClr val="FFFFFF"/>
                  </a:solidFill>
                  <a:latin typeface="宋体" panose="02010600030101010101" pitchFamily="2" charset="-122"/>
                  <a:ea typeface="华文中宋" panose="02010600040101010101" pitchFamily="2" charset="-122"/>
                </a:rPr>
                <a:t>/</a:t>
              </a:r>
              <a:r>
                <a:rPr kumimoji="0" lang="zh-CN" altLang="en-US" sz="2800" i="0">
                  <a:solidFill>
                    <a:srgbClr val="FFFFFF"/>
                  </a:solidFill>
                  <a:latin typeface="宋体" panose="02010600030101010101" pitchFamily="2" charset="-122"/>
                  <a:ea typeface="华文中宋" panose="02010600040101010101" pitchFamily="2" charset="-122"/>
                </a:rPr>
                <a:t>递推 </a:t>
              </a:r>
            </a:p>
          </p:txBody>
        </p:sp>
      </p:grpSp>
      <p:grpSp>
        <p:nvGrpSpPr>
          <p:cNvPr id="2055191" name="Group 23"/>
          <p:cNvGrpSpPr>
            <a:grpSpLocks/>
          </p:cNvGrpSpPr>
          <p:nvPr/>
        </p:nvGrpSpPr>
        <p:grpSpPr bwMode="auto">
          <a:xfrm>
            <a:off x="9690527" y="4105244"/>
            <a:ext cx="1425575" cy="1187450"/>
            <a:chOff x="3448" y="2210"/>
            <a:chExt cx="898" cy="748"/>
          </a:xfrm>
        </p:grpSpPr>
        <p:sp>
          <p:nvSpPr>
            <p:cNvPr id="20" name="AutoShape 39"/>
            <p:cNvSpPr>
              <a:spLocks noChangeArrowheads="1"/>
            </p:cNvSpPr>
            <p:nvPr/>
          </p:nvSpPr>
          <p:spPr bwMode="gray">
            <a:xfrm>
              <a:off x="3448" y="2210"/>
              <a:ext cx="898" cy="748"/>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chemeClr val="accent2"/>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3522" y="2272"/>
              <a:ext cx="750" cy="625"/>
            </a:xfrm>
            <a:prstGeom prst="ellipse">
              <a:avLst/>
            </a:prstGeom>
            <a:solidFill>
              <a:srgbClr val="CCCC00"/>
            </a:solidFill>
            <a:ln w="28575" algn="ctr">
              <a:solidFill>
                <a:srgbClr val="FFFFFF"/>
              </a:solidFill>
              <a:round/>
              <a:headEnd/>
              <a:tailEnd/>
            </a:ln>
          </p:spPr>
          <p:txBody>
            <a:bodyPr wrap="none"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endParaRPr kumimoji="0" lang="zh-CN" altLang="en-US" sz="2800" i="0">
                <a:solidFill>
                  <a:schemeClr val="accent2"/>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525" y="2421"/>
              <a:ext cx="743" cy="327"/>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pPr>
              <a:r>
                <a:rPr kumimoji="0" lang="zh-CN" altLang="en-US" sz="2800" i="0">
                  <a:solidFill>
                    <a:schemeClr val="accent2"/>
                  </a:solidFill>
                  <a:latin typeface="宋体" panose="02010600030101010101" pitchFamily="2" charset="-122"/>
                  <a:ea typeface="华文中宋" panose="02010600040101010101" pitchFamily="2" charset="-122"/>
                </a:rPr>
                <a:t>递归 </a:t>
              </a:r>
            </a:p>
          </p:txBody>
        </p:sp>
      </p:grpSp>
      <p:graphicFrame>
        <p:nvGraphicFramePr>
          <p:cNvPr id="2055197" name="Object 29"/>
          <p:cNvGraphicFramePr>
            <a:graphicFrameLocks noChangeAspect="1"/>
          </p:cNvGraphicFramePr>
          <p:nvPr/>
        </p:nvGraphicFramePr>
        <p:xfrm>
          <a:off x="6202332" y="1944090"/>
          <a:ext cx="5002480" cy="1200150"/>
        </p:xfrm>
        <a:graphic>
          <a:graphicData uri="http://schemas.openxmlformats.org/presentationml/2006/ole">
            <mc:AlternateContent xmlns:mc="http://schemas.openxmlformats.org/markup-compatibility/2006">
              <mc:Choice xmlns:v="urn:schemas-microsoft-com:vml" Requires="v">
                <p:oleObj spid="_x0000_s136252" name="公式" r:id="rId3" imgW="2920680" imgH="711000" progId="Equation.3">
                  <p:embed/>
                </p:oleObj>
              </mc:Choice>
              <mc:Fallback>
                <p:oleObj name="公式" r:id="rId3" imgW="2920680" imgH="711000" progId="Equation.3">
                  <p:embed/>
                  <p:pic>
                    <p:nvPicPr>
                      <p:cNvPr id="2055197"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332" y="1944090"/>
                        <a:ext cx="5002480" cy="1200150"/>
                      </a:xfrm>
                      <a:prstGeom prst="rect">
                        <a:avLst/>
                      </a:prstGeom>
                      <a:noFill/>
                      <a:ln w="9525">
                        <a:noFill/>
                        <a:miter lim="800000"/>
                        <a:headEnd/>
                        <a:tailEnd/>
                      </a:ln>
                    </p:spPr>
                  </p:pic>
                </p:oleObj>
              </mc:Fallback>
            </mc:AlternateContent>
          </a:graphicData>
        </a:graphic>
      </p:graphicFrame>
      <p:graphicFrame>
        <p:nvGraphicFramePr>
          <p:cNvPr id="2055198" name="Object 30"/>
          <p:cNvGraphicFramePr>
            <a:graphicFrameLocks noChangeAspect="1"/>
          </p:cNvGraphicFramePr>
          <p:nvPr/>
        </p:nvGraphicFramePr>
        <p:xfrm>
          <a:off x="1201826" y="1944090"/>
          <a:ext cx="3238500" cy="1200150"/>
        </p:xfrm>
        <a:graphic>
          <a:graphicData uri="http://schemas.openxmlformats.org/presentationml/2006/ole">
            <mc:AlternateContent xmlns:mc="http://schemas.openxmlformats.org/markup-compatibility/2006">
              <mc:Choice xmlns:v="urn:schemas-microsoft-com:vml" Requires="v">
                <p:oleObj spid="_x0000_s136253" name="公式" r:id="rId5" imgW="2006280" imgH="711000" progId="Equation.3">
                  <p:embed/>
                </p:oleObj>
              </mc:Choice>
              <mc:Fallback>
                <p:oleObj name="公式" r:id="rId5" imgW="2006280" imgH="711000" progId="Equation.3">
                  <p:embed/>
                  <p:pic>
                    <p:nvPicPr>
                      <p:cNvPr id="205519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826" y="1944090"/>
                        <a:ext cx="3238500" cy="1200150"/>
                      </a:xfrm>
                      <a:prstGeom prst="rect">
                        <a:avLst/>
                      </a:prstGeom>
                      <a:noFill/>
                      <a:ln w="9525">
                        <a:noFill/>
                        <a:miter lim="800000"/>
                        <a:headEnd/>
                        <a:tailEnd/>
                      </a:ln>
                    </p:spPr>
                  </p:pic>
                </p:oleObj>
              </mc:Fallback>
            </mc:AlternateContent>
          </a:graphicData>
        </a:graphic>
      </p:graphicFrame>
      <p:sp>
        <p:nvSpPr>
          <p:cNvPr id="2055199" name="AutoShape 31"/>
          <p:cNvSpPr>
            <a:spLocks noChangeArrowheads="1"/>
          </p:cNvSpPr>
          <p:nvPr/>
        </p:nvSpPr>
        <p:spPr bwMode="auto">
          <a:xfrm>
            <a:off x="7035888" y="6221652"/>
            <a:ext cx="3391002" cy="442674"/>
          </a:xfrm>
          <a:prstGeom prst="roundRect">
            <a:avLst>
              <a:gd name="adj" fmla="val 16667"/>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i="0" dirty="0">
                <a:solidFill>
                  <a:schemeClr val="bg1"/>
                </a:solidFill>
                <a:latin typeface="黑体" panose="02010609060101010101" pitchFamily="49" charset="-122"/>
                <a:ea typeface="黑体" panose="02010609060101010101" pitchFamily="49" charset="-122"/>
              </a:rPr>
              <a:t>通常，只能由函数结构实现</a:t>
            </a:r>
          </a:p>
        </p:txBody>
      </p:sp>
      <p:sp>
        <p:nvSpPr>
          <p:cNvPr id="2055200" name="AutoShape 32"/>
          <p:cNvSpPr>
            <a:spLocks noChangeArrowheads="1"/>
          </p:cNvSpPr>
          <p:nvPr/>
        </p:nvSpPr>
        <p:spPr bwMode="auto">
          <a:xfrm>
            <a:off x="1809838" y="6053377"/>
            <a:ext cx="3357148" cy="783193"/>
          </a:xfrm>
          <a:prstGeom prst="roundRect">
            <a:avLst>
              <a:gd name="adj" fmla="val 16667"/>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i="0" dirty="0">
                <a:solidFill>
                  <a:schemeClr val="bg1"/>
                </a:solidFill>
                <a:latin typeface="黑体" panose="02010609060101010101" pitchFamily="49" charset="-122"/>
                <a:ea typeface="黑体" panose="02010609060101010101" pitchFamily="49" charset="-122"/>
              </a:rPr>
              <a:t>在前次结果基础上进行计算</a:t>
            </a:r>
          </a:p>
          <a:p>
            <a:r>
              <a:rPr lang="zh-CN" altLang="en-US" i="0" dirty="0">
                <a:solidFill>
                  <a:schemeClr val="bg1"/>
                </a:solidFill>
                <a:latin typeface="黑体" panose="02010609060101010101" pitchFamily="49" charset="-122"/>
                <a:ea typeface="黑体" panose="02010609060101010101" pitchFamily="49" charset="-122"/>
              </a:rPr>
              <a:t>可采用循环结构实现</a:t>
            </a:r>
          </a:p>
        </p:txBody>
      </p:sp>
      <p:sp>
        <p:nvSpPr>
          <p:cNvPr id="2055201" name="Text Box 16"/>
          <p:cNvSpPr txBox="1">
            <a:spLocks noChangeArrowheads="1"/>
          </p:cNvSpPr>
          <p:nvPr/>
        </p:nvSpPr>
        <p:spPr bwMode="auto">
          <a:xfrm>
            <a:off x="1687513" y="1"/>
            <a:ext cx="70088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eaLnBrk="1" hangingPunct="1">
              <a:lnSpc>
                <a:spcPct val="120000"/>
              </a:lnSpc>
            </a:pPr>
            <a:r>
              <a:rPr lang="en-US" altLang="zh-CN" sz="2000">
                <a:solidFill>
                  <a:schemeClr val="bg1"/>
                </a:solidFill>
                <a:ea typeface="华文中宋" panose="02010600040101010101" pitchFamily="2" charset="-122"/>
              </a:rPr>
              <a:t>重复性无限性构造的思维--递归与迭代?</a:t>
            </a:r>
            <a:endParaRPr lang="zh-CN" altLang="en-US" sz="2000">
              <a:solidFill>
                <a:schemeClr val="bg1"/>
              </a:solidFill>
              <a:ea typeface="华文中宋" panose="02010600040101010101" pitchFamily="2" charset="-122"/>
            </a:endParaRPr>
          </a:p>
          <a:p>
            <a:pPr eaLnBrk="1" hangingPunct="1">
              <a:lnSpc>
                <a:spcPct val="120000"/>
              </a:lnSpc>
            </a:pPr>
            <a:r>
              <a:rPr lang="en-US" altLang="zh-CN" sz="2000">
                <a:solidFill>
                  <a:schemeClr val="bg1"/>
                </a:solidFill>
                <a:ea typeface="华文中宋" panose="02010600040101010101" pitchFamily="2" charset="-122"/>
              </a:rPr>
              <a:t>(6)</a:t>
            </a:r>
            <a:r>
              <a:rPr lang="zh-CN" altLang="en-US" sz="2000">
                <a:solidFill>
                  <a:schemeClr val="bg1"/>
                </a:solidFill>
                <a:ea typeface="华文中宋" panose="02010600040101010101" pitchFamily="2" charset="-122"/>
              </a:rPr>
              <a:t>两种不同的递归函数</a:t>
            </a:r>
            <a:r>
              <a:rPr lang="en-US" altLang="zh-CN" sz="2000">
                <a:solidFill>
                  <a:schemeClr val="bg1"/>
                </a:solidFill>
                <a:ea typeface="华文中宋" panose="02010600040101010101" pitchFamily="2" charset="-122"/>
              </a:rPr>
              <a:t>--</a:t>
            </a:r>
            <a:r>
              <a:rPr lang="zh-CN" altLang="en-US" sz="2000">
                <a:solidFill>
                  <a:schemeClr val="bg1"/>
                </a:solidFill>
                <a:ea typeface="华文中宋" panose="02010600040101010101" pitchFamily="2" charset="-122"/>
              </a:rPr>
              <a:t>递归与递推</a:t>
            </a:r>
            <a:r>
              <a:rPr lang="en-US" altLang="zh-CN" sz="2000">
                <a:solidFill>
                  <a:schemeClr val="bg1"/>
                </a:solidFill>
                <a:ea typeface="华文中宋" panose="02010600040101010101" pitchFamily="2" charset="-122"/>
              </a:rPr>
              <a:t>(</a:t>
            </a:r>
            <a:r>
              <a:rPr lang="zh-CN" altLang="en-US" sz="2000">
                <a:solidFill>
                  <a:schemeClr val="bg1"/>
                </a:solidFill>
                <a:ea typeface="华文中宋" panose="02010600040101010101" pitchFamily="2" charset="-122"/>
              </a:rPr>
              <a:t>迭代</a:t>
            </a:r>
            <a:r>
              <a:rPr lang="en-US" altLang="zh-CN" sz="2000">
                <a:solidFill>
                  <a:schemeClr val="bg1"/>
                </a:solidFill>
                <a:ea typeface="华文中宋" panose="02010600040101010101" pitchFamily="2" charset="-122"/>
              </a:rPr>
              <a:t>)</a:t>
            </a:r>
            <a:r>
              <a:rPr lang="zh-CN" altLang="en-US" sz="2000">
                <a:solidFill>
                  <a:schemeClr val="bg1"/>
                </a:solidFill>
                <a:ea typeface="华文中宋" panose="02010600040101010101" pitchFamily="2" charset="-122"/>
              </a:rPr>
              <a:t>的差别</a:t>
            </a:r>
            <a:r>
              <a:rPr lang="en-US" altLang="zh-CN" sz="2000">
                <a:solidFill>
                  <a:schemeClr val="bg1"/>
                </a:solidFill>
                <a:ea typeface="华文中宋" panose="02010600040101010101" pitchFamily="2" charset="-122"/>
              </a:rPr>
              <a:t>?</a:t>
            </a:r>
          </a:p>
        </p:txBody>
      </p:sp>
      <p:sp>
        <p:nvSpPr>
          <p:cNvPr id="32" name="Freeform 9"/>
          <p:cNvSpPr>
            <a:spLocks/>
          </p:cNvSpPr>
          <p:nvPr/>
        </p:nvSpPr>
        <p:spPr bwMode="auto">
          <a:xfrm>
            <a:off x="6709997" y="3679794"/>
            <a:ext cx="973137" cy="1911350"/>
          </a:xfrm>
          <a:custGeom>
            <a:avLst/>
            <a:gdLst>
              <a:gd name="T0" fmla="*/ 172 w 613"/>
              <a:gd name="T1" fmla="*/ 0 h 1310"/>
              <a:gd name="T2" fmla="*/ 28 w 613"/>
              <a:gd name="T3" fmla="*/ 451 h 1310"/>
              <a:gd name="T4" fmla="*/ 268 w 613"/>
              <a:gd name="T5" fmla="*/ 835 h 1310"/>
              <a:gd name="T6" fmla="*/ 57 w 613"/>
              <a:gd name="T7" fmla="*/ 1238 h 1310"/>
              <a:gd name="T8" fmla="*/ 613 w 613"/>
              <a:gd name="T9" fmla="*/ 1267 h 1310"/>
            </a:gdLst>
            <a:ahLst/>
            <a:cxnLst>
              <a:cxn ang="0">
                <a:pos x="T0" y="T1"/>
              </a:cxn>
              <a:cxn ang="0">
                <a:pos x="T2" y="T3"/>
              </a:cxn>
              <a:cxn ang="0">
                <a:pos x="T4" y="T5"/>
              </a:cxn>
              <a:cxn ang="0">
                <a:pos x="T6" y="T7"/>
              </a:cxn>
              <a:cxn ang="0">
                <a:pos x="T8" y="T9"/>
              </a:cxn>
            </a:cxnLst>
            <a:rect l="0" t="0" r="r" b="b"/>
            <a:pathLst>
              <a:path w="613" h="1310">
                <a:moveTo>
                  <a:pt x="172" y="0"/>
                </a:moveTo>
                <a:cubicBezTo>
                  <a:pt x="92" y="156"/>
                  <a:pt x="12" y="312"/>
                  <a:pt x="28" y="451"/>
                </a:cubicBezTo>
                <a:cubicBezTo>
                  <a:pt x="44" y="590"/>
                  <a:pt x="263" y="704"/>
                  <a:pt x="268" y="835"/>
                </a:cubicBezTo>
                <a:cubicBezTo>
                  <a:pt x="273" y="966"/>
                  <a:pt x="0" y="1166"/>
                  <a:pt x="57" y="1238"/>
                </a:cubicBezTo>
                <a:cubicBezTo>
                  <a:pt x="114" y="1310"/>
                  <a:pt x="363" y="1288"/>
                  <a:pt x="613" y="1267"/>
                </a:cubicBez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Freeform 10"/>
          <p:cNvSpPr>
            <a:spLocks/>
          </p:cNvSpPr>
          <p:nvPr/>
        </p:nvSpPr>
        <p:spPr bwMode="auto">
          <a:xfrm>
            <a:off x="6948122" y="3619469"/>
            <a:ext cx="973137" cy="1911350"/>
          </a:xfrm>
          <a:custGeom>
            <a:avLst/>
            <a:gdLst>
              <a:gd name="T0" fmla="*/ 172 w 613"/>
              <a:gd name="T1" fmla="*/ 0 h 1310"/>
              <a:gd name="T2" fmla="*/ 28 w 613"/>
              <a:gd name="T3" fmla="*/ 451 h 1310"/>
              <a:gd name="T4" fmla="*/ 268 w 613"/>
              <a:gd name="T5" fmla="*/ 835 h 1310"/>
              <a:gd name="T6" fmla="*/ 57 w 613"/>
              <a:gd name="T7" fmla="*/ 1238 h 1310"/>
              <a:gd name="T8" fmla="*/ 613 w 613"/>
              <a:gd name="T9" fmla="*/ 1267 h 1310"/>
            </a:gdLst>
            <a:ahLst/>
            <a:cxnLst>
              <a:cxn ang="0">
                <a:pos x="T0" y="T1"/>
              </a:cxn>
              <a:cxn ang="0">
                <a:pos x="T2" y="T3"/>
              </a:cxn>
              <a:cxn ang="0">
                <a:pos x="T4" y="T5"/>
              </a:cxn>
              <a:cxn ang="0">
                <a:pos x="T6" y="T7"/>
              </a:cxn>
              <a:cxn ang="0">
                <a:pos x="T8" y="T9"/>
              </a:cxn>
            </a:cxnLst>
            <a:rect l="0" t="0" r="r" b="b"/>
            <a:pathLst>
              <a:path w="613" h="1310">
                <a:moveTo>
                  <a:pt x="172" y="0"/>
                </a:moveTo>
                <a:cubicBezTo>
                  <a:pt x="92" y="156"/>
                  <a:pt x="12" y="312"/>
                  <a:pt x="28" y="451"/>
                </a:cubicBezTo>
                <a:cubicBezTo>
                  <a:pt x="44" y="590"/>
                  <a:pt x="263" y="704"/>
                  <a:pt x="268" y="835"/>
                </a:cubicBezTo>
                <a:cubicBezTo>
                  <a:pt x="273" y="966"/>
                  <a:pt x="0" y="1166"/>
                  <a:pt x="57" y="1238"/>
                </a:cubicBezTo>
                <a:cubicBezTo>
                  <a:pt x="114" y="1310"/>
                  <a:pt x="363" y="1288"/>
                  <a:pt x="613" y="1267"/>
                </a:cubicBezTo>
              </a:path>
            </a:pathLst>
          </a:custGeom>
          <a:noFill/>
          <a:ln w="57150"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Freeform 16"/>
          <p:cNvSpPr>
            <a:spLocks/>
          </p:cNvSpPr>
          <p:nvPr/>
        </p:nvSpPr>
        <p:spPr bwMode="auto">
          <a:xfrm>
            <a:off x="8767397" y="3649631"/>
            <a:ext cx="1023937" cy="1879600"/>
          </a:xfrm>
          <a:custGeom>
            <a:avLst/>
            <a:gdLst>
              <a:gd name="T0" fmla="*/ 204 w 645"/>
              <a:gd name="T1" fmla="*/ 0 h 1184"/>
              <a:gd name="T2" fmla="*/ 175 w 645"/>
              <a:gd name="T3" fmla="*/ 234 h 1184"/>
              <a:gd name="T4" fmla="*/ 60 w 645"/>
              <a:gd name="T5" fmla="*/ 415 h 1184"/>
              <a:gd name="T6" fmla="*/ 291 w 645"/>
              <a:gd name="T7" fmla="*/ 551 h 1184"/>
              <a:gd name="T8" fmla="*/ 218 w 645"/>
              <a:gd name="T9" fmla="*/ 634 h 1184"/>
              <a:gd name="T10" fmla="*/ 300 w 645"/>
              <a:gd name="T11" fmla="*/ 767 h 1184"/>
              <a:gd name="T12" fmla="*/ 108 w 645"/>
              <a:gd name="T13" fmla="*/ 896 h 1184"/>
              <a:gd name="T14" fmla="*/ 89 w 645"/>
              <a:gd name="T15" fmla="*/ 1138 h 1184"/>
              <a:gd name="T16" fmla="*/ 645 w 645"/>
              <a:gd name="T17" fmla="*/ 116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5" h="1184">
                <a:moveTo>
                  <a:pt x="204" y="0"/>
                </a:moveTo>
                <a:cubicBezTo>
                  <a:pt x="199" y="39"/>
                  <a:pt x="199" y="165"/>
                  <a:pt x="175" y="234"/>
                </a:cubicBezTo>
                <a:cubicBezTo>
                  <a:pt x="151" y="303"/>
                  <a:pt x="41" y="362"/>
                  <a:pt x="60" y="415"/>
                </a:cubicBezTo>
                <a:cubicBezTo>
                  <a:pt x="79" y="468"/>
                  <a:pt x="265" y="515"/>
                  <a:pt x="291" y="551"/>
                </a:cubicBezTo>
                <a:cubicBezTo>
                  <a:pt x="317" y="587"/>
                  <a:pt x="217" y="598"/>
                  <a:pt x="218" y="634"/>
                </a:cubicBezTo>
                <a:cubicBezTo>
                  <a:pt x="219" y="670"/>
                  <a:pt x="318" y="723"/>
                  <a:pt x="300" y="767"/>
                </a:cubicBezTo>
                <a:cubicBezTo>
                  <a:pt x="282" y="811"/>
                  <a:pt x="143" y="834"/>
                  <a:pt x="108" y="896"/>
                </a:cubicBezTo>
                <a:cubicBezTo>
                  <a:pt x="73" y="958"/>
                  <a:pt x="0" y="1093"/>
                  <a:pt x="89" y="1138"/>
                </a:cubicBezTo>
                <a:cubicBezTo>
                  <a:pt x="178" y="1183"/>
                  <a:pt x="395" y="1184"/>
                  <a:pt x="645" y="1164"/>
                </a:cubicBez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Freeform 17"/>
          <p:cNvSpPr>
            <a:spLocks/>
          </p:cNvSpPr>
          <p:nvPr/>
        </p:nvSpPr>
        <p:spPr bwMode="auto">
          <a:xfrm>
            <a:off x="9045209" y="3627406"/>
            <a:ext cx="1023938" cy="1879600"/>
          </a:xfrm>
          <a:custGeom>
            <a:avLst/>
            <a:gdLst>
              <a:gd name="T0" fmla="*/ 204 w 645"/>
              <a:gd name="T1" fmla="*/ 0 h 1184"/>
              <a:gd name="T2" fmla="*/ 175 w 645"/>
              <a:gd name="T3" fmla="*/ 234 h 1184"/>
              <a:gd name="T4" fmla="*/ 60 w 645"/>
              <a:gd name="T5" fmla="*/ 415 h 1184"/>
              <a:gd name="T6" fmla="*/ 291 w 645"/>
              <a:gd name="T7" fmla="*/ 551 h 1184"/>
              <a:gd name="T8" fmla="*/ 218 w 645"/>
              <a:gd name="T9" fmla="*/ 634 h 1184"/>
              <a:gd name="T10" fmla="*/ 300 w 645"/>
              <a:gd name="T11" fmla="*/ 767 h 1184"/>
              <a:gd name="T12" fmla="*/ 108 w 645"/>
              <a:gd name="T13" fmla="*/ 896 h 1184"/>
              <a:gd name="T14" fmla="*/ 89 w 645"/>
              <a:gd name="T15" fmla="*/ 1138 h 1184"/>
              <a:gd name="T16" fmla="*/ 645 w 645"/>
              <a:gd name="T17" fmla="*/ 116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5" h="1184">
                <a:moveTo>
                  <a:pt x="204" y="0"/>
                </a:moveTo>
                <a:cubicBezTo>
                  <a:pt x="199" y="39"/>
                  <a:pt x="199" y="165"/>
                  <a:pt x="175" y="234"/>
                </a:cubicBezTo>
                <a:cubicBezTo>
                  <a:pt x="151" y="303"/>
                  <a:pt x="41" y="362"/>
                  <a:pt x="60" y="415"/>
                </a:cubicBezTo>
                <a:cubicBezTo>
                  <a:pt x="79" y="468"/>
                  <a:pt x="265" y="515"/>
                  <a:pt x="291" y="551"/>
                </a:cubicBezTo>
                <a:cubicBezTo>
                  <a:pt x="317" y="587"/>
                  <a:pt x="217" y="598"/>
                  <a:pt x="218" y="634"/>
                </a:cubicBezTo>
                <a:cubicBezTo>
                  <a:pt x="219" y="670"/>
                  <a:pt x="318" y="723"/>
                  <a:pt x="300" y="767"/>
                </a:cubicBezTo>
                <a:cubicBezTo>
                  <a:pt x="282" y="811"/>
                  <a:pt x="143" y="834"/>
                  <a:pt x="108" y="896"/>
                </a:cubicBezTo>
                <a:cubicBezTo>
                  <a:pt x="73" y="958"/>
                  <a:pt x="0" y="1093"/>
                  <a:pt x="89" y="1138"/>
                </a:cubicBezTo>
                <a:cubicBezTo>
                  <a:pt x="178" y="1183"/>
                  <a:pt x="395" y="1184"/>
                  <a:pt x="645" y="1164"/>
                </a:cubicBezTo>
              </a:path>
            </a:pathLst>
          </a:custGeom>
          <a:noFill/>
          <a:ln w="57150"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 name="圆角矩形 3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）递归与迭代的差异</a:t>
            </a:r>
          </a:p>
        </p:txBody>
      </p:sp>
      <p:sp>
        <p:nvSpPr>
          <p:cNvPr id="37"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递归与迭代</a:t>
            </a:r>
            <a:r>
              <a:rPr kumimoji="0" lang="en-US" altLang="zh-CN"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两种不同的递归函数</a:t>
            </a:r>
          </a:p>
        </p:txBody>
      </p:sp>
    </p:spTree>
    <p:extLst>
      <p:ext uri="{BB962C8B-B14F-4D97-AF65-F5344CB8AC3E}">
        <p14:creationId xmlns:p14="http://schemas.microsoft.com/office/powerpoint/2010/main" val="2916698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5175"/>
                                        </p:tgtEl>
                                        <p:attrNameLst>
                                          <p:attrName>style.visibility</p:attrName>
                                        </p:attrNameLst>
                                      </p:cBhvr>
                                      <p:to>
                                        <p:strVal val="visible"/>
                                      </p:to>
                                    </p:set>
                                    <p:anim calcmode="lin" valueType="num">
                                      <p:cBhvr additive="base">
                                        <p:cTn id="7" dur="500" fill="hold"/>
                                        <p:tgtEl>
                                          <p:spTgt spid="2055175"/>
                                        </p:tgtEl>
                                        <p:attrNameLst>
                                          <p:attrName>ppt_x</p:attrName>
                                        </p:attrNameLst>
                                      </p:cBhvr>
                                      <p:tavLst>
                                        <p:tav tm="0">
                                          <p:val>
                                            <p:strVal val="#ppt_x"/>
                                          </p:val>
                                        </p:tav>
                                        <p:tav tm="100000">
                                          <p:val>
                                            <p:strVal val="#ppt_x"/>
                                          </p:val>
                                        </p:tav>
                                      </p:tavLst>
                                    </p:anim>
                                    <p:anim calcmode="lin" valueType="num">
                                      <p:cBhvr additive="base">
                                        <p:cTn id="8" dur="500" fill="hold"/>
                                        <p:tgtEl>
                                          <p:spTgt spid="20551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55176"/>
                                        </p:tgtEl>
                                        <p:attrNameLst>
                                          <p:attrName>style.visibility</p:attrName>
                                        </p:attrNameLst>
                                      </p:cBhvr>
                                      <p:to>
                                        <p:strVal val="visible"/>
                                      </p:to>
                                    </p:set>
                                    <p:anim calcmode="lin" valueType="num">
                                      <p:cBhvr additive="base">
                                        <p:cTn id="11" dur="500" fill="hold"/>
                                        <p:tgtEl>
                                          <p:spTgt spid="2055176"/>
                                        </p:tgtEl>
                                        <p:attrNameLst>
                                          <p:attrName>ppt_x</p:attrName>
                                        </p:attrNameLst>
                                      </p:cBhvr>
                                      <p:tavLst>
                                        <p:tav tm="0">
                                          <p:val>
                                            <p:strVal val="#ppt_x"/>
                                          </p:val>
                                        </p:tav>
                                        <p:tav tm="100000">
                                          <p:val>
                                            <p:strVal val="#ppt_x"/>
                                          </p:val>
                                        </p:tav>
                                      </p:tavLst>
                                    </p:anim>
                                    <p:anim calcmode="lin" valueType="num">
                                      <p:cBhvr additive="base">
                                        <p:cTn id="12" dur="500" fill="hold"/>
                                        <p:tgtEl>
                                          <p:spTgt spid="205517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55179"/>
                                        </p:tgtEl>
                                        <p:attrNameLst>
                                          <p:attrName>style.visibility</p:attrName>
                                        </p:attrNameLst>
                                      </p:cBhvr>
                                      <p:to>
                                        <p:strVal val="visible"/>
                                      </p:to>
                                    </p:set>
                                    <p:anim calcmode="lin" valueType="num">
                                      <p:cBhvr additive="base">
                                        <p:cTn id="15" dur="500" fill="hold"/>
                                        <p:tgtEl>
                                          <p:spTgt spid="2055179"/>
                                        </p:tgtEl>
                                        <p:attrNameLst>
                                          <p:attrName>ppt_x</p:attrName>
                                        </p:attrNameLst>
                                      </p:cBhvr>
                                      <p:tavLst>
                                        <p:tav tm="0">
                                          <p:val>
                                            <p:strVal val="#ppt_x"/>
                                          </p:val>
                                        </p:tav>
                                        <p:tav tm="100000">
                                          <p:val>
                                            <p:strVal val="#ppt_x"/>
                                          </p:val>
                                        </p:tav>
                                      </p:tavLst>
                                    </p:anim>
                                    <p:anim calcmode="lin" valueType="num">
                                      <p:cBhvr additive="base">
                                        <p:cTn id="16" dur="500" fill="hold"/>
                                        <p:tgtEl>
                                          <p:spTgt spid="205517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55180"/>
                                        </p:tgtEl>
                                        <p:attrNameLst>
                                          <p:attrName>style.visibility</p:attrName>
                                        </p:attrNameLst>
                                      </p:cBhvr>
                                      <p:to>
                                        <p:strVal val="visible"/>
                                      </p:to>
                                    </p:set>
                                    <p:anim calcmode="lin" valueType="num">
                                      <p:cBhvr additive="base">
                                        <p:cTn id="19" dur="500" fill="hold"/>
                                        <p:tgtEl>
                                          <p:spTgt spid="2055180"/>
                                        </p:tgtEl>
                                        <p:attrNameLst>
                                          <p:attrName>ppt_x</p:attrName>
                                        </p:attrNameLst>
                                      </p:cBhvr>
                                      <p:tavLst>
                                        <p:tav tm="0">
                                          <p:val>
                                            <p:strVal val="#ppt_x"/>
                                          </p:val>
                                        </p:tav>
                                        <p:tav tm="100000">
                                          <p:val>
                                            <p:strVal val="#ppt_x"/>
                                          </p:val>
                                        </p:tav>
                                      </p:tavLst>
                                    </p:anim>
                                    <p:anim calcmode="lin" valueType="num">
                                      <p:cBhvr additive="base">
                                        <p:cTn id="20" dur="500" fill="hold"/>
                                        <p:tgtEl>
                                          <p:spTgt spid="205518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55182"/>
                                        </p:tgtEl>
                                        <p:attrNameLst>
                                          <p:attrName>style.visibility</p:attrName>
                                        </p:attrNameLst>
                                      </p:cBhvr>
                                      <p:to>
                                        <p:strVal val="visible"/>
                                      </p:to>
                                    </p:set>
                                    <p:anim calcmode="lin" valueType="num">
                                      <p:cBhvr additive="base">
                                        <p:cTn id="23" dur="500" fill="hold"/>
                                        <p:tgtEl>
                                          <p:spTgt spid="2055182"/>
                                        </p:tgtEl>
                                        <p:attrNameLst>
                                          <p:attrName>ppt_x</p:attrName>
                                        </p:attrNameLst>
                                      </p:cBhvr>
                                      <p:tavLst>
                                        <p:tav tm="0">
                                          <p:val>
                                            <p:strVal val="#ppt_x"/>
                                          </p:val>
                                        </p:tav>
                                        <p:tav tm="100000">
                                          <p:val>
                                            <p:strVal val="#ppt_x"/>
                                          </p:val>
                                        </p:tav>
                                      </p:tavLst>
                                    </p:anim>
                                    <p:anim calcmode="lin" valueType="num">
                                      <p:cBhvr additive="base">
                                        <p:cTn id="24" dur="500" fill="hold"/>
                                        <p:tgtEl>
                                          <p:spTgt spid="20551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55183"/>
                                        </p:tgtEl>
                                        <p:attrNameLst>
                                          <p:attrName>style.visibility</p:attrName>
                                        </p:attrNameLst>
                                      </p:cBhvr>
                                      <p:to>
                                        <p:strVal val="visible"/>
                                      </p:to>
                                    </p:set>
                                    <p:anim calcmode="lin" valueType="num">
                                      <p:cBhvr additive="base">
                                        <p:cTn id="27" dur="500" fill="hold"/>
                                        <p:tgtEl>
                                          <p:spTgt spid="2055183"/>
                                        </p:tgtEl>
                                        <p:attrNameLst>
                                          <p:attrName>ppt_x</p:attrName>
                                        </p:attrNameLst>
                                      </p:cBhvr>
                                      <p:tavLst>
                                        <p:tav tm="0">
                                          <p:val>
                                            <p:strVal val="#ppt_x"/>
                                          </p:val>
                                        </p:tav>
                                        <p:tav tm="100000">
                                          <p:val>
                                            <p:strVal val="#ppt_x"/>
                                          </p:val>
                                        </p:tav>
                                      </p:tavLst>
                                    </p:anim>
                                    <p:anim calcmode="lin" valueType="num">
                                      <p:cBhvr additive="base">
                                        <p:cTn id="28" dur="500" fill="hold"/>
                                        <p:tgtEl>
                                          <p:spTgt spid="205518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55186"/>
                                        </p:tgtEl>
                                        <p:attrNameLst>
                                          <p:attrName>style.visibility</p:attrName>
                                        </p:attrNameLst>
                                      </p:cBhvr>
                                      <p:to>
                                        <p:strVal val="visible"/>
                                      </p:to>
                                    </p:set>
                                    <p:anim calcmode="lin" valueType="num">
                                      <p:cBhvr additive="base">
                                        <p:cTn id="31" dur="500" fill="hold"/>
                                        <p:tgtEl>
                                          <p:spTgt spid="2055186"/>
                                        </p:tgtEl>
                                        <p:attrNameLst>
                                          <p:attrName>ppt_x</p:attrName>
                                        </p:attrNameLst>
                                      </p:cBhvr>
                                      <p:tavLst>
                                        <p:tav tm="0">
                                          <p:val>
                                            <p:strVal val="#ppt_x"/>
                                          </p:val>
                                        </p:tav>
                                        <p:tav tm="100000">
                                          <p:val>
                                            <p:strVal val="#ppt_x"/>
                                          </p:val>
                                        </p:tav>
                                      </p:tavLst>
                                    </p:anim>
                                    <p:anim calcmode="lin" valueType="num">
                                      <p:cBhvr additive="base">
                                        <p:cTn id="32" dur="500" fill="hold"/>
                                        <p:tgtEl>
                                          <p:spTgt spid="205518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5191"/>
                                        </p:tgtEl>
                                        <p:attrNameLst>
                                          <p:attrName>style.visibility</p:attrName>
                                        </p:attrNameLst>
                                      </p:cBhvr>
                                      <p:to>
                                        <p:strVal val="visible"/>
                                      </p:to>
                                    </p:set>
                                    <p:anim calcmode="lin" valueType="num">
                                      <p:cBhvr additive="base">
                                        <p:cTn id="35" dur="500" fill="hold"/>
                                        <p:tgtEl>
                                          <p:spTgt spid="2055191"/>
                                        </p:tgtEl>
                                        <p:attrNameLst>
                                          <p:attrName>ppt_x</p:attrName>
                                        </p:attrNameLst>
                                      </p:cBhvr>
                                      <p:tavLst>
                                        <p:tav tm="0">
                                          <p:val>
                                            <p:strVal val="#ppt_x"/>
                                          </p:val>
                                        </p:tav>
                                        <p:tav tm="100000">
                                          <p:val>
                                            <p:strVal val="#ppt_x"/>
                                          </p:val>
                                        </p:tav>
                                      </p:tavLst>
                                    </p:anim>
                                    <p:anim calcmode="lin" valueType="num">
                                      <p:cBhvr additive="base">
                                        <p:cTn id="36" dur="500" fill="hold"/>
                                        <p:tgtEl>
                                          <p:spTgt spid="205519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55197"/>
                                        </p:tgtEl>
                                        <p:attrNameLst>
                                          <p:attrName>style.visibility</p:attrName>
                                        </p:attrNameLst>
                                      </p:cBhvr>
                                      <p:to>
                                        <p:strVal val="visible"/>
                                      </p:to>
                                    </p:set>
                                    <p:anim calcmode="lin" valueType="num">
                                      <p:cBhvr additive="base">
                                        <p:cTn id="39" dur="500" fill="hold"/>
                                        <p:tgtEl>
                                          <p:spTgt spid="2055197"/>
                                        </p:tgtEl>
                                        <p:attrNameLst>
                                          <p:attrName>ppt_x</p:attrName>
                                        </p:attrNameLst>
                                      </p:cBhvr>
                                      <p:tavLst>
                                        <p:tav tm="0">
                                          <p:val>
                                            <p:strVal val="#ppt_x"/>
                                          </p:val>
                                        </p:tav>
                                        <p:tav tm="100000">
                                          <p:val>
                                            <p:strVal val="#ppt_x"/>
                                          </p:val>
                                        </p:tav>
                                      </p:tavLst>
                                    </p:anim>
                                    <p:anim calcmode="lin" valueType="num">
                                      <p:cBhvr additive="base">
                                        <p:cTn id="40" dur="500" fill="hold"/>
                                        <p:tgtEl>
                                          <p:spTgt spid="205519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55199"/>
                                        </p:tgtEl>
                                        <p:attrNameLst>
                                          <p:attrName>style.visibility</p:attrName>
                                        </p:attrNameLst>
                                      </p:cBhvr>
                                      <p:to>
                                        <p:strVal val="visible"/>
                                      </p:to>
                                    </p:set>
                                    <p:anim calcmode="lin" valueType="num">
                                      <p:cBhvr additive="base">
                                        <p:cTn id="43" dur="500" fill="hold"/>
                                        <p:tgtEl>
                                          <p:spTgt spid="2055199"/>
                                        </p:tgtEl>
                                        <p:attrNameLst>
                                          <p:attrName>ppt_x</p:attrName>
                                        </p:attrNameLst>
                                      </p:cBhvr>
                                      <p:tavLst>
                                        <p:tav tm="0">
                                          <p:val>
                                            <p:strVal val="#ppt_x"/>
                                          </p:val>
                                        </p:tav>
                                        <p:tav tm="100000">
                                          <p:val>
                                            <p:strVal val="#ppt_x"/>
                                          </p:val>
                                        </p:tav>
                                      </p:tavLst>
                                    </p:anim>
                                    <p:anim calcmode="lin" valueType="num">
                                      <p:cBhvr additive="base">
                                        <p:cTn id="44" dur="500" fill="hold"/>
                                        <p:tgtEl>
                                          <p:spTgt spid="205519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175" grpId="0"/>
      <p:bldP spid="2055176" grpId="0"/>
      <p:bldP spid="2055179" grpId="0"/>
      <p:bldP spid="2055180" grpId="0"/>
      <p:bldP spid="2055182" grpId="0"/>
      <p:bldP spid="2055183" grpId="0"/>
      <p:bldP spid="2055186" grpId="0"/>
      <p:bldP spid="20551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4543" y="193179"/>
            <a:ext cx="11073674" cy="658591"/>
          </a:xfrm>
        </p:spPr>
        <p:txBody>
          <a:bodyPr>
            <a:normAutofit/>
          </a:bodyPr>
          <a:lstStyle/>
          <a:p>
            <a:pPr algn="l"/>
            <a:r>
              <a:rPr lang="zh-CN" altLang="en-US" sz="3600" b="1" dirty="0">
                <a:latin typeface="微软雅黑" panose="020B0503020204020204" pitchFamily="34" charset="-122"/>
                <a:ea typeface="微软雅黑" panose="020B0503020204020204" pitchFamily="34" charset="-122"/>
              </a:rPr>
              <a:t>第</a:t>
            </a:r>
            <a:r>
              <a:rPr lang="en-US" altLang="zh-CN" sz="3600" b="1" dirty="0">
                <a:latin typeface="微软雅黑" panose="020B0503020204020204" pitchFamily="34" charset="-122"/>
                <a:ea typeface="微软雅黑" panose="020B0503020204020204" pitchFamily="34" charset="-122"/>
              </a:rPr>
              <a:t>4</a:t>
            </a:r>
            <a:r>
              <a:rPr lang="zh-CN" altLang="en-US" sz="3600" b="1" dirty="0">
                <a:latin typeface="微软雅黑" panose="020B0503020204020204" pitchFamily="34" charset="-122"/>
                <a:ea typeface="微软雅黑" panose="020B0503020204020204" pitchFamily="34" charset="-122"/>
              </a:rPr>
              <a:t>讲</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程序与递归</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二看计算机的本质</a:t>
            </a:r>
          </a:p>
        </p:txBody>
      </p:sp>
      <p:sp>
        <p:nvSpPr>
          <p:cNvPr id="5123" name="Text Box 3"/>
          <p:cNvSpPr txBox="1">
            <a:spLocks noChangeArrowheads="1"/>
          </p:cNvSpPr>
          <p:nvPr/>
        </p:nvSpPr>
        <p:spPr bwMode="auto">
          <a:xfrm>
            <a:off x="746868" y="1320354"/>
            <a:ext cx="7725192" cy="283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30000"/>
              </a:lnSpc>
              <a:spcBef>
                <a:spcPts val="0"/>
              </a:spcBef>
              <a:spcAft>
                <a:spcPts val="0"/>
              </a:spcAft>
              <a:buClrTx/>
              <a:buSzTx/>
              <a:buFontTx/>
              <a:buNone/>
              <a:tabLst/>
              <a:defRPr/>
            </a:pPr>
            <a:r>
              <a:rPr kumimoji="0"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一、</a:t>
            </a:r>
            <a:r>
              <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计算系统与程序</a:t>
            </a:r>
            <a:r>
              <a:rPr kumimoji="1" lang="en-US" altLang="zh-CN"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rPr>
              <a:t> </a:t>
            </a:r>
            <a:endParaRPr kumimoji="1" lang="zh-CN" altLang="en-US" sz="2800" b="1" i="0" u="none" strike="noStrike" kern="1200" cap="none" spc="0" normalizeH="0" baseline="0" noProof="0" dirty="0">
              <a:ln>
                <a:noFill/>
              </a:ln>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effectLst/>
              <a:uLnTx/>
              <a:uFillTx/>
              <a:latin typeface="微软雅黑" pitchFamily="34" charset="-122"/>
              <a:ea typeface="微软雅黑" panose="020B0503020204020204" pitchFamily="34" charset="-122"/>
              <a:cs typeface="+mn-cs"/>
            </a:endParaRPr>
          </a:p>
          <a:p>
            <a:pPr lvl="0" eaLnBrk="1" hangingPunct="1">
              <a:lnSpc>
                <a:spcPct val="130000"/>
              </a:lnSpc>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二、程序构造：组合与抽象示例（运算组合式）</a:t>
            </a:r>
            <a:endPar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三、递归的概念</a:t>
            </a:r>
          </a:p>
          <a:p>
            <a:pPr lvl="0" defTabSz="457200" eaLnBrk="1" fontAlgn="auto" hangingPunct="1">
              <a:lnSpc>
                <a:spcPct val="130000"/>
              </a:lnSpc>
              <a:spcBef>
                <a:spcPts val="0"/>
              </a:spcBef>
              <a:spcAft>
                <a:spcPts val="0"/>
              </a:spcAft>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四、递归与迭代</a:t>
            </a:r>
            <a:r>
              <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a:t>
            </a: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两种不同的递归函数</a:t>
            </a:r>
            <a:endParaRPr lang="en-US" altLang="zh-CN"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endParaRPr>
          </a:p>
          <a:p>
            <a:pPr marL="0" marR="0" lvl="0" indent="0" algn="l" defTabSz="457200" rtl="0" eaLnBrk="1" fontAlgn="auto" latinLnBrk="0" hangingPunct="1">
              <a:lnSpc>
                <a:spcPct val="130000"/>
              </a:lnSpc>
              <a:spcBef>
                <a:spcPts val="0"/>
              </a:spcBef>
              <a:spcAft>
                <a:spcPts val="0"/>
              </a:spcAft>
              <a:buClrTx/>
              <a:buSzTx/>
              <a:buFontTx/>
              <a:buNone/>
              <a:tabLst/>
              <a:defRPr/>
            </a:pPr>
            <a:r>
              <a:rPr lang="zh-CN" altLang="en-US" sz="2800" i="0"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atin typeface="微软雅黑" pitchFamily="34" charset="-122"/>
              </a:rPr>
              <a:t>五、运用递归和迭代：构造与自动执行</a:t>
            </a:r>
          </a:p>
        </p:txBody>
      </p:sp>
    </p:spTree>
    <p:extLst>
      <p:ext uri="{BB962C8B-B14F-4D97-AF65-F5344CB8AC3E}">
        <p14:creationId xmlns:p14="http://schemas.microsoft.com/office/powerpoint/2010/main" val="960903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626" name="灯片编号占位符 2"/>
          <p:cNvSpPr txBox="1">
            <a:spLocks noGrp="1"/>
          </p:cNvSpPr>
          <p:nvPr/>
        </p:nvSpPr>
        <p:spPr bwMode="auto">
          <a:xfrm>
            <a:off x="9817101" y="19051"/>
            <a:ext cx="581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r" eaLnBrk="1" hangingPunct="1"/>
            <a:fld id="{5EF851A4-922D-4E8E-BD26-06AA89A76ABB}" type="slidenum">
              <a:rPr kumimoji="0" lang="en-US" altLang="zh-CN" sz="1200">
                <a:solidFill>
                  <a:schemeClr val="bg1"/>
                </a:solidFill>
                <a:ea typeface="宋体" panose="02010600030101010101" pitchFamily="2" charset="-122"/>
              </a:rPr>
              <a:pPr algn="r" eaLnBrk="1" hangingPunct="1"/>
              <a:t>53</a:t>
            </a:fld>
            <a:endParaRPr kumimoji="0" lang="en-US" altLang="zh-CN" sz="1200">
              <a:solidFill>
                <a:schemeClr val="bg1"/>
              </a:solidFill>
              <a:ea typeface="宋体" panose="02010600030101010101" pitchFamily="2" charset="-122"/>
            </a:endParaRPr>
          </a:p>
        </p:txBody>
      </p:sp>
      <p:sp>
        <p:nvSpPr>
          <p:cNvPr id="2074628" name="Rectangle 4"/>
          <p:cNvSpPr>
            <a:spLocks noChangeArrowheads="1"/>
          </p:cNvSpPr>
          <p:nvPr/>
        </p:nvSpPr>
        <p:spPr bwMode="auto">
          <a:xfrm>
            <a:off x="1524001" y="2429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4629" name="Rectangle 5"/>
          <p:cNvSpPr>
            <a:spLocks noChangeArrowheads="1"/>
          </p:cNvSpPr>
          <p:nvPr/>
        </p:nvSpPr>
        <p:spPr bwMode="auto">
          <a:xfrm>
            <a:off x="1524001" y="2344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463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4632" name="Rectangle 8"/>
          <p:cNvSpPr>
            <a:spLocks noChangeArrowheads="1"/>
          </p:cNvSpPr>
          <p:nvPr/>
        </p:nvSpPr>
        <p:spPr bwMode="auto">
          <a:xfrm>
            <a:off x="1524001" y="2577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4636" name="Rectangle 12"/>
          <p:cNvSpPr>
            <a:spLocks noChangeArrowheads="1"/>
          </p:cNvSpPr>
          <p:nvPr/>
        </p:nvSpPr>
        <p:spPr bwMode="auto">
          <a:xfrm>
            <a:off x="1524001" y="2861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4637" name="Line 13"/>
          <p:cNvSpPr>
            <a:spLocks noChangeShapeType="1"/>
          </p:cNvSpPr>
          <p:nvPr/>
        </p:nvSpPr>
        <p:spPr bwMode="auto">
          <a:xfrm>
            <a:off x="2195371" y="3145354"/>
            <a:ext cx="505142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4638" name="Rectangle 14"/>
          <p:cNvSpPr>
            <a:spLocks noChangeArrowheads="1"/>
          </p:cNvSpPr>
          <p:nvPr/>
        </p:nvSpPr>
        <p:spPr bwMode="auto">
          <a:xfrm>
            <a:off x="1524001" y="2776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4639" name="Rectangle 15"/>
          <p:cNvSpPr>
            <a:spLocks noChangeArrowheads="1"/>
          </p:cNvSpPr>
          <p:nvPr/>
        </p:nvSpPr>
        <p:spPr bwMode="auto">
          <a:xfrm>
            <a:off x="1524001" y="2861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4640" name="Object 16"/>
          <p:cNvGraphicFramePr>
            <a:graphicFrameLocks noChangeAspect="1"/>
          </p:cNvGraphicFramePr>
          <p:nvPr/>
        </p:nvGraphicFramePr>
        <p:xfrm>
          <a:off x="2080150" y="1860288"/>
          <a:ext cx="5006975" cy="1200150"/>
        </p:xfrm>
        <a:graphic>
          <a:graphicData uri="http://schemas.openxmlformats.org/presentationml/2006/ole">
            <mc:AlternateContent xmlns:mc="http://schemas.openxmlformats.org/markup-compatibility/2006">
              <mc:Choice xmlns:v="urn:schemas-microsoft-com:vml" Requires="v">
                <p:oleObj spid="_x0000_s138270" name="公式" r:id="rId4" imgW="2984400" imgH="711000" progId="Equation.3">
                  <p:embed/>
                </p:oleObj>
              </mc:Choice>
              <mc:Fallback>
                <p:oleObj name="公式" r:id="rId4" imgW="2984400" imgH="711000" progId="Equation.3">
                  <p:embed/>
                  <p:pic>
                    <p:nvPicPr>
                      <p:cNvPr id="207464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150" y="1860288"/>
                        <a:ext cx="5006975"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4641" name="Rectangle 17"/>
          <p:cNvSpPr>
            <a:spLocks noChangeArrowheads="1"/>
          </p:cNvSpPr>
          <p:nvPr/>
        </p:nvSpPr>
        <p:spPr bwMode="auto">
          <a:xfrm>
            <a:off x="1414391" y="3190028"/>
            <a:ext cx="8915400"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eaLnBrk="0" hangingPunct="0">
              <a:defRPr kumimoji="1" sz="2400">
                <a:solidFill>
                  <a:schemeClr val="tx1"/>
                </a:solidFill>
                <a:latin typeface="Arial" panose="020B0604020202020204" pitchFamily="34" charset="0"/>
                <a:ea typeface="隶书" panose="02010509060101010101" pitchFamily="49" charset="-122"/>
              </a:defRPr>
            </a:lvl1pPr>
            <a:lvl2pPr eaLnBrk="0" hangingPunct="0">
              <a:defRPr kumimoji="1" sz="2400">
                <a:solidFill>
                  <a:schemeClr val="tx1"/>
                </a:solidFill>
                <a:latin typeface="Arial" panose="020B0604020202020204" pitchFamily="34" charset="0"/>
                <a:ea typeface="隶书" panose="02010509060101010101" pitchFamily="49" charset="-122"/>
              </a:defRPr>
            </a:lvl2pPr>
            <a:lvl3pPr eaLnBrk="0" hangingPunct="0">
              <a:defRPr kumimoji="1" sz="2400">
                <a:solidFill>
                  <a:schemeClr val="tx1"/>
                </a:solidFill>
                <a:latin typeface="Arial" panose="020B0604020202020204" pitchFamily="34" charset="0"/>
                <a:ea typeface="隶书" panose="02010509060101010101" pitchFamily="49" charset="-122"/>
              </a:defRPr>
            </a:lvl3pPr>
            <a:lvl4pPr eaLnBrk="0" hangingPunct="0">
              <a:defRPr kumimoji="1" sz="2400">
                <a:solidFill>
                  <a:schemeClr val="tx1"/>
                </a:solidFill>
                <a:latin typeface="Arial" panose="020B0604020202020204" pitchFamily="34" charset="0"/>
                <a:ea typeface="隶书" panose="02010509060101010101" pitchFamily="49" charset="-122"/>
              </a:defRPr>
            </a:lvl4pPr>
            <a:lvl5pPr eaLnBrk="0" hangingPunct="0">
              <a:defRPr kumimoji="1" sz="2400">
                <a:solidFill>
                  <a:schemeClr val="tx1"/>
                </a:solidFill>
                <a:latin typeface="Arial" panose="020B0604020202020204" pitchFamily="34" charset="0"/>
                <a:ea typeface="隶书" panose="02010509060101010101" pitchFamily="49" charset="-122"/>
              </a:defRPr>
            </a:lvl5pPr>
            <a:lvl6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A(</a:t>
            </a:r>
            <a:r>
              <a:rPr lang="en-US" altLang="zh-CN" sz="2000" dirty="0" err="1">
                <a:latin typeface="Calibri" panose="020F0502020204030204" pitchFamily="34" charset="0"/>
                <a:ea typeface="宋体" panose="02010600030101010101" pitchFamily="2" charset="-122"/>
                <a:cs typeface="Times New Roman" panose="02020603050405020304" pitchFamily="18" charset="0"/>
              </a:rPr>
              <a:t>1,n</a:t>
            </a:r>
            <a:r>
              <a:rPr lang="en-US" altLang="zh-CN" sz="2000" dirty="0">
                <a:latin typeface="Calibri" panose="020F0502020204030204" pitchFamily="34" charset="0"/>
                <a:ea typeface="宋体" panose="02010600030101010101" pitchFamily="2" charset="-122"/>
                <a:cs typeface="Times New Roman" panose="02020603050405020304" pitchFamily="18" charset="0"/>
              </a:rPr>
              <a:t>) =A(0, A(</a:t>
            </a:r>
            <a:r>
              <a:rPr lang="en-US" altLang="zh-CN" sz="2000" dirty="0" err="1">
                <a:latin typeface="Calibri" panose="020F0502020204030204" pitchFamily="34" charset="0"/>
                <a:ea typeface="宋体" panose="02010600030101010101" pitchFamily="2" charset="-122"/>
                <a:cs typeface="Times New Roman" panose="02020603050405020304" pitchFamily="18" charset="0"/>
              </a:rPr>
              <a:t>1,n</a:t>
            </a:r>
            <a:r>
              <a:rPr lang="en-US" altLang="zh-CN" sz="2000" dirty="0">
                <a:latin typeface="Calibri" panose="020F0502020204030204" pitchFamily="34" charset="0"/>
                <a:ea typeface="宋体" panose="02010600030101010101" pitchFamily="2" charset="-122"/>
                <a:cs typeface="Times New Roman" panose="02020603050405020304" pitchFamily="18" charset="0"/>
              </a:rPr>
              <a:t>-1))=A(0. &lt;</a:t>
            </a:r>
            <a:r>
              <a:rPr lang="en-US" altLang="zh-CN" sz="2000" dirty="0">
                <a:ea typeface="宋体" panose="02010600030101010101" pitchFamily="2" charset="-122"/>
                <a:cs typeface="Times New Roman" panose="02020603050405020304" pitchFamily="18" charset="0"/>
              </a:rPr>
              <a:t>…</a:t>
            </a:r>
            <a:r>
              <a:rPr lang="zh-CN" altLang="en-US" sz="1800" dirty="0">
                <a:latin typeface="Calibri" panose="020F0502020204030204" pitchFamily="34" charset="0"/>
                <a:ea typeface="宋体" panose="02010600030101010101" pitchFamily="2" charset="-122"/>
                <a:cs typeface="Times New Roman" panose="02020603050405020304" pitchFamily="18" charset="0"/>
              </a:rPr>
              <a:t>代入前式计算过程</a:t>
            </a:r>
            <a:r>
              <a:rPr lang="en-US" altLang="zh-CN" sz="2000" dirty="0">
                <a:latin typeface="Calibri" panose="020F0502020204030204" pitchFamily="34" charset="0"/>
                <a:ea typeface="宋体" panose="02010600030101010101" pitchFamily="2" charset="-122"/>
                <a:cs typeface="Times New Roman" panose="02020603050405020304" pitchFamily="18" charset="0"/>
              </a:rPr>
              <a:t>&gt;)=A(</a:t>
            </a:r>
            <a:r>
              <a:rPr lang="en-US" altLang="zh-CN" sz="2000" dirty="0" err="1">
                <a:latin typeface="Calibri" panose="020F0502020204030204" pitchFamily="34" charset="0"/>
                <a:ea typeface="宋体" panose="02010600030101010101" pitchFamily="2" charset="-122"/>
                <a:cs typeface="Times New Roman" panose="02020603050405020304" pitchFamily="18" charset="0"/>
              </a:rPr>
              <a:t>0,n+1</a:t>
            </a:r>
            <a:r>
              <a:rPr lang="en-US"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err="1">
                <a:latin typeface="Calibri" panose="020F0502020204030204" pitchFamily="34" charset="0"/>
                <a:ea typeface="宋体" panose="02010600030101010101" pitchFamily="2" charset="-122"/>
                <a:cs typeface="Times New Roman" panose="02020603050405020304" pitchFamily="18" charset="0"/>
              </a:rPr>
              <a:t>n+2</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endParaRPr lang="zh-CN" altLang="en-US" sz="2000" dirty="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A(2,1)	= 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A(2</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0))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     	--A(2,1)</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err="1">
                <a:solidFill>
                  <a:srgbClr val="660066"/>
                </a:solidFill>
                <a:latin typeface="Calibri" panose="020F0502020204030204" pitchFamily="34" charset="0"/>
                <a:ea typeface="宋体" panose="02010600030101010101" pitchFamily="2" charset="-122"/>
                <a:cs typeface="Times New Roman" panose="02020603050405020304" pitchFamily="18" charset="0"/>
              </a:rPr>
              <a:t>m,n</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&gt;0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1))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--A(2,0)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n=0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0)))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--A(1,1)</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err="1">
                <a:solidFill>
                  <a:srgbClr val="660066"/>
                </a:solidFill>
                <a:latin typeface="Calibri" panose="020F0502020204030204" pitchFamily="34" charset="0"/>
                <a:ea typeface="宋体" panose="02010600030101010101" pitchFamily="2" charset="-122"/>
                <a:cs typeface="Times New Roman" panose="02020603050405020304" pitchFamily="18" charset="0"/>
              </a:rPr>
              <a:t>m,n</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&gt;0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1)))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--A(1,0)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n=0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2))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--A(0,1)</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m=0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3)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--A(0,2)</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m=0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2))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--A(1,3)</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err="1">
                <a:solidFill>
                  <a:srgbClr val="660066"/>
                </a:solidFill>
                <a:latin typeface="Calibri" panose="020F0502020204030204" pitchFamily="34" charset="0"/>
                <a:ea typeface="宋体" panose="02010600030101010101" pitchFamily="2" charset="-122"/>
                <a:cs typeface="Times New Roman" panose="02020603050405020304" pitchFamily="18" charset="0"/>
              </a:rPr>
              <a:t>m,n</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&gt;0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1)))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--A(1,2)</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err="1">
                <a:solidFill>
                  <a:srgbClr val="660066"/>
                </a:solidFill>
                <a:latin typeface="Calibri" panose="020F0502020204030204" pitchFamily="34" charset="0"/>
                <a:ea typeface="宋体" panose="02010600030101010101" pitchFamily="2" charset="-122"/>
                <a:cs typeface="Times New Roman" panose="02020603050405020304" pitchFamily="18" charset="0"/>
              </a:rPr>
              <a:t>m,n</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&gt;0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A(1</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0))))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--A(1,1)</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err="1">
                <a:solidFill>
                  <a:srgbClr val="660066"/>
                </a:solidFill>
                <a:latin typeface="Calibri" panose="020F0502020204030204" pitchFamily="34" charset="0"/>
                <a:ea typeface="宋体" panose="02010600030101010101" pitchFamily="2" charset="-122"/>
                <a:cs typeface="Times New Roman" panose="02020603050405020304" pitchFamily="18" charset="0"/>
              </a:rPr>
              <a:t>m,n</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&gt;0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A(0,1)))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--A(1,0)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n=0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2)))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--A(0,1)</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m=0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endParaRPr lang="en-US" altLang="zh-CN" sz="2000" dirty="0">
              <a:latin typeface="Calibri" panose="020F0502020204030204" pitchFamily="34" charset="0"/>
              <a:ea typeface="宋体" panose="02010600030101010101" pitchFamily="2" charset="-122"/>
              <a:cs typeface="Times New Roman" panose="02020603050405020304" pitchFamily="18" charset="0"/>
            </a:endParaRPr>
          </a:p>
          <a:p>
            <a:pPr>
              <a:lnSpc>
                <a:spcPct val="90000"/>
              </a:lnSpc>
            </a:pPr>
            <a:r>
              <a:rPr lang="en-US" altLang="zh-CN" sz="2000" dirty="0">
                <a:latin typeface="Calibri" panose="020F0502020204030204" pitchFamily="34" charset="0"/>
                <a:ea typeface="宋体" panose="02010600030101010101" pitchFamily="2" charset="-122"/>
                <a:cs typeface="Times New Roman" panose="02020603050405020304" pitchFamily="18" charset="0"/>
              </a:rPr>
              <a:t>	=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3))	= A(0</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4) = 5</a:t>
            </a:r>
            <a:r>
              <a:rPr lang="zh-CN" altLang="en-US" sz="20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依次按</a:t>
            </a:r>
            <a:r>
              <a:rPr lang="en-US" altLang="zh-CN"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m=0</a:t>
            </a:r>
            <a:r>
              <a:rPr lang="zh-CN" altLang="en-US" sz="1400" dirty="0">
                <a:solidFill>
                  <a:srgbClr val="660066"/>
                </a:solidFill>
                <a:latin typeface="Calibri" panose="020F0502020204030204" pitchFamily="34" charset="0"/>
                <a:ea typeface="宋体" panose="02010600030101010101" pitchFamily="2" charset="-122"/>
                <a:cs typeface="Times New Roman" panose="02020603050405020304" pitchFamily="18" charset="0"/>
              </a:rPr>
              <a:t>公式代入</a:t>
            </a:r>
          </a:p>
        </p:txBody>
      </p:sp>
      <p:sp>
        <p:nvSpPr>
          <p:cNvPr id="25" name="圆角矩形 24"/>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1</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）递归计算过程的体验很重要</a:t>
            </a:r>
          </a:p>
        </p:txBody>
      </p:sp>
      <p:sp>
        <p:nvSpPr>
          <p:cNvPr id="26"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extLst>
      <p:ext uri="{BB962C8B-B14F-4D97-AF65-F5344CB8AC3E}">
        <p14:creationId xmlns:p14="http://schemas.microsoft.com/office/powerpoint/2010/main" val="3820990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74641">
                                            <p:txEl>
                                              <p:pRg st="2" end="2"/>
                                            </p:txEl>
                                          </p:spTgt>
                                        </p:tgtEl>
                                        <p:attrNameLst>
                                          <p:attrName>style.visibility</p:attrName>
                                        </p:attrNameLst>
                                      </p:cBhvr>
                                      <p:to>
                                        <p:strVal val="visible"/>
                                      </p:to>
                                    </p:set>
                                    <p:anim calcmode="lin" valueType="num">
                                      <p:cBhvr additive="base">
                                        <p:cTn id="7" dur="500" fill="hold"/>
                                        <p:tgtEl>
                                          <p:spTgt spid="207464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746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74641">
                                            <p:txEl>
                                              <p:pRg st="3" end="3"/>
                                            </p:txEl>
                                          </p:spTgt>
                                        </p:tgtEl>
                                        <p:attrNameLst>
                                          <p:attrName>style.visibility</p:attrName>
                                        </p:attrNameLst>
                                      </p:cBhvr>
                                      <p:to>
                                        <p:strVal val="visible"/>
                                      </p:to>
                                    </p:set>
                                    <p:anim calcmode="lin" valueType="num">
                                      <p:cBhvr additive="base">
                                        <p:cTn id="13" dur="500" fill="hold"/>
                                        <p:tgtEl>
                                          <p:spTgt spid="207464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46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74641">
                                            <p:txEl>
                                              <p:pRg st="4" end="4"/>
                                            </p:txEl>
                                          </p:spTgt>
                                        </p:tgtEl>
                                        <p:attrNameLst>
                                          <p:attrName>style.visibility</p:attrName>
                                        </p:attrNameLst>
                                      </p:cBhvr>
                                      <p:to>
                                        <p:strVal val="visible"/>
                                      </p:to>
                                    </p:set>
                                    <p:anim calcmode="lin" valueType="num">
                                      <p:cBhvr additive="base">
                                        <p:cTn id="19" dur="500" fill="hold"/>
                                        <p:tgtEl>
                                          <p:spTgt spid="207464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746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74641">
                                            <p:txEl>
                                              <p:pRg st="5" end="5"/>
                                            </p:txEl>
                                          </p:spTgt>
                                        </p:tgtEl>
                                        <p:attrNameLst>
                                          <p:attrName>style.visibility</p:attrName>
                                        </p:attrNameLst>
                                      </p:cBhvr>
                                      <p:to>
                                        <p:strVal val="visible"/>
                                      </p:to>
                                    </p:set>
                                    <p:anim calcmode="lin" valueType="num">
                                      <p:cBhvr additive="base">
                                        <p:cTn id="25" dur="500" fill="hold"/>
                                        <p:tgtEl>
                                          <p:spTgt spid="207464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46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74641">
                                            <p:txEl>
                                              <p:pRg st="6" end="6"/>
                                            </p:txEl>
                                          </p:spTgt>
                                        </p:tgtEl>
                                        <p:attrNameLst>
                                          <p:attrName>style.visibility</p:attrName>
                                        </p:attrNameLst>
                                      </p:cBhvr>
                                      <p:to>
                                        <p:strVal val="visible"/>
                                      </p:to>
                                    </p:set>
                                    <p:anim calcmode="lin" valueType="num">
                                      <p:cBhvr additive="base">
                                        <p:cTn id="31" dur="500" fill="hold"/>
                                        <p:tgtEl>
                                          <p:spTgt spid="207464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7464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74641">
                                            <p:txEl>
                                              <p:pRg st="7" end="7"/>
                                            </p:txEl>
                                          </p:spTgt>
                                        </p:tgtEl>
                                        <p:attrNameLst>
                                          <p:attrName>style.visibility</p:attrName>
                                        </p:attrNameLst>
                                      </p:cBhvr>
                                      <p:to>
                                        <p:strVal val="visible"/>
                                      </p:to>
                                    </p:set>
                                    <p:anim calcmode="lin" valueType="num">
                                      <p:cBhvr additive="base">
                                        <p:cTn id="37" dur="500" fill="hold"/>
                                        <p:tgtEl>
                                          <p:spTgt spid="207464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7464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074641">
                                            <p:txEl>
                                              <p:pRg st="8" end="8"/>
                                            </p:txEl>
                                          </p:spTgt>
                                        </p:tgtEl>
                                        <p:attrNameLst>
                                          <p:attrName>style.visibility</p:attrName>
                                        </p:attrNameLst>
                                      </p:cBhvr>
                                      <p:to>
                                        <p:strVal val="visible"/>
                                      </p:to>
                                    </p:set>
                                    <p:anim calcmode="lin" valueType="num">
                                      <p:cBhvr additive="base">
                                        <p:cTn id="43" dur="500" fill="hold"/>
                                        <p:tgtEl>
                                          <p:spTgt spid="207464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7464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074641">
                                            <p:txEl>
                                              <p:pRg st="9" end="9"/>
                                            </p:txEl>
                                          </p:spTgt>
                                        </p:tgtEl>
                                        <p:attrNameLst>
                                          <p:attrName>style.visibility</p:attrName>
                                        </p:attrNameLst>
                                      </p:cBhvr>
                                      <p:to>
                                        <p:strVal val="visible"/>
                                      </p:to>
                                    </p:set>
                                    <p:anim calcmode="lin" valueType="num">
                                      <p:cBhvr additive="base">
                                        <p:cTn id="49" dur="500" fill="hold"/>
                                        <p:tgtEl>
                                          <p:spTgt spid="207464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7464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074641">
                                            <p:txEl>
                                              <p:pRg st="10" end="10"/>
                                            </p:txEl>
                                          </p:spTgt>
                                        </p:tgtEl>
                                        <p:attrNameLst>
                                          <p:attrName>style.visibility</p:attrName>
                                        </p:attrNameLst>
                                      </p:cBhvr>
                                      <p:to>
                                        <p:strVal val="visible"/>
                                      </p:to>
                                    </p:set>
                                    <p:anim calcmode="lin" valueType="num">
                                      <p:cBhvr additive="base">
                                        <p:cTn id="55" dur="500" fill="hold"/>
                                        <p:tgtEl>
                                          <p:spTgt spid="207464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7464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074641">
                                            <p:txEl>
                                              <p:pRg st="11" end="11"/>
                                            </p:txEl>
                                          </p:spTgt>
                                        </p:tgtEl>
                                        <p:attrNameLst>
                                          <p:attrName>style.visibility</p:attrName>
                                        </p:attrNameLst>
                                      </p:cBhvr>
                                      <p:to>
                                        <p:strVal val="visible"/>
                                      </p:to>
                                    </p:set>
                                    <p:anim calcmode="lin" valueType="num">
                                      <p:cBhvr additive="base">
                                        <p:cTn id="61" dur="500" fill="hold"/>
                                        <p:tgtEl>
                                          <p:spTgt spid="207464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7464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074641">
                                            <p:txEl>
                                              <p:pRg st="12" end="12"/>
                                            </p:txEl>
                                          </p:spTgt>
                                        </p:tgtEl>
                                        <p:attrNameLst>
                                          <p:attrName>style.visibility</p:attrName>
                                        </p:attrNameLst>
                                      </p:cBhvr>
                                      <p:to>
                                        <p:strVal val="visible"/>
                                      </p:to>
                                    </p:set>
                                    <p:anim calcmode="lin" valueType="num">
                                      <p:cBhvr additive="base">
                                        <p:cTn id="67" dur="500" fill="hold"/>
                                        <p:tgtEl>
                                          <p:spTgt spid="2074641">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07464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101"/>
          <p:cNvSpPr>
            <a:spLocks noChangeArrowheads="1"/>
          </p:cNvSpPr>
          <p:nvPr/>
        </p:nvSpPr>
        <p:spPr bwMode="auto">
          <a:xfrm>
            <a:off x="761076" y="2131682"/>
            <a:ext cx="1080807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2400" i="0" dirty="0">
                <a:solidFill>
                  <a:srgbClr val="FF0066"/>
                </a:solidFill>
              </a:rPr>
              <a:t>梵天塔</a:t>
            </a:r>
            <a:r>
              <a:rPr lang="en-US" altLang="zh-CN" sz="2400" i="0" dirty="0">
                <a:solidFill>
                  <a:srgbClr val="FF0066"/>
                </a:solidFill>
              </a:rPr>
              <a:t>(</a:t>
            </a:r>
            <a:r>
              <a:rPr lang="zh-CN" altLang="en-US" sz="2400" i="0" dirty="0">
                <a:solidFill>
                  <a:srgbClr val="FF0066"/>
                </a:solidFill>
              </a:rPr>
              <a:t>汉诺塔</a:t>
            </a:r>
            <a:r>
              <a:rPr lang="en-US" altLang="zh-CN" sz="2400" i="0" dirty="0">
                <a:solidFill>
                  <a:srgbClr val="FF0066"/>
                </a:solidFill>
              </a:rPr>
              <a:t>)</a:t>
            </a:r>
            <a:r>
              <a:rPr lang="zh-CN" altLang="en-US" sz="2400" i="0" dirty="0">
                <a:solidFill>
                  <a:srgbClr val="FF0066"/>
                </a:solidFill>
              </a:rPr>
              <a:t>问题</a:t>
            </a:r>
            <a:r>
              <a:rPr lang="zh-CN" altLang="en-US" b="0" i="0" dirty="0">
                <a:solidFill>
                  <a:srgbClr val="000000"/>
                </a:solidFill>
              </a:rPr>
              <a:t>：有三根柱子，梵天将</a:t>
            </a:r>
            <a:r>
              <a:rPr lang="en-US" altLang="zh-CN" b="0" i="0" dirty="0">
                <a:solidFill>
                  <a:srgbClr val="000000"/>
                </a:solidFill>
              </a:rPr>
              <a:t>64</a:t>
            </a:r>
            <a:r>
              <a:rPr lang="zh-CN" altLang="en-US" b="0" i="0" dirty="0">
                <a:solidFill>
                  <a:srgbClr val="000000"/>
                </a:solidFill>
              </a:rPr>
              <a:t>个直径大小不一的金盘子按照从大到小的顺序依次套放在第一根柱子上形成一座金塔，要求每次只能移动一个盘子，盘子只能在三根柱子上来回移动不能放在他处，在移动过程中三根柱子上的盘子必须始终保持大盘在下小盘在上。</a:t>
            </a:r>
          </a:p>
        </p:txBody>
      </p:sp>
      <p:pic>
        <p:nvPicPr>
          <p:cNvPr id="205322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490" y="3982208"/>
            <a:ext cx="6103938" cy="2382838"/>
          </a:xfrm>
          <a:prstGeom prst="rect">
            <a:avLst/>
          </a:prstGeom>
          <a:noFill/>
          <a:ln w="38100">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）汉诺塔问题</a:t>
            </a:r>
          </a:p>
        </p:txBody>
      </p:sp>
      <p:sp>
        <p:nvSpPr>
          <p:cNvPr id="6"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053222"/>
                                        </p:tgtEl>
                                        <p:attrNameLst>
                                          <p:attrName>style.visibility</p:attrName>
                                        </p:attrNameLst>
                                      </p:cBhvr>
                                      <p:to>
                                        <p:strVal val="visible"/>
                                      </p:to>
                                    </p:set>
                                    <p:anim calcmode="lin" valueType="num">
                                      <p:cBhvr additive="base">
                                        <p:cTn id="7" dur="500" fill="hold"/>
                                        <p:tgtEl>
                                          <p:spTgt spid="2053222"/>
                                        </p:tgtEl>
                                        <p:attrNameLst>
                                          <p:attrName>ppt_x</p:attrName>
                                        </p:attrNameLst>
                                      </p:cBhvr>
                                      <p:tavLst>
                                        <p:tav tm="0">
                                          <p:val>
                                            <p:strVal val="#ppt_x"/>
                                          </p:val>
                                        </p:tav>
                                        <p:tav tm="100000">
                                          <p:val>
                                            <p:strVal val="#ppt_x"/>
                                          </p:val>
                                        </p:tav>
                                      </p:tavLst>
                                    </p:anim>
                                    <p:anim calcmode="lin" valueType="num">
                                      <p:cBhvr additive="base">
                                        <p:cTn id="8" dur="500" fill="hold"/>
                                        <p:tgtEl>
                                          <p:spTgt spid="2053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5" name="Group 3"/>
          <p:cNvGrpSpPr>
            <a:grpSpLocks/>
          </p:cNvGrpSpPr>
          <p:nvPr/>
        </p:nvGrpSpPr>
        <p:grpSpPr bwMode="auto">
          <a:xfrm>
            <a:off x="3668973" y="1389276"/>
            <a:ext cx="3848100" cy="5365750"/>
            <a:chOff x="373" y="577"/>
            <a:chExt cx="3226" cy="3736"/>
          </a:xfrm>
        </p:grpSpPr>
        <p:grpSp>
          <p:nvGrpSpPr>
            <p:cNvPr id="95278" name="Group 4"/>
            <p:cNvGrpSpPr>
              <a:grpSpLocks/>
            </p:cNvGrpSpPr>
            <p:nvPr/>
          </p:nvGrpSpPr>
          <p:grpSpPr bwMode="auto">
            <a:xfrm>
              <a:off x="373" y="577"/>
              <a:ext cx="3218" cy="1246"/>
              <a:chOff x="1291" y="37"/>
              <a:chExt cx="3218" cy="1246"/>
            </a:xfrm>
          </p:grpSpPr>
          <p:sp>
            <p:nvSpPr>
              <p:cNvPr id="95309" name="Rectangle 5"/>
              <p:cNvSpPr>
                <a:spLocks noChangeArrowheads="1"/>
              </p:cNvSpPr>
              <p:nvPr/>
            </p:nvSpPr>
            <p:spPr bwMode="auto">
              <a:xfrm>
                <a:off x="1291" y="37"/>
                <a:ext cx="3218" cy="1229"/>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10" name="Rectangle 6"/>
              <p:cNvSpPr>
                <a:spLocks noChangeArrowheads="1"/>
              </p:cNvSpPr>
              <p:nvPr/>
            </p:nvSpPr>
            <p:spPr bwMode="auto">
              <a:xfrm>
                <a:off x="1590" y="882"/>
                <a:ext cx="6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11" name="Rectangle 7"/>
              <p:cNvSpPr>
                <a:spLocks noChangeArrowheads="1"/>
              </p:cNvSpPr>
              <p:nvPr/>
            </p:nvSpPr>
            <p:spPr bwMode="auto">
              <a:xfrm>
                <a:off x="1655" y="736"/>
                <a:ext cx="484" cy="1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12" name="Rectangle 8"/>
              <p:cNvSpPr>
                <a:spLocks noChangeArrowheads="1"/>
              </p:cNvSpPr>
              <p:nvPr/>
            </p:nvSpPr>
            <p:spPr bwMode="auto">
              <a:xfrm>
                <a:off x="1705" y="582"/>
                <a:ext cx="384"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13" name="Rectangle 9"/>
              <p:cNvSpPr>
                <a:spLocks noChangeArrowheads="1"/>
              </p:cNvSpPr>
              <p:nvPr/>
            </p:nvSpPr>
            <p:spPr bwMode="auto">
              <a:xfrm>
                <a:off x="1755" y="428"/>
                <a:ext cx="285"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14" name="Rectangle 10"/>
              <p:cNvSpPr>
                <a:spLocks noChangeArrowheads="1"/>
              </p:cNvSpPr>
              <p:nvPr/>
            </p:nvSpPr>
            <p:spPr bwMode="auto">
              <a:xfrm>
                <a:off x="1801" y="274"/>
                <a:ext cx="19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15" name="Line 11"/>
              <p:cNvSpPr>
                <a:spLocks noChangeShapeType="1"/>
              </p:cNvSpPr>
              <p:nvPr/>
            </p:nvSpPr>
            <p:spPr bwMode="auto">
              <a:xfrm>
                <a:off x="1380" y="1020"/>
                <a:ext cx="30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316" name="Group 12"/>
              <p:cNvGrpSpPr>
                <a:grpSpLocks/>
              </p:cNvGrpSpPr>
              <p:nvPr/>
            </p:nvGrpSpPr>
            <p:grpSpPr bwMode="auto">
              <a:xfrm>
                <a:off x="1898" y="172"/>
                <a:ext cx="1879" cy="845"/>
                <a:chOff x="2143" y="296"/>
                <a:chExt cx="1357" cy="684"/>
              </a:xfrm>
            </p:grpSpPr>
            <p:sp>
              <p:nvSpPr>
                <p:cNvPr id="95320" name="Line 13"/>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Line 14"/>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2" name="Line 15"/>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317" name="Text Box 16"/>
              <p:cNvSpPr txBox="1">
                <a:spLocks noChangeArrowheads="1"/>
              </p:cNvSpPr>
              <p:nvPr/>
            </p:nvSpPr>
            <p:spPr bwMode="auto">
              <a:xfrm>
                <a:off x="1809" y="104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5318" name="Text Box 17"/>
              <p:cNvSpPr txBox="1">
                <a:spLocks noChangeArrowheads="1"/>
              </p:cNvSpPr>
              <p:nvPr/>
            </p:nvSpPr>
            <p:spPr bwMode="auto">
              <a:xfrm>
                <a:off x="2734" y="1045"/>
                <a:ext cx="27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5319" name="Text Box 18"/>
              <p:cNvSpPr txBox="1">
                <a:spLocks noChangeArrowheads="1"/>
              </p:cNvSpPr>
              <p:nvPr/>
            </p:nvSpPr>
            <p:spPr bwMode="auto">
              <a:xfrm>
                <a:off x="3681" y="1026"/>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95279" name="Group 19"/>
            <p:cNvGrpSpPr>
              <a:grpSpLocks/>
            </p:cNvGrpSpPr>
            <p:nvPr/>
          </p:nvGrpSpPr>
          <p:grpSpPr bwMode="auto">
            <a:xfrm>
              <a:off x="377" y="1828"/>
              <a:ext cx="3218" cy="1246"/>
              <a:chOff x="1295" y="1416"/>
              <a:chExt cx="3218" cy="1246"/>
            </a:xfrm>
          </p:grpSpPr>
          <p:sp>
            <p:nvSpPr>
              <p:cNvPr id="95295" name="Rectangle 20"/>
              <p:cNvSpPr>
                <a:spLocks noChangeArrowheads="1"/>
              </p:cNvSpPr>
              <p:nvPr/>
            </p:nvSpPr>
            <p:spPr bwMode="auto">
              <a:xfrm>
                <a:off x="1295" y="1416"/>
                <a:ext cx="3218" cy="1229"/>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96" name="Rectangle 21"/>
              <p:cNvSpPr>
                <a:spLocks noChangeArrowheads="1"/>
              </p:cNvSpPr>
              <p:nvPr/>
            </p:nvSpPr>
            <p:spPr bwMode="auto">
              <a:xfrm>
                <a:off x="1594" y="2261"/>
                <a:ext cx="6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97" name="Rectangle 22"/>
              <p:cNvSpPr>
                <a:spLocks noChangeArrowheads="1"/>
              </p:cNvSpPr>
              <p:nvPr/>
            </p:nvSpPr>
            <p:spPr bwMode="auto">
              <a:xfrm>
                <a:off x="2595" y="2251"/>
                <a:ext cx="484" cy="1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98" name="Rectangle 23"/>
              <p:cNvSpPr>
                <a:spLocks noChangeArrowheads="1"/>
              </p:cNvSpPr>
              <p:nvPr/>
            </p:nvSpPr>
            <p:spPr bwMode="auto">
              <a:xfrm>
                <a:off x="2645" y="2097"/>
                <a:ext cx="384"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99" name="Rectangle 24"/>
              <p:cNvSpPr>
                <a:spLocks noChangeArrowheads="1"/>
              </p:cNvSpPr>
              <p:nvPr/>
            </p:nvSpPr>
            <p:spPr bwMode="auto">
              <a:xfrm>
                <a:off x="2695" y="1943"/>
                <a:ext cx="285"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00" name="Rectangle 25"/>
              <p:cNvSpPr>
                <a:spLocks noChangeArrowheads="1"/>
              </p:cNvSpPr>
              <p:nvPr/>
            </p:nvSpPr>
            <p:spPr bwMode="auto">
              <a:xfrm>
                <a:off x="2741" y="1789"/>
                <a:ext cx="19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301" name="Line 26"/>
              <p:cNvSpPr>
                <a:spLocks noChangeShapeType="1"/>
              </p:cNvSpPr>
              <p:nvPr/>
            </p:nvSpPr>
            <p:spPr bwMode="auto">
              <a:xfrm>
                <a:off x="1384" y="2399"/>
                <a:ext cx="30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302" name="Group 27"/>
              <p:cNvGrpSpPr>
                <a:grpSpLocks/>
              </p:cNvGrpSpPr>
              <p:nvPr/>
            </p:nvGrpSpPr>
            <p:grpSpPr bwMode="auto">
              <a:xfrm>
                <a:off x="1902" y="1551"/>
                <a:ext cx="1879" cy="845"/>
                <a:chOff x="2143" y="296"/>
                <a:chExt cx="1357" cy="684"/>
              </a:xfrm>
            </p:grpSpPr>
            <p:sp>
              <p:nvSpPr>
                <p:cNvPr id="95306" name="Line 28"/>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07" name="Line 29"/>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08" name="Line 30"/>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303" name="Text Box 31"/>
              <p:cNvSpPr txBox="1">
                <a:spLocks noChangeArrowheads="1"/>
              </p:cNvSpPr>
              <p:nvPr/>
            </p:nvSpPr>
            <p:spPr bwMode="auto">
              <a:xfrm>
                <a:off x="1813" y="2428"/>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5304" name="Text Box 32"/>
              <p:cNvSpPr txBox="1">
                <a:spLocks noChangeArrowheads="1"/>
              </p:cNvSpPr>
              <p:nvPr/>
            </p:nvSpPr>
            <p:spPr bwMode="auto">
              <a:xfrm>
                <a:off x="2738" y="2423"/>
                <a:ext cx="2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5305" name="Text Box 33"/>
              <p:cNvSpPr txBox="1">
                <a:spLocks noChangeArrowheads="1"/>
              </p:cNvSpPr>
              <p:nvPr/>
            </p:nvSpPr>
            <p:spPr bwMode="auto">
              <a:xfrm>
                <a:off x="3687" y="2405"/>
                <a:ext cx="27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95280" name="Group 34"/>
            <p:cNvGrpSpPr>
              <a:grpSpLocks/>
            </p:cNvGrpSpPr>
            <p:nvPr/>
          </p:nvGrpSpPr>
          <p:grpSpPr bwMode="auto">
            <a:xfrm>
              <a:off x="381" y="3067"/>
              <a:ext cx="3218" cy="1246"/>
              <a:chOff x="1299" y="2823"/>
              <a:chExt cx="3218" cy="1246"/>
            </a:xfrm>
          </p:grpSpPr>
          <p:sp>
            <p:nvSpPr>
              <p:cNvPr id="95281" name="Rectangle 35"/>
              <p:cNvSpPr>
                <a:spLocks noChangeArrowheads="1"/>
              </p:cNvSpPr>
              <p:nvPr/>
            </p:nvSpPr>
            <p:spPr bwMode="auto">
              <a:xfrm>
                <a:off x="1299" y="2823"/>
                <a:ext cx="3218" cy="1229"/>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2" name="Rectangle 36"/>
              <p:cNvSpPr>
                <a:spLocks noChangeArrowheads="1"/>
              </p:cNvSpPr>
              <p:nvPr/>
            </p:nvSpPr>
            <p:spPr bwMode="auto">
              <a:xfrm>
                <a:off x="3473" y="3668"/>
                <a:ext cx="6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3" name="Rectangle 37"/>
              <p:cNvSpPr>
                <a:spLocks noChangeArrowheads="1"/>
              </p:cNvSpPr>
              <p:nvPr/>
            </p:nvSpPr>
            <p:spPr bwMode="auto">
              <a:xfrm>
                <a:off x="2599" y="3658"/>
                <a:ext cx="484" cy="1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4" name="Rectangle 38"/>
              <p:cNvSpPr>
                <a:spLocks noChangeArrowheads="1"/>
              </p:cNvSpPr>
              <p:nvPr/>
            </p:nvSpPr>
            <p:spPr bwMode="auto">
              <a:xfrm>
                <a:off x="2649" y="3504"/>
                <a:ext cx="384"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5" name="Rectangle 39"/>
              <p:cNvSpPr>
                <a:spLocks noChangeArrowheads="1"/>
              </p:cNvSpPr>
              <p:nvPr/>
            </p:nvSpPr>
            <p:spPr bwMode="auto">
              <a:xfrm>
                <a:off x="2699" y="3350"/>
                <a:ext cx="285"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6" name="Rectangle 40"/>
              <p:cNvSpPr>
                <a:spLocks noChangeArrowheads="1"/>
              </p:cNvSpPr>
              <p:nvPr/>
            </p:nvSpPr>
            <p:spPr bwMode="auto">
              <a:xfrm>
                <a:off x="2745" y="3196"/>
                <a:ext cx="19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7" name="Line 41"/>
              <p:cNvSpPr>
                <a:spLocks noChangeShapeType="1"/>
              </p:cNvSpPr>
              <p:nvPr/>
            </p:nvSpPr>
            <p:spPr bwMode="auto">
              <a:xfrm>
                <a:off x="1388" y="3806"/>
                <a:ext cx="30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88" name="Group 42"/>
              <p:cNvGrpSpPr>
                <a:grpSpLocks/>
              </p:cNvGrpSpPr>
              <p:nvPr/>
            </p:nvGrpSpPr>
            <p:grpSpPr bwMode="auto">
              <a:xfrm>
                <a:off x="1906" y="2958"/>
                <a:ext cx="1879" cy="845"/>
                <a:chOff x="2143" y="296"/>
                <a:chExt cx="1357" cy="684"/>
              </a:xfrm>
            </p:grpSpPr>
            <p:sp>
              <p:nvSpPr>
                <p:cNvPr id="95292" name="Line 43"/>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93" name="Line 44"/>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94" name="Line 45"/>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89" name="Text Box 46"/>
              <p:cNvSpPr txBox="1">
                <a:spLocks noChangeArrowheads="1"/>
              </p:cNvSpPr>
              <p:nvPr/>
            </p:nvSpPr>
            <p:spPr bwMode="auto">
              <a:xfrm>
                <a:off x="1817" y="3835"/>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5290" name="Text Box 47"/>
              <p:cNvSpPr txBox="1">
                <a:spLocks noChangeArrowheads="1"/>
              </p:cNvSpPr>
              <p:nvPr/>
            </p:nvSpPr>
            <p:spPr bwMode="auto">
              <a:xfrm>
                <a:off x="2742" y="3830"/>
                <a:ext cx="2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5291" name="Text Box 48"/>
              <p:cNvSpPr txBox="1">
                <a:spLocks noChangeArrowheads="1"/>
              </p:cNvSpPr>
              <p:nvPr/>
            </p:nvSpPr>
            <p:spPr bwMode="auto">
              <a:xfrm>
                <a:off x="3689" y="3812"/>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grpSp>
        <p:nvGrpSpPr>
          <p:cNvPr id="2069553" name="Group 49"/>
          <p:cNvGrpSpPr>
            <a:grpSpLocks/>
          </p:cNvGrpSpPr>
          <p:nvPr/>
        </p:nvGrpSpPr>
        <p:grpSpPr bwMode="auto">
          <a:xfrm>
            <a:off x="7755199" y="1379752"/>
            <a:ext cx="3838575" cy="1789113"/>
            <a:chOff x="2958" y="680"/>
            <a:chExt cx="2418" cy="1127"/>
          </a:xfrm>
        </p:grpSpPr>
        <p:sp>
          <p:nvSpPr>
            <p:cNvPr id="95265" name="Rectangle 50"/>
            <p:cNvSpPr>
              <a:spLocks noChangeArrowheads="1"/>
            </p:cNvSpPr>
            <p:nvPr/>
          </p:nvSpPr>
          <p:spPr bwMode="auto">
            <a:xfrm>
              <a:off x="2958" y="680"/>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66" name="Rectangle 51"/>
            <p:cNvSpPr>
              <a:spLocks noChangeArrowheads="1"/>
            </p:cNvSpPr>
            <p:nvPr/>
          </p:nvSpPr>
          <p:spPr bwMode="auto">
            <a:xfrm>
              <a:off x="3183" y="1444"/>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67" name="Rectangle 52"/>
            <p:cNvSpPr>
              <a:spLocks noChangeArrowheads="1"/>
            </p:cNvSpPr>
            <p:nvPr/>
          </p:nvSpPr>
          <p:spPr bwMode="auto">
            <a:xfrm>
              <a:off x="3232" y="1312"/>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68" name="Rectangle 53"/>
            <p:cNvSpPr>
              <a:spLocks noChangeArrowheads="1"/>
            </p:cNvSpPr>
            <p:nvPr/>
          </p:nvSpPr>
          <p:spPr bwMode="auto">
            <a:xfrm>
              <a:off x="3269" y="1173"/>
              <a:ext cx="289"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69" name="Rectangle 54"/>
            <p:cNvSpPr>
              <a:spLocks noChangeArrowheads="1"/>
            </p:cNvSpPr>
            <p:nvPr/>
          </p:nvSpPr>
          <p:spPr bwMode="auto">
            <a:xfrm>
              <a:off x="3307" y="1034"/>
              <a:ext cx="2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70" name="Line 55"/>
            <p:cNvSpPr>
              <a:spLocks noChangeShapeType="1"/>
            </p:cNvSpPr>
            <p:nvPr/>
          </p:nvSpPr>
          <p:spPr bwMode="auto">
            <a:xfrm>
              <a:off x="3025" y="1569"/>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71" name="Group 56"/>
            <p:cNvGrpSpPr>
              <a:grpSpLocks/>
            </p:cNvGrpSpPr>
            <p:nvPr/>
          </p:nvGrpSpPr>
          <p:grpSpPr bwMode="auto">
            <a:xfrm>
              <a:off x="3414" y="802"/>
              <a:ext cx="1412" cy="764"/>
              <a:chOff x="2143" y="296"/>
              <a:chExt cx="1357" cy="684"/>
            </a:xfrm>
          </p:grpSpPr>
          <p:sp>
            <p:nvSpPr>
              <p:cNvPr id="95275" name="Line 57"/>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6" name="Line 58"/>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77" name="Line 59"/>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72" name="Text Box 60"/>
            <p:cNvSpPr txBox="1">
              <a:spLocks noChangeArrowheads="1"/>
            </p:cNvSpPr>
            <p:nvPr/>
          </p:nvSpPr>
          <p:spPr bwMode="auto">
            <a:xfrm>
              <a:off x="3347" y="159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5273" name="Text Box 61"/>
            <p:cNvSpPr txBox="1">
              <a:spLocks noChangeArrowheads="1"/>
            </p:cNvSpPr>
            <p:nvPr/>
          </p:nvSpPr>
          <p:spPr bwMode="auto">
            <a:xfrm>
              <a:off x="4042" y="1592"/>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5274" name="Text Box 62"/>
            <p:cNvSpPr txBox="1">
              <a:spLocks noChangeArrowheads="1"/>
            </p:cNvSpPr>
            <p:nvPr/>
          </p:nvSpPr>
          <p:spPr bwMode="auto">
            <a:xfrm>
              <a:off x="4754" y="1575"/>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2069567" name="Group 63"/>
          <p:cNvGrpSpPr>
            <a:grpSpLocks/>
          </p:cNvGrpSpPr>
          <p:nvPr/>
        </p:nvGrpSpPr>
        <p:grpSpPr bwMode="auto">
          <a:xfrm>
            <a:off x="7759962" y="3164102"/>
            <a:ext cx="3838575" cy="1789113"/>
            <a:chOff x="2961" y="1812"/>
            <a:chExt cx="2418" cy="1127"/>
          </a:xfrm>
        </p:grpSpPr>
        <p:sp>
          <p:nvSpPr>
            <p:cNvPr id="95252" name="Rectangle 64"/>
            <p:cNvSpPr>
              <a:spLocks noChangeArrowheads="1"/>
            </p:cNvSpPr>
            <p:nvPr/>
          </p:nvSpPr>
          <p:spPr bwMode="auto">
            <a:xfrm>
              <a:off x="2961" y="1812"/>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3" name="Rectangle 65"/>
            <p:cNvSpPr>
              <a:spLocks noChangeArrowheads="1"/>
            </p:cNvSpPr>
            <p:nvPr/>
          </p:nvSpPr>
          <p:spPr bwMode="auto">
            <a:xfrm>
              <a:off x="3186" y="2576"/>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4" name="Rectangle 66"/>
            <p:cNvSpPr>
              <a:spLocks noChangeArrowheads="1"/>
            </p:cNvSpPr>
            <p:nvPr/>
          </p:nvSpPr>
          <p:spPr bwMode="auto">
            <a:xfrm>
              <a:off x="3938" y="2567"/>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5" name="Rectangle 67"/>
            <p:cNvSpPr>
              <a:spLocks noChangeArrowheads="1"/>
            </p:cNvSpPr>
            <p:nvPr/>
          </p:nvSpPr>
          <p:spPr bwMode="auto">
            <a:xfrm>
              <a:off x="3975" y="2428"/>
              <a:ext cx="289"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6" name="Rectangle 68"/>
            <p:cNvSpPr>
              <a:spLocks noChangeArrowheads="1"/>
            </p:cNvSpPr>
            <p:nvPr/>
          </p:nvSpPr>
          <p:spPr bwMode="auto">
            <a:xfrm>
              <a:off x="4013" y="2289"/>
              <a:ext cx="2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7" name="Line 69"/>
            <p:cNvSpPr>
              <a:spLocks noChangeShapeType="1"/>
            </p:cNvSpPr>
            <p:nvPr/>
          </p:nvSpPr>
          <p:spPr bwMode="auto">
            <a:xfrm>
              <a:off x="3028" y="2701"/>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58" name="Group 70"/>
            <p:cNvGrpSpPr>
              <a:grpSpLocks/>
            </p:cNvGrpSpPr>
            <p:nvPr/>
          </p:nvGrpSpPr>
          <p:grpSpPr bwMode="auto">
            <a:xfrm>
              <a:off x="3417" y="1934"/>
              <a:ext cx="1412" cy="764"/>
              <a:chOff x="2143" y="296"/>
              <a:chExt cx="1357" cy="684"/>
            </a:xfrm>
          </p:grpSpPr>
          <p:sp>
            <p:nvSpPr>
              <p:cNvPr id="95262" name="Line 71"/>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3" name="Line 72"/>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64" name="Line 73"/>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59" name="Text Box 74"/>
            <p:cNvSpPr txBox="1">
              <a:spLocks noChangeArrowheads="1"/>
            </p:cNvSpPr>
            <p:nvPr/>
          </p:nvSpPr>
          <p:spPr bwMode="auto">
            <a:xfrm>
              <a:off x="3350" y="2727"/>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5260" name="Text Box 75"/>
            <p:cNvSpPr txBox="1">
              <a:spLocks noChangeArrowheads="1"/>
            </p:cNvSpPr>
            <p:nvPr/>
          </p:nvSpPr>
          <p:spPr bwMode="auto">
            <a:xfrm>
              <a:off x="4045" y="2723"/>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5261" name="Text Box 76"/>
            <p:cNvSpPr txBox="1">
              <a:spLocks noChangeArrowheads="1"/>
            </p:cNvSpPr>
            <p:nvPr/>
          </p:nvSpPr>
          <p:spPr bwMode="auto">
            <a:xfrm>
              <a:off x="4758" y="2707"/>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2069581" name="Group 77"/>
          <p:cNvGrpSpPr>
            <a:grpSpLocks/>
          </p:cNvGrpSpPr>
          <p:nvPr/>
        </p:nvGrpSpPr>
        <p:grpSpPr bwMode="auto">
          <a:xfrm>
            <a:off x="7764724" y="4956389"/>
            <a:ext cx="3838575" cy="1789112"/>
            <a:chOff x="2964" y="2933"/>
            <a:chExt cx="2418" cy="1127"/>
          </a:xfrm>
        </p:grpSpPr>
        <p:sp>
          <p:nvSpPr>
            <p:cNvPr id="95239" name="Rectangle 78"/>
            <p:cNvSpPr>
              <a:spLocks noChangeArrowheads="1"/>
            </p:cNvSpPr>
            <p:nvPr/>
          </p:nvSpPr>
          <p:spPr bwMode="auto">
            <a:xfrm>
              <a:off x="2964" y="2933"/>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0" name="Rectangle 79"/>
            <p:cNvSpPr>
              <a:spLocks noChangeArrowheads="1"/>
            </p:cNvSpPr>
            <p:nvPr/>
          </p:nvSpPr>
          <p:spPr bwMode="auto">
            <a:xfrm>
              <a:off x="4598" y="3697"/>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1" name="Rectangle 80"/>
            <p:cNvSpPr>
              <a:spLocks noChangeArrowheads="1"/>
            </p:cNvSpPr>
            <p:nvPr/>
          </p:nvSpPr>
          <p:spPr bwMode="auto">
            <a:xfrm>
              <a:off x="3941" y="3688"/>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2" name="Rectangle 81"/>
            <p:cNvSpPr>
              <a:spLocks noChangeArrowheads="1"/>
            </p:cNvSpPr>
            <p:nvPr/>
          </p:nvSpPr>
          <p:spPr bwMode="auto">
            <a:xfrm>
              <a:off x="3978" y="3549"/>
              <a:ext cx="289"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3" name="Rectangle 82"/>
            <p:cNvSpPr>
              <a:spLocks noChangeArrowheads="1"/>
            </p:cNvSpPr>
            <p:nvPr/>
          </p:nvSpPr>
          <p:spPr bwMode="auto">
            <a:xfrm>
              <a:off x="4016" y="3410"/>
              <a:ext cx="2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4" name="Line 83"/>
            <p:cNvSpPr>
              <a:spLocks noChangeShapeType="1"/>
            </p:cNvSpPr>
            <p:nvPr/>
          </p:nvSpPr>
          <p:spPr bwMode="auto">
            <a:xfrm>
              <a:off x="3031" y="3822"/>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245" name="Group 84"/>
            <p:cNvGrpSpPr>
              <a:grpSpLocks/>
            </p:cNvGrpSpPr>
            <p:nvPr/>
          </p:nvGrpSpPr>
          <p:grpSpPr bwMode="auto">
            <a:xfrm>
              <a:off x="3420" y="3055"/>
              <a:ext cx="1412" cy="764"/>
              <a:chOff x="2143" y="296"/>
              <a:chExt cx="1357" cy="684"/>
            </a:xfrm>
          </p:grpSpPr>
          <p:sp>
            <p:nvSpPr>
              <p:cNvPr id="95249" name="Line 85"/>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0" name="Line 86"/>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251" name="Line 87"/>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246" name="Text Box 88"/>
            <p:cNvSpPr txBox="1">
              <a:spLocks noChangeArrowheads="1"/>
            </p:cNvSpPr>
            <p:nvPr/>
          </p:nvSpPr>
          <p:spPr bwMode="auto">
            <a:xfrm>
              <a:off x="3353" y="3848"/>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5247" name="Text Box 89"/>
            <p:cNvSpPr txBox="1">
              <a:spLocks noChangeArrowheads="1"/>
            </p:cNvSpPr>
            <p:nvPr/>
          </p:nvSpPr>
          <p:spPr bwMode="auto">
            <a:xfrm>
              <a:off x="4048" y="3844"/>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5248" name="Text Box 90"/>
            <p:cNvSpPr txBox="1">
              <a:spLocks noChangeArrowheads="1"/>
            </p:cNvSpPr>
            <p:nvPr/>
          </p:nvSpPr>
          <p:spPr bwMode="auto">
            <a:xfrm>
              <a:off x="4760" y="3828"/>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sp>
        <p:nvSpPr>
          <p:cNvPr id="91" name="圆角矩形 90"/>
          <p:cNvSpPr/>
          <p:nvPr/>
        </p:nvSpPr>
        <p:spPr>
          <a:xfrm>
            <a:off x="707569" y="1247230"/>
            <a:ext cx="3799963"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）汉诺塔问题求解示意</a:t>
            </a:r>
          </a:p>
        </p:txBody>
      </p:sp>
      <p:sp>
        <p:nvSpPr>
          <p:cNvPr id="92"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9553"/>
                                        </p:tgtEl>
                                        <p:attrNameLst>
                                          <p:attrName>style.visibility</p:attrName>
                                        </p:attrNameLst>
                                      </p:cBhvr>
                                      <p:to>
                                        <p:strVal val="visible"/>
                                      </p:to>
                                    </p:set>
                                    <p:anim calcmode="lin" valueType="num">
                                      <p:cBhvr additive="base">
                                        <p:cTn id="7" dur="500" fill="hold"/>
                                        <p:tgtEl>
                                          <p:spTgt spid="2069553"/>
                                        </p:tgtEl>
                                        <p:attrNameLst>
                                          <p:attrName>ppt_x</p:attrName>
                                        </p:attrNameLst>
                                      </p:cBhvr>
                                      <p:tavLst>
                                        <p:tav tm="0">
                                          <p:val>
                                            <p:strVal val="#ppt_x"/>
                                          </p:val>
                                        </p:tav>
                                        <p:tav tm="100000">
                                          <p:val>
                                            <p:strVal val="#ppt_x"/>
                                          </p:val>
                                        </p:tav>
                                      </p:tavLst>
                                    </p:anim>
                                    <p:anim calcmode="lin" valueType="num">
                                      <p:cBhvr additive="base">
                                        <p:cTn id="8" dur="500" fill="hold"/>
                                        <p:tgtEl>
                                          <p:spTgt spid="20695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69567"/>
                                        </p:tgtEl>
                                        <p:attrNameLst>
                                          <p:attrName>style.visibility</p:attrName>
                                        </p:attrNameLst>
                                      </p:cBhvr>
                                      <p:to>
                                        <p:strVal val="visible"/>
                                      </p:to>
                                    </p:set>
                                    <p:anim calcmode="lin" valueType="num">
                                      <p:cBhvr additive="base">
                                        <p:cTn id="11" dur="500" fill="hold"/>
                                        <p:tgtEl>
                                          <p:spTgt spid="2069567"/>
                                        </p:tgtEl>
                                        <p:attrNameLst>
                                          <p:attrName>ppt_x</p:attrName>
                                        </p:attrNameLst>
                                      </p:cBhvr>
                                      <p:tavLst>
                                        <p:tav tm="0">
                                          <p:val>
                                            <p:strVal val="#ppt_x"/>
                                          </p:val>
                                        </p:tav>
                                        <p:tav tm="100000">
                                          <p:val>
                                            <p:strVal val="#ppt_x"/>
                                          </p:val>
                                        </p:tav>
                                      </p:tavLst>
                                    </p:anim>
                                    <p:anim calcmode="lin" valueType="num">
                                      <p:cBhvr additive="base">
                                        <p:cTn id="12" dur="500" fill="hold"/>
                                        <p:tgtEl>
                                          <p:spTgt spid="206956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69581"/>
                                        </p:tgtEl>
                                        <p:attrNameLst>
                                          <p:attrName>style.visibility</p:attrName>
                                        </p:attrNameLst>
                                      </p:cBhvr>
                                      <p:to>
                                        <p:strVal val="visible"/>
                                      </p:to>
                                    </p:set>
                                    <p:anim calcmode="lin" valueType="num">
                                      <p:cBhvr additive="base">
                                        <p:cTn id="15" dur="500" fill="hold"/>
                                        <p:tgtEl>
                                          <p:spTgt spid="2069581"/>
                                        </p:tgtEl>
                                        <p:attrNameLst>
                                          <p:attrName>ppt_x</p:attrName>
                                        </p:attrNameLst>
                                      </p:cBhvr>
                                      <p:tavLst>
                                        <p:tav tm="0">
                                          <p:val>
                                            <p:strVal val="#ppt_x"/>
                                          </p:val>
                                        </p:tav>
                                        <p:tav tm="100000">
                                          <p:val>
                                            <p:strVal val="#ppt_x"/>
                                          </p:val>
                                        </p:tav>
                                      </p:tavLst>
                                    </p:anim>
                                    <p:anim calcmode="lin" valueType="num">
                                      <p:cBhvr additive="base">
                                        <p:cTn id="16" dur="500" fill="hold"/>
                                        <p:tgtEl>
                                          <p:spTgt spid="2069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99"/>
          <p:cNvGrpSpPr>
            <a:grpSpLocks/>
          </p:cNvGrpSpPr>
          <p:nvPr/>
        </p:nvGrpSpPr>
        <p:grpSpPr bwMode="auto">
          <a:xfrm>
            <a:off x="3682622" y="1416573"/>
            <a:ext cx="3838575" cy="1789113"/>
            <a:chOff x="384" y="686"/>
            <a:chExt cx="2418" cy="1127"/>
          </a:xfrm>
        </p:grpSpPr>
        <p:sp>
          <p:nvSpPr>
            <p:cNvPr id="97346" name="Rectangle 5"/>
            <p:cNvSpPr>
              <a:spLocks noChangeArrowheads="1"/>
            </p:cNvSpPr>
            <p:nvPr/>
          </p:nvSpPr>
          <p:spPr bwMode="auto">
            <a:xfrm>
              <a:off x="384" y="686"/>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47" name="Rectangle 6"/>
            <p:cNvSpPr>
              <a:spLocks noChangeArrowheads="1"/>
            </p:cNvSpPr>
            <p:nvPr/>
          </p:nvSpPr>
          <p:spPr bwMode="auto">
            <a:xfrm>
              <a:off x="609" y="1450"/>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48" name="Rectangle 7"/>
            <p:cNvSpPr>
              <a:spLocks noChangeArrowheads="1"/>
            </p:cNvSpPr>
            <p:nvPr/>
          </p:nvSpPr>
          <p:spPr bwMode="auto">
            <a:xfrm>
              <a:off x="658" y="1318"/>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49" name="Rectangle 8"/>
            <p:cNvSpPr>
              <a:spLocks noChangeArrowheads="1"/>
            </p:cNvSpPr>
            <p:nvPr/>
          </p:nvSpPr>
          <p:spPr bwMode="auto">
            <a:xfrm>
              <a:off x="695" y="1179"/>
              <a:ext cx="289"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50" name="Line 11"/>
            <p:cNvSpPr>
              <a:spLocks noChangeShapeType="1"/>
            </p:cNvSpPr>
            <p:nvPr/>
          </p:nvSpPr>
          <p:spPr bwMode="auto">
            <a:xfrm>
              <a:off x="451" y="1575"/>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351" name="Group 12"/>
            <p:cNvGrpSpPr>
              <a:grpSpLocks/>
            </p:cNvGrpSpPr>
            <p:nvPr/>
          </p:nvGrpSpPr>
          <p:grpSpPr bwMode="auto">
            <a:xfrm>
              <a:off x="840" y="808"/>
              <a:ext cx="1412" cy="764"/>
              <a:chOff x="2143" y="296"/>
              <a:chExt cx="1357" cy="684"/>
            </a:xfrm>
          </p:grpSpPr>
          <p:sp>
            <p:nvSpPr>
              <p:cNvPr id="97355" name="Line 13"/>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56" name="Line 14"/>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57" name="Line 15"/>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352" name="Text Box 16"/>
            <p:cNvSpPr txBox="1">
              <a:spLocks noChangeArrowheads="1"/>
            </p:cNvSpPr>
            <p:nvPr/>
          </p:nvSpPr>
          <p:spPr bwMode="auto">
            <a:xfrm>
              <a:off x="773" y="1601"/>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7353" name="Text Box 17"/>
            <p:cNvSpPr txBox="1">
              <a:spLocks noChangeArrowheads="1"/>
            </p:cNvSpPr>
            <p:nvPr/>
          </p:nvSpPr>
          <p:spPr bwMode="auto">
            <a:xfrm>
              <a:off x="1468" y="1598"/>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7354" name="Text Box 18"/>
            <p:cNvSpPr txBox="1">
              <a:spLocks noChangeArrowheads="1"/>
            </p:cNvSpPr>
            <p:nvPr/>
          </p:nvSpPr>
          <p:spPr bwMode="auto">
            <a:xfrm>
              <a:off x="2180" y="1581"/>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97283" name="Group 98"/>
          <p:cNvGrpSpPr>
            <a:grpSpLocks/>
          </p:cNvGrpSpPr>
          <p:nvPr/>
        </p:nvGrpSpPr>
        <p:grpSpPr bwMode="auto">
          <a:xfrm>
            <a:off x="3687385" y="3213623"/>
            <a:ext cx="3838575" cy="1789113"/>
            <a:chOff x="387" y="1818"/>
            <a:chExt cx="2418" cy="1127"/>
          </a:xfrm>
        </p:grpSpPr>
        <p:sp>
          <p:nvSpPr>
            <p:cNvPr id="97334" name="Rectangle 20"/>
            <p:cNvSpPr>
              <a:spLocks noChangeArrowheads="1"/>
            </p:cNvSpPr>
            <p:nvPr/>
          </p:nvSpPr>
          <p:spPr bwMode="auto">
            <a:xfrm>
              <a:off x="387" y="1818"/>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35" name="Rectangle 21"/>
            <p:cNvSpPr>
              <a:spLocks noChangeArrowheads="1"/>
            </p:cNvSpPr>
            <p:nvPr/>
          </p:nvSpPr>
          <p:spPr bwMode="auto">
            <a:xfrm>
              <a:off x="612" y="2582"/>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36" name="Rectangle 22"/>
            <p:cNvSpPr>
              <a:spLocks noChangeArrowheads="1"/>
            </p:cNvSpPr>
            <p:nvPr/>
          </p:nvSpPr>
          <p:spPr bwMode="auto">
            <a:xfrm>
              <a:off x="1364" y="2573"/>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37" name="Rectangle 23"/>
            <p:cNvSpPr>
              <a:spLocks noChangeArrowheads="1"/>
            </p:cNvSpPr>
            <p:nvPr/>
          </p:nvSpPr>
          <p:spPr bwMode="auto">
            <a:xfrm>
              <a:off x="1401" y="2434"/>
              <a:ext cx="289"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38" name="Line 26"/>
            <p:cNvSpPr>
              <a:spLocks noChangeShapeType="1"/>
            </p:cNvSpPr>
            <p:nvPr/>
          </p:nvSpPr>
          <p:spPr bwMode="auto">
            <a:xfrm>
              <a:off x="454" y="2707"/>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339" name="Group 27"/>
            <p:cNvGrpSpPr>
              <a:grpSpLocks/>
            </p:cNvGrpSpPr>
            <p:nvPr/>
          </p:nvGrpSpPr>
          <p:grpSpPr bwMode="auto">
            <a:xfrm>
              <a:off x="843" y="1940"/>
              <a:ext cx="1412" cy="764"/>
              <a:chOff x="2143" y="296"/>
              <a:chExt cx="1357" cy="684"/>
            </a:xfrm>
          </p:grpSpPr>
          <p:sp>
            <p:nvSpPr>
              <p:cNvPr id="97343" name="Line 28"/>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4" name="Line 29"/>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45" name="Line 30"/>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340" name="Text Box 31"/>
            <p:cNvSpPr txBox="1">
              <a:spLocks noChangeArrowheads="1"/>
            </p:cNvSpPr>
            <p:nvPr/>
          </p:nvSpPr>
          <p:spPr bwMode="auto">
            <a:xfrm>
              <a:off x="776" y="2733"/>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7341" name="Text Box 32"/>
            <p:cNvSpPr txBox="1">
              <a:spLocks noChangeArrowheads="1"/>
            </p:cNvSpPr>
            <p:nvPr/>
          </p:nvSpPr>
          <p:spPr bwMode="auto">
            <a:xfrm>
              <a:off x="1471" y="2729"/>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7342" name="Text Box 33"/>
            <p:cNvSpPr txBox="1">
              <a:spLocks noChangeArrowheads="1"/>
            </p:cNvSpPr>
            <p:nvPr/>
          </p:nvSpPr>
          <p:spPr bwMode="auto">
            <a:xfrm>
              <a:off x="2184" y="2713"/>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97284" name="Group 97"/>
          <p:cNvGrpSpPr>
            <a:grpSpLocks/>
          </p:cNvGrpSpPr>
          <p:nvPr/>
        </p:nvGrpSpPr>
        <p:grpSpPr bwMode="auto">
          <a:xfrm>
            <a:off x="3692147" y="4993210"/>
            <a:ext cx="3838575" cy="1789112"/>
            <a:chOff x="390" y="2939"/>
            <a:chExt cx="2418" cy="1127"/>
          </a:xfrm>
        </p:grpSpPr>
        <p:sp>
          <p:nvSpPr>
            <p:cNvPr id="97322" name="Rectangle 35"/>
            <p:cNvSpPr>
              <a:spLocks noChangeArrowheads="1"/>
            </p:cNvSpPr>
            <p:nvPr/>
          </p:nvSpPr>
          <p:spPr bwMode="auto">
            <a:xfrm>
              <a:off x="390" y="2939"/>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23" name="Rectangle 36"/>
            <p:cNvSpPr>
              <a:spLocks noChangeArrowheads="1"/>
            </p:cNvSpPr>
            <p:nvPr/>
          </p:nvSpPr>
          <p:spPr bwMode="auto">
            <a:xfrm>
              <a:off x="2024" y="3703"/>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24" name="Rectangle 37"/>
            <p:cNvSpPr>
              <a:spLocks noChangeArrowheads="1"/>
            </p:cNvSpPr>
            <p:nvPr/>
          </p:nvSpPr>
          <p:spPr bwMode="auto">
            <a:xfrm>
              <a:off x="1367" y="3694"/>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25" name="Rectangle 38"/>
            <p:cNvSpPr>
              <a:spLocks noChangeArrowheads="1"/>
            </p:cNvSpPr>
            <p:nvPr/>
          </p:nvSpPr>
          <p:spPr bwMode="auto">
            <a:xfrm>
              <a:off x="1404" y="3555"/>
              <a:ext cx="289"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26" name="Line 41"/>
            <p:cNvSpPr>
              <a:spLocks noChangeShapeType="1"/>
            </p:cNvSpPr>
            <p:nvPr/>
          </p:nvSpPr>
          <p:spPr bwMode="auto">
            <a:xfrm>
              <a:off x="457" y="3828"/>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327" name="Group 42"/>
            <p:cNvGrpSpPr>
              <a:grpSpLocks/>
            </p:cNvGrpSpPr>
            <p:nvPr/>
          </p:nvGrpSpPr>
          <p:grpSpPr bwMode="auto">
            <a:xfrm>
              <a:off x="846" y="3061"/>
              <a:ext cx="1412" cy="764"/>
              <a:chOff x="2143" y="296"/>
              <a:chExt cx="1357" cy="684"/>
            </a:xfrm>
          </p:grpSpPr>
          <p:sp>
            <p:nvSpPr>
              <p:cNvPr id="97331" name="Line 43"/>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2" name="Line 44"/>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33" name="Line 45"/>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328" name="Text Box 46"/>
            <p:cNvSpPr txBox="1">
              <a:spLocks noChangeArrowheads="1"/>
            </p:cNvSpPr>
            <p:nvPr/>
          </p:nvSpPr>
          <p:spPr bwMode="auto">
            <a:xfrm>
              <a:off x="779" y="3854"/>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7329" name="Text Box 47"/>
            <p:cNvSpPr txBox="1">
              <a:spLocks noChangeArrowheads="1"/>
            </p:cNvSpPr>
            <p:nvPr/>
          </p:nvSpPr>
          <p:spPr bwMode="auto">
            <a:xfrm>
              <a:off x="1474" y="385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7330" name="Text Box 48"/>
            <p:cNvSpPr txBox="1">
              <a:spLocks noChangeArrowheads="1"/>
            </p:cNvSpPr>
            <p:nvPr/>
          </p:nvSpPr>
          <p:spPr bwMode="auto">
            <a:xfrm>
              <a:off x="2186" y="3834"/>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2055264" name="Group 96"/>
          <p:cNvGrpSpPr>
            <a:grpSpLocks/>
          </p:cNvGrpSpPr>
          <p:nvPr/>
        </p:nvGrpSpPr>
        <p:grpSpPr bwMode="auto">
          <a:xfrm>
            <a:off x="7768847" y="1407048"/>
            <a:ext cx="3838575" cy="1789113"/>
            <a:chOff x="2958" y="680"/>
            <a:chExt cx="2418" cy="1127"/>
          </a:xfrm>
        </p:grpSpPr>
        <p:sp>
          <p:nvSpPr>
            <p:cNvPr id="97311" name="Rectangle 50"/>
            <p:cNvSpPr>
              <a:spLocks noChangeArrowheads="1"/>
            </p:cNvSpPr>
            <p:nvPr/>
          </p:nvSpPr>
          <p:spPr bwMode="auto">
            <a:xfrm>
              <a:off x="2958" y="680"/>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12" name="Rectangle 51"/>
            <p:cNvSpPr>
              <a:spLocks noChangeArrowheads="1"/>
            </p:cNvSpPr>
            <p:nvPr/>
          </p:nvSpPr>
          <p:spPr bwMode="auto">
            <a:xfrm>
              <a:off x="3183" y="1444"/>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13" name="Rectangle 52"/>
            <p:cNvSpPr>
              <a:spLocks noChangeArrowheads="1"/>
            </p:cNvSpPr>
            <p:nvPr/>
          </p:nvSpPr>
          <p:spPr bwMode="auto">
            <a:xfrm>
              <a:off x="3232" y="1312"/>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14" name="Line 55"/>
            <p:cNvSpPr>
              <a:spLocks noChangeShapeType="1"/>
            </p:cNvSpPr>
            <p:nvPr/>
          </p:nvSpPr>
          <p:spPr bwMode="auto">
            <a:xfrm>
              <a:off x="3025" y="1569"/>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315" name="Group 95"/>
            <p:cNvGrpSpPr>
              <a:grpSpLocks/>
            </p:cNvGrpSpPr>
            <p:nvPr/>
          </p:nvGrpSpPr>
          <p:grpSpPr bwMode="auto">
            <a:xfrm>
              <a:off x="3414" y="802"/>
              <a:ext cx="1412" cy="764"/>
              <a:chOff x="3414" y="802"/>
              <a:chExt cx="1412" cy="764"/>
            </a:xfrm>
          </p:grpSpPr>
          <p:sp>
            <p:nvSpPr>
              <p:cNvPr id="97319" name="Line 57"/>
              <p:cNvSpPr>
                <a:spLocks noChangeShapeType="1"/>
              </p:cNvSpPr>
              <p:nvPr/>
            </p:nvSpPr>
            <p:spPr bwMode="auto">
              <a:xfrm>
                <a:off x="3414" y="802"/>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0" name="Line 58"/>
              <p:cNvSpPr>
                <a:spLocks noChangeShapeType="1"/>
              </p:cNvSpPr>
              <p:nvPr/>
            </p:nvSpPr>
            <p:spPr bwMode="auto">
              <a:xfrm>
                <a:off x="4119" y="802"/>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21" name="Line 59"/>
              <p:cNvSpPr>
                <a:spLocks noChangeShapeType="1"/>
              </p:cNvSpPr>
              <p:nvPr/>
            </p:nvSpPr>
            <p:spPr bwMode="auto">
              <a:xfrm>
                <a:off x="4826" y="802"/>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316" name="Text Box 60"/>
            <p:cNvSpPr txBox="1">
              <a:spLocks noChangeArrowheads="1"/>
            </p:cNvSpPr>
            <p:nvPr/>
          </p:nvSpPr>
          <p:spPr bwMode="auto">
            <a:xfrm>
              <a:off x="3347" y="159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7317" name="Text Box 61"/>
            <p:cNvSpPr txBox="1">
              <a:spLocks noChangeArrowheads="1"/>
            </p:cNvSpPr>
            <p:nvPr/>
          </p:nvSpPr>
          <p:spPr bwMode="auto">
            <a:xfrm>
              <a:off x="4042" y="1592"/>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7318" name="Text Box 62"/>
            <p:cNvSpPr txBox="1">
              <a:spLocks noChangeArrowheads="1"/>
            </p:cNvSpPr>
            <p:nvPr/>
          </p:nvSpPr>
          <p:spPr bwMode="auto">
            <a:xfrm>
              <a:off x="4754" y="1575"/>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2055262" name="Group 94"/>
          <p:cNvGrpSpPr>
            <a:grpSpLocks/>
          </p:cNvGrpSpPr>
          <p:nvPr/>
        </p:nvGrpSpPr>
        <p:grpSpPr bwMode="auto">
          <a:xfrm>
            <a:off x="7773610" y="3191398"/>
            <a:ext cx="3838575" cy="1789113"/>
            <a:chOff x="2961" y="1804"/>
            <a:chExt cx="2418" cy="1127"/>
          </a:xfrm>
        </p:grpSpPr>
        <p:sp>
          <p:nvSpPr>
            <p:cNvPr id="97300" name="Rectangle 64"/>
            <p:cNvSpPr>
              <a:spLocks noChangeArrowheads="1"/>
            </p:cNvSpPr>
            <p:nvPr/>
          </p:nvSpPr>
          <p:spPr bwMode="auto">
            <a:xfrm>
              <a:off x="2961" y="1804"/>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01" name="Rectangle 65"/>
            <p:cNvSpPr>
              <a:spLocks noChangeArrowheads="1"/>
            </p:cNvSpPr>
            <p:nvPr/>
          </p:nvSpPr>
          <p:spPr bwMode="auto">
            <a:xfrm>
              <a:off x="3186" y="2568"/>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02" name="Rectangle 66"/>
            <p:cNvSpPr>
              <a:spLocks noChangeArrowheads="1"/>
            </p:cNvSpPr>
            <p:nvPr/>
          </p:nvSpPr>
          <p:spPr bwMode="auto">
            <a:xfrm>
              <a:off x="3938" y="2559"/>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03" name="Line 69"/>
            <p:cNvSpPr>
              <a:spLocks noChangeShapeType="1"/>
            </p:cNvSpPr>
            <p:nvPr/>
          </p:nvSpPr>
          <p:spPr bwMode="auto">
            <a:xfrm>
              <a:off x="3028" y="2693"/>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304" name="Group 93"/>
            <p:cNvGrpSpPr>
              <a:grpSpLocks/>
            </p:cNvGrpSpPr>
            <p:nvPr/>
          </p:nvGrpSpPr>
          <p:grpSpPr bwMode="auto">
            <a:xfrm>
              <a:off x="3417" y="1926"/>
              <a:ext cx="1412" cy="764"/>
              <a:chOff x="3417" y="1926"/>
              <a:chExt cx="1412" cy="764"/>
            </a:xfrm>
          </p:grpSpPr>
          <p:sp>
            <p:nvSpPr>
              <p:cNvPr id="97308" name="Line 71"/>
              <p:cNvSpPr>
                <a:spLocks noChangeShapeType="1"/>
              </p:cNvSpPr>
              <p:nvPr/>
            </p:nvSpPr>
            <p:spPr bwMode="auto">
              <a:xfrm>
                <a:off x="3417" y="1926"/>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9" name="Line 72"/>
              <p:cNvSpPr>
                <a:spLocks noChangeShapeType="1"/>
              </p:cNvSpPr>
              <p:nvPr/>
            </p:nvSpPr>
            <p:spPr bwMode="auto">
              <a:xfrm>
                <a:off x="4122" y="1926"/>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10" name="Line 73"/>
              <p:cNvSpPr>
                <a:spLocks noChangeShapeType="1"/>
              </p:cNvSpPr>
              <p:nvPr/>
            </p:nvSpPr>
            <p:spPr bwMode="auto">
              <a:xfrm>
                <a:off x="4829" y="1926"/>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305" name="Text Box 74"/>
            <p:cNvSpPr txBox="1">
              <a:spLocks noChangeArrowheads="1"/>
            </p:cNvSpPr>
            <p:nvPr/>
          </p:nvSpPr>
          <p:spPr bwMode="auto">
            <a:xfrm>
              <a:off x="3350" y="2719"/>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7306" name="Text Box 75"/>
            <p:cNvSpPr txBox="1">
              <a:spLocks noChangeArrowheads="1"/>
            </p:cNvSpPr>
            <p:nvPr/>
          </p:nvSpPr>
          <p:spPr bwMode="auto">
            <a:xfrm>
              <a:off x="4045" y="271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7307" name="Text Box 76"/>
            <p:cNvSpPr txBox="1">
              <a:spLocks noChangeArrowheads="1"/>
            </p:cNvSpPr>
            <p:nvPr/>
          </p:nvSpPr>
          <p:spPr bwMode="auto">
            <a:xfrm>
              <a:off x="4758" y="2699"/>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grpSp>
        <p:nvGrpSpPr>
          <p:cNvPr id="2055260" name="Group 92"/>
          <p:cNvGrpSpPr>
            <a:grpSpLocks/>
          </p:cNvGrpSpPr>
          <p:nvPr/>
        </p:nvGrpSpPr>
        <p:grpSpPr bwMode="auto">
          <a:xfrm>
            <a:off x="7778372" y="4983685"/>
            <a:ext cx="3838575" cy="1789112"/>
            <a:chOff x="2964" y="2933"/>
            <a:chExt cx="2418" cy="1127"/>
          </a:xfrm>
        </p:grpSpPr>
        <p:sp>
          <p:nvSpPr>
            <p:cNvPr id="97289" name="Rectangle 78"/>
            <p:cNvSpPr>
              <a:spLocks noChangeArrowheads="1"/>
            </p:cNvSpPr>
            <p:nvPr/>
          </p:nvSpPr>
          <p:spPr bwMode="auto">
            <a:xfrm>
              <a:off x="2964" y="2933"/>
              <a:ext cx="2418" cy="1112"/>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290" name="Rectangle 79"/>
            <p:cNvSpPr>
              <a:spLocks noChangeArrowheads="1"/>
            </p:cNvSpPr>
            <p:nvPr/>
          </p:nvSpPr>
          <p:spPr bwMode="auto">
            <a:xfrm>
              <a:off x="4598" y="3697"/>
              <a:ext cx="461" cy="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291" name="Rectangle 80"/>
            <p:cNvSpPr>
              <a:spLocks noChangeArrowheads="1"/>
            </p:cNvSpPr>
            <p:nvPr/>
          </p:nvSpPr>
          <p:spPr bwMode="auto">
            <a:xfrm>
              <a:off x="3941" y="3688"/>
              <a:ext cx="363" cy="1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292" name="Line 83"/>
            <p:cNvSpPr>
              <a:spLocks noChangeShapeType="1"/>
            </p:cNvSpPr>
            <p:nvPr/>
          </p:nvSpPr>
          <p:spPr bwMode="auto">
            <a:xfrm>
              <a:off x="3031" y="3822"/>
              <a:ext cx="22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293" name="Group 91"/>
            <p:cNvGrpSpPr>
              <a:grpSpLocks/>
            </p:cNvGrpSpPr>
            <p:nvPr/>
          </p:nvGrpSpPr>
          <p:grpSpPr bwMode="auto">
            <a:xfrm>
              <a:off x="3420" y="3055"/>
              <a:ext cx="1412" cy="764"/>
              <a:chOff x="3420" y="3055"/>
              <a:chExt cx="1412" cy="764"/>
            </a:xfrm>
          </p:grpSpPr>
          <p:sp>
            <p:nvSpPr>
              <p:cNvPr id="97297" name="Line 85"/>
              <p:cNvSpPr>
                <a:spLocks noChangeShapeType="1"/>
              </p:cNvSpPr>
              <p:nvPr/>
            </p:nvSpPr>
            <p:spPr bwMode="auto">
              <a:xfrm>
                <a:off x="3420" y="3055"/>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8" name="Line 86"/>
              <p:cNvSpPr>
                <a:spLocks noChangeShapeType="1"/>
              </p:cNvSpPr>
              <p:nvPr/>
            </p:nvSpPr>
            <p:spPr bwMode="auto">
              <a:xfrm>
                <a:off x="4125" y="3055"/>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9" name="Line 87"/>
              <p:cNvSpPr>
                <a:spLocks noChangeShapeType="1"/>
              </p:cNvSpPr>
              <p:nvPr/>
            </p:nvSpPr>
            <p:spPr bwMode="auto">
              <a:xfrm>
                <a:off x="4832" y="3055"/>
                <a:ext cx="0" cy="7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7294" name="Text Box 88"/>
            <p:cNvSpPr txBox="1">
              <a:spLocks noChangeArrowheads="1"/>
            </p:cNvSpPr>
            <p:nvPr/>
          </p:nvSpPr>
          <p:spPr bwMode="auto">
            <a:xfrm>
              <a:off x="3353" y="3848"/>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7295" name="Text Box 89"/>
            <p:cNvSpPr txBox="1">
              <a:spLocks noChangeArrowheads="1"/>
            </p:cNvSpPr>
            <p:nvPr/>
          </p:nvSpPr>
          <p:spPr bwMode="auto">
            <a:xfrm>
              <a:off x="4048" y="3844"/>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7296" name="Text Box 90"/>
            <p:cNvSpPr txBox="1">
              <a:spLocks noChangeArrowheads="1"/>
            </p:cNvSpPr>
            <p:nvPr/>
          </p:nvSpPr>
          <p:spPr bwMode="auto">
            <a:xfrm>
              <a:off x="4760" y="3828"/>
              <a:ext cx="20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sp>
        <p:nvSpPr>
          <p:cNvPr id="78" name="圆角矩形 77"/>
          <p:cNvSpPr/>
          <p:nvPr/>
        </p:nvSpPr>
        <p:spPr>
          <a:xfrm>
            <a:off x="707570" y="1247230"/>
            <a:ext cx="3986290"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2</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）汉诺塔问题求解示意</a:t>
            </a:r>
          </a:p>
        </p:txBody>
      </p:sp>
      <p:sp>
        <p:nvSpPr>
          <p:cNvPr id="7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55264"/>
                                        </p:tgtEl>
                                        <p:attrNameLst>
                                          <p:attrName>style.visibility</p:attrName>
                                        </p:attrNameLst>
                                      </p:cBhvr>
                                      <p:to>
                                        <p:strVal val="visible"/>
                                      </p:to>
                                    </p:set>
                                    <p:anim calcmode="lin" valueType="num">
                                      <p:cBhvr additive="base">
                                        <p:cTn id="7" dur="500" fill="hold"/>
                                        <p:tgtEl>
                                          <p:spTgt spid="2055264"/>
                                        </p:tgtEl>
                                        <p:attrNameLst>
                                          <p:attrName>ppt_x</p:attrName>
                                        </p:attrNameLst>
                                      </p:cBhvr>
                                      <p:tavLst>
                                        <p:tav tm="0">
                                          <p:val>
                                            <p:strVal val="#ppt_x"/>
                                          </p:val>
                                        </p:tav>
                                        <p:tav tm="100000">
                                          <p:val>
                                            <p:strVal val="#ppt_x"/>
                                          </p:val>
                                        </p:tav>
                                      </p:tavLst>
                                    </p:anim>
                                    <p:anim calcmode="lin" valueType="num">
                                      <p:cBhvr additive="base">
                                        <p:cTn id="8" dur="500" fill="hold"/>
                                        <p:tgtEl>
                                          <p:spTgt spid="205526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5262"/>
                                        </p:tgtEl>
                                        <p:attrNameLst>
                                          <p:attrName>style.visibility</p:attrName>
                                        </p:attrNameLst>
                                      </p:cBhvr>
                                      <p:to>
                                        <p:strVal val="visible"/>
                                      </p:to>
                                    </p:set>
                                    <p:anim calcmode="lin" valueType="num">
                                      <p:cBhvr additive="base">
                                        <p:cTn id="11" dur="500" fill="hold"/>
                                        <p:tgtEl>
                                          <p:spTgt spid="2055262"/>
                                        </p:tgtEl>
                                        <p:attrNameLst>
                                          <p:attrName>ppt_x</p:attrName>
                                        </p:attrNameLst>
                                      </p:cBhvr>
                                      <p:tavLst>
                                        <p:tav tm="0">
                                          <p:val>
                                            <p:strVal val="#ppt_x"/>
                                          </p:val>
                                        </p:tav>
                                        <p:tav tm="100000">
                                          <p:val>
                                            <p:strVal val="#ppt_x"/>
                                          </p:val>
                                        </p:tav>
                                      </p:tavLst>
                                    </p:anim>
                                    <p:anim calcmode="lin" valueType="num">
                                      <p:cBhvr additive="base">
                                        <p:cTn id="12" dur="500" fill="hold"/>
                                        <p:tgtEl>
                                          <p:spTgt spid="205526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55260"/>
                                        </p:tgtEl>
                                        <p:attrNameLst>
                                          <p:attrName>style.visibility</p:attrName>
                                        </p:attrNameLst>
                                      </p:cBhvr>
                                      <p:to>
                                        <p:strVal val="visible"/>
                                      </p:to>
                                    </p:set>
                                    <p:anim calcmode="lin" valueType="num">
                                      <p:cBhvr additive="base">
                                        <p:cTn id="15" dur="500" fill="hold"/>
                                        <p:tgtEl>
                                          <p:spTgt spid="2055260"/>
                                        </p:tgtEl>
                                        <p:attrNameLst>
                                          <p:attrName>ppt_x</p:attrName>
                                        </p:attrNameLst>
                                      </p:cBhvr>
                                      <p:tavLst>
                                        <p:tav tm="0">
                                          <p:val>
                                            <p:strVal val="#ppt_x"/>
                                          </p:val>
                                        </p:tav>
                                        <p:tav tm="100000">
                                          <p:val>
                                            <p:strVal val="#ppt_x"/>
                                          </p:val>
                                        </p:tav>
                                      </p:tavLst>
                                    </p:anim>
                                    <p:anim calcmode="lin" valueType="num">
                                      <p:cBhvr additive="base">
                                        <p:cTn id="16" dur="500" fill="hold"/>
                                        <p:tgtEl>
                                          <p:spTgt spid="2055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4"/>
          <p:cNvGrpSpPr>
            <a:grpSpLocks/>
          </p:cNvGrpSpPr>
          <p:nvPr/>
        </p:nvGrpSpPr>
        <p:grpSpPr bwMode="auto">
          <a:xfrm>
            <a:off x="2091615" y="1421524"/>
            <a:ext cx="3838575" cy="1789112"/>
            <a:chOff x="1291" y="37"/>
            <a:chExt cx="3218" cy="1246"/>
          </a:xfrm>
        </p:grpSpPr>
        <p:sp>
          <p:nvSpPr>
            <p:cNvPr id="99361" name="Rectangle 5"/>
            <p:cNvSpPr>
              <a:spLocks noChangeArrowheads="1"/>
            </p:cNvSpPr>
            <p:nvPr/>
          </p:nvSpPr>
          <p:spPr bwMode="auto">
            <a:xfrm>
              <a:off x="1291" y="37"/>
              <a:ext cx="3218" cy="1229"/>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62" name="Rectangle 6"/>
            <p:cNvSpPr>
              <a:spLocks noChangeArrowheads="1"/>
            </p:cNvSpPr>
            <p:nvPr/>
          </p:nvSpPr>
          <p:spPr bwMode="auto">
            <a:xfrm>
              <a:off x="1590" y="882"/>
              <a:ext cx="614" cy="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63" name="Rectangle 7"/>
            <p:cNvSpPr>
              <a:spLocks noChangeArrowheads="1"/>
            </p:cNvSpPr>
            <p:nvPr/>
          </p:nvSpPr>
          <p:spPr bwMode="auto">
            <a:xfrm>
              <a:off x="1655" y="736"/>
              <a:ext cx="484" cy="1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64" name="Rectangle 8"/>
            <p:cNvSpPr>
              <a:spLocks noChangeArrowheads="1"/>
            </p:cNvSpPr>
            <p:nvPr/>
          </p:nvSpPr>
          <p:spPr bwMode="auto">
            <a:xfrm>
              <a:off x="1705" y="582"/>
              <a:ext cx="384"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65" name="Rectangle 9"/>
            <p:cNvSpPr>
              <a:spLocks noChangeArrowheads="1"/>
            </p:cNvSpPr>
            <p:nvPr/>
          </p:nvSpPr>
          <p:spPr bwMode="auto">
            <a:xfrm>
              <a:off x="1755" y="428"/>
              <a:ext cx="285"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66" name="Rectangle 10"/>
            <p:cNvSpPr>
              <a:spLocks noChangeArrowheads="1"/>
            </p:cNvSpPr>
            <p:nvPr/>
          </p:nvSpPr>
          <p:spPr bwMode="auto">
            <a:xfrm>
              <a:off x="1801" y="274"/>
              <a:ext cx="193" cy="1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67" name="Line 11"/>
            <p:cNvSpPr>
              <a:spLocks noChangeShapeType="1"/>
            </p:cNvSpPr>
            <p:nvPr/>
          </p:nvSpPr>
          <p:spPr bwMode="auto">
            <a:xfrm>
              <a:off x="1380" y="1020"/>
              <a:ext cx="30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9368" name="Group 12"/>
            <p:cNvGrpSpPr>
              <a:grpSpLocks/>
            </p:cNvGrpSpPr>
            <p:nvPr/>
          </p:nvGrpSpPr>
          <p:grpSpPr bwMode="auto">
            <a:xfrm>
              <a:off x="1898" y="172"/>
              <a:ext cx="1879" cy="845"/>
              <a:chOff x="2143" y="296"/>
              <a:chExt cx="1357" cy="684"/>
            </a:xfrm>
          </p:grpSpPr>
          <p:sp>
            <p:nvSpPr>
              <p:cNvPr id="99372" name="Line 13"/>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3" name="Line 14"/>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4" name="Line 15"/>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369" name="Text Box 16"/>
            <p:cNvSpPr txBox="1">
              <a:spLocks noChangeArrowheads="1"/>
            </p:cNvSpPr>
            <p:nvPr/>
          </p:nvSpPr>
          <p:spPr bwMode="auto">
            <a:xfrm>
              <a:off x="1809" y="104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9370" name="Text Box 17"/>
            <p:cNvSpPr txBox="1">
              <a:spLocks noChangeArrowheads="1"/>
            </p:cNvSpPr>
            <p:nvPr/>
          </p:nvSpPr>
          <p:spPr bwMode="auto">
            <a:xfrm>
              <a:off x="2734" y="1045"/>
              <a:ext cx="27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9371" name="Text Box 18"/>
            <p:cNvSpPr txBox="1">
              <a:spLocks noChangeArrowheads="1"/>
            </p:cNvSpPr>
            <p:nvPr/>
          </p:nvSpPr>
          <p:spPr bwMode="auto">
            <a:xfrm>
              <a:off x="3681" y="1026"/>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grpSp>
      <p:sp>
        <p:nvSpPr>
          <p:cNvPr id="99331" name="Rectangle 20"/>
          <p:cNvSpPr>
            <a:spLocks noChangeArrowheads="1"/>
          </p:cNvSpPr>
          <p:nvPr/>
        </p:nvSpPr>
        <p:spPr bwMode="auto">
          <a:xfrm>
            <a:off x="2109078" y="3218574"/>
            <a:ext cx="3838575" cy="17653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2" name="Rectangle 21"/>
          <p:cNvSpPr>
            <a:spLocks noChangeArrowheads="1"/>
          </p:cNvSpPr>
          <p:nvPr/>
        </p:nvSpPr>
        <p:spPr bwMode="auto">
          <a:xfrm>
            <a:off x="2466264" y="4431425"/>
            <a:ext cx="731838" cy="198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3" name="Rectangle 22"/>
          <p:cNvSpPr>
            <a:spLocks noChangeArrowheads="1"/>
          </p:cNvSpPr>
          <p:nvPr/>
        </p:nvSpPr>
        <p:spPr bwMode="auto">
          <a:xfrm>
            <a:off x="4790365" y="4429837"/>
            <a:ext cx="576263" cy="207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4" name="Rectangle 23"/>
          <p:cNvSpPr>
            <a:spLocks noChangeArrowheads="1"/>
          </p:cNvSpPr>
          <p:nvPr/>
        </p:nvSpPr>
        <p:spPr bwMode="auto">
          <a:xfrm>
            <a:off x="4849103" y="4209175"/>
            <a:ext cx="458787" cy="219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5" name="Rectangle 24"/>
          <p:cNvSpPr>
            <a:spLocks noChangeArrowheads="1"/>
          </p:cNvSpPr>
          <p:nvPr/>
        </p:nvSpPr>
        <p:spPr bwMode="auto">
          <a:xfrm>
            <a:off x="4909428" y="3988512"/>
            <a:ext cx="339725" cy="219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6" name="Rectangle 25"/>
          <p:cNvSpPr>
            <a:spLocks noChangeArrowheads="1"/>
          </p:cNvSpPr>
          <p:nvPr/>
        </p:nvSpPr>
        <p:spPr bwMode="auto">
          <a:xfrm>
            <a:off x="4964989" y="3766262"/>
            <a:ext cx="230188" cy="2206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7" name="Line 26"/>
          <p:cNvSpPr>
            <a:spLocks noChangeShapeType="1"/>
          </p:cNvSpPr>
          <p:nvPr/>
        </p:nvSpPr>
        <p:spPr bwMode="auto">
          <a:xfrm>
            <a:off x="2215440" y="4629861"/>
            <a:ext cx="3609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9338" name="Group 27"/>
          <p:cNvGrpSpPr>
            <a:grpSpLocks/>
          </p:cNvGrpSpPr>
          <p:nvPr/>
        </p:nvGrpSpPr>
        <p:grpSpPr bwMode="auto">
          <a:xfrm>
            <a:off x="2832977" y="3412249"/>
            <a:ext cx="2241550" cy="1212850"/>
            <a:chOff x="2143" y="296"/>
            <a:chExt cx="1357" cy="684"/>
          </a:xfrm>
        </p:grpSpPr>
        <p:sp>
          <p:nvSpPr>
            <p:cNvPr id="99358" name="Line 28"/>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9" name="Line 29"/>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0" name="Line 30"/>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339" name="Text Box 31"/>
          <p:cNvSpPr txBox="1">
            <a:spLocks noChangeArrowheads="1"/>
          </p:cNvSpPr>
          <p:nvPr/>
        </p:nvSpPr>
        <p:spPr bwMode="auto">
          <a:xfrm>
            <a:off x="2726614" y="4671136"/>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9340" name="Text Box 32"/>
          <p:cNvSpPr txBox="1">
            <a:spLocks noChangeArrowheads="1"/>
          </p:cNvSpPr>
          <p:nvPr/>
        </p:nvSpPr>
        <p:spPr bwMode="auto">
          <a:xfrm>
            <a:off x="3829927" y="4664786"/>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9341" name="Text Box 33"/>
          <p:cNvSpPr txBox="1">
            <a:spLocks noChangeArrowheads="1"/>
          </p:cNvSpPr>
          <p:nvPr/>
        </p:nvSpPr>
        <p:spPr bwMode="auto">
          <a:xfrm>
            <a:off x="4961814" y="463938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sp>
        <p:nvSpPr>
          <p:cNvPr id="99342" name="Rectangle 35"/>
          <p:cNvSpPr>
            <a:spLocks noChangeArrowheads="1"/>
          </p:cNvSpPr>
          <p:nvPr/>
        </p:nvSpPr>
        <p:spPr bwMode="auto">
          <a:xfrm>
            <a:off x="2101140" y="4998161"/>
            <a:ext cx="3838575" cy="17653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3" name="Rectangle 36"/>
          <p:cNvSpPr>
            <a:spLocks noChangeArrowheads="1"/>
          </p:cNvSpPr>
          <p:nvPr/>
        </p:nvSpPr>
        <p:spPr bwMode="auto">
          <a:xfrm>
            <a:off x="3577514" y="6211011"/>
            <a:ext cx="731838" cy="198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4" name="Rectangle 37"/>
          <p:cNvSpPr>
            <a:spLocks noChangeArrowheads="1"/>
          </p:cNvSpPr>
          <p:nvPr/>
        </p:nvSpPr>
        <p:spPr bwMode="auto">
          <a:xfrm>
            <a:off x="4769727" y="6196724"/>
            <a:ext cx="576262" cy="2079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5" name="Rectangle 38"/>
          <p:cNvSpPr>
            <a:spLocks noChangeArrowheads="1"/>
          </p:cNvSpPr>
          <p:nvPr/>
        </p:nvSpPr>
        <p:spPr bwMode="auto">
          <a:xfrm>
            <a:off x="4828464" y="5976062"/>
            <a:ext cx="458788" cy="219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6" name="Rectangle 39"/>
          <p:cNvSpPr>
            <a:spLocks noChangeArrowheads="1"/>
          </p:cNvSpPr>
          <p:nvPr/>
        </p:nvSpPr>
        <p:spPr bwMode="auto">
          <a:xfrm>
            <a:off x="4888790" y="5755400"/>
            <a:ext cx="339725" cy="219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7" name="Rectangle 40"/>
          <p:cNvSpPr>
            <a:spLocks noChangeArrowheads="1"/>
          </p:cNvSpPr>
          <p:nvPr/>
        </p:nvSpPr>
        <p:spPr bwMode="auto">
          <a:xfrm>
            <a:off x="4944353" y="5533149"/>
            <a:ext cx="230187" cy="2206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8" name="Line 41"/>
          <p:cNvSpPr>
            <a:spLocks noChangeShapeType="1"/>
          </p:cNvSpPr>
          <p:nvPr/>
        </p:nvSpPr>
        <p:spPr bwMode="auto">
          <a:xfrm>
            <a:off x="2207503" y="6409449"/>
            <a:ext cx="3609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9349" name="Group 42"/>
          <p:cNvGrpSpPr>
            <a:grpSpLocks/>
          </p:cNvGrpSpPr>
          <p:nvPr/>
        </p:nvGrpSpPr>
        <p:grpSpPr bwMode="auto">
          <a:xfrm>
            <a:off x="2825039" y="5191836"/>
            <a:ext cx="2241550" cy="1212850"/>
            <a:chOff x="2143" y="296"/>
            <a:chExt cx="1357" cy="684"/>
          </a:xfrm>
        </p:grpSpPr>
        <p:sp>
          <p:nvSpPr>
            <p:cNvPr id="99355" name="Line 43"/>
            <p:cNvSpPr>
              <a:spLocks noChangeShapeType="1"/>
            </p:cNvSpPr>
            <p:nvPr/>
          </p:nvSpPr>
          <p:spPr bwMode="auto">
            <a:xfrm>
              <a:off x="2143"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6" name="Line 44"/>
            <p:cNvSpPr>
              <a:spLocks noChangeShapeType="1"/>
            </p:cNvSpPr>
            <p:nvPr/>
          </p:nvSpPr>
          <p:spPr bwMode="auto">
            <a:xfrm>
              <a:off x="2821"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7" name="Line 45"/>
            <p:cNvSpPr>
              <a:spLocks noChangeShapeType="1"/>
            </p:cNvSpPr>
            <p:nvPr/>
          </p:nvSpPr>
          <p:spPr bwMode="auto">
            <a:xfrm>
              <a:off x="3500" y="296"/>
              <a:ext cx="0" cy="6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350" name="Text Box 46"/>
          <p:cNvSpPr txBox="1">
            <a:spLocks noChangeArrowheads="1"/>
          </p:cNvSpPr>
          <p:nvPr/>
        </p:nvSpPr>
        <p:spPr bwMode="auto">
          <a:xfrm>
            <a:off x="2718677" y="6450724"/>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A</a:t>
            </a:r>
          </a:p>
        </p:txBody>
      </p:sp>
      <p:sp>
        <p:nvSpPr>
          <p:cNvPr id="99351" name="Text Box 47"/>
          <p:cNvSpPr txBox="1">
            <a:spLocks noChangeArrowheads="1"/>
          </p:cNvSpPr>
          <p:nvPr/>
        </p:nvSpPr>
        <p:spPr bwMode="auto">
          <a:xfrm>
            <a:off x="3821989" y="6444374"/>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B</a:t>
            </a:r>
          </a:p>
        </p:txBody>
      </p:sp>
      <p:sp>
        <p:nvSpPr>
          <p:cNvPr id="99352" name="Text Box 48"/>
          <p:cNvSpPr txBox="1">
            <a:spLocks noChangeArrowheads="1"/>
          </p:cNvSpPr>
          <p:nvPr/>
        </p:nvSpPr>
        <p:spPr bwMode="auto">
          <a:xfrm>
            <a:off x="4952289" y="641897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C</a:t>
            </a:r>
          </a:p>
        </p:txBody>
      </p:sp>
      <p:sp>
        <p:nvSpPr>
          <p:cNvPr id="2057307" name="Rectangle 91"/>
          <p:cNvSpPr>
            <a:spLocks noChangeArrowheads="1"/>
          </p:cNvSpPr>
          <p:nvPr/>
        </p:nvSpPr>
        <p:spPr bwMode="auto">
          <a:xfrm>
            <a:off x="5917490" y="1447511"/>
            <a:ext cx="521969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600" i="0"/>
              <a:t>Main()</a:t>
            </a:r>
          </a:p>
          <a:p>
            <a:pPr eaLnBrk="1" hangingPunct="1"/>
            <a:r>
              <a:rPr lang="en-US" altLang="zh-CN" sz="1600" i="0"/>
              <a:t>{  </a:t>
            </a:r>
            <a:r>
              <a:rPr lang="en-US" altLang="zh-CN" sz="1400" i="0">
                <a:solidFill>
                  <a:schemeClr val="accent2"/>
                </a:solidFill>
              </a:rPr>
              <a:t>//</a:t>
            </a:r>
            <a:r>
              <a:rPr lang="zh-CN" altLang="en-US" sz="1400" i="0">
                <a:solidFill>
                  <a:schemeClr val="accent2"/>
                </a:solidFill>
              </a:rPr>
              <a:t>假设有</a:t>
            </a:r>
            <a:r>
              <a:rPr lang="en-US" altLang="zh-CN" sz="1400" i="0">
                <a:solidFill>
                  <a:schemeClr val="accent2"/>
                </a:solidFill>
              </a:rPr>
              <a:t>5</a:t>
            </a:r>
            <a:r>
              <a:rPr lang="zh-CN" altLang="en-US" sz="1400" i="0">
                <a:solidFill>
                  <a:schemeClr val="accent2"/>
                </a:solidFill>
              </a:rPr>
              <a:t>个盘子的汉诺塔</a:t>
            </a:r>
          </a:p>
          <a:p>
            <a:pPr eaLnBrk="1" hangingPunct="1"/>
            <a:r>
              <a:rPr lang="en-US" altLang="zh-CN" sz="1600" i="0">
                <a:solidFill>
                  <a:srgbClr val="FF0000"/>
                </a:solidFill>
              </a:rPr>
              <a:t>      Hanoi(5, </a:t>
            </a:r>
            <a:r>
              <a:rPr lang="en-US" altLang="zh-CN" sz="1600" i="0">
                <a:solidFill>
                  <a:srgbClr val="FF0000"/>
                </a:solidFill>
                <a:latin typeface="宋体" panose="02010600030101010101" pitchFamily="2" charset="-122"/>
              </a:rPr>
              <a:t>“</a:t>
            </a:r>
            <a:r>
              <a:rPr lang="en-US" altLang="zh-CN" sz="1600" i="0">
                <a:solidFill>
                  <a:srgbClr val="FF0000"/>
                </a:solidFill>
              </a:rPr>
              <a:t>A</a:t>
            </a:r>
            <a:r>
              <a:rPr lang="en-US" altLang="zh-CN" sz="1600" i="0">
                <a:solidFill>
                  <a:srgbClr val="FF0000"/>
                </a:solidFill>
                <a:latin typeface="宋体" panose="02010600030101010101" pitchFamily="2" charset="-122"/>
              </a:rPr>
              <a:t>”</a:t>
            </a:r>
            <a:r>
              <a:rPr lang="en-US" altLang="zh-CN" sz="1600" i="0">
                <a:solidFill>
                  <a:srgbClr val="FF0000"/>
                </a:solidFill>
              </a:rPr>
              <a:t>, </a:t>
            </a:r>
            <a:r>
              <a:rPr lang="en-US" altLang="zh-CN" sz="1600" i="0">
                <a:solidFill>
                  <a:srgbClr val="FF0000"/>
                </a:solidFill>
                <a:latin typeface="宋体" panose="02010600030101010101" pitchFamily="2" charset="-122"/>
              </a:rPr>
              <a:t>“</a:t>
            </a:r>
            <a:r>
              <a:rPr lang="en-US" altLang="zh-CN" sz="1600" i="0">
                <a:solidFill>
                  <a:srgbClr val="FF0000"/>
                </a:solidFill>
              </a:rPr>
              <a:t>B</a:t>
            </a:r>
            <a:r>
              <a:rPr lang="en-US" altLang="zh-CN" sz="1600" i="0">
                <a:solidFill>
                  <a:srgbClr val="FF0000"/>
                </a:solidFill>
                <a:latin typeface="宋体" panose="02010600030101010101" pitchFamily="2" charset="-122"/>
              </a:rPr>
              <a:t>”</a:t>
            </a:r>
            <a:r>
              <a:rPr lang="en-US" altLang="zh-CN" sz="1600" i="0">
                <a:solidFill>
                  <a:srgbClr val="FF0000"/>
                </a:solidFill>
              </a:rPr>
              <a:t>, </a:t>
            </a:r>
            <a:r>
              <a:rPr lang="en-US" altLang="zh-CN" sz="1600" i="0">
                <a:solidFill>
                  <a:srgbClr val="FF0000"/>
                </a:solidFill>
                <a:latin typeface="宋体" panose="02010600030101010101" pitchFamily="2" charset="-122"/>
              </a:rPr>
              <a:t>“</a:t>
            </a:r>
            <a:r>
              <a:rPr lang="en-US" altLang="zh-CN" sz="1600" i="0">
                <a:solidFill>
                  <a:srgbClr val="FF0000"/>
                </a:solidFill>
              </a:rPr>
              <a:t>C</a:t>
            </a:r>
            <a:r>
              <a:rPr lang="en-US" altLang="zh-CN" sz="1600" i="0">
                <a:solidFill>
                  <a:srgbClr val="FF0000"/>
                </a:solidFill>
                <a:latin typeface="宋体" panose="02010600030101010101" pitchFamily="2" charset="-122"/>
              </a:rPr>
              <a:t>”</a:t>
            </a:r>
            <a:r>
              <a:rPr lang="en-US" altLang="zh-CN" sz="1600" i="0">
                <a:solidFill>
                  <a:srgbClr val="FF0000"/>
                </a:solidFill>
              </a:rPr>
              <a:t>);</a:t>
            </a:r>
          </a:p>
          <a:p>
            <a:pPr eaLnBrk="1" hangingPunct="1"/>
            <a:r>
              <a:rPr lang="en-US" altLang="zh-CN" sz="1600" i="0"/>
              <a:t>}</a:t>
            </a:r>
          </a:p>
          <a:p>
            <a:pPr eaLnBrk="1" hangingPunct="1"/>
            <a:endParaRPr lang="en-US" altLang="zh-CN" sz="1600" i="0"/>
          </a:p>
          <a:p>
            <a:pPr eaLnBrk="1" hangingPunct="1"/>
            <a:r>
              <a:rPr lang="en-US" altLang="zh-CN" sz="1600" i="0"/>
              <a:t>int Hanoi (int N, int X, int Y, int Z)</a:t>
            </a:r>
          </a:p>
          <a:p>
            <a:pPr eaLnBrk="1" hangingPunct="1"/>
            <a:r>
              <a:rPr lang="en-US" altLang="zh-CN" sz="1600" i="0"/>
              <a:t>{ </a:t>
            </a:r>
            <a:r>
              <a:rPr lang="en-US" altLang="zh-CN" sz="1400" i="0">
                <a:solidFill>
                  <a:schemeClr val="accent2"/>
                </a:solidFill>
              </a:rPr>
              <a:t> //</a:t>
            </a:r>
            <a:r>
              <a:rPr lang="zh-CN" altLang="en-US" sz="1400" i="0">
                <a:solidFill>
                  <a:schemeClr val="accent2"/>
                </a:solidFill>
              </a:rPr>
              <a:t>该函数是将</a:t>
            </a:r>
            <a:r>
              <a:rPr lang="en-US" altLang="zh-CN" sz="1400" i="0">
                <a:solidFill>
                  <a:schemeClr val="accent2"/>
                </a:solidFill>
              </a:rPr>
              <a:t>N</a:t>
            </a:r>
            <a:r>
              <a:rPr lang="zh-CN" altLang="en-US" sz="1400" i="0">
                <a:solidFill>
                  <a:schemeClr val="accent2"/>
                </a:solidFill>
              </a:rPr>
              <a:t>个盘子从</a:t>
            </a:r>
            <a:r>
              <a:rPr lang="en-US" altLang="zh-CN" sz="1400" i="0">
                <a:solidFill>
                  <a:schemeClr val="accent2"/>
                </a:solidFill>
              </a:rPr>
              <a:t>X</a:t>
            </a:r>
            <a:r>
              <a:rPr lang="zh-CN" altLang="en-US" sz="1400" i="0">
                <a:solidFill>
                  <a:schemeClr val="accent2"/>
                </a:solidFill>
              </a:rPr>
              <a:t>柱，以</a:t>
            </a:r>
            <a:r>
              <a:rPr lang="en-US" altLang="zh-CN" sz="1400" i="0">
                <a:solidFill>
                  <a:schemeClr val="accent2"/>
                </a:solidFill>
              </a:rPr>
              <a:t>Z</a:t>
            </a:r>
            <a:r>
              <a:rPr lang="zh-CN" altLang="en-US" sz="1400" i="0">
                <a:solidFill>
                  <a:schemeClr val="accent2"/>
                </a:solidFill>
              </a:rPr>
              <a:t>柱做中转，移动到</a:t>
            </a:r>
            <a:r>
              <a:rPr lang="en-US" altLang="zh-CN" sz="1400" i="0">
                <a:solidFill>
                  <a:schemeClr val="accent2"/>
                </a:solidFill>
              </a:rPr>
              <a:t>Y</a:t>
            </a:r>
            <a:r>
              <a:rPr lang="zh-CN" altLang="en-US" sz="1400" i="0">
                <a:solidFill>
                  <a:schemeClr val="accent2"/>
                </a:solidFill>
              </a:rPr>
              <a:t>柱上 </a:t>
            </a:r>
          </a:p>
          <a:p>
            <a:pPr eaLnBrk="1" hangingPunct="1"/>
            <a:r>
              <a:rPr lang="en-US" altLang="zh-CN" sz="1600" i="0"/>
              <a:t>    If  N &gt; 1 Then</a:t>
            </a:r>
          </a:p>
          <a:p>
            <a:pPr eaLnBrk="1" hangingPunct="1"/>
            <a:r>
              <a:rPr lang="en-US" altLang="zh-CN" sz="1600" b="0" i="0"/>
              <a:t>    { </a:t>
            </a:r>
          </a:p>
          <a:p>
            <a:pPr eaLnBrk="1" hangingPunct="1"/>
            <a:r>
              <a:rPr lang="en-US" altLang="zh-CN" sz="1600" b="0" i="0"/>
              <a:t>      </a:t>
            </a:r>
            <a:r>
              <a:rPr lang="en-US" altLang="zh-CN" sz="1400" i="0">
                <a:solidFill>
                  <a:schemeClr val="accent2"/>
                </a:solidFill>
              </a:rPr>
              <a:t>//</a:t>
            </a:r>
            <a:r>
              <a:rPr lang="zh-CN" altLang="en-US" sz="1400" i="0">
                <a:solidFill>
                  <a:schemeClr val="accent2"/>
                </a:solidFill>
              </a:rPr>
              <a:t>先把</a:t>
            </a:r>
            <a:r>
              <a:rPr lang="en-US" altLang="zh-CN" sz="1400" i="0">
                <a:solidFill>
                  <a:schemeClr val="accent2"/>
                </a:solidFill>
              </a:rPr>
              <a:t>n-1</a:t>
            </a:r>
            <a:r>
              <a:rPr lang="zh-CN" altLang="en-US" sz="1400" i="0">
                <a:solidFill>
                  <a:schemeClr val="accent2"/>
                </a:solidFill>
              </a:rPr>
              <a:t>个盘子从</a:t>
            </a:r>
            <a:r>
              <a:rPr lang="en-US" altLang="zh-CN" sz="1400" i="0">
                <a:solidFill>
                  <a:schemeClr val="accent2"/>
                </a:solidFill>
              </a:rPr>
              <a:t>X</a:t>
            </a:r>
            <a:r>
              <a:rPr lang="zh-CN" altLang="en-US" sz="1400" i="0">
                <a:solidFill>
                  <a:schemeClr val="accent2"/>
                </a:solidFill>
              </a:rPr>
              <a:t>放到</a:t>
            </a:r>
            <a:r>
              <a:rPr lang="en-US" altLang="zh-CN" sz="1400" i="0">
                <a:solidFill>
                  <a:schemeClr val="accent2"/>
                </a:solidFill>
              </a:rPr>
              <a:t>Z</a:t>
            </a:r>
            <a:r>
              <a:rPr lang="zh-CN" altLang="en-US" sz="1400" i="0">
                <a:solidFill>
                  <a:schemeClr val="accent2"/>
                </a:solidFill>
              </a:rPr>
              <a:t>上</a:t>
            </a:r>
            <a:r>
              <a:rPr lang="en-US" altLang="zh-CN" sz="1400" i="0">
                <a:solidFill>
                  <a:schemeClr val="accent2"/>
                </a:solidFill>
              </a:rPr>
              <a:t>(</a:t>
            </a:r>
            <a:r>
              <a:rPr lang="zh-CN" altLang="en-US" sz="1400" i="0">
                <a:solidFill>
                  <a:schemeClr val="accent2"/>
                </a:solidFill>
              </a:rPr>
              <a:t>以</a:t>
            </a:r>
            <a:r>
              <a:rPr lang="en-US" altLang="zh-CN" sz="1400" i="0">
                <a:solidFill>
                  <a:schemeClr val="accent2"/>
                </a:solidFill>
              </a:rPr>
              <a:t>Y</a:t>
            </a:r>
            <a:r>
              <a:rPr lang="zh-CN" altLang="en-US" sz="1400" i="0">
                <a:solidFill>
                  <a:schemeClr val="accent2"/>
                </a:solidFill>
              </a:rPr>
              <a:t>做中转</a:t>
            </a:r>
            <a:r>
              <a:rPr lang="en-US" altLang="zh-CN" sz="1400" i="0">
                <a:solidFill>
                  <a:schemeClr val="accent2"/>
                </a:solidFill>
              </a:rPr>
              <a:t>)</a:t>
            </a:r>
          </a:p>
          <a:p>
            <a:pPr eaLnBrk="1" hangingPunct="1"/>
            <a:r>
              <a:rPr lang="en-US" altLang="zh-CN" sz="1600" i="0">
                <a:solidFill>
                  <a:srgbClr val="FF0000"/>
                </a:solidFill>
              </a:rPr>
              <a:t>	Hanoi (N - 1, X, Z, Y); </a:t>
            </a:r>
          </a:p>
          <a:p>
            <a:pPr eaLnBrk="1" hangingPunct="1"/>
            <a:r>
              <a:rPr lang="en-US" altLang="zh-CN" sz="1600" b="0" i="0"/>
              <a:t>      </a:t>
            </a:r>
            <a:r>
              <a:rPr lang="en-US" altLang="zh-CN" sz="1400" i="0">
                <a:solidFill>
                  <a:schemeClr val="accent2"/>
                </a:solidFill>
              </a:rPr>
              <a:t>//</a:t>
            </a:r>
            <a:r>
              <a:rPr lang="zh-CN" altLang="en-US" sz="1400" i="0">
                <a:solidFill>
                  <a:schemeClr val="accent2"/>
                </a:solidFill>
              </a:rPr>
              <a:t>然后把</a:t>
            </a:r>
            <a:r>
              <a:rPr lang="en-US" altLang="zh-CN" sz="1400" i="0">
                <a:solidFill>
                  <a:schemeClr val="accent2"/>
                </a:solidFill>
              </a:rPr>
              <a:t>X</a:t>
            </a:r>
            <a:r>
              <a:rPr lang="zh-CN" altLang="en-US" sz="1400" i="0">
                <a:solidFill>
                  <a:schemeClr val="accent2"/>
                </a:solidFill>
              </a:rPr>
              <a:t>上最下面的盘子放到</a:t>
            </a:r>
            <a:r>
              <a:rPr lang="en-US" altLang="zh-CN" sz="1400" i="0">
                <a:solidFill>
                  <a:schemeClr val="accent2"/>
                </a:solidFill>
              </a:rPr>
              <a:t>Y</a:t>
            </a:r>
            <a:r>
              <a:rPr lang="zh-CN" altLang="en-US" sz="1400" i="0">
                <a:solidFill>
                  <a:schemeClr val="accent2"/>
                </a:solidFill>
              </a:rPr>
              <a:t>上</a:t>
            </a:r>
          </a:p>
          <a:p>
            <a:pPr eaLnBrk="1" hangingPunct="1"/>
            <a:r>
              <a:rPr lang="en-US" altLang="zh-CN" sz="1600" i="0"/>
              <a:t>	Printf(</a:t>
            </a:r>
            <a:r>
              <a:rPr lang="en-US" altLang="zh-CN" sz="1600" i="0">
                <a:latin typeface="宋体" panose="02010600030101010101" pitchFamily="2" charset="-122"/>
              </a:rPr>
              <a:t>“</a:t>
            </a:r>
            <a:r>
              <a:rPr lang="en-US" altLang="zh-CN" sz="1600" i="0"/>
              <a:t>%d</a:t>
            </a:r>
            <a:r>
              <a:rPr lang="en-US" altLang="zh-CN" sz="1600" i="0">
                <a:sym typeface="Wingdings" panose="05000000000000000000" pitchFamily="2" charset="2"/>
              </a:rPr>
              <a:t>%d</a:t>
            </a:r>
            <a:r>
              <a:rPr lang="en-US" altLang="zh-CN" sz="1600" i="0">
                <a:latin typeface="宋体" panose="02010600030101010101" pitchFamily="2" charset="-122"/>
              </a:rPr>
              <a:t>”</a:t>
            </a:r>
            <a:r>
              <a:rPr lang="en-US" altLang="zh-CN" sz="1600" i="0"/>
              <a:t>, X, Y); </a:t>
            </a:r>
            <a:endParaRPr lang="en-US" altLang="zh-CN" sz="1600" i="0">
              <a:sym typeface="Wingdings" panose="05000000000000000000" pitchFamily="2" charset="2"/>
            </a:endParaRPr>
          </a:p>
          <a:p>
            <a:pPr eaLnBrk="1" hangingPunct="1"/>
            <a:r>
              <a:rPr lang="en-US" altLang="zh-CN" sz="1600" i="0">
                <a:sym typeface="Wingdings" panose="05000000000000000000" pitchFamily="2" charset="2"/>
              </a:rPr>
              <a:t>      </a:t>
            </a:r>
            <a:r>
              <a:rPr lang="en-US" altLang="zh-CN" sz="1400" i="0">
                <a:solidFill>
                  <a:schemeClr val="accent2"/>
                </a:solidFill>
                <a:sym typeface="Wingdings" panose="05000000000000000000" pitchFamily="2" charset="2"/>
              </a:rPr>
              <a:t>//</a:t>
            </a:r>
            <a:r>
              <a:rPr lang="zh-CN" altLang="en-US" sz="1400" i="0">
                <a:solidFill>
                  <a:schemeClr val="accent2"/>
                </a:solidFill>
                <a:sym typeface="Wingdings" panose="05000000000000000000" pitchFamily="2" charset="2"/>
              </a:rPr>
              <a:t>接着把</a:t>
            </a:r>
            <a:r>
              <a:rPr lang="en-US" altLang="zh-CN" sz="1400" i="0">
                <a:solidFill>
                  <a:schemeClr val="accent2"/>
                </a:solidFill>
                <a:sym typeface="Wingdings" panose="05000000000000000000" pitchFamily="2" charset="2"/>
              </a:rPr>
              <a:t>n-1</a:t>
            </a:r>
            <a:r>
              <a:rPr lang="zh-CN" altLang="en-US" sz="1400" i="0">
                <a:solidFill>
                  <a:schemeClr val="accent2"/>
                </a:solidFill>
                <a:sym typeface="Wingdings" panose="05000000000000000000" pitchFamily="2" charset="2"/>
              </a:rPr>
              <a:t>个盘子从</a:t>
            </a:r>
            <a:r>
              <a:rPr lang="en-US" altLang="zh-CN" sz="1400" i="0">
                <a:solidFill>
                  <a:schemeClr val="accent2"/>
                </a:solidFill>
                <a:sym typeface="Wingdings" panose="05000000000000000000" pitchFamily="2" charset="2"/>
              </a:rPr>
              <a:t>Z</a:t>
            </a:r>
            <a:r>
              <a:rPr lang="zh-CN" altLang="en-US" sz="1400" i="0">
                <a:solidFill>
                  <a:schemeClr val="accent2"/>
                </a:solidFill>
                <a:sym typeface="Wingdings" panose="05000000000000000000" pitchFamily="2" charset="2"/>
              </a:rPr>
              <a:t>上放到</a:t>
            </a:r>
            <a:r>
              <a:rPr lang="en-US" altLang="zh-CN" sz="1400" i="0">
                <a:solidFill>
                  <a:schemeClr val="accent2"/>
                </a:solidFill>
                <a:sym typeface="Wingdings" panose="05000000000000000000" pitchFamily="2" charset="2"/>
              </a:rPr>
              <a:t>Y</a:t>
            </a:r>
            <a:r>
              <a:rPr lang="zh-CN" altLang="en-US" sz="1400" i="0">
                <a:solidFill>
                  <a:schemeClr val="accent2"/>
                </a:solidFill>
                <a:sym typeface="Wingdings" panose="05000000000000000000" pitchFamily="2" charset="2"/>
              </a:rPr>
              <a:t>上</a:t>
            </a:r>
            <a:r>
              <a:rPr lang="en-US" altLang="zh-CN" sz="1400" i="0">
                <a:solidFill>
                  <a:schemeClr val="accent2"/>
                </a:solidFill>
                <a:sym typeface="Wingdings" panose="05000000000000000000" pitchFamily="2" charset="2"/>
              </a:rPr>
              <a:t>(</a:t>
            </a:r>
            <a:r>
              <a:rPr lang="zh-CN" altLang="en-US" sz="1400" i="0">
                <a:solidFill>
                  <a:schemeClr val="accent2"/>
                </a:solidFill>
                <a:sym typeface="Wingdings" panose="05000000000000000000" pitchFamily="2" charset="2"/>
              </a:rPr>
              <a:t>以</a:t>
            </a:r>
            <a:r>
              <a:rPr lang="en-US" altLang="zh-CN" sz="1400" i="0">
                <a:solidFill>
                  <a:schemeClr val="accent2"/>
                </a:solidFill>
                <a:sym typeface="Wingdings" panose="05000000000000000000" pitchFamily="2" charset="2"/>
              </a:rPr>
              <a:t>X</a:t>
            </a:r>
            <a:r>
              <a:rPr lang="zh-CN" altLang="en-US" sz="1400" i="0">
                <a:solidFill>
                  <a:schemeClr val="accent2"/>
                </a:solidFill>
                <a:sym typeface="Wingdings" panose="05000000000000000000" pitchFamily="2" charset="2"/>
              </a:rPr>
              <a:t>做中转</a:t>
            </a:r>
            <a:r>
              <a:rPr lang="en-US" altLang="zh-CN" sz="1400" i="0">
                <a:solidFill>
                  <a:schemeClr val="accent2"/>
                </a:solidFill>
                <a:sym typeface="Wingdings" panose="05000000000000000000" pitchFamily="2" charset="2"/>
              </a:rPr>
              <a:t>)</a:t>
            </a:r>
          </a:p>
          <a:p>
            <a:pPr eaLnBrk="1" hangingPunct="1"/>
            <a:r>
              <a:rPr lang="en-US" altLang="zh-CN" sz="1600" i="0">
                <a:solidFill>
                  <a:srgbClr val="FF0000"/>
                </a:solidFill>
                <a:sym typeface="Wingdings" panose="05000000000000000000" pitchFamily="2" charset="2"/>
              </a:rPr>
              <a:t>	Hanoi (N - 1, Z, Y, X);</a:t>
            </a:r>
          </a:p>
          <a:p>
            <a:pPr eaLnBrk="1" hangingPunct="1"/>
            <a:r>
              <a:rPr lang="en-US" altLang="zh-CN" sz="1600" i="0">
                <a:sym typeface="Wingdings" panose="05000000000000000000" pitchFamily="2" charset="2"/>
              </a:rPr>
              <a:t>    }</a:t>
            </a:r>
          </a:p>
          <a:p>
            <a:pPr eaLnBrk="1" hangingPunct="1"/>
            <a:r>
              <a:rPr lang="en-US" altLang="zh-CN" sz="1600" i="0">
                <a:sym typeface="Wingdings" panose="05000000000000000000" pitchFamily="2" charset="2"/>
              </a:rPr>
              <a:t>    Else </a:t>
            </a:r>
          </a:p>
          <a:p>
            <a:pPr eaLnBrk="1" hangingPunct="1"/>
            <a:r>
              <a:rPr lang="en-US" altLang="zh-CN" sz="1600" i="0">
                <a:sym typeface="Wingdings" panose="05000000000000000000" pitchFamily="2" charset="2"/>
              </a:rPr>
              <a:t>    { </a:t>
            </a:r>
            <a:r>
              <a:rPr lang="en-US" altLang="zh-CN" sz="1400" i="0">
                <a:solidFill>
                  <a:schemeClr val="accent2"/>
                </a:solidFill>
                <a:sym typeface="Wingdings" panose="05000000000000000000" pitchFamily="2" charset="2"/>
              </a:rPr>
              <a:t>//</a:t>
            </a:r>
            <a:r>
              <a:rPr lang="zh-CN" altLang="en-US" sz="1400" i="0">
                <a:solidFill>
                  <a:schemeClr val="accent2"/>
                </a:solidFill>
                <a:sym typeface="Wingdings" panose="05000000000000000000" pitchFamily="2" charset="2"/>
              </a:rPr>
              <a:t>只有一个盘子时，直接把它从</a:t>
            </a:r>
            <a:r>
              <a:rPr lang="en-US" altLang="zh-CN" sz="1400" i="0">
                <a:solidFill>
                  <a:schemeClr val="accent2"/>
                </a:solidFill>
                <a:sym typeface="Wingdings" panose="05000000000000000000" pitchFamily="2" charset="2"/>
              </a:rPr>
              <a:t>X</a:t>
            </a:r>
            <a:r>
              <a:rPr lang="zh-CN" altLang="en-US" sz="1400" i="0">
                <a:solidFill>
                  <a:schemeClr val="accent2"/>
                </a:solidFill>
                <a:sym typeface="Wingdings" panose="05000000000000000000" pitchFamily="2" charset="2"/>
              </a:rPr>
              <a:t>放到</a:t>
            </a:r>
            <a:r>
              <a:rPr lang="en-US" altLang="zh-CN" sz="1400" i="0">
                <a:solidFill>
                  <a:schemeClr val="accent2"/>
                </a:solidFill>
                <a:sym typeface="Wingdings" panose="05000000000000000000" pitchFamily="2" charset="2"/>
              </a:rPr>
              <a:t>Y</a:t>
            </a:r>
            <a:r>
              <a:rPr lang="zh-CN" altLang="en-US" sz="1400" i="0">
                <a:solidFill>
                  <a:schemeClr val="accent2"/>
                </a:solidFill>
                <a:sym typeface="Wingdings" panose="05000000000000000000" pitchFamily="2" charset="2"/>
              </a:rPr>
              <a:t>上</a:t>
            </a:r>
          </a:p>
          <a:p>
            <a:pPr eaLnBrk="1" hangingPunct="1"/>
            <a:r>
              <a:rPr lang="zh-CN" altLang="en-US" sz="1600" i="0">
                <a:sym typeface="Wingdings" panose="05000000000000000000" pitchFamily="2" charset="2"/>
              </a:rPr>
              <a:t>       	</a:t>
            </a:r>
            <a:r>
              <a:rPr lang="en-US" altLang="zh-CN" sz="1600" i="0">
                <a:sym typeface="Wingdings" panose="05000000000000000000" pitchFamily="2" charset="2"/>
              </a:rPr>
              <a:t>Printf(</a:t>
            </a:r>
            <a:r>
              <a:rPr lang="en-US" altLang="zh-CN" sz="1600" i="0">
                <a:latin typeface="宋体" panose="02010600030101010101" pitchFamily="2" charset="-122"/>
                <a:sym typeface="Wingdings" panose="05000000000000000000" pitchFamily="2" charset="2"/>
              </a:rPr>
              <a:t>“</a:t>
            </a:r>
            <a:r>
              <a:rPr lang="en-US" altLang="zh-CN" sz="1600" i="0">
                <a:sym typeface="Wingdings" panose="05000000000000000000" pitchFamily="2" charset="2"/>
              </a:rPr>
              <a:t>%d%d</a:t>
            </a:r>
            <a:r>
              <a:rPr lang="en-US" altLang="zh-CN" sz="1600" i="0">
                <a:latin typeface="宋体" panose="02010600030101010101" pitchFamily="2" charset="-122"/>
                <a:sym typeface="Wingdings" panose="05000000000000000000" pitchFamily="2" charset="2"/>
              </a:rPr>
              <a:t>”</a:t>
            </a:r>
            <a:r>
              <a:rPr lang="en-US" altLang="zh-CN" sz="1600" i="0">
                <a:sym typeface="Wingdings" panose="05000000000000000000" pitchFamily="2" charset="2"/>
              </a:rPr>
              <a:t>, X,</a:t>
            </a:r>
            <a:r>
              <a:rPr lang="en-US" altLang="zh-CN" sz="1600" i="0"/>
              <a:t> Y);</a:t>
            </a:r>
            <a:endParaRPr lang="en-US" altLang="zh-CN" sz="1600" i="0">
              <a:sym typeface="Wingdings" panose="05000000000000000000" pitchFamily="2" charset="2"/>
            </a:endParaRPr>
          </a:p>
          <a:p>
            <a:pPr eaLnBrk="1" hangingPunct="1"/>
            <a:r>
              <a:rPr lang="en-US" altLang="zh-CN" sz="1600" i="0">
                <a:sym typeface="Wingdings" panose="05000000000000000000" pitchFamily="2" charset="2"/>
              </a:rPr>
              <a:t>    }</a:t>
            </a:r>
          </a:p>
          <a:p>
            <a:pPr eaLnBrk="1" hangingPunct="1"/>
            <a:r>
              <a:rPr lang="en-US" altLang="zh-CN" sz="1600" i="0">
                <a:sym typeface="Wingdings" panose="05000000000000000000" pitchFamily="2" charset="2"/>
              </a:rPr>
              <a:t>}</a:t>
            </a:r>
            <a:r>
              <a:rPr lang="en-US" altLang="zh-CN" sz="1600">
                <a:sym typeface="Wingdings" panose="05000000000000000000" pitchFamily="2" charset="2"/>
              </a:rPr>
              <a:t> </a:t>
            </a:r>
          </a:p>
        </p:txBody>
      </p:sp>
      <p:sp>
        <p:nvSpPr>
          <p:cNvPr id="47" name="圆角矩形 46"/>
          <p:cNvSpPr/>
          <p:nvPr/>
        </p:nvSpPr>
        <p:spPr>
          <a:xfrm>
            <a:off x="707569" y="1247230"/>
            <a:ext cx="3988513"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）汉诺塔问题求解示意</a:t>
            </a:r>
          </a:p>
        </p:txBody>
      </p:sp>
      <p:sp>
        <p:nvSpPr>
          <p:cNvPr id="48"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57307">
                                            <p:txEl>
                                              <p:pRg st="0" end="0"/>
                                            </p:txEl>
                                          </p:spTgt>
                                        </p:tgtEl>
                                        <p:attrNameLst>
                                          <p:attrName>style.visibility</p:attrName>
                                        </p:attrNameLst>
                                      </p:cBhvr>
                                      <p:to>
                                        <p:strVal val="visible"/>
                                      </p:to>
                                    </p:set>
                                    <p:anim calcmode="lin" valueType="num">
                                      <p:cBhvr additive="base">
                                        <p:cTn id="7" dur="500" fill="hold"/>
                                        <p:tgtEl>
                                          <p:spTgt spid="2057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73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7307">
                                            <p:txEl>
                                              <p:pRg st="1" end="1"/>
                                            </p:txEl>
                                          </p:spTgt>
                                        </p:tgtEl>
                                        <p:attrNameLst>
                                          <p:attrName>style.visibility</p:attrName>
                                        </p:attrNameLst>
                                      </p:cBhvr>
                                      <p:to>
                                        <p:strVal val="visible"/>
                                      </p:to>
                                    </p:set>
                                    <p:anim calcmode="lin" valueType="num">
                                      <p:cBhvr additive="base">
                                        <p:cTn id="11" dur="500" fill="hold"/>
                                        <p:tgtEl>
                                          <p:spTgt spid="20573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73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57307">
                                            <p:txEl>
                                              <p:pRg st="2" end="2"/>
                                            </p:txEl>
                                          </p:spTgt>
                                        </p:tgtEl>
                                        <p:attrNameLst>
                                          <p:attrName>style.visibility</p:attrName>
                                        </p:attrNameLst>
                                      </p:cBhvr>
                                      <p:to>
                                        <p:strVal val="visible"/>
                                      </p:to>
                                    </p:set>
                                    <p:anim calcmode="lin" valueType="num">
                                      <p:cBhvr additive="base">
                                        <p:cTn id="15" dur="500" fill="hold"/>
                                        <p:tgtEl>
                                          <p:spTgt spid="20573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573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57307">
                                            <p:txEl>
                                              <p:pRg st="3" end="3"/>
                                            </p:txEl>
                                          </p:spTgt>
                                        </p:tgtEl>
                                        <p:attrNameLst>
                                          <p:attrName>style.visibility</p:attrName>
                                        </p:attrNameLst>
                                      </p:cBhvr>
                                      <p:to>
                                        <p:strVal val="visible"/>
                                      </p:to>
                                    </p:set>
                                    <p:anim calcmode="lin" valueType="num">
                                      <p:cBhvr additive="base">
                                        <p:cTn id="19" dur="500" fill="hold"/>
                                        <p:tgtEl>
                                          <p:spTgt spid="20573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7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57307">
                                            <p:txEl>
                                              <p:pRg st="5" end="5"/>
                                            </p:txEl>
                                          </p:spTgt>
                                        </p:tgtEl>
                                        <p:attrNameLst>
                                          <p:attrName>style.visibility</p:attrName>
                                        </p:attrNameLst>
                                      </p:cBhvr>
                                      <p:to>
                                        <p:strVal val="visible"/>
                                      </p:to>
                                    </p:set>
                                    <p:anim calcmode="lin" valueType="num">
                                      <p:cBhvr additive="base">
                                        <p:cTn id="25" dur="500" fill="hold"/>
                                        <p:tgtEl>
                                          <p:spTgt spid="205730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730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57307">
                                            <p:txEl>
                                              <p:pRg st="6" end="6"/>
                                            </p:txEl>
                                          </p:spTgt>
                                        </p:tgtEl>
                                        <p:attrNameLst>
                                          <p:attrName>style.visibility</p:attrName>
                                        </p:attrNameLst>
                                      </p:cBhvr>
                                      <p:to>
                                        <p:strVal val="visible"/>
                                      </p:to>
                                    </p:set>
                                    <p:anim calcmode="lin" valueType="num">
                                      <p:cBhvr additive="base">
                                        <p:cTn id="29" dur="500" fill="hold"/>
                                        <p:tgtEl>
                                          <p:spTgt spid="205730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5730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57307">
                                            <p:txEl>
                                              <p:pRg st="20" end="20"/>
                                            </p:txEl>
                                          </p:spTgt>
                                        </p:tgtEl>
                                        <p:attrNameLst>
                                          <p:attrName>style.visibility</p:attrName>
                                        </p:attrNameLst>
                                      </p:cBhvr>
                                      <p:to>
                                        <p:strVal val="visible"/>
                                      </p:to>
                                    </p:set>
                                    <p:anim calcmode="lin" valueType="num">
                                      <p:cBhvr additive="base">
                                        <p:cTn id="33" dur="500" fill="hold"/>
                                        <p:tgtEl>
                                          <p:spTgt spid="2057307">
                                            <p:txEl>
                                              <p:pRg st="20" end="2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57307">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057307">
                                            <p:txEl>
                                              <p:pRg st="7" end="7"/>
                                            </p:txEl>
                                          </p:spTgt>
                                        </p:tgtEl>
                                        <p:attrNameLst>
                                          <p:attrName>style.visibility</p:attrName>
                                        </p:attrNameLst>
                                      </p:cBhvr>
                                      <p:to>
                                        <p:strVal val="visible"/>
                                      </p:to>
                                    </p:set>
                                    <p:anim calcmode="lin" valueType="num">
                                      <p:cBhvr additive="base">
                                        <p:cTn id="39" dur="500" fill="hold"/>
                                        <p:tgtEl>
                                          <p:spTgt spid="205730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5730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57307">
                                            <p:txEl>
                                              <p:pRg st="8" end="8"/>
                                            </p:txEl>
                                          </p:spTgt>
                                        </p:tgtEl>
                                        <p:attrNameLst>
                                          <p:attrName>style.visibility</p:attrName>
                                        </p:attrNameLst>
                                      </p:cBhvr>
                                      <p:to>
                                        <p:strVal val="visible"/>
                                      </p:to>
                                    </p:set>
                                    <p:anim calcmode="lin" valueType="num">
                                      <p:cBhvr additive="base">
                                        <p:cTn id="43" dur="500" fill="hold"/>
                                        <p:tgtEl>
                                          <p:spTgt spid="205730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5730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57307">
                                            <p:txEl>
                                              <p:pRg st="15" end="15"/>
                                            </p:txEl>
                                          </p:spTgt>
                                        </p:tgtEl>
                                        <p:attrNameLst>
                                          <p:attrName>style.visibility</p:attrName>
                                        </p:attrNameLst>
                                      </p:cBhvr>
                                      <p:to>
                                        <p:strVal val="visible"/>
                                      </p:to>
                                    </p:set>
                                    <p:anim calcmode="lin" valueType="num">
                                      <p:cBhvr additive="base">
                                        <p:cTn id="47" dur="500" fill="hold"/>
                                        <p:tgtEl>
                                          <p:spTgt spid="2057307">
                                            <p:txEl>
                                              <p:pRg st="15" end="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5730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057307">
                                            <p:txEl>
                                              <p:pRg st="16" end="16"/>
                                            </p:txEl>
                                          </p:spTgt>
                                        </p:tgtEl>
                                        <p:attrNameLst>
                                          <p:attrName>style.visibility</p:attrName>
                                        </p:attrNameLst>
                                      </p:cBhvr>
                                      <p:to>
                                        <p:strVal val="visible"/>
                                      </p:to>
                                    </p:set>
                                    <p:anim calcmode="lin" valueType="num">
                                      <p:cBhvr additive="base">
                                        <p:cTn id="53" dur="500" fill="hold"/>
                                        <p:tgtEl>
                                          <p:spTgt spid="2057307">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057307">
                                            <p:txEl>
                                              <p:pRg st="16" end="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057307">
                                            <p:txEl>
                                              <p:pRg st="17" end="17"/>
                                            </p:txEl>
                                          </p:spTgt>
                                        </p:tgtEl>
                                        <p:attrNameLst>
                                          <p:attrName>style.visibility</p:attrName>
                                        </p:attrNameLst>
                                      </p:cBhvr>
                                      <p:to>
                                        <p:strVal val="visible"/>
                                      </p:to>
                                    </p:set>
                                    <p:anim calcmode="lin" valueType="num">
                                      <p:cBhvr additive="base">
                                        <p:cTn id="57" dur="500" fill="hold"/>
                                        <p:tgtEl>
                                          <p:spTgt spid="2057307">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057307">
                                            <p:txEl>
                                              <p:pRg st="17" end="1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057307">
                                            <p:txEl>
                                              <p:pRg st="18" end="18"/>
                                            </p:txEl>
                                          </p:spTgt>
                                        </p:tgtEl>
                                        <p:attrNameLst>
                                          <p:attrName>style.visibility</p:attrName>
                                        </p:attrNameLst>
                                      </p:cBhvr>
                                      <p:to>
                                        <p:strVal val="visible"/>
                                      </p:to>
                                    </p:set>
                                    <p:anim calcmode="lin" valueType="num">
                                      <p:cBhvr additive="base">
                                        <p:cTn id="61" dur="500" fill="hold"/>
                                        <p:tgtEl>
                                          <p:spTgt spid="2057307">
                                            <p:txEl>
                                              <p:pRg st="18" end="1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57307">
                                            <p:txEl>
                                              <p:pRg st="18" end="1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057307">
                                            <p:txEl>
                                              <p:pRg st="19" end="19"/>
                                            </p:txEl>
                                          </p:spTgt>
                                        </p:tgtEl>
                                        <p:attrNameLst>
                                          <p:attrName>style.visibility</p:attrName>
                                        </p:attrNameLst>
                                      </p:cBhvr>
                                      <p:to>
                                        <p:strVal val="visible"/>
                                      </p:to>
                                    </p:set>
                                    <p:anim calcmode="lin" valueType="num">
                                      <p:cBhvr additive="base">
                                        <p:cTn id="65" dur="500" fill="hold"/>
                                        <p:tgtEl>
                                          <p:spTgt spid="2057307">
                                            <p:txEl>
                                              <p:pRg st="19" end="1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057307">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057307">
                                            <p:txEl>
                                              <p:pRg st="9" end="9"/>
                                            </p:txEl>
                                          </p:spTgt>
                                        </p:tgtEl>
                                        <p:attrNameLst>
                                          <p:attrName>style.visibility</p:attrName>
                                        </p:attrNameLst>
                                      </p:cBhvr>
                                      <p:to>
                                        <p:strVal val="visible"/>
                                      </p:to>
                                    </p:set>
                                    <p:anim calcmode="lin" valueType="num">
                                      <p:cBhvr additive="base">
                                        <p:cTn id="71" dur="500" fill="hold"/>
                                        <p:tgtEl>
                                          <p:spTgt spid="2057307">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057307">
                                            <p:txEl>
                                              <p:pRg st="9" end="9"/>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057307">
                                            <p:txEl>
                                              <p:pRg st="10" end="10"/>
                                            </p:txEl>
                                          </p:spTgt>
                                        </p:tgtEl>
                                        <p:attrNameLst>
                                          <p:attrName>style.visibility</p:attrName>
                                        </p:attrNameLst>
                                      </p:cBhvr>
                                      <p:to>
                                        <p:strVal val="visible"/>
                                      </p:to>
                                    </p:set>
                                    <p:anim calcmode="lin" valueType="num">
                                      <p:cBhvr additive="base">
                                        <p:cTn id="75" dur="500" fill="hold"/>
                                        <p:tgtEl>
                                          <p:spTgt spid="2057307">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0573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2057307">
                                            <p:txEl>
                                              <p:pRg st="11" end="11"/>
                                            </p:txEl>
                                          </p:spTgt>
                                        </p:tgtEl>
                                        <p:attrNameLst>
                                          <p:attrName>style.visibility</p:attrName>
                                        </p:attrNameLst>
                                      </p:cBhvr>
                                      <p:to>
                                        <p:strVal val="visible"/>
                                      </p:to>
                                    </p:set>
                                    <p:anim calcmode="lin" valueType="num">
                                      <p:cBhvr additive="base">
                                        <p:cTn id="81" dur="500" fill="hold"/>
                                        <p:tgtEl>
                                          <p:spTgt spid="2057307">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057307">
                                            <p:txEl>
                                              <p:pRg st="11" end="11"/>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057307">
                                            <p:txEl>
                                              <p:pRg st="12" end="12"/>
                                            </p:txEl>
                                          </p:spTgt>
                                        </p:tgtEl>
                                        <p:attrNameLst>
                                          <p:attrName>style.visibility</p:attrName>
                                        </p:attrNameLst>
                                      </p:cBhvr>
                                      <p:to>
                                        <p:strVal val="visible"/>
                                      </p:to>
                                    </p:set>
                                    <p:anim calcmode="lin" valueType="num">
                                      <p:cBhvr additive="base">
                                        <p:cTn id="85" dur="500" fill="hold"/>
                                        <p:tgtEl>
                                          <p:spTgt spid="2057307">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05730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2057307">
                                            <p:txEl>
                                              <p:pRg st="13" end="13"/>
                                            </p:txEl>
                                          </p:spTgt>
                                        </p:tgtEl>
                                        <p:attrNameLst>
                                          <p:attrName>style.visibility</p:attrName>
                                        </p:attrNameLst>
                                      </p:cBhvr>
                                      <p:to>
                                        <p:strVal val="visible"/>
                                      </p:to>
                                    </p:set>
                                    <p:anim calcmode="lin" valueType="num">
                                      <p:cBhvr additive="base">
                                        <p:cTn id="91" dur="500" fill="hold"/>
                                        <p:tgtEl>
                                          <p:spTgt spid="2057307">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057307">
                                            <p:txEl>
                                              <p:pRg st="13" end="13"/>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057307">
                                            <p:txEl>
                                              <p:pRg st="14" end="14"/>
                                            </p:txEl>
                                          </p:spTgt>
                                        </p:tgtEl>
                                        <p:attrNameLst>
                                          <p:attrName>style.visibility</p:attrName>
                                        </p:attrNameLst>
                                      </p:cBhvr>
                                      <p:to>
                                        <p:strVal val="visible"/>
                                      </p:to>
                                    </p:set>
                                    <p:anim calcmode="lin" valueType="num">
                                      <p:cBhvr additive="base">
                                        <p:cTn id="95" dur="500" fill="hold"/>
                                        <p:tgtEl>
                                          <p:spTgt spid="2057307">
                                            <p:txEl>
                                              <p:pRg st="14" end="1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205730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707571" y="1247230"/>
            <a:ext cx="7883696"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4</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）递归法求</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n!</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的算法或程序</a:t>
            </a:r>
          </a:p>
        </p:txBody>
      </p:sp>
      <p:sp>
        <p:nvSpPr>
          <p:cNvPr id="29"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
        <p:nvSpPr>
          <p:cNvPr id="103426" name="Rectangle 2"/>
          <p:cNvSpPr>
            <a:spLocks noChangeArrowheads="1"/>
          </p:cNvSpPr>
          <p:nvPr/>
        </p:nvSpPr>
        <p:spPr bwMode="auto">
          <a:xfrm>
            <a:off x="1524001" y="30241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3427" name="Object 3"/>
          <p:cNvGraphicFramePr>
            <a:graphicFrameLocks noChangeAspect="1"/>
          </p:cNvGraphicFramePr>
          <p:nvPr/>
        </p:nvGraphicFramePr>
        <p:xfrm>
          <a:off x="1156766" y="2043760"/>
          <a:ext cx="4318405" cy="1061106"/>
        </p:xfrm>
        <a:graphic>
          <a:graphicData uri="http://schemas.openxmlformats.org/presentationml/2006/ole">
            <mc:AlternateContent xmlns:mc="http://schemas.openxmlformats.org/markup-compatibility/2006">
              <mc:Choice xmlns:v="urn:schemas-microsoft-com:vml" Requires="v">
                <p:oleObj spid="_x0000_s139294" name="公式" r:id="rId4" imgW="1816100" imgH="482600" progId="Equation.3">
                  <p:embed/>
                </p:oleObj>
              </mc:Choice>
              <mc:Fallback>
                <p:oleObj name="公式" r:id="rId4" imgW="1816100" imgH="482600" progId="Equation.3">
                  <p:embed/>
                  <p:pic>
                    <p:nvPicPr>
                      <p:cNvPr id="1034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766" y="2043760"/>
                        <a:ext cx="4318405" cy="1061106"/>
                      </a:xfrm>
                      <a:prstGeom prst="rect">
                        <a:avLst/>
                      </a:prstGeom>
                      <a:noFill/>
                      <a:ln>
                        <a:noFill/>
                      </a:ln>
                    </p:spPr>
                  </p:pic>
                </p:oleObj>
              </mc:Fallback>
            </mc:AlternateContent>
          </a:graphicData>
        </a:graphic>
      </p:graphicFrame>
      <p:sp>
        <p:nvSpPr>
          <p:cNvPr id="1936389" name="Text Box 5"/>
          <p:cNvSpPr txBox="1">
            <a:spLocks noChangeArrowheads="1"/>
          </p:cNvSpPr>
          <p:nvPr/>
        </p:nvSpPr>
        <p:spPr bwMode="auto">
          <a:xfrm>
            <a:off x="1980141" y="3325919"/>
            <a:ext cx="3140075" cy="34101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2400" i="0" dirty="0"/>
              <a:t>long </a:t>
            </a:r>
            <a:r>
              <a:rPr lang="en-US" altLang="zh-CN" sz="2400" i="0" dirty="0" err="1"/>
              <a:t>int</a:t>
            </a:r>
            <a:r>
              <a:rPr lang="en-US" altLang="zh-CN" sz="2400" i="0" dirty="0"/>
              <a:t> Fact(</a:t>
            </a:r>
            <a:r>
              <a:rPr lang="en-US" altLang="zh-CN" sz="2400" i="0" dirty="0" err="1"/>
              <a:t>int</a:t>
            </a:r>
            <a:r>
              <a:rPr lang="en-US" altLang="zh-CN" sz="2400" i="0" dirty="0"/>
              <a:t> n)</a:t>
            </a:r>
          </a:p>
          <a:p>
            <a:pPr eaLnBrk="1" hangingPunct="1">
              <a:lnSpc>
                <a:spcPct val="110000"/>
              </a:lnSpc>
            </a:pPr>
            <a:r>
              <a:rPr lang="en-US" altLang="zh-CN" sz="2400" i="0" dirty="0"/>
              <a:t>{     long </a:t>
            </a:r>
            <a:r>
              <a:rPr lang="en-US" altLang="zh-CN" sz="2400" i="0" dirty="0" err="1"/>
              <a:t>int</a:t>
            </a:r>
            <a:r>
              <a:rPr lang="en-US" altLang="zh-CN" sz="2400" i="0" dirty="0"/>
              <a:t> x;	</a:t>
            </a:r>
          </a:p>
          <a:p>
            <a:pPr eaLnBrk="1" hangingPunct="1">
              <a:lnSpc>
                <a:spcPct val="110000"/>
              </a:lnSpc>
            </a:pPr>
            <a:r>
              <a:rPr lang="en-US" altLang="zh-CN" sz="2400" i="0" dirty="0"/>
              <a:t>      If (n &gt; 1) </a:t>
            </a:r>
          </a:p>
          <a:p>
            <a:pPr eaLnBrk="1" hangingPunct="1">
              <a:lnSpc>
                <a:spcPct val="110000"/>
              </a:lnSpc>
            </a:pPr>
            <a:r>
              <a:rPr lang="en-US" altLang="zh-CN" sz="2400" i="0" dirty="0"/>
              <a:t>      { x = Fact(n-1); </a:t>
            </a:r>
          </a:p>
          <a:p>
            <a:pPr eaLnBrk="1" hangingPunct="1">
              <a:lnSpc>
                <a:spcPct val="110000"/>
              </a:lnSpc>
            </a:pPr>
            <a:r>
              <a:rPr lang="en-US" altLang="zh-CN" sz="1400" i="0" dirty="0">
                <a:solidFill>
                  <a:schemeClr val="accent2"/>
                </a:solidFill>
              </a:rPr>
              <a:t>     /*</a:t>
            </a:r>
            <a:r>
              <a:rPr lang="zh-CN" altLang="en-US" sz="1400" i="0" dirty="0">
                <a:solidFill>
                  <a:schemeClr val="accent2"/>
                </a:solidFill>
              </a:rPr>
              <a:t>递归调用*</a:t>
            </a:r>
            <a:r>
              <a:rPr lang="en-US" altLang="zh-CN" sz="1400" i="0" dirty="0">
                <a:solidFill>
                  <a:schemeClr val="accent2"/>
                </a:solidFill>
              </a:rPr>
              <a:t>/</a:t>
            </a:r>
          </a:p>
          <a:p>
            <a:pPr eaLnBrk="1" hangingPunct="1">
              <a:lnSpc>
                <a:spcPct val="110000"/>
              </a:lnSpc>
            </a:pPr>
            <a:r>
              <a:rPr lang="en-US" altLang="zh-CN" sz="2400" i="0" dirty="0"/>
              <a:t>         return n*x;   }</a:t>
            </a:r>
          </a:p>
          <a:p>
            <a:pPr eaLnBrk="1" hangingPunct="1">
              <a:lnSpc>
                <a:spcPct val="110000"/>
              </a:lnSpc>
            </a:pPr>
            <a:r>
              <a:rPr lang="en-US" altLang="zh-CN" sz="2400" i="0" dirty="0"/>
              <a:t>      else return 1;           </a:t>
            </a:r>
          </a:p>
          <a:p>
            <a:pPr eaLnBrk="1" hangingPunct="1">
              <a:lnSpc>
                <a:spcPct val="110000"/>
              </a:lnSpc>
            </a:pPr>
            <a:r>
              <a:rPr lang="en-US" altLang="zh-CN" sz="1400" i="0" dirty="0">
                <a:solidFill>
                  <a:schemeClr val="accent2"/>
                </a:solidFill>
              </a:rPr>
              <a:t>    /*</a:t>
            </a:r>
            <a:r>
              <a:rPr lang="zh-CN" altLang="en-US" sz="1400" i="0" dirty="0">
                <a:solidFill>
                  <a:schemeClr val="accent2"/>
                </a:solidFill>
              </a:rPr>
              <a:t>递归基础*</a:t>
            </a:r>
            <a:r>
              <a:rPr lang="en-US" altLang="zh-CN" sz="1400" i="0" dirty="0">
                <a:solidFill>
                  <a:schemeClr val="accent2"/>
                </a:solidFill>
              </a:rPr>
              <a:t>/  </a:t>
            </a:r>
          </a:p>
          <a:p>
            <a:pPr eaLnBrk="1" hangingPunct="1">
              <a:lnSpc>
                <a:spcPct val="110000"/>
              </a:lnSpc>
            </a:pPr>
            <a:r>
              <a:rPr lang="en-US" altLang="zh-CN" sz="2400" i="0" dirty="0"/>
              <a:t>}</a:t>
            </a:r>
          </a:p>
        </p:txBody>
      </p:sp>
      <p:grpSp>
        <p:nvGrpSpPr>
          <p:cNvPr id="1936390" name="Group 6"/>
          <p:cNvGrpSpPr>
            <a:grpSpLocks/>
          </p:cNvGrpSpPr>
          <p:nvPr/>
        </p:nvGrpSpPr>
        <p:grpSpPr bwMode="auto">
          <a:xfrm>
            <a:off x="8886655" y="1154326"/>
            <a:ext cx="2243137" cy="5561013"/>
            <a:chOff x="4107" y="692"/>
            <a:chExt cx="1413" cy="3503"/>
          </a:xfrm>
        </p:grpSpPr>
        <p:grpSp>
          <p:nvGrpSpPr>
            <p:cNvPr id="103433" name="Group 7"/>
            <p:cNvGrpSpPr>
              <a:grpSpLocks/>
            </p:cNvGrpSpPr>
            <p:nvPr/>
          </p:nvGrpSpPr>
          <p:grpSpPr bwMode="auto">
            <a:xfrm>
              <a:off x="4207" y="954"/>
              <a:ext cx="1073" cy="3134"/>
              <a:chOff x="-1096" y="251"/>
              <a:chExt cx="1073" cy="3134"/>
            </a:xfrm>
          </p:grpSpPr>
          <p:sp>
            <p:nvSpPr>
              <p:cNvPr id="103436" name="AutoShape 8"/>
              <p:cNvSpPr>
                <a:spLocks noChangeArrowheads="1"/>
              </p:cNvSpPr>
              <p:nvPr/>
            </p:nvSpPr>
            <p:spPr bwMode="auto">
              <a:xfrm>
                <a:off x="-952" y="1059"/>
                <a:ext cx="907" cy="227"/>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dirty="0"/>
                  <a:t>n&gt;1</a:t>
                </a:r>
              </a:p>
            </p:txBody>
          </p:sp>
          <p:cxnSp>
            <p:nvCxnSpPr>
              <p:cNvPr id="103437" name="AutoShape 9"/>
              <p:cNvCxnSpPr>
                <a:cxnSpLocks noChangeShapeType="1"/>
                <a:stCxn id="103448" idx="2"/>
                <a:endCxn id="103450" idx="0"/>
              </p:cNvCxnSpPr>
              <p:nvPr/>
            </p:nvCxnSpPr>
            <p:spPr bwMode="auto">
              <a:xfrm flipH="1">
                <a:off x="-501" y="478"/>
                <a:ext cx="2"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38" name="AutoShape 10"/>
              <p:cNvCxnSpPr>
                <a:cxnSpLocks noChangeShapeType="1"/>
                <a:stCxn id="103436" idx="2"/>
                <a:endCxn id="103441" idx="0"/>
              </p:cNvCxnSpPr>
              <p:nvPr/>
            </p:nvCxnSpPr>
            <p:spPr bwMode="auto">
              <a:xfrm flipH="1">
                <a:off x="-499" y="1286"/>
                <a:ext cx="1" cy="3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39" name="Rectangle 11"/>
              <p:cNvSpPr>
                <a:spLocks noChangeArrowheads="1"/>
              </p:cNvSpPr>
              <p:nvPr/>
            </p:nvSpPr>
            <p:spPr bwMode="auto">
              <a:xfrm>
                <a:off x="-856" y="2704"/>
                <a:ext cx="7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1</a:t>
                </a:r>
              </a:p>
            </p:txBody>
          </p:sp>
          <p:cxnSp>
            <p:nvCxnSpPr>
              <p:cNvPr id="103440" name="AutoShape 12"/>
              <p:cNvCxnSpPr>
                <a:cxnSpLocks noChangeShapeType="1"/>
                <a:stCxn id="103436" idx="1"/>
                <a:endCxn id="103439" idx="1"/>
              </p:cNvCxnSpPr>
              <p:nvPr/>
            </p:nvCxnSpPr>
            <p:spPr bwMode="auto">
              <a:xfrm rot="10800000" flipH="1" flipV="1">
                <a:off x="-952" y="1173"/>
                <a:ext cx="96" cy="1622"/>
              </a:xfrm>
              <a:prstGeom prst="bentConnector3">
                <a:avLst>
                  <a:gd name="adj1" fmla="val -1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41" name="Rectangle 13"/>
              <p:cNvSpPr>
                <a:spLocks noChangeArrowheads="1"/>
              </p:cNvSpPr>
              <p:nvPr/>
            </p:nvSpPr>
            <p:spPr bwMode="auto">
              <a:xfrm>
                <a:off x="-975" y="1603"/>
                <a:ext cx="952"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X= Fact(n-1)</a:t>
                </a:r>
              </a:p>
            </p:txBody>
          </p:sp>
          <p:sp>
            <p:nvSpPr>
              <p:cNvPr id="103442" name="Text Box 14"/>
              <p:cNvSpPr txBox="1">
                <a:spLocks noChangeArrowheads="1"/>
              </p:cNvSpPr>
              <p:nvPr/>
            </p:nvSpPr>
            <p:spPr bwMode="auto">
              <a:xfrm>
                <a:off x="-1096" y="95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N</a:t>
                </a:r>
              </a:p>
            </p:txBody>
          </p:sp>
          <p:sp>
            <p:nvSpPr>
              <p:cNvPr id="103443" name="Text Box 15"/>
              <p:cNvSpPr txBox="1">
                <a:spLocks noChangeArrowheads="1"/>
              </p:cNvSpPr>
              <p:nvPr/>
            </p:nvSpPr>
            <p:spPr bwMode="auto">
              <a:xfrm>
                <a:off x="-476" y="1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Y</a:t>
                </a:r>
              </a:p>
            </p:txBody>
          </p:sp>
          <p:cxnSp>
            <p:nvCxnSpPr>
              <p:cNvPr id="103444" name="AutoShape 16"/>
              <p:cNvCxnSpPr>
                <a:cxnSpLocks noChangeShapeType="1"/>
                <a:stCxn id="103441" idx="2"/>
                <a:endCxn id="103446" idx="0"/>
              </p:cNvCxnSpPr>
              <p:nvPr/>
            </p:nvCxnSpPr>
            <p:spPr bwMode="auto">
              <a:xfrm flipH="1">
                <a:off x="-504" y="1919"/>
                <a:ext cx="5" cy="3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445" name="AutoShape 17"/>
              <p:cNvCxnSpPr>
                <a:cxnSpLocks noChangeShapeType="1"/>
                <a:stCxn id="103446" idx="3"/>
                <a:endCxn id="103449" idx="3"/>
              </p:cNvCxnSpPr>
              <p:nvPr/>
            </p:nvCxnSpPr>
            <p:spPr bwMode="auto">
              <a:xfrm flipH="1">
                <a:off x="-295" y="2341"/>
                <a:ext cx="245" cy="931"/>
              </a:xfrm>
              <a:prstGeom prst="bentConnector3">
                <a:avLst>
                  <a:gd name="adj1" fmla="val -58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46" name="Rectangle 18"/>
              <p:cNvSpPr>
                <a:spLocks noChangeArrowheads="1"/>
              </p:cNvSpPr>
              <p:nvPr/>
            </p:nvSpPr>
            <p:spPr bwMode="auto">
              <a:xfrm>
                <a:off x="-958" y="2251"/>
                <a:ext cx="908" cy="18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n*X</a:t>
                </a:r>
              </a:p>
            </p:txBody>
          </p:sp>
          <p:cxnSp>
            <p:nvCxnSpPr>
              <p:cNvPr id="103447" name="AutoShape 19"/>
              <p:cNvCxnSpPr>
                <a:cxnSpLocks noChangeShapeType="1"/>
                <a:stCxn id="103439" idx="2"/>
                <a:endCxn id="103449" idx="0"/>
              </p:cNvCxnSpPr>
              <p:nvPr/>
            </p:nvCxnSpPr>
            <p:spPr bwMode="auto">
              <a:xfrm>
                <a:off x="-504" y="2885"/>
                <a:ext cx="5" cy="2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448" name="AutoShape 20"/>
              <p:cNvSpPr>
                <a:spLocks noChangeArrowheads="1"/>
              </p:cNvSpPr>
              <p:nvPr/>
            </p:nvSpPr>
            <p:spPr bwMode="auto">
              <a:xfrm>
                <a:off x="-703" y="251"/>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开始</a:t>
                </a:r>
              </a:p>
            </p:txBody>
          </p:sp>
          <p:sp>
            <p:nvSpPr>
              <p:cNvPr id="103449" name="AutoShape 21"/>
              <p:cNvSpPr>
                <a:spLocks noChangeArrowheads="1"/>
              </p:cNvSpPr>
              <p:nvPr/>
            </p:nvSpPr>
            <p:spPr bwMode="auto">
              <a:xfrm>
                <a:off x="-703" y="3158"/>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结束</a:t>
                </a:r>
              </a:p>
            </p:txBody>
          </p:sp>
          <p:sp>
            <p:nvSpPr>
              <p:cNvPr id="103450" name="Rectangle 22"/>
              <p:cNvSpPr>
                <a:spLocks noChangeArrowheads="1"/>
              </p:cNvSpPr>
              <p:nvPr/>
            </p:nvSpPr>
            <p:spPr bwMode="auto">
              <a:xfrm>
                <a:off x="-916" y="663"/>
                <a:ext cx="83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传进的参数</a:t>
                </a:r>
                <a:r>
                  <a:rPr kumimoji="0" lang="en-US" altLang="zh-CN" sz="1600" i="0"/>
                  <a:t>n</a:t>
                </a:r>
              </a:p>
            </p:txBody>
          </p:sp>
          <p:cxnSp>
            <p:nvCxnSpPr>
              <p:cNvPr id="103451" name="AutoShape 23"/>
              <p:cNvCxnSpPr>
                <a:cxnSpLocks noChangeShapeType="1"/>
                <a:stCxn id="103450" idx="2"/>
                <a:endCxn id="103436" idx="0"/>
              </p:cNvCxnSpPr>
              <p:nvPr/>
            </p:nvCxnSpPr>
            <p:spPr bwMode="auto">
              <a:xfrm>
                <a:off x="-501" y="844"/>
                <a:ext cx="3"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434" name="Rectangle 24"/>
            <p:cNvSpPr>
              <a:spLocks noChangeArrowheads="1"/>
            </p:cNvSpPr>
            <p:nvPr/>
          </p:nvSpPr>
          <p:spPr bwMode="auto">
            <a:xfrm>
              <a:off x="4107" y="908"/>
              <a:ext cx="1316" cy="3287"/>
            </a:xfrm>
            <a:prstGeom prst="rect">
              <a:avLst/>
            </a:prstGeom>
            <a:solidFill>
              <a:schemeClr val="bg2">
                <a:alpha val="25882"/>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35" name="Rectangle 25"/>
            <p:cNvSpPr>
              <a:spLocks noChangeArrowheads="1"/>
            </p:cNvSpPr>
            <p:nvPr/>
          </p:nvSpPr>
          <p:spPr bwMode="auto">
            <a:xfrm>
              <a:off x="4941" y="692"/>
              <a:ext cx="5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dirty="0"/>
                <a:t>Fact(n)</a:t>
              </a:r>
              <a:r>
                <a:rPr kumimoji="0" lang="en-US" altLang="zh-CN" sz="1600" b="0" i="0" dirty="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36389">
                                            <p:txEl>
                                              <p:pRg st="0" end="0"/>
                                            </p:txEl>
                                          </p:spTgt>
                                        </p:tgtEl>
                                        <p:attrNameLst>
                                          <p:attrName>style.visibility</p:attrName>
                                        </p:attrNameLst>
                                      </p:cBhvr>
                                      <p:to>
                                        <p:strVal val="visible"/>
                                      </p:to>
                                    </p:set>
                                    <p:anim calcmode="lin" valueType="num">
                                      <p:cBhvr additive="base">
                                        <p:cTn id="7" dur="500" fill="hold"/>
                                        <p:tgtEl>
                                          <p:spTgt spid="193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36389">
                                            <p:txEl>
                                              <p:pRg st="1" end="1"/>
                                            </p:txEl>
                                          </p:spTgt>
                                        </p:tgtEl>
                                        <p:attrNameLst>
                                          <p:attrName>style.visibility</p:attrName>
                                        </p:attrNameLst>
                                      </p:cBhvr>
                                      <p:to>
                                        <p:strVal val="visible"/>
                                      </p:to>
                                    </p:set>
                                    <p:anim calcmode="lin" valueType="num">
                                      <p:cBhvr additive="base">
                                        <p:cTn id="13" dur="500" fill="hold"/>
                                        <p:tgtEl>
                                          <p:spTgt spid="193638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363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36389">
                                            <p:txEl>
                                              <p:pRg st="2" end="2"/>
                                            </p:txEl>
                                          </p:spTgt>
                                        </p:tgtEl>
                                        <p:attrNameLst>
                                          <p:attrName>style.visibility</p:attrName>
                                        </p:attrNameLst>
                                      </p:cBhvr>
                                      <p:to>
                                        <p:strVal val="visible"/>
                                      </p:to>
                                    </p:set>
                                    <p:anim calcmode="lin" valueType="num">
                                      <p:cBhvr additive="base">
                                        <p:cTn id="19" dur="500" fill="hold"/>
                                        <p:tgtEl>
                                          <p:spTgt spid="193638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363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36389">
                                            <p:txEl>
                                              <p:pRg st="3" end="3"/>
                                            </p:txEl>
                                          </p:spTgt>
                                        </p:tgtEl>
                                        <p:attrNameLst>
                                          <p:attrName>style.visibility</p:attrName>
                                        </p:attrNameLst>
                                      </p:cBhvr>
                                      <p:to>
                                        <p:strVal val="visible"/>
                                      </p:to>
                                    </p:set>
                                    <p:anim calcmode="lin" valueType="num">
                                      <p:cBhvr additive="base">
                                        <p:cTn id="25" dur="500" fill="hold"/>
                                        <p:tgtEl>
                                          <p:spTgt spid="193638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363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36389">
                                            <p:txEl>
                                              <p:pRg st="4" end="4"/>
                                            </p:txEl>
                                          </p:spTgt>
                                        </p:tgtEl>
                                        <p:attrNameLst>
                                          <p:attrName>style.visibility</p:attrName>
                                        </p:attrNameLst>
                                      </p:cBhvr>
                                      <p:to>
                                        <p:strVal val="visible"/>
                                      </p:to>
                                    </p:set>
                                    <p:anim calcmode="lin" valueType="num">
                                      <p:cBhvr additive="base">
                                        <p:cTn id="31" dur="500" fill="hold"/>
                                        <p:tgtEl>
                                          <p:spTgt spid="193638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363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36389">
                                            <p:txEl>
                                              <p:pRg st="5" end="5"/>
                                            </p:txEl>
                                          </p:spTgt>
                                        </p:tgtEl>
                                        <p:attrNameLst>
                                          <p:attrName>style.visibility</p:attrName>
                                        </p:attrNameLst>
                                      </p:cBhvr>
                                      <p:to>
                                        <p:strVal val="visible"/>
                                      </p:to>
                                    </p:set>
                                    <p:anim calcmode="lin" valueType="num">
                                      <p:cBhvr additive="base">
                                        <p:cTn id="37" dur="500" fill="hold"/>
                                        <p:tgtEl>
                                          <p:spTgt spid="193638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363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36389">
                                            <p:txEl>
                                              <p:pRg st="6" end="6"/>
                                            </p:txEl>
                                          </p:spTgt>
                                        </p:tgtEl>
                                        <p:attrNameLst>
                                          <p:attrName>style.visibility</p:attrName>
                                        </p:attrNameLst>
                                      </p:cBhvr>
                                      <p:to>
                                        <p:strVal val="visible"/>
                                      </p:to>
                                    </p:set>
                                    <p:anim calcmode="lin" valueType="num">
                                      <p:cBhvr additive="base">
                                        <p:cTn id="43" dur="500" fill="hold"/>
                                        <p:tgtEl>
                                          <p:spTgt spid="193638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363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936389">
                                            <p:txEl>
                                              <p:pRg st="7" end="7"/>
                                            </p:txEl>
                                          </p:spTgt>
                                        </p:tgtEl>
                                        <p:attrNameLst>
                                          <p:attrName>style.visibility</p:attrName>
                                        </p:attrNameLst>
                                      </p:cBhvr>
                                      <p:to>
                                        <p:strVal val="visible"/>
                                      </p:to>
                                    </p:set>
                                    <p:anim calcmode="lin" valueType="num">
                                      <p:cBhvr additive="base">
                                        <p:cTn id="49" dur="500" fill="hold"/>
                                        <p:tgtEl>
                                          <p:spTgt spid="193638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363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936389">
                                            <p:txEl>
                                              <p:pRg st="8" end="8"/>
                                            </p:txEl>
                                          </p:spTgt>
                                        </p:tgtEl>
                                        <p:attrNameLst>
                                          <p:attrName>style.visibility</p:attrName>
                                        </p:attrNameLst>
                                      </p:cBhvr>
                                      <p:to>
                                        <p:strVal val="visible"/>
                                      </p:to>
                                    </p:set>
                                    <p:anim calcmode="lin" valueType="num">
                                      <p:cBhvr additive="base">
                                        <p:cTn id="55" dur="500" fill="hold"/>
                                        <p:tgtEl>
                                          <p:spTgt spid="193638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3638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936390"/>
                                        </p:tgtEl>
                                        <p:attrNameLst>
                                          <p:attrName>style.visibility</p:attrName>
                                        </p:attrNameLst>
                                      </p:cBhvr>
                                      <p:to>
                                        <p:strVal val="visible"/>
                                      </p:to>
                                    </p:set>
                                    <p:anim calcmode="lin" valueType="num">
                                      <p:cBhvr additive="base">
                                        <p:cTn id="61" dur="500" fill="hold"/>
                                        <p:tgtEl>
                                          <p:spTgt spid="1936390"/>
                                        </p:tgtEl>
                                        <p:attrNameLst>
                                          <p:attrName>ppt_x</p:attrName>
                                        </p:attrNameLst>
                                      </p:cBhvr>
                                      <p:tavLst>
                                        <p:tav tm="0">
                                          <p:val>
                                            <p:strVal val="#ppt_x"/>
                                          </p:val>
                                        </p:tav>
                                        <p:tav tm="100000">
                                          <p:val>
                                            <p:strVal val="#ppt_x"/>
                                          </p:val>
                                        </p:tav>
                                      </p:tavLst>
                                    </p:anim>
                                    <p:anim calcmode="lin" valueType="num">
                                      <p:cBhvr additive="base">
                                        <p:cTn id="62" dur="500" fill="hold"/>
                                        <p:tgtEl>
                                          <p:spTgt spid="193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8434" name="Group 2"/>
          <p:cNvGrpSpPr>
            <a:grpSpLocks/>
          </p:cNvGrpSpPr>
          <p:nvPr/>
        </p:nvGrpSpPr>
        <p:grpSpPr bwMode="auto">
          <a:xfrm>
            <a:off x="1723220" y="1420813"/>
            <a:ext cx="2089150" cy="5218112"/>
            <a:chOff x="200" y="847"/>
            <a:chExt cx="1316" cy="3287"/>
          </a:xfrm>
        </p:grpSpPr>
        <p:grpSp>
          <p:nvGrpSpPr>
            <p:cNvPr id="105567" name="Group 3"/>
            <p:cNvGrpSpPr>
              <a:grpSpLocks/>
            </p:cNvGrpSpPr>
            <p:nvPr/>
          </p:nvGrpSpPr>
          <p:grpSpPr bwMode="auto">
            <a:xfrm>
              <a:off x="300" y="924"/>
              <a:ext cx="1073" cy="3134"/>
              <a:chOff x="-1096" y="251"/>
              <a:chExt cx="1073" cy="3134"/>
            </a:xfrm>
          </p:grpSpPr>
          <p:sp>
            <p:nvSpPr>
              <p:cNvPr id="105569" name="AutoShape 4"/>
              <p:cNvSpPr>
                <a:spLocks noChangeArrowheads="1"/>
              </p:cNvSpPr>
              <p:nvPr/>
            </p:nvSpPr>
            <p:spPr bwMode="auto">
              <a:xfrm>
                <a:off x="-952" y="1059"/>
                <a:ext cx="907" cy="227"/>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n&gt;1</a:t>
                </a:r>
              </a:p>
            </p:txBody>
          </p:sp>
          <p:cxnSp>
            <p:nvCxnSpPr>
              <p:cNvPr id="105570" name="AutoShape 5"/>
              <p:cNvCxnSpPr>
                <a:cxnSpLocks noChangeShapeType="1"/>
                <a:stCxn id="105581" idx="2"/>
                <a:endCxn id="105583" idx="0"/>
              </p:cNvCxnSpPr>
              <p:nvPr/>
            </p:nvCxnSpPr>
            <p:spPr bwMode="auto">
              <a:xfrm flipH="1">
                <a:off x="-501" y="478"/>
                <a:ext cx="2"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71" name="AutoShape 6"/>
              <p:cNvCxnSpPr>
                <a:cxnSpLocks noChangeShapeType="1"/>
                <a:stCxn id="105569" idx="2"/>
                <a:endCxn id="105574" idx="0"/>
              </p:cNvCxnSpPr>
              <p:nvPr/>
            </p:nvCxnSpPr>
            <p:spPr bwMode="auto">
              <a:xfrm flipH="1">
                <a:off x="-499" y="1286"/>
                <a:ext cx="1" cy="3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2" name="Rectangle 7"/>
              <p:cNvSpPr>
                <a:spLocks noChangeArrowheads="1"/>
              </p:cNvSpPr>
              <p:nvPr/>
            </p:nvSpPr>
            <p:spPr bwMode="auto">
              <a:xfrm>
                <a:off x="-856" y="2704"/>
                <a:ext cx="7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1</a:t>
                </a:r>
              </a:p>
            </p:txBody>
          </p:sp>
          <p:cxnSp>
            <p:nvCxnSpPr>
              <p:cNvPr id="105573" name="AutoShape 8"/>
              <p:cNvCxnSpPr>
                <a:cxnSpLocks noChangeShapeType="1"/>
                <a:stCxn id="105569" idx="1"/>
                <a:endCxn id="105572" idx="1"/>
              </p:cNvCxnSpPr>
              <p:nvPr/>
            </p:nvCxnSpPr>
            <p:spPr bwMode="auto">
              <a:xfrm rot="10800000" flipH="1" flipV="1">
                <a:off x="-952" y="1173"/>
                <a:ext cx="96" cy="1622"/>
              </a:xfrm>
              <a:prstGeom prst="bentConnector3">
                <a:avLst>
                  <a:gd name="adj1" fmla="val -1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4" name="Rectangle 9"/>
              <p:cNvSpPr>
                <a:spLocks noChangeArrowheads="1"/>
              </p:cNvSpPr>
              <p:nvPr/>
            </p:nvSpPr>
            <p:spPr bwMode="auto">
              <a:xfrm>
                <a:off x="-975" y="1603"/>
                <a:ext cx="952"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X= Fact(n-1)</a:t>
                </a:r>
              </a:p>
            </p:txBody>
          </p:sp>
          <p:sp>
            <p:nvSpPr>
              <p:cNvPr id="105575" name="Text Box 10"/>
              <p:cNvSpPr txBox="1">
                <a:spLocks noChangeArrowheads="1"/>
              </p:cNvSpPr>
              <p:nvPr/>
            </p:nvSpPr>
            <p:spPr bwMode="auto">
              <a:xfrm>
                <a:off x="-1096" y="95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N</a:t>
                </a:r>
              </a:p>
            </p:txBody>
          </p:sp>
          <p:sp>
            <p:nvSpPr>
              <p:cNvPr id="105576" name="Text Box 11"/>
              <p:cNvSpPr txBox="1">
                <a:spLocks noChangeArrowheads="1"/>
              </p:cNvSpPr>
              <p:nvPr/>
            </p:nvSpPr>
            <p:spPr bwMode="auto">
              <a:xfrm>
                <a:off x="-476" y="1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Y</a:t>
                </a:r>
              </a:p>
            </p:txBody>
          </p:sp>
          <p:cxnSp>
            <p:nvCxnSpPr>
              <p:cNvPr id="105577" name="AutoShape 12"/>
              <p:cNvCxnSpPr>
                <a:cxnSpLocks noChangeShapeType="1"/>
                <a:stCxn id="105574" idx="2"/>
                <a:endCxn id="105579" idx="0"/>
              </p:cNvCxnSpPr>
              <p:nvPr/>
            </p:nvCxnSpPr>
            <p:spPr bwMode="auto">
              <a:xfrm flipH="1">
                <a:off x="-504" y="1919"/>
                <a:ext cx="5" cy="3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78" name="AutoShape 13"/>
              <p:cNvCxnSpPr>
                <a:cxnSpLocks noChangeShapeType="1"/>
                <a:stCxn id="105579" idx="3"/>
                <a:endCxn id="105582" idx="3"/>
              </p:cNvCxnSpPr>
              <p:nvPr/>
            </p:nvCxnSpPr>
            <p:spPr bwMode="auto">
              <a:xfrm flipH="1">
                <a:off x="-295" y="2341"/>
                <a:ext cx="245" cy="931"/>
              </a:xfrm>
              <a:prstGeom prst="bentConnector3">
                <a:avLst>
                  <a:gd name="adj1" fmla="val -58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79" name="Rectangle 14"/>
              <p:cNvSpPr>
                <a:spLocks noChangeArrowheads="1"/>
              </p:cNvSpPr>
              <p:nvPr/>
            </p:nvSpPr>
            <p:spPr bwMode="auto">
              <a:xfrm>
                <a:off x="-958" y="2251"/>
                <a:ext cx="908" cy="18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n*X</a:t>
                </a:r>
              </a:p>
            </p:txBody>
          </p:sp>
          <p:cxnSp>
            <p:nvCxnSpPr>
              <p:cNvPr id="105580" name="AutoShape 15"/>
              <p:cNvCxnSpPr>
                <a:cxnSpLocks noChangeShapeType="1"/>
                <a:stCxn id="105572" idx="2"/>
                <a:endCxn id="105582" idx="0"/>
              </p:cNvCxnSpPr>
              <p:nvPr/>
            </p:nvCxnSpPr>
            <p:spPr bwMode="auto">
              <a:xfrm>
                <a:off x="-504" y="2885"/>
                <a:ext cx="5" cy="2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81" name="AutoShape 16"/>
              <p:cNvSpPr>
                <a:spLocks noChangeArrowheads="1"/>
              </p:cNvSpPr>
              <p:nvPr/>
            </p:nvSpPr>
            <p:spPr bwMode="auto">
              <a:xfrm>
                <a:off x="-703" y="251"/>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开始</a:t>
                </a:r>
              </a:p>
            </p:txBody>
          </p:sp>
          <p:sp>
            <p:nvSpPr>
              <p:cNvPr id="105582" name="AutoShape 17"/>
              <p:cNvSpPr>
                <a:spLocks noChangeArrowheads="1"/>
              </p:cNvSpPr>
              <p:nvPr/>
            </p:nvSpPr>
            <p:spPr bwMode="auto">
              <a:xfrm>
                <a:off x="-703" y="3158"/>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结束</a:t>
                </a:r>
              </a:p>
            </p:txBody>
          </p:sp>
          <p:sp>
            <p:nvSpPr>
              <p:cNvPr id="105583" name="Rectangle 18"/>
              <p:cNvSpPr>
                <a:spLocks noChangeArrowheads="1"/>
              </p:cNvSpPr>
              <p:nvPr/>
            </p:nvSpPr>
            <p:spPr bwMode="auto">
              <a:xfrm>
                <a:off x="-916" y="663"/>
                <a:ext cx="83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传进的参数</a:t>
                </a:r>
                <a:r>
                  <a:rPr kumimoji="0" lang="en-US" altLang="zh-CN" sz="1600" i="0"/>
                  <a:t>n</a:t>
                </a:r>
              </a:p>
            </p:txBody>
          </p:sp>
          <p:cxnSp>
            <p:nvCxnSpPr>
              <p:cNvPr id="105584" name="AutoShape 19"/>
              <p:cNvCxnSpPr>
                <a:cxnSpLocks noChangeShapeType="1"/>
                <a:stCxn id="105583" idx="2"/>
                <a:endCxn id="105569" idx="0"/>
              </p:cNvCxnSpPr>
              <p:nvPr/>
            </p:nvCxnSpPr>
            <p:spPr bwMode="auto">
              <a:xfrm>
                <a:off x="-501" y="844"/>
                <a:ext cx="3"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568" name="Rectangle 20"/>
            <p:cNvSpPr>
              <a:spLocks noChangeArrowheads="1"/>
            </p:cNvSpPr>
            <p:nvPr/>
          </p:nvSpPr>
          <p:spPr bwMode="auto">
            <a:xfrm>
              <a:off x="200" y="847"/>
              <a:ext cx="1316" cy="3287"/>
            </a:xfrm>
            <a:prstGeom prst="rect">
              <a:avLst/>
            </a:prstGeom>
            <a:solidFill>
              <a:schemeClr val="bg2">
                <a:alpha val="25882"/>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38453" name="Group 21"/>
          <p:cNvGrpSpPr>
            <a:grpSpLocks/>
          </p:cNvGrpSpPr>
          <p:nvPr/>
        </p:nvGrpSpPr>
        <p:grpSpPr bwMode="auto">
          <a:xfrm>
            <a:off x="3955245" y="1420813"/>
            <a:ext cx="2089150" cy="5218112"/>
            <a:chOff x="1830" y="847"/>
            <a:chExt cx="1316" cy="3287"/>
          </a:xfrm>
        </p:grpSpPr>
        <p:grpSp>
          <p:nvGrpSpPr>
            <p:cNvPr id="105549" name="Group 22"/>
            <p:cNvGrpSpPr>
              <a:grpSpLocks/>
            </p:cNvGrpSpPr>
            <p:nvPr/>
          </p:nvGrpSpPr>
          <p:grpSpPr bwMode="auto">
            <a:xfrm>
              <a:off x="1930" y="924"/>
              <a:ext cx="1073" cy="3134"/>
              <a:chOff x="-1096" y="251"/>
              <a:chExt cx="1073" cy="3134"/>
            </a:xfrm>
          </p:grpSpPr>
          <p:sp>
            <p:nvSpPr>
              <p:cNvPr id="105551" name="AutoShape 23"/>
              <p:cNvSpPr>
                <a:spLocks noChangeArrowheads="1"/>
              </p:cNvSpPr>
              <p:nvPr/>
            </p:nvSpPr>
            <p:spPr bwMode="auto">
              <a:xfrm>
                <a:off x="-952" y="1059"/>
                <a:ext cx="907" cy="227"/>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n&gt;1</a:t>
                </a:r>
              </a:p>
            </p:txBody>
          </p:sp>
          <p:cxnSp>
            <p:nvCxnSpPr>
              <p:cNvPr id="105552" name="AutoShape 24"/>
              <p:cNvCxnSpPr>
                <a:cxnSpLocks noChangeShapeType="1"/>
                <a:stCxn id="105563" idx="2"/>
                <a:endCxn id="105565" idx="0"/>
              </p:cNvCxnSpPr>
              <p:nvPr/>
            </p:nvCxnSpPr>
            <p:spPr bwMode="auto">
              <a:xfrm flipH="1">
                <a:off x="-501" y="478"/>
                <a:ext cx="2"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53" name="AutoShape 25"/>
              <p:cNvCxnSpPr>
                <a:cxnSpLocks noChangeShapeType="1"/>
                <a:stCxn id="105551" idx="2"/>
                <a:endCxn id="105556" idx="0"/>
              </p:cNvCxnSpPr>
              <p:nvPr/>
            </p:nvCxnSpPr>
            <p:spPr bwMode="auto">
              <a:xfrm flipH="1">
                <a:off x="-499" y="1286"/>
                <a:ext cx="1" cy="3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54" name="Rectangle 26"/>
              <p:cNvSpPr>
                <a:spLocks noChangeArrowheads="1"/>
              </p:cNvSpPr>
              <p:nvPr/>
            </p:nvSpPr>
            <p:spPr bwMode="auto">
              <a:xfrm>
                <a:off x="-856" y="2704"/>
                <a:ext cx="7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1</a:t>
                </a:r>
              </a:p>
            </p:txBody>
          </p:sp>
          <p:cxnSp>
            <p:nvCxnSpPr>
              <p:cNvPr id="105555" name="AutoShape 27"/>
              <p:cNvCxnSpPr>
                <a:cxnSpLocks noChangeShapeType="1"/>
                <a:stCxn id="105551" idx="1"/>
                <a:endCxn id="105554" idx="1"/>
              </p:cNvCxnSpPr>
              <p:nvPr/>
            </p:nvCxnSpPr>
            <p:spPr bwMode="auto">
              <a:xfrm rot="10800000" flipH="1" flipV="1">
                <a:off x="-952" y="1173"/>
                <a:ext cx="96" cy="1622"/>
              </a:xfrm>
              <a:prstGeom prst="bentConnector3">
                <a:avLst>
                  <a:gd name="adj1" fmla="val -1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56" name="Rectangle 28"/>
              <p:cNvSpPr>
                <a:spLocks noChangeArrowheads="1"/>
              </p:cNvSpPr>
              <p:nvPr/>
            </p:nvSpPr>
            <p:spPr bwMode="auto">
              <a:xfrm>
                <a:off x="-975" y="1603"/>
                <a:ext cx="952"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X= Fact(n-1)</a:t>
                </a:r>
              </a:p>
            </p:txBody>
          </p:sp>
          <p:sp>
            <p:nvSpPr>
              <p:cNvPr id="105557" name="Text Box 29"/>
              <p:cNvSpPr txBox="1">
                <a:spLocks noChangeArrowheads="1"/>
              </p:cNvSpPr>
              <p:nvPr/>
            </p:nvSpPr>
            <p:spPr bwMode="auto">
              <a:xfrm>
                <a:off x="-1096" y="95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N</a:t>
                </a:r>
              </a:p>
            </p:txBody>
          </p:sp>
          <p:sp>
            <p:nvSpPr>
              <p:cNvPr id="105558" name="Text Box 30"/>
              <p:cNvSpPr txBox="1">
                <a:spLocks noChangeArrowheads="1"/>
              </p:cNvSpPr>
              <p:nvPr/>
            </p:nvSpPr>
            <p:spPr bwMode="auto">
              <a:xfrm>
                <a:off x="-476" y="1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Y</a:t>
                </a:r>
              </a:p>
            </p:txBody>
          </p:sp>
          <p:cxnSp>
            <p:nvCxnSpPr>
              <p:cNvPr id="105559" name="AutoShape 31"/>
              <p:cNvCxnSpPr>
                <a:cxnSpLocks noChangeShapeType="1"/>
                <a:stCxn id="105556" idx="2"/>
                <a:endCxn id="105561" idx="0"/>
              </p:cNvCxnSpPr>
              <p:nvPr/>
            </p:nvCxnSpPr>
            <p:spPr bwMode="auto">
              <a:xfrm flipH="1">
                <a:off x="-504" y="1919"/>
                <a:ext cx="5" cy="3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60" name="AutoShape 32"/>
              <p:cNvCxnSpPr>
                <a:cxnSpLocks noChangeShapeType="1"/>
                <a:stCxn id="105561" idx="3"/>
                <a:endCxn id="105564" idx="3"/>
              </p:cNvCxnSpPr>
              <p:nvPr/>
            </p:nvCxnSpPr>
            <p:spPr bwMode="auto">
              <a:xfrm flipH="1">
                <a:off x="-295" y="2341"/>
                <a:ext cx="245" cy="931"/>
              </a:xfrm>
              <a:prstGeom prst="bentConnector3">
                <a:avLst>
                  <a:gd name="adj1" fmla="val -58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61" name="Rectangle 33"/>
              <p:cNvSpPr>
                <a:spLocks noChangeArrowheads="1"/>
              </p:cNvSpPr>
              <p:nvPr/>
            </p:nvSpPr>
            <p:spPr bwMode="auto">
              <a:xfrm>
                <a:off x="-958" y="2251"/>
                <a:ext cx="908" cy="18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n*X</a:t>
                </a:r>
              </a:p>
            </p:txBody>
          </p:sp>
          <p:cxnSp>
            <p:nvCxnSpPr>
              <p:cNvPr id="105562" name="AutoShape 34"/>
              <p:cNvCxnSpPr>
                <a:cxnSpLocks noChangeShapeType="1"/>
                <a:stCxn id="105554" idx="2"/>
                <a:endCxn id="105564" idx="0"/>
              </p:cNvCxnSpPr>
              <p:nvPr/>
            </p:nvCxnSpPr>
            <p:spPr bwMode="auto">
              <a:xfrm>
                <a:off x="-504" y="2885"/>
                <a:ext cx="5" cy="2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63" name="AutoShape 35"/>
              <p:cNvSpPr>
                <a:spLocks noChangeArrowheads="1"/>
              </p:cNvSpPr>
              <p:nvPr/>
            </p:nvSpPr>
            <p:spPr bwMode="auto">
              <a:xfrm>
                <a:off x="-703" y="251"/>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开始</a:t>
                </a:r>
              </a:p>
            </p:txBody>
          </p:sp>
          <p:sp>
            <p:nvSpPr>
              <p:cNvPr id="105564" name="AutoShape 36"/>
              <p:cNvSpPr>
                <a:spLocks noChangeArrowheads="1"/>
              </p:cNvSpPr>
              <p:nvPr/>
            </p:nvSpPr>
            <p:spPr bwMode="auto">
              <a:xfrm>
                <a:off x="-703" y="3158"/>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结束</a:t>
                </a:r>
              </a:p>
            </p:txBody>
          </p:sp>
          <p:sp>
            <p:nvSpPr>
              <p:cNvPr id="105565" name="Rectangle 37"/>
              <p:cNvSpPr>
                <a:spLocks noChangeArrowheads="1"/>
              </p:cNvSpPr>
              <p:nvPr/>
            </p:nvSpPr>
            <p:spPr bwMode="auto">
              <a:xfrm>
                <a:off x="-916" y="663"/>
                <a:ext cx="83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传进的参数</a:t>
                </a:r>
                <a:r>
                  <a:rPr kumimoji="0" lang="en-US" altLang="zh-CN" sz="1600" i="0"/>
                  <a:t>n</a:t>
                </a:r>
              </a:p>
            </p:txBody>
          </p:sp>
          <p:cxnSp>
            <p:nvCxnSpPr>
              <p:cNvPr id="105566" name="AutoShape 38"/>
              <p:cNvCxnSpPr>
                <a:cxnSpLocks noChangeShapeType="1"/>
                <a:stCxn id="105565" idx="2"/>
                <a:endCxn id="105551" idx="0"/>
              </p:cNvCxnSpPr>
              <p:nvPr/>
            </p:nvCxnSpPr>
            <p:spPr bwMode="auto">
              <a:xfrm>
                <a:off x="-501" y="844"/>
                <a:ext cx="3"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550" name="Rectangle 39"/>
            <p:cNvSpPr>
              <a:spLocks noChangeArrowheads="1"/>
            </p:cNvSpPr>
            <p:nvPr/>
          </p:nvSpPr>
          <p:spPr bwMode="auto">
            <a:xfrm>
              <a:off x="1830" y="847"/>
              <a:ext cx="1316" cy="3287"/>
            </a:xfrm>
            <a:prstGeom prst="rect">
              <a:avLst/>
            </a:prstGeom>
            <a:solidFill>
              <a:schemeClr val="bg2">
                <a:alpha val="25882"/>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38472" name="Group 40"/>
          <p:cNvGrpSpPr>
            <a:grpSpLocks/>
          </p:cNvGrpSpPr>
          <p:nvPr/>
        </p:nvGrpSpPr>
        <p:grpSpPr bwMode="auto">
          <a:xfrm>
            <a:off x="6201558" y="1420813"/>
            <a:ext cx="2089150" cy="5218112"/>
            <a:chOff x="3192" y="847"/>
            <a:chExt cx="1316" cy="3287"/>
          </a:xfrm>
        </p:grpSpPr>
        <p:grpSp>
          <p:nvGrpSpPr>
            <p:cNvPr id="105531" name="Group 41"/>
            <p:cNvGrpSpPr>
              <a:grpSpLocks/>
            </p:cNvGrpSpPr>
            <p:nvPr/>
          </p:nvGrpSpPr>
          <p:grpSpPr bwMode="auto">
            <a:xfrm>
              <a:off x="3292" y="924"/>
              <a:ext cx="1073" cy="3134"/>
              <a:chOff x="-1096" y="251"/>
              <a:chExt cx="1073" cy="3134"/>
            </a:xfrm>
          </p:grpSpPr>
          <p:sp>
            <p:nvSpPr>
              <p:cNvPr id="105533" name="AutoShape 42"/>
              <p:cNvSpPr>
                <a:spLocks noChangeArrowheads="1"/>
              </p:cNvSpPr>
              <p:nvPr/>
            </p:nvSpPr>
            <p:spPr bwMode="auto">
              <a:xfrm>
                <a:off x="-952" y="1059"/>
                <a:ext cx="907" cy="227"/>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n&gt;1</a:t>
                </a:r>
              </a:p>
            </p:txBody>
          </p:sp>
          <p:cxnSp>
            <p:nvCxnSpPr>
              <p:cNvPr id="105534" name="AutoShape 43"/>
              <p:cNvCxnSpPr>
                <a:cxnSpLocks noChangeShapeType="1"/>
                <a:stCxn id="105545" idx="2"/>
                <a:endCxn id="105547" idx="0"/>
              </p:cNvCxnSpPr>
              <p:nvPr/>
            </p:nvCxnSpPr>
            <p:spPr bwMode="auto">
              <a:xfrm flipH="1">
                <a:off x="-501" y="478"/>
                <a:ext cx="2"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35" name="AutoShape 44"/>
              <p:cNvCxnSpPr>
                <a:cxnSpLocks noChangeShapeType="1"/>
                <a:stCxn id="105533" idx="2"/>
                <a:endCxn id="105538" idx="0"/>
              </p:cNvCxnSpPr>
              <p:nvPr/>
            </p:nvCxnSpPr>
            <p:spPr bwMode="auto">
              <a:xfrm flipH="1">
                <a:off x="-499" y="1286"/>
                <a:ext cx="1" cy="3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36" name="Rectangle 45"/>
              <p:cNvSpPr>
                <a:spLocks noChangeArrowheads="1"/>
              </p:cNvSpPr>
              <p:nvPr/>
            </p:nvSpPr>
            <p:spPr bwMode="auto">
              <a:xfrm>
                <a:off x="-856" y="2704"/>
                <a:ext cx="7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1</a:t>
                </a:r>
              </a:p>
            </p:txBody>
          </p:sp>
          <p:cxnSp>
            <p:nvCxnSpPr>
              <p:cNvPr id="105537" name="AutoShape 46"/>
              <p:cNvCxnSpPr>
                <a:cxnSpLocks noChangeShapeType="1"/>
                <a:stCxn id="105533" idx="1"/>
                <a:endCxn id="105536" idx="1"/>
              </p:cNvCxnSpPr>
              <p:nvPr/>
            </p:nvCxnSpPr>
            <p:spPr bwMode="auto">
              <a:xfrm rot="10800000" flipH="1" flipV="1">
                <a:off x="-952" y="1173"/>
                <a:ext cx="96" cy="1622"/>
              </a:xfrm>
              <a:prstGeom prst="bentConnector3">
                <a:avLst>
                  <a:gd name="adj1" fmla="val -1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38" name="Rectangle 47"/>
              <p:cNvSpPr>
                <a:spLocks noChangeArrowheads="1"/>
              </p:cNvSpPr>
              <p:nvPr/>
            </p:nvSpPr>
            <p:spPr bwMode="auto">
              <a:xfrm>
                <a:off x="-975" y="1603"/>
                <a:ext cx="952"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X= Fact(n-1)</a:t>
                </a:r>
              </a:p>
            </p:txBody>
          </p:sp>
          <p:sp>
            <p:nvSpPr>
              <p:cNvPr id="105539" name="Text Box 48"/>
              <p:cNvSpPr txBox="1">
                <a:spLocks noChangeArrowheads="1"/>
              </p:cNvSpPr>
              <p:nvPr/>
            </p:nvSpPr>
            <p:spPr bwMode="auto">
              <a:xfrm>
                <a:off x="-1096" y="95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N</a:t>
                </a:r>
              </a:p>
            </p:txBody>
          </p:sp>
          <p:sp>
            <p:nvSpPr>
              <p:cNvPr id="105540" name="Text Box 49"/>
              <p:cNvSpPr txBox="1">
                <a:spLocks noChangeArrowheads="1"/>
              </p:cNvSpPr>
              <p:nvPr/>
            </p:nvSpPr>
            <p:spPr bwMode="auto">
              <a:xfrm>
                <a:off x="-476" y="1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Y</a:t>
                </a:r>
              </a:p>
            </p:txBody>
          </p:sp>
          <p:cxnSp>
            <p:nvCxnSpPr>
              <p:cNvPr id="105541" name="AutoShape 50"/>
              <p:cNvCxnSpPr>
                <a:cxnSpLocks noChangeShapeType="1"/>
                <a:stCxn id="105538" idx="2"/>
                <a:endCxn id="105543" idx="0"/>
              </p:cNvCxnSpPr>
              <p:nvPr/>
            </p:nvCxnSpPr>
            <p:spPr bwMode="auto">
              <a:xfrm flipH="1">
                <a:off x="-504" y="1919"/>
                <a:ext cx="5" cy="3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42" name="AutoShape 51"/>
              <p:cNvCxnSpPr>
                <a:cxnSpLocks noChangeShapeType="1"/>
                <a:stCxn id="105543" idx="3"/>
                <a:endCxn id="105546" idx="3"/>
              </p:cNvCxnSpPr>
              <p:nvPr/>
            </p:nvCxnSpPr>
            <p:spPr bwMode="auto">
              <a:xfrm flipH="1">
                <a:off x="-295" y="2341"/>
                <a:ext cx="245" cy="931"/>
              </a:xfrm>
              <a:prstGeom prst="bentConnector3">
                <a:avLst>
                  <a:gd name="adj1" fmla="val -58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43" name="Rectangle 52"/>
              <p:cNvSpPr>
                <a:spLocks noChangeArrowheads="1"/>
              </p:cNvSpPr>
              <p:nvPr/>
            </p:nvSpPr>
            <p:spPr bwMode="auto">
              <a:xfrm>
                <a:off x="-958" y="2251"/>
                <a:ext cx="908" cy="18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n*X</a:t>
                </a:r>
              </a:p>
            </p:txBody>
          </p:sp>
          <p:cxnSp>
            <p:nvCxnSpPr>
              <p:cNvPr id="105544" name="AutoShape 53"/>
              <p:cNvCxnSpPr>
                <a:cxnSpLocks noChangeShapeType="1"/>
                <a:stCxn id="105536" idx="2"/>
                <a:endCxn id="105546" idx="0"/>
              </p:cNvCxnSpPr>
              <p:nvPr/>
            </p:nvCxnSpPr>
            <p:spPr bwMode="auto">
              <a:xfrm>
                <a:off x="-504" y="2885"/>
                <a:ext cx="5" cy="2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45" name="AutoShape 54"/>
              <p:cNvSpPr>
                <a:spLocks noChangeArrowheads="1"/>
              </p:cNvSpPr>
              <p:nvPr/>
            </p:nvSpPr>
            <p:spPr bwMode="auto">
              <a:xfrm>
                <a:off x="-703" y="251"/>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开始</a:t>
                </a:r>
              </a:p>
            </p:txBody>
          </p:sp>
          <p:sp>
            <p:nvSpPr>
              <p:cNvPr id="105546" name="AutoShape 55"/>
              <p:cNvSpPr>
                <a:spLocks noChangeArrowheads="1"/>
              </p:cNvSpPr>
              <p:nvPr/>
            </p:nvSpPr>
            <p:spPr bwMode="auto">
              <a:xfrm>
                <a:off x="-703" y="3158"/>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结束</a:t>
                </a:r>
              </a:p>
            </p:txBody>
          </p:sp>
          <p:sp>
            <p:nvSpPr>
              <p:cNvPr id="105547" name="Rectangle 56"/>
              <p:cNvSpPr>
                <a:spLocks noChangeArrowheads="1"/>
              </p:cNvSpPr>
              <p:nvPr/>
            </p:nvSpPr>
            <p:spPr bwMode="auto">
              <a:xfrm>
                <a:off x="-916" y="663"/>
                <a:ext cx="83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传进的参数</a:t>
                </a:r>
                <a:r>
                  <a:rPr kumimoji="0" lang="en-US" altLang="zh-CN" sz="1600" i="0"/>
                  <a:t>n</a:t>
                </a:r>
              </a:p>
            </p:txBody>
          </p:sp>
          <p:cxnSp>
            <p:nvCxnSpPr>
              <p:cNvPr id="105548" name="AutoShape 57"/>
              <p:cNvCxnSpPr>
                <a:cxnSpLocks noChangeShapeType="1"/>
                <a:stCxn id="105547" idx="2"/>
                <a:endCxn id="105533" idx="0"/>
              </p:cNvCxnSpPr>
              <p:nvPr/>
            </p:nvCxnSpPr>
            <p:spPr bwMode="auto">
              <a:xfrm>
                <a:off x="-501" y="844"/>
                <a:ext cx="3"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532" name="Rectangle 58"/>
            <p:cNvSpPr>
              <a:spLocks noChangeArrowheads="1"/>
            </p:cNvSpPr>
            <p:nvPr/>
          </p:nvSpPr>
          <p:spPr bwMode="auto">
            <a:xfrm>
              <a:off x="3192" y="847"/>
              <a:ext cx="1316" cy="3287"/>
            </a:xfrm>
            <a:prstGeom prst="rect">
              <a:avLst/>
            </a:prstGeom>
            <a:solidFill>
              <a:schemeClr val="bg2">
                <a:alpha val="25882"/>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38491" name="Group 59"/>
          <p:cNvGrpSpPr>
            <a:grpSpLocks/>
          </p:cNvGrpSpPr>
          <p:nvPr/>
        </p:nvGrpSpPr>
        <p:grpSpPr bwMode="auto">
          <a:xfrm>
            <a:off x="8447870" y="1422401"/>
            <a:ext cx="2089150" cy="5218113"/>
            <a:chOff x="4444" y="848"/>
            <a:chExt cx="1316" cy="3287"/>
          </a:xfrm>
        </p:grpSpPr>
        <p:grpSp>
          <p:nvGrpSpPr>
            <p:cNvPr id="105513" name="Group 60"/>
            <p:cNvGrpSpPr>
              <a:grpSpLocks/>
            </p:cNvGrpSpPr>
            <p:nvPr/>
          </p:nvGrpSpPr>
          <p:grpSpPr bwMode="auto">
            <a:xfrm>
              <a:off x="4544" y="924"/>
              <a:ext cx="1073" cy="3134"/>
              <a:chOff x="-1096" y="251"/>
              <a:chExt cx="1073" cy="3134"/>
            </a:xfrm>
          </p:grpSpPr>
          <p:sp>
            <p:nvSpPr>
              <p:cNvPr id="105515" name="AutoShape 61"/>
              <p:cNvSpPr>
                <a:spLocks noChangeArrowheads="1"/>
              </p:cNvSpPr>
              <p:nvPr/>
            </p:nvSpPr>
            <p:spPr bwMode="auto">
              <a:xfrm>
                <a:off x="-952" y="1059"/>
                <a:ext cx="907" cy="227"/>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n&gt;1</a:t>
                </a:r>
              </a:p>
            </p:txBody>
          </p:sp>
          <p:cxnSp>
            <p:nvCxnSpPr>
              <p:cNvPr id="105516" name="AutoShape 62"/>
              <p:cNvCxnSpPr>
                <a:cxnSpLocks noChangeShapeType="1"/>
                <a:stCxn id="105527" idx="2"/>
                <a:endCxn id="105529" idx="0"/>
              </p:cNvCxnSpPr>
              <p:nvPr/>
            </p:nvCxnSpPr>
            <p:spPr bwMode="auto">
              <a:xfrm flipH="1">
                <a:off x="-501" y="478"/>
                <a:ext cx="2"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17" name="AutoShape 63"/>
              <p:cNvCxnSpPr>
                <a:cxnSpLocks noChangeShapeType="1"/>
                <a:stCxn id="105515" idx="2"/>
                <a:endCxn id="105520" idx="0"/>
              </p:cNvCxnSpPr>
              <p:nvPr/>
            </p:nvCxnSpPr>
            <p:spPr bwMode="auto">
              <a:xfrm flipH="1">
                <a:off x="-499" y="1286"/>
                <a:ext cx="1" cy="3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18" name="Rectangle 64"/>
              <p:cNvSpPr>
                <a:spLocks noChangeArrowheads="1"/>
              </p:cNvSpPr>
              <p:nvPr/>
            </p:nvSpPr>
            <p:spPr bwMode="auto">
              <a:xfrm>
                <a:off x="-856" y="2704"/>
                <a:ext cx="7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1</a:t>
                </a:r>
              </a:p>
            </p:txBody>
          </p:sp>
          <p:cxnSp>
            <p:nvCxnSpPr>
              <p:cNvPr id="105519" name="AutoShape 65"/>
              <p:cNvCxnSpPr>
                <a:cxnSpLocks noChangeShapeType="1"/>
                <a:stCxn id="105515" idx="1"/>
                <a:endCxn id="105518" idx="1"/>
              </p:cNvCxnSpPr>
              <p:nvPr/>
            </p:nvCxnSpPr>
            <p:spPr bwMode="auto">
              <a:xfrm rot="10800000" flipH="1" flipV="1">
                <a:off x="-952" y="1173"/>
                <a:ext cx="96" cy="1622"/>
              </a:xfrm>
              <a:prstGeom prst="bentConnector3">
                <a:avLst>
                  <a:gd name="adj1" fmla="val -1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20" name="Rectangle 66"/>
              <p:cNvSpPr>
                <a:spLocks noChangeArrowheads="1"/>
              </p:cNvSpPr>
              <p:nvPr/>
            </p:nvSpPr>
            <p:spPr bwMode="auto">
              <a:xfrm>
                <a:off x="-975" y="1603"/>
                <a:ext cx="952"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1600" i="0"/>
                  <a:t>X= Fact(n-1)</a:t>
                </a:r>
              </a:p>
            </p:txBody>
          </p:sp>
          <p:sp>
            <p:nvSpPr>
              <p:cNvPr id="105521" name="Text Box 67"/>
              <p:cNvSpPr txBox="1">
                <a:spLocks noChangeArrowheads="1"/>
              </p:cNvSpPr>
              <p:nvPr/>
            </p:nvSpPr>
            <p:spPr bwMode="auto">
              <a:xfrm>
                <a:off x="-1096" y="95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N</a:t>
                </a:r>
              </a:p>
            </p:txBody>
          </p:sp>
          <p:sp>
            <p:nvSpPr>
              <p:cNvPr id="105522" name="Text Box 68"/>
              <p:cNvSpPr txBox="1">
                <a:spLocks noChangeArrowheads="1"/>
              </p:cNvSpPr>
              <p:nvPr/>
            </p:nvSpPr>
            <p:spPr bwMode="auto">
              <a:xfrm>
                <a:off x="-476" y="1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1600" i="0"/>
                  <a:t>Y</a:t>
                </a:r>
              </a:p>
            </p:txBody>
          </p:sp>
          <p:cxnSp>
            <p:nvCxnSpPr>
              <p:cNvPr id="105523" name="AutoShape 69"/>
              <p:cNvCxnSpPr>
                <a:cxnSpLocks noChangeShapeType="1"/>
                <a:stCxn id="105520" idx="2"/>
                <a:endCxn id="105525" idx="0"/>
              </p:cNvCxnSpPr>
              <p:nvPr/>
            </p:nvCxnSpPr>
            <p:spPr bwMode="auto">
              <a:xfrm flipH="1">
                <a:off x="-504" y="1919"/>
                <a:ext cx="5" cy="3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24" name="AutoShape 70"/>
              <p:cNvCxnSpPr>
                <a:cxnSpLocks noChangeShapeType="1"/>
                <a:stCxn id="105525" idx="3"/>
                <a:endCxn id="105528" idx="3"/>
              </p:cNvCxnSpPr>
              <p:nvPr/>
            </p:nvCxnSpPr>
            <p:spPr bwMode="auto">
              <a:xfrm flipH="1">
                <a:off x="-295" y="2341"/>
                <a:ext cx="245" cy="931"/>
              </a:xfrm>
              <a:prstGeom prst="bentConnector3">
                <a:avLst>
                  <a:gd name="adj1" fmla="val -58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25" name="Rectangle 71"/>
              <p:cNvSpPr>
                <a:spLocks noChangeArrowheads="1"/>
              </p:cNvSpPr>
              <p:nvPr/>
            </p:nvSpPr>
            <p:spPr bwMode="auto">
              <a:xfrm>
                <a:off x="-958" y="2251"/>
                <a:ext cx="908" cy="18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返回结果</a:t>
                </a:r>
                <a:r>
                  <a:rPr kumimoji="0" lang="en-US" altLang="zh-CN" sz="1600" i="0"/>
                  <a:t>n*X</a:t>
                </a:r>
              </a:p>
            </p:txBody>
          </p:sp>
          <p:cxnSp>
            <p:nvCxnSpPr>
              <p:cNvPr id="105526" name="AutoShape 72"/>
              <p:cNvCxnSpPr>
                <a:cxnSpLocks noChangeShapeType="1"/>
                <a:stCxn id="105518" idx="2"/>
                <a:endCxn id="105528" idx="0"/>
              </p:cNvCxnSpPr>
              <p:nvPr/>
            </p:nvCxnSpPr>
            <p:spPr bwMode="auto">
              <a:xfrm>
                <a:off x="-504" y="2885"/>
                <a:ext cx="5" cy="2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27" name="AutoShape 73"/>
              <p:cNvSpPr>
                <a:spLocks noChangeArrowheads="1"/>
              </p:cNvSpPr>
              <p:nvPr/>
            </p:nvSpPr>
            <p:spPr bwMode="auto">
              <a:xfrm>
                <a:off x="-703" y="251"/>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开始</a:t>
                </a:r>
              </a:p>
            </p:txBody>
          </p:sp>
          <p:sp>
            <p:nvSpPr>
              <p:cNvPr id="105528" name="AutoShape 74"/>
              <p:cNvSpPr>
                <a:spLocks noChangeArrowheads="1"/>
              </p:cNvSpPr>
              <p:nvPr/>
            </p:nvSpPr>
            <p:spPr bwMode="auto">
              <a:xfrm>
                <a:off x="-703" y="3158"/>
                <a:ext cx="408" cy="227"/>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结束</a:t>
                </a:r>
              </a:p>
            </p:txBody>
          </p:sp>
          <p:sp>
            <p:nvSpPr>
              <p:cNvPr id="105529" name="Rectangle 75"/>
              <p:cNvSpPr>
                <a:spLocks noChangeArrowheads="1"/>
              </p:cNvSpPr>
              <p:nvPr/>
            </p:nvSpPr>
            <p:spPr bwMode="auto">
              <a:xfrm>
                <a:off x="-916" y="663"/>
                <a:ext cx="83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i="0"/>
                  <a:t>传进的参数</a:t>
                </a:r>
                <a:r>
                  <a:rPr kumimoji="0" lang="en-US" altLang="zh-CN" sz="1600" i="0"/>
                  <a:t>n</a:t>
                </a:r>
              </a:p>
            </p:txBody>
          </p:sp>
          <p:cxnSp>
            <p:nvCxnSpPr>
              <p:cNvPr id="105530" name="AutoShape 76"/>
              <p:cNvCxnSpPr>
                <a:cxnSpLocks noChangeShapeType="1"/>
                <a:stCxn id="105529" idx="2"/>
                <a:endCxn id="105515" idx="0"/>
              </p:cNvCxnSpPr>
              <p:nvPr/>
            </p:nvCxnSpPr>
            <p:spPr bwMode="auto">
              <a:xfrm>
                <a:off x="-501" y="844"/>
                <a:ext cx="3" cy="2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5514" name="Rectangle 77"/>
            <p:cNvSpPr>
              <a:spLocks noChangeArrowheads="1"/>
            </p:cNvSpPr>
            <p:nvPr/>
          </p:nvSpPr>
          <p:spPr bwMode="auto">
            <a:xfrm>
              <a:off x="4444" y="848"/>
              <a:ext cx="1316" cy="3287"/>
            </a:xfrm>
            <a:prstGeom prst="rect">
              <a:avLst/>
            </a:prstGeom>
            <a:solidFill>
              <a:schemeClr val="bg2">
                <a:alpha val="25882"/>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38510" name="Rectangle 78"/>
          <p:cNvSpPr>
            <a:spLocks noChangeArrowheads="1"/>
          </p:cNvSpPr>
          <p:nvPr/>
        </p:nvSpPr>
        <p:spPr bwMode="auto">
          <a:xfrm>
            <a:off x="1527958" y="1214438"/>
            <a:ext cx="126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2400" i="0">
                <a:solidFill>
                  <a:srgbClr val="FF0000"/>
                </a:solidFill>
              </a:rPr>
              <a:t>Fact(4) </a:t>
            </a:r>
          </a:p>
        </p:txBody>
      </p:sp>
      <p:sp>
        <p:nvSpPr>
          <p:cNvPr id="1938511" name="Line 79"/>
          <p:cNvSpPr>
            <a:spLocks noChangeShapeType="1"/>
          </p:cNvSpPr>
          <p:nvPr/>
        </p:nvSpPr>
        <p:spPr bwMode="auto">
          <a:xfrm>
            <a:off x="1770846" y="1700213"/>
            <a:ext cx="720725" cy="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12" name="Line 80"/>
          <p:cNvSpPr>
            <a:spLocks noChangeShapeType="1"/>
          </p:cNvSpPr>
          <p:nvPr/>
        </p:nvSpPr>
        <p:spPr bwMode="auto">
          <a:xfrm>
            <a:off x="1731158" y="6330950"/>
            <a:ext cx="762000" cy="0"/>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13" name="Rectangle 81"/>
          <p:cNvSpPr>
            <a:spLocks noChangeArrowheads="1"/>
          </p:cNvSpPr>
          <p:nvPr/>
        </p:nvSpPr>
        <p:spPr bwMode="auto">
          <a:xfrm>
            <a:off x="2028021" y="4654551"/>
            <a:ext cx="1558925" cy="4175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8514" name="Rectangle 82"/>
          <p:cNvSpPr>
            <a:spLocks noChangeArrowheads="1"/>
          </p:cNvSpPr>
          <p:nvPr/>
        </p:nvSpPr>
        <p:spPr bwMode="auto">
          <a:xfrm>
            <a:off x="3182134" y="2076451"/>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4</a:t>
            </a:r>
          </a:p>
        </p:txBody>
      </p:sp>
      <p:sp>
        <p:nvSpPr>
          <p:cNvPr id="1938515" name="Rectangle 83"/>
          <p:cNvSpPr>
            <a:spLocks noChangeArrowheads="1"/>
          </p:cNvSpPr>
          <p:nvPr/>
        </p:nvSpPr>
        <p:spPr bwMode="auto">
          <a:xfrm>
            <a:off x="1620033" y="6400800"/>
            <a:ext cx="158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2400" i="0">
                <a:solidFill>
                  <a:srgbClr val="FF5050"/>
                </a:solidFill>
              </a:rPr>
              <a:t>返回</a:t>
            </a:r>
            <a:r>
              <a:rPr lang="en-US" altLang="zh-CN" sz="2400" i="0">
                <a:solidFill>
                  <a:srgbClr val="FF5050"/>
                </a:solidFill>
                <a:ea typeface="隶书" panose="02010509060101010101" pitchFamily="49" charset="-122"/>
              </a:rPr>
              <a:t>4!=24</a:t>
            </a:r>
          </a:p>
        </p:txBody>
      </p:sp>
      <p:sp>
        <p:nvSpPr>
          <p:cNvPr id="1938516" name="Rectangle 84"/>
          <p:cNvSpPr>
            <a:spLocks noChangeArrowheads="1"/>
          </p:cNvSpPr>
          <p:nvPr/>
        </p:nvSpPr>
        <p:spPr bwMode="auto">
          <a:xfrm rot="18116333">
            <a:off x="3487727" y="2212182"/>
            <a:ext cx="126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2400" i="0">
                <a:solidFill>
                  <a:srgbClr val="FF0000"/>
                </a:solidFill>
              </a:rPr>
              <a:t>Fact(3) </a:t>
            </a:r>
          </a:p>
        </p:txBody>
      </p:sp>
      <p:sp>
        <p:nvSpPr>
          <p:cNvPr id="1938517" name="Line 85"/>
          <p:cNvSpPr>
            <a:spLocks noChangeShapeType="1"/>
          </p:cNvSpPr>
          <p:nvPr/>
        </p:nvSpPr>
        <p:spPr bwMode="auto">
          <a:xfrm flipV="1">
            <a:off x="3575833" y="1827213"/>
            <a:ext cx="1136650" cy="1884362"/>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18" name="Line 86"/>
          <p:cNvSpPr>
            <a:spLocks noChangeShapeType="1"/>
          </p:cNvSpPr>
          <p:nvPr/>
        </p:nvSpPr>
        <p:spPr bwMode="auto">
          <a:xfrm>
            <a:off x="3575834" y="4203701"/>
            <a:ext cx="1095375" cy="2087563"/>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19" name="Rectangle 87"/>
          <p:cNvSpPr>
            <a:spLocks noChangeArrowheads="1"/>
          </p:cNvSpPr>
          <p:nvPr/>
        </p:nvSpPr>
        <p:spPr bwMode="auto">
          <a:xfrm rot="3793945">
            <a:off x="3255158" y="5133975"/>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rgbClr val="FF0000"/>
                </a:solidFill>
              </a:rPr>
              <a:t>返回</a:t>
            </a:r>
            <a:r>
              <a:rPr kumimoji="0" lang="en-US" altLang="zh-CN" sz="2400" i="0">
                <a:solidFill>
                  <a:srgbClr val="FF0000"/>
                </a:solidFill>
              </a:rPr>
              <a:t>3!=6</a:t>
            </a:r>
          </a:p>
        </p:txBody>
      </p:sp>
      <p:sp>
        <p:nvSpPr>
          <p:cNvPr id="1938520" name="Rectangle 88"/>
          <p:cNvSpPr>
            <a:spLocks noChangeArrowheads="1"/>
          </p:cNvSpPr>
          <p:nvPr/>
        </p:nvSpPr>
        <p:spPr bwMode="auto">
          <a:xfrm>
            <a:off x="3083708" y="5614989"/>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24</a:t>
            </a:r>
          </a:p>
        </p:txBody>
      </p:sp>
      <p:sp>
        <p:nvSpPr>
          <p:cNvPr id="1938521" name="Rectangle 89"/>
          <p:cNvSpPr>
            <a:spLocks noChangeArrowheads="1"/>
          </p:cNvSpPr>
          <p:nvPr/>
        </p:nvSpPr>
        <p:spPr bwMode="auto">
          <a:xfrm rot="18116333">
            <a:off x="5735627" y="2174082"/>
            <a:ext cx="126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2400" i="0">
                <a:solidFill>
                  <a:srgbClr val="FF0000"/>
                </a:solidFill>
              </a:rPr>
              <a:t>Fact(2) </a:t>
            </a:r>
          </a:p>
        </p:txBody>
      </p:sp>
      <p:sp>
        <p:nvSpPr>
          <p:cNvPr id="1938522" name="Line 90"/>
          <p:cNvSpPr>
            <a:spLocks noChangeShapeType="1"/>
          </p:cNvSpPr>
          <p:nvPr/>
        </p:nvSpPr>
        <p:spPr bwMode="auto">
          <a:xfrm flipV="1">
            <a:off x="5823733" y="1789113"/>
            <a:ext cx="1136650" cy="1884362"/>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23" name="Line 91"/>
          <p:cNvSpPr>
            <a:spLocks noChangeShapeType="1"/>
          </p:cNvSpPr>
          <p:nvPr/>
        </p:nvSpPr>
        <p:spPr bwMode="auto">
          <a:xfrm>
            <a:off x="5823734" y="4165601"/>
            <a:ext cx="1095375" cy="2087563"/>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24" name="Rectangle 92"/>
          <p:cNvSpPr>
            <a:spLocks noChangeArrowheads="1"/>
          </p:cNvSpPr>
          <p:nvPr/>
        </p:nvSpPr>
        <p:spPr bwMode="auto">
          <a:xfrm rot="3793945">
            <a:off x="5503058" y="5095875"/>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rgbClr val="FF0000"/>
                </a:solidFill>
              </a:rPr>
              <a:t>返回</a:t>
            </a:r>
            <a:r>
              <a:rPr kumimoji="0" lang="en-US" altLang="zh-CN" sz="2400" i="0">
                <a:solidFill>
                  <a:srgbClr val="FF0000"/>
                </a:solidFill>
              </a:rPr>
              <a:t>2!=2</a:t>
            </a:r>
          </a:p>
        </p:txBody>
      </p:sp>
      <p:sp>
        <p:nvSpPr>
          <p:cNvPr id="1938525" name="Rectangle 93"/>
          <p:cNvSpPr>
            <a:spLocks noChangeArrowheads="1"/>
          </p:cNvSpPr>
          <p:nvPr/>
        </p:nvSpPr>
        <p:spPr bwMode="auto">
          <a:xfrm rot="18116333">
            <a:off x="7970827" y="2161382"/>
            <a:ext cx="126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en-US" altLang="zh-CN" sz="2400" i="0">
                <a:solidFill>
                  <a:srgbClr val="FF0000"/>
                </a:solidFill>
              </a:rPr>
              <a:t>Fact(1) </a:t>
            </a:r>
          </a:p>
        </p:txBody>
      </p:sp>
      <p:sp>
        <p:nvSpPr>
          <p:cNvPr id="1938526" name="Line 94"/>
          <p:cNvSpPr>
            <a:spLocks noChangeShapeType="1"/>
          </p:cNvSpPr>
          <p:nvPr/>
        </p:nvSpPr>
        <p:spPr bwMode="auto">
          <a:xfrm flipV="1">
            <a:off x="8058933" y="1776413"/>
            <a:ext cx="1136650" cy="1884362"/>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27" name="Line 95"/>
          <p:cNvSpPr>
            <a:spLocks noChangeShapeType="1"/>
          </p:cNvSpPr>
          <p:nvPr/>
        </p:nvSpPr>
        <p:spPr bwMode="auto">
          <a:xfrm>
            <a:off x="8058934" y="4152901"/>
            <a:ext cx="1095375" cy="2087563"/>
          </a:xfrm>
          <a:prstGeom prst="line">
            <a:avLst/>
          </a:prstGeom>
          <a:noFill/>
          <a:ln w="38100">
            <a:solidFill>
              <a:srgbClr val="FF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8528" name="Rectangle 96"/>
          <p:cNvSpPr>
            <a:spLocks noChangeArrowheads="1"/>
          </p:cNvSpPr>
          <p:nvPr/>
        </p:nvSpPr>
        <p:spPr bwMode="auto">
          <a:xfrm rot="3793945">
            <a:off x="7738258" y="5083175"/>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rgbClr val="FF0000"/>
                </a:solidFill>
              </a:rPr>
              <a:t>返回</a:t>
            </a:r>
            <a:r>
              <a:rPr kumimoji="0" lang="en-US" altLang="zh-CN" sz="2400" i="0">
                <a:solidFill>
                  <a:srgbClr val="FF0000"/>
                </a:solidFill>
              </a:rPr>
              <a:t>1!=1</a:t>
            </a:r>
          </a:p>
        </p:txBody>
      </p:sp>
      <p:sp>
        <p:nvSpPr>
          <p:cNvPr id="1938529" name="Rectangle 97"/>
          <p:cNvSpPr>
            <a:spLocks noChangeArrowheads="1"/>
          </p:cNvSpPr>
          <p:nvPr/>
        </p:nvSpPr>
        <p:spPr bwMode="auto">
          <a:xfrm>
            <a:off x="5512584" y="2041526"/>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3</a:t>
            </a:r>
          </a:p>
        </p:txBody>
      </p:sp>
      <p:sp>
        <p:nvSpPr>
          <p:cNvPr id="1938530" name="Rectangle 98"/>
          <p:cNvSpPr>
            <a:spLocks noChangeArrowheads="1"/>
          </p:cNvSpPr>
          <p:nvPr/>
        </p:nvSpPr>
        <p:spPr bwMode="auto">
          <a:xfrm>
            <a:off x="5515759" y="5592764"/>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6</a:t>
            </a:r>
          </a:p>
        </p:txBody>
      </p:sp>
      <p:sp>
        <p:nvSpPr>
          <p:cNvPr id="1938531" name="Rectangle 99"/>
          <p:cNvSpPr>
            <a:spLocks noChangeArrowheads="1"/>
          </p:cNvSpPr>
          <p:nvPr/>
        </p:nvSpPr>
        <p:spPr bwMode="auto">
          <a:xfrm>
            <a:off x="7792234" y="2047876"/>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2</a:t>
            </a:r>
          </a:p>
        </p:txBody>
      </p:sp>
      <p:sp>
        <p:nvSpPr>
          <p:cNvPr id="1938532" name="Rectangle 100"/>
          <p:cNvSpPr>
            <a:spLocks noChangeArrowheads="1"/>
          </p:cNvSpPr>
          <p:nvPr/>
        </p:nvSpPr>
        <p:spPr bwMode="auto">
          <a:xfrm>
            <a:off x="7795409" y="5599114"/>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2</a:t>
            </a:r>
          </a:p>
        </p:txBody>
      </p:sp>
      <p:sp>
        <p:nvSpPr>
          <p:cNvPr id="1938533" name="Rectangle 101"/>
          <p:cNvSpPr>
            <a:spLocks noChangeArrowheads="1"/>
          </p:cNvSpPr>
          <p:nvPr/>
        </p:nvSpPr>
        <p:spPr bwMode="auto">
          <a:xfrm>
            <a:off x="10065534" y="2073276"/>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1</a:t>
            </a:r>
          </a:p>
        </p:txBody>
      </p:sp>
      <p:sp>
        <p:nvSpPr>
          <p:cNvPr id="1938534" name="Rectangle 102"/>
          <p:cNvSpPr>
            <a:spLocks noChangeArrowheads="1"/>
          </p:cNvSpPr>
          <p:nvPr/>
        </p:nvSpPr>
        <p:spPr bwMode="auto">
          <a:xfrm>
            <a:off x="9487684" y="5572126"/>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1</a:t>
            </a:r>
          </a:p>
        </p:txBody>
      </p:sp>
      <p:sp>
        <p:nvSpPr>
          <p:cNvPr id="1938535" name="Rectangle 103"/>
          <p:cNvSpPr>
            <a:spLocks noChangeArrowheads="1"/>
          </p:cNvSpPr>
          <p:nvPr/>
        </p:nvSpPr>
        <p:spPr bwMode="auto">
          <a:xfrm>
            <a:off x="4275921" y="4654551"/>
            <a:ext cx="1558925" cy="4175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8536" name="Rectangle 104"/>
          <p:cNvSpPr>
            <a:spLocks noChangeArrowheads="1"/>
          </p:cNvSpPr>
          <p:nvPr/>
        </p:nvSpPr>
        <p:spPr bwMode="auto">
          <a:xfrm>
            <a:off x="6509534" y="4654551"/>
            <a:ext cx="1558925" cy="4175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8537" name="Rectangle 105"/>
          <p:cNvSpPr>
            <a:spLocks noChangeArrowheads="1"/>
          </p:cNvSpPr>
          <p:nvPr/>
        </p:nvSpPr>
        <p:spPr bwMode="auto">
          <a:xfrm>
            <a:off x="8927295" y="5365751"/>
            <a:ext cx="1238250" cy="4175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8538" name="Rectangle 106"/>
          <p:cNvSpPr>
            <a:spLocks noChangeArrowheads="1"/>
          </p:cNvSpPr>
          <p:nvPr/>
        </p:nvSpPr>
        <p:spPr bwMode="auto">
          <a:xfrm>
            <a:off x="2615395" y="4171951"/>
            <a:ext cx="1028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4</a:t>
            </a:r>
            <a:r>
              <a:rPr lang="en-US" altLang="zh-CN" sz="4000" i="0">
                <a:solidFill>
                  <a:srgbClr val="FF5050"/>
                </a:solidFill>
                <a:ea typeface="隶书" panose="02010509060101010101" pitchFamily="49" charset="-122"/>
                <a:sym typeface="Symbol" panose="05050102010706020507" pitchFamily="18" charset="2"/>
              </a:rPr>
              <a:t></a:t>
            </a:r>
            <a:r>
              <a:rPr lang="en-US" altLang="zh-CN" sz="4000" i="0">
                <a:solidFill>
                  <a:srgbClr val="FF5050"/>
                </a:solidFill>
                <a:ea typeface="隶书" panose="02010509060101010101" pitchFamily="49" charset="-122"/>
              </a:rPr>
              <a:t>6</a:t>
            </a:r>
          </a:p>
        </p:txBody>
      </p:sp>
      <p:sp>
        <p:nvSpPr>
          <p:cNvPr id="1938539" name="Rectangle 107"/>
          <p:cNvSpPr>
            <a:spLocks noChangeArrowheads="1"/>
          </p:cNvSpPr>
          <p:nvPr/>
        </p:nvSpPr>
        <p:spPr bwMode="auto">
          <a:xfrm>
            <a:off x="4850595" y="4171951"/>
            <a:ext cx="1028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3</a:t>
            </a:r>
            <a:r>
              <a:rPr lang="en-US" altLang="zh-CN" sz="4000" i="0">
                <a:solidFill>
                  <a:srgbClr val="FF5050"/>
                </a:solidFill>
                <a:ea typeface="隶书" panose="02010509060101010101" pitchFamily="49" charset="-122"/>
                <a:sym typeface="Symbol" panose="05050102010706020507" pitchFamily="18" charset="2"/>
              </a:rPr>
              <a:t></a:t>
            </a:r>
            <a:r>
              <a:rPr lang="en-US" altLang="zh-CN" sz="4000" i="0">
                <a:solidFill>
                  <a:srgbClr val="FF5050"/>
                </a:solidFill>
                <a:ea typeface="隶书" panose="02010509060101010101" pitchFamily="49" charset="-122"/>
              </a:rPr>
              <a:t>2</a:t>
            </a:r>
          </a:p>
        </p:txBody>
      </p:sp>
      <p:sp>
        <p:nvSpPr>
          <p:cNvPr id="1938540" name="Rectangle 108"/>
          <p:cNvSpPr>
            <a:spLocks noChangeArrowheads="1"/>
          </p:cNvSpPr>
          <p:nvPr/>
        </p:nvSpPr>
        <p:spPr bwMode="auto">
          <a:xfrm>
            <a:off x="7136595" y="4133851"/>
            <a:ext cx="1028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2</a:t>
            </a:r>
            <a:r>
              <a:rPr lang="en-US" altLang="zh-CN" sz="4000" i="0">
                <a:solidFill>
                  <a:srgbClr val="FF5050"/>
                </a:solidFill>
                <a:ea typeface="隶书" panose="02010509060101010101" pitchFamily="49" charset="-122"/>
                <a:sym typeface="Symbol" panose="05050102010706020507" pitchFamily="18" charset="2"/>
              </a:rPr>
              <a:t></a:t>
            </a:r>
            <a:r>
              <a:rPr lang="en-US" altLang="zh-CN" sz="4000" i="0">
                <a:solidFill>
                  <a:srgbClr val="FF5050"/>
                </a:solidFill>
                <a:ea typeface="隶书" panose="02010509060101010101" pitchFamily="49" charset="-122"/>
              </a:rPr>
              <a:t>1</a:t>
            </a:r>
          </a:p>
        </p:txBody>
      </p:sp>
      <p:sp>
        <p:nvSpPr>
          <p:cNvPr id="1938541" name="Rectangle 109"/>
          <p:cNvSpPr>
            <a:spLocks noChangeArrowheads="1"/>
          </p:cNvSpPr>
          <p:nvPr/>
        </p:nvSpPr>
        <p:spPr bwMode="auto">
          <a:xfrm>
            <a:off x="6644471" y="3319464"/>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1</a:t>
            </a:r>
          </a:p>
        </p:txBody>
      </p:sp>
      <p:sp>
        <p:nvSpPr>
          <p:cNvPr id="1938542" name="Rectangle 110"/>
          <p:cNvSpPr>
            <a:spLocks noChangeArrowheads="1"/>
          </p:cNvSpPr>
          <p:nvPr/>
        </p:nvSpPr>
        <p:spPr bwMode="auto">
          <a:xfrm>
            <a:off x="4234646" y="3260726"/>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2</a:t>
            </a:r>
          </a:p>
        </p:txBody>
      </p:sp>
      <p:sp>
        <p:nvSpPr>
          <p:cNvPr id="1938543" name="Rectangle 111"/>
          <p:cNvSpPr>
            <a:spLocks noChangeArrowheads="1"/>
          </p:cNvSpPr>
          <p:nvPr/>
        </p:nvSpPr>
        <p:spPr bwMode="auto">
          <a:xfrm>
            <a:off x="2055009" y="3276601"/>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4000" i="0">
                <a:solidFill>
                  <a:srgbClr val="FF5050"/>
                </a:solidFill>
                <a:ea typeface="隶书" panose="02010509060101010101" pitchFamily="49" charset="-122"/>
              </a:rPr>
              <a:t>6</a:t>
            </a:r>
          </a:p>
        </p:txBody>
      </p:sp>
      <p:sp>
        <p:nvSpPr>
          <p:cNvPr id="105512" name="Text Box 16"/>
          <p:cNvSpPr txBox="1">
            <a:spLocks noChangeArrowheads="1"/>
          </p:cNvSpPr>
          <p:nvPr/>
        </p:nvSpPr>
        <p:spPr bwMode="auto">
          <a:xfrm>
            <a:off x="1687514" y="1"/>
            <a:ext cx="30620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i="0">
                <a:solidFill>
                  <a:schemeClr val="bg1"/>
                </a:solidFill>
                <a:ea typeface="华文中宋" panose="02010600040101010101" pitchFamily="2" charset="-122"/>
              </a:rPr>
              <a:t>运用递归和迭代</a:t>
            </a:r>
          </a:p>
          <a:p>
            <a:pPr eaLnBrk="1" hangingPunct="1">
              <a:lnSpc>
                <a:spcPct val="120000"/>
              </a:lnSpc>
            </a:pPr>
            <a:r>
              <a:rPr lang="en-US" altLang="zh-CN" i="0">
                <a:solidFill>
                  <a:schemeClr val="bg1"/>
                </a:solidFill>
                <a:ea typeface="华文中宋" panose="02010600040101010101" pitchFamily="2" charset="-122"/>
              </a:rPr>
              <a:t>(3)</a:t>
            </a:r>
            <a:r>
              <a:rPr lang="zh-CN" altLang="en-US" i="0">
                <a:solidFill>
                  <a:schemeClr val="bg1"/>
                </a:solidFill>
                <a:ea typeface="华文中宋" panose="02010600040101010101" pitchFamily="2" charset="-122"/>
              </a:rPr>
              <a:t>递归与迭代程序的执行</a:t>
            </a:r>
          </a:p>
        </p:txBody>
      </p:sp>
      <p:sp>
        <p:nvSpPr>
          <p:cNvPr id="113"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938434"/>
                                        </p:tgtEl>
                                        <p:attrNameLst>
                                          <p:attrName>style.visibility</p:attrName>
                                        </p:attrNameLst>
                                      </p:cBhvr>
                                      <p:to>
                                        <p:strVal val="visible"/>
                                      </p:to>
                                    </p:set>
                                    <p:anim calcmode="lin" valueType="num">
                                      <p:cBhvr additive="base">
                                        <p:cTn id="7" dur="500" fill="hold"/>
                                        <p:tgtEl>
                                          <p:spTgt spid="1938434"/>
                                        </p:tgtEl>
                                        <p:attrNameLst>
                                          <p:attrName>ppt_x</p:attrName>
                                        </p:attrNameLst>
                                      </p:cBhvr>
                                      <p:tavLst>
                                        <p:tav tm="0">
                                          <p:val>
                                            <p:strVal val="1+#ppt_w/2"/>
                                          </p:val>
                                        </p:tav>
                                        <p:tav tm="100000">
                                          <p:val>
                                            <p:strVal val="#ppt_x"/>
                                          </p:val>
                                        </p:tav>
                                      </p:tavLst>
                                    </p:anim>
                                    <p:anim calcmode="lin" valueType="num">
                                      <p:cBhvr additive="base">
                                        <p:cTn id="8" dur="500" fill="hold"/>
                                        <p:tgtEl>
                                          <p:spTgt spid="193843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38510"/>
                                        </p:tgtEl>
                                        <p:attrNameLst>
                                          <p:attrName>style.visibility</p:attrName>
                                        </p:attrNameLst>
                                      </p:cBhvr>
                                      <p:to>
                                        <p:strVal val="visible"/>
                                      </p:to>
                                    </p:set>
                                    <p:anim calcmode="lin" valueType="num">
                                      <p:cBhvr additive="base">
                                        <p:cTn id="11" dur="500" fill="hold"/>
                                        <p:tgtEl>
                                          <p:spTgt spid="1938510"/>
                                        </p:tgtEl>
                                        <p:attrNameLst>
                                          <p:attrName>ppt_x</p:attrName>
                                        </p:attrNameLst>
                                      </p:cBhvr>
                                      <p:tavLst>
                                        <p:tav tm="0">
                                          <p:val>
                                            <p:strVal val="1+#ppt_w/2"/>
                                          </p:val>
                                        </p:tav>
                                        <p:tav tm="100000">
                                          <p:val>
                                            <p:strVal val="#ppt_x"/>
                                          </p:val>
                                        </p:tav>
                                      </p:tavLst>
                                    </p:anim>
                                    <p:anim calcmode="lin" valueType="num">
                                      <p:cBhvr additive="base">
                                        <p:cTn id="12" dur="500" fill="hold"/>
                                        <p:tgtEl>
                                          <p:spTgt spid="19385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38511"/>
                                        </p:tgtEl>
                                        <p:attrNameLst>
                                          <p:attrName>style.visibility</p:attrName>
                                        </p:attrNameLst>
                                      </p:cBhvr>
                                      <p:to>
                                        <p:strVal val="visible"/>
                                      </p:to>
                                    </p:set>
                                    <p:anim calcmode="lin" valueType="num">
                                      <p:cBhvr additive="base">
                                        <p:cTn id="15" dur="500" fill="hold"/>
                                        <p:tgtEl>
                                          <p:spTgt spid="1938511"/>
                                        </p:tgtEl>
                                        <p:attrNameLst>
                                          <p:attrName>ppt_x</p:attrName>
                                        </p:attrNameLst>
                                      </p:cBhvr>
                                      <p:tavLst>
                                        <p:tav tm="0">
                                          <p:val>
                                            <p:strVal val="1+#ppt_w/2"/>
                                          </p:val>
                                        </p:tav>
                                        <p:tav tm="100000">
                                          <p:val>
                                            <p:strVal val="#ppt_x"/>
                                          </p:val>
                                        </p:tav>
                                      </p:tavLst>
                                    </p:anim>
                                    <p:anim calcmode="lin" valueType="num">
                                      <p:cBhvr additive="base">
                                        <p:cTn id="16" dur="500" fill="hold"/>
                                        <p:tgtEl>
                                          <p:spTgt spid="193851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938514"/>
                                        </p:tgtEl>
                                        <p:attrNameLst>
                                          <p:attrName>style.visibility</p:attrName>
                                        </p:attrNameLst>
                                      </p:cBhvr>
                                      <p:to>
                                        <p:strVal val="visible"/>
                                      </p:to>
                                    </p:set>
                                    <p:anim calcmode="lin" valueType="num">
                                      <p:cBhvr additive="base">
                                        <p:cTn id="21" dur="500" fill="hold"/>
                                        <p:tgtEl>
                                          <p:spTgt spid="1938514"/>
                                        </p:tgtEl>
                                        <p:attrNameLst>
                                          <p:attrName>ppt_x</p:attrName>
                                        </p:attrNameLst>
                                      </p:cBhvr>
                                      <p:tavLst>
                                        <p:tav tm="0">
                                          <p:val>
                                            <p:strVal val="1+#ppt_w/2"/>
                                          </p:val>
                                        </p:tav>
                                        <p:tav tm="100000">
                                          <p:val>
                                            <p:strVal val="#ppt_x"/>
                                          </p:val>
                                        </p:tav>
                                      </p:tavLst>
                                    </p:anim>
                                    <p:anim calcmode="lin" valueType="num">
                                      <p:cBhvr additive="base">
                                        <p:cTn id="22" dur="500" fill="hold"/>
                                        <p:tgtEl>
                                          <p:spTgt spid="193851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38516"/>
                                        </p:tgtEl>
                                        <p:attrNameLst>
                                          <p:attrName>style.visibility</p:attrName>
                                        </p:attrNameLst>
                                      </p:cBhvr>
                                      <p:to>
                                        <p:strVal val="visible"/>
                                      </p:to>
                                    </p:set>
                                    <p:anim calcmode="lin" valueType="num">
                                      <p:cBhvr additive="base">
                                        <p:cTn id="27" dur="500" fill="hold"/>
                                        <p:tgtEl>
                                          <p:spTgt spid="1938516"/>
                                        </p:tgtEl>
                                        <p:attrNameLst>
                                          <p:attrName>ppt_x</p:attrName>
                                        </p:attrNameLst>
                                      </p:cBhvr>
                                      <p:tavLst>
                                        <p:tav tm="0">
                                          <p:val>
                                            <p:strVal val="1+#ppt_w/2"/>
                                          </p:val>
                                        </p:tav>
                                        <p:tav tm="100000">
                                          <p:val>
                                            <p:strVal val="#ppt_x"/>
                                          </p:val>
                                        </p:tav>
                                      </p:tavLst>
                                    </p:anim>
                                    <p:anim calcmode="lin" valueType="num">
                                      <p:cBhvr additive="base">
                                        <p:cTn id="28" dur="500" fill="hold"/>
                                        <p:tgtEl>
                                          <p:spTgt spid="1938516"/>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938517"/>
                                        </p:tgtEl>
                                        <p:attrNameLst>
                                          <p:attrName>style.visibility</p:attrName>
                                        </p:attrNameLst>
                                      </p:cBhvr>
                                      <p:to>
                                        <p:strVal val="visible"/>
                                      </p:to>
                                    </p:set>
                                    <p:anim calcmode="lin" valueType="num">
                                      <p:cBhvr additive="base">
                                        <p:cTn id="31" dur="500" fill="hold"/>
                                        <p:tgtEl>
                                          <p:spTgt spid="1938517"/>
                                        </p:tgtEl>
                                        <p:attrNameLst>
                                          <p:attrName>ppt_x</p:attrName>
                                        </p:attrNameLst>
                                      </p:cBhvr>
                                      <p:tavLst>
                                        <p:tav tm="0">
                                          <p:val>
                                            <p:strVal val="1+#ppt_w/2"/>
                                          </p:val>
                                        </p:tav>
                                        <p:tav tm="100000">
                                          <p:val>
                                            <p:strVal val="#ppt_x"/>
                                          </p:val>
                                        </p:tav>
                                      </p:tavLst>
                                    </p:anim>
                                    <p:anim calcmode="lin" valueType="num">
                                      <p:cBhvr additive="base">
                                        <p:cTn id="32" dur="500" fill="hold"/>
                                        <p:tgtEl>
                                          <p:spTgt spid="193851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938453"/>
                                        </p:tgtEl>
                                        <p:attrNameLst>
                                          <p:attrName>style.visibility</p:attrName>
                                        </p:attrNameLst>
                                      </p:cBhvr>
                                      <p:to>
                                        <p:strVal val="visible"/>
                                      </p:to>
                                    </p:set>
                                    <p:anim calcmode="lin" valueType="num">
                                      <p:cBhvr additive="base">
                                        <p:cTn id="35" dur="500" fill="hold"/>
                                        <p:tgtEl>
                                          <p:spTgt spid="1938453"/>
                                        </p:tgtEl>
                                        <p:attrNameLst>
                                          <p:attrName>ppt_x</p:attrName>
                                        </p:attrNameLst>
                                      </p:cBhvr>
                                      <p:tavLst>
                                        <p:tav tm="0">
                                          <p:val>
                                            <p:strVal val="1+#ppt_w/2"/>
                                          </p:val>
                                        </p:tav>
                                        <p:tav tm="100000">
                                          <p:val>
                                            <p:strVal val="#ppt_x"/>
                                          </p:val>
                                        </p:tav>
                                      </p:tavLst>
                                    </p:anim>
                                    <p:anim calcmode="lin" valueType="num">
                                      <p:cBhvr additive="base">
                                        <p:cTn id="36" dur="500" fill="hold"/>
                                        <p:tgtEl>
                                          <p:spTgt spid="193845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938529"/>
                                        </p:tgtEl>
                                        <p:attrNameLst>
                                          <p:attrName>style.visibility</p:attrName>
                                        </p:attrNameLst>
                                      </p:cBhvr>
                                      <p:to>
                                        <p:strVal val="visible"/>
                                      </p:to>
                                    </p:set>
                                    <p:anim calcmode="lin" valueType="num">
                                      <p:cBhvr additive="base">
                                        <p:cTn id="41" dur="500" fill="hold"/>
                                        <p:tgtEl>
                                          <p:spTgt spid="1938529"/>
                                        </p:tgtEl>
                                        <p:attrNameLst>
                                          <p:attrName>ppt_x</p:attrName>
                                        </p:attrNameLst>
                                      </p:cBhvr>
                                      <p:tavLst>
                                        <p:tav tm="0">
                                          <p:val>
                                            <p:strVal val="1+#ppt_w/2"/>
                                          </p:val>
                                        </p:tav>
                                        <p:tav tm="100000">
                                          <p:val>
                                            <p:strVal val="#ppt_x"/>
                                          </p:val>
                                        </p:tav>
                                      </p:tavLst>
                                    </p:anim>
                                    <p:anim calcmode="lin" valueType="num">
                                      <p:cBhvr additive="base">
                                        <p:cTn id="42" dur="500" fill="hold"/>
                                        <p:tgtEl>
                                          <p:spTgt spid="193852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938521"/>
                                        </p:tgtEl>
                                        <p:attrNameLst>
                                          <p:attrName>style.visibility</p:attrName>
                                        </p:attrNameLst>
                                      </p:cBhvr>
                                      <p:to>
                                        <p:strVal val="visible"/>
                                      </p:to>
                                    </p:set>
                                    <p:anim calcmode="lin" valueType="num">
                                      <p:cBhvr additive="base">
                                        <p:cTn id="47" dur="500" fill="hold"/>
                                        <p:tgtEl>
                                          <p:spTgt spid="1938521"/>
                                        </p:tgtEl>
                                        <p:attrNameLst>
                                          <p:attrName>ppt_x</p:attrName>
                                        </p:attrNameLst>
                                      </p:cBhvr>
                                      <p:tavLst>
                                        <p:tav tm="0">
                                          <p:val>
                                            <p:strVal val="1+#ppt_w/2"/>
                                          </p:val>
                                        </p:tav>
                                        <p:tav tm="100000">
                                          <p:val>
                                            <p:strVal val="#ppt_x"/>
                                          </p:val>
                                        </p:tav>
                                      </p:tavLst>
                                    </p:anim>
                                    <p:anim calcmode="lin" valueType="num">
                                      <p:cBhvr additive="base">
                                        <p:cTn id="48" dur="500" fill="hold"/>
                                        <p:tgtEl>
                                          <p:spTgt spid="193852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938522"/>
                                        </p:tgtEl>
                                        <p:attrNameLst>
                                          <p:attrName>style.visibility</p:attrName>
                                        </p:attrNameLst>
                                      </p:cBhvr>
                                      <p:to>
                                        <p:strVal val="visible"/>
                                      </p:to>
                                    </p:set>
                                    <p:anim calcmode="lin" valueType="num">
                                      <p:cBhvr additive="base">
                                        <p:cTn id="51" dur="500" fill="hold"/>
                                        <p:tgtEl>
                                          <p:spTgt spid="1938522"/>
                                        </p:tgtEl>
                                        <p:attrNameLst>
                                          <p:attrName>ppt_x</p:attrName>
                                        </p:attrNameLst>
                                      </p:cBhvr>
                                      <p:tavLst>
                                        <p:tav tm="0">
                                          <p:val>
                                            <p:strVal val="1+#ppt_w/2"/>
                                          </p:val>
                                        </p:tav>
                                        <p:tav tm="100000">
                                          <p:val>
                                            <p:strVal val="#ppt_x"/>
                                          </p:val>
                                        </p:tav>
                                      </p:tavLst>
                                    </p:anim>
                                    <p:anim calcmode="lin" valueType="num">
                                      <p:cBhvr additive="base">
                                        <p:cTn id="52" dur="500" fill="hold"/>
                                        <p:tgtEl>
                                          <p:spTgt spid="1938522"/>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938472"/>
                                        </p:tgtEl>
                                        <p:attrNameLst>
                                          <p:attrName>style.visibility</p:attrName>
                                        </p:attrNameLst>
                                      </p:cBhvr>
                                      <p:to>
                                        <p:strVal val="visible"/>
                                      </p:to>
                                    </p:set>
                                    <p:anim calcmode="lin" valueType="num">
                                      <p:cBhvr additive="base">
                                        <p:cTn id="55" dur="500" fill="hold"/>
                                        <p:tgtEl>
                                          <p:spTgt spid="1938472"/>
                                        </p:tgtEl>
                                        <p:attrNameLst>
                                          <p:attrName>ppt_x</p:attrName>
                                        </p:attrNameLst>
                                      </p:cBhvr>
                                      <p:tavLst>
                                        <p:tav tm="0">
                                          <p:val>
                                            <p:strVal val="1+#ppt_w/2"/>
                                          </p:val>
                                        </p:tav>
                                        <p:tav tm="100000">
                                          <p:val>
                                            <p:strVal val="#ppt_x"/>
                                          </p:val>
                                        </p:tav>
                                      </p:tavLst>
                                    </p:anim>
                                    <p:anim calcmode="lin" valueType="num">
                                      <p:cBhvr additive="base">
                                        <p:cTn id="56" dur="500" fill="hold"/>
                                        <p:tgtEl>
                                          <p:spTgt spid="193847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38531"/>
                                        </p:tgtEl>
                                        <p:attrNameLst>
                                          <p:attrName>style.visibility</p:attrName>
                                        </p:attrNameLst>
                                      </p:cBhvr>
                                      <p:to>
                                        <p:strVal val="visible"/>
                                      </p:to>
                                    </p:set>
                                    <p:anim calcmode="lin" valueType="num">
                                      <p:cBhvr additive="base">
                                        <p:cTn id="61" dur="500" fill="hold"/>
                                        <p:tgtEl>
                                          <p:spTgt spid="1938531"/>
                                        </p:tgtEl>
                                        <p:attrNameLst>
                                          <p:attrName>ppt_x</p:attrName>
                                        </p:attrNameLst>
                                      </p:cBhvr>
                                      <p:tavLst>
                                        <p:tav tm="0">
                                          <p:val>
                                            <p:strVal val="1+#ppt_w/2"/>
                                          </p:val>
                                        </p:tav>
                                        <p:tav tm="100000">
                                          <p:val>
                                            <p:strVal val="#ppt_x"/>
                                          </p:val>
                                        </p:tav>
                                      </p:tavLst>
                                    </p:anim>
                                    <p:anim calcmode="lin" valueType="num">
                                      <p:cBhvr additive="base">
                                        <p:cTn id="62" dur="500" fill="hold"/>
                                        <p:tgtEl>
                                          <p:spTgt spid="193853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938525"/>
                                        </p:tgtEl>
                                        <p:attrNameLst>
                                          <p:attrName>style.visibility</p:attrName>
                                        </p:attrNameLst>
                                      </p:cBhvr>
                                      <p:to>
                                        <p:strVal val="visible"/>
                                      </p:to>
                                    </p:set>
                                    <p:anim calcmode="lin" valueType="num">
                                      <p:cBhvr additive="base">
                                        <p:cTn id="67" dur="500" fill="hold"/>
                                        <p:tgtEl>
                                          <p:spTgt spid="1938525"/>
                                        </p:tgtEl>
                                        <p:attrNameLst>
                                          <p:attrName>ppt_x</p:attrName>
                                        </p:attrNameLst>
                                      </p:cBhvr>
                                      <p:tavLst>
                                        <p:tav tm="0">
                                          <p:val>
                                            <p:strVal val="1+#ppt_w/2"/>
                                          </p:val>
                                        </p:tav>
                                        <p:tav tm="100000">
                                          <p:val>
                                            <p:strVal val="#ppt_x"/>
                                          </p:val>
                                        </p:tav>
                                      </p:tavLst>
                                    </p:anim>
                                    <p:anim calcmode="lin" valueType="num">
                                      <p:cBhvr additive="base">
                                        <p:cTn id="68" dur="500" fill="hold"/>
                                        <p:tgtEl>
                                          <p:spTgt spid="1938525"/>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938526"/>
                                        </p:tgtEl>
                                        <p:attrNameLst>
                                          <p:attrName>style.visibility</p:attrName>
                                        </p:attrNameLst>
                                      </p:cBhvr>
                                      <p:to>
                                        <p:strVal val="visible"/>
                                      </p:to>
                                    </p:set>
                                    <p:anim calcmode="lin" valueType="num">
                                      <p:cBhvr additive="base">
                                        <p:cTn id="71" dur="500" fill="hold"/>
                                        <p:tgtEl>
                                          <p:spTgt spid="1938526"/>
                                        </p:tgtEl>
                                        <p:attrNameLst>
                                          <p:attrName>ppt_x</p:attrName>
                                        </p:attrNameLst>
                                      </p:cBhvr>
                                      <p:tavLst>
                                        <p:tav tm="0">
                                          <p:val>
                                            <p:strVal val="1+#ppt_w/2"/>
                                          </p:val>
                                        </p:tav>
                                        <p:tav tm="100000">
                                          <p:val>
                                            <p:strVal val="#ppt_x"/>
                                          </p:val>
                                        </p:tav>
                                      </p:tavLst>
                                    </p:anim>
                                    <p:anim calcmode="lin" valueType="num">
                                      <p:cBhvr additive="base">
                                        <p:cTn id="72" dur="500" fill="hold"/>
                                        <p:tgtEl>
                                          <p:spTgt spid="1938526"/>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938491"/>
                                        </p:tgtEl>
                                        <p:attrNameLst>
                                          <p:attrName>style.visibility</p:attrName>
                                        </p:attrNameLst>
                                      </p:cBhvr>
                                      <p:to>
                                        <p:strVal val="visible"/>
                                      </p:to>
                                    </p:set>
                                    <p:anim calcmode="lin" valueType="num">
                                      <p:cBhvr additive="base">
                                        <p:cTn id="75" dur="500" fill="hold"/>
                                        <p:tgtEl>
                                          <p:spTgt spid="1938491"/>
                                        </p:tgtEl>
                                        <p:attrNameLst>
                                          <p:attrName>ppt_x</p:attrName>
                                        </p:attrNameLst>
                                      </p:cBhvr>
                                      <p:tavLst>
                                        <p:tav tm="0">
                                          <p:val>
                                            <p:strVal val="1+#ppt_w/2"/>
                                          </p:val>
                                        </p:tav>
                                        <p:tav tm="100000">
                                          <p:val>
                                            <p:strVal val="#ppt_x"/>
                                          </p:val>
                                        </p:tav>
                                      </p:tavLst>
                                    </p:anim>
                                    <p:anim calcmode="lin" valueType="num">
                                      <p:cBhvr additive="base">
                                        <p:cTn id="76" dur="500" fill="hold"/>
                                        <p:tgtEl>
                                          <p:spTgt spid="1938491"/>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38533"/>
                                        </p:tgtEl>
                                        <p:attrNameLst>
                                          <p:attrName>style.visibility</p:attrName>
                                        </p:attrNameLst>
                                      </p:cBhvr>
                                      <p:to>
                                        <p:strVal val="visible"/>
                                      </p:to>
                                    </p:set>
                                    <p:anim calcmode="lin" valueType="num">
                                      <p:cBhvr additive="base">
                                        <p:cTn id="81" dur="500" fill="hold"/>
                                        <p:tgtEl>
                                          <p:spTgt spid="1938533"/>
                                        </p:tgtEl>
                                        <p:attrNameLst>
                                          <p:attrName>ppt_x</p:attrName>
                                        </p:attrNameLst>
                                      </p:cBhvr>
                                      <p:tavLst>
                                        <p:tav tm="0">
                                          <p:val>
                                            <p:strVal val="#ppt_x"/>
                                          </p:val>
                                        </p:tav>
                                        <p:tav tm="100000">
                                          <p:val>
                                            <p:strVal val="#ppt_x"/>
                                          </p:val>
                                        </p:tav>
                                      </p:tavLst>
                                    </p:anim>
                                    <p:anim calcmode="lin" valueType="num">
                                      <p:cBhvr additive="base">
                                        <p:cTn id="82" dur="500" fill="hold"/>
                                        <p:tgtEl>
                                          <p:spTgt spid="1938533"/>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nodeType="clickEffect">
                                  <p:stCondLst>
                                    <p:cond delay="0"/>
                                  </p:stCondLst>
                                  <p:childTnLst>
                                    <p:set>
                                      <p:cBhvr>
                                        <p:cTn id="86" dur="1" fill="hold">
                                          <p:stCondLst>
                                            <p:cond delay="0"/>
                                          </p:stCondLst>
                                        </p:cTn>
                                        <p:tgtEl>
                                          <p:spTgt spid="1938537"/>
                                        </p:tgtEl>
                                        <p:attrNameLst>
                                          <p:attrName>style.visibility</p:attrName>
                                        </p:attrNameLst>
                                      </p:cBhvr>
                                      <p:to>
                                        <p:strVal val="visible"/>
                                      </p:to>
                                    </p:set>
                                    <p:anim calcmode="lin" valueType="num">
                                      <p:cBhvr additive="base">
                                        <p:cTn id="87" dur="500" fill="hold"/>
                                        <p:tgtEl>
                                          <p:spTgt spid="1938537"/>
                                        </p:tgtEl>
                                        <p:attrNameLst>
                                          <p:attrName>ppt_x</p:attrName>
                                        </p:attrNameLst>
                                      </p:cBhvr>
                                      <p:tavLst>
                                        <p:tav tm="0">
                                          <p:val>
                                            <p:strVal val="#ppt_x"/>
                                          </p:val>
                                        </p:tav>
                                        <p:tav tm="100000">
                                          <p:val>
                                            <p:strVal val="#ppt_x"/>
                                          </p:val>
                                        </p:tav>
                                      </p:tavLst>
                                    </p:anim>
                                    <p:anim calcmode="lin" valueType="num">
                                      <p:cBhvr additive="base">
                                        <p:cTn id="88" dur="500" fill="hold"/>
                                        <p:tgtEl>
                                          <p:spTgt spid="1938537"/>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938534"/>
                                        </p:tgtEl>
                                        <p:attrNameLst>
                                          <p:attrName>style.visibility</p:attrName>
                                        </p:attrNameLst>
                                      </p:cBhvr>
                                      <p:to>
                                        <p:strVal val="visible"/>
                                      </p:to>
                                    </p:set>
                                    <p:anim calcmode="lin" valueType="num">
                                      <p:cBhvr additive="base">
                                        <p:cTn id="93" dur="500" fill="hold"/>
                                        <p:tgtEl>
                                          <p:spTgt spid="1938534"/>
                                        </p:tgtEl>
                                        <p:attrNameLst>
                                          <p:attrName>ppt_x</p:attrName>
                                        </p:attrNameLst>
                                      </p:cBhvr>
                                      <p:tavLst>
                                        <p:tav tm="0">
                                          <p:val>
                                            <p:strVal val="#ppt_x"/>
                                          </p:val>
                                        </p:tav>
                                        <p:tav tm="100000">
                                          <p:val>
                                            <p:strVal val="#ppt_x"/>
                                          </p:val>
                                        </p:tav>
                                      </p:tavLst>
                                    </p:anim>
                                    <p:anim calcmode="lin" valueType="num">
                                      <p:cBhvr additive="base">
                                        <p:cTn id="94" dur="500" fill="hold"/>
                                        <p:tgtEl>
                                          <p:spTgt spid="1938534"/>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nodeType="clickEffect">
                                  <p:stCondLst>
                                    <p:cond delay="0"/>
                                  </p:stCondLst>
                                  <p:childTnLst>
                                    <p:set>
                                      <p:cBhvr>
                                        <p:cTn id="98" dur="1" fill="hold">
                                          <p:stCondLst>
                                            <p:cond delay="0"/>
                                          </p:stCondLst>
                                        </p:cTn>
                                        <p:tgtEl>
                                          <p:spTgt spid="1938527"/>
                                        </p:tgtEl>
                                        <p:attrNameLst>
                                          <p:attrName>style.visibility</p:attrName>
                                        </p:attrNameLst>
                                      </p:cBhvr>
                                      <p:to>
                                        <p:strVal val="visible"/>
                                      </p:to>
                                    </p:set>
                                    <p:anim calcmode="lin" valueType="num">
                                      <p:cBhvr additive="base">
                                        <p:cTn id="99" dur="500" fill="hold"/>
                                        <p:tgtEl>
                                          <p:spTgt spid="1938527"/>
                                        </p:tgtEl>
                                        <p:attrNameLst>
                                          <p:attrName>ppt_x</p:attrName>
                                        </p:attrNameLst>
                                      </p:cBhvr>
                                      <p:tavLst>
                                        <p:tav tm="0">
                                          <p:val>
                                            <p:strVal val="#ppt_x"/>
                                          </p:val>
                                        </p:tav>
                                        <p:tav tm="100000">
                                          <p:val>
                                            <p:strVal val="#ppt_x"/>
                                          </p:val>
                                        </p:tav>
                                      </p:tavLst>
                                    </p:anim>
                                    <p:anim calcmode="lin" valueType="num">
                                      <p:cBhvr additive="base">
                                        <p:cTn id="100" dur="500" fill="hold"/>
                                        <p:tgtEl>
                                          <p:spTgt spid="193852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938528"/>
                                        </p:tgtEl>
                                        <p:attrNameLst>
                                          <p:attrName>style.visibility</p:attrName>
                                        </p:attrNameLst>
                                      </p:cBhvr>
                                      <p:to>
                                        <p:strVal val="visible"/>
                                      </p:to>
                                    </p:set>
                                    <p:anim calcmode="lin" valueType="num">
                                      <p:cBhvr additive="base">
                                        <p:cTn id="103" dur="500" fill="hold"/>
                                        <p:tgtEl>
                                          <p:spTgt spid="1938528"/>
                                        </p:tgtEl>
                                        <p:attrNameLst>
                                          <p:attrName>ppt_x</p:attrName>
                                        </p:attrNameLst>
                                      </p:cBhvr>
                                      <p:tavLst>
                                        <p:tav tm="0">
                                          <p:val>
                                            <p:strVal val="#ppt_x"/>
                                          </p:val>
                                        </p:tav>
                                        <p:tav tm="100000">
                                          <p:val>
                                            <p:strVal val="#ppt_x"/>
                                          </p:val>
                                        </p:tav>
                                      </p:tavLst>
                                    </p:anim>
                                    <p:anim calcmode="lin" valueType="num">
                                      <p:cBhvr additive="base">
                                        <p:cTn id="104" dur="500" fill="hold"/>
                                        <p:tgtEl>
                                          <p:spTgt spid="193852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938541"/>
                                        </p:tgtEl>
                                        <p:attrNameLst>
                                          <p:attrName>style.visibility</p:attrName>
                                        </p:attrNameLst>
                                      </p:cBhvr>
                                      <p:to>
                                        <p:strVal val="visible"/>
                                      </p:to>
                                    </p:set>
                                    <p:anim calcmode="lin" valueType="num">
                                      <p:cBhvr additive="base">
                                        <p:cTn id="107" dur="500" fill="hold"/>
                                        <p:tgtEl>
                                          <p:spTgt spid="1938541"/>
                                        </p:tgtEl>
                                        <p:attrNameLst>
                                          <p:attrName>ppt_x</p:attrName>
                                        </p:attrNameLst>
                                      </p:cBhvr>
                                      <p:tavLst>
                                        <p:tav tm="0">
                                          <p:val>
                                            <p:strVal val="#ppt_x"/>
                                          </p:val>
                                        </p:tav>
                                        <p:tav tm="100000">
                                          <p:val>
                                            <p:strVal val="#ppt_x"/>
                                          </p:val>
                                        </p:tav>
                                      </p:tavLst>
                                    </p:anim>
                                    <p:anim calcmode="lin" valueType="num">
                                      <p:cBhvr additive="base">
                                        <p:cTn id="108" dur="500" fill="hold"/>
                                        <p:tgtEl>
                                          <p:spTgt spid="193854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938536"/>
                                        </p:tgtEl>
                                        <p:attrNameLst>
                                          <p:attrName>style.visibility</p:attrName>
                                        </p:attrNameLst>
                                      </p:cBhvr>
                                      <p:to>
                                        <p:strVal val="visible"/>
                                      </p:to>
                                    </p:set>
                                    <p:anim calcmode="lin" valueType="num">
                                      <p:cBhvr additive="base">
                                        <p:cTn id="113" dur="500" fill="hold"/>
                                        <p:tgtEl>
                                          <p:spTgt spid="1938536"/>
                                        </p:tgtEl>
                                        <p:attrNameLst>
                                          <p:attrName>ppt_x</p:attrName>
                                        </p:attrNameLst>
                                      </p:cBhvr>
                                      <p:tavLst>
                                        <p:tav tm="0">
                                          <p:val>
                                            <p:strVal val="#ppt_x"/>
                                          </p:val>
                                        </p:tav>
                                        <p:tav tm="100000">
                                          <p:val>
                                            <p:strVal val="#ppt_x"/>
                                          </p:val>
                                        </p:tav>
                                      </p:tavLst>
                                    </p:anim>
                                    <p:anim calcmode="lin" valueType="num">
                                      <p:cBhvr additive="base">
                                        <p:cTn id="114" dur="500" fill="hold"/>
                                        <p:tgtEl>
                                          <p:spTgt spid="1938536"/>
                                        </p:tgtEl>
                                        <p:attrNameLst>
                                          <p:attrName>ppt_y</p:attrName>
                                        </p:attrNameLst>
                                      </p:cBhvr>
                                      <p:tavLst>
                                        <p:tav tm="0">
                                          <p:val>
                                            <p:strVal val="1+#ppt_h/2"/>
                                          </p:val>
                                        </p:tav>
                                        <p:tav tm="100000">
                                          <p:val>
                                            <p:strVal val="#ppt_y"/>
                                          </p:val>
                                        </p:tav>
                                      </p:tavLst>
                                    </p:anim>
                                  </p:childTnLst>
                                </p:cTn>
                              </p:par>
                              <p:par>
                                <p:cTn id="115" presetID="2" presetClass="entr" presetSubtype="4" fill="hold" grpId="1" nodeType="withEffect">
                                  <p:stCondLst>
                                    <p:cond delay="0"/>
                                  </p:stCondLst>
                                  <p:childTnLst>
                                    <p:set>
                                      <p:cBhvr>
                                        <p:cTn id="116" dur="1" fill="hold">
                                          <p:stCondLst>
                                            <p:cond delay="0"/>
                                          </p:stCondLst>
                                        </p:cTn>
                                        <p:tgtEl>
                                          <p:spTgt spid="1938525"/>
                                        </p:tgtEl>
                                        <p:attrNameLst>
                                          <p:attrName>style.visibility</p:attrName>
                                        </p:attrNameLst>
                                      </p:cBhvr>
                                      <p:to>
                                        <p:strVal val="visible"/>
                                      </p:to>
                                    </p:set>
                                    <p:anim calcmode="lin" valueType="num">
                                      <p:cBhvr additive="base">
                                        <p:cTn id="117" dur="500" fill="hold"/>
                                        <p:tgtEl>
                                          <p:spTgt spid="1938525"/>
                                        </p:tgtEl>
                                        <p:attrNameLst>
                                          <p:attrName>ppt_x</p:attrName>
                                        </p:attrNameLst>
                                      </p:cBhvr>
                                      <p:tavLst>
                                        <p:tav tm="0">
                                          <p:val>
                                            <p:strVal val="#ppt_x"/>
                                          </p:val>
                                        </p:tav>
                                        <p:tav tm="100000">
                                          <p:val>
                                            <p:strVal val="#ppt_x"/>
                                          </p:val>
                                        </p:tav>
                                      </p:tavLst>
                                    </p:anim>
                                    <p:anim calcmode="lin" valueType="num">
                                      <p:cBhvr additive="base">
                                        <p:cTn id="118" dur="500" fill="hold"/>
                                        <p:tgtEl>
                                          <p:spTgt spid="1938525"/>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15"/>
                                            </p:cond>
                                          </p:stCondLst>
                                        </p:cTn>
                                        <p:tgtEl>
                                          <p:spTgt spid="1938525"/>
                                        </p:tgtEl>
                                        <p:attrNameLst>
                                          <p:attrName>style.visibility</p:attrName>
                                        </p:attrNameLst>
                                      </p:cBhvr>
                                      <p:to>
                                        <p:strVal val="hidden"/>
                                      </p:to>
                                    </p:set>
                                  </p:subTnLst>
                                </p:cTn>
                              </p:par>
                              <p:par>
                                <p:cTn id="119" presetID="2" presetClass="entr" presetSubtype="4" fill="hold" nodeType="withEffect">
                                  <p:stCondLst>
                                    <p:cond delay="0"/>
                                  </p:stCondLst>
                                  <p:childTnLst>
                                    <p:set>
                                      <p:cBhvr>
                                        <p:cTn id="120" dur="1" fill="hold">
                                          <p:stCondLst>
                                            <p:cond delay="0"/>
                                          </p:stCondLst>
                                        </p:cTn>
                                        <p:tgtEl>
                                          <p:spTgt spid="1938491"/>
                                        </p:tgtEl>
                                        <p:attrNameLst>
                                          <p:attrName>style.visibility</p:attrName>
                                        </p:attrNameLst>
                                      </p:cBhvr>
                                      <p:to>
                                        <p:strVal val="visible"/>
                                      </p:to>
                                    </p:set>
                                    <p:anim calcmode="lin" valueType="num">
                                      <p:cBhvr additive="base">
                                        <p:cTn id="121" dur="500" fill="hold"/>
                                        <p:tgtEl>
                                          <p:spTgt spid="1938491"/>
                                        </p:tgtEl>
                                        <p:attrNameLst>
                                          <p:attrName>ppt_x</p:attrName>
                                        </p:attrNameLst>
                                      </p:cBhvr>
                                      <p:tavLst>
                                        <p:tav tm="0">
                                          <p:val>
                                            <p:strVal val="#ppt_x"/>
                                          </p:val>
                                        </p:tav>
                                        <p:tav tm="100000">
                                          <p:val>
                                            <p:strVal val="#ppt_x"/>
                                          </p:val>
                                        </p:tav>
                                      </p:tavLst>
                                    </p:anim>
                                    <p:anim calcmode="lin" valueType="num">
                                      <p:cBhvr additive="base">
                                        <p:cTn id="122" dur="500" fill="hold"/>
                                        <p:tgtEl>
                                          <p:spTgt spid="1938491"/>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19"/>
                                            </p:cond>
                                          </p:stCondLst>
                                        </p:cTn>
                                        <p:tgtEl>
                                          <p:spTgt spid="1938491"/>
                                        </p:tgtEl>
                                        <p:attrNameLst>
                                          <p:attrName>style.visibility</p:attrName>
                                        </p:attrNameLst>
                                      </p:cBhvr>
                                      <p:to>
                                        <p:strVal val="hidden"/>
                                      </p:to>
                                    </p:set>
                                  </p:subTnLst>
                                </p:cTn>
                              </p:par>
                              <p:par>
                                <p:cTn id="123" presetID="2" presetClass="entr" presetSubtype="4" fill="hold" nodeType="withEffect">
                                  <p:stCondLst>
                                    <p:cond delay="0"/>
                                  </p:stCondLst>
                                  <p:childTnLst>
                                    <p:set>
                                      <p:cBhvr>
                                        <p:cTn id="124" dur="1" fill="hold">
                                          <p:stCondLst>
                                            <p:cond delay="0"/>
                                          </p:stCondLst>
                                        </p:cTn>
                                        <p:tgtEl>
                                          <p:spTgt spid="1938526"/>
                                        </p:tgtEl>
                                        <p:attrNameLst>
                                          <p:attrName>style.visibility</p:attrName>
                                        </p:attrNameLst>
                                      </p:cBhvr>
                                      <p:to>
                                        <p:strVal val="visible"/>
                                      </p:to>
                                    </p:set>
                                    <p:anim calcmode="lin" valueType="num">
                                      <p:cBhvr additive="base">
                                        <p:cTn id="125" dur="500" fill="hold"/>
                                        <p:tgtEl>
                                          <p:spTgt spid="1938526"/>
                                        </p:tgtEl>
                                        <p:attrNameLst>
                                          <p:attrName>ppt_x</p:attrName>
                                        </p:attrNameLst>
                                      </p:cBhvr>
                                      <p:tavLst>
                                        <p:tav tm="0">
                                          <p:val>
                                            <p:strVal val="#ppt_x"/>
                                          </p:val>
                                        </p:tav>
                                        <p:tav tm="100000">
                                          <p:val>
                                            <p:strVal val="#ppt_x"/>
                                          </p:val>
                                        </p:tav>
                                      </p:tavLst>
                                    </p:anim>
                                    <p:anim calcmode="lin" valueType="num">
                                      <p:cBhvr additive="base">
                                        <p:cTn id="126" dur="500" fill="hold"/>
                                        <p:tgtEl>
                                          <p:spTgt spid="1938526"/>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23"/>
                                            </p:cond>
                                          </p:stCondLst>
                                        </p:cTn>
                                        <p:tgtEl>
                                          <p:spTgt spid="1938526"/>
                                        </p:tgtEl>
                                        <p:attrNameLst>
                                          <p:attrName>style.visibility</p:attrName>
                                        </p:attrNameLst>
                                      </p:cBhvr>
                                      <p:to>
                                        <p:strVal val="hidden"/>
                                      </p:to>
                                    </p:set>
                                  </p:subTnLst>
                                </p:cTn>
                              </p:par>
                              <p:par>
                                <p:cTn id="127" presetID="2" presetClass="entr" presetSubtype="4" fill="hold" nodeType="withEffect">
                                  <p:stCondLst>
                                    <p:cond delay="0"/>
                                  </p:stCondLst>
                                  <p:childTnLst>
                                    <p:set>
                                      <p:cBhvr>
                                        <p:cTn id="128" dur="1" fill="hold">
                                          <p:stCondLst>
                                            <p:cond delay="0"/>
                                          </p:stCondLst>
                                        </p:cTn>
                                        <p:tgtEl>
                                          <p:spTgt spid="1938527"/>
                                        </p:tgtEl>
                                        <p:attrNameLst>
                                          <p:attrName>style.visibility</p:attrName>
                                        </p:attrNameLst>
                                      </p:cBhvr>
                                      <p:to>
                                        <p:strVal val="visible"/>
                                      </p:to>
                                    </p:set>
                                    <p:anim calcmode="lin" valueType="num">
                                      <p:cBhvr additive="base">
                                        <p:cTn id="129" dur="500" fill="hold"/>
                                        <p:tgtEl>
                                          <p:spTgt spid="1938527"/>
                                        </p:tgtEl>
                                        <p:attrNameLst>
                                          <p:attrName>ppt_x</p:attrName>
                                        </p:attrNameLst>
                                      </p:cBhvr>
                                      <p:tavLst>
                                        <p:tav tm="0">
                                          <p:val>
                                            <p:strVal val="#ppt_x"/>
                                          </p:val>
                                        </p:tav>
                                        <p:tav tm="100000">
                                          <p:val>
                                            <p:strVal val="#ppt_x"/>
                                          </p:val>
                                        </p:tav>
                                      </p:tavLst>
                                    </p:anim>
                                    <p:anim calcmode="lin" valueType="num">
                                      <p:cBhvr additive="base">
                                        <p:cTn id="130" dur="500" fill="hold"/>
                                        <p:tgtEl>
                                          <p:spTgt spid="193852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27"/>
                                            </p:cond>
                                          </p:stCondLst>
                                        </p:cTn>
                                        <p:tgtEl>
                                          <p:spTgt spid="1938527"/>
                                        </p:tgtEl>
                                        <p:attrNameLst>
                                          <p:attrName>style.visibility</p:attrName>
                                        </p:attrNameLst>
                                      </p:cBhvr>
                                      <p:to>
                                        <p:strVal val="hidden"/>
                                      </p:to>
                                    </p:set>
                                  </p:subTnLst>
                                </p:cTn>
                              </p:par>
                              <p:par>
                                <p:cTn id="131" presetID="2" presetClass="entr" presetSubtype="4" fill="hold" grpId="1" nodeType="withEffect">
                                  <p:stCondLst>
                                    <p:cond delay="0"/>
                                  </p:stCondLst>
                                  <p:childTnLst>
                                    <p:set>
                                      <p:cBhvr>
                                        <p:cTn id="132" dur="1" fill="hold">
                                          <p:stCondLst>
                                            <p:cond delay="0"/>
                                          </p:stCondLst>
                                        </p:cTn>
                                        <p:tgtEl>
                                          <p:spTgt spid="1938528"/>
                                        </p:tgtEl>
                                        <p:attrNameLst>
                                          <p:attrName>style.visibility</p:attrName>
                                        </p:attrNameLst>
                                      </p:cBhvr>
                                      <p:to>
                                        <p:strVal val="visible"/>
                                      </p:to>
                                    </p:set>
                                    <p:anim calcmode="lin" valueType="num">
                                      <p:cBhvr additive="base">
                                        <p:cTn id="133" dur="500" fill="hold"/>
                                        <p:tgtEl>
                                          <p:spTgt spid="1938528"/>
                                        </p:tgtEl>
                                        <p:attrNameLst>
                                          <p:attrName>ppt_x</p:attrName>
                                        </p:attrNameLst>
                                      </p:cBhvr>
                                      <p:tavLst>
                                        <p:tav tm="0">
                                          <p:val>
                                            <p:strVal val="#ppt_x"/>
                                          </p:val>
                                        </p:tav>
                                        <p:tav tm="100000">
                                          <p:val>
                                            <p:strVal val="#ppt_x"/>
                                          </p:val>
                                        </p:tav>
                                      </p:tavLst>
                                    </p:anim>
                                    <p:anim calcmode="lin" valueType="num">
                                      <p:cBhvr additive="base">
                                        <p:cTn id="134" dur="500" fill="hold"/>
                                        <p:tgtEl>
                                          <p:spTgt spid="1938528"/>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31"/>
                                            </p:cond>
                                          </p:stCondLst>
                                        </p:cTn>
                                        <p:tgtEl>
                                          <p:spTgt spid="1938528"/>
                                        </p:tgtEl>
                                        <p:attrNameLst>
                                          <p:attrName>style.visibility</p:attrName>
                                        </p:attrNameLst>
                                      </p:cBhvr>
                                      <p:to>
                                        <p:strVal val="hidden"/>
                                      </p:to>
                                    </p:set>
                                  </p:subTnLst>
                                </p:cTn>
                              </p:par>
                              <p:par>
                                <p:cTn id="135" presetID="2" presetClass="entr" presetSubtype="4" fill="hold" grpId="1" nodeType="withEffect">
                                  <p:stCondLst>
                                    <p:cond delay="0"/>
                                  </p:stCondLst>
                                  <p:childTnLst>
                                    <p:set>
                                      <p:cBhvr>
                                        <p:cTn id="136" dur="1" fill="hold">
                                          <p:stCondLst>
                                            <p:cond delay="0"/>
                                          </p:stCondLst>
                                        </p:cTn>
                                        <p:tgtEl>
                                          <p:spTgt spid="1938533"/>
                                        </p:tgtEl>
                                        <p:attrNameLst>
                                          <p:attrName>style.visibility</p:attrName>
                                        </p:attrNameLst>
                                      </p:cBhvr>
                                      <p:to>
                                        <p:strVal val="visible"/>
                                      </p:to>
                                    </p:set>
                                    <p:anim calcmode="lin" valueType="num">
                                      <p:cBhvr additive="base">
                                        <p:cTn id="137" dur="500" fill="hold"/>
                                        <p:tgtEl>
                                          <p:spTgt spid="1938533"/>
                                        </p:tgtEl>
                                        <p:attrNameLst>
                                          <p:attrName>ppt_x</p:attrName>
                                        </p:attrNameLst>
                                      </p:cBhvr>
                                      <p:tavLst>
                                        <p:tav tm="0">
                                          <p:val>
                                            <p:strVal val="#ppt_x"/>
                                          </p:val>
                                        </p:tav>
                                        <p:tav tm="100000">
                                          <p:val>
                                            <p:strVal val="#ppt_x"/>
                                          </p:val>
                                        </p:tav>
                                      </p:tavLst>
                                    </p:anim>
                                    <p:anim calcmode="lin" valueType="num">
                                      <p:cBhvr additive="base">
                                        <p:cTn id="138" dur="500" fill="hold"/>
                                        <p:tgtEl>
                                          <p:spTgt spid="1938533"/>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35"/>
                                            </p:cond>
                                          </p:stCondLst>
                                        </p:cTn>
                                        <p:tgtEl>
                                          <p:spTgt spid="1938533"/>
                                        </p:tgtEl>
                                        <p:attrNameLst>
                                          <p:attrName>style.visibility</p:attrName>
                                        </p:attrNameLst>
                                      </p:cBhvr>
                                      <p:to>
                                        <p:strVal val="hidden"/>
                                      </p:to>
                                    </p:set>
                                  </p:subTnLst>
                                </p:cTn>
                              </p:par>
                              <p:par>
                                <p:cTn id="139" presetID="2" presetClass="entr" presetSubtype="4" fill="hold" grpId="1" nodeType="withEffect">
                                  <p:stCondLst>
                                    <p:cond delay="0"/>
                                  </p:stCondLst>
                                  <p:childTnLst>
                                    <p:set>
                                      <p:cBhvr>
                                        <p:cTn id="140" dur="1" fill="hold">
                                          <p:stCondLst>
                                            <p:cond delay="0"/>
                                          </p:stCondLst>
                                        </p:cTn>
                                        <p:tgtEl>
                                          <p:spTgt spid="1938534"/>
                                        </p:tgtEl>
                                        <p:attrNameLst>
                                          <p:attrName>style.visibility</p:attrName>
                                        </p:attrNameLst>
                                      </p:cBhvr>
                                      <p:to>
                                        <p:strVal val="visible"/>
                                      </p:to>
                                    </p:set>
                                    <p:anim calcmode="lin" valueType="num">
                                      <p:cBhvr additive="base">
                                        <p:cTn id="141" dur="500" fill="hold"/>
                                        <p:tgtEl>
                                          <p:spTgt spid="1938534"/>
                                        </p:tgtEl>
                                        <p:attrNameLst>
                                          <p:attrName>ppt_x</p:attrName>
                                        </p:attrNameLst>
                                      </p:cBhvr>
                                      <p:tavLst>
                                        <p:tav tm="0">
                                          <p:val>
                                            <p:strVal val="#ppt_x"/>
                                          </p:val>
                                        </p:tav>
                                        <p:tav tm="100000">
                                          <p:val>
                                            <p:strVal val="#ppt_x"/>
                                          </p:val>
                                        </p:tav>
                                      </p:tavLst>
                                    </p:anim>
                                    <p:anim calcmode="lin" valueType="num">
                                      <p:cBhvr additive="base">
                                        <p:cTn id="142" dur="500" fill="hold"/>
                                        <p:tgtEl>
                                          <p:spTgt spid="1938534"/>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39"/>
                                            </p:cond>
                                          </p:stCondLst>
                                        </p:cTn>
                                        <p:tgtEl>
                                          <p:spTgt spid="1938534"/>
                                        </p:tgtEl>
                                        <p:attrNameLst>
                                          <p:attrName>style.visibility</p:attrName>
                                        </p:attrNameLst>
                                      </p:cBhvr>
                                      <p:to>
                                        <p:strVal val="hidden"/>
                                      </p:to>
                                    </p:set>
                                  </p:subTnLst>
                                </p:cTn>
                              </p:par>
                              <p:par>
                                <p:cTn id="143" presetID="2" presetClass="entr" presetSubtype="4" fill="hold" nodeType="withEffect">
                                  <p:stCondLst>
                                    <p:cond delay="0"/>
                                  </p:stCondLst>
                                  <p:childTnLst>
                                    <p:set>
                                      <p:cBhvr>
                                        <p:cTn id="144" dur="1" fill="hold">
                                          <p:stCondLst>
                                            <p:cond delay="0"/>
                                          </p:stCondLst>
                                        </p:cTn>
                                        <p:tgtEl>
                                          <p:spTgt spid="1938537"/>
                                        </p:tgtEl>
                                        <p:attrNameLst>
                                          <p:attrName>style.visibility</p:attrName>
                                        </p:attrNameLst>
                                      </p:cBhvr>
                                      <p:to>
                                        <p:strVal val="visible"/>
                                      </p:to>
                                    </p:set>
                                    <p:anim calcmode="lin" valueType="num">
                                      <p:cBhvr additive="base">
                                        <p:cTn id="145" dur="500" fill="hold"/>
                                        <p:tgtEl>
                                          <p:spTgt spid="1938537"/>
                                        </p:tgtEl>
                                        <p:attrNameLst>
                                          <p:attrName>ppt_x</p:attrName>
                                        </p:attrNameLst>
                                      </p:cBhvr>
                                      <p:tavLst>
                                        <p:tav tm="0">
                                          <p:val>
                                            <p:strVal val="#ppt_x"/>
                                          </p:val>
                                        </p:tav>
                                        <p:tav tm="100000">
                                          <p:val>
                                            <p:strVal val="#ppt_x"/>
                                          </p:val>
                                        </p:tav>
                                      </p:tavLst>
                                    </p:anim>
                                    <p:anim calcmode="lin" valueType="num">
                                      <p:cBhvr additive="base">
                                        <p:cTn id="146" dur="500" fill="hold"/>
                                        <p:tgtEl>
                                          <p:spTgt spid="193853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43"/>
                                            </p:cond>
                                          </p:stCondLst>
                                        </p:cTn>
                                        <p:tgtEl>
                                          <p:spTgt spid="1938537"/>
                                        </p:tgtEl>
                                        <p:attrNameLst>
                                          <p:attrName>style.visibility</p:attrName>
                                        </p:attrNameLst>
                                      </p:cBhvr>
                                      <p:to>
                                        <p:strVal val="hidden"/>
                                      </p:to>
                                    </p:set>
                                  </p:sub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938540"/>
                                        </p:tgtEl>
                                        <p:attrNameLst>
                                          <p:attrName>style.visibility</p:attrName>
                                        </p:attrNameLst>
                                      </p:cBhvr>
                                      <p:to>
                                        <p:strVal val="visible"/>
                                      </p:to>
                                    </p:set>
                                    <p:anim calcmode="lin" valueType="num">
                                      <p:cBhvr additive="base">
                                        <p:cTn id="151" dur="500" fill="hold"/>
                                        <p:tgtEl>
                                          <p:spTgt spid="1938540"/>
                                        </p:tgtEl>
                                        <p:attrNameLst>
                                          <p:attrName>ppt_x</p:attrName>
                                        </p:attrNameLst>
                                      </p:cBhvr>
                                      <p:tavLst>
                                        <p:tav tm="0">
                                          <p:val>
                                            <p:strVal val="#ppt_x"/>
                                          </p:val>
                                        </p:tav>
                                        <p:tav tm="100000">
                                          <p:val>
                                            <p:strVal val="#ppt_x"/>
                                          </p:val>
                                        </p:tav>
                                      </p:tavLst>
                                    </p:anim>
                                    <p:anim calcmode="lin" valueType="num">
                                      <p:cBhvr additive="base">
                                        <p:cTn id="152" dur="500" fill="hold"/>
                                        <p:tgtEl>
                                          <p:spTgt spid="1938540"/>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938532"/>
                                        </p:tgtEl>
                                        <p:attrNameLst>
                                          <p:attrName>style.visibility</p:attrName>
                                        </p:attrNameLst>
                                      </p:cBhvr>
                                      <p:to>
                                        <p:strVal val="visible"/>
                                      </p:to>
                                    </p:set>
                                    <p:anim calcmode="lin" valueType="num">
                                      <p:cBhvr additive="base">
                                        <p:cTn id="157" dur="500" fill="hold"/>
                                        <p:tgtEl>
                                          <p:spTgt spid="1938532"/>
                                        </p:tgtEl>
                                        <p:attrNameLst>
                                          <p:attrName>ppt_x</p:attrName>
                                        </p:attrNameLst>
                                      </p:cBhvr>
                                      <p:tavLst>
                                        <p:tav tm="0">
                                          <p:val>
                                            <p:strVal val="#ppt_x"/>
                                          </p:val>
                                        </p:tav>
                                        <p:tav tm="100000">
                                          <p:val>
                                            <p:strVal val="#ppt_x"/>
                                          </p:val>
                                        </p:tav>
                                      </p:tavLst>
                                    </p:anim>
                                    <p:anim calcmode="lin" valueType="num">
                                      <p:cBhvr additive="base">
                                        <p:cTn id="158" dur="500" fill="hold"/>
                                        <p:tgtEl>
                                          <p:spTgt spid="1938532"/>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nodeType="clickEffect">
                                  <p:stCondLst>
                                    <p:cond delay="0"/>
                                  </p:stCondLst>
                                  <p:childTnLst>
                                    <p:set>
                                      <p:cBhvr>
                                        <p:cTn id="162" dur="1" fill="hold">
                                          <p:stCondLst>
                                            <p:cond delay="0"/>
                                          </p:stCondLst>
                                        </p:cTn>
                                        <p:tgtEl>
                                          <p:spTgt spid="1938523"/>
                                        </p:tgtEl>
                                        <p:attrNameLst>
                                          <p:attrName>style.visibility</p:attrName>
                                        </p:attrNameLst>
                                      </p:cBhvr>
                                      <p:to>
                                        <p:strVal val="visible"/>
                                      </p:to>
                                    </p:set>
                                    <p:anim calcmode="lin" valueType="num">
                                      <p:cBhvr additive="base">
                                        <p:cTn id="163" dur="500" fill="hold"/>
                                        <p:tgtEl>
                                          <p:spTgt spid="1938523"/>
                                        </p:tgtEl>
                                        <p:attrNameLst>
                                          <p:attrName>ppt_x</p:attrName>
                                        </p:attrNameLst>
                                      </p:cBhvr>
                                      <p:tavLst>
                                        <p:tav tm="0">
                                          <p:val>
                                            <p:strVal val="#ppt_x"/>
                                          </p:val>
                                        </p:tav>
                                        <p:tav tm="100000">
                                          <p:val>
                                            <p:strVal val="#ppt_x"/>
                                          </p:val>
                                        </p:tav>
                                      </p:tavLst>
                                    </p:anim>
                                    <p:anim calcmode="lin" valueType="num">
                                      <p:cBhvr additive="base">
                                        <p:cTn id="164" dur="500" fill="hold"/>
                                        <p:tgtEl>
                                          <p:spTgt spid="193852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938524"/>
                                        </p:tgtEl>
                                        <p:attrNameLst>
                                          <p:attrName>style.visibility</p:attrName>
                                        </p:attrNameLst>
                                      </p:cBhvr>
                                      <p:to>
                                        <p:strVal val="visible"/>
                                      </p:to>
                                    </p:set>
                                    <p:anim calcmode="lin" valueType="num">
                                      <p:cBhvr additive="base">
                                        <p:cTn id="167" dur="500" fill="hold"/>
                                        <p:tgtEl>
                                          <p:spTgt spid="1938524"/>
                                        </p:tgtEl>
                                        <p:attrNameLst>
                                          <p:attrName>ppt_x</p:attrName>
                                        </p:attrNameLst>
                                      </p:cBhvr>
                                      <p:tavLst>
                                        <p:tav tm="0">
                                          <p:val>
                                            <p:strVal val="#ppt_x"/>
                                          </p:val>
                                        </p:tav>
                                        <p:tav tm="100000">
                                          <p:val>
                                            <p:strVal val="#ppt_x"/>
                                          </p:val>
                                        </p:tav>
                                      </p:tavLst>
                                    </p:anim>
                                    <p:anim calcmode="lin" valueType="num">
                                      <p:cBhvr additive="base">
                                        <p:cTn id="168" dur="500" fill="hold"/>
                                        <p:tgtEl>
                                          <p:spTgt spid="193852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938542"/>
                                        </p:tgtEl>
                                        <p:attrNameLst>
                                          <p:attrName>style.visibility</p:attrName>
                                        </p:attrNameLst>
                                      </p:cBhvr>
                                      <p:to>
                                        <p:strVal val="visible"/>
                                      </p:to>
                                    </p:set>
                                    <p:anim calcmode="lin" valueType="num">
                                      <p:cBhvr additive="base">
                                        <p:cTn id="171" dur="500" fill="hold"/>
                                        <p:tgtEl>
                                          <p:spTgt spid="1938542"/>
                                        </p:tgtEl>
                                        <p:attrNameLst>
                                          <p:attrName>ppt_x</p:attrName>
                                        </p:attrNameLst>
                                      </p:cBhvr>
                                      <p:tavLst>
                                        <p:tav tm="0">
                                          <p:val>
                                            <p:strVal val="#ppt_x"/>
                                          </p:val>
                                        </p:tav>
                                        <p:tav tm="100000">
                                          <p:val>
                                            <p:strVal val="#ppt_x"/>
                                          </p:val>
                                        </p:tav>
                                      </p:tavLst>
                                    </p:anim>
                                    <p:anim calcmode="lin" valueType="num">
                                      <p:cBhvr additive="base">
                                        <p:cTn id="172" dur="500" fill="hold"/>
                                        <p:tgtEl>
                                          <p:spTgt spid="1938542"/>
                                        </p:tgtEl>
                                        <p:attrNameLst>
                                          <p:attrName>ppt_y</p:attrName>
                                        </p:attrNameLst>
                                      </p:cBhvr>
                                      <p:tavLst>
                                        <p:tav tm="0">
                                          <p:val>
                                            <p:strVal val="1+#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4" fill="hold" nodeType="clickEffect">
                                  <p:stCondLst>
                                    <p:cond delay="0"/>
                                  </p:stCondLst>
                                  <p:childTnLst>
                                    <p:set>
                                      <p:cBhvr>
                                        <p:cTn id="176" dur="1" fill="hold">
                                          <p:stCondLst>
                                            <p:cond delay="0"/>
                                          </p:stCondLst>
                                        </p:cTn>
                                        <p:tgtEl>
                                          <p:spTgt spid="1938535"/>
                                        </p:tgtEl>
                                        <p:attrNameLst>
                                          <p:attrName>style.visibility</p:attrName>
                                        </p:attrNameLst>
                                      </p:cBhvr>
                                      <p:to>
                                        <p:strVal val="visible"/>
                                      </p:to>
                                    </p:set>
                                    <p:anim calcmode="lin" valueType="num">
                                      <p:cBhvr additive="base">
                                        <p:cTn id="177" dur="500" fill="hold"/>
                                        <p:tgtEl>
                                          <p:spTgt spid="1938535"/>
                                        </p:tgtEl>
                                        <p:attrNameLst>
                                          <p:attrName>ppt_x</p:attrName>
                                        </p:attrNameLst>
                                      </p:cBhvr>
                                      <p:tavLst>
                                        <p:tav tm="0">
                                          <p:val>
                                            <p:strVal val="#ppt_x"/>
                                          </p:val>
                                        </p:tav>
                                        <p:tav tm="100000">
                                          <p:val>
                                            <p:strVal val="#ppt_x"/>
                                          </p:val>
                                        </p:tav>
                                      </p:tavLst>
                                    </p:anim>
                                    <p:anim calcmode="lin" valueType="num">
                                      <p:cBhvr additive="base">
                                        <p:cTn id="178" dur="500" fill="hold"/>
                                        <p:tgtEl>
                                          <p:spTgt spid="1938535"/>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938472"/>
                                        </p:tgtEl>
                                        <p:attrNameLst>
                                          <p:attrName>style.visibility</p:attrName>
                                        </p:attrNameLst>
                                      </p:cBhvr>
                                      <p:to>
                                        <p:strVal val="visible"/>
                                      </p:to>
                                    </p:set>
                                    <p:anim calcmode="lin" valueType="num">
                                      <p:cBhvr additive="base">
                                        <p:cTn id="181" dur="500" fill="hold"/>
                                        <p:tgtEl>
                                          <p:spTgt spid="1938472"/>
                                        </p:tgtEl>
                                        <p:attrNameLst>
                                          <p:attrName>ppt_x</p:attrName>
                                        </p:attrNameLst>
                                      </p:cBhvr>
                                      <p:tavLst>
                                        <p:tav tm="0">
                                          <p:val>
                                            <p:strVal val="#ppt_x"/>
                                          </p:val>
                                        </p:tav>
                                        <p:tav tm="100000">
                                          <p:val>
                                            <p:strVal val="#ppt_x"/>
                                          </p:val>
                                        </p:tav>
                                      </p:tavLst>
                                    </p:anim>
                                    <p:anim calcmode="lin" valueType="num">
                                      <p:cBhvr additive="base">
                                        <p:cTn id="182" dur="500" fill="hold"/>
                                        <p:tgtEl>
                                          <p:spTgt spid="193847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79"/>
                                            </p:cond>
                                          </p:stCondLst>
                                        </p:cTn>
                                        <p:tgtEl>
                                          <p:spTgt spid="1938472"/>
                                        </p:tgtEl>
                                        <p:attrNameLst>
                                          <p:attrName>style.visibility</p:attrName>
                                        </p:attrNameLst>
                                      </p:cBhvr>
                                      <p:to>
                                        <p:strVal val="hidden"/>
                                      </p:to>
                                    </p:set>
                                  </p:subTnLst>
                                </p:cTn>
                              </p:par>
                              <p:par>
                                <p:cTn id="183" presetID="2" presetClass="entr" presetSubtype="4" fill="hold" grpId="1" nodeType="withEffect">
                                  <p:stCondLst>
                                    <p:cond delay="0"/>
                                  </p:stCondLst>
                                  <p:childTnLst>
                                    <p:set>
                                      <p:cBhvr>
                                        <p:cTn id="184" dur="1" fill="hold">
                                          <p:stCondLst>
                                            <p:cond delay="0"/>
                                          </p:stCondLst>
                                        </p:cTn>
                                        <p:tgtEl>
                                          <p:spTgt spid="1938521"/>
                                        </p:tgtEl>
                                        <p:attrNameLst>
                                          <p:attrName>style.visibility</p:attrName>
                                        </p:attrNameLst>
                                      </p:cBhvr>
                                      <p:to>
                                        <p:strVal val="visible"/>
                                      </p:to>
                                    </p:set>
                                    <p:anim calcmode="lin" valueType="num">
                                      <p:cBhvr additive="base">
                                        <p:cTn id="185" dur="500" fill="hold"/>
                                        <p:tgtEl>
                                          <p:spTgt spid="1938521"/>
                                        </p:tgtEl>
                                        <p:attrNameLst>
                                          <p:attrName>ppt_x</p:attrName>
                                        </p:attrNameLst>
                                      </p:cBhvr>
                                      <p:tavLst>
                                        <p:tav tm="0">
                                          <p:val>
                                            <p:strVal val="#ppt_x"/>
                                          </p:val>
                                        </p:tav>
                                        <p:tav tm="100000">
                                          <p:val>
                                            <p:strVal val="#ppt_x"/>
                                          </p:val>
                                        </p:tav>
                                      </p:tavLst>
                                    </p:anim>
                                    <p:anim calcmode="lin" valueType="num">
                                      <p:cBhvr additive="base">
                                        <p:cTn id="186" dur="500" fill="hold"/>
                                        <p:tgtEl>
                                          <p:spTgt spid="1938521"/>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83"/>
                                            </p:cond>
                                          </p:stCondLst>
                                        </p:cTn>
                                        <p:tgtEl>
                                          <p:spTgt spid="1938521"/>
                                        </p:tgtEl>
                                        <p:attrNameLst>
                                          <p:attrName>style.visibility</p:attrName>
                                        </p:attrNameLst>
                                      </p:cBhvr>
                                      <p:to>
                                        <p:strVal val="hidden"/>
                                      </p:to>
                                    </p:set>
                                  </p:subTnLst>
                                </p:cTn>
                              </p:par>
                              <p:par>
                                <p:cTn id="187" presetID="2" presetClass="entr" presetSubtype="4" fill="hold" nodeType="withEffect">
                                  <p:stCondLst>
                                    <p:cond delay="0"/>
                                  </p:stCondLst>
                                  <p:childTnLst>
                                    <p:set>
                                      <p:cBhvr>
                                        <p:cTn id="188" dur="1" fill="hold">
                                          <p:stCondLst>
                                            <p:cond delay="0"/>
                                          </p:stCondLst>
                                        </p:cTn>
                                        <p:tgtEl>
                                          <p:spTgt spid="1938522"/>
                                        </p:tgtEl>
                                        <p:attrNameLst>
                                          <p:attrName>style.visibility</p:attrName>
                                        </p:attrNameLst>
                                      </p:cBhvr>
                                      <p:to>
                                        <p:strVal val="visible"/>
                                      </p:to>
                                    </p:set>
                                    <p:anim calcmode="lin" valueType="num">
                                      <p:cBhvr additive="base">
                                        <p:cTn id="189" dur="500" fill="hold"/>
                                        <p:tgtEl>
                                          <p:spTgt spid="1938522"/>
                                        </p:tgtEl>
                                        <p:attrNameLst>
                                          <p:attrName>ppt_x</p:attrName>
                                        </p:attrNameLst>
                                      </p:cBhvr>
                                      <p:tavLst>
                                        <p:tav tm="0">
                                          <p:val>
                                            <p:strVal val="#ppt_x"/>
                                          </p:val>
                                        </p:tav>
                                        <p:tav tm="100000">
                                          <p:val>
                                            <p:strVal val="#ppt_x"/>
                                          </p:val>
                                        </p:tav>
                                      </p:tavLst>
                                    </p:anim>
                                    <p:anim calcmode="lin" valueType="num">
                                      <p:cBhvr additive="base">
                                        <p:cTn id="190" dur="500" fill="hold"/>
                                        <p:tgtEl>
                                          <p:spTgt spid="193852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87"/>
                                            </p:cond>
                                          </p:stCondLst>
                                        </p:cTn>
                                        <p:tgtEl>
                                          <p:spTgt spid="1938522"/>
                                        </p:tgtEl>
                                        <p:attrNameLst>
                                          <p:attrName>style.visibility</p:attrName>
                                        </p:attrNameLst>
                                      </p:cBhvr>
                                      <p:to>
                                        <p:strVal val="hidden"/>
                                      </p:to>
                                    </p:set>
                                  </p:subTnLst>
                                </p:cTn>
                              </p:par>
                              <p:par>
                                <p:cTn id="191" presetID="2" presetClass="entr" presetSubtype="4" fill="hold" nodeType="withEffect">
                                  <p:stCondLst>
                                    <p:cond delay="0"/>
                                  </p:stCondLst>
                                  <p:childTnLst>
                                    <p:set>
                                      <p:cBhvr>
                                        <p:cTn id="192" dur="1" fill="hold">
                                          <p:stCondLst>
                                            <p:cond delay="0"/>
                                          </p:stCondLst>
                                        </p:cTn>
                                        <p:tgtEl>
                                          <p:spTgt spid="1938523"/>
                                        </p:tgtEl>
                                        <p:attrNameLst>
                                          <p:attrName>style.visibility</p:attrName>
                                        </p:attrNameLst>
                                      </p:cBhvr>
                                      <p:to>
                                        <p:strVal val="visible"/>
                                      </p:to>
                                    </p:set>
                                    <p:anim calcmode="lin" valueType="num">
                                      <p:cBhvr additive="base">
                                        <p:cTn id="193" dur="500" fill="hold"/>
                                        <p:tgtEl>
                                          <p:spTgt spid="1938523"/>
                                        </p:tgtEl>
                                        <p:attrNameLst>
                                          <p:attrName>ppt_x</p:attrName>
                                        </p:attrNameLst>
                                      </p:cBhvr>
                                      <p:tavLst>
                                        <p:tav tm="0">
                                          <p:val>
                                            <p:strVal val="#ppt_x"/>
                                          </p:val>
                                        </p:tav>
                                        <p:tav tm="100000">
                                          <p:val>
                                            <p:strVal val="#ppt_x"/>
                                          </p:val>
                                        </p:tav>
                                      </p:tavLst>
                                    </p:anim>
                                    <p:anim calcmode="lin" valueType="num">
                                      <p:cBhvr additive="base">
                                        <p:cTn id="194" dur="500" fill="hold"/>
                                        <p:tgtEl>
                                          <p:spTgt spid="1938523"/>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91"/>
                                            </p:cond>
                                          </p:stCondLst>
                                        </p:cTn>
                                        <p:tgtEl>
                                          <p:spTgt spid="1938523"/>
                                        </p:tgtEl>
                                        <p:attrNameLst>
                                          <p:attrName>style.visibility</p:attrName>
                                        </p:attrNameLst>
                                      </p:cBhvr>
                                      <p:to>
                                        <p:strVal val="hidden"/>
                                      </p:to>
                                    </p:set>
                                  </p:subTnLst>
                                </p:cTn>
                              </p:par>
                              <p:par>
                                <p:cTn id="195" presetID="2" presetClass="entr" presetSubtype="4" fill="hold" grpId="1" nodeType="withEffect">
                                  <p:stCondLst>
                                    <p:cond delay="0"/>
                                  </p:stCondLst>
                                  <p:childTnLst>
                                    <p:set>
                                      <p:cBhvr>
                                        <p:cTn id="196" dur="1" fill="hold">
                                          <p:stCondLst>
                                            <p:cond delay="0"/>
                                          </p:stCondLst>
                                        </p:cTn>
                                        <p:tgtEl>
                                          <p:spTgt spid="1938524"/>
                                        </p:tgtEl>
                                        <p:attrNameLst>
                                          <p:attrName>style.visibility</p:attrName>
                                        </p:attrNameLst>
                                      </p:cBhvr>
                                      <p:to>
                                        <p:strVal val="visible"/>
                                      </p:to>
                                    </p:set>
                                    <p:anim calcmode="lin" valueType="num">
                                      <p:cBhvr additive="base">
                                        <p:cTn id="197" dur="500" fill="hold"/>
                                        <p:tgtEl>
                                          <p:spTgt spid="1938524"/>
                                        </p:tgtEl>
                                        <p:attrNameLst>
                                          <p:attrName>ppt_x</p:attrName>
                                        </p:attrNameLst>
                                      </p:cBhvr>
                                      <p:tavLst>
                                        <p:tav tm="0">
                                          <p:val>
                                            <p:strVal val="#ppt_x"/>
                                          </p:val>
                                        </p:tav>
                                        <p:tav tm="100000">
                                          <p:val>
                                            <p:strVal val="#ppt_x"/>
                                          </p:val>
                                        </p:tav>
                                      </p:tavLst>
                                    </p:anim>
                                    <p:anim calcmode="lin" valueType="num">
                                      <p:cBhvr additive="base">
                                        <p:cTn id="198" dur="500" fill="hold"/>
                                        <p:tgtEl>
                                          <p:spTgt spid="1938524"/>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95"/>
                                            </p:cond>
                                          </p:stCondLst>
                                        </p:cTn>
                                        <p:tgtEl>
                                          <p:spTgt spid="1938524"/>
                                        </p:tgtEl>
                                        <p:attrNameLst>
                                          <p:attrName>style.visibility</p:attrName>
                                        </p:attrNameLst>
                                      </p:cBhvr>
                                      <p:to>
                                        <p:strVal val="hidden"/>
                                      </p:to>
                                    </p:set>
                                  </p:subTnLst>
                                </p:cTn>
                              </p:par>
                              <p:par>
                                <p:cTn id="199" presetID="2" presetClass="entr" presetSubtype="4" fill="hold" grpId="1" nodeType="withEffect">
                                  <p:stCondLst>
                                    <p:cond delay="0"/>
                                  </p:stCondLst>
                                  <p:childTnLst>
                                    <p:set>
                                      <p:cBhvr>
                                        <p:cTn id="200" dur="1" fill="hold">
                                          <p:stCondLst>
                                            <p:cond delay="0"/>
                                          </p:stCondLst>
                                        </p:cTn>
                                        <p:tgtEl>
                                          <p:spTgt spid="1938531"/>
                                        </p:tgtEl>
                                        <p:attrNameLst>
                                          <p:attrName>style.visibility</p:attrName>
                                        </p:attrNameLst>
                                      </p:cBhvr>
                                      <p:to>
                                        <p:strVal val="visible"/>
                                      </p:to>
                                    </p:set>
                                    <p:anim calcmode="lin" valueType="num">
                                      <p:cBhvr additive="base">
                                        <p:cTn id="201" dur="500" fill="hold"/>
                                        <p:tgtEl>
                                          <p:spTgt spid="1938531"/>
                                        </p:tgtEl>
                                        <p:attrNameLst>
                                          <p:attrName>ppt_x</p:attrName>
                                        </p:attrNameLst>
                                      </p:cBhvr>
                                      <p:tavLst>
                                        <p:tav tm="0">
                                          <p:val>
                                            <p:strVal val="#ppt_x"/>
                                          </p:val>
                                        </p:tav>
                                        <p:tav tm="100000">
                                          <p:val>
                                            <p:strVal val="#ppt_x"/>
                                          </p:val>
                                        </p:tav>
                                      </p:tavLst>
                                    </p:anim>
                                    <p:anim calcmode="lin" valueType="num">
                                      <p:cBhvr additive="base">
                                        <p:cTn id="202" dur="500" fill="hold"/>
                                        <p:tgtEl>
                                          <p:spTgt spid="1938531"/>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199"/>
                                            </p:cond>
                                          </p:stCondLst>
                                        </p:cTn>
                                        <p:tgtEl>
                                          <p:spTgt spid="1938531"/>
                                        </p:tgtEl>
                                        <p:attrNameLst>
                                          <p:attrName>style.visibility</p:attrName>
                                        </p:attrNameLst>
                                      </p:cBhvr>
                                      <p:to>
                                        <p:strVal val="hidden"/>
                                      </p:to>
                                    </p:set>
                                  </p:subTnLst>
                                </p:cTn>
                              </p:par>
                              <p:par>
                                <p:cTn id="203" presetID="2" presetClass="entr" presetSubtype="4" fill="hold" grpId="1" nodeType="withEffect">
                                  <p:stCondLst>
                                    <p:cond delay="0"/>
                                  </p:stCondLst>
                                  <p:childTnLst>
                                    <p:set>
                                      <p:cBhvr>
                                        <p:cTn id="204" dur="1" fill="hold">
                                          <p:stCondLst>
                                            <p:cond delay="0"/>
                                          </p:stCondLst>
                                        </p:cTn>
                                        <p:tgtEl>
                                          <p:spTgt spid="1938532"/>
                                        </p:tgtEl>
                                        <p:attrNameLst>
                                          <p:attrName>style.visibility</p:attrName>
                                        </p:attrNameLst>
                                      </p:cBhvr>
                                      <p:to>
                                        <p:strVal val="visible"/>
                                      </p:to>
                                    </p:set>
                                    <p:anim calcmode="lin" valueType="num">
                                      <p:cBhvr additive="base">
                                        <p:cTn id="205" dur="500" fill="hold"/>
                                        <p:tgtEl>
                                          <p:spTgt spid="1938532"/>
                                        </p:tgtEl>
                                        <p:attrNameLst>
                                          <p:attrName>ppt_x</p:attrName>
                                        </p:attrNameLst>
                                      </p:cBhvr>
                                      <p:tavLst>
                                        <p:tav tm="0">
                                          <p:val>
                                            <p:strVal val="#ppt_x"/>
                                          </p:val>
                                        </p:tav>
                                        <p:tav tm="100000">
                                          <p:val>
                                            <p:strVal val="#ppt_x"/>
                                          </p:val>
                                        </p:tav>
                                      </p:tavLst>
                                    </p:anim>
                                    <p:anim calcmode="lin" valueType="num">
                                      <p:cBhvr additive="base">
                                        <p:cTn id="206" dur="500" fill="hold"/>
                                        <p:tgtEl>
                                          <p:spTgt spid="193853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03"/>
                                            </p:cond>
                                          </p:stCondLst>
                                        </p:cTn>
                                        <p:tgtEl>
                                          <p:spTgt spid="1938532"/>
                                        </p:tgtEl>
                                        <p:attrNameLst>
                                          <p:attrName>style.visibility</p:attrName>
                                        </p:attrNameLst>
                                      </p:cBhvr>
                                      <p:to>
                                        <p:strVal val="hidden"/>
                                      </p:to>
                                    </p:set>
                                  </p:subTnLst>
                                </p:cTn>
                              </p:par>
                              <p:par>
                                <p:cTn id="207" presetID="2" presetClass="entr" presetSubtype="4" fill="hold" nodeType="withEffect">
                                  <p:stCondLst>
                                    <p:cond delay="0"/>
                                  </p:stCondLst>
                                  <p:childTnLst>
                                    <p:set>
                                      <p:cBhvr>
                                        <p:cTn id="208" dur="1" fill="hold">
                                          <p:stCondLst>
                                            <p:cond delay="0"/>
                                          </p:stCondLst>
                                        </p:cTn>
                                        <p:tgtEl>
                                          <p:spTgt spid="1938536"/>
                                        </p:tgtEl>
                                        <p:attrNameLst>
                                          <p:attrName>style.visibility</p:attrName>
                                        </p:attrNameLst>
                                      </p:cBhvr>
                                      <p:to>
                                        <p:strVal val="visible"/>
                                      </p:to>
                                    </p:set>
                                    <p:anim calcmode="lin" valueType="num">
                                      <p:cBhvr additive="base">
                                        <p:cTn id="209" dur="500" fill="hold"/>
                                        <p:tgtEl>
                                          <p:spTgt spid="1938536"/>
                                        </p:tgtEl>
                                        <p:attrNameLst>
                                          <p:attrName>ppt_x</p:attrName>
                                        </p:attrNameLst>
                                      </p:cBhvr>
                                      <p:tavLst>
                                        <p:tav tm="0">
                                          <p:val>
                                            <p:strVal val="#ppt_x"/>
                                          </p:val>
                                        </p:tav>
                                        <p:tav tm="100000">
                                          <p:val>
                                            <p:strVal val="#ppt_x"/>
                                          </p:val>
                                        </p:tav>
                                      </p:tavLst>
                                    </p:anim>
                                    <p:anim calcmode="lin" valueType="num">
                                      <p:cBhvr additive="base">
                                        <p:cTn id="210" dur="500" fill="hold"/>
                                        <p:tgtEl>
                                          <p:spTgt spid="1938536"/>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07"/>
                                            </p:cond>
                                          </p:stCondLst>
                                        </p:cTn>
                                        <p:tgtEl>
                                          <p:spTgt spid="1938536"/>
                                        </p:tgtEl>
                                        <p:attrNameLst>
                                          <p:attrName>style.visibility</p:attrName>
                                        </p:attrNameLst>
                                      </p:cBhvr>
                                      <p:to>
                                        <p:strVal val="hidden"/>
                                      </p:to>
                                    </p:set>
                                  </p:subTnLst>
                                </p:cTn>
                              </p:par>
                              <p:par>
                                <p:cTn id="211" presetID="2" presetClass="entr" presetSubtype="4" fill="hold" grpId="1" nodeType="withEffect">
                                  <p:stCondLst>
                                    <p:cond delay="0"/>
                                  </p:stCondLst>
                                  <p:childTnLst>
                                    <p:set>
                                      <p:cBhvr>
                                        <p:cTn id="212" dur="1" fill="hold">
                                          <p:stCondLst>
                                            <p:cond delay="0"/>
                                          </p:stCondLst>
                                        </p:cTn>
                                        <p:tgtEl>
                                          <p:spTgt spid="1938540"/>
                                        </p:tgtEl>
                                        <p:attrNameLst>
                                          <p:attrName>style.visibility</p:attrName>
                                        </p:attrNameLst>
                                      </p:cBhvr>
                                      <p:to>
                                        <p:strVal val="visible"/>
                                      </p:to>
                                    </p:set>
                                    <p:anim calcmode="lin" valueType="num">
                                      <p:cBhvr additive="base">
                                        <p:cTn id="213" dur="500" fill="hold"/>
                                        <p:tgtEl>
                                          <p:spTgt spid="1938540"/>
                                        </p:tgtEl>
                                        <p:attrNameLst>
                                          <p:attrName>ppt_x</p:attrName>
                                        </p:attrNameLst>
                                      </p:cBhvr>
                                      <p:tavLst>
                                        <p:tav tm="0">
                                          <p:val>
                                            <p:strVal val="#ppt_x"/>
                                          </p:val>
                                        </p:tav>
                                        <p:tav tm="100000">
                                          <p:val>
                                            <p:strVal val="#ppt_x"/>
                                          </p:val>
                                        </p:tav>
                                      </p:tavLst>
                                    </p:anim>
                                    <p:anim calcmode="lin" valueType="num">
                                      <p:cBhvr additive="base">
                                        <p:cTn id="214" dur="500" fill="hold"/>
                                        <p:tgtEl>
                                          <p:spTgt spid="19385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11"/>
                                            </p:cond>
                                          </p:stCondLst>
                                        </p:cTn>
                                        <p:tgtEl>
                                          <p:spTgt spid="1938540"/>
                                        </p:tgtEl>
                                        <p:attrNameLst>
                                          <p:attrName>style.visibility</p:attrName>
                                        </p:attrNameLst>
                                      </p:cBhvr>
                                      <p:to>
                                        <p:strVal val="hidden"/>
                                      </p:to>
                                    </p:set>
                                  </p:subTnLst>
                                </p:cTn>
                              </p:par>
                              <p:par>
                                <p:cTn id="215" presetID="2" presetClass="entr" presetSubtype="4" fill="hold" grpId="1" nodeType="withEffect">
                                  <p:stCondLst>
                                    <p:cond delay="0"/>
                                  </p:stCondLst>
                                  <p:childTnLst>
                                    <p:set>
                                      <p:cBhvr>
                                        <p:cTn id="216" dur="1" fill="hold">
                                          <p:stCondLst>
                                            <p:cond delay="0"/>
                                          </p:stCondLst>
                                        </p:cTn>
                                        <p:tgtEl>
                                          <p:spTgt spid="1938541"/>
                                        </p:tgtEl>
                                        <p:attrNameLst>
                                          <p:attrName>style.visibility</p:attrName>
                                        </p:attrNameLst>
                                      </p:cBhvr>
                                      <p:to>
                                        <p:strVal val="visible"/>
                                      </p:to>
                                    </p:set>
                                    <p:anim calcmode="lin" valueType="num">
                                      <p:cBhvr additive="base">
                                        <p:cTn id="217" dur="500" fill="hold"/>
                                        <p:tgtEl>
                                          <p:spTgt spid="1938541"/>
                                        </p:tgtEl>
                                        <p:attrNameLst>
                                          <p:attrName>ppt_x</p:attrName>
                                        </p:attrNameLst>
                                      </p:cBhvr>
                                      <p:tavLst>
                                        <p:tav tm="0">
                                          <p:val>
                                            <p:strVal val="#ppt_x"/>
                                          </p:val>
                                        </p:tav>
                                        <p:tav tm="100000">
                                          <p:val>
                                            <p:strVal val="#ppt_x"/>
                                          </p:val>
                                        </p:tav>
                                      </p:tavLst>
                                    </p:anim>
                                    <p:anim calcmode="lin" valueType="num">
                                      <p:cBhvr additive="base">
                                        <p:cTn id="218" dur="500" fill="hold"/>
                                        <p:tgtEl>
                                          <p:spTgt spid="1938541"/>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15"/>
                                            </p:cond>
                                          </p:stCondLst>
                                        </p:cTn>
                                        <p:tgtEl>
                                          <p:spTgt spid="1938541"/>
                                        </p:tgtEl>
                                        <p:attrNameLst>
                                          <p:attrName>style.visibility</p:attrName>
                                        </p:attrNameLst>
                                      </p:cBhvr>
                                      <p:to>
                                        <p:strVal val="hidden"/>
                                      </p:to>
                                    </p:set>
                                  </p:sub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938539"/>
                                        </p:tgtEl>
                                        <p:attrNameLst>
                                          <p:attrName>style.visibility</p:attrName>
                                        </p:attrNameLst>
                                      </p:cBhvr>
                                      <p:to>
                                        <p:strVal val="visible"/>
                                      </p:to>
                                    </p:set>
                                    <p:anim calcmode="lin" valueType="num">
                                      <p:cBhvr additive="base">
                                        <p:cTn id="223" dur="500" fill="hold"/>
                                        <p:tgtEl>
                                          <p:spTgt spid="1938539"/>
                                        </p:tgtEl>
                                        <p:attrNameLst>
                                          <p:attrName>ppt_x</p:attrName>
                                        </p:attrNameLst>
                                      </p:cBhvr>
                                      <p:tavLst>
                                        <p:tav tm="0">
                                          <p:val>
                                            <p:strVal val="#ppt_x"/>
                                          </p:val>
                                        </p:tav>
                                        <p:tav tm="100000">
                                          <p:val>
                                            <p:strVal val="#ppt_x"/>
                                          </p:val>
                                        </p:tav>
                                      </p:tavLst>
                                    </p:anim>
                                    <p:anim calcmode="lin" valueType="num">
                                      <p:cBhvr additive="base">
                                        <p:cTn id="224" dur="500" fill="hold"/>
                                        <p:tgtEl>
                                          <p:spTgt spid="1938539"/>
                                        </p:tgtEl>
                                        <p:attrNameLst>
                                          <p:attrName>ppt_y</p:attrName>
                                        </p:attrNameLst>
                                      </p:cBhvr>
                                      <p:tavLst>
                                        <p:tav tm="0">
                                          <p:val>
                                            <p:strVal val="1+#ppt_h/2"/>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938530"/>
                                        </p:tgtEl>
                                        <p:attrNameLst>
                                          <p:attrName>style.visibility</p:attrName>
                                        </p:attrNameLst>
                                      </p:cBhvr>
                                      <p:to>
                                        <p:strVal val="visible"/>
                                      </p:to>
                                    </p:set>
                                    <p:anim calcmode="lin" valueType="num">
                                      <p:cBhvr additive="base">
                                        <p:cTn id="229" dur="500" fill="hold"/>
                                        <p:tgtEl>
                                          <p:spTgt spid="1938530"/>
                                        </p:tgtEl>
                                        <p:attrNameLst>
                                          <p:attrName>ppt_x</p:attrName>
                                        </p:attrNameLst>
                                      </p:cBhvr>
                                      <p:tavLst>
                                        <p:tav tm="0">
                                          <p:val>
                                            <p:strVal val="#ppt_x"/>
                                          </p:val>
                                        </p:tav>
                                        <p:tav tm="100000">
                                          <p:val>
                                            <p:strVal val="#ppt_x"/>
                                          </p:val>
                                        </p:tav>
                                      </p:tavLst>
                                    </p:anim>
                                    <p:anim calcmode="lin" valueType="num">
                                      <p:cBhvr additive="base">
                                        <p:cTn id="230" dur="500" fill="hold"/>
                                        <p:tgtEl>
                                          <p:spTgt spid="1938530"/>
                                        </p:tgtEl>
                                        <p:attrNameLst>
                                          <p:attrName>ppt_y</p:attrName>
                                        </p:attrNameLst>
                                      </p:cBhvr>
                                      <p:tavLst>
                                        <p:tav tm="0">
                                          <p:val>
                                            <p:strVal val="1+#ppt_h/2"/>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4" fill="hold" nodeType="clickEffect">
                                  <p:stCondLst>
                                    <p:cond delay="0"/>
                                  </p:stCondLst>
                                  <p:childTnLst>
                                    <p:set>
                                      <p:cBhvr>
                                        <p:cTn id="234" dur="1" fill="hold">
                                          <p:stCondLst>
                                            <p:cond delay="0"/>
                                          </p:stCondLst>
                                        </p:cTn>
                                        <p:tgtEl>
                                          <p:spTgt spid="1938518"/>
                                        </p:tgtEl>
                                        <p:attrNameLst>
                                          <p:attrName>style.visibility</p:attrName>
                                        </p:attrNameLst>
                                      </p:cBhvr>
                                      <p:to>
                                        <p:strVal val="visible"/>
                                      </p:to>
                                    </p:set>
                                    <p:anim calcmode="lin" valueType="num">
                                      <p:cBhvr additive="base">
                                        <p:cTn id="235" dur="500" fill="hold"/>
                                        <p:tgtEl>
                                          <p:spTgt spid="1938518"/>
                                        </p:tgtEl>
                                        <p:attrNameLst>
                                          <p:attrName>ppt_x</p:attrName>
                                        </p:attrNameLst>
                                      </p:cBhvr>
                                      <p:tavLst>
                                        <p:tav tm="0">
                                          <p:val>
                                            <p:strVal val="#ppt_x"/>
                                          </p:val>
                                        </p:tav>
                                        <p:tav tm="100000">
                                          <p:val>
                                            <p:strVal val="#ppt_x"/>
                                          </p:val>
                                        </p:tav>
                                      </p:tavLst>
                                    </p:anim>
                                    <p:anim calcmode="lin" valueType="num">
                                      <p:cBhvr additive="base">
                                        <p:cTn id="236" dur="500" fill="hold"/>
                                        <p:tgtEl>
                                          <p:spTgt spid="1938518"/>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938519"/>
                                        </p:tgtEl>
                                        <p:attrNameLst>
                                          <p:attrName>style.visibility</p:attrName>
                                        </p:attrNameLst>
                                      </p:cBhvr>
                                      <p:to>
                                        <p:strVal val="visible"/>
                                      </p:to>
                                    </p:set>
                                    <p:anim calcmode="lin" valueType="num">
                                      <p:cBhvr additive="base">
                                        <p:cTn id="239" dur="500" fill="hold"/>
                                        <p:tgtEl>
                                          <p:spTgt spid="1938519"/>
                                        </p:tgtEl>
                                        <p:attrNameLst>
                                          <p:attrName>ppt_x</p:attrName>
                                        </p:attrNameLst>
                                      </p:cBhvr>
                                      <p:tavLst>
                                        <p:tav tm="0">
                                          <p:val>
                                            <p:strVal val="#ppt_x"/>
                                          </p:val>
                                        </p:tav>
                                        <p:tav tm="100000">
                                          <p:val>
                                            <p:strVal val="#ppt_x"/>
                                          </p:val>
                                        </p:tav>
                                      </p:tavLst>
                                    </p:anim>
                                    <p:anim calcmode="lin" valueType="num">
                                      <p:cBhvr additive="base">
                                        <p:cTn id="240" dur="500" fill="hold"/>
                                        <p:tgtEl>
                                          <p:spTgt spid="1938519"/>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938543"/>
                                        </p:tgtEl>
                                        <p:attrNameLst>
                                          <p:attrName>style.visibility</p:attrName>
                                        </p:attrNameLst>
                                      </p:cBhvr>
                                      <p:to>
                                        <p:strVal val="visible"/>
                                      </p:to>
                                    </p:set>
                                    <p:anim calcmode="lin" valueType="num">
                                      <p:cBhvr additive="base">
                                        <p:cTn id="243" dur="500" fill="hold"/>
                                        <p:tgtEl>
                                          <p:spTgt spid="1938543"/>
                                        </p:tgtEl>
                                        <p:attrNameLst>
                                          <p:attrName>ppt_x</p:attrName>
                                        </p:attrNameLst>
                                      </p:cBhvr>
                                      <p:tavLst>
                                        <p:tav tm="0">
                                          <p:val>
                                            <p:strVal val="#ppt_x"/>
                                          </p:val>
                                        </p:tav>
                                        <p:tav tm="100000">
                                          <p:val>
                                            <p:strVal val="#ppt_x"/>
                                          </p:val>
                                        </p:tav>
                                      </p:tavLst>
                                    </p:anim>
                                    <p:anim calcmode="lin" valueType="num">
                                      <p:cBhvr additive="base">
                                        <p:cTn id="244" dur="500" fill="hold"/>
                                        <p:tgtEl>
                                          <p:spTgt spid="1938543"/>
                                        </p:tgtEl>
                                        <p:attrNameLst>
                                          <p:attrName>ppt_y</p:attrName>
                                        </p:attrNameLst>
                                      </p:cBhvr>
                                      <p:tavLst>
                                        <p:tav tm="0">
                                          <p:val>
                                            <p:strVal val="1+#ppt_h/2"/>
                                          </p:val>
                                        </p:tav>
                                        <p:tav tm="100000">
                                          <p:val>
                                            <p:strVal val="#ppt_y"/>
                                          </p:val>
                                        </p:tav>
                                      </p:tavLst>
                                    </p:anim>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 presetClass="entr" presetSubtype="4" fill="hold" nodeType="clickEffect">
                                  <p:stCondLst>
                                    <p:cond delay="0"/>
                                  </p:stCondLst>
                                  <p:childTnLst>
                                    <p:set>
                                      <p:cBhvr>
                                        <p:cTn id="248" dur="1" fill="hold">
                                          <p:stCondLst>
                                            <p:cond delay="0"/>
                                          </p:stCondLst>
                                        </p:cTn>
                                        <p:tgtEl>
                                          <p:spTgt spid="1938513"/>
                                        </p:tgtEl>
                                        <p:attrNameLst>
                                          <p:attrName>style.visibility</p:attrName>
                                        </p:attrNameLst>
                                      </p:cBhvr>
                                      <p:to>
                                        <p:strVal val="visible"/>
                                      </p:to>
                                    </p:set>
                                    <p:anim calcmode="lin" valueType="num">
                                      <p:cBhvr additive="base">
                                        <p:cTn id="249" dur="500" fill="hold"/>
                                        <p:tgtEl>
                                          <p:spTgt spid="1938513"/>
                                        </p:tgtEl>
                                        <p:attrNameLst>
                                          <p:attrName>ppt_x</p:attrName>
                                        </p:attrNameLst>
                                      </p:cBhvr>
                                      <p:tavLst>
                                        <p:tav tm="0">
                                          <p:val>
                                            <p:strVal val="#ppt_x"/>
                                          </p:val>
                                        </p:tav>
                                        <p:tav tm="100000">
                                          <p:val>
                                            <p:strVal val="#ppt_x"/>
                                          </p:val>
                                        </p:tav>
                                      </p:tavLst>
                                    </p:anim>
                                    <p:anim calcmode="lin" valueType="num">
                                      <p:cBhvr additive="base">
                                        <p:cTn id="250" dur="500" fill="hold"/>
                                        <p:tgtEl>
                                          <p:spTgt spid="1938513"/>
                                        </p:tgtEl>
                                        <p:attrNameLst>
                                          <p:attrName>ppt_y</p:attrName>
                                        </p:attrNameLst>
                                      </p:cBhvr>
                                      <p:tavLst>
                                        <p:tav tm="0">
                                          <p:val>
                                            <p:strVal val="1+#ppt_h/2"/>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1938453"/>
                                        </p:tgtEl>
                                        <p:attrNameLst>
                                          <p:attrName>style.visibility</p:attrName>
                                        </p:attrNameLst>
                                      </p:cBhvr>
                                      <p:to>
                                        <p:strVal val="visible"/>
                                      </p:to>
                                    </p:set>
                                    <p:anim calcmode="lin" valueType="num">
                                      <p:cBhvr additive="base">
                                        <p:cTn id="253" dur="500" fill="hold"/>
                                        <p:tgtEl>
                                          <p:spTgt spid="1938453"/>
                                        </p:tgtEl>
                                        <p:attrNameLst>
                                          <p:attrName>ppt_x</p:attrName>
                                        </p:attrNameLst>
                                      </p:cBhvr>
                                      <p:tavLst>
                                        <p:tav tm="0">
                                          <p:val>
                                            <p:strVal val="#ppt_x"/>
                                          </p:val>
                                        </p:tav>
                                        <p:tav tm="100000">
                                          <p:val>
                                            <p:strVal val="#ppt_x"/>
                                          </p:val>
                                        </p:tav>
                                      </p:tavLst>
                                    </p:anim>
                                    <p:anim calcmode="lin" valueType="num">
                                      <p:cBhvr additive="base">
                                        <p:cTn id="254" dur="500" fill="hold"/>
                                        <p:tgtEl>
                                          <p:spTgt spid="1938453"/>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51"/>
                                            </p:cond>
                                          </p:stCondLst>
                                        </p:cTn>
                                        <p:tgtEl>
                                          <p:spTgt spid="1938453"/>
                                        </p:tgtEl>
                                        <p:attrNameLst>
                                          <p:attrName>style.visibility</p:attrName>
                                        </p:attrNameLst>
                                      </p:cBhvr>
                                      <p:to>
                                        <p:strVal val="hidden"/>
                                      </p:to>
                                    </p:set>
                                  </p:subTnLst>
                                </p:cTn>
                              </p:par>
                              <p:par>
                                <p:cTn id="255" presetID="2" presetClass="entr" presetSubtype="4" fill="hold" grpId="1" nodeType="withEffect">
                                  <p:stCondLst>
                                    <p:cond delay="0"/>
                                  </p:stCondLst>
                                  <p:childTnLst>
                                    <p:set>
                                      <p:cBhvr>
                                        <p:cTn id="256" dur="1" fill="hold">
                                          <p:stCondLst>
                                            <p:cond delay="0"/>
                                          </p:stCondLst>
                                        </p:cTn>
                                        <p:tgtEl>
                                          <p:spTgt spid="1938516"/>
                                        </p:tgtEl>
                                        <p:attrNameLst>
                                          <p:attrName>style.visibility</p:attrName>
                                        </p:attrNameLst>
                                      </p:cBhvr>
                                      <p:to>
                                        <p:strVal val="visible"/>
                                      </p:to>
                                    </p:set>
                                    <p:anim calcmode="lin" valueType="num">
                                      <p:cBhvr additive="base">
                                        <p:cTn id="257" dur="500" fill="hold"/>
                                        <p:tgtEl>
                                          <p:spTgt spid="1938516"/>
                                        </p:tgtEl>
                                        <p:attrNameLst>
                                          <p:attrName>ppt_x</p:attrName>
                                        </p:attrNameLst>
                                      </p:cBhvr>
                                      <p:tavLst>
                                        <p:tav tm="0">
                                          <p:val>
                                            <p:strVal val="#ppt_x"/>
                                          </p:val>
                                        </p:tav>
                                        <p:tav tm="100000">
                                          <p:val>
                                            <p:strVal val="#ppt_x"/>
                                          </p:val>
                                        </p:tav>
                                      </p:tavLst>
                                    </p:anim>
                                    <p:anim calcmode="lin" valueType="num">
                                      <p:cBhvr additive="base">
                                        <p:cTn id="258" dur="500" fill="hold"/>
                                        <p:tgtEl>
                                          <p:spTgt spid="1938516"/>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55"/>
                                            </p:cond>
                                          </p:stCondLst>
                                        </p:cTn>
                                        <p:tgtEl>
                                          <p:spTgt spid="1938516"/>
                                        </p:tgtEl>
                                        <p:attrNameLst>
                                          <p:attrName>style.visibility</p:attrName>
                                        </p:attrNameLst>
                                      </p:cBhvr>
                                      <p:to>
                                        <p:strVal val="hidden"/>
                                      </p:to>
                                    </p:set>
                                  </p:subTnLst>
                                </p:cTn>
                              </p:par>
                              <p:par>
                                <p:cTn id="259" presetID="2" presetClass="entr" presetSubtype="4" fill="hold" nodeType="withEffect">
                                  <p:stCondLst>
                                    <p:cond delay="0"/>
                                  </p:stCondLst>
                                  <p:childTnLst>
                                    <p:set>
                                      <p:cBhvr>
                                        <p:cTn id="260" dur="1" fill="hold">
                                          <p:stCondLst>
                                            <p:cond delay="0"/>
                                          </p:stCondLst>
                                        </p:cTn>
                                        <p:tgtEl>
                                          <p:spTgt spid="1938517"/>
                                        </p:tgtEl>
                                        <p:attrNameLst>
                                          <p:attrName>style.visibility</p:attrName>
                                        </p:attrNameLst>
                                      </p:cBhvr>
                                      <p:to>
                                        <p:strVal val="visible"/>
                                      </p:to>
                                    </p:set>
                                    <p:anim calcmode="lin" valueType="num">
                                      <p:cBhvr additive="base">
                                        <p:cTn id="261" dur="500" fill="hold"/>
                                        <p:tgtEl>
                                          <p:spTgt spid="1938517"/>
                                        </p:tgtEl>
                                        <p:attrNameLst>
                                          <p:attrName>ppt_x</p:attrName>
                                        </p:attrNameLst>
                                      </p:cBhvr>
                                      <p:tavLst>
                                        <p:tav tm="0">
                                          <p:val>
                                            <p:strVal val="#ppt_x"/>
                                          </p:val>
                                        </p:tav>
                                        <p:tav tm="100000">
                                          <p:val>
                                            <p:strVal val="#ppt_x"/>
                                          </p:val>
                                        </p:tav>
                                      </p:tavLst>
                                    </p:anim>
                                    <p:anim calcmode="lin" valueType="num">
                                      <p:cBhvr additive="base">
                                        <p:cTn id="262" dur="500" fill="hold"/>
                                        <p:tgtEl>
                                          <p:spTgt spid="193851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59"/>
                                            </p:cond>
                                          </p:stCondLst>
                                        </p:cTn>
                                        <p:tgtEl>
                                          <p:spTgt spid="1938517"/>
                                        </p:tgtEl>
                                        <p:attrNameLst>
                                          <p:attrName>style.visibility</p:attrName>
                                        </p:attrNameLst>
                                      </p:cBhvr>
                                      <p:to>
                                        <p:strVal val="hidden"/>
                                      </p:to>
                                    </p:set>
                                  </p:subTnLst>
                                </p:cTn>
                              </p:par>
                              <p:par>
                                <p:cTn id="263" presetID="2" presetClass="entr" presetSubtype="4" fill="hold" nodeType="withEffect">
                                  <p:stCondLst>
                                    <p:cond delay="0"/>
                                  </p:stCondLst>
                                  <p:childTnLst>
                                    <p:set>
                                      <p:cBhvr>
                                        <p:cTn id="264" dur="1" fill="hold">
                                          <p:stCondLst>
                                            <p:cond delay="0"/>
                                          </p:stCondLst>
                                        </p:cTn>
                                        <p:tgtEl>
                                          <p:spTgt spid="1938518"/>
                                        </p:tgtEl>
                                        <p:attrNameLst>
                                          <p:attrName>style.visibility</p:attrName>
                                        </p:attrNameLst>
                                      </p:cBhvr>
                                      <p:to>
                                        <p:strVal val="visible"/>
                                      </p:to>
                                    </p:set>
                                    <p:anim calcmode="lin" valueType="num">
                                      <p:cBhvr additive="base">
                                        <p:cTn id="265" dur="500" fill="hold"/>
                                        <p:tgtEl>
                                          <p:spTgt spid="1938518"/>
                                        </p:tgtEl>
                                        <p:attrNameLst>
                                          <p:attrName>ppt_x</p:attrName>
                                        </p:attrNameLst>
                                      </p:cBhvr>
                                      <p:tavLst>
                                        <p:tav tm="0">
                                          <p:val>
                                            <p:strVal val="#ppt_x"/>
                                          </p:val>
                                        </p:tav>
                                        <p:tav tm="100000">
                                          <p:val>
                                            <p:strVal val="#ppt_x"/>
                                          </p:val>
                                        </p:tav>
                                      </p:tavLst>
                                    </p:anim>
                                    <p:anim calcmode="lin" valueType="num">
                                      <p:cBhvr additive="base">
                                        <p:cTn id="266" dur="500" fill="hold"/>
                                        <p:tgtEl>
                                          <p:spTgt spid="1938518"/>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63"/>
                                            </p:cond>
                                          </p:stCondLst>
                                        </p:cTn>
                                        <p:tgtEl>
                                          <p:spTgt spid="1938518"/>
                                        </p:tgtEl>
                                        <p:attrNameLst>
                                          <p:attrName>style.visibility</p:attrName>
                                        </p:attrNameLst>
                                      </p:cBhvr>
                                      <p:to>
                                        <p:strVal val="hidden"/>
                                      </p:to>
                                    </p:set>
                                  </p:subTnLst>
                                </p:cTn>
                              </p:par>
                              <p:par>
                                <p:cTn id="267" presetID="2" presetClass="entr" presetSubtype="4" fill="hold" grpId="1" nodeType="withEffect">
                                  <p:stCondLst>
                                    <p:cond delay="0"/>
                                  </p:stCondLst>
                                  <p:childTnLst>
                                    <p:set>
                                      <p:cBhvr>
                                        <p:cTn id="268" dur="1" fill="hold">
                                          <p:stCondLst>
                                            <p:cond delay="0"/>
                                          </p:stCondLst>
                                        </p:cTn>
                                        <p:tgtEl>
                                          <p:spTgt spid="1938519"/>
                                        </p:tgtEl>
                                        <p:attrNameLst>
                                          <p:attrName>style.visibility</p:attrName>
                                        </p:attrNameLst>
                                      </p:cBhvr>
                                      <p:to>
                                        <p:strVal val="visible"/>
                                      </p:to>
                                    </p:set>
                                    <p:anim calcmode="lin" valueType="num">
                                      <p:cBhvr additive="base">
                                        <p:cTn id="269" dur="500" fill="hold"/>
                                        <p:tgtEl>
                                          <p:spTgt spid="1938519"/>
                                        </p:tgtEl>
                                        <p:attrNameLst>
                                          <p:attrName>ppt_x</p:attrName>
                                        </p:attrNameLst>
                                      </p:cBhvr>
                                      <p:tavLst>
                                        <p:tav tm="0">
                                          <p:val>
                                            <p:strVal val="#ppt_x"/>
                                          </p:val>
                                        </p:tav>
                                        <p:tav tm="100000">
                                          <p:val>
                                            <p:strVal val="#ppt_x"/>
                                          </p:val>
                                        </p:tav>
                                      </p:tavLst>
                                    </p:anim>
                                    <p:anim calcmode="lin" valueType="num">
                                      <p:cBhvr additive="base">
                                        <p:cTn id="270" dur="500" fill="hold"/>
                                        <p:tgtEl>
                                          <p:spTgt spid="1938519"/>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67"/>
                                            </p:cond>
                                          </p:stCondLst>
                                        </p:cTn>
                                        <p:tgtEl>
                                          <p:spTgt spid="1938519"/>
                                        </p:tgtEl>
                                        <p:attrNameLst>
                                          <p:attrName>style.visibility</p:attrName>
                                        </p:attrNameLst>
                                      </p:cBhvr>
                                      <p:to>
                                        <p:strVal val="hidden"/>
                                      </p:to>
                                    </p:set>
                                  </p:subTnLst>
                                </p:cTn>
                              </p:par>
                              <p:par>
                                <p:cTn id="271" presetID="2" presetClass="entr" presetSubtype="4" fill="hold" grpId="1" nodeType="withEffect">
                                  <p:stCondLst>
                                    <p:cond delay="0"/>
                                  </p:stCondLst>
                                  <p:childTnLst>
                                    <p:set>
                                      <p:cBhvr>
                                        <p:cTn id="272" dur="1" fill="hold">
                                          <p:stCondLst>
                                            <p:cond delay="0"/>
                                          </p:stCondLst>
                                        </p:cTn>
                                        <p:tgtEl>
                                          <p:spTgt spid="1938529"/>
                                        </p:tgtEl>
                                        <p:attrNameLst>
                                          <p:attrName>style.visibility</p:attrName>
                                        </p:attrNameLst>
                                      </p:cBhvr>
                                      <p:to>
                                        <p:strVal val="visible"/>
                                      </p:to>
                                    </p:set>
                                    <p:anim calcmode="lin" valueType="num">
                                      <p:cBhvr additive="base">
                                        <p:cTn id="273" dur="500" fill="hold"/>
                                        <p:tgtEl>
                                          <p:spTgt spid="1938529"/>
                                        </p:tgtEl>
                                        <p:attrNameLst>
                                          <p:attrName>ppt_x</p:attrName>
                                        </p:attrNameLst>
                                      </p:cBhvr>
                                      <p:tavLst>
                                        <p:tav tm="0">
                                          <p:val>
                                            <p:strVal val="#ppt_x"/>
                                          </p:val>
                                        </p:tav>
                                        <p:tav tm="100000">
                                          <p:val>
                                            <p:strVal val="#ppt_x"/>
                                          </p:val>
                                        </p:tav>
                                      </p:tavLst>
                                    </p:anim>
                                    <p:anim calcmode="lin" valueType="num">
                                      <p:cBhvr additive="base">
                                        <p:cTn id="274" dur="500" fill="hold"/>
                                        <p:tgtEl>
                                          <p:spTgt spid="1938529"/>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71"/>
                                            </p:cond>
                                          </p:stCondLst>
                                        </p:cTn>
                                        <p:tgtEl>
                                          <p:spTgt spid="1938529"/>
                                        </p:tgtEl>
                                        <p:attrNameLst>
                                          <p:attrName>style.visibility</p:attrName>
                                        </p:attrNameLst>
                                      </p:cBhvr>
                                      <p:to>
                                        <p:strVal val="hidden"/>
                                      </p:to>
                                    </p:set>
                                  </p:subTnLst>
                                </p:cTn>
                              </p:par>
                              <p:par>
                                <p:cTn id="275" presetID="2" presetClass="entr" presetSubtype="4" fill="hold" grpId="1" nodeType="withEffect">
                                  <p:stCondLst>
                                    <p:cond delay="0"/>
                                  </p:stCondLst>
                                  <p:childTnLst>
                                    <p:set>
                                      <p:cBhvr>
                                        <p:cTn id="276" dur="1" fill="hold">
                                          <p:stCondLst>
                                            <p:cond delay="0"/>
                                          </p:stCondLst>
                                        </p:cTn>
                                        <p:tgtEl>
                                          <p:spTgt spid="1938530"/>
                                        </p:tgtEl>
                                        <p:attrNameLst>
                                          <p:attrName>style.visibility</p:attrName>
                                        </p:attrNameLst>
                                      </p:cBhvr>
                                      <p:to>
                                        <p:strVal val="visible"/>
                                      </p:to>
                                    </p:set>
                                    <p:anim calcmode="lin" valueType="num">
                                      <p:cBhvr additive="base">
                                        <p:cTn id="277" dur="500" fill="hold"/>
                                        <p:tgtEl>
                                          <p:spTgt spid="1938530"/>
                                        </p:tgtEl>
                                        <p:attrNameLst>
                                          <p:attrName>ppt_x</p:attrName>
                                        </p:attrNameLst>
                                      </p:cBhvr>
                                      <p:tavLst>
                                        <p:tav tm="0">
                                          <p:val>
                                            <p:strVal val="#ppt_x"/>
                                          </p:val>
                                        </p:tav>
                                        <p:tav tm="100000">
                                          <p:val>
                                            <p:strVal val="#ppt_x"/>
                                          </p:val>
                                        </p:tav>
                                      </p:tavLst>
                                    </p:anim>
                                    <p:anim calcmode="lin" valueType="num">
                                      <p:cBhvr additive="base">
                                        <p:cTn id="278" dur="500" fill="hold"/>
                                        <p:tgtEl>
                                          <p:spTgt spid="193853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75"/>
                                            </p:cond>
                                          </p:stCondLst>
                                        </p:cTn>
                                        <p:tgtEl>
                                          <p:spTgt spid="1938530"/>
                                        </p:tgtEl>
                                        <p:attrNameLst>
                                          <p:attrName>style.visibility</p:attrName>
                                        </p:attrNameLst>
                                      </p:cBhvr>
                                      <p:to>
                                        <p:strVal val="hidden"/>
                                      </p:to>
                                    </p:set>
                                  </p:subTnLst>
                                </p:cTn>
                              </p:par>
                              <p:par>
                                <p:cTn id="279" presetID="2" presetClass="entr" presetSubtype="4" fill="hold" nodeType="withEffect">
                                  <p:stCondLst>
                                    <p:cond delay="0"/>
                                  </p:stCondLst>
                                  <p:childTnLst>
                                    <p:set>
                                      <p:cBhvr>
                                        <p:cTn id="280" dur="1" fill="hold">
                                          <p:stCondLst>
                                            <p:cond delay="0"/>
                                          </p:stCondLst>
                                        </p:cTn>
                                        <p:tgtEl>
                                          <p:spTgt spid="1938535"/>
                                        </p:tgtEl>
                                        <p:attrNameLst>
                                          <p:attrName>style.visibility</p:attrName>
                                        </p:attrNameLst>
                                      </p:cBhvr>
                                      <p:to>
                                        <p:strVal val="visible"/>
                                      </p:to>
                                    </p:set>
                                    <p:anim calcmode="lin" valueType="num">
                                      <p:cBhvr additive="base">
                                        <p:cTn id="281" dur="500" fill="hold"/>
                                        <p:tgtEl>
                                          <p:spTgt spid="1938535"/>
                                        </p:tgtEl>
                                        <p:attrNameLst>
                                          <p:attrName>ppt_x</p:attrName>
                                        </p:attrNameLst>
                                      </p:cBhvr>
                                      <p:tavLst>
                                        <p:tav tm="0">
                                          <p:val>
                                            <p:strVal val="#ppt_x"/>
                                          </p:val>
                                        </p:tav>
                                        <p:tav tm="100000">
                                          <p:val>
                                            <p:strVal val="#ppt_x"/>
                                          </p:val>
                                        </p:tav>
                                      </p:tavLst>
                                    </p:anim>
                                    <p:anim calcmode="lin" valueType="num">
                                      <p:cBhvr additive="base">
                                        <p:cTn id="282" dur="500" fill="hold"/>
                                        <p:tgtEl>
                                          <p:spTgt spid="1938535"/>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79"/>
                                            </p:cond>
                                          </p:stCondLst>
                                        </p:cTn>
                                        <p:tgtEl>
                                          <p:spTgt spid="1938535"/>
                                        </p:tgtEl>
                                        <p:attrNameLst>
                                          <p:attrName>style.visibility</p:attrName>
                                        </p:attrNameLst>
                                      </p:cBhvr>
                                      <p:to>
                                        <p:strVal val="hidden"/>
                                      </p:to>
                                    </p:set>
                                  </p:subTnLst>
                                </p:cTn>
                              </p:par>
                              <p:par>
                                <p:cTn id="283" presetID="2" presetClass="entr" presetSubtype="4" fill="hold" grpId="1" nodeType="withEffect">
                                  <p:stCondLst>
                                    <p:cond delay="0"/>
                                  </p:stCondLst>
                                  <p:childTnLst>
                                    <p:set>
                                      <p:cBhvr>
                                        <p:cTn id="284" dur="1" fill="hold">
                                          <p:stCondLst>
                                            <p:cond delay="0"/>
                                          </p:stCondLst>
                                        </p:cTn>
                                        <p:tgtEl>
                                          <p:spTgt spid="1938539"/>
                                        </p:tgtEl>
                                        <p:attrNameLst>
                                          <p:attrName>style.visibility</p:attrName>
                                        </p:attrNameLst>
                                      </p:cBhvr>
                                      <p:to>
                                        <p:strVal val="visible"/>
                                      </p:to>
                                    </p:set>
                                    <p:anim calcmode="lin" valueType="num">
                                      <p:cBhvr additive="base">
                                        <p:cTn id="285" dur="500" fill="hold"/>
                                        <p:tgtEl>
                                          <p:spTgt spid="1938539"/>
                                        </p:tgtEl>
                                        <p:attrNameLst>
                                          <p:attrName>ppt_x</p:attrName>
                                        </p:attrNameLst>
                                      </p:cBhvr>
                                      <p:tavLst>
                                        <p:tav tm="0">
                                          <p:val>
                                            <p:strVal val="#ppt_x"/>
                                          </p:val>
                                        </p:tav>
                                        <p:tav tm="100000">
                                          <p:val>
                                            <p:strVal val="#ppt_x"/>
                                          </p:val>
                                        </p:tav>
                                      </p:tavLst>
                                    </p:anim>
                                    <p:anim calcmode="lin" valueType="num">
                                      <p:cBhvr additive="base">
                                        <p:cTn id="286" dur="500" fill="hold"/>
                                        <p:tgtEl>
                                          <p:spTgt spid="1938539"/>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83"/>
                                            </p:cond>
                                          </p:stCondLst>
                                        </p:cTn>
                                        <p:tgtEl>
                                          <p:spTgt spid="1938539"/>
                                        </p:tgtEl>
                                        <p:attrNameLst>
                                          <p:attrName>style.visibility</p:attrName>
                                        </p:attrNameLst>
                                      </p:cBhvr>
                                      <p:to>
                                        <p:strVal val="hidden"/>
                                      </p:to>
                                    </p:set>
                                  </p:subTnLst>
                                </p:cTn>
                              </p:par>
                              <p:par>
                                <p:cTn id="287" presetID="2" presetClass="entr" presetSubtype="4" fill="hold" grpId="1" nodeType="withEffect">
                                  <p:stCondLst>
                                    <p:cond delay="0"/>
                                  </p:stCondLst>
                                  <p:childTnLst>
                                    <p:set>
                                      <p:cBhvr>
                                        <p:cTn id="288" dur="1" fill="hold">
                                          <p:stCondLst>
                                            <p:cond delay="0"/>
                                          </p:stCondLst>
                                        </p:cTn>
                                        <p:tgtEl>
                                          <p:spTgt spid="1938542"/>
                                        </p:tgtEl>
                                        <p:attrNameLst>
                                          <p:attrName>style.visibility</p:attrName>
                                        </p:attrNameLst>
                                      </p:cBhvr>
                                      <p:to>
                                        <p:strVal val="visible"/>
                                      </p:to>
                                    </p:set>
                                    <p:anim calcmode="lin" valueType="num">
                                      <p:cBhvr additive="base">
                                        <p:cTn id="289" dur="500" fill="hold"/>
                                        <p:tgtEl>
                                          <p:spTgt spid="1938542"/>
                                        </p:tgtEl>
                                        <p:attrNameLst>
                                          <p:attrName>ppt_x</p:attrName>
                                        </p:attrNameLst>
                                      </p:cBhvr>
                                      <p:tavLst>
                                        <p:tav tm="0">
                                          <p:val>
                                            <p:strVal val="#ppt_x"/>
                                          </p:val>
                                        </p:tav>
                                        <p:tav tm="100000">
                                          <p:val>
                                            <p:strVal val="#ppt_x"/>
                                          </p:val>
                                        </p:tav>
                                      </p:tavLst>
                                    </p:anim>
                                    <p:anim calcmode="lin" valueType="num">
                                      <p:cBhvr additive="base">
                                        <p:cTn id="290" dur="500" fill="hold"/>
                                        <p:tgtEl>
                                          <p:spTgt spid="193854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287"/>
                                            </p:cond>
                                          </p:stCondLst>
                                        </p:cTn>
                                        <p:tgtEl>
                                          <p:spTgt spid="1938542"/>
                                        </p:tgtEl>
                                        <p:attrNameLst>
                                          <p:attrName>style.visibility</p:attrName>
                                        </p:attrNameLst>
                                      </p:cBhvr>
                                      <p:to>
                                        <p:strVal val="hidden"/>
                                      </p:to>
                                    </p:set>
                                  </p:subTnLst>
                                </p:cTn>
                              </p:par>
                            </p:childTnLst>
                          </p:cTn>
                        </p:par>
                      </p:childTnLst>
                    </p:cTn>
                  </p:par>
                  <p:par>
                    <p:cTn id="291" fill="hold" nodeType="clickPar">
                      <p:stCondLst>
                        <p:cond delay="indefinite"/>
                      </p:stCondLst>
                      <p:childTnLst>
                        <p:par>
                          <p:cTn id="292" fill="hold" nodeType="withGroup">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1938538"/>
                                        </p:tgtEl>
                                        <p:attrNameLst>
                                          <p:attrName>style.visibility</p:attrName>
                                        </p:attrNameLst>
                                      </p:cBhvr>
                                      <p:to>
                                        <p:strVal val="visible"/>
                                      </p:to>
                                    </p:set>
                                    <p:anim calcmode="lin" valueType="num">
                                      <p:cBhvr additive="base">
                                        <p:cTn id="295" dur="500" fill="hold"/>
                                        <p:tgtEl>
                                          <p:spTgt spid="1938538"/>
                                        </p:tgtEl>
                                        <p:attrNameLst>
                                          <p:attrName>ppt_x</p:attrName>
                                        </p:attrNameLst>
                                      </p:cBhvr>
                                      <p:tavLst>
                                        <p:tav tm="0">
                                          <p:val>
                                            <p:strVal val="#ppt_x"/>
                                          </p:val>
                                        </p:tav>
                                        <p:tav tm="100000">
                                          <p:val>
                                            <p:strVal val="#ppt_x"/>
                                          </p:val>
                                        </p:tav>
                                      </p:tavLst>
                                    </p:anim>
                                    <p:anim calcmode="lin" valueType="num">
                                      <p:cBhvr additive="base">
                                        <p:cTn id="296" dur="500" fill="hold"/>
                                        <p:tgtEl>
                                          <p:spTgt spid="1938538"/>
                                        </p:tgtEl>
                                        <p:attrNameLst>
                                          <p:attrName>ppt_y</p:attrName>
                                        </p:attrNameLst>
                                      </p:cBhvr>
                                      <p:tavLst>
                                        <p:tav tm="0">
                                          <p:val>
                                            <p:strVal val="1+#ppt_h/2"/>
                                          </p:val>
                                        </p:tav>
                                        <p:tav tm="100000">
                                          <p:val>
                                            <p:strVal val="#ppt_y"/>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1938520"/>
                                        </p:tgtEl>
                                        <p:attrNameLst>
                                          <p:attrName>style.visibility</p:attrName>
                                        </p:attrNameLst>
                                      </p:cBhvr>
                                      <p:to>
                                        <p:strVal val="visible"/>
                                      </p:to>
                                    </p:set>
                                    <p:anim calcmode="lin" valueType="num">
                                      <p:cBhvr additive="base">
                                        <p:cTn id="301" dur="500" fill="hold"/>
                                        <p:tgtEl>
                                          <p:spTgt spid="1938520"/>
                                        </p:tgtEl>
                                        <p:attrNameLst>
                                          <p:attrName>ppt_x</p:attrName>
                                        </p:attrNameLst>
                                      </p:cBhvr>
                                      <p:tavLst>
                                        <p:tav tm="0">
                                          <p:val>
                                            <p:strVal val="#ppt_x"/>
                                          </p:val>
                                        </p:tav>
                                        <p:tav tm="100000">
                                          <p:val>
                                            <p:strVal val="#ppt_x"/>
                                          </p:val>
                                        </p:tav>
                                      </p:tavLst>
                                    </p:anim>
                                    <p:anim calcmode="lin" valueType="num">
                                      <p:cBhvr additive="base">
                                        <p:cTn id="302" dur="500" fill="hold"/>
                                        <p:tgtEl>
                                          <p:spTgt spid="1938520"/>
                                        </p:tgtEl>
                                        <p:attrNameLst>
                                          <p:attrName>ppt_y</p:attrName>
                                        </p:attrNameLst>
                                      </p:cBhvr>
                                      <p:tavLst>
                                        <p:tav tm="0">
                                          <p:val>
                                            <p:strVal val="1+#ppt_h/2"/>
                                          </p:val>
                                        </p:tav>
                                        <p:tav tm="100000">
                                          <p:val>
                                            <p:strVal val="#ppt_y"/>
                                          </p:val>
                                        </p:tav>
                                      </p:tavLst>
                                    </p:anim>
                                  </p:childTnLst>
                                </p:cTn>
                              </p:par>
                            </p:childTnLst>
                          </p:cTn>
                        </p:par>
                      </p:childTnLst>
                    </p:cTn>
                  </p:par>
                  <p:par>
                    <p:cTn id="303" fill="hold" nodeType="clickPar">
                      <p:stCondLst>
                        <p:cond delay="indefinite"/>
                      </p:stCondLst>
                      <p:childTnLst>
                        <p:par>
                          <p:cTn id="304" fill="hold" nodeType="withGroup">
                            <p:stCondLst>
                              <p:cond delay="0"/>
                            </p:stCondLst>
                            <p:childTnLst>
                              <p:par>
                                <p:cTn id="305" presetID="2" presetClass="entr" presetSubtype="4" fill="hold" nodeType="clickEffect">
                                  <p:stCondLst>
                                    <p:cond delay="0"/>
                                  </p:stCondLst>
                                  <p:childTnLst>
                                    <p:set>
                                      <p:cBhvr>
                                        <p:cTn id="306" dur="1" fill="hold">
                                          <p:stCondLst>
                                            <p:cond delay="0"/>
                                          </p:stCondLst>
                                        </p:cTn>
                                        <p:tgtEl>
                                          <p:spTgt spid="1938512"/>
                                        </p:tgtEl>
                                        <p:attrNameLst>
                                          <p:attrName>style.visibility</p:attrName>
                                        </p:attrNameLst>
                                      </p:cBhvr>
                                      <p:to>
                                        <p:strVal val="visible"/>
                                      </p:to>
                                    </p:set>
                                    <p:anim calcmode="lin" valueType="num">
                                      <p:cBhvr additive="base">
                                        <p:cTn id="307" dur="500" fill="hold"/>
                                        <p:tgtEl>
                                          <p:spTgt spid="1938512"/>
                                        </p:tgtEl>
                                        <p:attrNameLst>
                                          <p:attrName>ppt_x</p:attrName>
                                        </p:attrNameLst>
                                      </p:cBhvr>
                                      <p:tavLst>
                                        <p:tav tm="0">
                                          <p:val>
                                            <p:strVal val="#ppt_x"/>
                                          </p:val>
                                        </p:tav>
                                        <p:tav tm="100000">
                                          <p:val>
                                            <p:strVal val="#ppt_x"/>
                                          </p:val>
                                        </p:tav>
                                      </p:tavLst>
                                    </p:anim>
                                    <p:anim calcmode="lin" valueType="num">
                                      <p:cBhvr additive="base">
                                        <p:cTn id="308" dur="500" fill="hold"/>
                                        <p:tgtEl>
                                          <p:spTgt spid="1938512"/>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938515"/>
                                        </p:tgtEl>
                                        <p:attrNameLst>
                                          <p:attrName>style.visibility</p:attrName>
                                        </p:attrNameLst>
                                      </p:cBhvr>
                                      <p:to>
                                        <p:strVal val="visible"/>
                                      </p:to>
                                    </p:set>
                                    <p:anim calcmode="lin" valueType="num">
                                      <p:cBhvr additive="base">
                                        <p:cTn id="311" dur="500" fill="hold"/>
                                        <p:tgtEl>
                                          <p:spTgt spid="1938515"/>
                                        </p:tgtEl>
                                        <p:attrNameLst>
                                          <p:attrName>ppt_x</p:attrName>
                                        </p:attrNameLst>
                                      </p:cBhvr>
                                      <p:tavLst>
                                        <p:tav tm="0">
                                          <p:val>
                                            <p:strVal val="#ppt_x"/>
                                          </p:val>
                                        </p:tav>
                                        <p:tav tm="100000">
                                          <p:val>
                                            <p:strVal val="#ppt_x"/>
                                          </p:val>
                                        </p:tav>
                                      </p:tavLst>
                                    </p:anim>
                                    <p:anim calcmode="lin" valueType="num">
                                      <p:cBhvr additive="base">
                                        <p:cTn id="312" dur="500" fill="hold"/>
                                        <p:tgtEl>
                                          <p:spTgt spid="1938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510" grpId="0"/>
      <p:bldP spid="1938514" grpId="0"/>
      <p:bldP spid="1938515" grpId="0"/>
      <p:bldP spid="1938516" grpId="0"/>
      <p:bldP spid="1938516" grpId="1"/>
      <p:bldP spid="1938519" grpId="0"/>
      <p:bldP spid="1938519" grpId="1"/>
      <p:bldP spid="1938520" grpId="0"/>
      <p:bldP spid="1938521" grpId="0"/>
      <p:bldP spid="1938521" grpId="1"/>
      <p:bldP spid="1938524" grpId="0"/>
      <p:bldP spid="1938524" grpId="1"/>
      <p:bldP spid="1938525" grpId="0"/>
      <p:bldP spid="1938525" grpId="1"/>
      <p:bldP spid="1938528" grpId="0"/>
      <p:bldP spid="1938528" grpId="1"/>
      <p:bldP spid="1938529" grpId="0"/>
      <p:bldP spid="1938529" grpId="1"/>
      <p:bldP spid="1938530" grpId="0"/>
      <p:bldP spid="1938530" grpId="1"/>
      <p:bldP spid="1938531" grpId="0"/>
      <p:bldP spid="1938531" grpId="1"/>
      <p:bldP spid="1938532" grpId="0"/>
      <p:bldP spid="1938532" grpId="1"/>
      <p:bldP spid="1938533" grpId="0"/>
      <p:bldP spid="1938533" grpId="1"/>
      <p:bldP spid="1938534" grpId="0"/>
      <p:bldP spid="1938534" grpId="1"/>
      <p:bldP spid="1938538" grpId="0"/>
      <p:bldP spid="1938539" grpId="0"/>
      <p:bldP spid="1938539" grpId="1"/>
      <p:bldP spid="1938540" grpId="0"/>
      <p:bldP spid="1938540" grpId="1"/>
      <p:bldP spid="1938541" grpId="0"/>
      <p:bldP spid="1938541" grpId="1"/>
      <p:bldP spid="1938542" grpId="0"/>
      <p:bldP spid="1938542" grpId="1"/>
      <p:bldP spid="19385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24" name="Text Box 20"/>
          <p:cNvSpPr txBox="1">
            <a:spLocks noChangeArrowheads="1"/>
          </p:cNvSpPr>
          <p:nvPr/>
        </p:nvSpPr>
        <p:spPr bwMode="auto">
          <a:xfrm>
            <a:off x="3063876" y="6111875"/>
            <a:ext cx="38639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accent2"/>
                </a:solidFill>
              </a:rPr>
              <a:t>指令</a:t>
            </a:r>
            <a:r>
              <a:rPr kumimoji="0" lang="zh-CN" altLang="en-US" i="0"/>
              <a:t>：控制基本动作执行的命令</a:t>
            </a:r>
          </a:p>
        </p:txBody>
      </p:sp>
      <p:sp>
        <p:nvSpPr>
          <p:cNvPr id="19459" name="Rectangle 22"/>
          <p:cNvSpPr>
            <a:spLocks noChangeArrowheads="1"/>
          </p:cNvSpPr>
          <p:nvPr/>
        </p:nvSpPr>
        <p:spPr bwMode="auto">
          <a:xfrm>
            <a:off x="2610700" y="3918929"/>
            <a:ext cx="1470025" cy="159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90000"/>
              </a:lnSpc>
            </a:pPr>
            <a:r>
              <a:rPr kumimoji="0" lang="zh-CN" altLang="en-US" sz="1800" i="0" dirty="0">
                <a:latin typeface="微软雅黑" panose="020B0503020204020204" pitchFamily="34" charset="-122"/>
                <a:ea typeface="微软雅黑" panose="020B0503020204020204" pitchFamily="34" charset="-122"/>
              </a:rPr>
              <a:t>“与”动作</a:t>
            </a:r>
            <a:endParaRPr kumimoji="0" lang="en-US" altLang="zh-CN" sz="1800" i="0" dirty="0">
              <a:latin typeface="微软雅黑" panose="020B0503020204020204" pitchFamily="34" charset="-122"/>
              <a:ea typeface="微软雅黑" panose="020B0503020204020204" pitchFamily="34" charset="-122"/>
            </a:endParaRPr>
          </a:p>
          <a:p>
            <a:pPr eaLnBrk="1" hangingPunct="1">
              <a:lnSpc>
                <a:spcPct val="190000"/>
              </a:lnSpc>
            </a:pPr>
            <a:r>
              <a:rPr kumimoji="0" lang="en-US" altLang="zh-CN" sz="1800" i="0" dirty="0">
                <a:latin typeface="微软雅黑" panose="020B0503020204020204" pitchFamily="34" charset="-122"/>
                <a:ea typeface="微软雅黑" panose="020B0503020204020204" pitchFamily="34" charset="-122"/>
              </a:rPr>
              <a:t>“</a:t>
            </a:r>
            <a:r>
              <a:rPr kumimoji="0" lang="zh-CN" altLang="en-US" sz="1800" i="0" dirty="0">
                <a:latin typeface="微软雅黑" panose="020B0503020204020204" pitchFamily="34" charset="-122"/>
                <a:ea typeface="微软雅黑" panose="020B0503020204020204" pitchFamily="34" charset="-122"/>
              </a:rPr>
              <a:t>或”动作 </a:t>
            </a:r>
          </a:p>
          <a:p>
            <a:pPr eaLnBrk="1" hangingPunct="1">
              <a:lnSpc>
                <a:spcPct val="190000"/>
              </a:lnSpc>
            </a:pPr>
            <a:r>
              <a:rPr kumimoji="0" lang="en-US" altLang="zh-CN" sz="1800" i="0" dirty="0">
                <a:latin typeface="微软雅黑" panose="020B0503020204020204" pitchFamily="34" charset="-122"/>
                <a:ea typeface="微软雅黑" panose="020B0503020204020204" pitchFamily="34" charset="-122"/>
              </a:rPr>
              <a:t>“</a:t>
            </a:r>
            <a:r>
              <a:rPr kumimoji="0" lang="zh-CN" altLang="en-US" sz="1800" i="0" dirty="0">
                <a:latin typeface="微软雅黑" panose="020B0503020204020204" pitchFamily="34" charset="-122"/>
                <a:ea typeface="微软雅黑" panose="020B0503020204020204" pitchFamily="34" charset="-122"/>
              </a:rPr>
              <a:t>非”动作</a:t>
            </a:r>
            <a:endParaRPr kumimoji="0" lang="en-US" altLang="zh-CN" sz="1800" i="0" dirty="0">
              <a:latin typeface="微软雅黑" panose="020B0503020204020204" pitchFamily="34" charset="-122"/>
              <a:ea typeface="微软雅黑" panose="020B0503020204020204" pitchFamily="34" charset="-122"/>
            </a:endParaRPr>
          </a:p>
        </p:txBody>
      </p:sp>
      <p:sp>
        <p:nvSpPr>
          <p:cNvPr id="19460" name="Oval 23"/>
          <p:cNvSpPr>
            <a:spLocks noChangeArrowheads="1"/>
          </p:cNvSpPr>
          <p:nvPr/>
        </p:nvSpPr>
        <p:spPr bwMode="auto">
          <a:xfrm>
            <a:off x="2627314" y="4043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9461" name="Oval 24"/>
          <p:cNvSpPr>
            <a:spLocks noChangeArrowheads="1"/>
          </p:cNvSpPr>
          <p:nvPr/>
        </p:nvSpPr>
        <p:spPr bwMode="auto">
          <a:xfrm>
            <a:off x="2627314" y="4551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9462" name="Oval 25"/>
          <p:cNvSpPr>
            <a:spLocks noChangeArrowheads="1"/>
          </p:cNvSpPr>
          <p:nvPr/>
        </p:nvSpPr>
        <p:spPr bwMode="auto">
          <a:xfrm>
            <a:off x="2627314" y="5059364"/>
            <a:ext cx="1450975" cy="490537"/>
          </a:xfrm>
          <a:prstGeom prst="roundRect">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455130" name="Line 26"/>
          <p:cNvSpPr>
            <a:spLocks noChangeShapeType="1"/>
          </p:cNvSpPr>
          <p:nvPr/>
        </p:nvSpPr>
        <p:spPr bwMode="auto">
          <a:xfrm>
            <a:off x="3992563" y="4297363"/>
            <a:ext cx="715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1" name="Rectangle 27"/>
          <p:cNvSpPr>
            <a:spLocks noChangeArrowheads="1"/>
          </p:cNvSpPr>
          <p:nvPr/>
        </p:nvSpPr>
        <p:spPr bwMode="auto">
          <a:xfrm>
            <a:off x="4660900" y="4027858"/>
            <a:ext cx="133985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60000"/>
              </a:lnSpc>
            </a:pPr>
            <a:r>
              <a:rPr lang="en-US" altLang="zh-CN" sz="1800" i="0">
                <a:solidFill>
                  <a:srgbClr val="FF0000"/>
                </a:solidFill>
              </a:rPr>
              <a:t>AND</a:t>
            </a:r>
          </a:p>
          <a:p>
            <a:pPr eaLnBrk="1" hangingPunct="1">
              <a:lnSpc>
                <a:spcPct val="160000"/>
              </a:lnSpc>
            </a:pPr>
            <a:r>
              <a:rPr lang="en-US" altLang="zh-CN" sz="1800" i="0">
                <a:solidFill>
                  <a:srgbClr val="FF0000"/>
                </a:solidFill>
              </a:rPr>
              <a:t>OR</a:t>
            </a:r>
            <a:r>
              <a:rPr kumimoji="0" lang="en-US" altLang="zh-CN" i="0"/>
              <a:t> </a:t>
            </a:r>
            <a:r>
              <a:rPr kumimoji="0" lang="zh-CN" altLang="en-US" i="0"/>
              <a:t> </a:t>
            </a:r>
          </a:p>
          <a:p>
            <a:pPr eaLnBrk="1" hangingPunct="1">
              <a:lnSpc>
                <a:spcPct val="160000"/>
              </a:lnSpc>
            </a:pPr>
            <a:r>
              <a:rPr lang="en-US" altLang="zh-CN" sz="1800" i="0">
                <a:solidFill>
                  <a:srgbClr val="FF0000"/>
                </a:solidFill>
              </a:rPr>
              <a:t>NOT</a:t>
            </a:r>
          </a:p>
        </p:txBody>
      </p:sp>
      <p:sp>
        <p:nvSpPr>
          <p:cNvPr id="1455132" name="Line 28"/>
          <p:cNvSpPr>
            <a:spLocks noChangeShapeType="1"/>
          </p:cNvSpPr>
          <p:nvPr/>
        </p:nvSpPr>
        <p:spPr bwMode="auto">
          <a:xfrm>
            <a:off x="4019551" y="4787900"/>
            <a:ext cx="663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3" name="Line 29"/>
          <p:cNvSpPr>
            <a:spLocks noChangeShapeType="1"/>
          </p:cNvSpPr>
          <p:nvPr/>
        </p:nvSpPr>
        <p:spPr bwMode="auto">
          <a:xfrm>
            <a:off x="4019551" y="5295900"/>
            <a:ext cx="663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34" name="Line 30"/>
          <p:cNvSpPr>
            <a:spLocks noChangeShapeType="1"/>
          </p:cNvSpPr>
          <p:nvPr/>
        </p:nvSpPr>
        <p:spPr bwMode="auto">
          <a:xfrm>
            <a:off x="4948238" y="5516564"/>
            <a:ext cx="0" cy="636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Text Box 31"/>
          <p:cNvSpPr txBox="1">
            <a:spLocks noChangeArrowheads="1"/>
          </p:cNvSpPr>
          <p:nvPr/>
        </p:nvSpPr>
        <p:spPr bwMode="auto">
          <a:xfrm>
            <a:off x="2608264" y="3706813"/>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latin typeface="微软雅黑" panose="020B0503020204020204" pitchFamily="34" charset="-122"/>
                <a:ea typeface="微软雅黑" panose="020B0503020204020204" pitchFamily="34" charset="-122"/>
              </a:rPr>
              <a:t>系统</a:t>
            </a:r>
          </a:p>
        </p:txBody>
      </p:sp>
      <p:pic>
        <p:nvPicPr>
          <p:cNvPr id="1455137" name="Picture 3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3701" y="2246313"/>
            <a:ext cx="923925"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5139" name="Rectangle 35"/>
          <p:cNvSpPr>
            <a:spLocks noChangeArrowheads="1"/>
          </p:cNvSpPr>
          <p:nvPr/>
        </p:nvSpPr>
        <p:spPr bwMode="auto">
          <a:xfrm>
            <a:off x="6311900" y="3568701"/>
            <a:ext cx="363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a:solidFill>
                  <a:srgbClr val="3333CC"/>
                </a:solidFill>
              </a:rPr>
              <a:t>((A </a:t>
            </a:r>
            <a:r>
              <a:rPr lang="en-US" altLang="zh-CN" sz="1800" i="0">
                <a:solidFill>
                  <a:srgbClr val="FF0000"/>
                </a:solidFill>
              </a:rPr>
              <a:t>AND</a:t>
            </a:r>
            <a:r>
              <a:rPr lang="en-US" altLang="zh-CN" sz="1800" i="0">
                <a:solidFill>
                  <a:srgbClr val="3333CC"/>
                </a:solidFill>
              </a:rPr>
              <a:t> B) </a:t>
            </a:r>
            <a:r>
              <a:rPr lang="en-US" altLang="zh-CN" sz="1800" i="0">
                <a:solidFill>
                  <a:srgbClr val="FF0000"/>
                </a:solidFill>
              </a:rPr>
              <a:t>AND</a:t>
            </a:r>
            <a:r>
              <a:rPr lang="en-US" altLang="zh-CN" sz="1800" i="0">
                <a:solidFill>
                  <a:srgbClr val="3333CC"/>
                </a:solidFill>
              </a:rPr>
              <a:t> C) </a:t>
            </a:r>
            <a:r>
              <a:rPr lang="en-US" altLang="zh-CN" sz="1800" i="0">
                <a:solidFill>
                  <a:srgbClr val="FF0000"/>
                </a:solidFill>
              </a:rPr>
              <a:t>OR</a:t>
            </a:r>
            <a:r>
              <a:rPr lang="en-US" altLang="zh-CN" sz="1800" i="0">
                <a:solidFill>
                  <a:srgbClr val="3333CC"/>
                </a:solidFill>
              </a:rPr>
              <a:t> (</a:t>
            </a:r>
            <a:r>
              <a:rPr lang="en-US" altLang="zh-CN" sz="1800" i="0">
                <a:solidFill>
                  <a:srgbClr val="FF0000"/>
                </a:solidFill>
              </a:rPr>
              <a:t>NOT</a:t>
            </a:r>
            <a:r>
              <a:rPr lang="en-US" altLang="zh-CN" sz="1800" i="0">
                <a:solidFill>
                  <a:srgbClr val="3333CC"/>
                </a:solidFill>
              </a:rPr>
              <a:t> C))</a:t>
            </a:r>
            <a:endParaRPr lang="zh-CN" altLang="en-US" sz="1800" i="0">
              <a:solidFill>
                <a:srgbClr val="3333CC"/>
              </a:solidFill>
            </a:endParaRPr>
          </a:p>
        </p:txBody>
      </p:sp>
      <p:sp>
        <p:nvSpPr>
          <p:cNvPr id="1455140" name="Text Box 36"/>
          <p:cNvSpPr txBox="1">
            <a:spLocks noChangeArrowheads="1"/>
          </p:cNvSpPr>
          <p:nvPr/>
        </p:nvSpPr>
        <p:spPr bwMode="auto">
          <a:xfrm>
            <a:off x="8851900" y="3309938"/>
            <a:ext cx="1003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t>复杂动作</a:t>
            </a:r>
          </a:p>
        </p:txBody>
      </p:sp>
      <p:sp>
        <p:nvSpPr>
          <p:cNvPr id="1455141" name="Line 37"/>
          <p:cNvSpPr>
            <a:spLocks noChangeShapeType="1"/>
          </p:cNvSpPr>
          <p:nvPr/>
        </p:nvSpPr>
        <p:spPr bwMode="auto">
          <a:xfrm>
            <a:off x="7764463" y="3900489"/>
            <a:ext cx="0" cy="492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2" name="Text Box 38"/>
          <p:cNvSpPr txBox="1">
            <a:spLocks noChangeArrowheads="1"/>
          </p:cNvSpPr>
          <p:nvPr/>
        </p:nvSpPr>
        <p:spPr bwMode="auto">
          <a:xfrm>
            <a:off x="7769226" y="3962400"/>
            <a:ext cx="79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1600" i="0"/>
              <a:t>拆解开</a:t>
            </a:r>
          </a:p>
        </p:txBody>
      </p:sp>
      <p:sp>
        <p:nvSpPr>
          <p:cNvPr id="1455143" name="Rectangle 39"/>
          <p:cNvSpPr>
            <a:spLocks noChangeArrowheads="1"/>
          </p:cNvSpPr>
          <p:nvPr/>
        </p:nvSpPr>
        <p:spPr bwMode="auto">
          <a:xfrm>
            <a:off x="7099300" y="4408489"/>
            <a:ext cx="1549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800" i="0">
                <a:solidFill>
                  <a:srgbClr val="3333CC"/>
                </a:solidFill>
              </a:rPr>
              <a:t>X= A </a:t>
            </a:r>
            <a:r>
              <a:rPr lang="en-US" altLang="zh-CN" sz="1800" i="0">
                <a:solidFill>
                  <a:srgbClr val="FF0000"/>
                </a:solidFill>
              </a:rPr>
              <a:t>AND</a:t>
            </a:r>
            <a:r>
              <a:rPr lang="en-US" altLang="zh-CN" sz="1800" i="0">
                <a:solidFill>
                  <a:srgbClr val="3333CC"/>
                </a:solidFill>
              </a:rPr>
              <a:t> B </a:t>
            </a:r>
          </a:p>
          <a:p>
            <a:pPr eaLnBrk="1" hangingPunct="1"/>
            <a:r>
              <a:rPr lang="en-US" altLang="zh-CN" sz="1800" i="0">
                <a:solidFill>
                  <a:srgbClr val="3333CC"/>
                </a:solidFill>
              </a:rPr>
              <a:t>X= X </a:t>
            </a:r>
            <a:r>
              <a:rPr lang="en-US" altLang="zh-CN" sz="1800" i="0">
                <a:solidFill>
                  <a:srgbClr val="FF0000"/>
                </a:solidFill>
              </a:rPr>
              <a:t>AND</a:t>
            </a:r>
            <a:r>
              <a:rPr lang="en-US" altLang="zh-CN" sz="1800" i="0">
                <a:solidFill>
                  <a:srgbClr val="3333CC"/>
                </a:solidFill>
              </a:rPr>
              <a:t> C</a:t>
            </a:r>
          </a:p>
          <a:p>
            <a:pPr eaLnBrk="1" hangingPunct="1"/>
            <a:r>
              <a:rPr lang="en-US" altLang="zh-CN" sz="1800" i="0">
                <a:solidFill>
                  <a:srgbClr val="3333CC"/>
                </a:solidFill>
              </a:rPr>
              <a:t>Y= </a:t>
            </a:r>
            <a:r>
              <a:rPr lang="en-US" altLang="zh-CN" sz="1800" i="0">
                <a:solidFill>
                  <a:srgbClr val="FF0000"/>
                </a:solidFill>
              </a:rPr>
              <a:t>NOT</a:t>
            </a:r>
            <a:r>
              <a:rPr lang="en-US" altLang="zh-CN" sz="1800" i="0">
                <a:solidFill>
                  <a:srgbClr val="3333CC"/>
                </a:solidFill>
              </a:rPr>
              <a:t> C </a:t>
            </a:r>
          </a:p>
          <a:p>
            <a:pPr eaLnBrk="1" hangingPunct="1"/>
            <a:r>
              <a:rPr lang="en-US" altLang="zh-CN" sz="1800" i="0">
                <a:solidFill>
                  <a:srgbClr val="3333CC"/>
                </a:solidFill>
              </a:rPr>
              <a:t>X= X </a:t>
            </a:r>
            <a:r>
              <a:rPr lang="en-US" altLang="zh-CN" sz="1800" i="0">
                <a:solidFill>
                  <a:srgbClr val="FF0000"/>
                </a:solidFill>
              </a:rPr>
              <a:t>OR</a:t>
            </a:r>
            <a:r>
              <a:rPr lang="en-US" altLang="zh-CN" sz="1800" i="0">
                <a:solidFill>
                  <a:srgbClr val="3333CC"/>
                </a:solidFill>
              </a:rPr>
              <a:t> Y</a:t>
            </a:r>
            <a:endParaRPr lang="zh-CN" altLang="en-US" sz="1800" i="0">
              <a:solidFill>
                <a:srgbClr val="3333CC"/>
              </a:solidFill>
            </a:endParaRPr>
          </a:p>
        </p:txBody>
      </p:sp>
      <p:sp>
        <p:nvSpPr>
          <p:cNvPr id="1455144" name="Freeform 40"/>
          <p:cNvSpPr>
            <a:spLocks/>
          </p:cNvSpPr>
          <p:nvPr/>
        </p:nvSpPr>
        <p:spPr bwMode="auto">
          <a:xfrm>
            <a:off x="5407026" y="4227513"/>
            <a:ext cx="1789113" cy="361950"/>
          </a:xfrm>
          <a:custGeom>
            <a:avLst/>
            <a:gdLst>
              <a:gd name="T0" fmla="*/ 1789113 w 1127"/>
              <a:gd name="T1" fmla="*/ 361950 h 228"/>
              <a:gd name="T2" fmla="*/ 1046163 w 1127"/>
              <a:gd name="T3" fmla="*/ 57150 h 228"/>
              <a:gd name="T4" fmla="*/ 0 w 1127"/>
              <a:gd name="T5" fmla="*/ 17463 h 228"/>
              <a:gd name="T6" fmla="*/ 0 60000 65536"/>
              <a:gd name="T7" fmla="*/ 0 60000 65536"/>
              <a:gd name="T8" fmla="*/ 0 60000 65536"/>
            </a:gdLst>
            <a:ahLst/>
            <a:cxnLst>
              <a:cxn ang="T6">
                <a:pos x="T0" y="T1"/>
              </a:cxn>
              <a:cxn ang="T7">
                <a:pos x="T2" y="T3"/>
              </a:cxn>
              <a:cxn ang="T8">
                <a:pos x="T4" y="T5"/>
              </a:cxn>
            </a:cxnLst>
            <a:rect l="0" t="0" r="r" b="b"/>
            <a:pathLst>
              <a:path w="1127" h="228">
                <a:moveTo>
                  <a:pt x="1127" y="228"/>
                </a:moveTo>
                <a:cubicBezTo>
                  <a:pt x="987" y="150"/>
                  <a:pt x="847" y="72"/>
                  <a:pt x="659" y="36"/>
                </a:cubicBezTo>
                <a:cubicBezTo>
                  <a:pt x="471" y="0"/>
                  <a:pt x="235" y="5"/>
                  <a:pt x="0" y="1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5" name="Freeform 41"/>
          <p:cNvSpPr>
            <a:spLocks/>
          </p:cNvSpPr>
          <p:nvPr/>
        </p:nvSpPr>
        <p:spPr bwMode="auto">
          <a:xfrm>
            <a:off x="5419726" y="4405313"/>
            <a:ext cx="1762125" cy="488950"/>
          </a:xfrm>
          <a:custGeom>
            <a:avLst/>
            <a:gdLst>
              <a:gd name="T0" fmla="*/ 1762125 w 1085"/>
              <a:gd name="T1" fmla="*/ 488950 h 308"/>
              <a:gd name="T2" fmla="*/ 1300887 w 1085"/>
              <a:gd name="T3" fmla="*/ 277813 h 308"/>
              <a:gd name="T4" fmla="*/ 0 w 1085"/>
              <a:gd name="T5" fmla="*/ 0 h 308"/>
              <a:gd name="T6" fmla="*/ 0 60000 65536"/>
              <a:gd name="T7" fmla="*/ 0 60000 65536"/>
              <a:gd name="T8" fmla="*/ 0 60000 65536"/>
            </a:gdLst>
            <a:ahLst/>
            <a:cxnLst>
              <a:cxn ang="T6">
                <a:pos x="T0" y="T1"/>
              </a:cxn>
              <a:cxn ang="T7">
                <a:pos x="T2" y="T3"/>
              </a:cxn>
              <a:cxn ang="T8">
                <a:pos x="T4" y="T5"/>
              </a:cxn>
            </a:cxnLst>
            <a:rect l="0" t="0" r="r" b="b"/>
            <a:pathLst>
              <a:path w="1085" h="308">
                <a:moveTo>
                  <a:pt x="1085" y="308"/>
                </a:moveTo>
                <a:cubicBezTo>
                  <a:pt x="1033" y="267"/>
                  <a:pt x="982" y="226"/>
                  <a:pt x="801" y="175"/>
                </a:cubicBezTo>
                <a:cubicBezTo>
                  <a:pt x="620" y="124"/>
                  <a:pt x="310" y="62"/>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6" name="Freeform 42"/>
          <p:cNvSpPr>
            <a:spLocks/>
          </p:cNvSpPr>
          <p:nvPr/>
        </p:nvSpPr>
        <p:spPr bwMode="auto">
          <a:xfrm>
            <a:off x="5419725" y="5041900"/>
            <a:ext cx="1722438" cy="184150"/>
          </a:xfrm>
          <a:custGeom>
            <a:avLst/>
            <a:gdLst>
              <a:gd name="T0" fmla="*/ 1722438 w 1085"/>
              <a:gd name="T1" fmla="*/ 104775 h 116"/>
              <a:gd name="T2" fmla="*/ 1112838 w 1085"/>
              <a:gd name="T3" fmla="*/ 12700 h 116"/>
              <a:gd name="T4" fmla="*/ 0 w 1085"/>
              <a:gd name="T5" fmla="*/ 184150 h 116"/>
              <a:gd name="T6" fmla="*/ 0 60000 65536"/>
              <a:gd name="T7" fmla="*/ 0 60000 65536"/>
              <a:gd name="T8" fmla="*/ 0 60000 65536"/>
            </a:gdLst>
            <a:ahLst/>
            <a:cxnLst>
              <a:cxn ang="T6">
                <a:pos x="T0" y="T1"/>
              </a:cxn>
              <a:cxn ang="T7">
                <a:pos x="T2" y="T3"/>
              </a:cxn>
              <a:cxn ang="T8">
                <a:pos x="T4" y="T5"/>
              </a:cxn>
            </a:cxnLst>
            <a:rect l="0" t="0" r="r" b="b"/>
            <a:pathLst>
              <a:path w="1085" h="116">
                <a:moveTo>
                  <a:pt x="1085" y="66"/>
                </a:moveTo>
                <a:cubicBezTo>
                  <a:pt x="983" y="33"/>
                  <a:pt x="882" y="0"/>
                  <a:pt x="701" y="8"/>
                </a:cubicBezTo>
                <a:cubicBezTo>
                  <a:pt x="520" y="16"/>
                  <a:pt x="260" y="66"/>
                  <a:pt x="0" y="11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47" name="Freeform 43"/>
          <p:cNvSpPr>
            <a:spLocks/>
          </p:cNvSpPr>
          <p:nvPr/>
        </p:nvSpPr>
        <p:spPr bwMode="auto">
          <a:xfrm>
            <a:off x="5419725" y="4727575"/>
            <a:ext cx="1722438" cy="750888"/>
          </a:xfrm>
          <a:custGeom>
            <a:avLst/>
            <a:gdLst>
              <a:gd name="T0" fmla="*/ 1722438 w 1085"/>
              <a:gd name="T1" fmla="*/ 750888 h 473"/>
              <a:gd name="T2" fmla="*/ 1073150 w 1085"/>
              <a:gd name="T3" fmla="*/ 631825 h 473"/>
              <a:gd name="T4" fmla="*/ 396875 w 1085"/>
              <a:gd name="T5" fmla="*/ 101600 h 473"/>
              <a:gd name="T6" fmla="*/ 0 w 1085"/>
              <a:gd name="T7" fmla="*/ 22225 h 4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5" h="473">
                <a:moveTo>
                  <a:pt x="1085" y="473"/>
                </a:moveTo>
                <a:cubicBezTo>
                  <a:pt x="950" y="469"/>
                  <a:pt x="815" y="466"/>
                  <a:pt x="676" y="398"/>
                </a:cubicBezTo>
                <a:cubicBezTo>
                  <a:pt x="537" y="330"/>
                  <a:pt x="363" y="128"/>
                  <a:pt x="250" y="64"/>
                </a:cubicBezTo>
                <a:cubicBezTo>
                  <a:pt x="137" y="0"/>
                  <a:pt x="68" y="7"/>
                  <a:pt x="0" y="1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50" name="Freeform 46"/>
          <p:cNvSpPr>
            <a:spLocks/>
          </p:cNvSpPr>
          <p:nvPr/>
        </p:nvSpPr>
        <p:spPr bwMode="auto">
          <a:xfrm>
            <a:off x="6215063" y="3167064"/>
            <a:ext cx="1022350" cy="358775"/>
          </a:xfrm>
          <a:custGeom>
            <a:avLst/>
            <a:gdLst>
              <a:gd name="T0" fmla="*/ 1022350 w 777"/>
              <a:gd name="T1" fmla="*/ 358775 h 267"/>
              <a:gd name="T2" fmla="*/ 1022350 w 777"/>
              <a:gd name="T3" fmla="*/ 0 h 267"/>
              <a:gd name="T4" fmla="*/ 0 w 777"/>
              <a:gd name="T5" fmla="*/ 0 h 267"/>
              <a:gd name="T6" fmla="*/ 0 60000 65536"/>
              <a:gd name="T7" fmla="*/ 0 60000 65536"/>
              <a:gd name="T8" fmla="*/ 0 60000 65536"/>
            </a:gdLst>
            <a:ahLst/>
            <a:cxnLst>
              <a:cxn ang="T6">
                <a:pos x="T0" y="T1"/>
              </a:cxn>
              <a:cxn ang="T7">
                <a:pos x="T2" y="T3"/>
              </a:cxn>
              <a:cxn ang="T8">
                <a:pos x="T4" y="T5"/>
              </a:cxn>
            </a:cxnLst>
            <a:rect l="0" t="0" r="r" b="b"/>
            <a:pathLst>
              <a:path w="777" h="267">
                <a:moveTo>
                  <a:pt x="777" y="267"/>
                </a:moveTo>
                <a:lnTo>
                  <a:pt x="777" y="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5151" name="Rectangle 47"/>
          <p:cNvSpPr>
            <a:spLocks noChangeArrowheads="1"/>
          </p:cNvSpPr>
          <p:nvPr/>
        </p:nvSpPr>
        <p:spPr bwMode="auto">
          <a:xfrm>
            <a:off x="3617020" y="2023454"/>
            <a:ext cx="3786188"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15000"/>
              </a:lnSpc>
              <a:buFont typeface="Wingdings" panose="05000000000000000000" pitchFamily="2" charset="2"/>
              <a:buNone/>
            </a:pPr>
            <a:r>
              <a:rPr kumimoji="0" lang="zh-CN" altLang="en-US" sz="2400" i="0" dirty="0">
                <a:solidFill>
                  <a:schemeClr val="accent2"/>
                </a:solidFill>
              </a:rPr>
              <a:t>程序</a:t>
            </a:r>
            <a:r>
              <a:rPr lang="en-US" altLang="zh-CN" i="0" dirty="0"/>
              <a:t>: </a:t>
            </a:r>
            <a:r>
              <a:rPr lang="zh-CN" altLang="en-US" i="0" dirty="0"/>
              <a:t>由基本动作指令构造的，若干指令的一个组合或一个执行序列，用以实现复杂动作</a:t>
            </a:r>
          </a:p>
        </p:txBody>
      </p:sp>
      <p:sp>
        <p:nvSpPr>
          <p:cNvPr id="19482" name="Rectangle 21"/>
          <p:cNvSpPr>
            <a:spLocks noChangeArrowheads="1"/>
          </p:cNvSpPr>
          <p:nvPr/>
        </p:nvSpPr>
        <p:spPr bwMode="auto">
          <a:xfrm>
            <a:off x="2309020" y="3664386"/>
            <a:ext cx="1947863" cy="2070100"/>
          </a:xfrm>
          <a:prstGeom prst="roundRect">
            <a:avLst>
              <a:gd name="adj" fmla="val 7986"/>
            </a:avLst>
          </a:prstGeom>
          <a:solidFill>
            <a:schemeClr val="bg1">
              <a:alpha val="70195"/>
            </a:scheme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圆角矩形 28"/>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）自动计算机器：程序 与 程序执行机构</a:t>
            </a:r>
          </a:p>
        </p:txBody>
      </p:sp>
      <p:sp>
        <p:nvSpPr>
          <p:cNvPr id="30"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计算系统与程序 </a:t>
            </a:r>
          </a:p>
        </p:txBody>
      </p:sp>
      <p:sp>
        <p:nvSpPr>
          <p:cNvPr id="31" name="Rectangle 30"/>
          <p:cNvSpPr>
            <a:spLocks noChangeArrowheads="1"/>
          </p:cNvSpPr>
          <p:nvPr/>
        </p:nvSpPr>
        <p:spPr bwMode="auto">
          <a:xfrm>
            <a:off x="7031038" y="4386975"/>
            <a:ext cx="1617662" cy="1341438"/>
          </a:xfrm>
          <a:prstGeom prst="rect">
            <a:avLst/>
          </a:prstGeom>
          <a:solidFill>
            <a:srgbClr val="FFFFFF"/>
          </a:solidFill>
          <a:ln w="9525">
            <a:solidFill>
              <a:schemeClr val="bg2"/>
            </a:solidFill>
            <a:miter lim="800000"/>
            <a:headEnd/>
            <a:tailEnd/>
          </a:ln>
          <a:effec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Text Box 31"/>
          <p:cNvSpPr txBox="1">
            <a:spLocks noChangeArrowheads="1"/>
          </p:cNvSpPr>
          <p:nvPr/>
        </p:nvSpPr>
        <p:spPr bwMode="auto">
          <a:xfrm>
            <a:off x="8606863" y="4968876"/>
            <a:ext cx="1149350" cy="83099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dirty="0">
                <a:solidFill>
                  <a:schemeClr val="accent2"/>
                </a:solidFill>
              </a:rPr>
              <a:t>程序执行机构</a:t>
            </a:r>
            <a:endParaRPr kumimoji="0" lang="zh-CN" altLang="en-US" i="0" dirty="0"/>
          </a:p>
        </p:txBody>
      </p:sp>
      <p:sp>
        <p:nvSpPr>
          <p:cNvPr id="33" name="Rectangle 33"/>
          <p:cNvSpPr>
            <a:spLocks noChangeArrowheads="1"/>
          </p:cNvSpPr>
          <p:nvPr/>
        </p:nvSpPr>
        <p:spPr bwMode="auto">
          <a:xfrm>
            <a:off x="7151689" y="4413963"/>
            <a:ext cx="14255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i="0" dirty="0">
                <a:solidFill>
                  <a:srgbClr val="FF0000"/>
                </a:solidFill>
              </a:rPr>
              <a:t>自动解释程序中的各种组合</a:t>
            </a:r>
            <a:r>
              <a:rPr kumimoji="0" lang="en-US" altLang="zh-CN" sz="1600" i="0" dirty="0">
                <a:solidFill>
                  <a:srgbClr val="FF0000"/>
                </a:solidFill>
              </a:rPr>
              <a:t>, </a:t>
            </a:r>
            <a:r>
              <a:rPr kumimoji="0" lang="zh-CN" altLang="en-US" sz="1600" i="0" dirty="0">
                <a:solidFill>
                  <a:srgbClr val="FF0000"/>
                </a:solidFill>
              </a:rPr>
              <a:t>并按次序调用指令</a:t>
            </a:r>
            <a:r>
              <a:rPr kumimoji="0" lang="en-US" altLang="zh-CN" sz="1600" i="0" dirty="0">
                <a:solidFill>
                  <a:srgbClr val="FF0000"/>
                </a:solidFill>
              </a:rPr>
              <a:t>(</a:t>
            </a:r>
            <a:r>
              <a:rPr kumimoji="0" lang="zh-CN" altLang="en-US" sz="1600" i="0" dirty="0">
                <a:solidFill>
                  <a:srgbClr val="FF0000"/>
                </a:solidFill>
              </a:rPr>
              <a:t>基本动作</a:t>
            </a:r>
            <a:r>
              <a:rPr kumimoji="0" lang="en-US" altLang="zh-CN" sz="1600" i="0" dirty="0">
                <a:solidFill>
                  <a:srgbClr val="FF0000"/>
                </a:solidFill>
              </a:rPr>
              <a:t>)</a:t>
            </a:r>
            <a:r>
              <a:rPr kumimoji="0" lang="zh-CN" altLang="en-US" sz="1600" i="0" dirty="0">
                <a:solidFill>
                  <a:srgbClr val="FF0000"/>
                </a:solidFill>
              </a:rPr>
              <a:t>予以执行</a:t>
            </a:r>
          </a:p>
        </p:txBody>
      </p:sp>
    </p:spTree>
    <p:extLst>
      <p:ext uri="{BB962C8B-B14F-4D97-AF65-F5344CB8AC3E}">
        <p14:creationId xmlns:p14="http://schemas.microsoft.com/office/powerpoint/2010/main" val="15744097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ChangeAspect="1"/>
          </p:cNvGraphicFramePr>
          <p:nvPr/>
        </p:nvGraphicFramePr>
        <p:xfrm>
          <a:off x="1331915" y="2070100"/>
          <a:ext cx="4808537" cy="862013"/>
        </p:xfrm>
        <a:graphic>
          <a:graphicData uri="http://schemas.openxmlformats.org/presentationml/2006/ole">
            <mc:AlternateContent xmlns:mc="http://schemas.openxmlformats.org/markup-compatibility/2006">
              <mc:Choice xmlns:v="urn:schemas-microsoft-com:vml" Requires="v">
                <p:oleObj spid="_x0000_s140318" name="公式" r:id="rId4" imgW="2311400" imgH="457200" progId="Equation.3">
                  <p:embed/>
                </p:oleObj>
              </mc:Choice>
              <mc:Fallback>
                <p:oleObj name="公式" r:id="rId4" imgW="2311400" imgH="457200" progId="Equation.3">
                  <p:embed/>
                  <p:pic>
                    <p:nvPicPr>
                      <p:cNvPr id="1075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5" y="2070100"/>
                        <a:ext cx="480853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28" name="Text Box 4"/>
          <p:cNvSpPr txBox="1">
            <a:spLocks noChangeArrowheads="1"/>
          </p:cNvSpPr>
          <p:nvPr/>
        </p:nvSpPr>
        <p:spPr bwMode="auto">
          <a:xfrm>
            <a:off x="1508124" y="3223644"/>
            <a:ext cx="5272088" cy="34532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dirty="0">
                <a:solidFill>
                  <a:srgbClr val="000000"/>
                </a:solidFill>
                <a:cs typeface="Arial" panose="020B0604020202020204" pitchFamily="34" charset="0"/>
              </a:rPr>
              <a:t>long </a:t>
            </a:r>
            <a:r>
              <a:rPr lang="en-US" altLang="zh-CN" sz="2400" dirty="0" err="1">
                <a:solidFill>
                  <a:srgbClr val="000000"/>
                </a:solidFill>
                <a:cs typeface="Arial" panose="020B0604020202020204" pitchFamily="34" charset="0"/>
              </a:rPr>
              <a:t>int</a:t>
            </a:r>
            <a:r>
              <a:rPr lang="en-US" altLang="zh-CN" sz="2400" dirty="0">
                <a:solidFill>
                  <a:srgbClr val="000000"/>
                </a:solidFill>
                <a:cs typeface="Arial" panose="020B0604020202020204" pitchFamily="34" charset="0"/>
              </a:rPr>
              <a:t> Fact(</a:t>
            </a:r>
            <a:r>
              <a:rPr lang="en-US" altLang="zh-CN" sz="2400" dirty="0" err="1">
                <a:solidFill>
                  <a:srgbClr val="000000"/>
                </a:solidFill>
                <a:cs typeface="Arial" panose="020B0604020202020204" pitchFamily="34" charset="0"/>
              </a:rPr>
              <a:t>int</a:t>
            </a:r>
            <a:r>
              <a:rPr lang="en-US" altLang="zh-CN" sz="2400" dirty="0">
                <a:solidFill>
                  <a:srgbClr val="000000"/>
                </a:solidFill>
                <a:cs typeface="Arial" panose="020B0604020202020204" pitchFamily="34" charset="0"/>
              </a:rPr>
              <a:t> n)</a:t>
            </a:r>
          </a:p>
          <a:p>
            <a:pPr eaLnBrk="1" hangingPunct="1">
              <a:lnSpc>
                <a:spcPct val="120000"/>
              </a:lnSpc>
            </a:pPr>
            <a:r>
              <a:rPr lang="en-US" altLang="zh-CN" sz="2400" dirty="0">
                <a:solidFill>
                  <a:srgbClr val="000000"/>
                </a:solidFill>
                <a:cs typeface="Arial" panose="020B0604020202020204" pitchFamily="34" charset="0"/>
              </a:rPr>
              <a:t>{   </a:t>
            </a:r>
            <a:r>
              <a:rPr lang="en-US" altLang="zh-CN" sz="2400" dirty="0" err="1">
                <a:solidFill>
                  <a:srgbClr val="000000"/>
                </a:solidFill>
                <a:cs typeface="Arial" panose="020B0604020202020204" pitchFamily="34" charset="0"/>
              </a:rPr>
              <a:t>int</a:t>
            </a:r>
            <a:r>
              <a:rPr lang="en-US" altLang="zh-CN" sz="2400" dirty="0">
                <a:solidFill>
                  <a:srgbClr val="000000"/>
                </a:solidFill>
                <a:cs typeface="Arial" panose="020B0604020202020204" pitchFamily="34" charset="0"/>
              </a:rPr>
              <a:t>  counter</a:t>
            </a:r>
            <a:r>
              <a:rPr lang="zh-CN" altLang="en-US" sz="2400" dirty="0">
                <a:solidFill>
                  <a:srgbClr val="000000"/>
                </a:solidFill>
                <a:cs typeface="Arial" panose="020B0604020202020204" pitchFamily="34" charset="0"/>
              </a:rPr>
              <a:t>；</a:t>
            </a:r>
          </a:p>
          <a:p>
            <a:pPr eaLnBrk="1" hangingPunct="1">
              <a:lnSpc>
                <a:spcPct val="120000"/>
              </a:lnSpc>
            </a:pPr>
            <a:r>
              <a:rPr lang="zh-CN" altLang="en-US" sz="2400" dirty="0">
                <a:solidFill>
                  <a:srgbClr val="000000"/>
                </a:solidFill>
                <a:cs typeface="Arial" panose="020B0604020202020204" pitchFamily="34" charset="0"/>
              </a:rPr>
              <a:t>    </a:t>
            </a:r>
            <a:r>
              <a:rPr lang="en-US" altLang="zh-CN" sz="2400" dirty="0">
                <a:solidFill>
                  <a:srgbClr val="000000"/>
                </a:solidFill>
                <a:cs typeface="Arial" panose="020B0604020202020204" pitchFamily="34" charset="0"/>
              </a:rPr>
              <a:t>long </a:t>
            </a:r>
            <a:r>
              <a:rPr lang="en-US" altLang="zh-CN" sz="2400" dirty="0">
                <a:solidFill>
                  <a:srgbClr val="FF0000"/>
                </a:solidFill>
                <a:cs typeface="Arial" panose="020B0604020202020204" pitchFamily="34" charset="0"/>
              </a:rPr>
              <a:t>product</a:t>
            </a:r>
            <a:r>
              <a:rPr lang="en-US" altLang="zh-CN" sz="2400" dirty="0">
                <a:solidFill>
                  <a:srgbClr val="000000"/>
                </a:solidFill>
                <a:cs typeface="Arial" panose="020B0604020202020204" pitchFamily="34" charset="0"/>
              </a:rPr>
              <a:t>=1; </a:t>
            </a:r>
          </a:p>
          <a:p>
            <a:pPr eaLnBrk="1" hangingPunct="1">
              <a:lnSpc>
                <a:spcPct val="120000"/>
              </a:lnSpc>
            </a:pPr>
            <a:r>
              <a:rPr lang="en-US" altLang="zh-CN" sz="2400" dirty="0">
                <a:solidFill>
                  <a:srgbClr val="000000"/>
                </a:solidFill>
                <a:cs typeface="Arial" panose="020B0604020202020204" pitchFamily="34" charset="0"/>
              </a:rPr>
              <a:t>    for  </a:t>
            </a:r>
            <a:r>
              <a:rPr lang="en-US" altLang="zh-CN" sz="2400" dirty="0">
                <a:solidFill>
                  <a:schemeClr val="accent2"/>
                </a:solidFill>
                <a:cs typeface="Arial" panose="020B0604020202020204" pitchFamily="34" charset="0"/>
              </a:rPr>
              <a:t>counter</a:t>
            </a:r>
            <a:r>
              <a:rPr lang="en-US" altLang="zh-CN" sz="2400" dirty="0">
                <a:solidFill>
                  <a:srgbClr val="000000"/>
                </a:solidFill>
                <a:cs typeface="Arial" panose="020B0604020202020204" pitchFamily="34" charset="0"/>
              </a:rPr>
              <a:t>=</a:t>
            </a:r>
            <a:r>
              <a:rPr lang="en-US" altLang="zh-CN" sz="2400" dirty="0">
                <a:solidFill>
                  <a:srgbClr val="FF0000"/>
                </a:solidFill>
                <a:cs typeface="Arial" panose="020B0604020202020204" pitchFamily="34" charset="0"/>
              </a:rPr>
              <a:t>1</a:t>
            </a:r>
            <a:r>
              <a:rPr lang="en-US" altLang="zh-CN" sz="2400" dirty="0">
                <a:solidFill>
                  <a:srgbClr val="000000"/>
                </a:solidFill>
                <a:cs typeface="Arial" panose="020B0604020202020204" pitchFamily="34" charset="0"/>
              </a:rPr>
              <a:t> to </a:t>
            </a:r>
            <a:r>
              <a:rPr lang="en-US" altLang="zh-CN" sz="2400" dirty="0">
                <a:solidFill>
                  <a:srgbClr val="FF0000"/>
                </a:solidFill>
                <a:cs typeface="Arial" panose="020B0604020202020204" pitchFamily="34" charset="0"/>
              </a:rPr>
              <a:t>n</a:t>
            </a:r>
            <a:r>
              <a:rPr lang="en-US" altLang="zh-CN" sz="2400" dirty="0">
                <a:solidFill>
                  <a:srgbClr val="000000"/>
                </a:solidFill>
                <a:cs typeface="Arial" panose="020B0604020202020204" pitchFamily="34" charset="0"/>
              </a:rPr>
              <a:t> step 1 </a:t>
            </a:r>
          </a:p>
          <a:p>
            <a:pPr eaLnBrk="1" hangingPunct="1">
              <a:lnSpc>
                <a:spcPct val="120000"/>
              </a:lnSpc>
            </a:pPr>
            <a:r>
              <a:rPr lang="en-US" altLang="zh-CN" sz="2400" dirty="0">
                <a:solidFill>
                  <a:srgbClr val="000000"/>
                </a:solidFill>
                <a:cs typeface="Arial" panose="020B0604020202020204" pitchFamily="34" charset="0"/>
              </a:rPr>
              <a:t>    { </a:t>
            </a:r>
            <a:r>
              <a:rPr lang="en-US" altLang="zh-CN" sz="2400" dirty="0">
                <a:solidFill>
                  <a:schemeClr val="accent2"/>
                </a:solidFill>
                <a:cs typeface="Arial" panose="020B0604020202020204" pitchFamily="34" charset="0"/>
              </a:rPr>
              <a:t>product </a:t>
            </a:r>
            <a:r>
              <a:rPr lang="en-US" altLang="zh-CN" sz="2400" dirty="0">
                <a:solidFill>
                  <a:srgbClr val="000000"/>
                </a:solidFill>
                <a:cs typeface="Arial" panose="020B0604020202020204" pitchFamily="34" charset="0"/>
              </a:rPr>
              <a:t>= </a:t>
            </a:r>
            <a:r>
              <a:rPr lang="en-US" altLang="zh-CN" sz="2400" dirty="0">
                <a:solidFill>
                  <a:srgbClr val="FF0000"/>
                </a:solidFill>
                <a:cs typeface="Arial" panose="020B0604020202020204" pitchFamily="34" charset="0"/>
              </a:rPr>
              <a:t>product</a:t>
            </a:r>
            <a:r>
              <a:rPr lang="en-US" altLang="zh-CN" sz="2400" dirty="0">
                <a:solidFill>
                  <a:srgbClr val="000000"/>
                </a:solidFill>
                <a:cs typeface="Arial" panose="020B0604020202020204" pitchFamily="34" charset="0"/>
              </a:rPr>
              <a:t> * </a:t>
            </a:r>
            <a:r>
              <a:rPr lang="en-US" altLang="zh-CN" sz="2400" dirty="0">
                <a:solidFill>
                  <a:schemeClr val="accent2"/>
                </a:solidFill>
                <a:cs typeface="Arial" panose="020B0604020202020204" pitchFamily="34" charset="0"/>
              </a:rPr>
              <a:t>counter</a:t>
            </a:r>
            <a:r>
              <a:rPr lang="zh-CN" altLang="en-US" sz="2400" dirty="0">
                <a:solidFill>
                  <a:srgbClr val="000000"/>
                </a:solidFill>
                <a:cs typeface="Arial" panose="020B0604020202020204" pitchFamily="34" charset="0"/>
              </a:rPr>
              <a:t>； </a:t>
            </a:r>
            <a:r>
              <a:rPr lang="en-US" altLang="zh-CN" sz="2400" dirty="0">
                <a:solidFill>
                  <a:srgbClr val="000000"/>
                </a:solidFill>
                <a:cs typeface="Arial" panose="020B0604020202020204" pitchFamily="34" charset="0"/>
              </a:rPr>
              <a:t>}    </a:t>
            </a:r>
          </a:p>
          <a:p>
            <a:pPr eaLnBrk="1" hangingPunct="1">
              <a:lnSpc>
                <a:spcPct val="120000"/>
              </a:lnSpc>
            </a:pPr>
            <a:r>
              <a:rPr lang="en-US" altLang="zh-CN" sz="1400" i="0" dirty="0">
                <a:solidFill>
                  <a:schemeClr val="accent2"/>
                </a:solidFill>
                <a:cs typeface="Arial" panose="020B0604020202020204" pitchFamily="34" charset="0"/>
              </a:rPr>
              <a:t>    /*</a:t>
            </a:r>
            <a:r>
              <a:rPr lang="zh-CN" altLang="en-US" sz="1400" i="0" dirty="0">
                <a:solidFill>
                  <a:schemeClr val="accent2"/>
                </a:solidFill>
                <a:cs typeface="Arial" panose="020B0604020202020204" pitchFamily="34" charset="0"/>
              </a:rPr>
              <a:t>迭代*</a:t>
            </a:r>
            <a:r>
              <a:rPr lang="en-US" altLang="zh-CN" sz="1400" i="0" dirty="0">
                <a:solidFill>
                  <a:schemeClr val="accent2"/>
                </a:solidFill>
                <a:cs typeface="Arial" panose="020B0604020202020204" pitchFamily="34" charset="0"/>
              </a:rPr>
              <a:t>/</a:t>
            </a:r>
          </a:p>
          <a:p>
            <a:pPr eaLnBrk="1" hangingPunct="1">
              <a:lnSpc>
                <a:spcPct val="120000"/>
              </a:lnSpc>
            </a:pPr>
            <a:r>
              <a:rPr lang="en-US" altLang="zh-CN" sz="2400" dirty="0">
                <a:solidFill>
                  <a:srgbClr val="000000"/>
                </a:solidFill>
                <a:cs typeface="Arial" panose="020B0604020202020204" pitchFamily="34" charset="0"/>
              </a:rPr>
              <a:t>return product; </a:t>
            </a:r>
          </a:p>
          <a:p>
            <a:pPr eaLnBrk="1" hangingPunct="1">
              <a:lnSpc>
                <a:spcPct val="120000"/>
              </a:lnSpc>
            </a:pPr>
            <a:r>
              <a:rPr lang="en-US" altLang="zh-CN" sz="2400" dirty="0">
                <a:solidFill>
                  <a:srgbClr val="000000"/>
                </a:solidFill>
                <a:cs typeface="Arial" panose="020B0604020202020204" pitchFamily="34" charset="0"/>
              </a:rPr>
              <a:t>}	</a:t>
            </a:r>
            <a:r>
              <a:rPr lang="en-US" altLang="zh-CN" sz="2400" dirty="0">
                <a:cs typeface="Arial" panose="020B0604020202020204" pitchFamily="34" charset="0"/>
              </a:rPr>
              <a:t> </a:t>
            </a:r>
            <a:endParaRPr lang="zh-CN" altLang="en-US" sz="2400" dirty="0">
              <a:cs typeface="Arial" panose="020B0604020202020204" pitchFamily="34" charset="0"/>
            </a:endParaRPr>
          </a:p>
        </p:txBody>
      </p:sp>
      <p:sp>
        <p:nvSpPr>
          <p:cNvPr id="107526" name="Text Box 16"/>
          <p:cNvSpPr txBox="1">
            <a:spLocks noChangeArrowheads="1"/>
          </p:cNvSpPr>
          <p:nvPr/>
        </p:nvSpPr>
        <p:spPr bwMode="auto">
          <a:xfrm>
            <a:off x="1687514" y="1"/>
            <a:ext cx="30620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i="0">
                <a:solidFill>
                  <a:schemeClr val="bg1"/>
                </a:solidFill>
                <a:ea typeface="华文中宋" panose="02010600040101010101" pitchFamily="2" charset="-122"/>
              </a:rPr>
              <a:t>运用递归和迭代</a:t>
            </a:r>
          </a:p>
          <a:p>
            <a:pPr eaLnBrk="1" hangingPunct="1">
              <a:lnSpc>
                <a:spcPct val="120000"/>
              </a:lnSpc>
            </a:pPr>
            <a:r>
              <a:rPr lang="en-US" altLang="zh-CN" i="0">
                <a:solidFill>
                  <a:schemeClr val="bg1"/>
                </a:solidFill>
                <a:ea typeface="华文中宋" panose="02010600040101010101" pitchFamily="2" charset="-122"/>
              </a:rPr>
              <a:t>(3)</a:t>
            </a:r>
            <a:r>
              <a:rPr lang="zh-CN" altLang="en-US" i="0">
                <a:solidFill>
                  <a:schemeClr val="bg1"/>
                </a:solidFill>
                <a:ea typeface="华文中宋" panose="02010600040101010101" pitchFamily="2" charset="-122"/>
              </a:rPr>
              <a:t>递归与迭代程序的执行</a:t>
            </a:r>
          </a:p>
        </p:txBody>
      </p:sp>
      <p:grpSp>
        <p:nvGrpSpPr>
          <p:cNvPr id="1946672" name="Group 48"/>
          <p:cNvGrpSpPr>
            <a:grpSpLocks/>
          </p:cNvGrpSpPr>
          <p:nvPr/>
        </p:nvGrpSpPr>
        <p:grpSpPr bwMode="auto">
          <a:xfrm>
            <a:off x="8634058" y="2496759"/>
            <a:ext cx="1990725" cy="582612"/>
            <a:chOff x="325" y="1024"/>
            <a:chExt cx="5075" cy="367"/>
          </a:xfrm>
        </p:grpSpPr>
        <p:sp>
          <p:nvSpPr>
            <p:cNvPr id="107544" name="Line 49"/>
            <p:cNvSpPr>
              <a:spLocks noChangeShapeType="1"/>
            </p:cNvSpPr>
            <p:nvPr/>
          </p:nvSpPr>
          <p:spPr bwMode="auto">
            <a:xfrm flipV="1">
              <a:off x="325" y="1024"/>
              <a:ext cx="5070" cy="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45" name="Line 50"/>
            <p:cNvSpPr>
              <a:spLocks noChangeShapeType="1"/>
            </p:cNvSpPr>
            <p:nvPr/>
          </p:nvSpPr>
          <p:spPr bwMode="auto">
            <a:xfrm>
              <a:off x="334" y="1391"/>
              <a:ext cx="506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676" name="Text Box 52"/>
          <p:cNvSpPr txBox="1">
            <a:spLocks noChangeArrowheads="1"/>
          </p:cNvSpPr>
          <p:nvPr/>
        </p:nvSpPr>
        <p:spPr bwMode="auto">
          <a:xfrm>
            <a:off x="9572271" y="2618996"/>
            <a:ext cx="992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600" i="0"/>
              <a:t>Product</a:t>
            </a:r>
            <a:endParaRPr lang="en-US" altLang="zh-CN" sz="1600" i="0" baseline="30000"/>
          </a:p>
        </p:txBody>
      </p:sp>
      <p:sp>
        <p:nvSpPr>
          <p:cNvPr id="1946681" name="Text Box 57"/>
          <p:cNvSpPr txBox="1">
            <a:spLocks noChangeArrowheads="1"/>
          </p:cNvSpPr>
          <p:nvPr/>
        </p:nvSpPr>
        <p:spPr bwMode="auto">
          <a:xfrm>
            <a:off x="8653108" y="2618996"/>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1600" i="0"/>
              <a:t>Counter</a:t>
            </a:r>
            <a:endParaRPr lang="en-US" altLang="zh-CN" sz="1600" i="0" baseline="30000"/>
          </a:p>
        </p:txBody>
      </p:sp>
      <p:sp>
        <p:nvSpPr>
          <p:cNvPr id="1946683" name="Line 59"/>
          <p:cNvSpPr>
            <a:spLocks noChangeShapeType="1"/>
          </p:cNvSpPr>
          <p:nvPr/>
        </p:nvSpPr>
        <p:spPr bwMode="auto">
          <a:xfrm>
            <a:off x="9575445" y="2493584"/>
            <a:ext cx="0" cy="4108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690" name="Text Box 66"/>
          <p:cNvSpPr txBox="1">
            <a:spLocks noChangeArrowheads="1"/>
          </p:cNvSpPr>
          <p:nvPr/>
        </p:nvSpPr>
        <p:spPr bwMode="auto">
          <a:xfrm>
            <a:off x="9784995" y="3109534"/>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t>1</a:t>
            </a:r>
          </a:p>
        </p:txBody>
      </p:sp>
      <p:sp>
        <p:nvSpPr>
          <p:cNvPr id="1946696" name="Text Box 72"/>
          <p:cNvSpPr txBox="1">
            <a:spLocks noChangeArrowheads="1"/>
          </p:cNvSpPr>
          <p:nvPr/>
        </p:nvSpPr>
        <p:spPr bwMode="auto">
          <a:xfrm>
            <a:off x="9784995" y="3592134"/>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t>1</a:t>
            </a:r>
          </a:p>
        </p:txBody>
      </p:sp>
      <p:sp>
        <p:nvSpPr>
          <p:cNvPr id="1946704" name="Text Box 80"/>
          <p:cNvSpPr txBox="1">
            <a:spLocks noChangeArrowheads="1"/>
          </p:cNvSpPr>
          <p:nvPr/>
        </p:nvSpPr>
        <p:spPr bwMode="auto">
          <a:xfrm>
            <a:off x="8948382" y="4076321"/>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accent2"/>
                </a:solidFill>
              </a:rPr>
              <a:t>2</a:t>
            </a:r>
          </a:p>
        </p:txBody>
      </p:sp>
      <p:sp>
        <p:nvSpPr>
          <p:cNvPr id="1946708" name="Text Box 84"/>
          <p:cNvSpPr txBox="1">
            <a:spLocks noChangeArrowheads="1"/>
          </p:cNvSpPr>
          <p:nvPr/>
        </p:nvSpPr>
        <p:spPr bwMode="auto">
          <a:xfrm>
            <a:off x="9791345" y="407632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t>2</a:t>
            </a:r>
          </a:p>
        </p:txBody>
      </p:sp>
      <p:sp>
        <p:nvSpPr>
          <p:cNvPr id="1946711" name="Text Box 87"/>
          <p:cNvSpPr txBox="1">
            <a:spLocks noChangeArrowheads="1"/>
          </p:cNvSpPr>
          <p:nvPr/>
        </p:nvSpPr>
        <p:spPr bwMode="auto">
          <a:xfrm>
            <a:off x="8948382" y="4558921"/>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accent2"/>
                </a:solidFill>
              </a:rPr>
              <a:t>3</a:t>
            </a:r>
          </a:p>
        </p:txBody>
      </p:sp>
      <p:sp>
        <p:nvSpPr>
          <p:cNvPr id="1946715" name="Text Box 91"/>
          <p:cNvSpPr txBox="1">
            <a:spLocks noChangeArrowheads="1"/>
          </p:cNvSpPr>
          <p:nvPr/>
        </p:nvSpPr>
        <p:spPr bwMode="auto">
          <a:xfrm>
            <a:off x="9791345" y="455892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t>6</a:t>
            </a:r>
          </a:p>
        </p:txBody>
      </p:sp>
      <p:sp>
        <p:nvSpPr>
          <p:cNvPr id="1946719" name="Text Box 95"/>
          <p:cNvSpPr txBox="1">
            <a:spLocks noChangeArrowheads="1"/>
          </p:cNvSpPr>
          <p:nvPr/>
        </p:nvSpPr>
        <p:spPr bwMode="auto">
          <a:xfrm>
            <a:off x="8948382" y="5043109"/>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accent2"/>
                </a:solidFill>
              </a:rPr>
              <a:t>4</a:t>
            </a:r>
          </a:p>
        </p:txBody>
      </p:sp>
      <p:sp>
        <p:nvSpPr>
          <p:cNvPr id="1946720" name="Text Box 96"/>
          <p:cNvSpPr txBox="1">
            <a:spLocks noChangeArrowheads="1"/>
          </p:cNvSpPr>
          <p:nvPr/>
        </p:nvSpPr>
        <p:spPr bwMode="auto">
          <a:xfrm>
            <a:off x="9707208" y="5043109"/>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t>24</a:t>
            </a:r>
          </a:p>
        </p:txBody>
      </p:sp>
      <p:sp>
        <p:nvSpPr>
          <p:cNvPr id="1946721" name="Text Box 97"/>
          <p:cNvSpPr txBox="1">
            <a:spLocks noChangeArrowheads="1"/>
          </p:cNvSpPr>
          <p:nvPr/>
        </p:nvSpPr>
        <p:spPr bwMode="auto">
          <a:xfrm>
            <a:off x="8948382" y="5527296"/>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accent2"/>
                </a:solidFill>
              </a:rPr>
              <a:t>5</a:t>
            </a:r>
          </a:p>
        </p:txBody>
      </p:sp>
      <p:sp>
        <p:nvSpPr>
          <p:cNvPr id="1946722" name="Text Box 98"/>
          <p:cNvSpPr txBox="1">
            <a:spLocks noChangeArrowheads="1"/>
          </p:cNvSpPr>
          <p:nvPr/>
        </p:nvSpPr>
        <p:spPr bwMode="auto">
          <a:xfrm>
            <a:off x="9623071" y="5527296"/>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t>120</a:t>
            </a:r>
          </a:p>
        </p:txBody>
      </p:sp>
      <p:sp>
        <p:nvSpPr>
          <p:cNvPr id="1946723" name="Text Box 99"/>
          <p:cNvSpPr txBox="1">
            <a:spLocks noChangeArrowheads="1"/>
          </p:cNvSpPr>
          <p:nvPr/>
        </p:nvSpPr>
        <p:spPr bwMode="auto">
          <a:xfrm>
            <a:off x="8948382" y="6011484"/>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accent2"/>
                </a:solidFill>
              </a:rPr>
              <a:t>6</a:t>
            </a:r>
          </a:p>
        </p:txBody>
      </p:sp>
      <p:sp>
        <p:nvSpPr>
          <p:cNvPr id="1946724" name="Text Box 100"/>
          <p:cNvSpPr txBox="1">
            <a:spLocks noChangeArrowheads="1"/>
          </p:cNvSpPr>
          <p:nvPr/>
        </p:nvSpPr>
        <p:spPr bwMode="auto">
          <a:xfrm>
            <a:off x="9621482" y="6011484"/>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dirty="0"/>
              <a:t>720</a:t>
            </a:r>
          </a:p>
        </p:txBody>
      </p:sp>
      <p:sp>
        <p:nvSpPr>
          <p:cNvPr id="1946725" name="Text Box 101"/>
          <p:cNvSpPr txBox="1">
            <a:spLocks noChangeArrowheads="1"/>
          </p:cNvSpPr>
          <p:nvPr/>
        </p:nvSpPr>
        <p:spPr bwMode="auto">
          <a:xfrm>
            <a:off x="8948382" y="3574671"/>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a:solidFill>
                  <a:schemeClr val="accent2"/>
                </a:solidFill>
              </a:rPr>
              <a:t>1</a:t>
            </a:r>
          </a:p>
        </p:txBody>
      </p:sp>
      <p:sp>
        <p:nvSpPr>
          <p:cNvPr id="26" name="圆角矩形 25"/>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5</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）迭代法求</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n!</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的算法或程序</a:t>
            </a:r>
          </a:p>
        </p:txBody>
      </p:sp>
      <p:sp>
        <p:nvSpPr>
          <p:cNvPr id="27"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628">
                                            <p:txEl>
                                              <p:pRg st="1" end="1"/>
                                            </p:txEl>
                                          </p:spTgt>
                                        </p:tgtEl>
                                        <p:attrNameLst>
                                          <p:attrName>style.visibility</p:attrName>
                                        </p:attrNameLst>
                                      </p:cBhvr>
                                      <p:to>
                                        <p:strVal val="visible"/>
                                      </p:to>
                                    </p:set>
                                    <p:anim calcmode="lin" valueType="num">
                                      <p:cBhvr additive="base">
                                        <p:cTn id="7" dur="500" fill="hold"/>
                                        <p:tgtEl>
                                          <p:spTgt spid="194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628">
                                            <p:txEl>
                                              <p:pRg st="2" end="2"/>
                                            </p:txEl>
                                          </p:spTgt>
                                        </p:tgtEl>
                                        <p:attrNameLst>
                                          <p:attrName>style.visibility</p:attrName>
                                        </p:attrNameLst>
                                      </p:cBhvr>
                                      <p:to>
                                        <p:strVal val="visible"/>
                                      </p:to>
                                    </p:set>
                                    <p:anim calcmode="lin" valueType="num">
                                      <p:cBhvr additive="base">
                                        <p:cTn id="13" dur="500" fill="hold"/>
                                        <p:tgtEl>
                                          <p:spTgt spid="194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6628">
                                            <p:txEl>
                                              <p:pRg st="7" end="7"/>
                                            </p:txEl>
                                          </p:spTgt>
                                        </p:tgtEl>
                                        <p:attrNameLst>
                                          <p:attrName>style.visibility</p:attrName>
                                        </p:attrNameLst>
                                      </p:cBhvr>
                                      <p:to>
                                        <p:strVal val="visible"/>
                                      </p:to>
                                    </p:set>
                                    <p:anim calcmode="lin" valueType="num">
                                      <p:cBhvr additive="base">
                                        <p:cTn id="19" dur="500" fill="hold"/>
                                        <p:tgtEl>
                                          <p:spTgt spid="1946628">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66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676"/>
                                        </p:tgtEl>
                                        <p:attrNameLst>
                                          <p:attrName>style.visibility</p:attrName>
                                        </p:attrNameLst>
                                      </p:cBhvr>
                                      <p:to>
                                        <p:strVal val="visible"/>
                                      </p:to>
                                    </p:set>
                                    <p:anim calcmode="lin" valueType="num">
                                      <p:cBhvr additive="base">
                                        <p:cTn id="25" dur="500" fill="hold"/>
                                        <p:tgtEl>
                                          <p:spTgt spid="1946676"/>
                                        </p:tgtEl>
                                        <p:attrNameLst>
                                          <p:attrName>ppt_x</p:attrName>
                                        </p:attrNameLst>
                                      </p:cBhvr>
                                      <p:tavLst>
                                        <p:tav tm="0">
                                          <p:val>
                                            <p:strVal val="#ppt_x"/>
                                          </p:val>
                                        </p:tav>
                                        <p:tav tm="100000">
                                          <p:val>
                                            <p:strVal val="#ppt_x"/>
                                          </p:val>
                                        </p:tav>
                                      </p:tavLst>
                                    </p:anim>
                                    <p:anim calcmode="lin" valueType="num">
                                      <p:cBhvr additive="base">
                                        <p:cTn id="26" dur="500" fill="hold"/>
                                        <p:tgtEl>
                                          <p:spTgt spid="194667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46681"/>
                                        </p:tgtEl>
                                        <p:attrNameLst>
                                          <p:attrName>style.visibility</p:attrName>
                                        </p:attrNameLst>
                                      </p:cBhvr>
                                      <p:to>
                                        <p:strVal val="visible"/>
                                      </p:to>
                                    </p:set>
                                    <p:anim calcmode="lin" valueType="num">
                                      <p:cBhvr additive="base">
                                        <p:cTn id="29" dur="500" fill="hold"/>
                                        <p:tgtEl>
                                          <p:spTgt spid="1946681"/>
                                        </p:tgtEl>
                                        <p:attrNameLst>
                                          <p:attrName>ppt_x</p:attrName>
                                        </p:attrNameLst>
                                      </p:cBhvr>
                                      <p:tavLst>
                                        <p:tav tm="0">
                                          <p:val>
                                            <p:strVal val="#ppt_x"/>
                                          </p:val>
                                        </p:tav>
                                        <p:tav tm="100000">
                                          <p:val>
                                            <p:strVal val="#ppt_x"/>
                                          </p:val>
                                        </p:tav>
                                      </p:tavLst>
                                    </p:anim>
                                    <p:anim calcmode="lin" valueType="num">
                                      <p:cBhvr additive="base">
                                        <p:cTn id="30" dur="500" fill="hold"/>
                                        <p:tgtEl>
                                          <p:spTgt spid="194668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6672"/>
                                        </p:tgtEl>
                                        <p:attrNameLst>
                                          <p:attrName>style.visibility</p:attrName>
                                        </p:attrNameLst>
                                      </p:cBhvr>
                                      <p:to>
                                        <p:strVal val="visible"/>
                                      </p:to>
                                    </p:set>
                                    <p:anim calcmode="lin" valueType="num">
                                      <p:cBhvr additive="base">
                                        <p:cTn id="33" dur="500" fill="hold"/>
                                        <p:tgtEl>
                                          <p:spTgt spid="1946672"/>
                                        </p:tgtEl>
                                        <p:attrNameLst>
                                          <p:attrName>ppt_x</p:attrName>
                                        </p:attrNameLst>
                                      </p:cBhvr>
                                      <p:tavLst>
                                        <p:tav tm="0">
                                          <p:val>
                                            <p:strVal val="#ppt_x"/>
                                          </p:val>
                                        </p:tav>
                                        <p:tav tm="100000">
                                          <p:val>
                                            <p:strVal val="#ppt_x"/>
                                          </p:val>
                                        </p:tav>
                                      </p:tavLst>
                                    </p:anim>
                                    <p:anim calcmode="lin" valueType="num">
                                      <p:cBhvr additive="base">
                                        <p:cTn id="34" dur="500" fill="hold"/>
                                        <p:tgtEl>
                                          <p:spTgt spid="194667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6683"/>
                                        </p:tgtEl>
                                        <p:attrNameLst>
                                          <p:attrName>style.visibility</p:attrName>
                                        </p:attrNameLst>
                                      </p:cBhvr>
                                      <p:to>
                                        <p:strVal val="visible"/>
                                      </p:to>
                                    </p:set>
                                    <p:anim calcmode="lin" valueType="num">
                                      <p:cBhvr additive="base">
                                        <p:cTn id="37" dur="500" fill="hold"/>
                                        <p:tgtEl>
                                          <p:spTgt spid="1946683"/>
                                        </p:tgtEl>
                                        <p:attrNameLst>
                                          <p:attrName>ppt_x</p:attrName>
                                        </p:attrNameLst>
                                      </p:cBhvr>
                                      <p:tavLst>
                                        <p:tav tm="0">
                                          <p:val>
                                            <p:strVal val="#ppt_x"/>
                                          </p:val>
                                        </p:tav>
                                        <p:tav tm="100000">
                                          <p:val>
                                            <p:strVal val="#ppt_x"/>
                                          </p:val>
                                        </p:tav>
                                      </p:tavLst>
                                    </p:anim>
                                    <p:anim calcmode="lin" valueType="num">
                                      <p:cBhvr additive="base">
                                        <p:cTn id="38" dur="500" fill="hold"/>
                                        <p:tgtEl>
                                          <p:spTgt spid="1946683"/>
                                        </p:tgtEl>
                                        <p:attrNameLst>
                                          <p:attrName>ppt_y</p:attrName>
                                        </p:attrNameLst>
                                      </p:cBhvr>
                                      <p:tavLst>
                                        <p:tav tm="0">
                                          <p:val>
                                            <p:strVal val="1+#ppt_h/2"/>
                                          </p:val>
                                        </p:tav>
                                        <p:tav tm="100000">
                                          <p:val>
                                            <p:strVal val="#ppt_y"/>
                                          </p:val>
                                        </p:tav>
                                      </p:tavLst>
                                    </p:anim>
                                  </p:childTnLst>
                                </p:cTn>
                              </p:par>
                              <p:par>
                                <p:cTn id="39" presetID="2" presetClass="entr" presetSubtype="4" fill="hold" grpId="1" nodeType="withEffect">
                                  <p:stCondLst>
                                    <p:cond delay="0"/>
                                  </p:stCondLst>
                                  <p:childTnLst>
                                    <p:set>
                                      <p:cBhvr>
                                        <p:cTn id="40" dur="1" fill="hold">
                                          <p:stCondLst>
                                            <p:cond delay="0"/>
                                          </p:stCondLst>
                                        </p:cTn>
                                        <p:tgtEl>
                                          <p:spTgt spid="1946690"/>
                                        </p:tgtEl>
                                        <p:attrNameLst>
                                          <p:attrName>style.visibility</p:attrName>
                                        </p:attrNameLst>
                                      </p:cBhvr>
                                      <p:to>
                                        <p:strVal val="visible"/>
                                      </p:to>
                                    </p:set>
                                    <p:anim calcmode="lin" valueType="num">
                                      <p:cBhvr additive="base">
                                        <p:cTn id="41" dur="500" fill="hold"/>
                                        <p:tgtEl>
                                          <p:spTgt spid="1946690"/>
                                        </p:tgtEl>
                                        <p:attrNameLst>
                                          <p:attrName>ppt_x</p:attrName>
                                        </p:attrNameLst>
                                      </p:cBhvr>
                                      <p:tavLst>
                                        <p:tav tm="0">
                                          <p:val>
                                            <p:strVal val="#ppt_x"/>
                                          </p:val>
                                        </p:tav>
                                        <p:tav tm="100000">
                                          <p:val>
                                            <p:strVal val="#ppt_x"/>
                                          </p:val>
                                        </p:tav>
                                      </p:tavLst>
                                    </p:anim>
                                    <p:anim calcmode="lin" valueType="num">
                                      <p:cBhvr additive="base">
                                        <p:cTn id="42" dur="500" fill="hold"/>
                                        <p:tgtEl>
                                          <p:spTgt spid="194669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46725"/>
                                        </p:tgtEl>
                                        <p:attrNameLst>
                                          <p:attrName>style.visibility</p:attrName>
                                        </p:attrNameLst>
                                      </p:cBhvr>
                                      <p:to>
                                        <p:strVal val="visible"/>
                                      </p:to>
                                    </p:set>
                                    <p:animEffect transition="in" filter="box(in)">
                                      <p:cBhvr>
                                        <p:cTn id="47" dur="500"/>
                                        <p:tgtEl>
                                          <p:spTgt spid="194672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946696"/>
                                        </p:tgtEl>
                                        <p:attrNameLst>
                                          <p:attrName>style.visibility</p:attrName>
                                        </p:attrNameLst>
                                      </p:cBhvr>
                                      <p:to>
                                        <p:strVal val="visible"/>
                                      </p:to>
                                    </p:set>
                                    <p:animEffect transition="in" filter="box(in)">
                                      <p:cBhvr>
                                        <p:cTn id="50" dur="500"/>
                                        <p:tgtEl>
                                          <p:spTgt spid="194669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xit" presetSubtype="16" fill="hold" grpId="0" nodeType="clickEffect">
                                  <p:stCondLst>
                                    <p:cond delay="0"/>
                                  </p:stCondLst>
                                  <p:childTnLst>
                                    <p:animEffect transition="out" filter="box(in)">
                                      <p:cBhvr>
                                        <p:cTn id="54" dur="500"/>
                                        <p:tgtEl>
                                          <p:spTgt spid="1946690"/>
                                        </p:tgtEl>
                                      </p:cBhvr>
                                    </p:animEffect>
                                    <p:set>
                                      <p:cBhvr>
                                        <p:cTn id="55" dur="1" fill="hold">
                                          <p:stCondLst>
                                            <p:cond delay="499"/>
                                          </p:stCondLst>
                                        </p:cTn>
                                        <p:tgtEl>
                                          <p:spTgt spid="1946690"/>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946704"/>
                                        </p:tgtEl>
                                        <p:attrNameLst>
                                          <p:attrName>style.visibility</p:attrName>
                                        </p:attrNameLst>
                                      </p:cBhvr>
                                      <p:to>
                                        <p:strVal val="visible"/>
                                      </p:to>
                                    </p:set>
                                    <p:animEffect transition="in" filter="box(in)">
                                      <p:cBhvr>
                                        <p:cTn id="60" dur="500"/>
                                        <p:tgtEl>
                                          <p:spTgt spid="1946704"/>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946708"/>
                                        </p:tgtEl>
                                        <p:attrNameLst>
                                          <p:attrName>style.visibility</p:attrName>
                                        </p:attrNameLst>
                                      </p:cBhvr>
                                      <p:to>
                                        <p:strVal val="visible"/>
                                      </p:to>
                                    </p:set>
                                    <p:animEffect transition="in" filter="box(in)">
                                      <p:cBhvr>
                                        <p:cTn id="63" dur="500"/>
                                        <p:tgtEl>
                                          <p:spTgt spid="194670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xit" presetSubtype="16" fill="hold" grpId="1" nodeType="clickEffect">
                                  <p:stCondLst>
                                    <p:cond delay="0"/>
                                  </p:stCondLst>
                                  <p:childTnLst>
                                    <p:animEffect transition="out" filter="box(in)">
                                      <p:cBhvr>
                                        <p:cTn id="67" dur="500"/>
                                        <p:tgtEl>
                                          <p:spTgt spid="1946696"/>
                                        </p:tgtEl>
                                      </p:cBhvr>
                                    </p:animEffect>
                                    <p:set>
                                      <p:cBhvr>
                                        <p:cTn id="68" dur="1" fill="hold">
                                          <p:stCondLst>
                                            <p:cond delay="499"/>
                                          </p:stCondLst>
                                        </p:cTn>
                                        <p:tgtEl>
                                          <p:spTgt spid="1946696"/>
                                        </p:tgtEl>
                                        <p:attrNameLst>
                                          <p:attrName>style.visibility</p:attrName>
                                        </p:attrNameLst>
                                      </p:cBhvr>
                                      <p:to>
                                        <p:strVal val="hidden"/>
                                      </p:to>
                                    </p:set>
                                  </p:childTnLst>
                                </p:cTn>
                              </p:par>
                              <p:par>
                                <p:cTn id="69" presetID="4" presetClass="exit" presetSubtype="16" fill="hold" grpId="1" nodeType="withEffect">
                                  <p:stCondLst>
                                    <p:cond delay="0"/>
                                  </p:stCondLst>
                                  <p:childTnLst>
                                    <p:animEffect transition="out" filter="box(in)">
                                      <p:cBhvr>
                                        <p:cTn id="70" dur="500"/>
                                        <p:tgtEl>
                                          <p:spTgt spid="1946725"/>
                                        </p:tgtEl>
                                      </p:cBhvr>
                                    </p:animEffect>
                                    <p:set>
                                      <p:cBhvr>
                                        <p:cTn id="71" dur="1" fill="hold">
                                          <p:stCondLst>
                                            <p:cond delay="499"/>
                                          </p:stCondLst>
                                        </p:cTn>
                                        <p:tgtEl>
                                          <p:spTgt spid="1946725"/>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946711"/>
                                        </p:tgtEl>
                                        <p:attrNameLst>
                                          <p:attrName>style.visibility</p:attrName>
                                        </p:attrNameLst>
                                      </p:cBhvr>
                                      <p:to>
                                        <p:strVal val="visible"/>
                                      </p:to>
                                    </p:set>
                                    <p:animEffect transition="in" filter="box(in)">
                                      <p:cBhvr>
                                        <p:cTn id="76" dur="500"/>
                                        <p:tgtEl>
                                          <p:spTgt spid="1946711"/>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1946715"/>
                                        </p:tgtEl>
                                        <p:attrNameLst>
                                          <p:attrName>style.visibility</p:attrName>
                                        </p:attrNameLst>
                                      </p:cBhvr>
                                      <p:to>
                                        <p:strVal val="visible"/>
                                      </p:to>
                                    </p:set>
                                    <p:animEffect transition="in" filter="box(in)">
                                      <p:cBhvr>
                                        <p:cTn id="79" dur="500"/>
                                        <p:tgtEl>
                                          <p:spTgt spid="19467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xit" presetSubtype="16" fill="hold" grpId="1" nodeType="clickEffect">
                                  <p:stCondLst>
                                    <p:cond delay="0"/>
                                  </p:stCondLst>
                                  <p:childTnLst>
                                    <p:animEffect transition="out" filter="box(in)">
                                      <p:cBhvr>
                                        <p:cTn id="83" dur="500"/>
                                        <p:tgtEl>
                                          <p:spTgt spid="1946704"/>
                                        </p:tgtEl>
                                      </p:cBhvr>
                                    </p:animEffect>
                                    <p:set>
                                      <p:cBhvr>
                                        <p:cTn id="84" dur="1" fill="hold">
                                          <p:stCondLst>
                                            <p:cond delay="499"/>
                                          </p:stCondLst>
                                        </p:cTn>
                                        <p:tgtEl>
                                          <p:spTgt spid="1946704"/>
                                        </p:tgtEl>
                                        <p:attrNameLst>
                                          <p:attrName>style.visibility</p:attrName>
                                        </p:attrNameLst>
                                      </p:cBhvr>
                                      <p:to>
                                        <p:strVal val="hidden"/>
                                      </p:to>
                                    </p:set>
                                  </p:childTnLst>
                                </p:cTn>
                              </p:par>
                              <p:par>
                                <p:cTn id="85" presetID="4" presetClass="exit" presetSubtype="16" fill="hold" grpId="1" nodeType="withEffect">
                                  <p:stCondLst>
                                    <p:cond delay="0"/>
                                  </p:stCondLst>
                                  <p:childTnLst>
                                    <p:animEffect transition="out" filter="box(in)">
                                      <p:cBhvr>
                                        <p:cTn id="86" dur="500"/>
                                        <p:tgtEl>
                                          <p:spTgt spid="1946708"/>
                                        </p:tgtEl>
                                      </p:cBhvr>
                                    </p:animEffect>
                                    <p:set>
                                      <p:cBhvr>
                                        <p:cTn id="87" dur="1" fill="hold">
                                          <p:stCondLst>
                                            <p:cond delay="499"/>
                                          </p:stCondLst>
                                        </p:cTn>
                                        <p:tgtEl>
                                          <p:spTgt spid="1946708"/>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4" fill="hold" nodeType="clickEffect">
                                  <p:stCondLst>
                                    <p:cond delay="0"/>
                                  </p:stCondLst>
                                  <p:childTnLst>
                                    <p:set>
                                      <p:cBhvr>
                                        <p:cTn id="91" dur="1" fill="hold">
                                          <p:stCondLst>
                                            <p:cond delay="0"/>
                                          </p:stCondLst>
                                        </p:cTn>
                                        <p:tgtEl>
                                          <p:spTgt spid="1946628">
                                            <p:txEl>
                                              <p:pRg st="3" end="3"/>
                                            </p:txEl>
                                          </p:spTgt>
                                        </p:tgtEl>
                                        <p:attrNameLst>
                                          <p:attrName>style.visibility</p:attrName>
                                        </p:attrNameLst>
                                      </p:cBhvr>
                                      <p:to>
                                        <p:strVal val="visible"/>
                                      </p:to>
                                    </p:set>
                                    <p:anim calcmode="lin" valueType="num">
                                      <p:cBhvr additive="base">
                                        <p:cTn id="92" dur="500" fill="hold"/>
                                        <p:tgtEl>
                                          <p:spTgt spid="1946628">
                                            <p:txEl>
                                              <p:pRg st="3" end="3"/>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94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nodeType="clickEffect">
                                  <p:stCondLst>
                                    <p:cond delay="0"/>
                                  </p:stCondLst>
                                  <p:childTnLst>
                                    <p:set>
                                      <p:cBhvr>
                                        <p:cTn id="97" dur="1" fill="hold">
                                          <p:stCondLst>
                                            <p:cond delay="0"/>
                                          </p:stCondLst>
                                        </p:cTn>
                                        <p:tgtEl>
                                          <p:spTgt spid="1946628">
                                            <p:txEl>
                                              <p:pRg st="4" end="4"/>
                                            </p:txEl>
                                          </p:spTgt>
                                        </p:tgtEl>
                                        <p:attrNameLst>
                                          <p:attrName>style.visibility</p:attrName>
                                        </p:attrNameLst>
                                      </p:cBhvr>
                                      <p:to>
                                        <p:strVal val="visible"/>
                                      </p:to>
                                    </p:set>
                                    <p:anim calcmode="lin" valueType="num">
                                      <p:cBhvr additive="base">
                                        <p:cTn id="98" dur="500" fill="hold"/>
                                        <p:tgtEl>
                                          <p:spTgt spid="1946628">
                                            <p:txEl>
                                              <p:pRg st="4" end="4"/>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94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1946628">
                                            <p:txEl>
                                              <p:pRg st="5" end="5"/>
                                            </p:txEl>
                                          </p:spTgt>
                                        </p:tgtEl>
                                        <p:attrNameLst>
                                          <p:attrName>style.visibility</p:attrName>
                                        </p:attrNameLst>
                                      </p:cBhvr>
                                      <p:to>
                                        <p:strVal val="visible"/>
                                      </p:to>
                                    </p:set>
                                    <p:anim calcmode="lin" valueType="num">
                                      <p:cBhvr additive="base">
                                        <p:cTn id="104" dur="500" fill="hold"/>
                                        <p:tgtEl>
                                          <p:spTgt spid="1946628">
                                            <p:txEl>
                                              <p:pRg st="5" end="5"/>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194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4" fill="hold" nodeType="clickEffect">
                                  <p:stCondLst>
                                    <p:cond delay="0"/>
                                  </p:stCondLst>
                                  <p:childTnLst>
                                    <p:set>
                                      <p:cBhvr>
                                        <p:cTn id="109" dur="1" fill="hold">
                                          <p:stCondLst>
                                            <p:cond delay="0"/>
                                          </p:stCondLst>
                                        </p:cTn>
                                        <p:tgtEl>
                                          <p:spTgt spid="1946628">
                                            <p:txEl>
                                              <p:pRg st="6" end="6"/>
                                            </p:txEl>
                                          </p:spTgt>
                                        </p:tgtEl>
                                        <p:attrNameLst>
                                          <p:attrName>style.visibility</p:attrName>
                                        </p:attrNameLst>
                                      </p:cBhvr>
                                      <p:to>
                                        <p:strVal val="visible"/>
                                      </p:to>
                                    </p:set>
                                    <p:anim calcmode="lin" valueType="num">
                                      <p:cBhvr additive="base">
                                        <p:cTn id="110" dur="500" fill="hold"/>
                                        <p:tgtEl>
                                          <p:spTgt spid="1946628">
                                            <p:txEl>
                                              <p:pRg st="6" end="6"/>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94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1946719"/>
                                        </p:tgtEl>
                                        <p:attrNameLst>
                                          <p:attrName>style.visibility</p:attrName>
                                        </p:attrNameLst>
                                      </p:cBhvr>
                                      <p:to>
                                        <p:strVal val="visible"/>
                                      </p:to>
                                    </p:set>
                                    <p:animEffect transition="in" filter="box(in)">
                                      <p:cBhvr>
                                        <p:cTn id="116" dur="500"/>
                                        <p:tgtEl>
                                          <p:spTgt spid="1946719"/>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1946720"/>
                                        </p:tgtEl>
                                        <p:attrNameLst>
                                          <p:attrName>style.visibility</p:attrName>
                                        </p:attrNameLst>
                                      </p:cBhvr>
                                      <p:to>
                                        <p:strVal val="visible"/>
                                      </p:to>
                                    </p:set>
                                    <p:animEffect transition="in" filter="box(in)">
                                      <p:cBhvr>
                                        <p:cTn id="119" dur="500"/>
                                        <p:tgtEl>
                                          <p:spTgt spid="194672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4" presetClass="exit" presetSubtype="16" fill="hold" grpId="1" nodeType="clickEffect">
                                  <p:stCondLst>
                                    <p:cond delay="0"/>
                                  </p:stCondLst>
                                  <p:childTnLst>
                                    <p:animEffect transition="out" filter="box(in)">
                                      <p:cBhvr>
                                        <p:cTn id="123" dur="500"/>
                                        <p:tgtEl>
                                          <p:spTgt spid="1946711"/>
                                        </p:tgtEl>
                                      </p:cBhvr>
                                    </p:animEffect>
                                    <p:set>
                                      <p:cBhvr>
                                        <p:cTn id="124" dur="1" fill="hold">
                                          <p:stCondLst>
                                            <p:cond delay="499"/>
                                          </p:stCondLst>
                                        </p:cTn>
                                        <p:tgtEl>
                                          <p:spTgt spid="1946711"/>
                                        </p:tgtEl>
                                        <p:attrNameLst>
                                          <p:attrName>style.visibility</p:attrName>
                                        </p:attrNameLst>
                                      </p:cBhvr>
                                      <p:to>
                                        <p:strVal val="hidden"/>
                                      </p:to>
                                    </p:set>
                                  </p:childTnLst>
                                </p:cTn>
                              </p:par>
                              <p:par>
                                <p:cTn id="125" presetID="4" presetClass="exit" presetSubtype="16" fill="hold" grpId="1" nodeType="withEffect">
                                  <p:stCondLst>
                                    <p:cond delay="0"/>
                                  </p:stCondLst>
                                  <p:childTnLst>
                                    <p:animEffect transition="out" filter="box(in)">
                                      <p:cBhvr>
                                        <p:cTn id="126" dur="500"/>
                                        <p:tgtEl>
                                          <p:spTgt spid="1946715"/>
                                        </p:tgtEl>
                                      </p:cBhvr>
                                    </p:animEffect>
                                    <p:set>
                                      <p:cBhvr>
                                        <p:cTn id="127" dur="1" fill="hold">
                                          <p:stCondLst>
                                            <p:cond delay="499"/>
                                          </p:stCondLst>
                                        </p:cTn>
                                        <p:tgtEl>
                                          <p:spTgt spid="1946715"/>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4" presetClass="entr" presetSubtype="16" fill="hold" grpId="0" nodeType="clickEffect">
                                  <p:stCondLst>
                                    <p:cond delay="0"/>
                                  </p:stCondLst>
                                  <p:childTnLst>
                                    <p:set>
                                      <p:cBhvr>
                                        <p:cTn id="131" dur="1" fill="hold">
                                          <p:stCondLst>
                                            <p:cond delay="0"/>
                                          </p:stCondLst>
                                        </p:cTn>
                                        <p:tgtEl>
                                          <p:spTgt spid="1946721"/>
                                        </p:tgtEl>
                                        <p:attrNameLst>
                                          <p:attrName>style.visibility</p:attrName>
                                        </p:attrNameLst>
                                      </p:cBhvr>
                                      <p:to>
                                        <p:strVal val="visible"/>
                                      </p:to>
                                    </p:set>
                                    <p:animEffect transition="in" filter="box(in)">
                                      <p:cBhvr>
                                        <p:cTn id="132" dur="500"/>
                                        <p:tgtEl>
                                          <p:spTgt spid="1946721"/>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1946722"/>
                                        </p:tgtEl>
                                        <p:attrNameLst>
                                          <p:attrName>style.visibility</p:attrName>
                                        </p:attrNameLst>
                                      </p:cBhvr>
                                      <p:to>
                                        <p:strVal val="visible"/>
                                      </p:to>
                                    </p:set>
                                    <p:animEffect transition="in" filter="box(in)">
                                      <p:cBhvr>
                                        <p:cTn id="135" dur="500"/>
                                        <p:tgtEl>
                                          <p:spTgt spid="1946722"/>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xit" presetSubtype="16" fill="hold" grpId="1" nodeType="clickEffect">
                                  <p:stCondLst>
                                    <p:cond delay="0"/>
                                  </p:stCondLst>
                                  <p:childTnLst>
                                    <p:animEffect transition="out" filter="box(in)">
                                      <p:cBhvr>
                                        <p:cTn id="139" dur="500"/>
                                        <p:tgtEl>
                                          <p:spTgt spid="1946719"/>
                                        </p:tgtEl>
                                      </p:cBhvr>
                                    </p:animEffect>
                                    <p:set>
                                      <p:cBhvr>
                                        <p:cTn id="140" dur="1" fill="hold">
                                          <p:stCondLst>
                                            <p:cond delay="499"/>
                                          </p:stCondLst>
                                        </p:cTn>
                                        <p:tgtEl>
                                          <p:spTgt spid="1946719"/>
                                        </p:tgtEl>
                                        <p:attrNameLst>
                                          <p:attrName>style.visibility</p:attrName>
                                        </p:attrNameLst>
                                      </p:cBhvr>
                                      <p:to>
                                        <p:strVal val="hidden"/>
                                      </p:to>
                                    </p:set>
                                  </p:childTnLst>
                                </p:cTn>
                              </p:par>
                              <p:par>
                                <p:cTn id="141" presetID="4" presetClass="exit" presetSubtype="16" fill="hold" grpId="1" nodeType="withEffect">
                                  <p:stCondLst>
                                    <p:cond delay="0"/>
                                  </p:stCondLst>
                                  <p:childTnLst>
                                    <p:animEffect transition="out" filter="box(in)">
                                      <p:cBhvr>
                                        <p:cTn id="142" dur="500"/>
                                        <p:tgtEl>
                                          <p:spTgt spid="1946720"/>
                                        </p:tgtEl>
                                      </p:cBhvr>
                                    </p:animEffect>
                                    <p:set>
                                      <p:cBhvr>
                                        <p:cTn id="143" dur="1" fill="hold">
                                          <p:stCondLst>
                                            <p:cond delay="499"/>
                                          </p:stCondLst>
                                        </p:cTn>
                                        <p:tgtEl>
                                          <p:spTgt spid="1946720"/>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4" presetClass="entr" presetSubtype="16" fill="hold" grpId="0" nodeType="clickEffect">
                                  <p:stCondLst>
                                    <p:cond delay="0"/>
                                  </p:stCondLst>
                                  <p:childTnLst>
                                    <p:set>
                                      <p:cBhvr>
                                        <p:cTn id="147" dur="1" fill="hold">
                                          <p:stCondLst>
                                            <p:cond delay="0"/>
                                          </p:stCondLst>
                                        </p:cTn>
                                        <p:tgtEl>
                                          <p:spTgt spid="1946723"/>
                                        </p:tgtEl>
                                        <p:attrNameLst>
                                          <p:attrName>style.visibility</p:attrName>
                                        </p:attrNameLst>
                                      </p:cBhvr>
                                      <p:to>
                                        <p:strVal val="visible"/>
                                      </p:to>
                                    </p:set>
                                    <p:animEffect transition="in" filter="box(in)">
                                      <p:cBhvr>
                                        <p:cTn id="148" dur="500"/>
                                        <p:tgtEl>
                                          <p:spTgt spid="1946723"/>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1946724"/>
                                        </p:tgtEl>
                                        <p:attrNameLst>
                                          <p:attrName>style.visibility</p:attrName>
                                        </p:attrNameLst>
                                      </p:cBhvr>
                                      <p:to>
                                        <p:strVal val="visible"/>
                                      </p:to>
                                    </p:set>
                                    <p:animEffect transition="in" filter="box(in)">
                                      <p:cBhvr>
                                        <p:cTn id="151" dur="500"/>
                                        <p:tgtEl>
                                          <p:spTgt spid="1946724"/>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4" presetClass="exit" presetSubtype="16" fill="hold" grpId="1" nodeType="clickEffect">
                                  <p:stCondLst>
                                    <p:cond delay="0"/>
                                  </p:stCondLst>
                                  <p:childTnLst>
                                    <p:animEffect transition="out" filter="box(in)">
                                      <p:cBhvr>
                                        <p:cTn id="155" dur="500"/>
                                        <p:tgtEl>
                                          <p:spTgt spid="1946721"/>
                                        </p:tgtEl>
                                      </p:cBhvr>
                                    </p:animEffect>
                                    <p:set>
                                      <p:cBhvr>
                                        <p:cTn id="156" dur="1" fill="hold">
                                          <p:stCondLst>
                                            <p:cond delay="499"/>
                                          </p:stCondLst>
                                        </p:cTn>
                                        <p:tgtEl>
                                          <p:spTgt spid="1946721"/>
                                        </p:tgtEl>
                                        <p:attrNameLst>
                                          <p:attrName>style.visibility</p:attrName>
                                        </p:attrNameLst>
                                      </p:cBhvr>
                                      <p:to>
                                        <p:strVal val="hidden"/>
                                      </p:to>
                                    </p:set>
                                  </p:childTnLst>
                                </p:cTn>
                              </p:par>
                              <p:par>
                                <p:cTn id="157" presetID="4" presetClass="exit" presetSubtype="16" fill="hold" grpId="1" nodeType="withEffect">
                                  <p:stCondLst>
                                    <p:cond delay="0"/>
                                  </p:stCondLst>
                                  <p:childTnLst>
                                    <p:animEffect transition="out" filter="box(in)">
                                      <p:cBhvr>
                                        <p:cTn id="158" dur="500"/>
                                        <p:tgtEl>
                                          <p:spTgt spid="1946722"/>
                                        </p:tgtEl>
                                      </p:cBhvr>
                                    </p:animEffect>
                                    <p:set>
                                      <p:cBhvr>
                                        <p:cTn id="159" dur="1" fill="hold">
                                          <p:stCondLst>
                                            <p:cond delay="499"/>
                                          </p:stCondLst>
                                        </p:cTn>
                                        <p:tgtEl>
                                          <p:spTgt spid="19467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76" grpId="0"/>
      <p:bldP spid="1946681" grpId="0"/>
      <p:bldP spid="1946690" grpId="0"/>
      <p:bldP spid="1946690" grpId="1"/>
      <p:bldP spid="1946696" grpId="0"/>
      <p:bldP spid="1946696" grpId="1"/>
      <p:bldP spid="1946704" grpId="0"/>
      <p:bldP spid="1946704" grpId="1"/>
      <p:bldP spid="1946708" grpId="0"/>
      <p:bldP spid="1946708" grpId="1"/>
      <p:bldP spid="1946711" grpId="0"/>
      <p:bldP spid="1946711" grpId="1"/>
      <p:bldP spid="1946715" grpId="0"/>
      <p:bldP spid="1946715" grpId="1"/>
      <p:bldP spid="1946719" grpId="0"/>
      <p:bldP spid="1946719" grpId="1"/>
      <p:bldP spid="1946720" grpId="0"/>
      <p:bldP spid="1946720" grpId="1"/>
      <p:bldP spid="1946721" grpId="0"/>
      <p:bldP spid="1946721" grpId="1"/>
      <p:bldP spid="1946722" grpId="0"/>
      <p:bldP spid="1946722" grpId="1"/>
      <p:bldP spid="1946723" grpId="0"/>
      <p:bldP spid="1946724" grpId="0"/>
      <p:bldP spid="1946725" grpId="0"/>
      <p:bldP spid="194672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07570" y="2451225"/>
            <a:ext cx="80232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spcBef>
                <a:spcPts val="0"/>
              </a:spcBef>
            </a:pPr>
            <a:r>
              <a:rPr lang="pt-BR" altLang="zh-CN" dirty="0"/>
              <a:t>(define  (fib  n) 	( cond  ((=  n  0)  0)</a:t>
            </a:r>
          </a:p>
          <a:p>
            <a:pPr eaLnBrk="1" hangingPunct="1">
              <a:spcBef>
                <a:spcPts val="0"/>
              </a:spcBef>
            </a:pPr>
            <a:r>
              <a:rPr lang="pt-BR" altLang="zh-CN" dirty="0"/>
              <a:t>                                      ((=  n  1)  1)   </a:t>
            </a:r>
          </a:p>
          <a:p>
            <a:pPr eaLnBrk="1" hangingPunct="1">
              <a:spcBef>
                <a:spcPts val="0"/>
              </a:spcBef>
            </a:pPr>
            <a:r>
              <a:rPr lang="pt-BR" altLang="zh-CN" dirty="0"/>
              <a:t>                                      ((&gt;  n  1)  (+  (fib  (-  n  1))  (fib  (-  n  2)))) ))</a:t>
            </a:r>
          </a:p>
        </p:txBody>
      </p:sp>
      <p:pic>
        <p:nvPicPr>
          <p:cNvPr id="122883" name="Picture 3" descr="CH4-Fib递归计算示意图"/>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4709" y="3750625"/>
            <a:ext cx="8550275" cy="3022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2884" name="Object 4"/>
          <p:cNvGraphicFramePr>
            <a:graphicFrameLocks noChangeAspect="1"/>
          </p:cNvGraphicFramePr>
          <p:nvPr>
            <p:extLst>
              <p:ext uri="{D42A27DB-BD31-4B8C-83A1-F6EECF244321}">
                <p14:modId xmlns:p14="http://schemas.microsoft.com/office/powerpoint/2010/main" val="837148618"/>
              </p:ext>
            </p:extLst>
          </p:nvPr>
        </p:nvGraphicFramePr>
        <p:xfrm>
          <a:off x="8867811" y="2222237"/>
          <a:ext cx="2560638" cy="1255712"/>
        </p:xfrm>
        <a:graphic>
          <a:graphicData uri="http://schemas.openxmlformats.org/presentationml/2006/ole">
            <mc:AlternateContent xmlns:mc="http://schemas.openxmlformats.org/markup-compatibility/2006">
              <mc:Choice xmlns:v="urn:schemas-microsoft-com:vml" Requires="v">
                <p:oleObj spid="_x0000_s122952" name="公式" r:id="rId5" imgW="2108200" imgH="711200" progId="Equation.3">
                  <p:embed/>
                </p:oleObj>
              </mc:Choice>
              <mc:Fallback>
                <p:oleObj name="公式" r:id="rId5" imgW="21082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7811" y="2222237"/>
                        <a:ext cx="2560638" cy="1255712"/>
                      </a:xfrm>
                      <a:prstGeom prst="rect">
                        <a:avLst/>
                      </a:prstGeom>
                      <a:solidFill>
                        <a:srgbClr val="FFFFEF"/>
                      </a:solidFill>
                      <a:ln w="38100">
                        <a:solidFill>
                          <a:srgbClr val="FF0000"/>
                        </a:solidFill>
                        <a:miter lim="800000"/>
                        <a:headEnd/>
                        <a:tailEnd/>
                      </a:ln>
                    </p:spPr>
                  </p:pic>
                </p:oleObj>
              </mc:Fallback>
            </mc:AlternateContent>
          </a:graphicData>
        </a:graphic>
      </p:graphicFrame>
      <p:sp>
        <p:nvSpPr>
          <p:cNvPr id="122885" name="Text Box 5"/>
          <p:cNvSpPr txBox="1">
            <a:spLocks noChangeArrowheads="1"/>
          </p:cNvSpPr>
          <p:nvPr/>
        </p:nvSpPr>
        <p:spPr bwMode="auto">
          <a:xfrm>
            <a:off x="644489" y="1807830"/>
            <a:ext cx="65516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a:t>示例：求</a:t>
            </a:r>
            <a:r>
              <a:rPr lang="en-US" altLang="zh-CN" sz="2400" i="0">
                <a:solidFill>
                  <a:srgbClr val="000000"/>
                </a:solidFill>
              </a:rPr>
              <a:t>Fibonacci</a:t>
            </a:r>
            <a:r>
              <a:rPr lang="zh-CN" altLang="en-US" sz="2400" i="0">
                <a:solidFill>
                  <a:srgbClr val="000000"/>
                </a:solidFill>
              </a:rPr>
              <a:t>数列</a:t>
            </a:r>
            <a:r>
              <a:rPr lang="zh-CN" altLang="en-US" sz="2400" i="0"/>
              <a:t>的算法或程序</a:t>
            </a:r>
            <a:r>
              <a:rPr lang="en-US" altLang="zh-CN" sz="2400" i="0"/>
              <a:t>---</a:t>
            </a:r>
            <a:r>
              <a:rPr lang="zh-CN" altLang="en-US" sz="2400" i="0"/>
              <a:t>递归</a:t>
            </a:r>
          </a:p>
        </p:txBody>
      </p:sp>
      <p:grpSp>
        <p:nvGrpSpPr>
          <p:cNvPr id="1940486" name="Group 6"/>
          <p:cNvGrpSpPr>
            <a:grpSpLocks/>
          </p:cNvGrpSpPr>
          <p:nvPr/>
        </p:nvGrpSpPr>
        <p:grpSpPr bwMode="auto">
          <a:xfrm>
            <a:off x="1573584" y="3861750"/>
            <a:ext cx="8721725" cy="2919412"/>
            <a:chOff x="125" y="2351"/>
            <a:chExt cx="5494" cy="1839"/>
          </a:xfrm>
        </p:grpSpPr>
        <p:sp>
          <p:nvSpPr>
            <p:cNvPr id="122891" name="Freeform 7"/>
            <p:cNvSpPr>
              <a:spLocks/>
            </p:cNvSpPr>
            <p:nvPr/>
          </p:nvSpPr>
          <p:spPr bwMode="auto">
            <a:xfrm>
              <a:off x="125" y="2351"/>
              <a:ext cx="5494" cy="1839"/>
            </a:xfrm>
            <a:custGeom>
              <a:avLst/>
              <a:gdLst>
                <a:gd name="T0" fmla="*/ 2169 w 5494"/>
                <a:gd name="T1" fmla="*/ 208 h 1839"/>
                <a:gd name="T2" fmla="*/ 582 w 5494"/>
                <a:gd name="T3" fmla="*/ 963 h 1839"/>
                <a:gd name="T4" fmla="*/ 6 w 5494"/>
                <a:gd name="T5" fmla="*/ 1728 h 1839"/>
                <a:gd name="T6" fmla="*/ 431 w 5494"/>
                <a:gd name="T7" fmla="*/ 1804 h 1839"/>
                <a:gd name="T8" fmla="*/ 705 w 5494"/>
                <a:gd name="T9" fmla="*/ 1785 h 1839"/>
                <a:gd name="T10" fmla="*/ 771 w 5494"/>
                <a:gd name="T11" fmla="*/ 1398 h 1839"/>
                <a:gd name="T12" fmla="*/ 894 w 5494"/>
                <a:gd name="T13" fmla="*/ 1473 h 1839"/>
                <a:gd name="T14" fmla="*/ 1027 w 5494"/>
                <a:gd name="T15" fmla="*/ 1078 h 1839"/>
                <a:gd name="T16" fmla="*/ 1502 w 5494"/>
                <a:gd name="T17" fmla="*/ 1050 h 1839"/>
                <a:gd name="T18" fmla="*/ 1357 w 5494"/>
                <a:gd name="T19" fmla="*/ 1483 h 1839"/>
                <a:gd name="T20" fmla="*/ 1715 w 5494"/>
                <a:gd name="T21" fmla="*/ 1275 h 1839"/>
                <a:gd name="T22" fmla="*/ 2150 w 5494"/>
                <a:gd name="T23" fmla="*/ 1511 h 1839"/>
                <a:gd name="T24" fmla="*/ 1904 w 5494"/>
                <a:gd name="T25" fmla="*/ 982 h 1839"/>
                <a:gd name="T26" fmla="*/ 2121 w 5494"/>
                <a:gd name="T27" fmla="*/ 501 h 1839"/>
                <a:gd name="T28" fmla="*/ 2527 w 5494"/>
                <a:gd name="T29" fmla="*/ 944 h 1839"/>
                <a:gd name="T30" fmla="*/ 2225 w 5494"/>
                <a:gd name="T31" fmla="*/ 1426 h 1839"/>
                <a:gd name="T32" fmla="*/ 2594 w 5494"/>
                <a:gd name="T33" fmla="*/ 1435 h 1839"/>
                <a:gd name="T34" fmla="*/ 2773 w 5494"/>
                <a:gd name="T35" fmla="*/ 1294 h 1839"/>
                <a:gd name="T36" fmla="*/ 3132 w 5494"/>
                <a:gd name="T37" fmla="*/ 1454 h 1839"/>
                <a:gd name="T38" fmla="*/ 2858 w 5494"/>
                <a:gd name="T39" fmla="*/ 1067 h 1839"/>
                <a:gd name="T40" fmla="*/ 3019 w 5494"/>
                <a:gd name="T41" fmla="*/ 1114 h 1839"/>
                <a:gd name="T42" fmla="*/ 3330 w 5494"/>
                <a:gd name="T43" fmla="*/ 1058 h 1839"/>
                <a:gd name="T44" fmla="*/ 2518 w 5494"/>
                <a:gd name="T45" fmla="*/ 387 h 1839"/>
                <a:gd name="T46" fmla="*/ 4284 w 5494"/>
                <a:gd name="T47" fmla="*/ 350 h 1839"/>
                <a:gd name="T48" fmla="*/ 3764 w 5494"/>
                <a:gd name="T49" fmla="*/ 775 h 1839"/>
                <a:gd name="T50" fmla="*/ 3349 w 5494"/>
                <a:gd name="T51" fmla="*/ 1303 h 1839"/>
                <a:gd name="T52" fmla="*/ 3698 w 5494"/>
                <a:gd name="T53" fmla="*/ 1398 h 1839"/>
                <a:gd name="T54" fmla="*/ 3991 w 5494"/>
                <a:gd name="T55" fmla="*/ 1398 h 1839"/>
                <a:gd name="T56" fmla="*/ 4208 w 5494"/>
                <a:gd name="T57" fmla="*/ 1171 h 1839"/>
                <a:gd name="T58" fmla="*/ 4062 w 5494"/>
                <a:gd name="T59" fmla="*/ 831 h 1839"/>
                <a:gd name="T60" fmla="*/ 4388 w 5494"/>
                <a:gd name="T61" fmla="*/ 1114 h 1839"/>
                <a:gd name="T62" fmla="*/ 4265 w 5494"/>
                <a:gd name="T63" fmla="*/ 699 h 1839"/>
                <a:gd name="T64" fmla="*/ 4784 w 5494"/>
                <a:gd name="T65" fmla="*/ 666 h 1839"/>
                <a:gd name="T66" fmla="*/ 4548 w 5494"/>
                <a:gd name="T67" fmla="*/ 1048 h 1839"/>
                <a:gd name="T68" fmla="*/ 4964 w 5494"/>
                <a:gd name="T69" fmla="*/ 869 h 1839"/>
                <a:gd name="T70" fmla="*/ 5436 w 5494"/>
                <a:gd name="T71" fmla="*/ 1124 h 1839"/>
                <a:gd name="T72" fmla="*/ 5200 w 5494"/>
                <a:gd name="T73" fmla="*/ 661 h 1839"/>
                <a:gd name="T74" fmla="*/ 4463 w 5494"/>
                <a:gd name="T75" fmla="*/ 170 h 18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94" h="1839">
                  <a:moveTo>
                    <a:pt x="3141" y="0"/>
                  </a:moveTo>
                  <a:cubicBezTo>
                    <a:pt x="2822" y="57"/>
                    <a:pt x="2504" y="115"/>
                    <a:pt x="2169" y="208"/>
                  </a:cubicBezTo>
                  <a:cubicBezTo>
                    <a:pt x="1834" y="301"/>
                    <a:pt x="1394" y="431"/>
                    <a:pt x="1130" y="557"/>
                  </a:cubicBezTo>
                  <a:cubicBezTo>
                    <a:pt x="866" y="683"/>
                    <a:pt x="731" y="831"/>
                    <a:pt x="582" y="963"/>
                  </a:cubicBezTo>
                  <a:cubicBezTo>
                    <a:pt x="433" y="1095"/>
                    <a:pt x="329" y="1224"/>
                    <a:pt x="233" y="1351"/>
                  </a:cubicBezTo>
                  <a:cubicBezTo>
                    <a:pt x="137" y="1478"/>
                    <a:pt x="12" y="1653"/>
                    <a:pt x="6" y="1728"/>
                  </a:cubicBezTo>
                  <a:cubicBezTo>
                    <a:pt x="0" y="1803"/>
                    <a:pt x="124" y="1791"/>
                    <a:pt x="195" y="1804"/>
                  </a:cubicBezTo>
                  <a:cubicBezTo>
                    <a:pt x="266" y="1817"/>
                    <a:pt x="374" y="1839"/>
                    <a:pt x="431" y="1804"/>
                  </a:cubicBezTo>
                  <a:cubicBezTo>
                    <a:pt x="488" y="1769"/>
                    <a:pt x="489" y="1599"/>
                    <a:pt x="535" y="1596"/>
                  </a:cubicBezTo>
                  <a:cubicBezTo>
                    <a:pt x="581" y="1593"/>
                    <a:pt x="625" y="1755"/>
                    <a:pt x="705" y="1785"/>
                  </a:cubicBezTo>
                  <a:cubicBezTo>
                    <a:pt x="785" y="1815"/>
                    <a:pt x="1006" y="1839"/>
                    <a:pt x="1017" y="1775"/>
                  </a:cubicBezTo>
                  <a:cubicBezTo>
                    <a:pt x="1028" y="1711"/>
                    <a:pt x="810" y="1494"/>
                    <a:pt x="771" y="1398"/>
                  </a:cubicBezTo>
                  <a:cubicBezTo>
                    <a:pt x="732" y="1302"/>
                    <a:pt x="761" y="1187"/>
                    <a:pt x="781" y="1199"/>
                  </a:cubicBezTo>
                  <a:cubicBezTo>
                    <a:pt x="801" y="1211"/>
                    <a:pt x="831" y="1427"/>
                    <a:pt x="894" y="1473"/>
                  </a:cubicBezTo>
                  <a:cubicBezTo>
                    <a:pt x="957" y="1519"/>
                    <a:pt x="1136" y="1539"/>
                    <a:pt x="1158" y="1473"/>
                  </a:cubicBezTo>
                  <a:cubicBezTo>
                    <a:pt x="1180" y="1407"/>
                    <a:pt x="1011" y="1182"/>
                    <a:pt x="1027" y="1078"/>
                  </a:cubicBezTo>
                  <a:cubicBezTo>
                    <a:pt x="1043" y="974"/>
                    <a:pt x="1174" y="855"/>
                    <a:pt x="1253" y="850"/>
                  </a:cubicBezTo>
                  <a:cubicBezTo>
                    <a:pt x="1332" y="845"/>
                    <a:pt x="1505" y="962"/>
                    <a:pt x="1502" y="1050"/>
                  </a:cubicBezTo>
                  <a:cubicBezTo>
                    <a:pt x="1499" y="1138"/>
                    <a:pt x="1258" y="1307"/>
                    <a:pt x="1234" y="1379"/>
                  </a:cubicBezTo>
                  <a:cubicBezTo>
                    <a:pt x="1210" y="1451"/>
                    <a:pt x="1305" y="1466"/>
                    <a:pt x="1357" y="1483"/>
                  </a:cubicBezTo>
                  <a:cubicBezTo>
                    <a:pt x="1409" y="1500"/>
                    <a:pt x="1485" y="1518"/>
                    <a:pt x="1545" y="1483"/>
                  </a:cubicBezTo>
                  <a:cubicBezTo>
                    <a:pt x="1605" y="1448"/>
                    <a:pt x="1660" y="1275"/>
                    <a:pt x="1715" y="1275"/>
                  </a:cubicBezTo>
                  <a:cubicBezTo>
                    <a:pt x="1770" y="1275"/>
                    <a:pt x="1803" y="1444"/>
                    <a:pt x="1876" y="1483"/>
                  </a:cubicBezTo>
                  <a:cubicBezTo>
                    <a:pt x="1949" y="1522"/>
                    <a:pt x="2100" y="1546"/>
                    <a:pt x="2150" y="1511"/>
                  </a:cubicBezTo>
                  <a:cubicBezTo>
                    <a:pt x="2200" y="1476"/>
                    <a:pt x="2219" y="1363"/>
                    <a:pt x="2178" y="1275"/>
                  </a:cubicBezTo>
                  <a:cubicBezTo>
                    <a:pt x="2137" y="1187"/>
                    <a:pt x="2020" y="1065"/>
                    <a:pt x="1904" y="982"/>
                  </a:cubicBezTo>
                  <a:cubicBezTo>
                    <a:pt x="1788" y="899"/>
                    <a:pt x="1443" y="855"/>
                    <a:pt x="1479" y="775"/>
                  </a:cubicBezTo>
                  <a:cubicBezTo>
                    <a:pt x="1515" y="695"/>
                    <a:pt x="1924" y="521"/>
                    <a:pt x="2121" y="501"/>
                  </a:cubicBezTo>
                  <a:cubicBezTo>
                    <a:pt x="2318" y="481"/>
                    <a:pt x="2592" y="578"/>
                    <a:pt x="2660" y="652"/>
                  </a:cubicBezTo>
                  <a:cubicBezTo>
                    <a:pt x="2728" y="726"/>
                    <a:pt x="2585" y="848"/>
                    <a:pt x="2527" y="944"/>
                  </a:cubicBezTo>
                  <a:cubicBezTo>
                    <a:pt x="2469" y="1040"/>
                    <a:pt x="2360" y="1148"/>
                    <a:pt x="2310" y="1228"/>
                  </a:cubicBezTo>
                  <a:cubicBezTo>
                    <a:pt x="2260" y="1308"/>
                    <a:pt x="2201" y="1388"/>
                    <a:pt x="2225" y="1426"/>
                  </a:cubicBezTo>
                  <a:cubicBezTo>
                    <a:pt x="2249" y="1464"/>
                    <a:pt x="2391" y="1453"/>
                    <a:pt x="2452" y="1454"/>
                  </a:cubicBezTo>
                  <a:cubicBezTo>
                    <a:pt x="2513" y="1455"/>
                    <a:pt x="2555" y="1476"/>
                    <a:pt x="2594" y="1435"/>
                  </a:cubicBezTo>
                  <a:cubicBezTo>
                    <a:pt x="2633" y="1394"/>
                    <a:pt x="2658" y="1232"/>
                    <a:pt x="2688" y="1209"/>
                  </a:cubicBezTo>
                  <a:cubicBezTo>
                    <a:pt x="2718" y="1186"/>
                    <a:pt x="2734" y="1248"/>
                    <a:pt x="2773" y="1294"/>
                  </a:cubicBezTo>
                  <a:cubicBezTo>
                    <a:pt x="2812" y="1340"/>
                    <a:pt x="2864" y="1456"/>
                    <a:pt x="2924" y="1483"/>
                  </a:cubicBezTo>
                  <a:cubicBezTo>
                    <a:pt x="2984" y="1510"/>
                    <a:pt x="3099" y="1485"/>
                    <a:pt x="3132" y="1454"/>
                  </a:cubicBezTo>
                  <a:cubicBezTo>
                    <a:pt x="3165" y="1423"/>
                    <a:pt x="3168" y="1358"/>
                    <a:pt x="3122" y="1294"/>
                  </a:cubicBezTo>
                  <a:cubicBezTo>
                    <a:pt x="3076" y="1230"/>
                    <a:pt x="2891" y="1133"/>
                    <a:pt x="2858" y="1067"/>
                  </a:cubicBezTo>
                  <a:cubicBezTo>
                    <a:pt x="2825" y="1001"/>
                    <a:pt x="2897" y="889"/>
                    <a:pt x="2924" y="897"/>
                  </a:cubicBezTo>
                  <a:cubicBezTo>
                    <a:pt x="2951" y="905"/>
                    <a:pt x="2962" y="1067"/>
                    <a:pt x="3019" y="1114"/>
                  </a:cubicBezTo>
                  <a:cubicBezTo>
                    <a:pt x="3076" y="1161"/>
                    <a:pt x="3212" y="1190"/>
                    <a:pt x="3264" y="1181"/>
                  </a:cubicBezTo>
                  <a:cubicBezTo>
                    <a:pt x="3316" y="1172"/>
                    <a:pt x="3355" y="1142"/>
                    <a:pt x="3330" y="1058"/>
                  </a:cubicBezTo>
                  <a:cubicBezTo>
                    <a:pt x="3305" y="974"/>
                    <a:pt x="3248" y="792"/>
                    <a:pt x="3113" y="680"/>
                  </a:cubicBezTo>
                  <a:cubicBezTo>
                    <a:pt x="2978" y="568"/>
                    <a:pt x="2480" y="472"/>
                    <a:pt x="2518" y="387"/>
                  </a:cubicBezTo>
                  <a:cubicBezTo>
                    <a:pt x="2556" y="302"/>
                    <a:pt x="3046" y="178"/>
                    <a:pt x="3340" y="172"/>
                  </a:cubicBezTo>
                  <a:cubicBezTo>
                    <a:pt x="3634" y="166"/>
                    <a:pt x="4170" y="289"/>
                    <a:pt x="4284" y="350"/>
                  </a:cubicBezTo>
                  <a:cubicBezTo>
                    <a:pt x="4398" y="411"/>
                    <a:pt x="4113" y="467"/>
                    <a:pt x="4026" y="538"/>
                  </a:cubicBezTo>
                  <a:cubicBezTo>
                    <a:pt x="3939" y="609"/>
                    <a:pt x="3842" y="681"/>
                    <a:pt x="3764" y="775"/>
                  </a:cubicBezTo>
                  <a:cubicBezTo>
                    <a:pt x="3686" y="869"/>
                    <a:pt x="3626" y="1017"/>
                    <a:pt x="3557" y="1105"/>
                  </a:cubicBezTo>
                  <a:cubicBezTo>
                    <a:pt x="3488" y="1193"/>
                    <a:pt x="3358" y="1248"/>
                    <a:pt x="3349" y="1303"/>
                  </a:cubicBezTo>
                  <a:cubicBezTo>
                    <a:pt x="3340" y="1358"/>
                    <a:pt x="3442" y="1419"/>
                    <a:pt x="3500" y="1435"/>
                  </a:cubicBezTo>
                  <a:cubicBezTo>
                    <a:pt x="3558" y="1451"/>
                    <a:pt x="3645" y="1448"/>
                    <a:pt x="3698" y="1398"/>
                  </a:cubicBezTo>
                  <a:cubicBezTo>
                    <a:pt x="3751" y="1348"/>
                    <a:pt x="3772" y="1133"/>
                    <a:pt x="3821" y="1133"/>
                  </a:cubicBezTo>
                  <a:cubicBezTo>
                    <a:pt x="3870" y="1133"/>
                    <a:pt x="3917" y="1351"/>
                    <a:pt x="3991" y="1398"/>
                  </a:cubicBezTo>
                  <a:cubicBezTo>
                    <a:pt x="4065" y="1445"/>
                    <a:pt x="4229" y="1455"/>
                    <a:pt x="4265" y="1417"/>
                  </a:cubicBezTo>
                  <a:cubicBezTo>
                    <a:pt x="4301" y="1379"/>
                    <a:pt x="4251" y="1232"/>
                    <a:pt x="4208" y="1171"/>
                  </a:cubicBezTo>
                  <a:cubicBezTo>
                    <a:pt x="4165" y="1110"/>
                    <a:pt x="4031" y="1107"/>
                    <a:pt x="4007" y="1050"/>
                  </a:cubicBezTo>
                  <a:cubicBezTo>
                    <a:pt x="3983" y="993"/>
                    <a:pt x="4041" y="835"/>
                    <a:pt x="4062" y="831"/>
                  </a:cubicBezTo>
                  <a:cubicBezTo>
                    <a:pt x="4083" y="827"/>
                    <a:pt x="4081" y="976"/>
                    <a:pt x="4135" y="1023"/>
                  </a:cubicBezTo>
                  <a:cubicBezTo>
                    <a:pt x="4189" y="1070"/>
                    <a:pt x="4333" y="1119"/>
                    <a:pt x="4388" y="1114"/>
                  </a:cubicBezTo>
                  <a:cubicBezTo>
                    <a:pt x="4443" y="1109"/>
                    <a:pt x="4483" y="1061"/>
                    <a:pt x="4463" y="992"/>
                  </a:cubicBezTo>
                  <a:cubicBezTo>
                    <a:pt x="4443" y="923"/>
                    <a:pt x="4259" y="790"/>
                    <a:pt x="4265" y="699"/>
                  </a:cubicBezTo>
                  <a:cubicBezTo>
                    <a:pt x="4271" y="608"/>
                    <a:pt x="4415" y="452"/>
                    <a:pt x="4501" y="447"/>
                  </a:cubicBezTo>
                  <a:cubicBezTo>
                    <a:pt x="4587" y="442"/>
                    <a:pt x="4765" y="593"/>
                    <a:pt x="4784" y="666"/>
                  </a:cubicBezTo>
                  <a:cubicBezTo>
                    <a:pt x="4803" y="739"/>
                    <a:pt x="4653" y="824"/>
                    <a:pt x="4614" y="888"/>
                  </a:cubicBezTo>
                  <a:cubicBezTo>
                    <a:pt x="4575" y="952"/>
                    <a:pt x="4523" y="1010"/>
                    <a:pt x="4548" y="1048"/>
                  </a:cubicBezTo>
                  <a:cubicBezTo>
                    <a:pt x="4573" y="1086"/>
                    <a:pt x="4696" y="1144"/>
                    <a:pt x="4765" y="1114"/>
                  </a:cubicBezTo>
                  <a:cubicBezTo>
                    <a:pt x="4834" y="1084"/>
                    <a:pt x="4896" y="877"/>
                    <a:pt x="4964" y="869"/>
                  </a:cubicBezTo>
                  <a:cubicBezTo>
                    <a:pt x="5032" y="861"/>
                    <a:pt x="5092" y="1025"/>
                    <a:pt x="5171" y="1067"/>
                  </a:cubicBezTo>
                  <a:cubicBezTo>
                    <a:pt x="5250" y="1109"/>
                    <a:pt x="5389" y="1155"/>
                    <a:pt x="5436" y="1124"/>
                  </a:cubicBezTo>
                  <a:cubicBezTo>
                    <a:pt x="5483" y="1093"/>
                    <a:pt x="5494" y="955"/>
                    <a:pt x="5455" y="878"/>
                  </a:cubicBezTo>
                  <a:cubicBezTo>
                    <a:pt x="5416" y="801"/>
                    <a:pt x="5309" y="754"/>
                    <a:pt x="5200" y="661"/>
                  </a:cubicBezTo>
                  <a:cubicBezTo>
                    <a:pt x="5091" y="568"/>
                    <a:pt x="4926" y="403"/>
                    <a:pt x="4803" y="321"/>
                  </a:cubicBezTo>
                  <a:cubicBezTo>
                    <a:pt x="4680" y="239"/>
                    <a:pt x="4669" y="223"/>
                    <a:pt x="4463" y="170"/>
                  </a:cubicBezTo>
                  <a:cubicBezTo>
                    <a:pt x="4257" y="117"/>
                    <a:pt x="3911" y="58"/>
                    <a:pt x="3566" y="0"/>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2" name="Freeform 8"/>
            <p:cNvSpPr>
              <a:spLocks/>
            </p:cNvSpPr>
            <p:nvPr/>
          </p:nvSpPr>
          <p:spPr bwMode="auto">
            <a:xfrm>
              <a:off x="2295" y="2477"/>
              <a:ext cx="137" cy="110"/>
            </a:xfrm>
            <a:custGeom>
              <a:avLst/>
              <a:gdLst>
                <a:gd name="T0" fmla="*/ 82 w 137"/>
                <a:gd name="T1" fmla="*/ 0 h 110"/>
                <a:gd name="T2" fmla="*/ 0 w 137"/>
                <a:gd name="T3" fmla="*/ 92 h 110"/>
                <a:gd name="T4" fmla="*/ 137 w 137"/>
                <a:gd name="T5" fmla="*/ 110 h 110"/>
                <a:gd name="T6" fmla="*/ 0 60000 65536"/>
                <a:gd name="T7" fmla="*/ 0 60000 65536"/>
                <a:gd name="T8" fmla="*/ 0 60000 65536"/>
              </a:gdLst>
              <a:ahLst/>
              <a:cxnLst>
                <a:cxn ang="T6">
                  <a:pos x="T0" y="T1"/>
                </a:cxn>
                <a:cxn ang="T7">
                  <a:pos x="T2" y="T3"/>
                </a:cxn>
                <a:cxn ang="T8">
                  <a:pos x="T4" y="T5"/>
                </a:cxn>
              </a:cxnLst>
              <a:rect l="0" t="0" r="r" b="b"/>
              <a:pathLst>
                <a:path w="137" h="110">
                  <a:moveTo>
                    <a:pt x="82" y="0"/>
                  </a:moveTo>
                  <a:lnTo>
                    <a:pt x="0" y="92"/>
                  </a:lnTo>
                  <a:lnTo>
                    <a:pt x="137" y="110"/>
                  </a:ln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3" name="Freeform 9"/>
            <p:cNvSpPr>
              <a:spLocks/>
            </p:cNvSpPr>
            <p:nvPr/>
          </p:nvSpPr>
          <p:spPr bwMode="auto">
            <a:xfrm>
              <a:off x="1288" y="2792"/>
              <a:ext cx="137" cy="111"/>
            </a:xfrm>
            <a:custGeom>
              <a:avLst/>
              <a:gdLst>
                <a:gd name="T0" fmla="*/ 82 w 137"/>
                <a:gd name="T1" fmla="*/ 0 h 110"/>
                <a:gd name="T2" fmla="*/ 0 w 137"/>
                <a:gd name="T3" fmla="*/ 93 h 110"/>
                <a:gd name="T4" fmla="*/ 137 w 137"/>
                <a:gd name="T5" fmla="*/ 111 h 110"/>
                <a:gd name="T6" fmla="*/ 0 60000 65536"/>
                <a:gd name="T7" fmla="*/ 0 60000 65536"/>
                <a:gd name="T8" fmla="*/ 0 60000 65536"/>
              </a:gdLst>
              <a:ahLst/>
              <a:cxnLst>
                <a:cxn ang="T6">
                  <a:pos x="T0" y="T1"/>
                </a:cxn>
                <a:cxn ang="T7">
                  <a:pos x="T2" y="T3"/>
                </a:cxn>
                <a:cxn ang="T8">
                  <a:pos x="T4" y="T5"/>
                </a:cxn>
              </a:cxnLst>
              <a:rect l="0" t="0" r="r" b="b"/>
              <a:pathLst>
                <a:path w="137" h="110">
                  <a:moveTo>
                    <a:pt x="82" y="0"/>
                  </a:moveTo>
                  <a:lnTo>
                    <a:pt x="0" y="92"/>
                  </a:lnTo>
                  <a:lnTo>
                    <a:pt x="137" y="110"/>
                  </a:ln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4" name="Freeform 10"/>
            <p:cNvSpPr>
              <a:spLocks/>
            </p:cNvSpPr>
            <p:nvPr/>
          </p:nvSpPr>
          <p:spPr bwMode="auto">
            <a:xfrm rot="-1843507">
              <a:off x="767" y="3126"/>
              <a:ext cx="137" cy="111"/>
            </a:xfrm>
            <a:custGeom>
              <a:avLst/>
              <a:gdLst>
                <a:gd name="T0" fmla="*/ 82 w 137"/>
                <a:gd name="T1" fmla="*/ 0 h 110"/>
                <a:gd name="T2" fmla="*/ 0 w 137"/>
                <a:gd name="T3" fmla="*/ 93 h 110"/>
                <a:gd name="T4" fmla="*/ 137 w 137"/>
                <a:gd name="T5" fmla="*/ 111 h 110"/>
                <a:gd name="T6" fmla="*/ 0 60000 65536"/>
                <a:gd name="T7" fmla="*/ 0 60000 65536"/>
                <a:gd name="T8" fmla="*/ 0 60000 65536"/>
              </a:gdLst>
              <a:ahLst/>
              <a:cxnLst>
                <a:cxn ang="T6">
                  <a:pos x="T0" y="T1"/>
                </a:cxn>
                <a:cxn ang="T7">
                  <a:pos x="T2" y="T3"/>
                </a:cxn>
                <a:cxn ang="T8">
                  <a:pos x="T4" y="T5"/>
                </a:cxn>
              </a:cxnLst>
              <a:rect l="0" t="0" r="r" b="b"/>
              <a:pathLst>
                <a:path w="137" h="110">
                  <a:moveTo>
                    <a:pt x="82" y="0"/>
                  </a:moveTo>
                  <a:lnTo>
                    <a:pt x="0" y="92"/>
                  </a:lnTo>
                  <a:lnTo>
                    <a:pt x="137" y="110"/>
                  </a:ln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5" name="Freeform 11"/>
            <p:cNvSpPr>
              <a:spLocks/>
            </p:cNvSpPr>
            <p:nvPr/>
          </p:nvSpPr>
          <p:spPr bwMode="auto">
            <a:xfrm rot="-1843507">
              <a:off x="437" y="3426"/>
              <a:ext cx="137" cy="111"/>
            </a:xfrm>
            <a:custGeom>
              <a:avLst/>
              <a:gdLst>
                <a:gd name="T0" fmla="*/ 82 w 137"/>
                <a:gd name="T1" fmla="*/ 0 h 110"/>
                <a:gd name="T2" fmla="*/ 0 w 137"/>
                <a:gd name="T3" fmla="*/ 93 h 110"/>
                <a:gd name="T4" fmla="*/ 137 w 137"/>
                <a:gd name="T5" fmla="*/ 111 h 110"/>
                <a:gd name="T6" fmla="*/ 0 60000 65536"/>
                <a:gd name="T7" fmla="*/ 0 60000 65536"/>
                <a:gd name="T8" fmla="*/ 0 60000 65536"/>
              </a:gdLst>
              <a:ahLst/>
              <a:cxnLst>
                <a:cxn ang="T6">
                  <a:pos x="T0" y="T1"/>
                </a:cxn>
                <a:cxn ang="T7">
                  <a:pos x="T2" y="T3"/>
                </a:cxn>
                <a:cxn ang="T8">
                  <a:pos x="T4" y="T5"/>
                </a:cxn>
              </a:cxnLst>
              <a:rect l="0" t="0" r="r" b="b"/>
              <a:pathLst>
                <a:path w="137" h="110">
                  <a:moveTo>
                    <a:pt x="82" y="0"/>
                  </a:moveTo>
                  <a:lnTo>
                    <a:pt x="0" y="92"/>
                  </a:lnTo>
                  <a:lnTo>
                    <a:pt x="137" y="110"/>
                  </a:ln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887" name="Text Box 12"/>
          <p:cNvSpPr txBox="1">
            <a:spLocks noChangeArrowheads="1"/>
          </p:cNvSpPr>
          <p:nvPr/>
        </p:nvSpPr>
        <p:spPr bwMode="auto">
          <a:xfrm>
            <a:off x="9702836" y="1890450"/>
            <a:ext cx="1252309" cy="442674"/>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solidFill>
                  <a:srgbClr val="FFFFEF"/>
                </a:solidFill>
              </a:rPr>
              <a:t>递归定义</a:t>
            </a:r>
          </a:p>
        </p:txBody>
      </p:sp>
      <p:sp>
        <p:nvSpPr>
          <p:cNvPr id="122888" name="Text Box 13"/>
          <p:cNvSpPr txBox="1">
            <a:spLocks noChangeArrowheads="1"/>
          </p:cNvSpPr>
          <p:nvPr/>
        </p:nvSpPr>
        <p:spPr bwMode="auto">
          <a:xfrm>
            <a:off x="763551" y="2903231"/>
            <a:ext cx="1252309" cy="442674"/>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solidFill>
                  <a:srgbClr val="FFFFEF"/>
                </a:solidFill>
              </a:rPr>
              <a:t>递归程序</a:t>
            </a:r>
          </a:p>
        </p:txBody>
      </p:sp>
      <p:sp>
        <p:nvSpPr>
          <p:cNvPr id="122889" name="Text Box 14"/>
          <p:cNvSpPr txBox="1">
            <a:spLocks noChangeArrowheads="1"/>
          </p:cNvSpPr>
          <p:nvPr/>
        </p:nvSpPr>
        <p:spPr bwMode="auto">
          <a:xfrm>
            <a:off x="1705345" y="3777613"/>
            <a:ext cx="2531667" cy="442674"/>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solidFill>
                  <a:srgbClr val="FFFFEF"/>
                </a:solidFill>
              </a:rPr>
              <a:t>递归程序的执行过程</a:t>
            </a:r>
          </a:p>
        </p:txBody>
      </p:sp>
      <p:sp>
        <p:nvSpPr>
          <p:cNvPr id="2" name="圆角矩形 73">
            <a:extLst>
              <a:ext uri="{FF2B5EF4-FFF2-40B4-BE49-F238E27FC236}">
                <a16:creationId xmlns:a16="http://schemas.microsoft.com/office/drawing/2014/main" id="{ACA6D23C-6F04-43FD-BCCA-A8F927D24E91}"/>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递归与迭代构造程序及其执行过程的另一示例</a:t>
            </a:r>
          </a:p>
        </p:txBody>
      </p:sp>
      <p:sp>
        <p:nvSpPr>
          <p:cNvPr id="3" name="标题 1">
            <a:extLst>
              <a:ext uri="{FF2B5EF4-FFF2-40B4-BE49-F238E27FC236}">
                <a16:creationId xmlns:a16="http://schemas.microsoft.com/office/drawing/2014/main" id="{9F56020E-681B-4C52-AFA2-CAB4F28FD18D}"/>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0486"/>
                                        </p:tgtEl>
                                        <p:attrNameLst>
                                          <p:attrName>style.visibility</p:attrName>
                                        </p:attrNameLst>
                                      </p:cBhvr>
                                      <p:to>
                                        <p:strVal val="visible"/>
                                      </p:to>
                                    </p:set>
                                    <p:anim calcmode="lin" valueType="num">
                                      <p:cBhvr additive="base">
                                        <p:cTn id="7" dur="500" fill="hold"/>
                                        <p:tgtEl>
                                          <p:spTgt spid="1940486"/>
                                        </p:tgtEl>
                                        <p:attrNameLst>
                                          <p:attrName>ppt_x</p:attrName>
                                        </p:attrNameLst>
                                      </p:cBhvr>
                                      <p:tavLst>
                                        <p:tav tm="0">
                                          <p:val>
                                            <p:strVal val="#ppt_x"/>
                                          </p:val>
                                        </p:tav>
                                        <p:tav tm="100000">
                                          <p:val>
                                            <p:strVal val="#ppt_x"/>
                                          </p:val>
                                        </p:tav>
                                      </p:tavLst>
                                    </p:anim>
                                    <p:anim calcmode="lin" valueType="num">
                                      <p:cBhvr additive="base">
                                        <p:cTn id="8" dur="500" fill="hold"/>
                                        <p:tgtEl>
                                          <p:spTgt spid="1940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773" y="4108749"/>
            <a:ext cx="8185150" cy="2714625"/>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5" name="Rectangle 3"/>
          <p:cNvSpPr>
            <a:spLocks noChangeArrowheads="1"/>
          </p:cNvSpPr>
          <p:nvPr/>
        </p:nvSpPr>
        <p:spPr bwMode="auto">
          <a:xfrm>
            <a:off x="786588" y="2303511"/>
            <a:ext cx="874553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lang="en-US" altLang="zh-CN" dirty="0"/>
              <a:t>(define  (fib  n) 	( fib-</a:t>
            </a:r>
            <a:r>
              <a:rPr lang="en-US" altLang="zh-CN" dirty="0" err="1"/>
              <a:t>iter</a:t>
            </a:r>
            <a:r>
              <a:rPr lang="en-US" altLang="zh-CN" dirty="0"/>
              <a:t>  1  0  n) )</a:t>
            </a:r>
          </a:p>
          <a:p>
            <a:pPr eaLnBrk="1" hangingPunct="1">
              <a:spcBef>
                <a:spcPct val="30000"/>
              </a:spcBef>
            </a:pPr>
            <a:r>
              <a:rPr lang="en-US" altLang="zh-CN" dirty="0"/>
              <a:t>(define  (fib-</a:t>
            </a:r>
            <a:r>
              <a:rPr lang="en-US" altLang="zh-CN" dirty="0" err="1"/>
              <a:t>iter</a:t>
            </a:r>
            <a:r>
              <a:rPr lang="en-US" altLang="zh-CN" dirty="0"/>
              <a:t>  </a:t>
            </a:r>
            <a:r>
              <a:rPr lang="en-US" altLang="zh-CN" dirty="0">
                <a:solidFill>
                  <a:srgbClr val="FF0000"/>
                </a:solidFill>
              </a:rPr>
              <a:t>a</a:t>
            </a:r>
            <a:r>
              <a:rPr lang="en-US" altLang="zh-CN" dirty="0"/>
              <a:t>  </a:t>
            </a:r>
            <a:r>
              <a:rPr lang="en-US" altLang="zh-CN" dirty="0">
                <a:solidFill>
                  <a:schemeClr val="accent2"/>
                </a:solidFill>
              </a:rPr>
              <a:t>b</a:t>
            </a:r>
            <a:r>
              <a:rPr lang="en-US" altLang="zh-CN" dirty="0"/>
              <a:t>  </a:t>
            </a:r>
            <a:r>
              <a:rPr lang="en-US" altLang="zh-CN" dirty="0">
                <a:solidFill>
                  <a:srgbClr val="FF00FF"/>
                </a:solidFill>
              </a:rPr>
              <a:t>count</a:t>
            </a:r>
            <a:r>
              <a:rPr lang="en-US" altLang="zh-CN" dirty="0"/>
              <a:t>) </a:t>
            </a:r>
          </a:p>
          <a:p>
            <a:pPr eaLnBrk="1" hangingPunct="1">
              <a:spcBef>
                <a:spcPct val="30000"/>
              </a:spcBef>
            </a:pPr>
            <a:r>
              <a:rPr lang="en-US" altLang="zh-CN" dirty="0"/>
              <a:t>               ( </a:t>
            </a:r>
            <a:r>
              <a:rPr lang="en-US" altLang="zh-CN" dirty="0" err="1"/>
              <a:t>cond</a:t>
            </a:r>
            <a:r>
              <a:rPr lang="en-US" altLang="zh-CN" dirty="0"/>
              <a:t>  ((=  count  0)  b)</a:t>
            </a:r>
          </a:p>
          <a:p>
            <a:pPr eaLnBrk="1" hangingPunct="1">
              <a:spcBef>
                <a:spcPct val="30000"/>
              </a:spcBef>
            </a:pPr>
            <a:r>
              <a:rPr lang="en-US" altLang="zh-CN" dirty="0"/>
              <a:t>                           ((&gt;  count  0)  ( fib-</a:t>
            </a:r>
            <a:r>
              <a:rPr lang="en-US" altLang="zh-CN" dirty="0" err="1"/>
              <a:t>iter</a:t>
            </a:r>
            <a:r>
              <a:rPr lang="en-US" altLang="zh-CN" dirty="0"/>
              <a:t>  </a:t>
            </a:r>
            <a:r>
              <a:rPr lang="en-US" altLang="zh-CN" dirty="0">
                <a:solidFill>
                  <a:srgbClr val="FF0000"/>
                </a:solidFill>
              </a:rPr>
              <a:t>(+  a  b)</a:t>
            </a:r>
            <a:r>
              <a:rPr lang="en-US" altLang="zh-CN" dirty="0"/>
              <a:t>  </a:t>
            </a:r>
            <a:r>
              <a:rPr lang="en-US" altLang="zh-CN" dirty="0">
                <a:solidFill>
                  <a:schemeClr val="accent2"/>
                </a:solidFill>
              </a:rPr>
              <a:t>a</a:t>
            </a:r>
            <a:r>
              <a:rPr lang="en-US" altLang="zh-CN" dirty="0"/>
              <a:t>  </a:t>
            </a:r>
            <a:r>
              <a:rPr lang="en-US" altLang="zh-CN" dirty="0">
                <a:solidFill>
                  <a:srgbClr val="FF00FF"/>
                </a:solidFill>
              </a:rPr>
              <a:t>(-  count  1)</a:t>
            </a:r>
            <a:r>
              <a:rPr lang="en-US" altLang="zh-CN" dirty="0"/>
              <a:t> ))))   </a:t>
            </a:r>
          </a:p>
        </p:txBody>
      </p:sp>
      <p:graphicFrame>
        <p:nvGraphicFramePr>
          <p:cNvPr id="131076" name="Object 4"/>
          <p:cNvGraphicFramePr>
            <a:graphicFrameLocks noChangeAspect="1"/>
          </p:cNvGraphicFramePr>
          <p:nvPr>
            <p:extLst>
              <p:ext uri="{D42A27DB-BD31-4B8C-83A1-F6EECF244321}">
                <p14:modId xmlns:p14="http://schemas.microsoft.com/office/powerpoint/2010/main" val="2122159022"/>
              </p:ext>
            </p:extLst>
          </p:nvPr>
        </p:nvGraphicFramePr>
        <p:xfrm>
          <a:off x="8042472" y="2116312"/>
          <a:ext cx="3151520" cy="1255712"/>
        </p:xfrm>
        <a:graphic>
          <a:graphicData uri="http://schemas.openxmlformats.org/presentationml/2006/ole">
            <mc:AlternateContent xmlns:mc="http://schemas.openxmlformats.org/markup-compatibility/2006">
              <mc:Choice xmlns:v="urn:schemas-microsoft-com:vml" Requires="v">
                <p:oleObj spid="_x0000_s131139" name="公式" r:id="rId5" imgW="2108200" imgH="711200" progId="Equation.3">
                  <p:embed/>
                </p:oleObj>
              </mc:Choice>
              <mc:Fallback>
                <p:oleObj name="公式" r:id="rId5" imgW="21082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2472" y="2116312"/>
                        <a:ext cx="3151520" cy="1255712"/>
                      </a:xfrm>
                      <a:prstGeom prst="rect">
                        <a:avLst/>
                      </a:prstGeom>
                      <a:noFill/>
                      <a:ln w="38100">
                        <a:noFill/>
                        <a:miter lim="800000"/>
                        <a:headEnd/>
                        <a:tailEnd/>
                      </a:ln>
                    </p:spPr>
                  </p:pic>
                </p:oleObj>
              </mc:Fallback>
            </mc:AlternateContent>
          </a:graphicData>
        </a:graphic>
      </p:graphicFrame>
      <p:sp>
        <p:nvSpPr>
          <p:cNvPr id="131077" name="Text Box 5"/>
          <p:cNvSpPr txBox="1">
            <a:spLocks noChangeArrowheads="1"/>
          </p:cNvSpPr>
          <p:nvPr/>
        </p:nvSpPr>
        <p:spPr bwMode="auto">
          <a:xfrm>
            <a:off x="793676" y="1758794"/>
            <a:ext cx="74072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t>示例：求</a:t>
            </a:r>
            <a:r>
              <a:rPr lang="en-US" altLang="zh-CN" sz="2400" i="0" dirty="0">
                <a:solidFill>
                  <a:srgbClr val="000000"/>
                </a:solidFill>
              </a:rPr>
              <a:t>Fibonacci</a:t>
            </a:r>
            <a:r>
              <a:rPr lang="zh-CN" altLang="en-US" sz="2400" i="0" dirty="0">
                <a:solidFill>
                  <a:srgbClr val="000000"/>
                </a:solidFill>
              </a:rPr>
              <a:t>数列</a:t>
            </a:r>
            <a:r>
              <a:rPr lang="zh-CN" altLang="en-US" sz="2400" i="0" dirty="0"/>
              <a:t>的算法或程序</a:t>
            </a:r>
            <a:r>
              <a:rPr lang="en-US" altLang="zh-CN" sz="2400" i="0" dirty="0"/>
              <a:t>---</a:t>
            </a:r>
            <a:r>
              <a:rPr lang="zh-CN" altLang="en-US" sz="2400" i="0" dirty="0">
                <a:solidFill>
                  <a:srgbClr val="FF0000"/>
                </a:solidFill>
              </a:rPr>
              <a:t>迭代</a:t>
            </a:r>
          </a:p>
        </p:txBody>
      </p:sp>
      <p:sp>
        <p:nvSpPr>
          <p:cNvPr id="131079" name="Text Box 7"/>
          <p:cNvSpPr txBox="1">
            <a:spLocks noChangeArrowheads="1"/>
          </p:cNvSpPr>
          <p:nvPr/>
        </p:nvSpPr>
        <p:spPr bwMode="auto">
          <a:xfrm>
            <a:off x="8693150" y="1282701"/>
            <a:ext cx="1206500"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solidFill>
                  <a:srgbClr val="FFFFEF"/>
                </a:solidFill>
              </a:rPr>
              <a:t>递归定义</a:t>
            </a:r>
          </a:p>
        </p:txBody>
      </p:sp>
      <p:sp>
        <p:nvSpPr>
          <p:cNvPr id="131080" name="Text Box 8"/>
          <p:cNvSpPr txBox="1">
            <a:spLocks noChangeArrowheads="1"/>
          </p:cNvSpPr>
          <p:nvPr/>
        </p:nvSpPr>
        <p:spPr bwMode="auto">
          <a:xfrm>
            <a:off x="4947997" y="2307020"/>
            <a:ext cx="1358100" cy="442674"/>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i="0">
                <a:solidFill>
                  <a:srgbClr val="FFFFEF"/>
                </a:solidFill>
              </a:rPr>
              <a:t>迭代程序</a:t>
            </a:r>
          </a:p>
        </p:txBody>
      </p:sp>
      <p:sp>
        <p:nvSpPr>
          <p:cNvPr id="131081" name="Text Box 9"/>
          <p:cNvSpPr txBox="1">
            <a:spLocks noChangeArrowheads="1"/>
          </p:cNvSpPr>
          <p:nvPr/>
        </p:nvSpPr>
        <p:spPr bwMode="auto">
          <a:xfrm>
            <a:off x="1041991" y="4869899"/>
            <a:ext cx="1079205" cy="1123712"/>
          </a:xfrm>
          <a:prstGeom prst="round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solidFill>
                  <a:srgbClr val="FFFFEF"/>
                </a:solidFill>
              </a:rPr>
              <a:t>迭代程序的执行过程</a:t>
            </a:r>
          </a:p>
        </p:txBody>
      </p:sp>
      <p:sp>
        <p:nvSpPr>
          <p:cNvPr id="2" name="圆角矩形 73">
            <a:extLst>
              <a:ext uri="{FF2B5EF4-FFF2-40B4-BE49-F238E27FC236}">
                <a16:creationId xmlns:a16="http://schemas.microsoft.com/office/drawing/2014/main" id="{7BB475C1-F06B-4455-91F1-B05798E10A99}"/>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递归与迭代构造程序及其执行过程的另一示例</a:t>
            </a:r>
          </a:p>
        </p:txBody>
      </p:sp>
      <p:sp>
        <p:nvSpPr>
          <p:cNvPr id="3" name="标题 1">
            <a:extLst>
              <a:ext uri="{FF2B5EF4-FFF2-40B4-BE49-F238E27FC236}">
                <a16:creationId xmlns:a16="http://schemas.microsoft.com/office/drawing/2014/main" id="{81B813CA-A4ED-45F5-ABEF-D584D357C35A}"/>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
        <p:nvSpPr>
          <p:cNvPr id="11" name="矩形 1">
            <a:extLst>
              <a:ext uri="{FF2B5EF4-FFF2-40B4-BE49-F238E27FC236}">
                <a16:creationId xmlns:a16="http://schemas.microsoft.com/office/drawing/2014/main" id="{C7345B91-BFD1-4E23-9604-56A3B2BE6614}"/>
              </a:ext>
            </a:extLst>
          </p:cNvPr>
          <p:cNvSpPr>
            <a:spLocks noChangeArrowheads="1"/>
          </p:cNvSpPr>
          <p:nvPr/>
        </p:nvSpPr>
        <p:spPr bwMode="auto">
          <a:xfrm>
            <a:off x="10381926" y="3481456"/>
            <a:ext cx="2562225" cy="132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en-US" altLang="zh-CN" dirty="0"/>
              <a:t>b=F(n-2)</a:t>
            </a:r>
          </a:p>
          <a:p>
            <a:pPr eaLnBrk="1" hangingPunct="1"/>
            <a:r>
              <a:rPr lang="en-US" altLang="zh-CN" dirty="0"/>
              <a:t>a=F(n-1)</a:t>
            </a:r>
          </a:p>
          <a:p>
            <a:pPr eaLnBrk="1" hangingPunct="1"/>
            <a:r>
              <a:rPr lang="en-US" altLang="zh-CN" dirty="0"/>
              <a:t>a + b=F(n) -&gt;a</a:t>
            </a:r>
          </a:p>
          <a:p>
            <a:pPr eaLnBrk="1" hangingPunct="1"/>
            <a:r>
              <a:rPr lang="en-US" altLang="zh-CN" dirty="0"/>
              <a:t>a-&gt;b</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8674"/>
                                        </p:tgtEl>
                                        <p:attrNameLst>
                                          <p:attrName>style.visibility</p:attrName>
                                        </p:attrNameLst>
                                      </p:cBhvr>
                                      <p:to>
                                        <p:strVal val="visible"/>
                                      </p:to>
                                    </p:set>
                                    <p:anim calcmode="lin" valueType="num">
                                      <p:cBhvr additive="base">
                                        <p:cTn id="7" dur="500" fill="hold"/>
                                        <p:tgtEl>
                                          <p:spTgt spid="1948674"/>
                                        </p:tgtEl>
                                        <p:attrNameLst>
                                          <p:attrName>ppt_x</p:attrName>
                                        </p:attrNameLst>
                                      </p:cBhvr>
                                      <p:tavLst>
                                        <p:tav tm="0">
                                          <p:val>
                                            <p:strVal val="#ppt_x"/>
                                          </p:val>
                                        </p:tav>
                                        <p:tav tm="100000">
                                          <p:val>
                                            <p:strVal val="#ppt_x"/>
                                          </p:val>
                                        </p:tav>
                                      </p:tavLst>
                                    </p:anim>
                                    <p:anim calcmode="lin" valueType="num">
                                      <p:cBhvr additive="base">
                                        <p:cTn id="8" dur="500" fill="hold"/>
                                        <p:tgtEl>
                                          <p:spTgt spid="1948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Text Box 2"/>
          <p:cNvSpPr txBox="1">
            <a:spLocks noChangeArrowheads="1"/>
          </p:cNvSpPr>
          <p:nvPr/>
        </p:nvSpPr>
        <p:spPr bwMode="auto">
          <a:xfrm>
            <a:off x="707570" y="2377928"/>
            <a:ext cx="10392821" cy="313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Char char="u"/>
            </a:pPr>
            <a:r>
              <a:rPr lang="zh-CN" altLang="en-US" sz="2400" i="0" dirty="0"/>
              <a:t>递归是计算技术的典型特征，是以有限的表达方式来表达无限对象实例或无限计算步骤的一种经典的计算思维</a:t>
            </a:r>
          </a:p>
          <a:p>
            <a:pPr eaLnBrk="1" hangingPunct="1">
              <a:lnSpc>
                <a:spcPct val="140000"/>
              </a:lnSpc>
              <a:buClr>
                <a:srgbClr val="0066FF"/>
              </a:buClr>
              <a:buFont typeface="Wingdings" panose="05000000000000000000" pitchFamily="2" charset="2"/>
              <a:buChar char="u"/>
            </a:pPr>
            <a:r>
              <a:rPr lang="zh-CN" altLang="en-US" sz="2400" i="0" dirty="0"/>
              <a:t>递归覆盖了重复、迭代和递归，递归是最典型的构造手段</a:t>
            </a:r>
          </a:p>
          <a:p>
            <a:pPr eaLnBrk="1" hangingPunct="1">
              <a:lnSpc>
                <a:spcPct val="140000"/>
              </a:lnSpc>
              <a:buClr>
                <a:srgbClr val="0066FF"/>
              </a:buClr>
              <a:buFont typeface="Wingdings" panose="05000000000000000000" pitchFamily="2" charset="2"/>
              <a:buChar char="u"/>
            </a:pPr>
            <a:r>
              <a:rPr lang="zh-CN" altLang="en-US" sz="2400" i="0" dirty="0"/>
              <a:t>递归函数是可计算函数的精确的数学描述</a:t>
            </a:r>
            <a:r>
              <a:rPr lang="en-US" altLang="zh-CN" sz="2400" i="0" dirty="0"/>
              <a:t>---</a:t>
            </a:r>
            <a:r>
              <a:rPr lang="zh-CN" altLang="en-US" sz="2400" i="0" dirty="0"/>
              <a:t>计算理论的重要研究内容；</a:t>
            </a:r>
          </a:p>
          <a:p>
            <a:pPr algn="just" eaLnBrk="1" hangingPunct="1">
              <a:lnSpc>
                <a:spcPct val="140000"/>
              </a:lnSpc>
              <a:buClr>
                <a:srgbClr val="0066FF"/>
              </a:buClr>
              <a:buFont typeface="Wingdings" panose="05000000000000000000" pitchFamily="2" charset="2"/>
              <a:buChar char="u"/>
            </a:pPr>
            <a:r>
              <a:rPr lang="en-US" altLang="zh-CN" sz="2400" i="0" dirty="0"/>
              <a:t>(</a:t>
            </a:r>
            <a:r>
              <a:rPr lang="zh-CN" altLang="en-US" sz="2400" i="0" dirty="0"/>
              <a:t>后面将介绍的</a:t>
            </a:r>
            <a:r>
              <a:rPr lang="en-US" altLang="zh-CN" sz="2400" i="0" dirty="0"/>
              <a:t>)</a:t>
            </a:r>
            <a:r>
              <a:rPr lang="zh-CN" altLang="en-US" sz="2400" i="0" dirty="0"/>
              <a:t>图灵机本质上也是递归：图灵可计算函数与递归函数等价，凡可计算函数都是一般递归函数</a:t>
            </a:r>
            <a:r>
              <a:rPr lang="en-US" altLang="zh-CN" sz="2400" i="0" dirty="0"/>
              <a:t>---</a:t>
            </a:r>
            <a:r>
              <a:rPr lang="zh-CN" altLang="en-US" sz="2400" i="0" dirty="0"/>
              <a:t>丘奇</a:t>
            </a:r>
            <a:r>
              <a:rPr lang="en-US" altLang="zh-CN" sz="2400" i="0" dirty="0"/>
              <a:t>-</a:t>
            </a:r>
            <a:r>
              <a:rPr lang="zh-CN" altLang="en-US" sz="2400" i="0" dirty="0"/>
              <a:t>图灵命题</a:t>
            </a:r>
            <a:r>
              <a:rPr lang="en-US" altLang="zh-CN" sz="2400" i="0" dirty="0"/>
              <a:t>---</a:t>
            </a:r>
            <a:r>
              <a:rPr lang="zh-CN" altLang="en-US" sz="2400" i="0" dirty="0"/>
              <a:t>计算理论的重要研究内容</a:t>
            </a:r>
          </a:p>
        </p:txBody>
      </p:sp>
      <p:sp>
        <p:nvSpPr>
          <p:cNvPr id="133123" name="Text Box 3"/>
          <p:cNvSpPr txBox="1">
            <a:spLocks noChangeArrowheads="1"/>
          </p:cNvSpPr>
          <p:nvPr/>
        </p:nvSpPr>
        <p:spPr bwMode="auto">
          <a:xfrm>
            <a:off x="789469" y="1854575"/>
            <a:ext cx="697706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rgbClr val="0066FF"/>
              </a:buClr>
              <a:buFont typeface="Wingdings" panose="05000000000000000000" pitchFamily="2" charset="2"/>
              <a:buNone/>
            </a:pPr>
            <a:r>
              <a:rPr lang="zh-CN" altLang="en-US" sz="2400" i="0" dirty="0">
                <a:solidFill>
                  <a:schemeClr val="tx2"/>
                </a:solidFill>
                <a:ea typeface="华文宋体" panose="02010600040101010101" pitchFamily="2" charset="-122"/>
              </a:rPr>
              <a:t>关于递归的进一步学习</a:t>
            </a:r>
            <a:r>
              <a:rPr lang="en-US" altLang="zh-CN" sz="2400" i="0" dirty="0">
                <a:solidFill>
                  <a:schemeClr val="tx2"/>
                </a:solidFill>
                <a:ea typeface="华文宋体" panose="02010600040101010101" pitchFamily="2" charset="-122"/>
              </a:rPr>
              <a:t> </a:t>
            </a:r>
            <a:endParaRPr lang="zh-CN" altLang="en-US" sz="2400" i="0" dirty="0">
              <a:solidFill>
                <a:schemeClr val="tx2"/>
              </a:solidFill>
              <a:ea typeface="华文宋体" panose="02010600040101010101" pitchFamily="2" charset="-122"/>
            </a:endParaRPr>
          </a:p>
        </p:txBody>
      </p:sp>
      <p:sp>
        <p:nvSpPr>
          <p:cNvPr id="2" name="圆角矩形 73">
            <a:extLst>
              <a:ext uri="{FF2B5EF4-FFF2-40B4-BE49-F238E27FC236}">
                <a16:creationId xmlns:a16="http://schemas.microsoft.com/office/drawing/2014/main" id="{54445585-48ED-4C76-8F7A-CDC46707AFC4}"/>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递归还有什么</a:t>
            </a: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a:t>
            </a:r>
          </a:p>
        </p:txBody>
      </p:sp>
      <p:sp>
        <p:nvSpPr>
          <p:cNvPr id="3" name="标题 1">
            <a:extLst>
              <a:ext uri="{FF2B5EF4-FFF2-40B4-BE49-F238E27FC236}">
                <a16:creationId xmlns:a16="http://schemas.microsoft.com/office/drawing/2014/main" id="{F0E7E57E-FB6E-46B1-8FD2-AE68B25DDB34}"/>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运用递归和迭代：构造与自动执行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50722">
                                            <p:txEl>
                                              <p:pRg st="1" end="1"/>
                                            </p:txEl>
                                          </p:spTgt>
                                        </p:tgtEl>
                                        <p:attrNameLst>
                                          <p:attrName>style.visibility</p:attrName>
                                        </p:attrNameLst>
                                      </p:cBhvr>
                                      <p:to>
                                        <p:strVal val="visible"/>
                                      </p:to>
                                    </p:set>
                                    <p:anim calcmode="lin" valueType="num">
                                      <p:cBhvr additive="base">
                                        <p:cTn id="7" dur="500" fill="hold"/>
                                        <p:tgtEl>
                                          <p:spTgt spid="19507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07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50722">
                                            <p:txEl>
                                              <p:pRg st="2" end="2"/>
                                            </p:txEl>
                                          </p:spTgt>
                                        </p:tgtEl>
                                        <p:attrNameLst>
                                          <p:attrName>style.visibility</p:attrName>
                                        </p:attrNameLst>
                                      </p:cBhvr>
                                      <p:to>
                                        <p:strVal val="visible"/>
                                      </p:to>
                                    </p:set>
                                    <p:anim calcmode="lin" valueType="num">
                                      <p:cBhvr additive="base">
                                        <p:cTn id="13" dur="500" fill="hold"/>
                                        <p:tgtEl>
                                          <p:spTgt spid="195072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507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50722">
                                            <p:txEl>
                                              <p:pRg st="3" end="3"/>
                                            </p:txEl>
                                          </p:spTgt>
                                        </p:tgtEl>
                                        <p:attrNameLst>
                                          <p:attrName>style.visibility</p:attrName>
                                        </p:attrNameLst>
                                      </p:cBhvr>
                                      <p:to>
                                        <p:strVal val="visible"/>
                                      </p:to>
                                    </p:set>
                                    <p:anim calcmode="lin" valueType="num">
                                      <p:cBhvr additive="base">
                                        <p:cTn id="19" dur="500" fill="hold"/>
                                        <p:tgtEl>
                                          <p:spTgt spid="19507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5072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p:cNvGrpSpPr>
            <a:grpSpLocks/>
          </p:cNvGrpSpPr>
          <p:nvPr/>
        </p:nvGrpSpPr>
        <p:grpSpPr bwMode="auto">
          <a:xfrm>
            <a:off x="2998053" y="1865213"/>
            <a:ext cx="6092825" cy="1150968"/>
            <a:chOff x="1040" y="1651"/>
            <a:chExt cx="3838" cy="908"/>
          </a:xfrm>
        </p:grpSpPr>
        <p:sp>
          <p:nvSpPr>
            <p:cNvPr id="15" name="Oval 40"/>
            <p:cNvSpPr>
              <a:spLocks noChangeArrowheads="1"/>
            </p:cNvSpPr>
            <p:nvPr/>
          </p:nvSpPr>
          <p:spPr bwMode="gray">
            <a:xfrm>
              <a:off x="1040" y="1657"/>
              <a:ext cx="3838" cy="879"/>
            </a:xfrm>
            <a:prstGeom prst="roundRect">
              <a:avLst>
                <a:gd name="adj" fmla="val 16667"/>
              </a:avLst>
            </a:prstGeom>
            <a:solidFill>
              <a:schemeClr val="accent2"/>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16" name="Text Box 84"/>
            <p:cNvSpPr>
              <a:spLocks noChangeArrowheads="1"/>
            </p:cNvSpPr>
            <p:nvPr/>
          </p:nvSpPr>
          <p:spPr bwMode="auto">
            <a:xfrm>
              <a:off x="1396" y="1651"/>
              <a:ext cx="3272" cy="90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2800" i="0">
                  <a:solidFill>
                    <a:srgbClr val="FFFFFF"/>
                  </a:solidFill>
                  <a:latin typeface="微软雅黑" panose="020B0503020204020204" pitchFamily="34" charset="-122"/>
                  <a:ea typeface="微软雅黑" panose="020B0503020204020204" pitchFamily="34" charset="-122"/>
                </a:rPr>
                <a:t>什么是程序</a:t>
              </a:r>
              <a:r>
                <a:rPr kumimoji="0" lang="en-US" altLang="zh-CN" sz="2800" i="0">
                  <a:solidFill>
                    <a:srgbClr val="FFFFFF"/>
                  </a:solidFill>
                  <a:latin typeface="微软雅黑" panose="020B0503020204020204" pitchFamily="34" charset="-122"/>
                  <a:ea typeface="微软雅黑" panose="020B0503020204020204" pitchFamily="34" charset="-122"/>
                </a:rPr>
                <a:t>?</a:t>
              </a:r>
            </a:p>
            <a:p>
              <a:pPr algn="ctr" eaLnBrk="1" hangingPunct="1">
                <a:spcBef>
                  <a:spcPct val="20000"/>
                </a:spcBef>
                <a:defRPr/>
              </a:pPr>
              <a:r>
                <a:rPr kumimoji="0" lang="zh-CN" altLang="en-US" sz="2800" i="0">
                  <a:solidFill>
                    <a:srgbClr val="FFFFFF"/>
                  </a:solidFill>
                  <a:latin typeface="微软雅黑" panose="020B0503020204020204" pitchFamily="34" charset="-122"/>
                  <a:ea typeface="微软雅黑" panose="020B0503020204020204" pitchFamily="34" charset="-122"/>
                </a:rPr>
                <a:t>程序的本质是什么</a:t>
              </a:r>
              <a:r>
                <a:rPr kumimoji="0" lang="en-US" altLang="zh-CN" sz="2800" i="0">
                  <a:solidFill>
                    <a:srgbClr val="FFFFFF"/>
                  </a:solidFill>
                  <a:latin typeface="微软雅黑" panose="020B0503020204020204" pitchFamily="34" charset="-122"/>
                  <a:ea typeface="微软雅黑" panose="020B0503020204020204" pitchFamily="34" charset="-122"/>
                </a:rPr>
                <a:t>?</a:t>
              </a:r>
            </a:p>
          </p:txBody>
        </p:sp>
      </p:grpSp>
      <p:sp>
        <p:nvSpPr>
          <p:cNvPr id="1952775" name="Text Box 7"/>
          <p:cNvSpPr txBox="1">
            <a:spLocks noChangeArrowheads="1"/>
          </p:cNvSpPr>
          <p:nvPr/>
        </p:nvSpPr>
        <p:spPr bwMode="auto">
          <a:xfrm>
            <a:off x="2058582" y="6415799"/>
            <a:ext cx="1991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计算系统的构造</a:t>
            </a:r>
          </a:p>
        </p:txBody>
      </p:sp>
      <p:sp>
        <p:nvSpPr>
          <p:cNvPr id="1952776" name="Text Box 8"/>
          <p:cNvSpPr txBox="1">
            <a:spLocks noChangeArrowheads="1"/>
          </p:cNvSpPr>
          <p:nvPr/>
        </p:nvSpPr>
        <p:spPr bwMode="auto">
          <a:xfrm>
            <a:off x="2639606" y="5655056"/>
            <a:ext cx="32784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程序</a:t>
            </a:r>
            <a:r>
              <a:rPr lang="en-US" altLang="zh-CN" i="0" dirty="0"/>
              <a:t>---</a:t>
            </a:r>
            <a:r>
              <a:rPr lang="zh-CN" altLang="en-US" i="0" dirty="0"/>
              <a:t>对基本动作的组合</a:t>
            </a:r>
          </a:p>
          <a:p>
            <a:pPr eaLnBrk="1" hangingPunct="1"/>
            <a:r>
              <a:rPr lang="zh-CN" altLang="en-US" i="0" dirty="0"/>
              <a:t>计算系统</a:t>
            </a:r>
            <a:r>
              <a:rPr lang="en-US" altLang="zh-CN" i="0" dirty="0"/>
              <a:t>---</a:t>
            </a:r>
            <a:r>
              <a:rPr lang="zh-CN" altLang="en-US" i="0" dirty="0"/>
              <a:t>执行程序的系统</a:t>
            </a:r>
          </a:p>
        </p:txBody>
      </p:sp>
      <p:sp>
        <p:nvSpPr>
          <p:cNvPr id="1952777" name="Text Box 9"/>
          <p:cNvSpPr txBox="1">
            <a:spLocks noChangeArrowheads="1"/>
          </p:cNvSpPr>
          <p:nvPr/>
        </p:nvSpPr>
        <p:spPr bwMode="auto">
          <a:xfrm>
            <a:off x="3309532" y="5202090"/>
            <a:ext cx="43107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程序本质</a:t>
            </a:r>
            <a:r>
              <a:rPr lang="en-US" altLang="zh-CN" i="0"/>
              <a:t>---</a:t>
            </a:r>
            <a:r>
              <a:rPr lang="zh-CN" altLang="en-US" i="0"/>
              <a:t>组合、抽象、构造与执行</a:t>
            </a:r>
          </a:p>
        </p:txBody>
      </p:sp>
      <p:sp>
        <p:nvSpPr>
          <p:cNvPr id="1952778" name="Rectangle 10"/>
          <p:cNvSpPr>
            <a:spLocks noChangeArrowheads="1"/>
          </p:cNvSpPr>
          <p:nvPr/>
        </p:nvSpPr>
        <p:spPr bwMode="auto">
          <a:xfrm>
            <a:off x="3957232" y="4441348"/>
            <a:ext cx="32816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实例层面：运算组合式</a:t>
            </a:r>
          </a:p>
          <a:p>
            <a:pPr eaLnBrk="1" hangingPunct="1"/>
            <a:r>
              <a:rPr lang="zh-CN" altLang="en-US" i="0"/>
              <a:t>概念层面：计算系统与程序</a:t>
            </a:r>
          </a:p>
        </p:txBody>
      </p:sp>
      <p:sp>
        <p:nvSpPr>
          <p:cNvPr id="1952779" name="Rectangle 11"/>
          <p:cNvSpPr>
            <a:spLocks noChangeArrowheads="1"/>
          </p:cNvSpPr>
          <p:nvPr/>
        </p:nvSpPr>
        <p:spPr bwMode="auto">
          <a:xfrm>
            <a:off x="4743407" y="3535416"/>
            <a:ext cx="4791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t>程序构造的基本方法：递归与迭代</a:t>
            </a:r>
          </a:p>
        </p:txBody>
      </p:sp>
      <p:sp>
        <p:nvSpPr>
          <p:cNvPr id="1952780" name="Rectangle 12"/>
          <p:cNvSpPr>
            <a:spLocks noChangeArrowheads="1"/>
          </p:cNvSpPr>
          <p:nvPr/>
        </p:nvSpPr>
        <p:spPr bwMode="auto">
          <a:xfrm>
            <a:off x="4366711" y="3988382"/>
            <a:ext cx="21964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组合</a:t>
            </a:r>
            <a:r>
              <a:rPr lang="en-US" altLang="zh-CN" i="0"/>
              <a:t>/</a:t>
            </a:r>
            <a:r>
              <a:rPr lang="zh-CN" altLang="en-US" i="0"/>
              <a:t>抽象</a:t>
            </a:r>
            <a:r>
              <a:rPr lang="en-US" altLang="zh-CN" i="0"/>
              <a:t> </a:t>
            </a:r>
            <a:r>
              <a:rPr lang="en-US" altLang="zh-CN" i="0">
                <a:sym typeface="Wingdings" panose="05000000000000000000" pitchFamily="2" charset="2"/>
              </a:rPr>
              <a:t> </a:t>
            </a:r>
            <a:r>
              <a:rPr lang="zh-CN" altLang="en-US" i="0"/>
              <a:t>递归</a:t>
            </a:r>
          </a:p>
        </p:txBody>
      </p:sp>
      <p:sp>
        <p:nvSpPr>
          <p:cNvPr id="1952781" name="Rectangle 13"/>
          <p:cNvSpPr>
            <a:spLocks noChangeArrowheads="1"/>
          </p:cNvSpPr>
          <p:nvPr/>
        </p:nvSpPr>
        <p:spPr bwMode="auto">
          <a:xfrm>
            <a:off x="5261621" y="3082450"/>
            <a:ext cx="3797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a:t>递归定义、递归算法、递归计算</a:t>
            </a:r>
          </a:p>
        </p:txBody>
      </p:sp>
      <p:sp>
        <p:nvSpPr>
          <p:cNvPr id="1952782" name="Line 14"/>
          <p:cNvSpPr>
            <a:spLocks noChangeShapeType="1"/>
          </p:cNvSpPr>
          <p:nvPr/>
        </p:nvSpPr>
        <p:spPr bwMode="auto">
          <a:xfrm flipV="1">
            <a:off x="2138363" y="3104924"/>
            <a:ext cx="2850251" cy="3232375"/>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783" name="Text Box 15"/>
          <p:cNvSpPr txBox="1">
            <a:spLocks noChangeArrowheads="1"/>
          </p:cNvSpPr>
          <p:nvPr/>
        </p:nvSpPr>
        <p:spPr bwMode="auto">
          <a:xfrm rot="18687987">
            <a:off x="1295189" y="4395598"/>
            <a:ext cx="4055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solidFill>
                  <a:srgbClr val="CC0000"/>
                </a:solidFill>
              </a:rPr>
              <a:t>相互关联且递进的方式展开与贯通</a:t>
            </a:r>
          </a:p>
        </p:txBody>
      </p:sp>
      <p:sp>
        <p:nvSpPr>
          <p:cNvPr id="1952784" name="Text Box 16"/>
          <p:cNvSpPr txBox="1">
            <a:spLocks noChangeArrowheads="1"/>
          </p:cNvSpPr>
          <p:nvPr/>
        </p:nvSpPr>
        <p:spPr bwMode="auto">
          <a:xfrm rot="18833957">
            <a:off x="1176469" y="3995548"/>
            <a:ext cx="2836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solidFill>
                  <a:srgbClr val="CC0000"/>
                </a:solidFill>
              </a:rPr>
              <a:t>概念</a:t>
            </a:r>
            <a:r>
              <a:rPr lang="en-US" altLang="zh-CN" i="0" dirty="0">
                <a:solidFill>
                  <a:srgbClr val="CC0000"/>
                </a:solidFill>
              </a:rPr>
              <a:t>/</a:t>
            </a:r>
            <a:r>
              <a:rPr lang="zh-CN" altLang="en-US" i="0" dirty="0">
                <a:solidFill>
                  <a:srgbClr val="CC0000"/>
                </a:solidFill>
              </a:rPr>
              <a:t>原理与案例相结合</a:t>
            </a:r>
          </a:p>
        </p:txBody>
      </p:sp>
      <p:sp>
        <p:nvSpPr>
          <p:cNvPr id="1952785" name="Text Box 17"/>
          <p:cNvSpPr txBox="1">
            <a:spLocks noChangeArrowheads="1"/>
          </p:cNvSpPr>
          <p:nvPr/>
        </p:nvSpPr>
        <p:spPr bwMode="auto">
          <a:xfrm rot="18778968">
            <a:off x="1207198" y="4201923"/>
            <a:ext cx="3539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i="0" dirty="0">
                <a:solidFill>
                  <a:srgbClr val="CC0000"/>
                </a:solidFill>
              </a:rPr>
              <a:t>知识伴随思维，思维贯通知识</a:t>
            </a:r>
          </a:p>
        </p:txBody>
      </p:sp>
      <p:sp>
        <p:nvSpPr>
          <p:cNvPr id="2" name="圆角矩形 73">
            <a:extLst>
              <a:ext uri="{FF2B5EF4-FFF2-40B4-BE49-F238E27FC236}">
                <a16:creationId xmlns:a16="http://schemas.microsoft.com/office/drawing/2014/main" id="{C29D1506-47F6-4FF9-965C-610E4ECC6E03}"/>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本讲</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小结</a:t>
            </a:r>
            <a:endPar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标题 1">
            <a:extLst>
              <a:ext uri="{FF2B5EF4-FFF2-40B4-BE49-F238E27FC236}">
                <a16:creationId xmlns:a16="http://schemas.microsoft.com/office/drawing/2014/main" id="{20C5C58D-3973-46A3-9F53-90C740EC6A8B}"/>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第</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4</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讲</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程序与递归</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二看计算机的本质</a:t>
            </a:r>
            <a:endPar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2775"/>
                                        </p:tgtEl>
                                        <p:attrNameLst>
                                          <p:attrName>style.visibility</p:attrName>
                                        </p:attrNameLst>
                                      </p:cBhvr>
                                      <p:to>
                                        <p:strVal val="visible"/>
                                      </p:to>
                                    </p:set>
                                    <p:anim calcmode="lin" valueType="num">
                                      <p:cBhvr additive="base">
                                        <p:cTn id="7" dur="500" fill="hold"/>
                                        <p:tgtEl>
                                          <p:spTgt spid="1952775"/>
                                        </p:tgtEl>
                                        <p:attrNameLst>
                                          <p:attrName>ppt_x</p:attrName>
                                        </p:attrNameLst>
                                      </p:cBhvr>
                                      <p:tavLst>
                                        <p:tav tm="0">
                                          <p:val>
                                            <p:strVal val="#ppt_x"/>
                                          </p:val>
                                        </p:tav>
                                        <p:tav tm="100000">
                                          <p:val>
                                            <p:strVal val="#ppt_x"/>
                                          </p:val>
                                        </p:tav>
                                      </p:tavLst>
                                    </p:anim>
                                    <p:anim calcmode="lin" valueType="num">
                                      <p:cBhvr additive="base">
                                        <p:cTn id="8" dur="500" fill="hold"/>
                                        <p:tgtEl>
                                          <p:spTgt spid="19527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52776"/>
                                        </p:tgtEl>
                                        <p:attrNameLst>
                                          <p:attrName>style.visibility</p:attrName>
                                        </p:attrNameLst>
                                      </p:cBhvr>
                                      <p:to>
                                        <p:strVal val="visible"/>
                                      </p:to>
                                    </p:set>
                                    <p:anim calcmode="lin" valueType="num">
                                      <p:cBhvr additive="base">
                                        <p:cTn id="13" dur="500" fill="hold"/>
                                        <p:tgtEl>
                                          <p:spTgt spid="1952776"/>
                                        </p:tgtEl>
                                        <p:attrNameLst>
                                          <p:attrName>ppt_x</p:attrName>
                                        </p:attrNameLst>
                                      </p:cBhvr>
                                      <p:tavLst>
                                        <p:tav tm="0">
                                          <p:val>
                                            <p:strVal val="#ppt_x"/>
                                          </p:val>
                                        </p:tav>
                                        <p:tav tm="100000">
                                          <p:val>
                                            <p:strVal val="#ppt_x"/>
                                          </p:val>
                                        </p:tav>
                                      </p:tavLst>
                                    </p:anim>
                                    <p:anim calcmode="lin" valueType="num">
                                      <p:cBhvr additive="base">
                                        <p:cTn id="14" dur="500" fill="hold"/>
                                        <p:tgtEl>
                                          <p:spTgt spid="19527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2777"/>
                                        </p:tgtEl>
                                        <p:attrNameLst>
                                          <p:attrName>style.visibility</p:attrName>
                                        </p:attrNameLst>
                                      </p:cBhvr>
                                      <p:to>
                                        <p:strVal val="visible"/>
                                      </p:to>
                                    </p:set>
                                    <p:anim calcmode="lin" valueType="num">
                                      <p:cBhvr additive="base">
                                        <p:cTn id="19" dur="500" fill="hold"/>
                                        <p:tgtEl>
                                          <p:spTgt spid="1952777"/>
                                        </p:tgtEl>
                                        <p:attrNameLst>
                                          <p:attrName>ppt_x</p:attrName>
                                        </p:attrNameLst>
                                      </p:cBhvr>
                                      <p:tavLst>
                                        <p:tav tm="0">
                                          <p:val>
                                            <p:strVal val="#ppt_x"/>
                                          </p:val>
                                        </p:tav>
                                        <p:tav tm="100000">
                                          <p:val>
                                            <p:strVal val="#ppt_x"/>
                                          </p:val>
                                        </p:tav>
                                      </p:tavLst>
                                    </p:anim>
                                    <p:anim calcmode="lin" valueType="num">
                                      <p:cBhvr additive="base">
                                        <p:cTn id="20" dur="500" fill="hold"/>
                                        <p:tgtEl>
                                          <p:spTgt spid="19527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52778"/>
                                        </p:tgtEl>
                                        <p:attrNameLst>
                                          <p:attrName>style.visibility</p:attrName>
                                        </p:attrNameLst>
                                      </p:cBhvr>
                                      <p:to>
                                        <p:strVal val="visible"/>
                                      </p:to>
                                    </p:set>
                                    <p:anim calcmode="lin" valueType="num">
                                      <p:cBhvr additive="base">
                                        <p:cTn id="25" dur="500" fill="hold"/>
                                        <p:tgtEl>
                                          <p:spTgt spid="1952778"/>
                                        </p:tgtEl>
                                        <p:attrNameLst>
                                          <p:attrName>ppt_x</p:attrName>
                                        </p:attrNameLst>
                                      </p:cBhvr>
                                      <p:tavLst>
                                        <p:tav tm="0">
                                          <p:val>
                                            <p:strVal val="#ppt_x"/>
                                          </p:val>
                                        </p:tav>
                                        <p:tav tm="100000">
                                          <p:val>
                                            <p:strVal val="#ppt_x"/>
                                          </p:val>
                                        </p:tav>
                                      </p:tavLst>
                                    </p:anim>
                                    <p:anim calcmode="lin" valueType="num">
                                      <p:cBhvr additive="base">
                                        <p:cTn id="26" dur="500" fill="hold"/>
                                        <p:tgtEl>
                                          <p:spTgt spid="195277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52780"/>
                                        </p:tgtEl>
                                        <p:attrNameLst>
                                          <p:attrName>style.visibility</p:attrName>
                                        </p:attrNameLst>
                                      </p:cBhvr>
                                      <p:to>
                                        <p:strVal val="visible"/>
                                      </p:to>
                                    </p:set>
                                    <p:anim calcmode="lin" valueType="num">
                                      <p:cBhvr additive="base">
                                        <p:cTn id="31" dur="500" fill="hold"/>
                                        <p:tgtEl>
                                          <p:spTgt spid="1952780"/>
                                        </p:tgtEl>
                                        <p:attrNameLst>
                                          <p:attrName>ppt_x</p:attrName>
                                        </p:attrNameLst>
                                      </p:cBhvr>
                                      <p:tavLst>
                                        <p:tav tm="0">
                                          <p:val>
                                            <p:strVal val="#ppt_x"/>
                                          </p:val>
                                        </p:tav>
                                        <p:tav tm="100000">
                                          <p:val>
                                            <p:strVal val="#ppt_x"/>
                                          </p:val>
                                        </p:tav>
                                      </p:tavLst>
                                    </p:anim>
                                    <p:anim calcmode="lin" valueType="num">
                                      <p:cBhvr additive="base">
                                        <p:cTn id="32" dur="500" fill="hold"/>
                                        <p:tgtEl>
                                          <p:spTgt spid="195278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52779"/>
                                        </p:tgtEl>
                                        <p:attrNameLst>
                                          <p:attrName>style.visibility</p:attrName>
                                        </p:attrNameLst>
                                      </p:cBhvr>
                                      <p:to>
                                        <p:strVal val="visible"/>
                                      </p:to>
                                    </p:set>
                                    <p:anim calcmode="lin" valueType="num">
                                      <p:cBhvr additive="base">
                                        <p:cTn id="37" dur="500" fill="hold"/>
                                        <p:tgtEl>
                                          <p:spTgt spid="1952779"/>
                                        </p:tgtEl>
                                        <p:attrNameLst>
                                          <p:attrName>ppt_x</p:attrName>
                                        </p:attrNameLst>
                                      </p:cBhvr>
                                      <p:tavLst>
                                        <p:tav tm="0">
                                          <p:val>
                                            <p:strVal val="#ppt_x"/>
                                          </p:val>
                                        </p:tav>
                                        <p:tav tm="100000">
                                          <p:val>
                                            <p:strVal val="#ppt_x"/>
                                          </p:val>
                                        </p:tav>
                                      </p:tavLst>
                                    </p:anim>
                                    <p:anim calcmode="lin" valueType="num">
                                      <p:cBhvr additive="base">
                                        <p:cTn id="38" dur="500" fill="hold"/>
                                        <p:tgtEl>
                                          <p:spTgt spid="195277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52781"/>
                                        </p:tgtEl>
                                        <p:attrNameLst>
                                          <p:attrName>style.visibility</p:attrName>
                                        </p:attrNameLst>
                                      </p:cBhvr>
                                      <p:to>
                                        <p:strVal val="visible"/>
                                      </p:to>
                                    </p:set>
                                    <p:anim calcmode="lin" valueType="num">
                                      <p:cBhvr additive="base">
                                        <p:cTn id="43" dur="500" fill="hold"/>
                                        <p:tgtEl>
                                          <p:spTgt spid="1952781"/>
                                        </p:tgtEl>
                                        <p:attrNameLst>
                                          <p:attrName>ppt_x</p:attrName>
                                        </p:attrNameLst>
                                      </p:cBhvr>
                                      <p:tavLst>
                                        <p:tav tm="0">
                                          <p:val>
                                            <p:strVal val="#ppt_x"/>
                                          </p:val>
                                        </p:tav>
                                        <p:tav tm="100000">
                                          <p:val>
                                            <p:strVal val="#ppt_x"/>
                                          </p:val>
                                        </p:tav>
                                      </p:tavLst>
                                    </p:anim>
                                    <p:anim calcmode="lin" valueType="num">
                                      <p:cBhvr additive="base">
                                        <p:cTn id="44" dur="500" fill="hold"/>
                                        <p:tgtEl>
                                          <p:spTgt spid="195278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952782"/>
                                        </p:tgtEl>
                                        <p:attrNameLst>
                                          <p:attrName>style.visibility</p:attrName>
                                        </p:attrNameLst>
                                      </p:cBhvr>
                                      <p:to>
                                        <p:strVal val="visible"/>
                                      </p:to>
                                    </p:set>
                                    <p:anim calcmode="lin" valueType="num">
                                      <p:cBhvr additive="base">
                                        <p:cTn id="49" dur="500" fill="hold"/>
                                        <p:tgtEl>
                                          <p:spTgt spid="1952782"/>
                                        </p:tgtEl>
                                        <p:attrNameLst>
                                          <p:attrName>ppt_x</p:attrName>
                                        </p:attrNameLst>
                                      </p:cBhvr>
                                      <p:tavLst>
                                        <p:tav tm="0">
                                          <p:val>
                                            <p:strVal val="#ppt_x"/>
                                          </p:val>
                                        </p:tav>
                                        <p:tav tm="100000">
                                          <p:val>
                                            <p:strVal val="#ppt_x"/>
                                          </p:val>
                                        </p:tav>
                                      </p:tavLst>
                                    </p:anim>
                                    <p:anim calcmode="lin" valueType="num">
                                      <p:cBhvr additive="base">
                                        <p:cTn id="50" dur="500" fill="hold"/>
                                        <p:tgtEl>
                                          <p:spTgt spid="195278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52783"/>
                                        </p:tgtEl>
                                        <p:attrNameLst>
                                          <p:attrName>style.visibility</p:attrName>
                                        </p:attrNameLst>
                                      </p:cBhvr>
                                      <p:to>
                                        <p:strVal val="visible"/>
                                      </p:to>
                                    </p:set>
                                    <p:anim calcmode="lin" valueType="num">
                                      <p:cBhvr additive="base">
                                        <p:cTn id="53" dur="500" fill="hold"/>
                                        <p:tgtEl>
                                          <p:spTgt spid="1952783"/>
                                        </p:tgtEl>
                                        <p:attrNameLst>
                                          <p:attrName>ppt_x</p:attrName>
                                        </p:attrNameLst>
                                      </p:cBhvr>
                                      <p:tavLst>
                                        <p:tav tm="0">
                                          <p:val>
                                            <p:strVal val="#ppt_x"/>
                                          </p:val>
                                        </p:tav>
                                        <p:tav tm="100000">
                                          <p:val>
                                            <p:strVal val="#ppt_x"/>
                                          </p:val>
                                        </p:tav>
                                      </p:tavLst>
                                    </p:anim>
                                    <p:anim calcmode="lin" valueType="num">
                                      <p:cBhvr additive="base">
                                        <p:cTn id="54" dur="500" fill="hold"/>
                                        <p:tgtEl>
                                          <p:spTgt spid="1952783"/>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52785"/>
                                        </p:tgtEl>
                                        <p:attrNameLst>
                                          <p:attrName>style.visibility</p:attrName>
                                        </p:attrNameLst>
                                      </p:cBhvr>
                                      <p:to>
                                        <p:strVal val="visible"/>
                                      </p:to>
                                    </p:set>
                                    <p:anim calcmode="lin" valueType="num">
                                      <p:cBhvr additive="base">
                                        <p:cTn id="59" dur="500" fill="hold"/>
                                        <p:tgtEl>
                                          <p:spTgt spid="1952785"/>
                                        </p:tgtEl>
                                        <p:attrNameLst>
                                          <p:attrName>ppt_x</p:attrName>
                                        </p:attrNameLst>
                                      </p:cBhvr>
                                      <p:tavLst>
                                        <p:tav tm="0">
                                          <p:val>
                                            <p:strVal val="#ppt_x"/>
                                          </p:val>
                                        </p:tav>
                                        <p:tav tm="100000">
                                          <p:val>
                                            <p:strVal val="#ppt_x"/>
                                          </p:val>
                                        </p:tav>
                                      </p:tavLst>
                                    </p:anim>
                                    <p:anim calcmode="lin" valueType="num">
                                      <p:cBhvr additive="base">
                                        <p:cTn id="60" dur="500" fill="hold"/>
                                        <p:tgtEl>
                                          <p:spTgt spid="195278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952784"/>
                                        </p:tgtEl>
                                        <p:attrNameLst>
                                          <p:attrName>style.visibility</p:attrName>
                                        </p:attrNameLst>
                                      </p:cBhvr>
                                      <p:to>
                                        <p:strVal val="visible"/>
                                      </p:to>
                                    </p:set>
                                    <p:anim calcmode="lin" valueType="num">
                                      <p:cBhvr additive="base">
                                        <p:cTn id="65" dur="500" fill="hold"/>
                                        <p:tgtEl>
                                          <p:spTgt spid="1952784"/>
                                        </p:tgtEl>
                                        <p:attrNameLst>
                                          <p:attrName>ppt_x</p:attrName>
                                        </p:attrNameLst>
                                      </p:cBhvr>
                                      <p:tavLst>
                                        <p:tav tm="0">
                                          <p:val>
                                            <p:strVal val="#ppt_x"/>
                                          </p:val>
                                        </p:tav>
                                        <p:tav tm="100000">
                                          <p:val>
                                            <p:strVal val="#ppt_x"/>
                                          </p:val>
                                        </p:tav>
                                      </p:tavLst>
                                    </p:anim>
                                    <p:anim calcmode="lin" valueType="num">
                                      <p:cBhvr additive="base">
                                        <p:cTn id="66" dur="500" fill="hold"/>
                                        <p:tgtEl>
                                          <p:spTgt spid="1952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775" grpId="0"/>
      <p:bldP spid="1952776" grpId="0"/>
      <p:bldP spid="1952777" grpId="0"/>
      <p:bldP spid="1952778" grpId="0"/>
      <p:bldP spid="1952779" grpId="0"/>
      <p:bldP spid="1952780" grpId="0"/>
      <p:bldP spid="1952781" grpId="0"/>
      <p:bldP spid="1952783" grpId="0"/>
      <p:bldP spid="1952784" grpId="0"/>
      <p:bldP spid="19527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4569151" y="4647877"/>
            <a:ext cx="268605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0" lang="zh-CN" altLang="en-US" sz="1600" i="0" dirty="0">
                <a:solidFill>
                  <a:srgbClr val="FF0000"/>
                </a:solidFill>
              </a:rPr>
              <a:t>基本动作       对基本动作的</a:t>
            </a:r>
          </a:p>
          <a:p>
            <a:pPr eaLnBrk="1" hangingPunct="1">
              <a:lnSpc>
                <a:spcPct val="115000"/>
              </a:lnSpc>
            </a:pPr>
            <a:r>
              <a:rPr kumimoji="0" lang="zh-CN" altLang="en-US" sz="1600" i="0" dirty="0">
                <a:solidFill>
                  <a:srgbClr val="FF0000"/>
                </a:solidFill>
              </a:rPr>
              <a:t>                     抽象与控制</a:t>
            </a:r>
          </a:p>
          <a:p>
            <a:pPr eaLnBrk="1" hangingPunct="1">
              <a:lnSpc>
                <a:spcPct val="115000"/>
              </a:lnSpc>
            </a:pPr>
            <a:endParaRPr kumimoji="0" lang="zh-CN" altLang="en-US" sz="1600" i="0" dirty="0">
              <a:solidFill>
                <a:srgbClr val="FF0000"/>
              </a:solidFill>
            </a:endParaRPr>
          </a:p>
          <a:p>
            <a:pPr eaLnBrk="1" hangingPunct="1">
              <a:lnSpc>
                <a:spcPct val="115000"/>
              </a:lnSpc>
            </a:pPr>
            <a:r>
              <a:rPr kumimoji="0" lang="en-US" altLang="zh-CN" sz="1600" i="0" dirty="0">
                <a:solidFill>
                  <a:srgbClr val="FF0000"/>
                </a:solidFill>
              </a:rPr>
              <a:t>“</a:t>
            </a:r>
            <a:r>
              <a:rPr kumimoji="0" lang="zh-CN" altLang="en-US" sz="1600" i="0" dirty="0">
                <a:solidFill>
                  <a:srgbClr val="FF0000"/>
                </a:solidFill>
              </a:rPr>
              <a:t>与”动作          </a:t>
            </a:r>
            <a:r>
              <a:rPr kumimoji="0" lang="en-US" altLang="zh-CN" sz="1600" i="0" dirty="0">
                <a:solidFill>
                  <a:srgbClr val="FF0000"/>
                </a:solidFill>
              </a:rPr>
              <a:t>AND </a:t>
            </a:r>
          </a:p>
          <a:p>
            <a:pPr eaLnBrk="1" hangingPunct="1">
              <a:lnSpc>
                <a:spcPct val="115000"/>
              </a:lnSpc>
            </a:pPr>
            <a:r>
              <a:rPr kumimoji="0" lang="en-US" altLang="zh-CN" sz="1600" i="0" dirty="0">
                <a:solidFill>
                  <a:srgbClr val="FF0000"/>
                </a:solidFill>
              </a:rPr>
              <a:t>“</a:t>
            </a:r>
            <a:r>
              <a:rPr kumimoji="0" lang="zh-CN" altLang="en-US" sz="1600" i="0" dirty="0">
                <a:solidFill>
                  <a:srgbClr val="FF0000"/>
                </a:solidFill>
              </a:rPr>
              <a:t>或”动作           </a:t>
            </a:r>
            <a:r>
              <a:rPr kumimoji="0" lang="en-US" altLang="zh-CN" sz="1600" i="0" dirty="0">
                <a:solidFill>
                  <a:srgbClr val="FF0000"/>
                </a:solidFill>
              </a:rPr>
              <a:t>OR</a:t>
            </a:r>
          </a:p>
          <a:p>
            <a:pPr eaLnBrk="1" hangingPunct="1">
              <a:lnSpc>
                <a:spcPct val="115000"/>
              </a:lnSpc>
            </a:pPr>
            <a:r>
              <a:rPr kumimoji="0" lang="en-US" altLang="zh-CN" sz="1600" i="0" dirty="0">
                <a:solidFill>
                  <a:srgbClr val="FF0000"/>
                </a:solidFill>
              </a:rPr>
              <a:t>“</a:t>
            </a:r>
            <a:r>
              <a:rPr kumimoji="0" lang="zh-CN" altLang="en-US" sz="1600" i="0" dirty="0">
                <a:solidFill>
                  <a:srgbClr val="FF0000"/>
                </a:solidFill>
              </a:rPr>
              <a:t>非”动作          </a:t>
            </a:r>
            <a:r>
              <a:rPr kumimoji="0" lang="en-US" altLang="zh-CN" sz="1600" i="0" dirty="0">
                <a:solidFill>
                  <a:srgbClr val="FF0000"/>
                </a:solidFill>
              </a:rPr>
              <a:t>NOT</a:t>
            </a:r>
          </a:p>
        </p:txBody>
      </p:sp>
      <p:sp>
        <p:nvSpPr>
          <p:cNvPr id="23555" name="Text Box 5"/>
          <p:cNvSpPr txBox="1">
            <a:spLocks noChangeArrowheads="1"/>
          </p:cNvSpPr>
          <p:nvPr/>
        </p:nvSpPr>
        <p:spPr bwMode="auto">
          <a:xfrm>
            <a:off x="6942463" y="3592190"/>
            <a:ext cx="372890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i="0">
                <a:solidFill>
                  <a:srgbClr val="FF0000"/>
                </a:solidFill>
              </a:rPr>
              <a:t>复杂动作 </a:t>
            </a:r>
            <a:r>
              <a:rPr kumimoji="0" lang="en-US" altLang="zh-CN" sz="1600" i="0">
                <a:solidFill>
                  <a:srgbClr val="FF0000"/>
                </a:solidFill>
              </a:rPr>
              <a:t>= </a:t>
            </a:r>
            <a:r>
              <a:rPr kumimoji="0" lang="zh-CN" altLang="en-US" sz="1600" i="0">
                <a:solidFill>
                  <a:srgbClr val="FF0000"/>
                </a:solidFill>
              </a:rPr>
              <a:t>基本动作的各种方式的组合</a:t>
            </a:r>
          </a:p>
          <a:p>
            <a:pPr eaLnBrk="1" hangingPunct="1"/>
            <a:r>
              <a:rPr lang="en-US" altLang="zh-CN" sz="1600" i="0">
                <a:solidFill>
                  <a:srgbClr val="FF0000"/>
                </a:solidFill>
              </a:rPr>
              <a:t>(A</a:t>
            </a:r>
            <a:r>
              <a:rPr lang="en-US" altLang="zh-CN" sz="1600" i="0" baseline="-25000">
                <a:solidFill>
                  <a:srgbClr val="FF0000"/>
                </a:solidFill>
              </a:rPr>
              <a:t>i </a:t>
            </a:r>
            <a:r>
              <a:rPr lang="en-US" altLang="zh-CN" sz="1600" i="0">
                <a:solidFill>
                  <a:srgbClr val="FF0000"/>
                </a:solidFill>
              </a:rPr>
              <a:t>XOR B</a:t>
            </a:r>
            <a:r>
              <a:rPr lang="en-US" altLang="zh-CN" sz="1600" i="0" baseline="-25000">
                <a:solidFill>
                  <a:srgbClr val="FF0000"/>
                </a:solidFill>
              </a:rPr>
              <a:t>i</a:t>
            </a:r>
            <a:r>
              <a:rPr lang="en-US" altLang="zh-CN" sz="1600" i="0">
                <a:solidFill>
                  <a:srgbClr val="FF0000"/>
                </a:solidFill>
              </a:rPr>
              <a:t>) XOR C</a:t>
            </a:r>
            <a:r>
              <a:rPr lang="en-US" altLang="zh-CN" sz="1600" i="0" baseline="-25000">
                <a:solidFill>
                  <a:srgbClr val="FF0000"/>
                </a:solidFill>
              </a:rPr>
              <a:t>i</a:t>
            </a:r>
          </a:p>
          <a:p>
            <a:pPr eaLnBrk="1" hangingPunct="1"/>
            <a:r>
              <a:rPr lang="en-US" altLang="zh-CN" sz="1600" i="0">
                <a:solidFill>
                  <a:srgbClr val="FF0000"/>
                </a:solidFill>
              </a:rPr>
              <a:t>((A</a:t>
            </a:r>
            <a:r>
              <a:rPr lang="en-US" altLang="zh-CN" sz="1600" i="0" baseline="-25000">
                <a:solidFill>
                  <a:srgbClr val="FF0000"/>
                </a:solidFill>
              </a:rPr>
              <a:t>i </a:t>
            </a:r>
            <a:r>
              <a:rPr lang="en-US" altLang="zh-CN" sz="1600" i="0">
                <a:solidFill>
                  <a:srgbClr val="FF0000"/>
                </a:solidFill>
              </a:rPr>
              <a:t>XOR B</a:t>
            </a:r>
            <a:r>
              <a:rPr lang="en-US" altLang="zh-CN" sz="1600" i="0" baseline="-25000">
                <a:solidFill>
                  <a:srgbClr val="FF0000"/>
                </a:solidFill>
              </a:rPr>
              <a:t>i</a:t>
            </a:r>
            <a:r>
              <a:rPr lang="en-US" altLang="zh-CN" sz="1600" i="0">
                <a:solidFill>
                  <a:srgbClr val="FF0000"/>
                </a:solidFill>
              </a:rPr>
              <a:t>) AND C</a:t>
            </a:r>
            <a:r>
              <a:rPr lang="en-US" altLang="zh-CN" sz="1600" i="0" baseline="-25000">
                <a:solidFill>
                  <a:srgbClr val="FF0000"/>
                </a:solidFill>
              </a:rPr>
              <a:t>i</a:t>
            </a:r>
            <a:r>
              <a:rPr lang="en-US" altLang="zh-CN" sz="1600" i="0">
                <a:solidFill>
                  <a:srgbClr val="FF0000"/>
                </a:solidFill>
              </a:rPr>
              <a:t>) OR (A</a:t>
            </a:r>
            <a:r>
              <a:rPr lang="en-US" altLang="zh-CN" sz="1600" i="0" baseline="-25000">
                <a:solidFill>
                  <a:srgbClr val="FF0000"/>
                </a:solidFill>
              </a:rPr>
              <a:t>i</a:t>
            </a:r>
            <a:r>
              <a:rPr lang="en-US" altLang="zh-CN" sz="1600" i="0">
                <a:solidFill>
                  <a:srgbClr val="FF0000"/>
                </a:solidFill>
              </a:rPr>
              <a:t> AND B</a:t>
            </a:r>
            <a:r>
              <a:rPr lang="en-US" altLang="zh-CN" sz="1600" i="0" baseline="-25000">
                <a:solidFill>
                  <a:srgbClr val="FF0000"/>
                </a:solidFill>
              </a:rPr>
              <a:t>i</a:t>
            </a:r>
            <a:r>
              <a:rPr lang="en-US" altLang="zh-CN" sz="1600" i="0">
                <a:solidFill>
                  <a:srgbClr val="FF0000"/>
                </a:solidFill>
              </a:rPr>
              <a:t>)</a:t>
            </a:r>
            <a:endParaRPr kumimoji="0" lang="en-US" altLang="zh-CN" sz="1600" i="0">
              <a:solidFill>
                <a:srgbClr val="FF0000"/>
              </a:solidFill>
            </a:endParaRPr>
          </a:p>
          <a:p>
            <a:pPr eaLnBrk="1" hangingPunct="1"/>
            <a:r>
              <a:rPr kumimoji="0" lang="en-US" altLang="zh-CN" sz="1600" i="0">
                <a:solidFill>
                  <a:srgbClr val="FF0000"/>
                </a:solidFill>
              </a:rPr>
              <a:t>… …</a:t>
            </a:r>
          </a:p>
        </p:txBody>
      </p:sp>
      <p:sp>
        <p:nvSpPr>
          <p:cNvPr id="23556" name="Line 6"/>
          <p:cNvSpPr>
            <a:spLocks noChangeShapeType="1"/>
          </p:cNvSpPr>
          <p:nvPr/>
        </p:nvSpPr>
        <p:spPr bwMode="auto">
          <a:xfrm>
            <a:off x="9511038" y="4654227"/>
            <a:ext cx="0" cy="7191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Text Box 7"/>
          <p:cNvSpPr txBox="1">
            <a:spLocks noChangeArrowheads="1"/>
          </p:cNvSpPr>
          <p:nvPr/>
        </p:nvSpPr>
        <p:spPr bwMode="auto">
          <a:xfrm>
            <a:off x="8574413" y="5373366"/>
            <a:ext cx="1892300" cy="8540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i="0">
                <a:solidFill>
                  <a:srgbClr val="FF0000"/>
                </a:solidFill>
              </a:rPr>
              <a:t>解释这种组合</a:t>
            </a:r>
            <a:r>
              <a:rPr kumimoji="0" lang="en-US" altLang="zh-CN" sz="1600" i="0">
                <a:solidFill>
                  <a:srgbClr val="FF0000"/>
                </a:solidFill>
              </a:rPr>
              <a:t>, </a:t>
            </a:r>
            <a:r>
              <a:rPr kumimoji="0" lang="zh-CN" altLang="en-US" sz="1600" i="0">
                <a:solidFill>
                  <a:srgbClr val="FF0000"/>
                </a:solidFill>
              </a:rPr>
              <a:t>并按次序调用基本动作予以执行</a:t>
            </a:r>
          </a:p>
        </p:txBody>
      </p:sp>
      <p:grpSp>
        <p:nvGrpSpPr>
          <p:cNvPr id="23558" name="Group 18"/>
          <p:cNvGrpSpPr>
            <a:grpSpLocks/>
          </p:cNvGrpSpPr>
          <p:nvPr/>
        </p:nvGrpSpPr>
        <p:grpSpPr bwMode="auto">
          <a:xfrm>
            <a:off x="4442152" y="4806627"/>
            <a:ext cx="2803525" cy="1536700"/>
            <a:chOff x="927" y="2907"/>
            <a:chExt cx="1361" cy="862"/>
          </a:xfrm>
        </p:grpSpPr>
        <p:sp>
          <p:nvSpPr>
            <p:cNvPr id="23567" name="Line 8"/>
            <p:cNvSpPr>
              <a:spLocks noChangeShapeType="1"/>
            </p:cNvSpPr>
            <p:nvPr/>
          </p:nvSpPr>
          <p:spPr bwMode="auto">
            <a:xfrm>
              <a:off x="927" y="3235"/>
              <a:ext cx="136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9"/>
            <p:cNvSpPr>
              <a:spLocks noChangeShapeType="1"/>
            </p:cNvSpPr>
            <p:nvPr/>
          </p:nvSpPr>
          <p:spPr bwMode="auto">
            <a:xfrm>
              <a:off x="1517" y="2907"/>
              <a:ext cx="0" cy="86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9" name="Line 10"/>
          <p:cNvSpPr>
            <a:spLocks noChangeShapeType="1"/>
          </p:cNvSpPr>
          <p:nvPr/>
        </p:nvSpPr>
        <p:spPr bwMode="auto">
          <a:xfrm flipH="1">
            <a:off x="6912301" y="5763890"/>
            <a:ext cx="165576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0" name="Rectangle 11"/>
          <p:cNvSpPr>
            <a:spLocks noChangeArrowheads="1"/>
          </p:cNvSpPr>
          <p:nvPr/>
        </p:nvSpPr>
        <p:spPr bwMode="auto">
          <a:xfrm>
            <a:off x="3970703" y="3584557"/>
            <a:ext cx="7632700" cy="30654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1" name="Text Box 13"/>
          <p:cNvSpPr txBox="1">
            <a:spLocks noChangeArrowheads="1"/>
          </p:cNvSpPr>
          <p:nvPr/>
        </p:nvSpPr>
        <p:spPr bwMode="auto">
          <a:xfrm>
            <a:off x="10590539" y="5193978"/>
            <a:ext cx="803425" cy="120032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程序</a:t>
            </a:r>
          </a:p>
          <a:p>
            <a:pPr eaLnBrk="1" hangingPunct="1"/>
            <a:r>
              <a:rPr kumimoji="0" lang="zh-CN" altLang="en-US" sz="2400" i="0">
                <a:solidFill>
                  <a:schemeClr val="tx2"/>
                </a:solidFill>
              </a:rPr>
              <a:t>执行</a:t>
            </a:r>
          </a:p>
          <a:p>
            <a:pPr eaLnBrk="1" hangingPunct="1"/>
            <a:r>
              <a:rPr kumimoji="0" lang="zh-CN" altLang="en-US" sz="2400" i="0">
                <a:solidFill>
                  <a:schemeClr val="tx2"/>
                </a:solidFill>
              </a:rPr>
              <a:t>机构</a:t>
            </a:r>
          </a:p>
        </p:txBody>
      </p:sp>
      <p:sp>
        <p:nvSpPr>
          <p:cNvPr id="23562" name="Text Box 14"/>
          <p:cNvSpPr txBox="1">
            <a:spLocks noChangeArrowheads="1"/>
          </p:cNvSpPr>
          <p:nvPr/>
        </p:nvSpPr>
        <p:spPr bwMode="auto">
          <a:xfrm>
            <a:off x="6204277" y="3749353"/>
            <a:ext cx="803425" cy="4616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程序</a:t>
            </a:r>
          </a:p>
        </p:txBody>
      </p:sp>
      <p:sp>
        <p:nvSpPr>
          <p:cNvPr id="23563" name="Text Box 15"/>
          <p:cNvSpPr txBox="1">
            <a:spLocks noChangeArrowheads="1"/>
          </p:cNvSpPr>
          <p:nvPr/>
        </p:nvSpPr>
        <p:spPr bwMode="auto">
          <a:xfrm>
            <a:off x="6599564" y="5994078"/>
            <a:ext cx="803425" cy="4616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指令</a:t>
            </a:r>
          </a:p>
        </p:txBody>
      </p:sp>
      <p:sp>
        <p:nvSpPr>
          <p:cNvPr id="1453072" name="Text Box 16"/>
          <p:cNvSpPr txBox="1">
            <a:spLocks noChangeArrowheads="1"/>
          </p:cNvSpPr>
          <p:nvPr/>
        </p:nvSpPr>
        <p:spPr bwMode="auto">
          <a:xfrm>
            <a:off x="707570" y="1931508"/>
            <a:ext cx="1040301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000" b="1" i="1">
                <a:solidFill>
                  <a:schemeClr val="tx1"/>
                </a:solidFill>
                <a:latin typeface="Arial" panose="020B0604020202020204" pitchFamily="34" charset="0"/>
                <a:ea typeface="宋体" panose="02010600030101010101" pitchFamily="2" charset="-122"/>
              </a:defRPr>
            </a:lvl1pPr>
            <a:lvl2pPr marL="914400" indent="-457200">
              <a:defRPr kumimoji="1" sz="2000" b="1" i="1">
                <a:solidFill>
                  <a:schemeClr val="tx1"/>
                </a:solidFill>
                <a:latin typeface="Arial" panose="020B0604020202020204" pitchFamily="34" charset="0"/>
                <a:ea typeface="宋体" panose="02010600030101010101" pitchFamily="2" charset="-122"/>
              </a:defRPr>
            </a:lvl2pPr>
            <a:lvl3pPr marL="1371600" indent="-457200">
              <a:defRPr kumimoji="1" sz="2000" b="1" i="1">
                <a:solidFill>
                  <a:schemeClr val="tx1"/>
                </a:solidFill>
                <a:latin typeface="Arial" panose="020B0604020202020204" pitchFamily="34" charset="0"/>
                <a:ea typeface="宋体" panose="02010600030101010101" pitchFamily="2" charset="-122"/>
              </a:defRPr>
            </a:lvl3pPr>
            <a:lvl4pPr marL="1828800" indent="-457200">
              <a:defRPr kumimoji="1" sz="2000" b="1" i="1">
                <a:solidFill>
                  <a:schemeClr val="tx1"/>
                </a:solidFill>
                <a:latin typeface="Arial" panose="020B0604020202020204" pitchFamily="34" charset="0"/>
                <a:ea typeface="宋体" panose="02010600030101010101" pitchFamily="2" charset="-122"/>
              </a:defRPr>
            </a:lvl4pPr>
            <a:lvl5pPr marL="2286000" indent="-457200">
              <a:defRPr kumimoji="1" sz="2000" b="1" i="1">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0066FF"/>
              </a:buClr>
              <a:buFont typeface="Wingdings" panose="05000000000000000000" pitchFamily="2" charset="2"/>
              <a:buNone/>
            </a:pPr>
            <a:r>
              <a:rPr lang="zh-CN" altLang="en-US" sz="1800" i="0" dirty="0">
                <a:solidFill>
                  <a:schemeClr val="accent2"/>
                </a:solidFill>
                <a:latin typeface="微软雅黑" panose="020B0503020204020204" pitchFamily="34" charset="-122"/>
                <a:ea typeface="微软雅黑" panose="020B0503020204020204" pitchFamily="34" charset="-122"/>
              </a:rPr>
              <a:t>计算系统</a:t>
            </a:r>
            <a:r>
              <a:rPr lang="zh-CN" altLang="en-US" sz="1800" b="0" i="0" dirty="0">
                <a:latin typeface="黑体" panose="02010609060101010101" pitchFamily="49" charset="-122"/>
                <a:ea typeface="黑体" panose="02010609060101010101" pitchFamily="49" charset="-122"/>
              </a:rPr>
              <a:t> </a:t>
            </a:r>
            <a:r>
              <a:rPr lang="en-US" altLang="zh-CN" sz="1800" b="0" i="0" dirty="0">
                <a:ea typeface="华文宋体" panose="02010600040101010101" pitchFamily="2" charset="-122"/>
              </a:rPr>
              <a:t>= </a:t>
            </a:r>
            <a:r>
              <a:rPr lang="zh-CN" altLang="en-US" sz="1800" b="0" i="0" dirty="0">
                <a:ea typeface="华文宋体" panose="02010600040101010101" pitchFamily="2" charset="-122"/>
              </a:rPr>
              <a:t>基本动作 </a:t>
            </a:r>
            <a:r>
              <a:rPr lang="en-US" altLang="zh-CN" sz="1800" b="0" i="0" dirty="0">
                <a:ea typeface="华文宋体" panose="02010600040101010101" pitchFamily="2" charset="-122"/>
              </a:rPr>
              <a:t>+ </a:t>
            </a:r>
            <a:r>
              <a:rPr lang="zh-CN" altLang="en-US" sz="1800" b="0" i="0" dirty="0">
                <a:ea typeface="华文宋体" panose="02010600040101010101" pitchFamily="2" charset="-122"/>
              </a:rPr>
              <a:t>指令 </a:t>
            </a:r>
            <a:r>
              <a:rPr lang="en-US" altLang="zh-CN" sz="1800" b="0" i="0" dirty="0">
                <a:ea typeface="华文宋体" panose="02010600040101010101" pitchFamily="2" charset="-122"/>
              </a:rPr>
              <a:t>+ </a:t>
            </a:r>
            <a:r>
              <a:rPr lang="zh-CN" altLang="en-US" sz="1800" b="0" i="0" dirty="0">
                <a:ea typeface="华文宋体" panose="02010600040101010101" pitchFamily="2" charset="-122"/>
              </a:rPr>
              <a:t>程序执行机构</a:t>
            </a:r>
          </a:p>
          <a:p>
            <a:pPr eaLnBrk="1" hangingPunct="1">
              <a:lnSpc>
                <a:spcPct val="120000"/>
              </a:lnSpc>
              <a:buClr>
                <a:srgbClr val="0066FF"/>
              </a:buClr>
              <a:buFont typeface="Wingdings" panose="05000000000000000000" pitchFamily="2" charset="2"/>
              <a:buNone/>
            </a:pPr>
            <a:r>
              <a:rPr lang="zh-CN" altLang="en-US" sz="1800" i="0" dirty="0">
                <a:solidFill>
                  <a:schemeClr val="accent2"/>
                </a:solidFill>
                <a:latin typeface="微软雅黑" panose="020B0503020204020204" pitchFamily="34" charset="-122"/>
                <a:ea typeface="微软雅黑" panose="020B0503020204020204" pitchFamily="34" charset="-122"/>
              </a:rPr>
              <a:t>指令</a:t>
            </a:r>
            <a:r>
              <a:rPr lang="zh-CN" altLang="en-US" sz="1800" b="0" i="0" dirty="0">
                <a:ea typeface="华文宋体" panose="02010600040101010101" pitchFamily="2" charset="-122"/>
              </a:rPr>
              <a:t> </a:t>
            </a:r>
            <a:r>
              <a:rPr lang="en-US" altLang="zh-CN" sz="1800" b="0" i="0" dirty="0">
                <a:ea typeface="华文宋体" panose="02010600040101010101" pitchFamily="2" charset="-122"/>
              </a:rPr>
              <a:t>= </a:t>
            </a:r>
            <a:r>
              <a:rPr lang="zh-CN" altLang="en-US" sz="1800" b="0" i="0" dirty="0">
                <a:ea typeface="华文宋体" panose="02010600040101010101" pitchFamily="2" charset="-122"/>
              </a:rPr>
              <a:t>对可执行基本动作的抽象，即控制基本动作执行的命令</a:t>
            </a:r>
          </a:p>
          <a:p>
            <a:pPr eaLnBrk="1" hangingPunct="1">
              <a:lnSpc>
                <a:spcPct val="120000"/>
              </a:lnSpc>
              <a:buClr>
                <a:srgbClr val="0066FF"/>
              </a:buClr>
              <a:buFont typeface="Wingdings" panose="05000000000000000000" pitchFamily="2" charset="2"/>
              <a:buNone/>
            </a:pPr>
            <a:r>
              <a:rPr lang="zh-CN" altLang="en-US" sz="1800" i="0" dirty="0">
                <a:solidFill>
                  <a:schemeClr val="accent2"/>
                </a:solidFill>
                <a:latin typeface="微软雅黑" panose="020B0503020204020204" pitchFamily="34" charset="-122"/>
                <a:ea typeface="微软雅黑" panose="020B0503020204020204" pitchFamily="34" charset="-122"/>
              </a:rPr>
              <a:t>程序</a:t>
            </a:r>
            <a:r>
              <a:rPr lang="zh-CN" altLang="en-US" sz="1800" i="0" dirty="0">
                <a:solidFill>
                  <a:schemeClr val="accent2"/>
                </a:solidFill>
                <a:ea typeface="华文宋体" panose="02010600040101010101" pitchFamily="2" charset="-122"/>
              </a:rPr>
              <a:t> </a:t>
            </a:r>
            <a:r>
              <a:rPr lang="en-US" altLang="zh-CN" sz="1800" b="0" i="0" dirty="0">
                <a:ea typeface="华文宋体" panose="02010600040101010101" pitchFamily="2" charset="-122"/>
              </a:rPr>
              <a:t>= </a:t>
            </a:r>
            <a:r>
              <a:rPr lang="zh-CN" altLang="en-US" sz="1800" b="0" i="0" dirty="0">
                <a:ea typeface="华文宋体" panose="02010600040101010101" pitchFamily="2" charset="-122"/>
              </a:rPr>
              <a:t>基本动作指令的一个组合或执行序列</a:t>
            </a:r>
            <a:r>
              <a:rPr lang="en-US" altLang="zh-CN" sz="1800" b="0" i="0" dirty="0">
                <a:ea typeface="华文宋体" panose="02010600040101010101" pitchFamily="2" charset="-122"/>
              </a:rPr>
              <a:t>, </a:t>
            </a:r>
            <a:r>
              <a:rPr lang="zh-CN" altLang="en-US" sz="1800" b="0" i="0" dirty="0">
                <a:ea typeface="华文宋体" panose="02010600040101010101" pitchFamily="2" charset="-122"/>
              </a:rPr>
              <a:t>用以实现复杂的动作</a:t>
            </a:r>
          </a:p>
          <a:p>
            <a:pPr eaLnBrk="1" hangingPunct="1">
              <a:lnSpc>
                <a:spcPct val="120000"/>
              </a:lnSpc>
              <a:buClr>
                <a:srgbClr val="0066FF"/>
              </a:buClr>
              <a:buFont typeface="Wingdings" panose="05000000000000000000" pitchFamily="2" charset="2"/>
              <a:buNone/>
            </a:pPr>
            <a:r>
              <a:rPr lang="zh-CN" altLang="en-US" sz="1800" i="0" dirty="0">
                <a:solidFill>
                  <a:schemeClr val="accent2"/>
                </a:solidFill>
                <a:latin typeface="微软雅黑" panose="020B0503020204020204" pitchFamily="34" charset="-122"/>
                <a:ea typeface="微软雅黑" panose="020B0503020204020204" pitchFamily="34" charset="-122"/>
              </a:rPr>
              <a:t>程序执行机构 </a:t>
            </a:r>
            <a:r>
              <a:rPr lang="en-US" altLang="zh-CN" sz="1800" b="0" i="0" dirty="0">
                <a:ea typeface="华文宋体" panose="02010600040101010101" pitchFamily="2" charset="-122"/>
              </a:rPr>
              <a:t>= </a:t>
            </a:r>
            <a:r>
              <a:rPr lang="zh-CN" altLang="en-US" sz="1800" b="0" i="0" dirty="0">
                <a:ea typeface="华文宋体" panose="02010600040101010101" pitchFamily="2" charset="-122"/>
              </a:rPr>
              <a:t>负责解释程序即解释指令之间组合并按次序调用指令即调用基本动作执行的 机构</a:t>
            </a:r>
          </a:p>
        </p:txBody>
      </p:sp>
      <p:sp>
        <p:nvSpPr>
          <p:cNvPr id="23565" name="Text Box 19"/>
          <p:cNvSpPr txBox="1">
            <a:spLocks noChangeArrowheads="1"/>
          </p:cNvSpPr>
          <p:nvPr/>
        </p:nvSpPr>
        <p:spPr bwMode="auto">
          <a:xfrm>
            <a:off x="3970703" y="4733603"/>
            <a:ext cx="553998" cy="130420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基本动作</a:t>
            </a:r>
          </a:p>
        </p:txBody>
      </p:sp>
      <p:sp>
        <p:nvSpPr>
          <p:cNvPr id="23566" name="Text Box 16"/>
          <p:cNvSpPr txBox="1">
            <a:spLocks noChangeArrowheads="1"/>
          </p:cNvSpPr>
          <p:nvPr/>
        </p:nvSpPr>
        <p:spPr bwMode="auto">
          <a:xfrm>
            <a:off x="1687514" y="1"/>
            <a:ext cx="41168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i="0">
                <a:solidFill>
                  <a:schemeClr val="bg1"/>
                </a:solidFill>
                <a:ea typeface="华文中宋" panose="02010600040101010101" pitchFamily="2" charset="-122"/>
              </a:rPr>
              <a:t>计算系统与程序</a:t>
            </a:r>
            <a:r>
              <a:rPr lang="en-US" altLang="zh-CN" i="0">
                <a:solidFill>
                  <a:schemeClr val="bg1"/>
                </a:solidFill>
                <a:ea typeface="华文中宋" panose="02010600040101010101" pitchFamily="2" charset="-122"/>
              </a:rPr>
              <a:t>-</a:t>
            </a:r>
            <a:r>
              <a:rPr lang="zh-CN" altLang="en-US" i="0">
                <a:solidFill>
                  <a:schemeClr val="bg1"/>
                </a:solidFill>
                <a:ea typeface="华文中宋" panose="02010600040101010101" pitchFamily="2" charset="-122"/>
              </a:rPr>
              <a:t>程序的作用和本质</a:t>
            </a:r>
          </a:p>
          <a:p>
            <a:pPr eaLnBrk="1" hangingPunct="1">
              <a:lnSpc>
                <a:spcPct val="120000"/>
              </a:lnSpc>
            </a:pPr>
            <a:r>
              <a:rPr lang="en-US" altLang="zh-CN" i="0">
                <a:solidFill>
                  <a:schemeClr val="bg1"/>
                </a:solidFill>
                <a:ea typeface="华文中宋" panose="02010600040101010101" pitchFamily="2" charset="-122"/>
              </a:rPr>
              <a:t>(4) </a:t>
            </a:r>
            <a:r>
              <a:rPr lang="zh-CN" altLang="en-US" i="0">
                <a:solidFill>
                  <a:schemeClr val="bg1"/>
                </a:solidFill>
                <a:ea typeface="华文中宋" panose="02010600040101010101" pitchFamily="2" charset="-122"/>
              </a:rPr>
              <a:t>计算系统与程序</a:t>
            </a:r>
            <a:r>
              <a:rPr lang="en-US" altLang="zh-CN" i="0">
                <a:solidFill>
                  <a:schemeClr val="bg1"/>
                </a:solidFill>
                <a:ea typeface="华文中宋" panose="02010600040101010101" pitchFamily="2" charset="-122"/>
              </a:rPr>
              <a:t>?</a:t>
            </a:r>
          </a:p>
        </p:txBody>
      </p:sp>
      <p:sp>
        <p:nvSpPr>
          <p:cNvPr id="17" name="圆角矩形 16"/>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dirty="0">
                <a:solidFill>
                  <a:srgbClr val="FFFFFF"/>
                </a:solidFill>
                <a:latin typeface="微软雅黑" panose="020B0503020204020204" charset="-122"/>
                <a:ea typeface="微软雅黑" panose="020B0503020204020204" charset="-122"/>
                <a:cs typeface="微软雅黑" panose="020B0503020204020204" charset="-122"/>
              </a:rPr>
              <a:t>3</a:t>
            </a:r>
            <a:r>
              <a:rPr kumimoji="0" lang="zh-CN" altLang="en-US" sz="2400" i="0" kern="0" dirty="0">
                <a:solidFill>
                  <a:srgbClr val="FFFFFF"/>
                </a:solidFill>
                <a:latin typeface="微软雅黑" panose="020B0503020204020204" charset="-122"/>
                <a:ea typeface="微软雅黑" panose="020B0503020204020204" charset="-122"/>
                <a:cs typeface="微软雅黑" panose="020B0503020204020204" charset="-122"/>
              </a:rPr>
              <a:t>）自动计算机器：程序 与 程序执行机构</a:t>
            </a:r>
            <a:endParaRPr kumimoji="0" lang="zh-CN" altLang="en-US" sz="240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8"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计算系统与程序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3072">
                                            <p:txEl>
                                              <p:pRg st="1" end="1"/>
                                            </p:txEl>
                                          </p:spTgt>
                                        </p:tgtEl>
                                        <p:attrNameLst>
                                          <p:attrName>style.visibility</p:attrName>
                                        </p:attrNameLst>
                                      </p:cBhvr>
                                      <p:to>
                                        <p:strVal val="visible"/>
                                      </p:to>
                                    </p:set>
                                    <p:anim calcmode="lin" valueType="num">
                                      <p:cBhvr additive="base">
                                        <p:cTn id="7" dur="500" fill="hold"/>
                                        <p:tgtEl>
                                          <p:spTgt spid="14530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30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53072">
                                            <p:txEl>
                                              <p:pRg st="2" end="2"/>
                                            </p:txEl>
                                          </p:spTgt>
                                        </p:tgtEl>
                                        <p:attrNameLst>
                                          <p:attrName>style.visibility</p:attrName>
                                        </p:attrNameLst>
                                      </p:cBhvr>
                                      <p:to>
                                        <p:strVal val="visible"/>
                                      </p:to>
                                    </p:set>
                                    <p:anim calcmode="lin" valueType="num">
                                      <p:cBhvr additive="base">
                                        <p:cTn id="13" dur="500" fill="hold"/>
                                        <p:tgtEl>
                                          <p:spTgt spid="14530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30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53072">
                                            <p:txEl>
                                              <p:pRg st="3" end="3"/>
                                            </p:txEl>
                                          </p:spTgt>
                                        </p:tgtEl>
                                        <p:attrNameLst>
                                          <p:attrName>style.visibility</p:attrName>
                                        </p:attrNameLst>
                                      </p:cBhvr>
                                      <p:to>
                                        <p:strVal val="visible"/>
                                      </p:to>
                                    </p:set>
                                    <p:anim calcmode="lin" valueType="num">
                                      <p:cBhvr additive="base">
                                        <p:cTn id="19" dur="500" fill="hold"/>
                                        <p:tgtEl>
                                          <p:spTgt spid="14530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30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707570" y="1247230"/>
            <a:ext cx="3118415"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algn="ctr" defTabSz="457200" eaLnBrk="1" fontAlgn="auto" hangingPunct="1">
              <a:spcBef>
                <a:spcPts val="0"/>
              </a:spcBef>
              <a:spcAft>
                <a:spcPts val="0"/>
              </a:spcAft>
              <a:defRPr/>
            </a:pPr>
            <a:r>
              <a:rPr kumimoji="0" lang="zh-CN" altLang="en-US" sz="2400" i="0" kern="0" noProof="0" dirty="0">
                <a:solidFill>
                  <a:srgbClr val="FFFFFF"/>
                </a:solidFill>
                <a:latin typeface="微软雅黑" panose="020B0503020204020204" charset="-122"/>
                <a:ea typeface="微软雅黑" panose="020B0503020204020204" charset="-122"/>
                <a:cs typeface="微软雅黑" panose="020B0503020204020204" charset="-122"/>
              </a:rPr>
              <a:t>（</a:t>
            </a:r>
            <a:r>
              <a:rPr kumimoji="0" lang="en-US" altLang="zh-CN" sz="2400" i="0" kern="0" noProof="0" dirty="0">
                <a:solidFill>
                  <a:srgbClr val="FFFFFF"/>
                </a:solidFill>
                <a:latin typeface="微软雅黑" panose="020B0503020204020204" charset="-122"/>
                <a:ea typeface="微软雅黑" panose="020B0503020204020204" charset="-122"/>
                <a:cs typeface="微软雅黑" panose="020B0503020204020204" charset="-122"/>
              </a:rPr>
              <a:t>4</a:t>
            </a:r>
            <a:r>
              <a:rPr kumimoji="0" lang="zh-CN" altLang="en-US" sz="2400" i="0" kern="0" noProof="0" dirty="0">
                <a:solidFill>
                  <a:srgbClr val="FFFFFF"/>
                </a:solidFill>
                <a:latin typeface="微软雅黑" panose="020B0503020204020204" charset="-122"/>
                <a:ea typeface="微软雅黑" panose="020B0503020204020204" charset="-122"/>
                <a:cs typeface="微软雅黑" panose="020B0503020204020204" charset="-122"/>
              </a:rPr>
              <a:t>）分层式构造</a:t>
            </a:r>
            <a:endParaRPr kumimoji="0" lang="zh-CN" altLang="en-US" sz="240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25602" name="Object 44"/>
          <p:cNvGraphicFramePr>
            <a:graphicFrameLocks noChangeAspect="1"/>
          </p:cNvGraphicFramePr>
          <p:nvPr/>
        </p:nvGraphicFramePr>
        <p:xfrm>
          <a:off x="4713396" y="4168775"/>
          <a:ext cx="6146800" cy="2609850"/>
        </p:xfrm>
        <a:graphic>
          <a:graphicData uri="http://schemas.openxmlformats.org/presentationml/2006/ole">
            <mc:AlternateContent xmlns:mc="http://schemas.openxmlformats.org/markup-compatibility/2006">
              <mc:Choice xmlns:v="urn:schemas-microsoft-com:vml" Requires="v">
                <p:oleObj spid="_x0000_s132128" name="幻灯片" r:id="rId4" imgW="4571836" imgH="3428879" progId="PowerPoint.Slide.8">
                  <p:embed/>
                </p:oleObj>
              </mc:Choice>
              <mc:Fallback>
                <p:oleObj name="幻灯片" r:id="rId4" imgW="4571836" imgH="3428879" progId="PowerPoint.Slide.8">
                  <p:embed/>
                  <p:pic>
                    <p:nvPicPr>
                      <p:cNvPr id="25602" name="Object 44"/>
                      <p:cNvPicPr>
                        <a:picLocks noChangeAspect="1" noChangeArrowheads="1"/>
                      </p:cNvPicPr>
                      <p:nvPr/>
                    </p:nvPicPr>
                    <p:blipFill>
                      <a:blip r:embed="rId5">
                        <a:extLst>
                          <a:ext uri="{28A0092B-C50C-407E-A947-70E740481C1C}">
                            <a14:useLocalDpi xmlns:a14="http://schemas.microsoft.com/office/drawing/2010/main" val="0"/>
                          </a:ext>
                        </a:extLst>
                      </a:blip>
                      <a:srcRect l="7875" t="52495" r="6299"/>
                      <a:stretch>
                        <a:fillRect/>
                      </a:stretch>
                    </p:blipFill>
                    <p:spPr bwMode="auto">
                      <a:xfrm>
                        <a:off x="4713396" y="4168775"/>
                        <a:ext cx="6146800" cy="260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5362" name="Text Box 18"/>
          <p:cNvSpPr txBox="1">
            <a:spLocks noChangeArrowheads="1"/>
          </p:cNvSpPr>
          <p:nvPr/>
        </p:nvSpPr>
        <p:spPr bwMode="auto">
          <a:xfrm>
            <a:off x="3968860" y="1824038"/>
            <a:ext cx="2503487"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i="0" dirty="0">
                <a:solidFill>
                  <a:srgbClr val="FF0000"/>
                </a:solidFill>
              </a:rPr>
              <a:t>基本动作    对基本动作的</a:t>
            </a:r>
          </a:p>
          <a:p>
            <a:pPr eaLnBrk="1" hangingPunct="1"/>
            <a:r>
              <a:rPr kumimoji="0" lang="zh-CN" altLang="en-US" sz="1600" i="0" dirty="0">
                <a:solidFill>
                  <a:srgbClr val="FF0000"/>
                </a:solidFill>
              </a:rPr>
              <a:t>                  抽象与控制</a:t>
            </a:r>
          </a:p>
          <a:p>
            <a:pPr eaLnBrk="1" hangingPunct="1"/>
            <a:endParaRPr kumimoji="0" lang="zh-CN" altLang="en-US" sz="1600" i="0" dirty="0">
              <a:solidFill>
                <a:srgbClr val="FF0000"/>
              </a:solidFill>
            </a:endParaRPr>
          </a:p>
          <a:p>
            <a:pPr eaLnBrk="1" hangingPunct="1"/>
            <a:r>
              <a:rPr kumimoji="0" lang="en-US" altLang="zh-CN" sz="1600" i="0" dirty="0">
                <a:solidFill>
                  <a:srgbClr val="FF0000"/>
                </a:solidFill>
              </a:rPr>
              <a:t>“</a:t>
            </a:r>
            <a:r>
              <a:rPr kumimoji="0" lang="zh-CN" altLang="en-US" sz="1600" i="0" dirty="0">
                <a:solidFill>
                  <a:srgbClr val="FF0000"/>
                </a:solidFill>
              </a:rPr>
              <a:t>加”动作        </a:t>
            </a:r>
            <a:r>
              <a:rPr kumimoji="0" lang="en-US" altLang="zh-CN" i="0" dirty="0">
                <a:solidFill>
                  <a:srgbClr val="FF0000"/>
                </a:solidFill>
              </a:rPr>
              <a:t>+</a:t>
            </a:r>
          </a:p>
          <a:p>
            <a:pPr eaLnBrk="1" hangingPunct="1"/>
            <a:r>
              <a:rPr kumimoji="0" lang="en-US" altLang="zh-CN" sz="1600" i="0" dirty="0">
                <a:solidFill>
                  <a:srgbClr val="FF0000"/>
                </a:solidFill>
              </a:rPr>
              <a:t>“</a:t>
            </a:r>
            <a:r>
              <a:rPr kumimoji="0" lang="zh-CN" altLang="en-US" sz="1600" i="0" dirty="0">
                <a:solidFill>
                  <a:srgbClr val="FF0000"/>
                </a:solidFill>
              </a:rPr>
              <a:t>减”动作        </a:t>
            </a:r>
            <a:r>
              <a:rPr kumimoji="0" lang="en-US" altLang="zh-CN" i="0" dirty="0">
                <a:solidFill>
                  <a:srgbClr val="FF0000"/>
                </a:solidFill>
              </a:rPr>
              <a:t>-</a:t>
            </a:r>
          </a:p>
          <a:p>
            <a:pPr eaLnBrk="1" hangingPunct="1"/>
            <a:r>
              <a:rPr kumimoji="0" lang="en-US" altLang="zh-CN" sz="1600" i="0" dirty="0">
                <a:solidFill>
                  <a:srgbClr val="FF0000"/>
                </a:solidFill>
              </a:rPr>
              <a:t>“</a:t>
            </a:r>
            <a:r>
              <a:rPr kumimoji="0" lang="zh-CN" altLang="en-US" sz="1600" i="0" dirty="0">
                <a:solidFill>
                  <a:srgbClr val="FF0000"/>
                </a:solidFill>
              </a:rPr>
              <a:t>乘”动作        </a:t>
            </a:r>
            <a:r>
              <a:rPr kumimoji="0" lang="en-US" altLang="zh-CN" i="0" dirty="0">
                <a:solidFill>
                  <a:srgbClr val="FF0000"/>
                </a:solidFill>
              </a:rPr>
              <a:t>x</a:t>
            </a:r>
          </a:p>
          <a:p>
            <a:pPr eaLnBrk="1" hangingPunct="1"/>
            <a:r>
              <a:rPr kumimoji="0" lang="en-US" altLang="zh-CN" sz="1600" i="0" dirty="0">
                <a:solidFill>
                  <a:srgbClr val="FF0000"/>
                </a:solidFill>
              </a:rPr>
              <a:t>“</a:t>
            </a:r>
            <a:r>
              <a:rPr kumimoji="0" lang="zh-CN" altLang="en-US" sz="1600" i="0" dirty="0">
                <a:solidFill>
                  <a:srgbClr val="FF0000"/>
                </a:solidFill>
                <a:sym typeface="Symbol" panose="05050102010706020507" pitchFamily="18" charset="2"/>
              </a:rPr>
              <a:t>除</a:t>
            </a:r>
            <a:r>
              <a:rPr kumimoji="0" lang="zh-CN" altLang="en-US" sz="1600" i="0" dirty="0">
                <a:solidFill>
                  <a:srgbClr val="FF0000"/>
                </a:solidFill>
              </a:rPr>
              <a:t>”动作        </a:t>
            </a:r>
            <a:r>
              <a:rPr kumimoji="0" lang="zh-CN" altLang="en-US" i="0" dirty="0">
                <a:solidFill>
                  <a:srgbClr val="FF0000"/>
                </a:solidFill>
                <a:sym typeface="Symbol" panose="05050102010706020507" pitchFamily="18" charset="2"/>
              </a:rPr>
              <a:t></a:t>
            </a:r>
          </a:p>
        </p:txBody>
      </p:sp>
      <p:sp>
        <p:nvSpPr>
          <p:cNvPr id="1465363" name="Line 19"/>
          <p:cNvSpPr>
            <a:spLocks noChangeShapeType="1"/>
          </p:cNvSpPr>
          <p:nvPr/>
        </p:nvSpPr>
        <p:spPr bwMode="auto">
          <a:xfrm>
            <a:off x="4008546" y="2460625"/>
            <a:ext cx="234315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64" name="Line 20"/>
          <p:cNvSpPr>
            <a:spLocks noChangeShapeType="1"/>
          </p:cNvSpPr>
          <p:nvPr/>
        </p:nvSpPr>
        <p:spPr bwMode="auto">
          <a:xfrm>
            <a:off x="5003909" y="1804989"/>
            <a:ext cx="0" cy="209867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65" name="AutoShape 21"/>
          <p:cNvSpPr>
            <a:spLocks/>
          </p:cNvSpPr>
          <p:nvPr/>
        </p:nvSpPr>
        <p:spPr bwMode="auto">
          <a:xfrm>
            <a:off x="5981809" y="2660650"/>
            <a:ext cx="279400" cy="1104900"/>
          </a:xfrm>
          <a:prstGeom prst="rightBrace">
            <a:avLst>
              <a:gd name="adj1" fmla="val 32955"/>
              <a:gd name="adj2" fmla="val 62356"/>
            </a:avLst>
          </a:prstGeom>
          <a:noFill/>
          <a:ln w="28575">
            <a:solidFill>
              <a:schemeClr val="accent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5366" name="Freeform 22"/>
          <p:cNvSpPr>
            <a:spLocks/>
          </p:cNvSpPr>
          <p:nvPr/>
        </p:nvSpPr>
        <p:spPr bwMode="auto">
          <a:xfrm>
            <a:off x="6181834" y="3317875"/>
            <a:ext cx="1401762" cy="876300"/>
          </a:xfrm>
          <a:custGeom>
            <a:avLst/>
            <a:gdLst>
              <a:gd name="T0" fmla="*/ 0 w 979"/>
              <a:gd name="T1" fmla="*/ 10482 h 418"/>
              <a:gd name="T2" fmla="*/ 508300 w 979"/>
              <a:gd name="T3" fmla="*/ 90146 h 418"/>
              <a:gd name="T4" fmla="*/ 700165 w 979"/>
              <a:gd name="T5" fmla="*/ 553453 h 418"/>
              <a:gd name="T6" fmla="*/ 962190 w 979"/>
              <a:gd name="T7" fmla="*/ 775672 h 418"/>
              <a:gd name="T8" fmla="*/ 1401762 w 979"/>
              <a:gd name="T9" fmla="*/ 87630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9" h="418">
                <a:moveTo>
                  <a:pt x="0" y="5"/>
                </a:moveTo>
                <a:cubicBezTo>
                  <a:pt x="59" y="11"/>
                  <a:pt x="274" y="0"/>
                  <a:pt x="355" y="43"/>
                </a:cubicBezTo>
                <a:cubicBezTo>
                  <a:pt x="436" y="86"/>
                  <a:pt x="436" y="210"/>
                  <a:pt x="489" y="264"/>
                </a:cubicBezTo>
                <a:cubicBezTo>
                  <a:pt x="542" y="318"/>
                  <a:pt x="590" y="344"/>
                  <a:pt x="672" y="370"/>
                </a:cubicBezTo>
                <a:cubicBezTo>
                  <a:pt x="754" y="396"/>
                  <a:pt x="915" y="408"/>
                  <a:pt x="979" y="41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67" name="Text Box 23"/>
          <p:cNvSpPr txBox="1">
            <a:spLocks noChangeArrowheads="1"/>
          </p:cNvSpPr>
          <p:nvPr/>
        </p:nvSpPr>
        <p:spPr bwMode="auto">
          <a:xfrm>
            <a:off x="7810609" y="1311275"/>
            <a:ext cx="372890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i="0">
                <a:solidFill>
                  <a:srgbClr val="FF0000"/>
                </a:solidFill>
              </a:rPr>
              <a:t>复杂动作 </a:t>
            </a:r>
            <a:r>
              <a:rPr kumimoji="0" lang="en-US" altLang="zh-CN" sz="1600" i="0">
                <a:solidFill>
                  <a:srgbClr val="FF0000"/>
                </a:solidFill>
              </a:rPr>
              <a:t>= </a:t>
            </a:r>
            <a:r>
              <a:rPr kumimoji="0" lang="zh-CN" altLang="en-US" sz="1600" i="0">
                <a:solidFill>
                  <a:srgbClr val="FF0000"/>
                </a:solidFill>
              </a:rPr>
              <a:t>基本动作的各种方式的组合</a:t>
            </a:r>
          </a:p>
          <a:p>
            <a:pPr eaLnBrk="1" hangingPunct="1"/>
            <a:r>
              <a:rPr kumimoji="0" lang="en-US" altLang="zh-CN" sz="1600" i="0">
                <a:solidFill>
                  <a:srgbClr val="FF0000"/>
                </a:solidFill>
              </a:rPr>
              <a:t>(V1 + V2)  x (V3 </a:t>
            </a:r>
            <a:r>
              <a:rPr kumimoji="0" lang="en-US" altLang="zh-CN" sz="1600" i="0">
                <a:solidFill>
                  <a:srgbClr val="FF0000"/>
                </a:solidFill>
                <a:sym typeface="Symbol" panose="05050102010706020507" pitchFamily="18" charset="2"/>
              </a:rPr>
              <a:t></a:t>
            </a:r>
            <a:r>
              <a:rPr kumimoji="0" lang="en-US" altLang="zh-CN" sz="1600" i="0">
                <a:solidFill>
                  <a:srgbClr val="FF0000"/>
                </a:solidFill>
              </a:rPr>
              <a:t> V4) </a:t>
            </a:r>
            <a:r>
              <a:rPr kumimoji="0" lang="en-US" altLang="zh-CN" sz="1600" i="0">
                <a:solidFill>
                  <a:srgbClr val="FF0000"/>
                </a:solidFill>
                <a:sym typeface="Symbol" panose="05050102010706020507" pitchFamily="18" charset="2"/>
              </a:rPr>
              <a:t></a:t>
            </a:r>
            <a:r>
              <a:rPr kumimoji="0" lang="en-US" altLang="zh-CN" sz="1600" i="0">
                <a:solidFill>
                  <a:srgbClr val="FF0000"/>
                </a:solidFill>
              </a:rPr>
              <a:t> V5</a:t>
            </a:r>
          </a:p>
          <a:p>
            <a:pPr eaLnBrk="1" hangingPunct="1"/>
            <a:r>
              <a:rPr kumimoji="0" lang="en-US" altLang="zh-CN" sz="1600" i="0">
                <a:solidFill>
                  <a:srgbClr val="FF0000"/>
                </a:solidFill>
              </a:rPr>
              <a:t>(V1 </a:t>
            </a:r>
            <a:r>
              <a:rPr kumimoji="0" lang="en-US" altLang="zh-CN" sz="1600" i="0">
                <a:solidFill>
                  <a:srgbClr val="FF0000"/>
                </a:solidFill>
                <a:sym typeface="Symbol" panose="05050102010706020507" pitchFamily="18" charset="2"/>
              </a:rPr>
              <a:t></a:t>
            </a:r>
            <a:r>
              <a:rPr kumimoji="0" lang="en-US" altLang="zh-CN" sz="1600" i="0">
                <a:solidFill>
                  <a:srgbClr val="FF0000"/>
                </a:solidFill>
              </a:rPr>
              <a:t> (V2  x (V3 + V4)) - ( V5 x V6)</a:t>
            </a:r>
          </a:p>
          <a:p>
            <a:pPr eaLnBrk="1" hangingPunct="1"/>
            <a:r>
              <a:rPr kumimoji="0" lang="en-US" altLang="zh-CN" sz="1600" i="0">
                <a:solidFill>
                  <a:srgbClr val="FF0000"/>
                </a:solidFill>
              </a:rPr>
              <a:t>… …</a:t>
            </a:r>
          </a:p>
        </p:txBody>
      </p:sp>
      <p:sp>
        <p:nvSpPr>
          <p:cNvPr id="1465368" name="Line 24"/>
          <p:cNvSpPr>
            <a:spLocks noChangeShapeType="1"/>
          </p:cNvSpPr>
          <p:nvPr/>
        </p:nvSpPr>
        <p:spPr bwMode="auto">
          <a:xfrm>
            <a:off x="9528284" y="2062164"/>
            <a:ext cx="0" cy="71913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69" name="Text Box 25"/>
          <p:cNvSpPr txBox="1">
            <a:spLocks noChangeArrowheads="1"/>
          </p:cNvSpPr>
          <p:nvPr/>
        </p:nvSpPr>
        <p:spPr bwMode="auto">
          <a:xfrm>
            <a:off x="8523396" y="2803526"/>
            <a:ext cx="1892300" cy="8540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600" i="0">
                <a:solidFill>
                  <a:srgbClr val="FF0000"/>
                </a:solidFill>
              </a:rPr>
              <a:t>解释这种组合</a:t>
            </a:r>
            <a:r>
              <a:rPr kumimoji="0" lang="en-US" altLang="zh-CN" sz="1600" i="0">
                <a:solidFill>
                  <a:srgbClr val="FF0000"/>
                </a:solidFill>
              </a:rPr>
              <a:t>, </a:t>
            </a:r>
            <a:r>
              <a:rPr kumimoji="0" lang="zh-CN" altLang="en-US" sz="1600" i="0">
                <a:solidFill>
                  <a:srgbClr val="FF0000"/>
                </a:solidFill>
              </a:rPr>
              <a:t>并按次序调用基本动作予以执行</a:t>
            </a:r>
          </a:p>
        </p:txBody>
      </p:sp>
      <p:sp>
        <p:nvSpPr>
          <p:cNvPr id="1465370" name="Line 26"/>
          <p:cNvSpPr>
            <a:spLocks noChangeShapeType="1"/>
          </p:cNvSpPr>
          <p:nvPr/>
        </p:nvSpPr>
        <p:spPr bwMode="auto">
          <a:xfrm flipH="1">
            <a:off x="6864459" y="3206750"/>
            <a:ext cx="165576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5371" name="Text Box 27"/>
          <p:cNvSpPr txBox="1">
            <a:spLocks noChangeArrowheads="1"/>
          </p:cNvSpPr>
          <p:nvPr/>
        </p:nvSpPr>
        <p:spPr bwMode="auto">
          <a:xfrm>
            <a:off x="7156560" y="1462089"/>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程序</a:t>
            </a:r>
          </a:p>
        </p:txBody>
      </p:sp>
      <p:sp>
        <p:nvSpPr>
          <p:cNvPr id="1465372" name="Text Box 28"/>
          <p:cNvSpPr txBox="1">
            <a:spLocks noChangeArrowheads="1"/>
          </p:cNvSpPr>
          <p:nvPr/>
        </p:nvSpPr>
        <p:spPr bwMode="auto">
          <a:xfrm>
            <a:off x="10414110" y="2587626"/>
            <a:ext cx="803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程序</a:t>
            </a:r>
          </a:p>
          <a:p>
            <a:pPr eaLnBrk="1" hangingPunct="1"/>
            <a:r>
              <a:rPr kumimoji="0" lang="zh-CN" altLang="en-US" sz="2400" i="0">
                <a:solidFill>
                  <a:schemeClr val="tx2"/>
                </a:solidFill>
              </a:rPr>
              <a:t>执行</a:t>
            </a:r>
          </a:p>
          <a:p>
            <a:pPr eaLnBrk="1" hangingPunct="1"/>
            <a:r>
              <a:rPr kumimoji="0" lang="zh-CN" altLang="en-US" sz="2400" i="0">
                <a:solidFill>
                  <a:schemeClr val="tx2"/>
                </a:solidFill>
              </a:rPr>
              <a:t>机构</a:t>
            </a:r>
          </a:p>
        </p:txBody>
      </p:sp>
      <p:sp>
        <p:nvSpPr>
          <p:cNvPr id="1465373" name="Text Box 29"/>
          <p:cNvSpPr txBox="1">
            <a:spLocks noChangeArrowheads="1"/>
          </p:cNvSpPr>
          <p:nvPr/>
        </p:nvSpPr>
        <p:spPr bwMode="auto">
          <a:xfrm>
            <a:off x="5569060" y="2784476"/>
            <a:ext cx="568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400" i="0">
                <a:solidFill>
                  <a:schemeClr val="tx2"/>
                </a:solidFill>
              </a:rPr>
              <a:t>指令</a:t>
            </a:r>
          </a:p>
        </p:txBody>
      </p:sp>
      <p:sp>
        <p:nvSpPr>
          <p:cNvPr id="1465380" name="Text Box 36"/>
          <p:cNvSpPr txBox="1">
            <a:spLocks noChangeArrowheads="1"/>
          </p:cNvSpPr>
          <p:nvPr/>
        </p:nvSpPr>
        <p:spPr bwMode="auto">
          <a:xfrm>
            <a:off x="3910122" y="1270001"/>
            <a:ext cx="2244725"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400" i="0" dirty="0">
                <a:solidFill>
                  <a:srgbClr val="333399"/>
                </a:solidFill>
              </a:rPr>
              <a:t>一种较高抽象层次的</a:t>
            </a:r>
            <a:r>
              <a:rPr kumimoji="0" lang="zh-CN" altLang="en-US" sz="1800" i="0" dirty="0">
                <a:solidFill>
                  <a:schemeClr val="tx2"/>
                </a:solidFill>
              </a:rPr>
              <a:t>系统</a:t>
            </a:r>
          </a:p>
        </p:txBody>
      </p:sp>
      <p:sp>
        <p:nvSpPr>
          <p:cNvPr id="1465381" name="Rectangle 37"/>
          <p:cNvSpPr>
            <a:spLocks noChangeArrowheads="1"/>
          </p:cNvSpPr>
          <p:nvPr/>
        </p:nvSpPr>
        <p:spPr bwMode="auto">
          <a:xfrm>
            <a:off x="3933935" y="1250950"/>
            <a:ext cx="7591425" cy="560705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5382" name="Text Box 38"/>
          <p:cNvSpPr txBox="1">
            <a:spLocks noChangeArrowheads="1"/>
          </p:cNvSpPr>
          <p:nvPr/>
        </p:nvSpPr>
        <p:spPr bwMode="auto">
          <a:xfrm>
            <a:off x="6369159" y="3426153"/>
            <a:ext cx="958591" cy="578882"/>
          </a:xfrm>
          <a:prstGeom prst="roundRect">
            <a:avLst/>
          </a:prstGeom>
          <a:solidFill>
            <a:srgbClr val="66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lang="zh-CN" altLang="en-US" sz="2800" i="0">
                <a:solidFill>
                  <a:srgbClr val="FFFFEF"/>
                </a:solidFill>
              </a:rPr>
              <a:t>抽象</a:t>
            </a:r>
          </a:p>
        </p:txBody>
      </p:sp>
      <p:sp>
        <p:nvSpPr>
          <p:cNvPr id="1465384" name="Rectangle 40"/>
          <p:cNvSpPr>
            <a:spLocks noChangeArrowheads="1"/>
          </p:cNvSpPr>
          <p:nvPr/>
        </p:nvSpPr>
        <p:spPr bwMode="auto">
          <a:xfrm>
            <a:off x="685710" y="2738310"/>
            <a:ext cx="31593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i="0" dirty="0">
                <a:solidFill>
                  <a:srgbClr val="FF0000"/>
                </a:solidFill>
                <a:latin typeface="微软雅黑" panose="020B0503020204020204" pitchFamily="34" charset="-122"/>
                <a:ea typeface="微软雅黑" panose="020B0503020204020204" pitchFamily="34" charset="-122"/>
              </a:rPr>
              <a:t>抽象</a:t>
            </a:r>
            <a:r>
              <a:rPr lang="zh-CN" altLang="en-US" sz="2400" i="0" dirty="0">
                <a:solidFill>
                  <a:schemeClr val="accent2"/>
                </a:solidFill>
              </a:rPr>
              <a:t>：</a:t>
            </a:r>
            <a:r>
              <a:rPr lang="zh-CN" altLang="en-US" i="0" dirty="0">
                <a:solidFill>
                  <a:schemeClr val="accent2"/>
                </a:solidFill>
              </a:rPr>
              <a:t>将经常使用的、可由低层次系统实现的一些复杂动作，进行</a:t>
            </a:r>
            <a:r>
              <a:rPr lang="zh-CN" altLang="en-US" sz="2400" i="0" dirty="0">
                <a:solidFill>
                  <a:srgbClr val="FF0000"/>
                </a:solidFill>
              </a:rPr>
              <a:t>命名</a:t>
            </a:r>
            <a:r>
              <a:rPr lang="zh-CN" altLang="en-US" i="0" dirty="0">
                <a:solidFill>
                  <a:schemeClr val="accent2"/>
                </a:solidFill>
              </a:rPr>
              <a:t>，以作为高层次系统的指令被使用</a:t>
            </a:r>
          </a:p>
        </p:txBody>
      </p:sp>
      <p:sp>
        <p:nvSpPr>
          <p:cNvPr id="25619" name="Text Box 35"/>
          <p:cNvSpPr txBox="1">
            <a:spLocks noChangeArrowheads="1"/>
          </p:cNvSpPr>
          <p:nvPr/>
        </p:nvSpPr>
        <p:spPr bwMode="auto">
          <a:xfrm>
            <a:off x="4826110" y="4292600"/>
            <a:ext cx="1544637" cy="5794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400" i="0">
                <a:solidFill>
                  <a:srgbClr val="FF0000"/>
                </a:solidFill>
              </a:rPr>
              <a:t>一种较低抽象层次的</a:t>
            </a:r>
            <a:r>
              <a:rPr kumimoji="0" lang="zh-CN" altLang="en-US" sz="1800" i="0">
                <a:solidFill>
                  <a:srgbClr val="FF0000"/>
                </a:solidFill>
              </a:rPr>
              <a:t>系统</a:t>
            </a:r>
          </a:p>
        </p:txBody>
      </p:sp>
      <p:sp>
        <p:nvSpPr>
          <p:cNvPr id="25620" name="Text Box 16"/>
          <p:cNvSpPr txBox="1">
            <a:spLocks noChangeArrowheads="1"/>
          </p:cNvSpPr>
          <p:nvPr/>
        </p:nvSpPr>
        <p:spPr bwMode="auto">
          <a:xfrm>
            <a:off x="1687514" y="1"/>
            <a:ext cx="41168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i="0">
                <a:solidFill>
                  <a:schemeClr val="bg1"/>
                </a:solidFill>
                <a:ea typeface="华文中宋" panose="02010600040101010101" pitchFamily="2" charset="-122"/>
              </a:rPr>
              <a:t>计算系统与程序</a:t>
            </a:r>
            <a:r>
              <a:rPr lang="en-US" altLang="zh-CN" i="0">
                <a:solidFill>
                  <a:schemeClr val="bg1"/>
                </a:solidFill>
                <a:ea typeface="华文中宋" panose="02010600040101010101" pitchFamily="2" charset="-122"/>
              </a:rPr>
              <a:t>-</a:t>
            </a:r>
            <a:r>
              <a:rPr lang="zh-CN" altLang="en-US" i="0">
                <a:solidFill>
                  <a:schemeClr val="bg1"/>
                </a:solidFill>
                <a:ea typeface="华文中宋" panose="02010600040101010101" pitchFamily="2" charset="-122"/>
              </a:rPr>
              <a:t>程序的作用和本质</a:t>
            </a:r>
          </a:p>
          <a:p>
            <a:pPr eaLnBrk="1" hangingPunct="1">
              <a:lnSpc>
                <a:spcPct val="120000"/>
              </a:lnSpc>
            </a:pPr>
            <a:r>
              <a:rPr lang="en-US" altLang="zh-CN" i="0">
                <a:solidFill>
                  <a:schemeClr val="bg1"/>
                </a:solidFill>
                <a:ea typeface="华文中宋" panose="02010600040101010101" pitchFamily="2" charset="-122"/>
              </a:rPr>
              <a:t>(5) </a:t>
            </a:r>
            <a:r>
              <a:rPr lang="zh-CN" altLang="en-US" i="0">
                <a:solidFill>
                  <a:schemeClr val="bg1"/>
                </a:solidFill>
                <a:ea typeface="华文中宋" panose="02010600040101010101" pitchFamily="2" charset="-122"/>
              </a:rPr>
              <a:t>程序：组合</a:t>
            </a:r>
            <a:r>
              <a:rPr lang="en-US" altLang="zh-CN" i="0">
                <a:solidFill>
                  <a:schemeClr val="bg1"/>
                </a:solidFill>
                <a:ea typeface="华文中宋" panose="02010600040101010101" pitchFamily="2" charset="-122"/>
              </a:rPr>
              <a:t>-</a:t>
            </a:r>
            <a:r>
              <a:rPr lang="zh-CN" altLang="en-US" i="0">
                <a:solidFill>
                  <a:schemeClr val="bg1"/>
                </a:solidFill>
                <a:ea typeface="华文中宋" panose="02010600040101010101" pitchFamily="2" charset="-122"/>
              </a:rPr>
              <a:t>抽象</a:t>
            </a:r>
            <a:r>
              <a:rPr lang="en-US" altLang="zh-CN" i="0">
                <a:solidFill>
                  <a:schemeClr val="bg1"/>
                </a:solidFill>
                <a:ea typeface="华文中宋" panose="02010600040101010101" pitchFamily="2" charset="-122"/>
              </a:rPr>
              <a:t>-</a:t>
            </a:r>
            <a:r>
              <a:rPr lang="zh-CN" altLang="en-US" i="0">
                <a:solidFill>
                  <a:schemeClr val="bg1"/>
                </a:solidFill>
                <a:ea typeface="华文中宋" panose="02010600040101010101" pitchFamily="2" charset="-122"/>
              </a:rPr>
              <a:t>构造</a:t>
            </a:r>
            <a:r>
              <a:rPr lang="en-US" altLang="zh-CN" i="0">
                <a:solidFill>
                  <a:schemeClr val="bg1"/>
                </a:solidFill>
                <a:ea typeface="华文中宋" panose="02010600040101010101" pitchFamily="2" charset="-122"/>
              </a:rPr>
              <a:t>?</a:t>
            </a:r>
          </a:p>
        </p:txBody>
      </p:sp>
      <p:sp>
        <p:nvSpPr>
          <p:cNvPr id="1465389" name="Rectangle 45"/>
          <p:cNvSpPr>
            <a:spLocks noChangeArrowheads="1"/>
          </p:cNvSpPr>
          <p:nvPr/>
        </p:nvSpPr>
        <p:spPr bwMode="auto">
          <a:xfrm>
            <a:off x="4699241" y="4179094"/>
            <a:ext cx="6124575" cy="2589212"/>
          </a:xfrm>
          <a:prstGeom prst="rect">
            <a:avLst/>
          </a:prstGeom>
          <a:solidFill>
            <a:schemeClr val="bg1">
              <a:alpha val="7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标题 1"/>
          <p:cNvSpPr txBox="1">
            <a:spLocks/>
          </p:cNvSpPr>
          <p:nvPr/>
        </p:nvSpPr>
        <p:spPr>
          <a:xfrm>
            <a:off x="707571" y="178701"/>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defTabSz="457200"/>
            <a:r>
              <a:rPr kumimoji="0" lang="zh-CN" altLang="en-US" sz="3600" i="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计算系统与程序 </a:t>
            </a:r>
          </a:p>
        </p:txBody>
      </p:sp>
      <p:sp>
        <p:nvSpPr>
          <p:cNvPr id="24" name="Text Box 36"/>
          <p:cNvSpPr txBox="1">
            <a:spLocks noChangeArrowheads="1"/>
          </p:cNvSpPr>
          <p:nvPr/>
        </p:nvSpPr>
        <p:spPr bwMode="auto">
          <a:xfrm>
            <a:off x="724009" y="2083178"/>
            <a:ext cx="3186113"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i="0" dirty="0">
                <a:solidFill>
                  <a:srgbClr val="333399"/>
                </a:solidFill>
                <a:latin typeface="黑体" panose="02010609060101010101" pitchFamily="49" charset="-122"/>
                <a:ea typeface="黑体" panose="02010609060101010101" pitchFamily="49" charset="-122"/>
              </a:rPr>
              <a:t>高抽象层次</a:t>
            </a:r>
            <a:r>
              <a:rPr kumimoji="0" lang="en-US" altLang="zh-CN" i="0" dirty="0">
                <a:solidFill>
                  <a:srgbClr val="333399"/>
                </a:solidFill>
                <a:latin typeface="黑体" panose="02010609060101010101" pitchFamily="49" charset="-122"/>
                <a:ea typeface="黑体" panose="02010609060101010101" pitchFamily="49" charset="-122"/>
              </a:rPr>
              <a:t>vs.</a:t>
            </a:r>
            <a:r>
              <a:rPr kumimoji="0" lang="zh-CN" altLang="en-US" i="0" dirty="0">
                <a:solidFill>
                  <a:srgbClr val="333399"/>
                </a:solidFill>
                <a:latin typeface="黑体" panose="02010609060101010101" pitchFamily="49" charset="-122"/>
                <a:ea typeface="黑体" panose="02010609060101010101" pitchFamily="49" charset="-122"/>
              </a:rPr>
              <a:t>低抽象层次</a:t>
            </a:r>
            <a:endParaRPr kumimoji="0" lang="zh-CN" altLang="en-US" i="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65389"/>
                                        </p:tgtEl>
                                        <p:attrNameLst>
                                          <p:attrName>style.visibility</p:attrName>
                                        </p:attrNameLst>
                                      </p:cBhvr>
                                      <p:to>
                                        <p:strVal val="visible"/>
                                      </p:to>
                                    </p:set>
                                    <p:anim calcmode="lin" valueType="num">
                                      <p:cBhvr additive="base">
                                        <p:cTn id="7" dur="500" fill="hold"/>
                                        <p:tgtEl>
                                          <p:spTgt spid="1465389"/>
                                        </p:tgtEl>
                                        <p:attrNameLst>
                                          <p:attrName>ppt_x</p:attrName>
                                        </p:attrNameLst>
                                      </p:cBhvr>
                                      <p:tavLst>
                                        <p:tav tm="0">
                                          <p:val>
                                            <p:strVal val="#ppt_x"/>
                                          </p:val>
                                        </p:tav>
                                        <p:tav tm="100000">
                                          <p:val>
                                            <p:strVal val="#ppt_x"/>
                                          </p:val>
                                        </p:tav>
                                      </p:tavLst>
                                    </p:anim>
                                    <p:anim calcmode="lin" valueType="num">
                                      <p:cBhvr additive="base">
                                        <p:cTn id="8" dur="500" fill="hold"/>
                                        <p:tgtEl>
                                          <p:spTgt spid="14653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5380"/>
                                        </p:tgtEl>
                                        <p:attrNameLst>
                                          <p:attrName>style.visibility</p:attrName>
                                        </p:attrNameLst>
                                      </p:cBhvr>
                                      <p:to>
                                        <p:strVal val="visible"/>
                                      </p:to>
                                    </p:set>
                                    <p:anim calcmode="lin" valueType="num">
                                      <p:cBhvr additive="base">
                                        <p:cTn id="13" dur="500" fill="hold"/>
                                        <p:tgtEl>
                                          <p:spTgt spid="1465380"/>
                                        </p:tgtEl>
                                        <p:attrNameLst>
                                          <p:attrName>ppt_x</p:attrName>
                                        </p:attrNameLst>
                                      </p:cBhvr>
                                      <p:tavLst>
                                        <p:tav tm="0">
                                          <p:val>
                                            <p:strVal val="#ppt_x"/>
                                          </p:val>
                                        </p:tav>
                                        <p:tav tm="100000">
                                          <p:val>
                                            <p:strVal val="#ppt_x"/>
                                          </p:val>
                                        </p:tav>
                                      </p:tavLst>
                                    </p:anim>
                                    <p:anim calcmode="lin" valueType="num">
                                      <p:cBhvr additive="base">
                                        <p:cTn id="14" dur="500" fill="hold"/>
                                        <p:tgtEl>
                                          <p:spTgt spid="146538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65381"/>
                                        </p:tgtEl>
                                        <p:attrNameLst>
                                          <p:attrName>style.visibility</p:attrName>
                                        </p:attrNameLst>
                                      </p:cBhvr>
                                      <p:to>
                                        <p:strVal val="visible"/>
                                      </p:to>
                                    </p:set>
                                    <p:anim calcmode="lin" valueType="num">
                                      <p:cBhvr additive="base">
                                        <p:cTn id="17" dur="500" fill="hold"/>
                                        <p:tgtEl>
                                          <p:spTgt spid="1465381"/>
                                        </p:tgtEl>
                                        <p:attrNameLst>
                                          <p:attrName>ppt_x</p:attrName>
                                        </p:attrNameLst>
                                      </p:cBhvr>
                                      <p:tavLst>
                                        <p:tav tm="0">
                                          <p:val>
                                            <p:strVal val="#ppt_x"/>
                                          </p:val>
                                        </p:tav>
                                        <p:tav tm="100000">
                                          <p:val>
                                            <p:strVal val="#ppt_x"/>
                                          </p:val>
                                        </p:tav>
                                      </p:tavLst>
                                    </p:anim>
                                    <p:anim calcmode="lin" valueType="num">
                                      <p:cBhvr additive="base">
                                        <p:cTn id="18" dur="500" fill="hold"/>
                                        <p:tgtEl>
                                          <p:spTgt spid="146538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65362"/>
                                        </p:tgtEl>
                                        <p:attrNameLst>
                                          <p:attrName>style.visibility</p:attrName>
                                        </p:attrNameLst>
                                      </p:cBhvr>
                                      <p:to>
                                        <p:strVal val="visible"/>
                                      </p:to>
                                    </p:set>
                                    <p:anim calcmode="lin" valueType="num">
                                      <p:cBhvr additive="base">
                                        <p:cTn id="23" dur="500" fill="hold"/>
                                        <p:tgtEl>
                                          <p:spTgt spid="1465362"/>
                                        </p:tgtEl>
                                        <p:attrNameLst>
                                          <p:attrName>ppt_x</p:attrName>
                                        </p:attrNameLst>
                                      </p:cBhvr>
                                      <p:tavLst>
                                        <p:tav tm="0">
                                          <p:val>
                                            <p:strVal val="#ppt_x"/>
                                          </p:val>
                                        </p:tav>
                                        <p:tav tm="100000">
                                          <p:val>
                                            <p:strVal val="#ppt_x"/>
                                          </p:val>
                                        </p:tav>
                                      </p:tavLst>
                                    </p:anim>
                                    <p:anim calcmode="lin" valueType="num">
                                      <p:cBhvr additive="base">
                                        <p:cTn id="24" dur="500" fill="hold"/>
                                        <p:tgtEl>
                                          <p:spTgt spid="146536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65363"/>
                                        </p:tgtEl>
                                        <p:attrNameLst>
                                          <p:attrName>style.visibility</p:attrName>
                                        </p:attrNameLst>
                                      </p:cBhvr>
                                      <p:to>
                                        <p:strVal val="visible"/>
                                      </p:to>
                                    </p:set>
                                    <p:anim calcmode="lin" valueType="num">
                                      <p:cBhvr additive="base">
                                        <p:cTn id="27" dur="500" fill="hold"/>
                                        <p:tgtEl>
                                          <p:spTgt spid="1465363"/>
                                        </p:tgtEl>
                                        <p:attrNameLst>
                                          <p:attrName>ppt_x</p:attrName>
                                        </p:attrNameLst>
                                      </p:cBhvr>
                                      <p:tavLst>
                                        <p:tav tm="0">
                                          <p:val>
                                            <p:strVal val="#ppt_x"/>
                                          </p:val>
                                        </p:tav>
                                        <p:tav tm="100000">
                                          <p:val>
                                            <p:strVal val="#ppt_x"/>
                                          </p:val>
                                        </p:tav>
                                      </p:tavLst>
                                    </p:anim>
                                    <p:anim calcmode="lin" valueType="num">
                                      <p:cBhvr additive="base">
                                        <p:cTn id="28" dur="500" fill="hold"/>
                                        <p:tgtEl>
                                          <p:spTgt spid="146536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65364"/>
                                        </p:tgtEl>
                                        <p:attrNameLst>
                                          <p:attrName>style.visibility</p:attrName>
                                        </p:attrNameLst>
                                      </p:cBhvr>
                                      <p:to>
                                        <p:strVal val="visible"/>
                                      </p:to>
                                    </p:set>
                                    <p:anim calcmode="lin" valueType="num">
                                      <p:cBhvr additive="base">
                                        <p:cTn id="31" dur="500" fill="hold"/>
                                        <p:tgtEl>
                                          <p:spTgt spid="1465364"/>
                                        </p:tgtEl>
                                        <p:attrNameLst>
                                          <p:attrName>ppt_x</p:attrName>
                                        </p:attrNameLst>
                                      </p:cBhvr>
                                      <p:tavLst>
                                        <p:tav tm="0">
                                          <p:val>
                                            <p:strVal val="#ppt_x"/>
                                          </p:val>
                                        </p:tav>
                                        <p:tav tm="100000">
                                          <p:val>
                                            <p:strVal val="#ppt_x"/>
                                          </p:val>
                                        </p:tav>
                                      </p:tavLst>
                                    </p:anim>
                                    <p:anim calcmode="lin" valueType="num">
                                      <p:cBhvr additive="base">
                                        <p:cTn id="32" dur="500" fill="hold"/>
                                        <p:tgtEl>
                                          <p:spTgt spid="146536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65365"/>
                                        </p:tgtEl>
                                        <p:attrNameLst>
                                          <p:attrName>style.visibility</p:attrName>
                                        </p:attrNameLst>
                                      </p:cBhvr>
                                      <p:to>
                                        <p:strVal val="visible"/>
                                      </p:to>
                                    </p:set>
                                    <p:anim calcmode="lin" valueType="num">
                                      <p:cBhvr additive="base">
                                        <p:cTn id="35" dur="500" fill="hold"/>
                                        <p:tgtEl>
                                          <p:spTgt spid="1465365"/>
                                        </p:tgtEl>
                                        <p:attrNameLst>
                                          <p:attrName>ppt_x</p:attrName>
                                        </p:attrNameLst>
                                      </p:cBhvr>
                                      <p:tavLst>
                                        <p:tav tm="0">
                                          <p:val>
                                            <p:strVal val="#ppt_x"/>
                                          </p:val>
                                        </p:tav>
                                        <p:tav tm="100000">
                                          <p:val>
                                            <p:strVal val="#ppt_x"/>
                                          </p:val>
                                        </p:tav>
                                      </p:tavLst>
                                    </p:anim>
                                    <p:anim calcmode="lin" valueType="num">
                                      <p:cBhvr additive="base">
                                        <p:cTn id="36" dur="500" fill="hold"/>
                                        <p:tgtEl>
                                          <p:spTgt spid="146536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65373"/>
                                        </p:tgtEl>
                                        <p:attrNameLst>
                                          <p:attrName>style.visibility</p:attrName>
                                        </p:attrNameLst>
                                      </p:cBhvr>
                                      <p:to>
                                        <p:strVal val="visible"/>
                                      </p:to>
                                    </p:set>
                                    <p:anim calcmode="lin" valueType="num">
                                      <p:cBhvr additive="base">
                                        <p:cTn id="39" dur="500" fill="hold"/>
                                        <p:tgtEl>
                                          <p:spTgt spid="1465373"/>
                                        </p:tgtEl>
                                        <p:attrNameLst>
                                          <p:attrName>ppt_x</p:attrName>
                                        </p:attrNameLst>
                                      </p:cBhvr>
                                      <p:tavLst>
                                        <p:tav tm="0">
                                          <p:val>
                                            <p:strVal val="#ppt_x"/>
                                          </p:val>
                                        </p:tav>
                                        <p:tav tm="100000">
                                          <p:val>
                                            <p:strVal val="#ppt_x"/>
                                          </p:val>
                                        </p:tav>
                                      </p:tavLst>
                                    </p:anim>
                                    <p:anim calcmode="lin" valueType="num">
                                      <p:cBhvr additive="base">
                                        <p:cTn id="40" dur="500" fill="hold"/>
                                        <p:tgtEl>
                                          <p:spTgt spid="146537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65366"/>
                                        </p:tgtEl>
                                        <p:attrNameLst>
                                          <p:attrName>style.visibility</p:attrName>
                                        </p:attrNameLst>
                                      </p:cBhvr>
                                      <p:to>
                                        <p:strVal val="visible"/>
                                      </p:to>
                                    </p:set>
                                    <p:anim calcmode="lin" valueType="num">
                                      <p:cBhvr additive="base">
                                        <p:cTn id="43" dur="500" fill="hold"/>
                                        <p:tgtEl>
                                          <p:spTgt spid="1465366"/>
                                        </p:tgtEl>
                                        <p:attrNameLst>
                                          <p:attrName>ppt_x</p:attrName>
                                        </p:attrNameLst>
                                      </p:cBhvr>
                                      <p:tavLst>
                                        <p:tav tm="0">
                                          <p:val>
                                            <p:strVal val="#ppt_x"/>
                                          </p:val>
                                        </p:tav>
                                        <p:tav tm="100000">
                                          <p:val>
                                            <p:strVal val="#ppt_x"/>
                                          </p:val>
                                        </p:tav>
                                      </p:tavLst>
                                    </p:anim>
                                    <p:anim calcmode="lin" valueType="num">
                                      <p:cBhvr additive="base">
                                        <p:cTn id="44" dur="500" fill="hold"/>
                                        <p:tgtEl>
                                          <p:spTgt spid="146536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65367"/>
                                        </p:tgtEl>
                                        <p:attrNameLst>
                                          <p:attrName>style.visibility</p:attrName>
                                        </p:attrNameLst>
                                      </p:cBhvr>
                                      <p:to>
                                        <p:strVal val="visible"/>
                                      </p:to>
                                    </p:set>
                                    <p:anim calcmode="lin" valueType="num">
                                      <p:cBhvr additive="base">
                                        <p:cTn id="49" dur="500" fill="hold"/>
                                        <p:tgtEl>
                                          <p:spTgt spid="1465367"/>
                                        </p:tgtEl>
                                        <p:attrNameLst>
                                          <p:attrName>ppt_x</p:attrName>
                                        </p:attrNameLst>
                                      </p:cBhvr>
                                      <p:tavLst>
                                        <p:tav tm="0">
                                          <p:val>
                                            <p:strVal val="#ppt_x"/>
                                          </p:val>
                                        </p:tav>
                                        <p:tav tm="100000">
                                          <p:val>
                                            <p:strVal val="#ppt_x"/>
                                          </p:val>
                                        </p:tav>
                                      </p:tavLst>
                                    </p:anim>
                                    <p:anim calcmode="lin" valueType="num">
                                      <p:cBhvr additive="base">
                                        <p:cTn id="50" dur="500" fill="hold"/>
                                        <p:tgtEl>
                                          <p:spTgt spid="146536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65371"/>
                                        </p:tgtEl>
                                        <p:attrNameLst>
                                          <p:attrName>style.visibility</p:attrName>
                                        </p:attrNameLst>
                                      </p:cBhvr>
                                      <p:to>
                                        <p:strVal val="visible"/>
                                      </p:to>
                                    </p:set>
                                    <p:anim calcmode="lin" valueType="num">
                                      <p:cBhvr additive="base">
                                        <p:cTn id="53" dur="500" fill="hold"/>
                                        <p:tgtEl>
                                          <p:spTgt spid="1465371"/>
                                        </p:tgtEl>
                                        <p:attrNameLst>
                                          <p:attrName>ppt_x</p:attrName>
                                        </p:attrNameLst>
                                      </p:cBhvr>
                                      <p:tavLst>
                                        <p:tav tm="0">
                                          <p:val>
                                            <p:strVal val="#ppt_x"/>
                                          </p:val>
                                        </p:tav>
                                        <p:tav tm="100000">
                                          <p:val>
                                            <p:strVal val="#ppt_x"/>
                                          </p:val>
                                        </p:tav>
                                      </p:tavLst>
                                    </p:anim>
                                    <p:anim calcmode="lin" valueType="num">
                                      <p:cBhvr additive="base">
                                        <p:cTn id="54" dur="500" fill="hold"/>
                                        <p:tgtEl>
                                          <p:spTgt spid="146537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465368"/>
                                        </p:tgtEl>
                                        <p:attrNameLst>
                                          <p:attrName>style.visibility</p:attrName>
                                        </p:attrNameLst>
                                      </p:cBhvr>
                                      <p:to>
                                        <p:strVal val="visible"/>
                                      </p:to>
                                    </p:set>
                                    <p:anim calcmode="lin" valueType="num">
                                      <p:cBhvr additive="base">
                                        <p:cTn id="59" dur="500" fill="hold"/>
                                        <p:tgtEl>
                                          <p:spTgt spid="1465368"/>
                                        </p:tgtEl>
                                        <p:attrNameLst>
                                          <p:attrName>ppt_x</p:attrName>
                                        </p:attrNameLst>
                                      </p:cBhvr>
                                      <p:tavLst>
                                        <p:tav tm="0">
                                          <p:val>
                                            <p:strVal val="#ppt_x"/>
                                          </p:val>
                                        </p:tav>
                                        <p:tav tm="100000">
                                          <p:val>
                                            <p:strVal val="#ppt_x"/>
                                          </p:val>
                                        </p:tav>
                                      </p:tavLst>
                                    </p:anim>
                                    <p:anim calcmode="lin" valueType="num">
                                      <p:cBhvr additive="base">
                                        <p:cTn id="60" dur="500" fill="hold"/>
                                        <p:tgtEl>
                                          <p:spTgt spid="146536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65369"/>
                                        </p:tgtEl>
                                        <p:attrNameLst>
                                          <p:attrName>style.visibility</p:attrName>
                                        </p:attrNameLst>
                                      </p:cBhvr>
                                      <p:to>
                                        <p:strVal val="visible"/>
                                      </p:to>
                                    </p:set>
                                    <p:anim calcmode="lin" valueType="num">
                                      <p:cBhvr additive="base">
                                        <p:cTn id="63" dur="500" fill="hold"/>
                                        <p:tgtEl>
                                          <p:spTgt spid="1465369"/>
                                        </p:tgtEl>
                                        <p:attrNameLst>
                                          <p:attrName>ppt_x</p:attrName>
                                        </p:attrNameLst>
                                      </p:cBhvr>
                                      <p:tavLst>
                                        <p:tav tm="0">
                                          <p:val>
                                            <p:strVal val="#ppt_x"/>
                                          </p:val>
                                        </p:tav>
                                        <p:tav tm="100000">
                                          <p:val>
                                            <p:strVal val="#ppt_x"/>
                                          </p:val>
                                        </p:tav>
                                      </p:tavLst>
                                    </p:anim>
                                    <p:anim calcmode="lin" valueType="num">
                                      <p:cBhvr additive="base">
                                        <p:cTn id="64" dur="500" fill="hold"/>
                                        <p:tgtEl>
                                          <p:spTgt spid="146536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65370"/>
                                        </p:tgtEl>
                                        <p:attrNameLst>
                                          <p:attrName>style.visibility</p:attrName>
                                        </p:attrNameLst>
                                      </p:cBhvr>
                                      <p:to>
                                        <p:strVal val="visible"/>
                                      </p:to>
                                    </p:set>
                                    <p:anim calcmode="lin" valueType="num">
                                      <p:cBhvr additive="base">
                                        <p:cTn id="67" dur="500" fill="hold"/>
                                        <p:tgtEl>
                                          <p:spTgt spid="1465370"/>
                                        </p:tgtEl>
                                        <p:attrNameLst>
                                          <p:attrName>ppt_x</p:attrName>
                                        </p:attrNameLst>
                                      </p:cBhvr>
                                      <p:tavLst>
                                        <p:tav tm="0">
                                          <p:val>
                                            <p:strVal val="#ppt_x"/>
                                          </p:val>
                                        </p:tav>
                                        <p:tav tm="100000">
                                          <p:val>
                                            <p:strVal val="#ppt_x"/>
                                          </p:val>
                                        </p:tav>
                                      </p:tavLst>
                                    </p:anim>
                                    <p:anim calcmode="lin" valueType="num">
                                      <p:cBhvr additive="base">
                                        <p:cTn id="68" dur="500" fill="hold"/>
                                        <p:tgtEl>
                                          <p:spTgt spid="146537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65372"/>
                                        </p:tgtEl>
                                        <p:attrNameLst>
                                          <p:attrName>style.visibility</p:attrName>
                                        </p:attrNameLst>
                                      </p:cBhvr>
                                      <p:to>
                                        <p:strVal val="visible"/>
                                      </p:to>
                                    </p:set>
                                    <p:anim calcmode="lin" valueType="num">
                                      <p:cBhvr additive="base">
                                        <p:cTn id="71" dur="500" fill="hold"/>
                                        <p:tgtEl>
                                          <p:spTgt spid="1465372"/>
                                        </p:tgtEl>
                                        <p:attrNameLst>
                                          <p:attrName>ppt_x</p:attrName>
                                        </p:attrNameLst>
                                      </p:cBhvr>
                                      <p:tavLst>
                                        <p:tav tm="0">
                                          <p:val>
                                            <p:strVal val="#ppt_x"/>
                                          </p:val>
                                        </p:tav>
                                        <p:tav tm="100000">
                                          <p:val>
                                            <p:strVal val="#ppt_x"/>
                                          </p:val>
                                        </p:tav>
                                      </p:tavLst>
                                    </p:anim>
                                    <p:anim calcmode="lin" valueType="num">
                                      <p:cBhvr additive="base">
                                        <p:cTn id="72" dur="500" fill="hold"/>
                                        <p:tgtEl>
                                          <p:spTgt spid="1465372"/>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65382"/>
                                        </p:tgtEl>
                                        <p:attrNameLst>
                                          <p:attrName>style.visibility</p:attrName>
                                        </p:attrNameLst>
                                      </p:cBhvr>
                                      <p:to>
                                        <p:strVal val="visible"/>
                                      </p:to>
                                    </p:set>
                                    <p:anim calcmode="lin" valueType="num">
                                      <p:cBhvr additive="base">
                                        <p:cTn id="77" dur="500" fill="hold"/>
                                        <p:tgtEl>
                                          <p:spTgt spid="1465382"/>
                                        </p:tgtEl>
                                        <p:attrNameLst>
                                          <p:attrName>ppt_x</p:attrName>
                                        </p:attrNameLst>
                                      </p:cBhvr>
                                      <p:tavLst>
                                        <p:tav tm="0">
                                          <p:val>
                                            <p:strVal val="#ppt_x"/>
                                          </p:val>
                                        </p:tav>
                                        <p:tav tm="100000">
                                          <p:val>
                                            <p:strVal val="#ppt_x"/>
                                          </p:val>
                                        </p:tav>
                                      </p:tavLst>
                                    </p:anim>
                                    <p:anim calcmode="lin" valueType="num">
                                      <p:cBhvr additive="base">
                                        <p:cTn id="78" dur="500" fill="hold"/>
                                        <p:tgtEl>
                                          <p:spTgt spid="146538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465384"/>
                                        </p:tgtEl>
                                        <p:attrNameLst>
                                          <p:attrName>style.visibility</p:attrName>
                                        </p:attrNameLst>
                                      </p:cBhvr>
                                      <p:to>
                                        <p:strVal val="visible"/>
                                      </p:to>
                                    </p:set>
                                    <p:anim calcmode="lin" valueType="num">
                                      <p:cBhvr additive="base">
                                        <p:cTn id="81" dur="500" fill="hold"/>
                                        <p:tgtEl>
                                          <p:spTgt spid="1465384"/>
                                        </p:tgtEl>
                                        <p:attrNameLst>
                                          <p:attrName>ppt_x</p:attrName>
                                        </p:attrNameLst>
                                      </p:cBhvr>
                                      <p:tavLst>
                                        <p:tav tm="0">
                                          <p:val>
                                            <p:strVal val="#ppt_x"/>
                                          </p:val>
                                        </p:tav>
                                        <p:tav tm="100000">
                                          <p:val>
                                            <p:strVal val="#ppt_x"/>
                                          </p:val>
                                        </p:tav>
                                      </p:tavLst>
                                    </p:anim>
                                    <p:anim calcmode="lin" valueType="num">
                                      <p:cBhvr additive="base">
                                        <p:cTn id="82" dur="500" fill="hold"/>
                                        <p:tgtEl>
                                          <p:spTgt spid="14653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62" grpId="0"/>
      <p:bldP spid="1465367" grpId="0"/>
      <p:bldP spid="1465369" grpId="0" animBg="1"/>
      <p:bldP spid="1465371" grpId="0"/>
      <p:bldP spid="1465372" grpId="0"/>
      <p:bldP spid="1465373" grpId="0"/>
      <p:bldP spid="1465380" grpId="0"/>
      <p:bldP spid="1465382" grpId="0" animBg="1"/>
      <p:bldP spid="14653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2926043" y="4343950"/>
            <a:ext cx="1690688" cy="1531938"/>
            <a:chOff x="982" y="2350"/>
            <a:chExt cx="1065" cy="965"/>
          </a:xfrm>
        </p:grpSpPr>
        <p:sp>
          <p:nvSpPr>
            <p:cNvPr id="2" name="AutoShape 39"/>
            <p:cNvSpPr>
              <a:spLocks noChangeArrowheads="1"/>
            </p:cNvSpPr>
            <p:nvPr/>
          </p:nvSpPr>
          <p:spPr bwMode="gray">
            <a:xfrm>
              <a:off x="982" y="2350"/>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3" name="Oval 40"/>
            <p:cNvSpPr>
              <a:spLocks noChangeArrowheads="1"/>
            </p:cNvSpPr>
            <p:nvPr/>
          </p:nvSpPr>
          <p:spPr bwMode="gray">
            <a:xfrm>
              <a:off x="1070" y="2430"/>
              <a:ext cx="889" cy="806"/>
            </a:xfrm>
            <a:prstGeom prst="ellipse">
              <a:avLst/>
            </a:prstGeom>
            <a:solidFill>
              <a:srgbClr val="003366"/>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4" name="Text Box 84"/>
            <p:cNvSpPr txBox="1">
              <a:spLocks noChangeArrowheads="1"/>
            </p:cNvSpPr>
            <p:nvPr/>
          </p:nvSpPr>
          <p:spPr bwMode="auto">
            <a:xfrm>
              <a:off x="1073" y="2630"/>
              <a:ext cx="881" cy="404"/>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600" i="0">
                  <a:solidFill>
                    <a:srgbClr val="FFFFFF"/>
                  </a:solidFill>
                  <a:latin typeface="微软雅黑" panose="020B0503020204020204" pitchFamily="34" charset="-122"/>
                  <a:ea typeface="微软雅黑" panose="020B0503020204020204" pitchFamily="34" charset="-122"/>
                </a:rPr>
                <a:t>组合</a:t>
              </a:r>
            </a:p>
          </p:txBody>
        </p:sp>
      </p:grpSp>
      <p:grpSp>
        <p:nvGrpSpPr>
          <p:cNvPr id="17411" name="Group 6"/>
          <p:cNvGrpSpPr>
            <a:grpSpLocks/>
          </p:cNvGrpSpPr>
          <p:nvPr/>
        </p:nvGrpSpPr>
        <p:grpSpPr bwMode="auto">
          <a:xfrm>
            <a:off x="4662768" y="4343950"/>
            <a:ext cx="1690688" cy="1531938"/>
            <a:chOff x="982" y="2350"/>
            <a:chExt cx="1065" cy="965"/>
          </a:xfrm>
        </p:grpSpPr>
        <p:sp>
          <p:nvSpPr>
            <p:cNvPr id="5" name="AutoShape 39"/>
            <p:cNvSpPr>
              <a:spLocks noChangeArrowheads="1"/>
            </p:cNvSpPr>
            <p:nvPr/>
          </p:nvSpPr>
          <p:spPr bwMode="gray">
            <a:xfrm>
              <a:off x="982" y="2350"/>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6" name="Oval 40"/>
            <p:cNvSpPr>
              <a:spLocks noChangeArrowheads="1"/>
            </p:cNvSpPr>
            <p:nvPr/>
          </p:nvSpPr>
          <p:spPr bwMode="gray">
            <a:xfrm>
              <a:off x="1070" y="2430"/>
              <a:ext cx="889" cy="806"/>
            </a:xfrm>
            <a:prstGeom prst="ellipse">
              <a:avLst/>
            </a:prstGeom>
            <a:solidFill>
              <a:schemeClr val="accent2"/>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7" name="Text Box 84"/>
            <p:cNvSpPr txBox="1">
              <a:spLocks noChangeArrowheads="1"/>
            </p:cNvSpPr>
            <p:nvPr/>
          </p:nvSpPr>
          <p:spPr bwMode="auto">
            <a:xfrm>
              <a:off x="1073" y="2630"/>
              <a:ext cx="881" cy="404"/>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600" i="0">
                  <a:solidFill>
                    <a:srgbClr val="FFFFFF"/>
                  </a:solidFill>
                  <a:latin typeface="微软雅黑" panose="020B0503020204020204" pitchFamily="34" charset="-122"/>
                  <a:ea typeface="微软雅黑" panose="020B0503020204020204" pitchFamily="34" charset="-122"/>
                </a:rPr>
                <a:t>抽象</a:t>
              </a:r>
            </a:p>
          </p:txBody>
        </p:sp>
      </p:grpSp>
      <p:sp>
        <p:nvSpPr>
          <p:cNvPr id="17412" name="AutoShape 10"/>
          <p:cNvSpPr>
            <a:spLocks noChangeArrowheads="1"/>
          </p:cNvSpPr>
          <p:nvPr/>
        </p:nvSpPr>
        <p:spPr bwMode="auto">
          <a:xfrm>
            <a:off x="6563007" y="4929739"/>
            <a:ext cx="968375" cy="358775"/>
          </a:xfrm>
          <a:prstGeom prst="rightArrow">
            <a:avLst>
              <a:gd name="adj1" fmla="val 50000"/>
              <a:gd name="adj2" fmla="val 67478"/>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b="1" i="1">
                <a:solidFill>
                  <a:schemeClr val="tx1"/>
                </a:solidFill>
                <a:latin typeface="Arial" panose="020B0604020202020204" pitchFamily="34" charset="0"/>
                <a:ea typeface="宋体" panose="02010600030101010101" pitchFamily="2" charset="-122"/>
              </a:defRPr>
            </a:lvl1pPr>
            <a:lvl2pPr marL="742950" indent="-285750">
              <a:defRPr kumimoji="1" sz="2000" b="1" i="1">
                <a:solidFill>
                  <a:schemeClr val="tx1"/>
                </a:solidFill>
                <a:latin typeface="Arial" panose="020B0604020202020204" pitchFamily="34" charset="0"/>
                <a:ea typeface="宋体" panose="02010600030101010101" pitchFamily="2" charset="-122"/>
              </a:defRPr>
            </a:lvl2pPr>
            <a:lvl3pPr marL="1143000" indent="-228600">
              <a:defRPr kumimoji="1" sz="2000" b="1" i="1">
                <a:solidFill>
                  <a:schemeClr val="tx1"/>
                </a:solidFill>
                <a:latin typeface="Arial" panose="020B0604020202020204" pitchFamily="34" charset="0"/>
                <a:ea typeface="宋体" panose="02010600030101010101" pitchFamily="2" charset="-122"/>
              </a:defRPr>
            </a:lvl3pPr>
            <a:lvl4pPr marL="1600200" indent="-228600">
              <a:defRPr kumimoji="1" sz="2000" b="1" i="1">
                <a:solidFill>
                  <a:schemeClr val="tx1"/>
                </a:solidFill>
                <a:latin typeface="Arial" panose="020B0604020202020204" pitchFamily="34" charset="0"/>
                <a:ea typeface="宋体" panose="02010600030101010101" pitchFamily="2" charset="-122"/>
              </a:defRPr>
            </a:lvl4pPr>
            <a:lvl5pPr marL="2057400" indent="-228600">
              <a:defRPr kumimoji="1" sz="2000"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7413" name="Group 11"/>
          <p:cNvGrpSpPr>
            <a:grpSpLocks/>
          </p:cNvGrpSpPr>
          <p:nvPr/>
        </p:nvGrpSpPr>
        <p:grpSpPr bwMode="auto">
          <a:xfrm>
            <a:off x="7628218" y="4342364"/>
            <a:ext cx="1690688" cy="1531937"/>
            <a:chOff x="982" y="2350"/>
            <a:chExt cx="1065" cy="965"/>
          </a:xfrm>
        </p:grpSpPr>
        <p:sp>
          <p:nvSpPr>
            <p:cNvPr id="20" name="AutoShape 39"/>
            <p:cNvSpPr>
              <a:spLocks noChangeArrowheads="1"/>
            </p:cNvSpPr>
            <p:nvPr/>
          </p:nvSpPr>
          <p:spPr bwMode="gray">
            <a:xfrm>
              <a:off x="982" y="2350"/>
              <a:ext cx="1065" cy="96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headEnd/>
              <a:tailEnd/>
            </a:ln>
            <a:effectLst/>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21" name="Oval 40"/>
            <p:cNvSpPr>
              <a:spLocks noChangeArrowheads="1"/>
            </p:cNvSpPr>
            <p:nvPr/>
          </p:nvSpPr>
          <p:spPr bwMode="gray">
            <a:xfrm>
              <a:off x="1070" y="2430"/>
              <a:ext cx="889" cy="806"/>
            </a:xfrm>
            <a:prstGeom prst="ellipse">
              <a:avLst/>
            </a:prstGeom>
            <a:solidFill>
              <a:srgbClr val="009900"/>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8" name="Text Box 84"/>
            <p:cNvSpPr txBox="1">
              <a:spLocks noChangeArrowheads="1"/>
            </p:cNvSpPr>
            <p:nvPr/>
          </p:nvSpPr>
          <p:spPr bwMode="auto">
            <a:xfrm>
              <a:off x="1073" y="2630"/>
              <a:ext cx="881" cy="404"/>
            </a:xfrm>
            <a:prstGeom prst="rect">
              <a:avLst/>
            </a:prstGeom>
            <a:noFill/>
            <a:ln>
              <a:noFill/>
            </a:ln>
            <a:extLst>
              <a:ext uri="{909E8E84-426E-40dd-AFC4-6F175D3DCCD1}"/>
              <a:ext uri="{91240B29-F687-4f45-9708-019B960494DF}"/>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600" i="0">
                  <a:solidFill>
                    <a:srgbClr val="FFFFFF"/>
                  </a:solidFill>
                  <a:latin typeface="微软雅黑" panose="020B0503020204020204" pitchFamily="34" charset="-122"/>
                  <a:ea typeface="微软雅黑" panose="020B0503020204020204" pitchFamily="34" charset="-122"/>
                </a:rPr>
                <a:t>构造 </a:t>
              </a:r>
            </a:p>
          </p:txBody>
        </p:sp>
      </p:grpSp>
      <p:grpSp>
        <p:nvGrpSpPr>
          <p:cNvPr id="17414" name="Group 15"/>
          <p:cNvGrpSpPr>
            <a:grpSpLocks/>
          </p:cNvGrpSpPr>
          <p:nvPr/>
        </p:nvGrpSpPr>
        <p:grpSpPr bwMode="auto">
          <a:xfrm>
            <a:off x="2919694" y="2172250"/>
            <a:ext cx="6386513" cy="1670050"/>
            <a:chOff x="947" y="1571"/>
            <a:chExt cx="4023" cy="1052"/>
          </a:xfrm>
        </p:grpSpPr>
        <p:grpSp>
          <p:nvGrpSpPr>
            <p:cNvPr id="17416" name="Group 16"/>
            <p:cNvGrpSpPr>
              <a:grpSpLocks/>
            </p:cNvGrpSpPr>
            <p:nvPr/>
          </p:nvGrpSpPr>
          <p:grpSpPr bwMode="auto">
            <a:xfrm>
              <a:off x="947" y="1571"/>
              <a:ext cx="4023" cy="1052"/>
              <a:chOff x="947" y="1571"/>
              <a:chExt cx="4023" cy="1052"/>
            </a:xfrm>
          </p:grpSpPr>
          <p:sp>
            <p:nvSpPr>
              <p:cNvPr id="14" name="AutoShape 39"/>
              <p:cNvSpPr>
                <a:spLocks noChangeArrowheads="1"/>
              </p:cNvSpPr>
              <p:nvPr/>
            </p:nvSpPr>
            <p:spPr bwMode="gray">
              <a:xfrm>
                <a:off x="947" y="1571"/>
                <a:ext cx="4023" cy="1052"/>
              </a:xfrm>
              <a:prstGeom prst="roundRect">
                <a:avLst>
                  <a:gd name="adj" fmla="val 16667"/>
                </a:avLst>
              </a:prstGeom>
              <a:solidFill>
                <a:srgbClr val="B9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1040" y="1657"/>
                <a:ext cx="3838" cy="880"/>
              </a:xfrm>
              <a:prstGeom prst="roundRect">
                <a:avLst>
                  <a:gd name="adj" fmla="val 16667"/>
                </a:avLst>
              </a:prstGeom>
              <a:solidFill>
                <a:schemeClr val="accent2"/>
              </a:solidFill>
              <a:ln w="28575" algn="ctr">
                <a:solidFill>
                  <a:srgbClr val="FFFFFF"/>
                </a:solidFill>
                <a:round/>
                <a:headEnd/>
                <a:tailEnd/>
              </a:ln>
            </p:spPr>
            <p:txBody>
              <a:bodyPr wrap="none" anchor="ctr"/>
              <a:lstStyle/>
              <a:p>
                <a:pPr algn="ctr" eaLnBrk="1" fontAlgn="auto" hangingPunct="1">
                  <a:spcBef>
                    <a:spcPts val="0"/>
                  </a:spcBef>
                  <a:spcAft>
                    <a:spcPts val="0"/>
                  </a:spcAft>
                  <a:defRPr/>
                </a:pPr>
                <a:endParaRPr kumimoji="0" lang="zh-CN" altLang="en-US" sz="1800" i="0" kern="0">
                  <a:solidFill>
                    <a:sysClr val="windowText" lastClr="000000"/>
                  </a:solidFill>
                  <a:latin typeface="微软雅黑" panose="020B0503020204020204" pitchFamily="34" charset="-122"/>
                  <a:ea typeface="微软雅黑" panose="020B0503020204020204" pitchFamily="34" charset="-122"/>
                </a:endParaRPr>
              </a:p>
            </p:txBody>
          </p:sp>
        </p:grpSp>
        <p:sp>
          <p:nvSpPr>
            <p:cNvPr id="16" name="Text Box 84"/>
            <p:cNvSpPr>
              <a:spLocks noChangeArrowheads="1"/>
            </p:cNvSpPr>
            <p:nvPr/>
          </p:nvSpPr>
          <p:spPr bwMode="auto">
            <a:xfrm>
              <a:off x="1396" y="1652"/>
              <a:ext cx="3271" cy="87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eaLnBrk="0" hangingPunct="0">
                <a:defRPr kumimoji="1" sz="2400">
                  <a:solidFill>
                    <a:schemeClr val="tx1"/>
                  </a:solidFill>
                  <a:latin typeface="Arial" panose="020B0604020202020204" pitchFamily="34" charset="0"/>
                  <a:ea typeface="隶书" panose="02010509060101010101" pitchFamily="49" charset="-122"/>
                </a:defRPr>
              </a:lvl1pPr>
              <a:lvl2pPr marL="742950" indent="-285750" eaLnBrk="0" hangingPunct="0">
                <a:defRPr kumimoji="1" sz="2400">
                  <a:solidFill>
                    <a:schemeClr val="tx1"/>
                  </a:solidFill>
                  <a:latin typeface="Arial" panose="020B0604020202020204" pitchFamily="34" charset="0"/>
                  <a:ea typeface="隶书" panose="02010509060101010101" pitchFamily="49" charset="-122"/>
                </a:defRPr>
              </a:lvl2pPr>
              <a:lvl3pPr marL="1143000" indent="-228600" eaLnBrk="0" hangingPunct="0">
                <a:defRPr kumimoji="1" sz="2400">
                  <a:solidFill>
                    <a:schemeClr val="tx1"/>
                  </a:solidFill>
                  <a:latin typeface="Arial" panose="020B0604020202020204" pitchFamily="34" charset="0"/>
                  <a:ea typeface="隶书" panose="02010509060101010101" pitchFamily="49" charset="-122"/>
                </a:defRPr>
              </a:lvl3pPr>
              <a:lvl4pPr marL="1600200" indent="-228600" eaLnBrk="0" hangingPunct="0">
                <a:defRPr kumimoji="1" sz="2400">
                  <a:solidFill>
                    <a:schemeClr val="tx1"/>
                  </a:solidFill>
                  <a:latin typeface="Arial" panose="020B0604020202020204" pitchFamily="34" charset="0"/>
                  <a:ea typeface="隶书" panose="02010509060101010101" pitchFamily="49" charset="-122"/>
                </a:defRPr>
              </a:lvl4pPr>
              <a:lvl5pPr marL="2057400" indent="-228600" eaLnBrk="0" hangingPunct="0">
                <a:defRPr kumimoji="1" sz="24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隶书" panose="02010509060101010101" pitchFamily="49" charset="-122"/>
                </a:defRPr>
              </a:lvl9pPr>
            </a:lstStyle>
            <a:p>
              <a:pPr algn="ctr" eaLnBrk="1" hangingPunct="1">
                <a:spcBef>
                  <a:spcPct val="35000"/>
                </a:spcBef>
                <a:defRPr/>
              </a:pPr>
              <a:r>
                <a:rPr kumimoji="0" lang="zh-CN" altLang="en-US" sz="3200" i="0">
                  <a:solidFill>
                    <a:srgbClr val="FFFFFF"/>
                  </a:solidFill>
                  <a:latin typeface="微软雅黑" panose="020B0503020204020204" pitchFamily="34" charset="-122"/>
                  <a:ea typeface="微软雅黑" panose="020B0503020204020204" pitchFamily="34" charset="-122"/>
                </a:rPr>
                <a:t>什么是程序</a:t>
              </a:r>
              <a:r>
                <a:rPr kumimoji="0" lang="en-US" altLang="zh-CN" sz="3200" i="0">
                  <a:solidFill>
                    <a:srgbClr val="FFFFFF"/>
                  </a:solidFill>
                  <a:latin typeface="微软雅黑" panose="020B0503020204020204" pitchFamily="34" charset="-122"/>
                  <a:ea typeface="微软雅黑" panose="020B0503020204020204" pitchFamily="34" charset="-122"/>
                </a:rPr>
                <a:t>?</a:t>
              </a:r>
            </a:p>
            <a:p>
              <a:pPr algn="ctr" eaLnBrk="1" hangingPunct="1">
                <a:spcBef>
                  <a:spcPct val="35000"/>
                </a:spcBef>
                <a:defRPr/>
              </a:pPr>
              <a:r>
                <a:rPr kumimoji="0" lang="zh-CN" altLang="en-US" sz="3200" i="0">
                  <a:solidFill>
                    <a:srgbClr val="FFFFFF"/>
                  </a:solidFill>
                  <a:latin typeface="微软雅黑" panose="020B0503020204020204" pitchFamily="34" charset="-122"/>
                  <a:ea typeface="微软雅黑" panose="020B0503020204020204" pitchFamily="34" charset="-122"/>
                </a:rPr>
                <a:t>程序的本质是什么</a:t>
              </a:r>
              <a:r>
                <a:rPr kumimoji="0" lang="en-US" altLang="zh-CN" sz="3200" i="0">
                  <a:solidFill>
                    <a:srgbClr val="FFFFFF"/>
                  </a:solidFill>
                  <a:latin typeface="微软雅黑" panose="020B0503020204020204" pitchFamily="34" charset="-122"/>
                  <a:ea typeface="微软雅黑" panose="020B0503020204020204" pitchFamily="34" charset="-122"/>
                </a:rPr>
                <a:t>?</a:t>
              </a:r>
            </a:p>
          </p:txBody>
        </p:sp>
      </p:grpSp>
      <p:sp>
        <p:nvSpPr>
          <p:cNvPr id="9" name="圆角矩形 73">
            <a:extLst>
              <a:ext uri="{FF2B5EF4-FFF2-40B4-BE49-F238E27FC236}">
                <a16:creationId xmlns:a16="http://schemas.microsoft.com/office/drawing/2014/main" id="{D9F95932-4E60-4C87-8F66-B76BE6AA748C}"/>
              </a:ext>
            </a:extLst>
          </p:cNvPr>
          <p:cNvSpPr/>
          <p:nvPr/>
        </p:nvSpPr>
        <p:spPr>
          <a:xfrm>
            <a:off x="707570" y="1247230"/>
            <a:ext cx="10744201" cy="613058"/>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小结</a:t>
            </a:r>
          </a:p>
        </p:txBody>
      </p:sp>
      <p:sp>
        <p:nvSpPr>
          <p:cNvPr id="10" name="标题 1">
            <a:extLst>
              <a:ext uri="{FF2B5EF4-FFF2-40B4-BE49-F238E27FC236}">
                <a16:creationId xmlns:a16="http://schemas.microsoft.com/office/drawing/2014/main" id="{3C9F2D2C-CC19-4AD7-859F-F99142151106}"/>
              </a:ext>
            </a:extLst>
          </p:cNvPr>
          <p:cNvSpPr txBox="1">
            <a:spLocks/>
          </p:cNvSpPr>
          <p:nvPr/>
        </p:nvSpPr>
        <p:spPr>
          <a:xfrm>
            <a:off x="707570" y="173268"/>
            <a:ext cx="10673792" cy="762000"/>
          </a:xfrm>
          <a:prstGeom prst="rect">
            <a:avLst/>
          </a:prstGeom>
        </p:spPr>
        <p:txBody>
          <a:bodyPr anchor="ctr" anchorCtr="0"/>
          <a:lst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200" b="1">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200" b="1">
                <a:solidFill>
                  <a:schemeClr val="tx2"/>
                </a:solidFill>
                <a:latin typeface="Arial" panose="020B0604020202020204" pitchFamily="34" charset="0"/>
                <a:ea typeface="黑体" panose="02010609060101010101" pitchFamily="2" charset="-122"/>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计算系统与程序</a:t>
            </a: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30157</TotalTime>
  <Words>8431</Words>
  <Application>Microsoft Office PowerPoint</Application>
  <PresentationFormat>宽屏</PresentationFormat>
  <Paragraphs>966</Paragraphs>
  <Slides>64</Slides>
  <Notes>58</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64</vt:i4>
      </vt:variant>
    </vt:vector>
  </HeadingPairs>
  <TitlesOfParts>
    <vt:vector size="76" baseType="lpstr">
      <vt:lpstr>黑体</vt:lpstr>
      <vt:lpstr>宋体</vt:lpstr>
      <vt:lpstr>微软雅黑</vt:lpstr>
      <vt:lpstr>Arial</vt:lpstr>
      <vt:lpstr>Calibri</vt:lpstr>
      <vt:lpstr>Times New Roman</vt:lpstr>
      <vt:lpstr>Wingdings</vt:lpstr>
      <vt:lpstr>自定义设计方案</vt:lpstr>
      <vt:lpstr>1_自定义设计方案</vt:lpstr>
      <vt:lpstr>2_自定义设计方案</vt:lpstr>
      <vt:lpstr>幻灯片</vt:lpstr>
      <vt:lpstr>公式</vt:lpstr>
      <vt:lpstr>PowerPoint 演示文稿</vt:lpstr>
      <vt:lpstr>PowerPoint 演示文稿</vt:lpstr>
      <vt:lpstr>第4讲-程序与递归--二看计算机的本质</vt:lpstr>
      <vt:lpstr>PowerPoint 演示文稿</vt:lpstr>
      <vt:lpstr>PowerPoint 演示文稿</vt:lpstr>
      <vt:lpstr>PowerPoint 演示文稿</vt:lpstr>
      <vt:lpstr>PowerPoint 演示文稿</vt:lpstr>
      <vt:lpstr>PowerPoint 演示文稿</vt:lpstr>
      <vt:lpstr>PowerPoint 演示文稿</vt:lpstr>
      <vt:lpstr>第4讲-程序与递归--二看计算机的本质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第4讲-程序与递归--二看计算机的本质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第4讲-程序与递归--二看计算机的本质</vt:lpstr>
      <vt:lpstr>PowerPoint 演示文稿</vt:lpstr>
      <vt:lpstr>PowerPoint 演示文稿</vt:lpstr>
      <vt:lpstr>PowerPoint 演示文稿</vt:lpstr>
      <vt:lpstr>PowerPoint 演示文稿</vt:lpstr>
      <vt:lpstr>PowerPoint 演示文稿</vt:lpstr>
      <vt:lpstr>PowerPoint 演示文稿</vt:lpstr>
      <vt:lpstr>第4讲-程序与递归--二看计算机的本质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战德臣</dc:creator>
  <cp:lastModifiedBy>辜 希武</cp:lastModifiedBy>
  <cp:revision>1514</cp:revision>
  <dcterms:created xsi:type="dcterms:W3CDTF">1999-01-12T07:01:06Z</dcterms:created>
  <dcterms:modified xsi:type="dcterms:W3CDTF">2020-10-14T09:14:07Z</dcterms:modified>
</cp:coreProperties>
</file>