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1010" r:id="rId2"/>
    <p:sldId id="936" r:id="rId3"/>
    <p:sldId id="1012" r:id="rId4"/>
    <p:sldId id="920" r:id="rId5"/>
    <p:sldId id="927" r:id="rId6"/>
    <p:sldId id="1014" r:id="rId7"/>
    <p:sldId id="1030" r:id="rId8"/>
    <p:sldId id="938" r:id="rId9"/>
    <p:sldId id="939" r:id="rId10"/>
    <p:sldId id="940" r:id="rId11"/>
    <p:sldId id="941" r:id="rId12"/>
    <p:sldId id="942" r:id="rId13"/>
    <p:sldId id="1029" r:id="rId14"/>
    <p:sldId id="1013" r:id="rId15"/>
    <p:sldId id="1031" r:id="rId16"/>
    <p:sldId id="947" r:id="rId17"/>
    <p:sldId id="948" r:id="rId18"/>
    <p:sldId id="1015" r:id="rId19"/>
    <p:sldId id="1016" r:id="rId20"/>
    <p:sldId id="949" r:id="rId21"/>
    <p:sldId id="950" r:id="rId22"/>
    <p:sldId id="951" r:id="rId23"/>
    <p:sldId id="1032" r:id="rId24"/>
    <p:sldId id="954" r:id="rId25"/>
    <p:sldId id="955" r:id="rId26"/>
    <p:sldId id="956" r:id="rId27"/>
    <p:sldId id="1017" r:id="rId28"/>
    <p:sldId id="957" r:id="rId29"/>
    <p:sldId id="958" r:id="rId30"/>
    <p:sldId id="959" r:id="rId31"/>
    <p:sldId id="1033" r:id="rId32"/>
    <p:sldId id="930" r:id="rId33"/>
    <p:sldId id="1019" r:id="rId34"/>
    <p:sldId id="1018" r:id="rId35"/>
    <p:sldId id="931" r:id="rId36"/>
    <p:sldId id="932" r:id="rId37"/>
    <p:sldId id="1020" r:id="rId38"/>
    <p:sldId id="933" r:id="rId39"/>
    <p:sldId id="1023" r:id="rId40"/>
    <p:sldId id="934" r:id="rId41"/>
    <p:sldId id="1025" r:id="rId42"/>
    <p:sldId id="1027" r:id="rId43"/>
    <p:sldId id="1028" r:id="rId44"/>
    <p:sldId id="1026" r:id="rId45"/>
    <p:sldId id="1024" r:id="rId46"/>
    <p:sldId id="993" r:id="rId47"/>
  </p:sldIdLst>
  <p:sldSz cx="12192000" cy="6858000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FFFF"/>
    <a:srgbClr val="FFFF00"/>
    <a:srgbClr val="008000"/>
    <a:srgbClr val="DDDDFF"/>
    <a:srgbClr val="FFFFEF"/>
    <a:srgbClr val="0099FF"/>
    <a:srgbClr val="FF0000"/>
    <a:srgbClr val="29292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7" autoAdjust="0"/>
    <p:restoredTop sz="80699" autoAdjust="0"/>
  </p:normalViewPr>
  <p:slideViewPr>
    <p:cSldViewPr snapToGrid="0">
      <p:cViewPr>
        <p:scale>
          <a:sx n="80" d="100"/>
          <a:sy n="80" d="100"/>
        </p:scale>
        <p:origin x="-368" y="6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8828"/>
    </p:cViewPr>
  </p:sorterViewPr>
  <p:notesViewPr>
    <p:cSldViewPr snapToGrid="0">
      <p:cViewPr varScale="1">
        <p:scale>
          <a:sx n="76" d="100"/>
          <a:sy n="76" d="100"/>
        </p:scale>
        <p:origin x="-1338" y="-102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隶书" panose="0201050906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隶书" panose="0201050906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隶书" panose="0201050906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隶书" panose="02010509060101010101" pitchFamily="49" charset="-122"/>
              </a:defRPr>
            </a:lvl1pPr>
          </a:lstStyle>
          <a:p>
            <a:fld id="{D088EAA8-8511-48EE-A8A2-3FBCB495AD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1138" y="531813"/>
            <a:ext cx="47307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Times New Roman" panose="02020603050405020304" pitchFamily="18" charset="0"/>
              </a:defRPr>
            </a:lvl1pPr>
          </a:lstStyle>
          <a:p>
            <a:fld id="{94A8C186-EA35-4F21-8DA6-E91D7A38D2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4863" indent="-309563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52720360-4BC3-46BB-97F7-59358B8E434C}" type="slidenum">
              <a:rPr lang="en-US" altLang="zh-CN" sz="1300" b="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2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7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77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19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618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4863" indent="-309563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B8B015D2-9412-4E88-ADD9-BA7E284A1BF4}" type="slidenum">
              <a:rPr lang="en-US" altLang="zh-CN" sz="1300" b="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33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5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75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0531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7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有二极管的地方是与地址线的电平连接</a:t>
            </a:r>
            <a:r>
              <a:rPr lang="en-US" altLang="zh-CN"/>
              <a:t>,</a:t>
            </a:r>
            <a:r>
              <a:rPr lang="zh-CN" altLang="en-US"/>
              <a:t>没有二极管的地方是与低电平连接</a:t>
            </a:r>
            <a:r>
              <a:rPr lang="en-US" altLang="zh-CN"/>
              <a:t>! </a:t>
            </a:r>
            <a:r>
              <a:rPr lang="zh-CN" altLang="en-US"/>
              <a:t>如果某条地址线被选中</a:t>
            </a:r>
            <a:r>
              <a:rPr lang="en-US" altLang="zh-CN"/>
              <a:t>,</a:t>
            </a:r>
            <a:r>
              <a:rPr lang="zh-CN" altLang="en-US"/>
              <a:t>则该地址线输出高电平</a:t>
            </a:r>
            <a:r>
              <a:rPr lang="en-US" altLang="zh-CN"/>
              <a:t>,</a:t>
            </a:r>
            <a:r>
              <a:rPr lang="zh-CN" altLang="en-US"/>
              <a:t>从而使与其有二极管连接的数据线上形成高电平</a:t>
            </a:r>
            <a:r>
              <a:rPr lang="en-US" altLang="zh-CN"/>
              <a:t>, </a:t>
            </a:r>
            <a:r>
              <a:rPr lang="zh-CN" altLang="en-US"/>
              <a:t>反之则为低电平</a:t>
            </a:r>
            <a:r>
              <a:rPr lang="en-US" altLang="zh-CN"/>
              <a:t>! </a:t>
            </a:r>
            <a:r>
              <a:rPr lang="zh-CN" altLang="en-US"/>
              <a:t>就好像左侧的与或电路一样</a:t>
            </a:r>
            <a:r>
              <a:rPr lang="en-US" altLang="zh-CN"/>
              <a:t>!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有二极管的地方是与地址线的电平连接</a:t>
            </a:r>
            <a:r>
              <a:rPr lang="en-US" altLang="zh-CN"/>
              <a:t>,</a:t>
            </a:r>
            <a:r>
              <a:rPr lang="zh-CN" altLang="en-US"/>
              <a:t>没有二极管的地方是与低电平连接</a:t>
            </a:r>
            <a:r>
              <a:rPr lang="en-US" altLang="zh-CN"/>
              <a:t>! </a:t>
            </a:r>
            <a:r>
              <a:rPr lang="zh-CN" altLang="en-US"/>
              <a:t>如果某条地址线被选中</a:t>
            </a:r>
            <a:r>
              <a:rPr lang="en-US" altLang="zh-CN"/>
              <a:t>,</a:t>
            </a:r>
            <a:r>
              <a:rPr lang="zh-CN" altLang="en-US"/>
              <a:t>则该地址线输出高电平</a:t>
            </a:r>
            <a:r>
              <a:rPr lang="en-US" altLang="zh-CN"/>
              <a:t>,</a:t>
            </a:r>
            <a:r>
              <a:rPr lang="zh-CN" altLang="en-US"/>
              <a:t>从而使与其有二极管连接的数据线上形成高电平</a:t>
            </a:r>
            <a:r>
              <a:rPr lang="en-US" altLang="zh-CN"/>
              <a:t>, </a:t>
            </a:r>
            <a:r>
              <a:rPr lang="zh-CN" altLang="en-US"/>
              <a:t>反之则为低电平</a:t>
            </a:r>
            <a:r>
              <a:rPr lang="en-US" altLang="zh-CN"/>
              <a:t>! </a:t>
            </a:r>
            <a:r>
              <a:rPr lang="zh-CN" altLang="en-US"/>
              <a:t>就好像左侧的与或电路一样</a:t>
            </a:r>
            <a:r>
              <a:rPr lang="en-US" altLang="zh-CN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74315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有二极管的地方是与地址线的电平连接</a:t>
            </a:r>
            <a:r>
              <a:rPr lang="en-US" altLang="zh-CN"/>
              <a:t>,</a:t>
            </a:r>
            <a:r>
              <a:rPr lang="zh-CN" altLang="en-US"/>
              <a:t>没有二极管的地方是与低电平连接</a:t>
            </a:r>
            <a:r>
              <a:rPr lang="en-US" altLang="zh-CN"/>
              <a:t>! </a:t>
            </a:r>
            <a:r>
              <a:rPr lang="zh-CN" altLang="en-US"/>
              <a:t>如果某条地址线被选中</a:t>
            </a:r>
            <a:r>
              <a:rPr lang="en-US" altLang="zh-CN"/>
              <a:t>,</a:t>
            </a:r>
            <a:r>
              <a:rPr lang="zh-CN" altLang="en-US"/>
              <a:t>则该地址线输出高电平</a:t>
            </a:r>
            <a:r>
              <a:rPr lang="en-US" altLang="zh-CN"/>
              <a:t>,</a:t>
            </a:r>
            <a:r>
              <a:rPr lang="zh-CN" altLang="en-US"/>
              <a:t>从而使与其有二极管连接的数据线上形成高电平</a:t>
            </a:r>
            <a:r>
              <a:rPr lang="en-US" altLang="zh-CN"/>
              <a:t>, </a:t>
            </a:r>
            <a:r>
              <a:rPr lang="zh-CN" altLang="en-US"/>
              <a:t>反之则为低电平</a:t>
            </a:r>
            <a:r>
              <a:rPr lang="en-US" altLang="zh-CN"/>
              <a:t>! </a:t>
            </a:r>
            <a:r>
              <a:rPr lang="zh-CN" altLang="en-US"/>
              <a:t>就好像左侧的与或电路一样</a:t>
            </a:r>
            <a:r>
              <a:rPr lang="en-US" altLang="zh-CN"/>
              <a:t>!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有二极管的地方是与地址线的电平连接</a:t>
            </a:r>
            <a:r>
              <a:rPr lang="en-US" altLang="zh-CN"/>
              <a:t>,</a:t>
            </a:r>
            <a:r>
              <a:rPr lang="zh-CN" altLang="en-US"/>
              <a:t>没有二极管的地方是与低电平连接</a:t>
            </a:r>
            <a:r>
              <a:rPr lang="en-US" altLang="zh-CN"/>
              <a:t>! </a:t>
            </a:r>
            <a:r>
              <a:rPr lang="zh-CN" altLang="en-US"/>
              <a:t>如果某条地址线被选中</a:t>
            </a:r>
            <a:r>
              <a:rPr lang="en-US" altLang="zh-CN"/>
              <a:t>,</a:t>
            </a:r>
            <a:r>
              <a:rPr lang="zh-CN" altLang="en-US"/>
              <a:t>则该地址线输出高电平</a:t>
            </a:r>
            <a:r>
              <a:rPr lang="en-US" altLang="zh-CN"/>
              <a:t>,</a:t>
            </a:r>
            <a:r>
              <a:rPr lang="zh-CN" altLang="en-US"/>
              <a:t>从而使与其有二极管连接的数据线上形成高电平</a:t>
            </a:r>
            <a:r>
              <a:rPr lang="en-US" altLang="zh-CN"/>
              <a:t>, </a:t>
            </a:r>
            <a:r>
              <a:rPr lang="zh-CN" altLang="en-US"/>
              <a:t>反之则为低电平</a:t>
            </a:r>
            <a:r>
              <a:rPr lang="en-US" altLang="zh-CN"/>
              <a:t>! </a:t>
            </a:r>
            <a:r>
              <a:rPr lang="zh-CN" altLang="en-US"/>
              <a:t>就好像左侧的与或电路一样</a:t>
            </a:r>
            <a:r>
              <a:rPr lang="en-US" altLang="zh-CN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88305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4863" indent="-309563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EFD53E6A-9BEC-4D83-B58E-CF9BE57F060F}" type="slidenum">
              <a:rPr lang="en-US" altLang="zh-CN" sz="1300" b="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4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8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28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94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4863" indent="-309563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5AB031DC-3F4A-4134-B37C-B913806B865F}" type="slidenum">
              <a:rPr lang="en-US" altLang="zh-CN" sz="1300" b="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5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8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48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94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4863" indent="-309563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5AB031DC-3F4A-4134-B37C-B913806B865F}" type="slidenum">
              <a:rPr lang="en-US" altLang="zh-CN" sz="1300" b="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6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8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48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813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6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566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75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24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49499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0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75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912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954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02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8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73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58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5584" cy="166832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702733" y="996950"/>
            <a:ext cx="11489267" cy="166832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1" hangingPunct="1"/>
            <a:endParaRPr lang="zh-CN" altLang="en-US" sz="2400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322873" y="935906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CC6AFE6F-DA54-4337-ADC7-9B4643189B01}" type="slidenum">
              <a:rPr lang="en-US" altLang="zh-CN" sz="1000" b="1" smtClean="0">
                <a:solidFill>
                  <a:schemeClr val="bg1"/>
                </a:solidFill>
                <a:ea typeface="宋体" panose="02010600030101010101" pitchFamily="2" charset="-122"/>
              </a:rPr>
              <a:pPr algn="r" eaLnBrk="1" hangingPunct="1">
                <a:defRPr/>
              </a:pPr>
              <a:t>‹#›</a:t>
            </a:fld>
            <a:endParaRPr lang="en-US" altLang="zh-CN" sz="1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72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2" y="0"/>
            <a:ext cx="12192001" cy="686139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0970" y="621586"/>
            <a:ext cx="9275524" cy="14700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机器是如何执行程序的：认识计算机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69510" y="4227558"/>
            <a:ext cx="45704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哈尔滨工业大学计算机学院教学委员会主任</a:t>
            </a:r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 flipV="1">
            <a:off x="2070633" y="2085141"/>
            <a:ext cx="8196198" cy="1294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5245835" y="3584083"/>
            <a:ext cx="1863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战 德 臣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4152390" y="5982917"/>
            <a:ext cx="42546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18686783018,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dechen@hit.edu.cn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0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）机器指令</a:t>
            </a:r>
          </a:p>
        </p:txBody>
      </p:sp>
      <p:sp>
        <p:nvSpPr>
          <p:cNvPr id="1794050" name="Rectangle 2"/>
          <p:cNvSpPr>
            <a:spLocks noChangeArrowheads="1"/>
          </p:cNvSpPr>
          <p:nvPr/>
        </p:nvSpPr>
        <p:spPr bwMode="auto">
          <a:xfrm>
            <a:off x="2154859" y="3824035"/>
            <a:ext cx="27113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0" dirty="0"/>
              <a:t>000001   00 00000111</a:t>
            </a:r>
          </a:p>
        </p:txBody>
      </p:sp>
      <p:sp>
        <p:nvSpPr>
          <p:cNvPr id="1794051" name="Line 3"/>
          <p:cNvSpPr>
            <a:spLocks noChangeShapeType="1"/>
          </p:cNvSpPr>
          <p:nvPr/>
        </p:nvSpPr>
        <p:spPr bwMode="auto">
          <a:xfrm>
            <a:off x="2305671" y="3781173"/>
            <a:ext cx="269240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4052" name="Text Box 4"/>
          <p:cNvSpPr txBox="1">
            <a:spLocks noChangeArrowheads="1"/>
          </p:cNvSpPr>
          <p:nvPr/>
        </p:nvSpPr>
        <p:spPr bwMode="auto">
          <a:xfrm>
            <a:off x="2310435" y="3412873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accent2"/>
                </a:solidFill>
              </a:rPr>
              <a:t>操作码              地址码</a:t>
            </a:r>
          </a:p>
        </p:txBody>
      </p:sp>
      <p:sp>
        <p:nvSpPr>
          <p:cNvPr id="1794053" name="Text Box 5"/>
          <p:cNvSpPr txBox="1">
            <a:spLocks noChangeArrowheads="1"/>
          </p:cNvSpPr>
          <p:nvPr/>
        </p:nvSpPr>
        <p:spPr bwMode="auto">
          <a:xfrm>
            <a:off x="1031451" y="4238860"/>
            <a:ext cx="2163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accent2"/>
                </a:solidFill>
              </a:rPr>
              <a:t>(</a:t>
            </a:r>
            <a:r>
              <a:rPr lang="zh-CN" altLang="en-US" sz="1600">
                <a:solidFill>
                  <a:schemeClr val="accent2"/>
                </a:solidFill>
              </a:rPr>
              <a:t>如取数，加法等操作</a:t>
            </a:r>
            <a:r>
              <a:rPr lang="en-US" altLang="zh-CN" sz="16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94054" name="Text Box 6"/>
          <p:cNvSpPr txBox="1">
            <a:spLocks noChangeArrowheads="1"/>
          </p:cNvSpPr>
          <p:nvPr/>
        </p:nvSpPr>
        <p:spPr bwMode="auto">
          <a:xfrm>
            <a:off x="3195213" y="4229663"/>
            <a:ext cx="2163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</a:rPr>
              <a:t>(</a:t>
            </a:r>
            <a:r>
              <a:rPr lang="zh-CN" altLang="en-US" sz="1600" dirty="0">
                <a:solidFill>
                  <a:schemeClr val="accent2"/>
                </a:solidFill>
              </a:rPr>
              <a:t>操作中的数据的来源</a:t>
            </a:r>
            <a:r>
              <a:rPr lang="en-US" altLang="zh-CN" sz="16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94055" name="Text Box 7"/>
          <p:cNvSpPr txBox="1">
            <a:spLocks noChangeArrowheads="1"/>
          </p:cNvSpPr>
          <p:nvPr/>
        </p:nvSpPr>
        <p:spPr bwMode="auto">
          <a:xfrm>
            <a:off x="707569" y="1949934"/>
            <a:ext cx="5772743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机器指令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可以直接分析并执行的指令，一般由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的编码表示。</a:t>
            </a:r>
          </a:p>
          <a:p>
            <a:pPr marL="0" indent="0" algn="ctr"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操作码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地址码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</p:txBody>
      </p:sp>
      <p:pic>
        <p:nvPicPr>
          <p:cNvPr id="1794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12" y="1949934"/>
            <a:ext cx="4090987" cy="477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4057" name="Text Box 9"/>
          <p:cNvSpPr txBox="1">
            <a:spLocks noChangeArrowheads="1"/>
          </p:cNvSpPr>
          <p:nvPr/>
        </p:nvSpPr>
        <p:spPr bwMode="auto">
          <a:xfrm>
            <a:off x="1931513" y="5075702"/>
            <a:ext cx="2813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000100</a:t>
            </a:r>
            <a:r>
              <a:rPr lang="en-US" altLang="zh-CN" sz="1600" dirty="0">
                <a:solidFill>
                  <a:srgbClr val="C00000"/>
                </a:solidFill>
              </a:rPr>
              <a:t>   </a:t>
            </a:r>
            <a:r>
              <a:rPr lang="en-US" altLang="zh-CN" dirty="0"/>
              <a:t>0000000100</a:t>
            </a:r>
          </a:p>
        </p:txBody>
      </p:sp>
      <p:sp>
        <p:nvSpPr>
          <p:cNvPr id="1794058" name="Text Box 10"/>
          <p:cNvSpPr txBox="1">
            <a:spLocks noChangeArrowheads="1"/>
          </p:cNvSpPr>
          <p:nvPr/>
        </p:nvSpPr>
        <p:spPr bwMode="auto">
          <a:xfrm>
            <a:off x="1931513" y="5551952"/>
            <a:ext cx="2799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000011</a:t>
            </a:r>
            <a:r>
              <a:rPr lang="en-US" altLang="zh-CN" sz="1600" dirty="0">
                <a:solidFill>
                  <a:srgbClr val="C00000"/>
                </a:solidFill>
              </a:rPr>
              <a:t>  </a:t>
            </a:r>
            <a:r>
              <a:rPr lang="en-US" altLang="zh-CN" sz="1600" dirty="0"/>
              <a:t> </a:t>
            </a:r>
            <a:r>
              <a:rPr lang="en-US" altLang="zh-CN" dirty="0"/>
              <a:t>0000001100</a:t>
            </a:r>
          </a:p>
        </p:txBody>
      </p:sp>
      <p:sp>
        <p:nvSpPr>
          <p:cNvPr id="1794059" name="Text Box 11"/>
          <p:cNvSpPr txBox="1">
            <a:spLocks noChangeArrowheads="1"/>
          </p:cNvSpPr>
          <p:nvPr/>
        </p:nvSpPr>
        <p:spPr bwMode="auto">
          <a:xfrm>
            <a:off x="1931513" y="6029789"/>
            <a:ext cx="2813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000011</a:t>
            </a:r>
            <a:r>
              <a:rPr lang="en-US" altLang="zh-CN" sz="1600" dirty="0">
                <a:solidFill>
                  <a:srgbClr val="C00000"/>
                </a:solidFill>
              </a:rPr>
              <a:t>   </a:t>
            </a:r>
            <a:r>
              <a:rPr lang="en-US" altLang="zh-CN" dirty="0"/>
              <a:t>0000001000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机器指令与机器程序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1931513" y="4590125"/>
            <a:ext cx="2810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000100 </a:t>
            </a:r>
            <a:r>
              <a:rPr lang="en-US" altLang="zh-CN" sz="2400" dirty="0"/>
              <a:t> </a:t>
            </a:r>
            <a:r>
              <a:rPr lang="en-US" altLang="zh-CN" dirty="0"/>
              <a:t>0000001010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309881" y="5493885"/>
            <a:ext cx="2175472" cy="112371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机器语言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Times New Roman" panose="02020603050405020304" pitchFamily="18" charset="0"/>
              </a:rPr>
              <a:t>机器能够执行的所有指令的</a:t>
            </a:r>
            <a:r>
              <a:rPr lang="zh-CN" altLang="en-US" b="0" dirty="0" smtClean="0">
                <a:latin typeface="Times New Roman" panose="02020603050405020304" pitchFamily="18" charset="0"/>
              </a:rPr>
              <a:t>集合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9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9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9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9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9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9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2" grpId="0"/>
      <p:bldP spid="1794053" grpId="0"/>
      <p:bldP spid="1794054" grpId="0"/>
      <p:bldP spid="1794057" grpId="0"/>
      <p:bldP spid="1794058" grpId="0"/>
      <p:bldP spid="1794059" grpId="0"/>
      <p:bldP spid="2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4233797" y="2574099"/>
            <a:ext cx="3832965" cy="3340568"/>
          </a:xfrm>
          <a:prstGeom prst="roundRect">
            <a:avLst>
              <a:gd name="adj" fmla="val 804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）机器程序：将机器级算法用机器指令进行表达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机器指令与机器程序</a:t>
            </a:r>
          </a:p>
        </p:txBody>
      </p:sp>
      <p:pic>
        <p:nvPicPr>
          <p:cNvPr id="1795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780" y="2838439"/>
            <a:ext cx="3252690" cy="337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95076" name="Group 4"/>
          <p:cNvGrpSpPr>
            <a:grpSpLocks/>
          </p:cNvGrpSpPr>
          <p:nvPr/>
        </p:nvGrpSpPr>
        <p:grpSpPr bwMode="auto">
          <a:xfrm>
            <a:off x="608038" y="2982586"/>
            <a:ext cx="3270250" cy="2738438"/>
            <a:chOff x="749" y="790"/>
            <a:chExt cx="2060" cy="1725"/>
          </a:xfrm>
        </p:grpSpPr>
        <p:pic>
          <p:nvPicPr>
            <p:cNvPr id="1795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" y="1051"/>
              <a:ext cx="2052" cy="1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5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8"/>
            <a:stretch>
              <a:fillRect/>
            </a:stretch>
          </p:blipFill>
          <p:spPr bwMode="auto">
            <a:xfrm>
              <a:off x="753" y="790"/>
              <a:ext cx="205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95080" name="Text Box 8"/>
          <p:cNvSpPr txBox="1">
            <a:spLocks noChangeArrowheads="1"/>
          </p:cNvSpPr>
          <p:nvPr/>
        </p:nvSpPr>
        <p:spPr bwMode="auto">
          <a:xfrm>
            <a:off x="698632" y="1918852"/>
            <a:ext cx="9476999" cy="461665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假设数字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分别存储在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号、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号、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存储单元</a:t>
            </a:r>
          </a:p>
        </p:txBody>
      </p:sp>
      <p:grpSp>
        <p:nvGrpSpPr>
          <p:cNvPr id="1795081" name="Group 9"/>
          <p:cNvGrpSpPr>
            <a:grpSpLocks/>
          </p:cNvGrpSpPr>
          <p:nvPr/>
        </p:nvGrpSpPr>
        <p:grpSpPr bwMode="auto">
          <a:xfrm>
            <a:off x="1562286" y="5761505"/>
            <a:ext cx="1331913" cy="976312"/>
            <a:chOff x="85" y="1191"/>
            <a:chExt cx="839" cy="615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85" y="1191"/>
              <a:ext cx="839" cy="61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154" y="1242"/>
              <a:ext cx="701" cy="513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157" y="1278"/>
              <a:ext cx="69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机器级算法</a:t>
              </a:r>
            </a:p>
          </p:txBody>
        </p:sp>
      </p:grpSp>
      <p:grpSp>
        <p:nvGrpSpPr>
          <p:cNvPr id="1795085" name="Group 13"/>
          <p:cNvGrpSpPr>
            <a:grpSpLocks/>
          </p:cNvGrpSpPr>
          <p:nvPr/>
        </p:nvGrpSpPr>
        <p:grpSpPr bwMode="auto">
          <a:xfrm>
            <a:off x="9247004" y="5760762"/>
            <a:ext cx="2170444" cy="976312"/>
            <a:chOff x="4771" y="2477"/>
            <a:chExt cx="839" cy="615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4771" y="2477"/>
              <a:ext cx="839" cy="61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4840" y="2528"/>
              <a:ext cx="701" cy="513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4843" y="2543"/>
              <a:ext cx="69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机器语言   与机器指令</a:t>
              </a:r>
            </a:p>
          </p:txBody>
        </p:sp>
      </p:grpSp>
      <p:grpSp>
        <p:nvGrpSpPr>
          <p:cNvPr id="1795089" name="Group 17"/>
          <p:cNvGrpSpPr>
            <a:grpSpLocks/>
          </p:cNvGrpSpPr>
          <p:nvPr/>
        </p:nvGrpSpPr>
        <p:grpSpPr bwMode="auto">
          <a:xfrm>
            <a:off x="5495051" y="5776555"/>
            <a:ext cx="1331913" cy="976312"/>
            <a:chOff x="0" y="2821"/>
            <a:chExt cx="839" cy="615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0" y="2821"/>
              <a:ext cx="839" cy="61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69" y="2872"/>
              <a:ext cx="701" cy="513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72" y="2908"/>
              <a:ext cx="69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机器  程序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47021" y="2815886"/>
            <a:ext cx="32518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lt"/>
              </a:rPr>
              <a:t>000001  0000001000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000100  0000001001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000011  0000001010</a:t>
            </a:r>
          </a:p>
          <a:p>
            <a:r>
              <a:rPr lang="en-US" altLang="zh-CN" sz="2400" dirty="0">
                <a:latin typeface="+mn-lt"/>
              </a:rPr>
              <a:t>000100  0000001000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000011  0000001011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000010  0000001100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000101  0000001100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000110  0000000000  </a:t>
            </a:r>
            <a:endParaRPr lang="zh-CN" altLang="zh-CN" sz="2400" dirty="0">
              <a:latin typeface="+mn-lt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3538984" y="6096828"/>
            <a:ext cx="1359877" cy="357474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677013" y="2529352"/>
            <a:ext cx="2644524" cy="4150981"/>
            <a:chOff x="7992777" y="2427436"/>
            <a:chExt cx="2644524" cy="4150981"/>
          </a:xfrm>
        </p:grpSpPr>
        <p:sp>
          <p:nvSpPr>
            <p:cNvPr id="8" name="矩形 7"/>
            <p:cNvSpPr/>
            <p:nvPr/>
          </p:nvSpPr>
          <p:spPr bwMode="auto">
            <a:xfrm>
              <a:off x="7992777" y="2427436"/>
              <a:ext cx="2644524" cy="4150981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7992777" y="2769514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7992777" y="3086374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7992777" y="3382393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992777" y="3720574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7992777" y="4052177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7992777" y="4342916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7992777" y="4673965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7992777" y="5004403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7992777" y="5307477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7992777" y="5633295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7992777" y="5952535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7992777" y="6258898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圆角矩形 18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）将机器程序和数据装载进存储器中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机器指令与机器程序</a:t>
            </a:r>
          </a:p>
        </p:txBody>
      </p:sp>
      <p:sp>
        <p:nvSpPr>
          <p:cNvPr id="1796101" name="Rectangle 5"/>
          <p:cNvSpPr>
            <a:spLocks noChangeArrowheads="1"/>
          </p:cNvSpPr>
          <p:nvPr/>
        </p:nvSpPr>
        <p:spPr bwMode="auto">
          <a:xfrm>
            <a:off x="883313" y="1810006"/>
            <a:ext cx="3694113" cy="51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计算</a:t>
            </a:r>
            <a:r>
              <a:rPr kumimoji="0" lang="en-US" altLang="zh-CN" sz="2400" dirty="0">
                <a:solidFill>
                  <a:srgbClr val="000000"/>
                </a:solidFill>
              </a:rPr>
              <a:t>8</a:t>
            </a:r>
            <a:r>
              <a:rPr kumimoji="0" lang="en-US" altLang="zh-CN" sz="2400" dirty="0">
                <a:solidFill>
                  <a:srgbClr val="000000"/>
                </a:solidFill>
                <a:sym typeface="SymbolPS" pitchFamily="18" charset="2"/>
              </a:rPr>
              <a:t></a:t>
            </a:r>
            <a:r>
              <a:rPr kumimoji="0" lang="en-US" altLang="zh-CN" sz="2400" dirty="0">
                <a:solidFill>
                  <a:srgbClr val="FF0066"/>
                </a:solidFill>
              </a:rPr>
              <a:t>3</a:t>
            </a:r>
            <a:r>
              <a:rPr kumimoji="0" lang="en-US" altLang="zh-CN" sz="2400" baseline="30000" dirty="0">
                <a:solidFill>
                  <a:srgbClr val="000000"/>
                </a:solidFill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</a:rPr>
              <a:t>+2</a:t>
            </a:r>
            <a:r>
              <a:rPr kumimoji="0" lang="en-US" altLang="zh-CN" sz="2400" dirty="0">
                <a:solidFill>
                  <a:srgbClr val="000000"/>
                </a:solidFill>
                <a:sym typeface="SymbolPS" pitchFamily="18" charset="2"/>
              </a:rPr>
              <a:t></a:t>
            </a:r>
            <a:r>
              <a:rPr kumimoji="0" lang="en-US" altLang="zh-CN" sz="2400" dirty="0">
                <a:solidFill>
                  <a:srgbClr val="FF0066"/>
                </a:solidFill>
              </a:rPr>
              <a:t>3</a:t>
            </a:r>
            <a:r>
              <a:rPr kumimoji="0" lang="en-US" altLang="zh-CN" sz="2400" dirty="0">
                <a:solidFill>
                  <a:srgbClr val="000000"/>
                </a:solidFill>
              </a:rPr>
              <a:t>+6</a:t>
            </a:r>
            <a:r>
              <a:rPr kumimoji="0" lang="zh-CN" altLang="en-US" sz="2400" dirty="0">
                <a:solidFill>
                  <a:srgbClr val="000000"/>
                </a:solidFill>
              </a:rPr>
              <a:t>的程序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grpSp>
        <p:nvGrpSpPr>
          <p:cNvPr id="1796103" name="Group 7"/>
          <p:cNvGrpSpPr>
            <a:grpSpLocks/>
          </p:cNvGrpSpPr>
          <p:nvPr/>
        </p:nvGrpSpPr>
        <p:grpSpPr bwMode="auto">
          <a:xfrm>
            <a:off x="1740729" y="6040524"/>
            <a:ext cx="1331912" cy="749358"/>
            <a:chOff x="0" y="2821"/>
            <a:chExt cx="839" cy="615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0" y="2821"/>
              <a:ext cx="839" cy="61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69" y="2872"/>
              <a:ext cx="701" cy="513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41" y="2949"/>
              <a:ext cx="75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机器程序 </a:t>
              </a:r>
            </a:p>
          </p:txBody>
        </p:sp>
      </p:grpSp>
      <p:grpSp>
        <p:nvGrpSpPr>
          <p:cNvPr id="1796107" name="Group 11"/>
          <p:cNvGrpSpPr>
            <a:grpSpLocks/>
          </p:cNvGrpSpPr>
          <p:nvPr/>
        </p:nvGrpSpPr>
        <p:grpSpPr bwMode="auto">
          <a:xfrm>
            <a:off x="10430056" y="1870370"/>
            <a:ext cx="1331913" cy="976313"/>
            <a:chOff x="818" y="518"/>
            <a:chExt cx="839" cy="615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818" y="518"/>
              <a:ext cx="839" cy="61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887" y="569"/>
              <a:ext cx="701" cy="513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890" y="681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7946728" y="2181654"/>
            <a:ext cx="2216927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Aft>
                <a:spcPts val="0"/>
              </a:spcAft>
            </a:pPr>
            <a:r>
              <a:rPr lang="zh-CN" altLang="zh-CN" sz="1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存储单元</a:t>
            </a:r>
            <a:endParaRPr lang="en-US" altLang="zh-CN" sz="18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0000010000001000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0001000000001001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0000110000001010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0001000000001000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0000110000001011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0000100000001100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0001010000001100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0001100000000000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7030A0"/>
                </a:solidFill>
                <a:cs typeface="Arial" panose="020B0604020202020204" pitchFamily="34" charset="0"/>
              </a:rPr>
              <a:t>0000000000000011</a:t>
            </a:r>
            <a:endParaRPr lang="zh-CN" altLang="zh-CN" sz="1800" kern="100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7030A0"/>
                </a:solidFill>
                <a:cs typeface="Arial" panose="020B0604020202020204" pitchFamily="34" charset="0"/>
              </a:rPr>
              <a:t>0000000000001000</a:t>
            </a:r>
            <a:endParaRPr lang="zh-CN" altLang="zh-CN" sz="1800" kern="100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7030A0"/>
                </a:solidFill>
                <a:cs typeface="Arial" panose="020B0604020202020204" pitchFamily="34" charset="0"/>
              </a:rPr>
              <a:t>0000000000000010</a:t>
            </a:r>
            <a:endParaRPr lang="zh-CN" altLang="zh-CN" sz="1800" kern="100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7030A0"/>
                </a:solidFill>
                <a:cs typeface="Arial" panose="020B0604020202020204" pitchFamily="34" charset="0"/>
              </a:rPr>
              <a:t>0000000000000110</a:t>
            </a:r>
            <a:endParaRPr lang="zh-CN" altLang="zh-CN" sz="1800" kern="100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	</a:t>
            </a:r>
            <a:endParaRPr lang="zh-CN" altLang="zh-CN" sz="1800" kern="100" dirty="0"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41666" y="2191209"/>
            <a:ext cx="2505062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500"/>
              </a:lnSpc>
              <a:spcAft>
                <a:spcPts val="0"/>
              </a:spcAft>
            </a:pPr>
            <a:r>
              <a:rPr lang="zh-CN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zh-CN" altLang="en-US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编</a:t>
            </a:r>
            <a:r>
              <a:rPr lang="zh-CN" altLang="en-US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号）     </a:t>
            </a:r>
            <a:endParaRPr lang="en-US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00000000 00000000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00000000 00000001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00000000 00000010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00000000 00000011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00000000 00000100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00000000 00000101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00000000 00000110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00000000 00000111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00000000 00001000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00000000 00001001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00000000 00001010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00000000 00001011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00000000 00001100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75519" y="3121134"/>
            <a:ext cx="32518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lt"/>
              </a:rPr>
              <a:t>000001  0000001000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000100  0000001001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000011  0000001010</a:t>
            </a:r>
          </a:p>
          <a:p>
            <a:r>
              <a:rPr lang="en-US" altLang="zh-CN" sz="2400" dirty="0">
                <a:latin typeface="+mn-lt"/>
              </a:rPr>
              <a:t>000100  0000001000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000011  0000001011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000010  0000001100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000101  0000001100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000110  0000000000  </a:t>
            </a:r>
            <a:endParaRPr lang="zh-CN" altLang="zh-CN" sz="2400" dirty="0">
              <a:latin typeface="+mn-lt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4093090" y="3989447"/>
            <a:ext cx="1348576" cy="52627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右大括号 15"/>
          <p:cNvSpPr/>
          <p:nvPr/>
        </p:nvSpPr>
        <p:spPr bwMode="auto">
          <a:xfrm>
            <a:off x="10196409" y="2660920"/>
            <a:ext cx="473784" cy="2269554"/>
          </a:xfrm>
          <a:prstGeom prst="rightBrace">
            <a:avLst>
              <a:gd name="adj1" fmla="val 9719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10631518" y="3339887"/>
            <a:ext cx="985484" cy="708127"/>
            <a:chOff x="1710" y="840"/>
            <a:chExt cx="839" cy="532"/>
          </a:xfrm>
        </p:grpSpPr>
        <p:sp>
          <p:nvSpPr>
            <p:cNvPr id="37" name="AutoShape 39"/>
            <p:cNvSpPr>
              <a:spLocks noChangeArrowheads="1"/>
            </p:cNvSpPr>
            <p:nvPr/>
          </p:nvSpPr>
          <p:spPr bwMode="gray">
            <a:xfrm>
              <a:off x="1710" y="840"/>
              <a:ext cx="839" cy="532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gray">
            <a:xfrm>
              <a:off x="1779" y="884"/>
              <a:ext cx="701" cy="444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 Box 84"/>
            <p:cNvSpPr txBox="1">
              <a:spLocks noChangeArrowheads="1"/>
            </p:cNvSpPr>
            <p:nvPr/>
          </p:nvSpPr>
          <p:spPr bwMode="auto">
            <a:xfrm>
              <a:off x="1782" y="943"/>
              <a:ext cx="69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程序 </a:t>
              </a:r>
            </a:p>
          </p:txBody>
        </p: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10623368" y="5387725"/>
            <a:ext cx="985484" cy="708128"/>
            <a:chOff x="2782" y="849"/>
            <a:chExt cx="839" cy="532"/>
          </a:xfrm>
        </p:grpSpPr>
        <p:sp>
          <p:nvSpPr>
            <p:cNvPr id="41" name="AutoShape 39"/>
            <p:cNvSpPr>
              <a:spLocks noChangeArrowheads="1"/>
            </p:cNvSpPr>
            <p:nvPr/>
          </p:nvSpPr>
          <p:spPr bwMode="gray">
            <a:xfrm>
              <a:off x="2782" y="849"/>
              <a:ext cx="839" cy="532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gray">
            <a:xfrm>
              <a:off x="2851" y="893"/>
              <a:ext cx="701" cy="444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Text Box 84"/>
            <p:cNvSpPr txBox="1">
              <a:spLocks noChangeArrowheads="1"/>
            </p:cNvSpPr>
            <p:nvPr/>
          </p:nvSpPr>
          <p:spPr bwMode="auto">
            <a:xfrm>
              <a:off x="2854" y="952"/>
              <a:ext cx="69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数据 </a:t>
              </a:r>
            </a:p>
          </p:txBody>
        </p:sp>
      </p:grpSp>
      <p:sp>
        <p:nvSpPr>
          <p:cNvPr id="44" name="右大括号 43"/>
          <p:cNvSpPr/>
          <p:nvPr/>
        </p:nvSpPr>
        <p:spPr bwMode="auto">
          <a:xfrm>
            <a:off x="10236744" y="5230259"/>
            <a:ext cx="386624" cy="1396074"/>
          </a:xfrm>
          <a:prstGeom prst="rightBrace">
            <a:avLst>
              <a:gd name="adj1" fmla="val 9719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677013" y="2529352"/>
            <a:ext cx="2644524" cy="4150981"/>
            <a:chOff x="7992777" y="2427436"/>
            <a:chExt cx="2644524" cy="4150981"/>
          </a:xfrm>
        </p:grpSpPr>
        <p:sp>
          <p:nvSpPr>
            <p:cNvPr id="8" name="矩形 7"/>
            <p:cNvSpPr/>
            <p:nvPr/>
          </p:nvSpPr>
          <p:spPr bwMode="auto">
            <a:xfrm>
              <a:off x="7992777" y="2427436"/>
              <a:ext cx="2644524" cy="4150981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7992777" y="2769514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7992777" y="3086374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7992777" y="3382393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992777" y="3720574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7992777" y="4052177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7992777" y="4342916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7992777" y="4673965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7992777" y="5004403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7992777" y="5307477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7992777" y="5633295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7992777" y="5952535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7992777" y="6258898"/>
              <a:ext cx="2644524" cy="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圆角矩形 18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）改改机器程序，体验机器程序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机器指令与机器程序</a:t>
            </a:r>
          </a:p>
        </p:txBody>
      </p:sp>
      <p:sp>
        <p:nvSpPr>
          <p:cNvPr id="1796101" name="Rectangle 5"/>
          <p:cNvSpPr>
            <a:spLocks noChangeArrowheads="1"/>
          </p:cNvSpPr>
          <p:nvPr/>
        </p:nvSpPr>
        <p:spPr bwMode="auto">
          <a:xfrm>
            <a:off x="883313" y="1810006"/>
            <a:ext cx="3694113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bg1">
                    <a:lumMod val="85000"/>
                  </a:schemeClr>
                </a:solidFill>
              </a:rPr>
              <a:t>计算</a:t>
            </a:r>
            <a:r>
              <a:rPr kumimoji="0" lang="en-US" altLang="zh-CN" sz="2400" dirty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kumimoji="0" lang="en-US" altLang="zh-CN" sz="2400" dirty="0">
                <a:solidFill>
                  <a:schemeClr val="bg1">
                    <a:lumMod val="85000"/>
                  </a:schemeClr>
                </a:solidFill>
                <a:sym typeface="SymbolPS" pitchFamily="18" charset="2"/>
              </a:rPr>
              <a:t></a:t>
            </a:r>
            <a:r>
              <a:rPr kumimoji="0" lang="en-US" altLang="zh-CN" sz="2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kumimoji="0" lang="en-US" altLang="zh-CN" sz="2400" baseline="30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kumimoji="0" lang="en-US" altLang="zh-CN" sz="2400" dirty="0">
                <a:solidFill>
                  <a:schemeClr val="bg1">
                    <a:lumMod val="85000"/>
                  </a:schemeClr>
                </a:solidFill>
              </a:rPr>
              <a:t>+2</a:t>
            </a:r>
            <a:r>
              <a:rPr kumimoji="0" lang="en-US" altLang="zh-CN" sz="2400" dirty="0">
                <a:solidFill>
                  <a:schemeClr val="bg1">
                    <a:lumMod val="85000"/>
                  </a:schemeClr>
                </a:solidFill>
                <a:sym typeface="SymbolPS" pitchFamily="18" charset="2"/>
              </a:rPr>
              <a:t></a:t>
            </a:r>
            <a:r>
              <a:rPr kumimoji="0" lang="en-US" altLang="zh-CN" sz="2400" dirty="0">
                <a:solidFill>
                  <a:schemeClr val="bg1">
                    <a:lumMod val="85000"/>
                  </a:schemeClr>
                </a:solidFill>
              </a:rPr>
              <a:t>3+6</a:t>
            </a:r>
            <a:r>
              <a:rPr kumimoji="0" lang="zh-CN" altLang="en-US" sz="2400" dirty="0">
                <a:solidFill>
                  <a:schemeClr val="bg1">
                    <a:lumMod val="85000"/>
                  </a:schemeClr>
                </a:solidFill>
              </a:rPr>
              <a:t>的程序</a:t>
            </a:r>
            <a:endParaRPr kumimoji="0"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0" lang="zh-CN" altLang="en-US" sz="2400" dirty="0">
                <a:solidFill>
                  <a:srgbClr val="000000"/>
                </a:solidFill>
              </a:rPr>
              <a:t>计算</a:t>
            </a:r>
            <a:r>
              <a:rPr kumimoji="0" lang="en-US" altLang="zh-CN" sz="2400" dirty="0">
                <a:solidFill>
                  <a:srgbClr val="000000"/>
                </a:solidFill>
              </a:rPr>
              <a:t>5</a:t>
            </a:r>
            <a:r>
              <a:rPr kumimoji="0" lang="en-US" altLang="zh-CN" sz="2400" dirty="0">
                <a:solidFill>
                  <a:srgbClr val="000000"/>
                </a:solidFill>
                <a:sym typeface="SymbolPS" pitchFamily="18" charset="2"/>
              </a:rPr>
              <a:t></a:t>
            </a:r>
            <a:r>
              <a:rPr kumimoji="0" lang="en-US" altLang="zh-CN" sz="2400" dirty="0">
                <a:solidFill>
                  <a:srgbClr val="FF0066"/>
                </a:solidFill>
              </a:rPr>
              <a:t>4</a:t>
            </a:r>
            <a:r>
              <a:rPr kumimoji="0" lang="en-US" altLang="zh-CN" sz="2400" baseline="30000" dirty="0">
                <a:solidFill>
                  <a:srgbClr val="000000"/>
                </a:solidFill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</a:rPr>
              <a:t>+3</a:t>
            </a:r>
            <a:r>
              <a:rPr kumimoji="0" lang="en-US" altLang="zh-CN" sz="2400" dirty="0">
                <a:solidFill>
                  <a:srgbClr val="000000"/>
                </a:solidFill>
                <a:sym typeface="SymbolPS" pitchFamily="18" charset="2"/>
              </a:rPr>
              <a:t></a:t>
            </a:r>
            <a:r>
              <a:rPr kumimoji="0" lang="en-US" altLang="zh-CN" sz="2400" dirty="0">
                <a:solidFill>
                  <a:srgbClr val="FF0066"/>
                </a:solidFill>
              </a:rPr>
              <a:t>4</a:t>
            </a:r>
            <a:r>
              <a:rPr kumimoji="0" lang="en-US" altLang="zh-CN" sz="2400" dirty="0">
                <a:solidFill>
                  <a:srgbClr val="000000"/>
                </a:solidFill>
              </a:rPr>
              <a:t>+7</a:t>
            </a:r>
            <a:r>
              <a:rPr kumimoji="0" lang="zh-CN" altLang="en-US" sz="2400" dirty="0">
                <a:solidFill>
                  <a:srgbClr val="000000"/>
                </a:solidFill>
              </a:rPr>
              <a:t>的程序</a:t>
            </a:r>
            <a:endParaRPr kumimoji="0" lang="en-US" altLang="zh-CN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C00000"/>
                </a:solidFill>
              </a:rPr>
              <a:t>计算</a:t>
            </a:r>
            <a:r>
              <a:rPr kumimoji="0" lang="en-US" altLang="zh-CN" sz="2400" dirty="0" err="1">
                <a:solidFill>
                  <a:srgbClr val="C00000"/>
                </a:solidFill>
              </a:rPr>
              <a:t>a</a:t>
            </a:r>
            <a:r>
              <a:rPr kumimoji="0" lang="en-US" altLang="zh-CN" sz="2400" dirty="0" err="1">
                <a:solidFill>
                  <a:srgbClr val="C00000"/>
                </a:solidFill>
                <a:sym typeface="SymbolPS" pitchFamily="18" charset="2"/>
              </a:rPr>
              <a:t>x</a:t>
            </a:r>
            <a:r>
              <a:rPr kumimoji="0" lang="en-US" altLang="zh-CN" sz="2400" baseline="30000" dirty="0" err="1">
                <a:solidFill>
                  <a:srgbClr val="C00000"/>
                </a:solidFill>
              </a:rPr>
              <a:t>2</a:t>
            </a:r>
            <a:r>
              <a:rPr kumimoji="0" lang="en-US" altLang="zh-CN" sz="2400" dirty="0" err="1">
                <a:solidFill>
                  <a:srgbClr val="C00000"/>
                </a:solidFill>
              </a:rPr>
              <a:t>+b</a:t>
            </a:r>
            <a:r>
              <a:rPr kumimoji="0" lang="en-US" altLang="zh-CN" sz="2400" dirty="0" err="1">
                <a:solidFill>
                  <a:srgbClr val="C00000"/>
                </a:solidFill>
                <a:sym typeface="SymbolPS" pitchFamily="18" charset="2"/>
              </a:rPr>
              <a:t>x</a:t>
            </a:r>
            <a:r>
              <a:rPr kumimoji="0" lang="en-US" altLang="zh-CN" sz="2400" dirty="0" err="1">
                <a:solidFill>
                  <a:srgbClr val="C00000"/>
                </a:solidFill>
              </a:rPr>
              <a:t>+c</a:t>
            </a:r>
            <a:r>
              <a:rPr kumimoji="0" lang="zh-CN" altLang="en-US" sz="2400" dirty="0">
                <a:solidFill>
                  <a:srgbClr val="C00000"/>
                </a:solidFill>
              </a:rPr>
              <a:t>的程序</a:t>
            </a:r>
            <a:r>
              <a:rPr kumimoji="0" lang="en-US" altLang="zh-CN" sz="2400" dirty="0">
                <a:solidFill>
                  <a:srgbClr val="C00000"/>
                </a:solidFill>
              </a:rPr>
              <a:t>?</a:t>
            </a:r>
            <a:r>
              <a:rPr kumimoji="0" lang="zh-CN" altLang="en-US" sz="2400" dirty="0">
                <a:solidFill>
                  <a:srgbClr val="C00000"/>
                </a:solidFill>
              </a:rPr>
              <a:t> </a:t>
            </a:r>
            <a:endParaRPr kumimoji="0" lang="en-US" altLang="zh-CN" sz="2400" dirty="0">
              <a:solidFill>
                <a:srgbClr val="C00000"/>
              </a:solidFill>
            </a:endParaRPr>
          </a:p>
        </p:txBody>
      </p:sp>
      <p:grpSp>
        <p:nvGrpSpPr>
          <p:cNvPr id="1796103" name="Group 7"/>
          <p:cNvGrpSpPr>
            <a:grpSpLocks/>
          </p:cNvGrpSpPr>
          <p:nvPr/>
        </p:nvGrpSpPr>
        <p:grpSpPr bwMode="auto">
          <a:xfrm>
            <a:off x="1740729" y="6040524"/>
            <a:ext cx="1331912" cy="749358"/>
            <a:chOff x="0" y="2821"/>
            <a:chExt cx="839" cy="615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0" y="2821"/>
              <a:ext cx="839" cy="61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69" y="2872"/>
              <a:ext cx="701" cy="513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41" y="2949"/>
              <a:ext cx="75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机器程序 </a:t>
              </a:r>
            </a:p>
          </p:txBody>
        </p:sp>
      </p:grpSp>
      <p:grpSp>
        <p:nvGrpSpPr>
          <p:cNvPr id="1796107" name="Group 11"/>
          <p:cNvGrpSpPr>
            <a:grpSpLocks/>
          </p:cNvGrpSpPr>
          <p:nvPr/>
        </p:nvGrpSpPr>
        <p:grpSpPr bwMode="auto">
          <a:xfrm>
            <a:off x="10430056" y="1870370"/>
            <a:ext cx="1331913" cy="976313"/>
            <a:chOff x="818" y="518"/>
            <a:chExt cx="839" cy="615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818" y="518"/>
              <a:ext cx="839" cy="61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887" y="569"/>
              <a:ext cx="701" cy="513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890" y="681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7946728" y="2181654"/>
            <a:ext cx="2216927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Aft>
                <a:spcPts val="0"/>
              </a:spcAft>
            </a:pPr>
            <a:r>
              <a:rPr lang="zh-CN" altLang="zh-CN" sz="1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存储单元</a:t>
            </a:r>
            <a:endParaRPr lang="en-US" altLang="zh-CN" sz="18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0000010000001000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0001000000001001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0000110000001010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0001000000001000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0000110000001011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0000100000001100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0001010000001100</a:t>
            </a:r>
            <a:endParaRPr lang="zh-CN" altLang="zh-CN" sz="1800" kern="100" dirty="0"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cs typeface="Arial" panose="020B0604020202020204" pitchFamily="34" charset="0"/>
              </a:rPr>
              <a:t>0001100000000000</a:t>
            </a:r>
            <a:endParaRPr lang="zh-CN" altLang="zh-CN" sz="1800" kern="100" dirty="0"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41666" y="2191209"/>
            <a:ext cx="2505062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500"/>
              </a:lnSpc>
              <a:spcAft>
                <a:spcPts val="0"/>
              </a:spcAft>
            </a:pPr>
            <a:r>
              <a:rPr lang="zh-CN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zh-CN" altLang="en-US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编</a:t>
            </a:r>
            <a:r>
              <a:rPr lang="zh-CN" altLang="en-US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号）     </a:t>
            </a:r>
            <a:endParaRPr lang="en-US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00000000 00000000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00000000 00000001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00000000 00000010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00000000 00000011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00000000 00000100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00000000 00000101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00000000 00000110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00000000 00000111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00000000 00001000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00000000 00001001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00000000 00001010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00000000 00001011</a:t>
            </a:r>
            <a:endParaRPr lang="zh-CN" altLang="zh-CN" sz="18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00000000 00001100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75519" y="3121134"/>
            <a:ext cx="32518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lt"/>
              </a:rPr>
              <a:t>000001  0000001000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000100  0000001001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000011  0000001010</a:t>
            </a:r>
          </a:p>
          <a:p>
            <a:r>
              <a:rPr lang="en-US" altLang="zh-CN" sz="2400" dirty="0">
                <a:latin typeface="+mn-lt"/>
              </a:rPr>
              <a:t>000100  0000001000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000011  0000001011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000010  0000001100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000101  0000001100 </a:t>
            </a:r>
            <a:endParaRPr lang="zh-CN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000110  0000000000  </a:t>
            </a:r>
            <a:endParaRPr lang="zh-CN" altLang="zh-CN" sz="2400" dirty="0">
              <a:latin typeface="+mn-lt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4093090" y="3989447"/>
            <a:ext cx="1348576" cy="52627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右大括号 15"/>
          <p:cNvSpPr/>
          <p:nvPr/>
        </p:nvSpPr>
        <p:spPr bwMode="auto">
          <a:xfrm>
            <a:off x="10196409" y="2660920"/>
            <a:ext cx="473784" cy="2269554"/>
          </a:xfrm>
          <a:prstGeom prst="rightBrace">
            <a:avLst>
              <a:gd name="adj1" fmla="val 9719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10631518" y="3339887"/>
            <a:ext cx="985484" cy="708127"/>
            <a:chOff x="1710" y="840"/>
            <a:chExt cx="839" cy="532"/>
          </a:xfrm>
        </p:grpSpPr>
        <p:sp>
          <p:nvSpPr>
            <p:cNvPr id="37" name="AutoShape 39"/>
            <p:cNvSpPr>
              <a:spLocks noChangeArrowheads="1"/>
            </p:cNvSpPr>
            <p:nvPr/>
          </p:nvSpPr>
          <p:spPr bwMode="gray">
            <a:xfrm>
              <a:off x="1710" y="840"/>
              <a:ext cx="839" cy="532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gray">
            <a:xfrm>
              <a:off x="1779" y="884"/>
              <a:ext cx="701" cy="444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 Box 84"/>
            <p:cNvSpPr txBox="1">
              <a:spLocks noChangeArrowheads="1"/>
            </p:cNvSpPr>
            <p:nvPr/>
          </p:nvSpPr>
          <p:spPr bwMode="auto">
            <a:xfrm>
              <a:off x="1782" y="943"/>
              <a:ext cx="69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程序 </a:t>
              </a:r>
            </a:p>
          </p:txBody>
        </p: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10623368" y="5387725"/>
            <a:ext cx="985484" cy="708128"/>
            <a:chOff x="2782" y="849"/>
            <a:chExt cx="839" cy="532"/>
          </a:xfrm>
        </p:grpSpPr>
        <p:sp>
          <p:nvSpPr>
            <p:cNvPr id="41" name="AutoShape 39"/>
            <p:cNvSpPr>
              <a:spLocks noChangeArrowheads="1"/>
            </p:cNvSpPr>
            <p:nvPr/>
          </p:nvSpPr>
          <p:spPr bwMode="gray">
            <a:xfrm>
              <a:off x="2782" y="849"/>
              <a:ext cx="839" cy="532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gray">
            <a:xfrm>
              <a:off x="2851" y="893"/>
              <a:ext cx="701" cy="444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Text Box 84"/>
            <p:cNvSpPr txBox="1">
              <a:spLocks noChangeArrowheads="1"/>
            </p:cNvSpPr>
            <p:nvPr/>
          </p:nvSpPr>
          <p:spPr bwMode="auto">
            <a:xfrm>
              <a:off x="2854" y="952"/>
              <a:ext cx="69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数据 </a:t>
              </a:r>
            </a:p>
          </p:txBody>
        </p:sp>
      </p:grpSp>
      <p:sp>
        <p:nvSpPr>
          <p:cNvPr id="44" name="右大括号 43"/>
          <p:cNvSpPr/>
          <p:nvPr/>
        </p:nvSpPr>
        <p:spPr bwMode="auto">
          <a:xfrm>
            <a:off x="10236744" y="5230259"/>
            <a:ext cx="386624" cy="1396074"/>
          </a:xfrm>
          <a:prstGeom prst="rightBrace">
            <a:avLst>
              <a:gd name="adj1" fmla="val 9719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1835" y="5062042"/>
            <a:ext cx="2311839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FF0000"/>
                </a:solidFill>
                <a:cs typeface="Arial" panose="020B0604020202020204" pitchFamily="34" charset="0"/>
              </a:rPr>
              <a:t>0000000000000100</a:t>
            </a:r>
            <a:endParaRPr lang="zh-CN" altLang="zh-CN" sz="1800" kern="1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FF0000"/>
                </a:solidFill>
                <a:cs typeface="Arial" panose="020B0604020202020204" pitchFamily="34" charset="0"/>
              </a:rPr>
              <a:t>0000000000000101</a:t>
            </a:r>
            <a:endParaRPr lang="zh-CN" altLang="zh-CN" sz="1800" kern="1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FF0000"/>
                </a:solidFill>
                <a:cs typeface="Arial" panose="020B0604020202020204" pitchFamily="34" charset="0"/>
              </a:rPr>
              <a:t>0000000000000011</a:t>
            </a:r>
            <a:endParaRPr lang="zh-CN" altLang="zh-CN" sz="1800" kern="1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FF0000"/>
                </a:solidFill>
                <a:cs typeface="Arial" panose="020B0604020202020204" pitchFamily="34" charset="0"/>
              </a:rPr>
              <a:t>0000000000000111</a:t>
            </a:r>
            <a:endParaRPr lang="zh-CN" altLang="zh-CN" sz="1800" kern="1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48952" y="5059942"/>
            <a:ext cx="2285568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7030A0"/>
                </a:solidFill>
                <a:cs typeface="Arial" panose="020B0604020202020204" pitchFamily="34" charset="0"/>
              </a:rPr>
              <a:t>0000000000000011</a:t>
            </a:r>
            <a:endParaRPr lang="zh-CN" altLang="zh-CN" sz="1800" kern="100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7030A0"/>
                </a:solidFill>
                <a:cs typeface="Arial" panose="020B0604020202020204" pitchFamily="34" charset="0"/>
              </a:rPr>
              <a:t>0000000000001000</a:t>
            </a:r>
            <a:endParaRPr lang="zh-CN" altLang="zh-CN" sz="1800" kern="100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7030A0"/>
                </a:solidFill>
                <a:cs typeface="Arial" panose="020B0604020202020204" pitchFamily="34" charset="0"/>
              </a:rPr>
              <a:t>0000000000000010</a:t>
            </a:r>
            <a:endParaRPr lang="zh-CN" altLang="zh-CN" sz="1800" kern="100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lvl="0" algn="just">
              <a:lnSpc>
                <a:spcPts val="25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7030A0"/>
                </a:solidFill>
                <a:cs typeface="Arial" panose="020B0604020202020204" pitchFamily="34" charset="0"/>
              </a:rPr>
              <a:t>0000000000000110</a:t>
            </a:r>
            <a:endParaRPr lang="zh-CN" altLang="zh-CN" sz="1800" kern="1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6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6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）改改机器程序，体验机器程序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机器指令与机器程序</a:t>
            </a:r>
          </a:p>
        </p:txBody>
      </p:sp>
      <p:pic>
        <p:nvPicPr>
          <p:cNvPr id="1796098" name="Picture 2" descr="机器级程序及其存储示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66" y="1870075"/>
            <a:ext cx="8402637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6099" name="Rectangle 3"/>
          <p:cNvSpPr>
            <a:spLocks noChangeArrowheads="1"/>
          </p:cNvSpPr>
          <p:nvPr/>
        </p:nvSpPr>
        <p:spPr bwMode="auto">
          <a:xfrm>
            <a:off x="3941568" y="2360126"/>
            <a:ext cx="1833562" cy="273843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6100" name="Rectangle 4"/>
          <p:cNvSpPr>
            <a:spLocks noChangeArrowheads="1"/>
          </p:cNvSpPr>
          <p:nvPr/>
        </p:nvSpPr>
        <p:spPr bwMode="auto">
          <a:xfrm>
            <a:off x="3941567" y="5129351"/>
            <a:ext cx="1833562" cy="1700213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96111" name="Group 15"/>
          <p:cNvGrpSpPr>
            <a:grpSpLocks/>
          </p:cNvGrpSpPr>
          <p:nvPr/>
        </p:nvGrpSpPr>
        <p:grpSpPr bwMode="auto">
          <a:xfrm>
            <a:off x="8505756" y="5098563"/>
            <a:ext cx="2139950" cy="1331912"/>
            <a:chOff x="4226" y="2989"/>
            <a:chExt cx="1348" cy="839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4226" y="2989"/>
              <a:ext cx="1348" cy="839"/>
            </a:xfrm>
            <a:prstGeom prst="roundRect">
              <a:avLst>
                <a:gd name="adj" fmla="val 16667"/>
              </a:avLst>
            </a:prstGeom>
            <a:solidFill>
              <a:srgbClr val="B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4284" y="3049"/>
              <a:ext cx="1231" cy="715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>
              <a:spLocks noChangeArrowheads="1"/>
            </p:cNvSpPr>
            <p:nvPr/>
          </p:nvSpPr>
          <p:spPr bwMode="auto">
            <a:xfrm>
              <a:off x="4326" y="3061"/>
              <a:ext cx="1148" cy="70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程序与数据以同等地位存于存储器中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7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260846"/>
            <a:ext cx="11073674" cy="68337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机器是如何执行程序的：认识计算机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4852610" cy="283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一、计算机器的功能与构成</a:t>
            </a:r>
          </a:p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二、机器指令与机器程序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三、一台典型的计算机</a:t>
            </a:r>
            <a:endParaRPr kumimoji="0" lang="en-US" altLang="zh-CN" sz="2800" dirty="0">
              <a:solidFill>
                <a:srgbClr val="C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四、机器程序的执行过程模拟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五、</a:t>
            </a:r>
            <a:r>
              <a:rPr kumimoji="0" lang="zh-CN" altLang="en-US" sz="2800" dirty="0">
                <a:solidFill>
                  <a:schemeClr val="bg1">
                    <a:lumMod val="65000"/>
                  </a:schemeClr>
                </a:solidFill>
              </a:rPr>
              <a:t>存储器：自动存取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78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Rectangle 2"/>
          <p:cNvSpPr>
            <a:spLocks noChangeArrowheads="1"/>
          </p:cNvSpPr>
          <p:nvPr/>
        </p:nvSpPr>
        <p:spPr bwMode="auto">
          <a:xfrm>
            <a:off x="2224089" y="11049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484" name="Freeform 4"/>
          <p:cNvSpPr>
            <a:spLocks/>
          </p:cNvSpPr>
          <p:nvPr/>
        </p:nvSpPr>
        <p:spPr bwMode="auto">
          <a:xfrm>
            <a:off x="3633788" y="1601789"/>
            <a:ext cx="914400" cy="307975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485" name="Text Box 5"/>
          <p:cNvSpPr txBox="1">
            <a:spLocks noChangeArrowheads="1"/>
          </p:cNvSpPr>
          <p:nvPr/>
        </p:nvSpPr>
        <p:spPr bwMode="auto">
          <a:xfrm>
            <a:off x="4873626" y="1101725"/>
            <a:ext cx="1331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00"/>
                </a:solidFill>
              </a:rPr>
              <a:t>(</a:t>
            </a:r>
            <a:r>
              <a:rPr kumimoji="0" lang="zh-CN" altLang="en-US" sz="1400">
                <a:solidFill>
                  <a:srgbClr val="FF0000"/>
                </a:solidFill>
              </a:rPr>
              <a:t>数据</a:t>
            </a:r>
            <a:r>
              <a:rPr kumimoji="0" lang="en-US" altLang="zh-CN" sz="1400">
                <a:solidFill>
                  <a:srgbClr val="FF0000"/>
                </a:solidFill>
              </a:rPr>
              <a:t>)</a:t>
            </a:r>
            <a:r>
              <a:rPr kumimoji="0" lang="zh-CN" altLang="en-US" sz="1400">
                <a:solidFill>
                  <a:srgbClr val="FF0000"/>
                </a:solidFill>
              </a:rPr>
              <a:t>寄存器</a:t>
            </a:r>
          </a:p>
        </p:txBody>
      </p:sp>
      <p:sp>
        <p:nvSpPr>
          <p:cNvPr id="1812486" name="Rectangle 6"/>
          <p:cNvSpPr>
            <a:spLocks noChangeArrowheads="1"/>
          </p:cNvSpPr>
          <p:nvPr/>
        </p:nvSpPr>
        <p:spPr bwMode="auto">
          <a:xfrm>
            <a:off x="4554539" y="1436689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  <a:endParaRPr kumimoji="0" lang="en-US" altLang="zh-CN" sz="1600" dirty="0"/>
          </a:p>
        </p:txBody>
      </p:sp>
      <p:sp>
        <p:nvSpPr>
          <p:cNvPr id="1812487" name="Rectangle 7"/>
          <p:cNvSpPr>
            <a:spLocks noChangeArrowheads="1"/>
          </p:cNvSpPr>
          <p:nvPr/>
        </p:nvSpPr>
        <p:spPr bwMode="auto">
          <a:xfrm>
            <a:off x="4554539" y="1762125"/>
            <a:ext cx="1838325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2488" name="Rectangle 8"/>
          <p:cNvSpPr>
            <a:spLocks noChangeArrowheads="1"/>
          </p:cNvSpPr>
          <p:nvPr/>
        </p:nvSpPr>
        <p:spPr bwMode="auto">
          <a:xfrm>
            <a:off x="4554539" y="2087564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2489" name="Rectangle 9"/>
          <p:cNvSpPr>
            <a:spLocks noChangeArrowheads="1"/>
          </p:cNvSpPr>
          <p:nvPr/>
        </p:nvSpPr>
        <p:spPr bwMode="auto">
          <a:xfrm>
            <a:off x="4554539" y="2414589"/>
            <a:ext cx="183832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grpSp>
        <p:nvGrpSpPr>
          <p:cNvPr id="1812490" name="Group 10"/>
          <p:cNvGrpSpPr>
            <a:grpSpLocks/>
          </p:cNvGrpSpPr>
          <p:nvPr/>
        </p:nvGrpSpPr>
        <p:grpSpPr bwMode="auto">
          <a:xfrm>
            <a:off x="2289175" y="1820864"/>
            <a:ext cx="1512888" cy="695325"/>
            <a:chOff x="2534" y="361"/>
            <a:chExt cx="953" cy="438"/>
          </a:xfrm>
        </p:grpSpPr>
        <p:sp>
          <p:nvSpPr>
            <p:cNvPr id="1812491" name="Freeform 11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492" name="Text Box 12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9" tIns="45716" rIns="91429" bIns="45716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12493" name="Freeform 13"/>
          <p:cNvSpPr>
            <a:spLocks/>
          </p:cNvSpPr>
          <p:nvPr/>
        </p:nvSpPr>
        <p:spPr bwMode="auto">
          <a:xfrm>
            <a:off x="3035300" y="1981201"/>
            <a:ext cx="1500188" cy="741363"/>
          </a:xfrm>
          <a:custGeom>
            <a:avLst/>
            <a:gdLst>
              <a:gd name="T0" fmla="*/ 1 w 945"/>
              <a:gd name="T1" fmla="*/ 343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43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494" name="Rectangle 14"/>
          <p:cNvSpPr>
            <a:spLocks noChangeArrowheads="1"/>
          </p:cNvSpPr>
          <p:nvPr/>
        </p:nvSpPr>
        <p:spPr bwMode="auto">
          <a:xfrm>
            <a:off x="4162425" y="1746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800">
                <a:solidFill>
                  <a:srgbClr val="FF0066"/>
                </a:solidFill>
              </a:rPr>
              <a:t>R</a:t>
            </a:r>
            <a:r>
              <a:rPr kumimoji="0" lang="en-US" altLang="zh-CN" sz="18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12495" name="Rectangle 15"/>
          <p:cNvSpPr>
            <a:spLocks noChangeArrowheads="1"/>
          </p:cNvSpPr>
          <p:nvPr/>
        </p:nvSpPr>
        <p:spPr bwMode="auto">
          <a:xfrm>
            <a:off x="4162425" y="1365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800">
                <a:solidFill>
                  <a:srgbClr val="FF0066"/>
                </a:solidFill>
              </a:rPr>
              <a:t>R</a:t>
            </a:r>
            <a:r>
              <a:rPr kumimoji="0" lang="en-US" altLang="zh-CN" sz="1800" baseline="-25000">
                <a:solidFill>
                  <a:srgbClr val="FF0066"/>
                </a:solidFill>
              </a:rPr>
              <a:t>1</a:t>
            </a:r>
          </a:p>
        </p:txBody>
      </p:sp>
      <p:grpSp>
        <p:nvGrpSpPr>
          <p:cNvPr id="1812496" name="Group 16"/>
          <p:cNvGrpSpPr>
            <a:grpSpLocks/>
          </p:cNvGrpSpPr>
          <p:nvPr/>
        </p:nvGrpSpPr>
        <p:grpSpPr bwMode="auto">
          <a:xfrm>
            <a:off x="2009776" y="688975"/>
            <a:ext cx="1279525" cy="952500"/>
            <a:chOff x="1348" y="1728"/>
            <a:chExt cx="806" cy="600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416" y="1903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20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812500" name="Freeform 20"/>
          <p:cNvSpPr>
            <a:spLocks/>
          </p:cNvSpPr>
          <p:nvPr/>
        </p:nvSpPr>
        <p:spPr bwMode="auto">
          <a:xfrm>
            <a:off x="2571750" y="15398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01" name="Text Box 21"/>
          <p:cNvSpPr txBox="1">
            <a:spLocks noChangeArrowheads="1"/>
          </p:cNvSpPr>
          <p:nvPr/>
        </p:nvSpPr>
        <p:spPr bwMode="auto">
          <a:xfrm>
            <a:off x="2133601" y="3016250"/>
            <a:ext cx="2315057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400"/>
              <a:t>(</a:t>
            </a:r>
            <a:r>
              <a:rPr lang="zh-CN" altLang="en-US" sz="2400"/>
              <a:t>数据</a:t>
            </a:r>
            <a:r>
              <a:rPr lang="en-US" altLang="zh-CN" sz="2400"/>
              <a:t>)</a:t>
            </a:r>
            <a:r>
              <a:rPr lang="zh-CN" altLang="en-US" sz="2400"/>
              <a:t>寄存器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/>
              <a:t>算术逻辑部件</a:t>
            </a:r>
          </a:p>
        </p:txBody>
      </p:sp>
      <p:sp>
        <p:nvSpPr>
          <p:cNvPr id="1812502" name="Text Box 22"/>
          <p:cNvSpPr txBox="1">
            <a:spLocks noChangeArrowheads="1"/>
          </p:cNvSpPr>
          <p:nvPr/>
        </p:nvSpPr>
        <p:spPr bwMode="auto">
          <a:xfrm>
            <a:off x="2184400" y="4200525"/>
            <a:ext cx="6483350" cy="131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sz="2400">
                <a:solidFill>
                  <a:schemeClr val="accent2"/>
                </a:solidFill>
              </a:rPr>
              <a:t>R</a:t>
            </a:r>
            <a:r>
              <a:rPr kumimoji="0" lang="en-US" altLang="zh-CN" sz="2400" baseline="-25000">
                <a:solidFill>
                  <a:schemeClr val="accent2"/>
                </a:solidFill>
              </a:rPr>
              <a:t>0 </a:t>
            </a:r>
            <a:r>
              <a:rPr kumimoji="0" lang="en-US" altLang="zh-CN" sz="2400">
                <a:solidFill>
                  <a:schemeClr val="accent2"/>
                </a:solidFill>
              </a:rPr>
              <a:t>= R</a:t>
            </a:r>
            <a:r>
              <a:rPr kumimoji="0" lang="en-US" altLang="zh-CN" sz="2400" baseline="-25000">
                <a:solidFill>
                  <a:schemeClr val="accent2"/>
                </a:solidFill>
              </a:rPr>
              <a:t>1</a:t>
            </a:r>
            <a:r>
              <a:rPr kumimoji="0" lang="en-US" altLang="zh-CN" sz="2400">
                <a:solidFill>
                  <a:schemeClr val="accent2"/>
                </a:solidFill>
              </a:rPr>
              <a:t> 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</a:t>
            </a:r>
            <a:r>
              <a:rPr kumimoji="0" lang="en-US" altLang="zh-CN" sz="2400">
                <a:solidFill>
                  <a:schemeClr val="accent2"/>
                </a:solidFill>
              </a:rPr>
              <a:t> R</a:t>
            </a:r>
            <a:r>
              <a:rPr kumimoji="0" lang="en-US" altLang="zh-CN" sz="2400" baseline="-25000">
                <a:solidFill>
                  <a:schemeClr val="accent2"/>
                </a:solidFill>
              </a:rPr>
              <a:t>0 </a:t>
            </a:r>
          </a:p>
          <a:p>
            <a:pPr>
              <a:spcBef>
                <a:spcPct val="30000"/>
              </a:spcBef>
            </a:pPr>
            <a:r>
              <a:rPr kumimoji="0" lang="en-US" altLang="zh-CN" sz="2400">
                <a:solidFill>
                  <a:schemeClr val="accent2"/>
                </a:solidFill>
              </a:rPr>
              <a:t>(</a:t>
            </a:r>
            <a:r>
              <a:rPr kumimoji="0" lang="zh-CN" altLang="en-US" sz="2400">
                <a:solidFill>
                  <a:schemeClr val="accent2"/>
                </a:solidFill>
              </a:rPr>
              <a:t>赋值</a:t>
            </a:r>
            <a:r>
              <a:rPr kumimoji="0" lang="en-US" altLang="zh-CN" sz="2400">
                <a:solidFill>
                  <a:schemeClr val="accent2"/>
                </a:solidFill>
              </a:rPr>
              <a:t>, R</a:t>
            </a:r>
            <a:r>
              <a:rPr kumimoji="0" lang="en-US" altLang="zh-CN" sz="2400" baseline="-25000">
                <a:solidFill>
                  <a:schemeClr val="accent2"/>
                </a:solidFill>
              </a:rPr>
              <a:t>0</a:t>
            </a:r>
            <a:r>
              <a:rPr kumimoji="0" lang="zh-CN" altLang="en-US" sz="2400">
                <a:solidFill>
                  <a:schemeClr val="accent2"/>
                </a:solidFill>
              </a:rPr>
              <a:t>既是一个操作数，又保存运算结果</a:t>
            </a:r>
            <a:r>
              <a:rPr kumimoji="0" lang="en-US" altLang="zh-CN" sz="2400">
                <a:solidFill>
                  <a:schemeClr val="accent2"/>
                </a:solidFill>
              </a:rPr>
              <a:t>)</a:t>
            </a:r>
            <a:r>
              <a:rPr kumimoji="0" lang="zh-CN" altLang="en-US" sz="2400">
                <a:solidFill>
                  <a:schemeClr val="accent2"/>
                </a:solidFill>
              </a:rPr>
              <a:t>。其中</a:t>
            </a:r>
            <a:r>
              <a:rPr kumimoji="0" lang="zh-CN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为算术、逻辑及移位运算符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一台典型的计算机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9608949" y="1247230"/>
            <a:ext cx="1842822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506" name="Rectangle 2"/>
          <p:cNvSpPr>
            <a:spLocks noChangeArrowheads="1"/>
          </p:cNvSpPr>
          <p:nvPr/>
        </p:nvSpPr>
        <p:spPr bwMode="auto">
          <a:xfrm>
            <a:off x="2224089" y="11049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07" name="Rectangle 3"/>
          <p:cNvSpPr>
            <a:spLocks noChangeArrowheads="1"/>
          </p:cNvSpPr>
          <p:nvPr/>
        </p:nvSpPr>
        <p:spPr bwMode="auto">
          <a:xfrm>
            <a:off x="2822575" y="3324226"/>
            <a:ext cx="3536950" cy="14525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08" name="Freeform 4"/>
          <p:cNvSpPr>
            <a:spLocks/>
          </p:cNvSpPr>
          <p:nvPr/>
        </p:nvSpPr>
        <p:spPr bwMode="auto">
          <a:xfrm>
            <a:off x="3633788" y="1601789"/>
            <a:ext cx="914400" cy="307975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3509" name="Text Box 5"/>
          <p:cNvSpPr txBox="1">
            <a:spLocks noChangeArrowheads="1"/>
          </p:cNvSpPr>
          <p:nvPr/>
        </p:nvSpPr>
        <p:spPr bwMode="auto">
          <a:xfrm>
            <a:off x="2922588" y="3446464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algn="ctr"/>
            <a:r>
              <a:rPr kumimoji="0" lang="zh-CN" altLang="en-US" sz="1200" b="0"/>
              <a:t>时钟与节拍发生器</a:t>
            </a:r>
          </a:p>
        </p:txBody>
      </p:sp>
      <p:sp>
        <p:nvSpPr>
          <p:cNvPr id="1813510" name="Text Box 6"/>
          <p:cNvSpPr txBox="1">
            <a:spLocks noChangeArrowheads="1"/>
          </p:cNvSpPr>
          <p:nvPr/>
        </p:nvSpPr>
        <p:spPr bwMode="auto">
          <a:xfrm>
            <a:off x="2922588" y="4356101"/>
            <a:ext cx="908050" cy="2841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algn="ctr"/>
            <a:r>
              <a:rPr kumimoji="0" lang="zh-CN" altLang="en-US" sz="1200" b="0"/>
              <a:t>信号控制</a:t>
            </a:r>
          </a:p>
        </p:txBody>
      </p:sp>
      <p:sp>
        <p:nvSpPr>
          <p:cNvPr id="1813511" name="Rectangle 7"/>
          <p:cNvSpPr>
            <a:spLocks noChangeArrowheads="1"/>
          </p:cNvSpPr>
          <p:nvPr/>
        </p:nvSpPr>
        <p:spPr bwMode="auto">
          <a:xfrm>
            <a:off x="4424364" y="3689351"/>
            <a:ext cx="178117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3512" name="Rectangle 8"/>
          <p:cNvSpPr>
            <a:spLocks noChangeArrowheads="1"/>
          </p:cNvSpPr>
          <p:nvPr/>
        </p:nvSpPr>
        <p:spPr bwMode="auto">
          <a:xfrm>
            <a:off x="4383089" y="4381500"/>
            <a:ext cx="1830387" cy="279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3513" name="Rectangle 9"/>
          <p:cNvSpPr>
            <a:spLocks noChangeArrowheads="1"/>
          </p:cNvSpPr>
          <p:nvPr/>
        </p:nvSpPr>
        <p:spPr bwMode="auto">
          <a:xfrm>
            <a:off x="5237163" y="33956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PC</a:t>
            </a:r>
          </a:p>
        </p:txBody>
      </p:sp>
      <p:sp>
        <p:nvSpPr>
          <p:cNvPr id="1813514" name="Rectangle 10"/>
          <p:cNvSpPr>
            <a:spLocks noChangeArrowheads="1"/>
          </p:cNvSpPr>
          <p:nvPr/>
        </p:nvSpPr>
        <p:spPr bwMode="auto">
          <a:xfrm>
            <a:off x="5237163" y="4089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IR</a:t>
            </a:r>
          </a:p>
        </p:txBody>
      </p:sp>
      <p:sp>
        <p:nvSpPr>
          <p:cNvPr id="1813515" name="Rectangle 11"/>
          <p:cNvSpPr>
            <a:spLocks noChangeArrowheads="1"/>
          </p:cNvSpPr>
          <p:nvPr/>
        </p:nvSpPr>
        <p:spPr bwMode="auto">
          <a:xfrm>
            <a:off x="4554539" y="1436689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  <a:endParaRPr kumimoji="0" lang="en-US" altLang="zh-CN" sz="1600" dirty="0"/>
          </a:p>
        </p:txBody>
      </p:sp>
      <p:sp>
        <p:nvSpPr>
          <p:cNvPr id="1813516" name="Rectangle 12"/>
          <p:cNvSpPr>
            <a:spLocks noChangeArrowheads="1"/>
          </p:cNvSpPr>
          <p:nvPr/>
        </p:nvSpPr>
        <p:spPr bwMode="auto">
          <a:xfrm>
            <a:off x="4554539" y="1762125"/>
            <a:ext cx="1838325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3517" name="Rectangle 13"/>
          <p:cNvSpPr>
            <a:spLocks noChangeArrowheads="1"/>
          </p:cNvSpPr>
          <p:nvPr/>
        </p:nvSpPr>
        <p:spPr bwMode="auto">
          <a:xfrm>
            <a:off x="4554539" y="2087564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3518" name="Rectangle 14"/>
          <p:cNvSpPr>
            <a:spLocks noChangeArrowheads="1"/>
          </p:cNvSpPr>
          <p:nvPr/>
        </p:nvSpPr>
        <p:spPr bwMode="auto">
          <a:xfrm>
            <a:off x="4554539" y="2414589"/>
            <a:ext cx="183832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3519" name="Line 15"/>
          <p:cNvSpPr>
            <a:spLocks noChangeShapeType="1"/>
          </p:cNvSpPr>
          <p:nvPr/>
        </p:nvSpPr>
        <p:spPr bwMode="auto">
          <a:xfrm flipH="1" flipV="1">
            <a:off x="3838576" y="4495800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3520" name="Line 16"/>
          <p:cNvSpPr>
            <a:spLocks noChangeShapeType="1"/>
          </p:cNvSpPr>
          <p:nvPr/>
        </p:nvSpPr>
        <p:spPr bwMode="auto">
          <a:xfrm>
            <a:off x="3376613" y="3981451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13521" name="Group 17"/>
          <p:cNvGrpSpPr>
            <a:grpSpLocks/>
          </p:cNvGrpSpPr>
          <p:nvPr/>
        </p:nvGrpSpPr>
        <p:grpSpPr bwMode="auto">
          <a:xfrm>
            <a:off x="2289175" y="1820864"/>
            <a:ext cx="1512888" cy="695325"/>
            <a:chOff x="2534" y="361"/>
            <a:chExt cx="953" cy="438"/>
          </a:xfrm>
        </p:grpSpPr>
        <p:sp>
          <p:nvSpPr>
            <p:cNvPr id="1813522" name="Freeform 18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523" name="Text Box 19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9" tIns="45716" rIns="91429" bIns="45716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13525" name="Freeform 21"/>
          <p:cNvSpPr>
            <a:spLocks/>
          </p:cNvSpPr>
          <p:nvPr/>
        </p:nvSpPr>
        <p:spPr bwMode="auto">
          <a:xfrm>
            <a:off x="3625851" y="3971926"/>
            <a:ext cx="1585913" cy="377825"/>
          </a:xfrm>
          <a:custGeom>
            <a:avLst/>
            <a:gdLst>
              <a:gd name="T0" fmla="*/ 0 w 998"/>
              <a:gd name="T1" fmla="*/ 238 h 238"/>
              <a:gd name="T2" fmla="*/ 0 w 998"/>
              <a:gd name="T3" fmla="*/ 107 h 238"/>
              <a:gd name="T4" fmla="*/ 998 w 998"/>
              <a:gd name="T5" fmla="*/ 107 h 238"/>
              <a:gd name="T6" fmla="*/ 998 w 998"/>
              <a:gd name="T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238">
                <a:moveTo>
                  <a:pt x="0" y="238"/>
                </a:moveTo>
                <a:lnTo>
                  <a:pt x="0" y="107"/>
                </a:lnTo>
                <a:lnTo>
                  <a:pt x="998" y="107"/>
                </a:lnTo>
                <a:lnTo>
                  <a:pt x="99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3526" name="Freeform 22"/>
          <p:cNvSpPr>
            <a:spLocks/>
          </p:cNvSpPr>
          <p:nvPr/>
        </p:nvSpPr>
        <p:spPr bwMode="auto">
          <a:xfrm>
            <a:off x="3035300" y="1981201"/>
            <a:ext cx="1500188" cy="741363"/>
          </a:xfrm>
          <a:custGeom>
            <a:avLst/>
            <a:gdLst>
              <a:gd name="T0" fmla="*/ 1 w 945"/>
              <a:gd name="T1" fmla="*/ 343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43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3527" name="Rectangle 23"/>
          <p:cNvSpPr>
            <a:spLocks noChangeArrowheads="1"/>
          </p:cNvSpPr>
          <p:nvPr/>
        </p:nvSpPr>
        <p:spPr bwMode="auto">
          <a:xfrm>
            <a:off x="4162425" y="1746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800">
                <a:solidFill>
                  <a:srgbClr val="FF0066"/>
                </a:solidFill>
              </a:rPr>
              <a:t>R</a:t>
            </a:r>
            <a:r>
              <a:rPr kumimoji="0" lang="en-US" altLang="zh-CN" sz="18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13528" name="Rectangle 24"/>
          <p:cNvSpPr>
            <a:spLocks noChangeArrowheads="1"/>
          </p:cNvSpPr>
          <p:nvPr/>
        </p:nvSpPr>
        <p:spPr bwMode="auto">
          <a:xfrm>
            <a:off x="4162425" y="1365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800">
                <a:solidFill>
                  <a:srgbClr val="FF0066"/>
                </a:solidFill>
              </a:rPr>
              <a:t>R</a:t>
            </a:r>
            <a:r>
              <a:rPr kumimoji="0" lang="en-US" altLang="zh-CN" sz="1800" baseline="-25000">
                <a:solidFill>
                  <a:srgbClr val="FF0066"/>
                </a:solidFill>
              </a:rPr>
              <a:t>1</a:t>
            </a:r>
          </a:p>
        </p:txBody>
      </p:sp>
      <p:grpSp>
        <p:nvGrpSpPr>
          <p:cNvPr id="1813530" name="Group 26"/>
          <p:cNvGrpSpPr>
            <a:grpSpLocks/>
          </p:cNvGrpSpPr>
          <p:nvPr/>
        </p:nvGrpSpPr>
        <p:grpSpPr bwMode="auto">
          <a:xfrm>
            <a:off x="3676651" y="2832100"/>
            <a:ext cx="1279525" cy="952500"/>
            <a:chOff x="1348" y="1728"/>
            <a:chExt cx="806" cy="600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1416" y="1903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  <a:endParaRPr kumimoji="0" lang="en-US" altLang="zh-CN" sz="20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13534" name="Group 30"/>
          <p:cNvGrpSpPr>
            <a:grpSpLocks/>
          </p:cNvGrpSpPr>
          <p:nvPr/>
        </p:nvGrpSpPr>
        <p:grpSpPr bwMode="auto">
          <a:xfrm>
            <a:off x="2009776" y="688975"/>
            <a:ext cx="1279525" cy="952500"/>
            <a:chOff x="1348" y="1728"/>
            <a:chExt cx="806" cy="600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416" y="1903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20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813538" name="Freeform 34"/>
          <p:cNvSpPr>
            <a:spLocks/>
          </p:cNvSpPr>
          <p:nvPr/>
        </p:nvSpPr>
        <p:spPr bwMode="auto">
          <a:xfrm>
            <a:off x="2571750" y="15398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3539" name="Text Box 35"/>
          <p:cNvSpPr txBox="1">
            <a:spLocks noChangeArrowheads="1"/>
          </p:cNvSpPr>
          <p:nvPr/>
        </p:nvSpPr>
        <p:spPr bwMode="auto">
          <a:xfrm>
            <a:off x="4873626" y="1101725"/>
            <a:ext cx="1331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00"/>
                </a:solidFill>
              </a:rPr>
              <a:t>(</a:t>
            </a:r>
            <a:r>
              <a:rPr kumimoji="0" lang="zh-CN" altLang="en-US" sz="1400">
                <a:solidFill>
                  <a:srgbClr val="FF0000"/>
                </a:solidFill>
              </a:rPr>
              <a:t>数据</a:t>
            </a:r>
            <a:r>
              <a:rPr kumimoji="0" lang="en-US" altLang="zh-CN" sz="1400">
                <a:solidFill>
                  <a:srgbClr val="FF0000"/>
                </a:solidFill>
              </a:rPr>
              <a:t>)</a:t>
            </a:r>
            <a:r>
              <a:rPr kumimoji="0" lang="zh-CN" altLang="en-US" sz="1400">
                <a:solidFill>
                  <a:srgbClr val="FF0000"/>
                </a:solidFill>
              </a:rPr>
              <a:t>寄存器</a:t>
            </a:r>
          </a:p>
        </p:txBody>
      </p:sp>
      <p:sp>
        <p:nvSpPr>
          <p:cNvPr id="1813541" name="Text Box 37"/>
          <p:cNvSpPr txBox="1">
            <a:spLocks noChangeArrowheads="1"/>
          </p:cNvSpPr>
          <p:nvPr/>
        </p:nvSpPr>
        <p:spPr bwMode="auto">
          <a:xfrm>
            <a:off x="7043793" y="2722564"/>
            <a:ext cx="2933816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程序计数器</a:t>
            </a:r>
            <a:r>
              <a:rPr lang="en-US" altLang="zh-CN" sz="2400" dirty="0"/>
              <a:t>PC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指令寄存器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信号控制器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时钟与节拍发生器</a:t>
            </a:r>
          </a:p>
        </p:txBody>
      </p:sp>
      <p:sp>
        <p:nvSpPr>
          <p:cNvPr id="1813543" name="Text Box 39"/>
          <p:cNvSpPr txBox="1">
            <a:spLocks noChangeArrowheads="1"/>
          </p:cNvSpPr>
          <p:nvPr/>
        </p:nvSpPr>
        <p:spPr bwMode="auto">
          <a:xfrm>
            <a:off x="7043793" y="4760242"/>
            <a:ext cx="359092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b="0" dirty="0"/>
              <a:t>注：</a:t>
            </a:r>
          </a:p>
          <a:p>
            <a:pPr>
              <a:spcBef>
                <a:spcPct val="30000"/>
              </a:spcBef>
            </a:pPr>
            <a:r>
              <a:rPr kumimoji="0" lang="en-US" altLang="zh-CN" b="0" dirty="0"/>
              <a:t>PC</a:t>
            </a:r>
            <a:r>
              <a:rPr kumimoji="0" lang="zh-CN" altLang="en-US" b="0" dirty="0"/>
              <a:t>：程序计数器</a:t>
            </a:r>
            <a:r>
              <a:rPr kumimoji="0" lang="en-US" altLang="zh-CN" b="0" dirty="0"/>
              <a:t>---</a:t>
            </a:r>
            <a:r>
              <a:rPr kumimoji="0" lang="zh-CN" altLang="en-US" b="0" dirty="0"/>
              <a:t>存储下一要执行指令的地址</a:t>
            </a:r>
          </a:p>
          <a:p>
            <a:pPr>
              <a:spcBef>
                <a:spcPct val="30000"/>
              </a:spcBef>
            </a:pPr>
            <a:r>
              <a:rPr kumimoji="0" lang="en-US" altLang="zh-CN" b="0" dirty="0"/>
              <a:t>IR</a:t>
            </a:r>
            <a:r>
              <a:rPr kumimoji="0" lang="zh-CN" altLang="en-US" b="0" dirty="0"/>
              <a:t>：指令寄存器</a:t>
            </a:r>
            <a:r>
              <a:rPr kumimoji="0" lang="en-US" altLang="zh-CN" b="0" dirty="0"/>
              <a:t>---</a:t>
            </a:r>
            <a:r>
              <a:rPr kumimoji="0" lang="zh-CN" altLang="en-US" b="0" dirty="0"/>
              <a:t>存储当前指令内容              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一台典型的计算机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9608949" y="1247230"/>
            <a:ext cx="1842822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1" name="Rectangle 3"/>
          <p:cNvSpPr>
            <a:spLocks noChangeArrowheads="1"/>
          </p:cNvSpPr>
          <p:nvPr/>
        </p:nvSpPr>
        <p:spPr bwMode="auto">
          <a:xfrm>
            <a:off x="6877050" y="3081339"/>
            <a:ext cx="3449638" cy="3724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1" y="3830638"/>
            <a:ext cx="2679698" cy="2922588"/>
          </a:xfrm>
          <a:prstGeom prst="rect">
            <a:avLst/>
          </a:prstGeom>
        </p:spPr>
      </p:pic>
      <p:sp>
        <p:nvSpPr>
          <p:cNvPr id="1814530" name="Rectangle 2"/>
          <p:cNvSpPr>
            <a:spLocks noChangeArrowheads="1"/>
          </p:cNvSpPr>
          <p:nvPr/>
        </p:nvSpPr>
        <p:spPr bwMode="auto">
          <a:xfrm>
            <a:off x="2224089" y="11049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32" name="Rectangle 4"/>
          <p:cNvSpPr>
            <a:spLocks noChangeArrowheads="1"/>
          </p:cNvSpPr>
          <p:nvPr/>
        </p:nvSpPr>
        <p:spPr bwMode="auto">
          <a:xfrm>
            <a:off x="2822575" y="3324226"/>
            <a:ext cx="3536950" cy="14525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33" name="Freeform 5"/>
          <p:cNvSpPr>
            <a:spLocks/>
          </p:cNvSpPr>
          <p:nvPr/>
        </p:nvSpPr>
        <p:spPr bwMode="auto">
          <a:xfrm>
            <a:off x="3633788" y="1601789"/>
            <a:ext cx="914400" cy="307975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35" name="Text Box 7"/>
          <p:cNvSpPr txBox="1">
            <a:spLocks noChangeArrowheads="1"/>
          </p:cNvSpPr>
          <p:nvPr/>
        </p:nvSpPr>
        <p:spPr bwMode="auto">
          <a:xfrm>
            <a:off x="2922588" y="3446464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时钟与节拍发生器</a:t>
            </a:r>
          </a:p>
        </p:txBody>
      </p:sp>
      <p:sp>
        <p:nvSpPr>
          <p:cNvPr id="1814536" name="Text Box 8"/>
          <p:cNvSpPr txBox="1">
            <a:spLocks noChangeArrowheads="1"/>
          </p:cNvSpPr>
          <p:nvPr/>
        </p:nvSpPr>
        <p:spPr bwMode="auto">
          <a:xfrm>
            <a:off x="2922588" y="4356101"/>
            <a:ext cx="908050" cy="2841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信号控制</a:t>
            </a:r>
          </a:p>
        </p:txBody>
      </p:sp>
      <p:sp>
        <p:nvSpPr>
          <p:cNvPr id="1814537" name="Rectangle 9"/>
          <p:cNvSpPr>
            <a:spLocks noChangeArrowheads="1"/>
          </p:cNvSpPr>
          <p:nvPr/>
        </p:nvSpPr>
        <p:spPr bwMode="auto">
          <a:xfrm>
            <a:off x="4424364" y="3689351"/>
            <a:ext cx="178117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14538" name="Rectangle 10"/>
          <p:cNvSpPr>
            <a:spLocks noChangeArrowheads="1"/>
          </p:cNvSpPr>
          <p:nvPr/>
        </p:nvSpPr>
        <p:spPr bwMode="auto">
          <a:xfrm>
            <a:off x="4383089" y="4381500"/>
            <a:ext cx="1830387" cy="279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14539" name="Rectangle 11"/>
          <p:cNvSpPr>
            <a:spLocks noChangeArrowheads="1"/>
          </p:cNvSpPr>
          <p:nvPr/>
        </p:nvSpPr>
        <p:spPr bwMode="auto">
          <a:xfrm>
            <a:off x="5237163" y="33956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</a:p>
        </p:txBody>
      </p:sp>
      <p:sp>
        <p:nvSpPr>
          <p:cNvPr id="1814540" name="Rectangle 12"/>
          <p:cNvSpPr>
            <a:spLocks noChangeArrowheads="1"/>
          </p:cNvSpPr>
          <p:nvPr/>
        </p:nvSpPr>
        <p:spPr bwMode="auto">
          <a:xfrm>
            <a:off x="5237163" y="4089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</a:p>
        </p:txBody>
      </p:sp>
      <p:sp>
        <p:nvSpPr>
          <p:cNvPr id="1814541" name="Rectangle 13"/>
          <p:cNvSpPr>
            <a:spLocks noChangeArrowheads="1"/>
          </p:cNvSpPr>
          <p:nvPr/>
        </p:nvSpPr>
        <p:spPr bwMode="auto">
          <a:xfrm>
            <a:off x="4554539" y="1436689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42" name="Rectangle 14"/>
          <p:cNvSpPr>
            <a:spLocks noChangeArrowheads="1"/>
          </p:cNvSpPr>
          <p:nvPr/>
        </p:nvSpPr>
        <p:spPr bwMode="auto">
          <a:xfrm>
            <a:off x="4554539" y="1762125"/>
            <a:ext cx="1838325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14543" name="Rectangle 15"/>
          <p:cNvSpPr>
            <a:spLocks noChangeArrowheads="1"/>
          </p:cNvSpPr>
          <p:nvPr/>
        </p:nvSpPr>
        <p:spPr bwMode="auto">
          <a:xfrm>
            <a:off x="4554539" y="2087564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14544" name="Rectangle 16"/>
          <p:cNvSpPr>
            <a:spLocks noChangeArrowheads="1"/>
          </p:cNvSpPr>
          <p:nvPr/>
        </p:nvSpPr>
        <p:spPr bwMode="auto">
          <a:xfrm>
            <a:off x="4554539" y="2414589"/>
            <a:ext cx="183832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14545" name="Rectangle 17"/>
          <p:cNvSpPr>
            <a:spLocks noChangeArrowheads="1"/>
          </p:cNvSpPr>
          <p:nvPr/>
        </p:nvSpPr>
        <p:spPr bwMode="auto">
          <a:xfrm>
            <a:off x="8773319" y="4071144"/>
            <a:ext cx="1462088" cy="2206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46" name="Line 18"/>
          <p:cNvSpPr>
            <a:spLocks noChangeShapeType="1"/>
          </p:cNvSpPr>
          <p:nvPr/>
        </p:nvSpPr>
        <p:spPr bwMode="auto">
          <a:xfrm flipH="1" flipV="1">
            <a:off x="3838576" y="4495800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47" name="Line 19"/>
          <p:cNvSpPr>
            <a:spLocks noChangeShapeType="1"/>
          </p:cNvSpPr>
          <p:nvPr/>
        </p:nvSpPr>
        <p:spPr bwMode="auto">
          <a:xfrm>
            <a:off x="3376613" y="3981451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14548" name="Group 20"/>
          <p:cNvGrpSpPr>
            <a:grpSpLocks/>
          </p:cNvGrpSpPr>
          <p:nvPr/>
        </p:nvGrpSpPr>
        <p:grpSpPr bwMode="auto">
          <a:xfrm>
            <a:off x="2289175" y="1820864"/>
            <a:ext cx="1512888" cy="695325"/>
            <a:chOff x="2534" y="361"/>
            <a:chExt cx="953" cy="438"/>
          </a:xfrm>
        </p:grpSpPr>
        <p:sp>
          <p:nvSpPr>
            <p:cNvPr id="1814549" name="Freeform 21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4550" name="Text Box 22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9" tIns="45716" rIns="91429" bIns="45716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算术、逻辑及移位运算</a:t>
              </a:r>
            </a:p>
          </p:txBody>
        </p:sp>
      </p:grpSp>
      <p:sp>
        <p:nvSpPr>
          <p:cNvPr id="1814552" name="Freeform 24"/>
          <p:cNvSpPr>
            <a:spLocks/>
          </p:cNvSpPr>
          <p:nvPr/>
        </p:nvSpPr>
        <p:spPr bwMode="auto">
          <a:xfrm>
            <a:off x="3625851" y="3971926"/>
            <a:ext cx="1585913" cy="377825"/>
          </a:xfrm>
          <a:custGeom>
            <a:avLst/>
            <a:gdLst>
              <a:gd name="T0" fmla="*/ 0 w 998"/>
              <a:gd name="T1" fmla="*/ 238 h 238"/>
              <a:gd name="T2" fmla="*/ 0 w 998"/>
              <a:gd name="T3" fmla="*/ 107 h 238"/>
              <a:gd name="T4" fmla="*/ 998 w 998"/>
              <a:gd name="T5" fmla="*/ 107 h 238"/>
              <a:gd name="T6" fmla="*/ 998 w 998"/>
              <a:gd name="T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238">
                <a:moveTo>
                  <a:pt x="0" y="238"/>
                </a:moveTo>
                <a:lnTo>
                  <a:pt x="0" y="107"/>
                </a:lnTo>
                <a:lnTo>
                  <a:pt x="998" y="107"/>
                </a:lnTo>
                <a:lnTo>
                  <a:pt x="99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53" name="Line 25"/>
          <p:cNvSpPr>
            <a:spLocks noChangeShapeType="1"/>
          </p:cNvSpPr>
          <p:nvPr/>
        </p:nvSpPr>
        <p:spPr bwMode="auto">
          <a:xfrm>
            <a:off x="7243764" y="4181475"/>
            <a:ext cx="33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60" name="Line 32"/>
          <p:cNvSpPr>
            <a:spLocks noChangeShapeType="1"/>
          </p:cNvSpPr>
          <p:nvPr/>
        </p:nvSpPr>
        <p:spPr bwMode="auto">
          <a:xfrm flipV="1">
            <a:off x="9504363" y="3529013"/>
            <a:ext cx="3229" cy="555626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61" name="Rectangle 33"/>
          <p:cNvSpPr>
            <a:spLocks noChangeArrowheads="1"/>
          </p:cNvSpPr>
          <p:nvPr/>
        </p:nvSpPr>
        <p:spPr bwMode="auto">
          <a:xfrm>
            <a:off x="8505826" y="3224214"/>
            <a:ext cx="178117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14563" name="Rectangle 35"/>
          <p:cNvSpPr>
            <a:spLocks noChangeArrowheads="1"/>
          </p:cNvSpPr>
          <p:nvPr/>
        </p:nvSpPr>
        <p:spPr bwMode="auto">
          <a:xfrm>
            <a:off x="7004051" y="4084639"/>
            <a:ext cx="303213" cy="16906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429" tIns="45716" rIns="91429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14565" name="Text Box 37"/>
          <p:cNvSpPr txBox="1">
            <a:spLocks noChangeArrowheads="1"/>
          </p:cNvSpPr>
          <p:nvPr/>
        </p:nvSpPr>
        <p:spPr bwMode="auto">
          <a:xfrm>
            <a:off x="6865938" y="57673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地址</a:t>
            </a:r>
          </a:p>
        </p:txBody>
      </p:sp>
      <p:sp>
        <p:nvSpPr>
          <p:cNvPr id="1814566" name="Text Box 38"/>
          <p:cNvSpPr txBox="1">
            <a:spLocks noChangeArrowheads="1"/>
          </p:cNvSpPr>
          <p:nvPr/>
        </p:nvSpPr>
        <p:spPr bwMode="auto">
          <a:xfrm>
            <a:off x="7997825" y="31892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</a:t>
            </a:r>
          </a:p>
        </p:txBody>
      </p:sp>
      <p:sp>
        <p:nvSpPr>
          <p:cNvPr id="1814568" name="Freeform 40"/>
          <p:cNvSpPr>
            <a:spLocks/>
          </p:cNvSpPr>
          <p:nvPr/>
        </p:nvSpPr>
        <p:spPr bwMode="auto">
          <a:xfrm>
            <a:off x="3035300" y="1981201"/>
            <a:ext cx="1500188" cy="741363"/>
          </a:xfrm>
          <a:custGeom>
            <a:avLst/>
            <a:gdLst>
              <a:gd name="T0" fmla="*/ 1 w 945"/>
              <a:gd name="T1" fmla="*/ 343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43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69" name="Rectangle 41"/>
          <p:cNvSpPr>
            <a:spLocks noChangeArrowheads="1"/>
          </p:cNvSpPr>
          <p:nvPr/>
        </p:nvSpPr>
        <p:spPr bwMode="auto">
          <a:xfrm>
            <a:off x="4162425" y="1746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814570" name="Rectangle 42"/>
          <p:cNvSpPr>
            <a:spLocks noChangeArrowheads="1"/>
          </p:cNvSpPr>
          <p:nvPr/>
        </p:nvSpPr>
        <p:spPr bwMode="auto">
          <a:xfrm>
            <a:off x="4162425" y="1365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1814574" name="Group 46"/>
          <p:cNvGrpSpPr>
            <a:grpSpLocks/>
          </p:cNvGrpSpPr>
          <p:nvPr/>
        </p:nvGrpSpPr>
        <p:grpSpPr bwMode="auto">
          <a:xfrm>
            <a:off x="5740401" y="5688013"/>
            <a:ext cx="1279525" cy="952500"/>
            <a:chOff x="3254" y="3470"/>
            <a:chExt cx="848" cy="729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3254" y="3470"/>
              <a:ext cx="848" cy="72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3324" y="3530"/>
              <a:ext cx="707" cy="610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3326" y="3576"/>
              <a:ext cx="702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华文中宋" panose="02010600040101010101" pitchFamily="2" charset="-122"/>
                  <a:cs typeface="+mn-cs"/>
                </a:rPr>
                <a:t>存储器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华文中宋" panose="02010600040101010101" pitchFamily="2" charset="-122"/>
                  <a:cs typeface="+mn-cs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华文中宋" panose="02010600040101010101" pitchFamily="2" charset="-122"/>
                  <a:cs typeface="+mn-cs"/>
                </a:rPr>
                <a:t>内存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华文中宋" panose="02010600040101010101" pitchFamily="2" charset="-122"/>
                  <a:cs typeface="+mn-cs"/>
                </a:rPr>
                <a:t>)</a:t>
              </a:r>
            </a:p>
          </p:txBody>
        </p:sp>
      </p:grpSp>
      <p:grpSp>
        <p:nvGrpSpPr>
          <p:cNvPr id="1814578" name="Group 50"/>
          <p:cNvGrpSpPr>
            <a:grpSpLocks/>
          </p:cNvGrpSpPr>
          <p:nvPr/>
        </p:nvGrpSpPr>
        <p:grpSpPr bwMode="auto">
          <a:xfrm>
            <a:off x="3676651" y="2832100"/>
            <a:ext cx="1279525" cy="952500"/>
            <a:chOff x="1348" y="1728"/>
            <a:chExt cx="806" cy="60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1416" y="1903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华文中宋" panose="02010600040101010101" pitchFamily="2" charset="-122"/>
                  <a:cs typeface="+mn-cs"/>
                </a:rPr>
                <a:t>控制器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1814582" name="Group 54"/>
          <p:cNvGrpSpPr>
            <a:grpSpLocks/>
          </p:cNvGrpSpPr>
          <p:nvPr/>
        </p:nvGrpSpPr>
        <p:grpSpPr bwMode="auto">
          <a:xfrm>
            <a:off x="2009776" y="688975"/>
            <a:ext cx="1279525" cy="952500"/>
            <a:chOff x="1348" y="1728"/>
            <a:chExt cx="806" cy="600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1416" y="1903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华文中宋" panose="02010600040101010101" pitchFamily="2" charset="-122"/>
                  <a:cs typeface="+mn-cs"/>
                </a:rPr>
                <a:t>运算器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1814586" name="Freeform 58"/>
          <p:cNvSpPr>
            <a:spLocks/>
          </p:cNvSpPr>
          <p:nvPr/>
        </p:nvSpPr>
        <p:spPr bwMode="auto">
          <a:xfrm>
            <a:off x="2571750" y="15398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4587" name="Text Box 59"/>
          <p:cNvSpPr txBox="1">
            <a:spLocks noChangeArrowheads="1"/>
          </p:cNvSpPr>
          <p:nvPr/>
        </p:nvSpPr>
        <p:spPr bwMode="auto">
          <a:xfrm>
            <a:off x="4873626" y="1101725"/>
            <a:ext cx="1331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寄存器</a:t>
            </a:r>
          </a:p>
        </p:txBody>
      </p:sp>
      <p:sp>
        <p:nvSpPr>
          <p:cNvPr id="1814588" name="Text Box 60"/>
          <p:cNvSpPr txBox="1">
            <a:spLocks noChangeArrowheads="1"/>
          </p:cNvSpPr>
          <p:nvPr/>
        </p:nvSpPr>
        <p:spPr bwMode="auto">
          <a:xfrm>
            <a:off x="3433764" y="5616575"/>
            <a:ext cx="2315057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存储单元地址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存储单元内容</a:t>
            </a:r>
          </a:p>
        </p:txBody>
      </p:sp>
      <p:sp>
        <p:nvSpPr>
          <p:cNvPr id="66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一台典型的计算机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9608949" y="1247230"/>
            <a:ext cx="1842822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存储器</a:t>
            </a:r>
          </a:p>
        </p:txBody>
      </p:sp>
    </p:spTree>
    <p:extLst>
      <p:ext uri="{BB962C8B-B14F-4D97-AF65-F5344CB8AC3E}">
        <p14:creationId xmlns:p14="http://schemas.microsoft.com/office/powerpoint/2010/main" val="9470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1" name="Rectangle 3"/>
          <p:cNvSpPr>
            <a:spLocks noChangeArrowheads="1"/>
          </p:cNvSpPr>
          <p:nvPr/>
        </p:nvSpPr>
        <p:spPr bwMode="auto">
          <a:xfrm>
            <a:off x="6877050" y="3081339"/>
            <a:ext cx="3449638" cy="3724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087" y="3833558"/>
            <a:ext cx="2679698" cy="2922588"/>
          </a:xfrm>
          <a:prstGeom prst="rect">
            <a:avLst/>
          </a:prstGeom>
        </p:spPr>
      </p:pic>
      <p:sp>
        <p:nvSpPr>
          <p:cNvPr id="1814530" name="Rectangle 2"/>
          <p:cNvSpPr>
            <a:spLocks noChangeArrowheads="1"/>
          </p:cNvSpPr>
          <p:nvPr/>
        </p:nvSpPr>
        <p:spPr bwMode="auto">
          <a:xfrm>
            <a:off x="2224089" y="11049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4532" name="Rectangle 4"/>
          <p:cNvSpPr>
            <a:spLocks noChangeArrowheads="1"/>
          </p:cNvSpPr>
          <p:nvPr/>
        </p:nvSpPr>
        <p:spPr bwMode="auto">
          <a:xfrm>
            <a:off x="2822575" y="3324226"/>
            <a:ext cx="3536950" cy="14525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4533" name="Freeform 5"/>
          <p:cNvSpPr>
            <a:spLocks/>
          </p:cNvSpPr>
          <p:nvPr/>
        </p:nvSpPr>
        <p:spPr bwMode="auto">
          <a:xfrm>
            <a:off x="3633788" y="1601789"/>
            <a:ext cx="914400" cy="307975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35" name="Text Box 7"/>
          <p:cNvSpPr txBox="1">
            <a:spLocks noChangeArrowheads="1"/>
          </p:cNvSpPr>
          <p:nvPr/>
        </p:nvSpPr>
        <p:spPr bwMode="auto">
          <a:xfrm>
            <a:off x="2922588" y="3446464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algn="ctr"/>
            <a:r>
              <a:rPr kumimoji="0" lang="zh-CN" altLang="en-US" sz="1200" b="0"/>
              <a:t>时钟与节拍发生器</a:t>
            </a:r>
          </a:p>
        </p:txBody>
      </p:sp>
      <p:sp>
        <p:nvSpPr>
          <p:cNvPr id="1814536" name="Text Box 8"/>
          <p:cNvSpPr txBox="1">
            <a:spLocks noChangeArrowheads="1"/>
          </p:cNvSpPr>
          <p:nvPr/>
        </p:nvSpPr>
        <p:spPr bwMode="auto">
          <a:xfrm>
            <a:off x="2922588" y="4356101"/>
            <a:ext cx="908050" cy="2841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algn="ctr"/>
            <a:r>
              <a:rPr kumimoji="0" lang="zh-CN" altLang="en-US" sz="1200" b="0"/>
              <a:t>信号控制</a:t>
            </a:r>
          </a:p>
        </p:txBody>
      </p:sp>
      <p:sp>
        <p:nvSpPr>
          <p:cNvPr id="1814537" name="Rectangle 9"/>
          <p:cNvSpPr>
            <a:spLocks noChangeArrowheads="1"/>
          </p:cNvSpPr>
          <p:nvPr/>
        </p:nvSpPr>
        <p:spPr bwMode="auto">
          <a:xfrm>
            <a:off x="4424364" y="3689351"/>
            <a:ext cx="178117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38" name="Rectangle 10"/>
          <p:cNvSpPr>
            <a:spLocks noChangeArrowheads="1"/>
          </p:cNvSpPr>
          <p:nvPr/>
        </p:nvSpPr>
        <p:spPr bwMode="auto">
          <a:xfrm>
            <a:off x="4383089" y="4381500"/>
            <a:ext cx="1830387" cy="279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39" name="Rectangle 11"/>
          <p:cNvSpPr>
            <a:spLocks noChangeArrowheads="1"/>
          </p:cNvSpPr>
          <p:nvPr/>
        </p:nvSpPr>
        <p:spPr bwMode="auto">
          <a:xfrm>
            <a:off x="5237163" y="33956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PC</a:t>
            </a:r>
          </a:p>
        </p:txBody>
      </p:sp>
      <p:sp>
        <p:nvSpPr>
          <p:cNvPr id="1814540" name="Rectangle 12"/>
          <p:cNvSpPr>
            <a:spLocks noChangeArrowheads="1"/>
          </p:cNvSpPr>
          <p:nvPr/>
        </p:nvSpPr>
        <p:spPr bwMode="auto">
          <a:xfrm>
            <a:off x="5237163" y="4089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IR</a:t>
            </a:r>
          </a:p>
        </p:txBody>
      </p:sp>
      <p:sp>
        <p:nvSpPr>
          <p:cNvPr id="1814541" name="Rectangle 13"/>
          <p:cNvSpPr>
            <a:spLocks noChangeArrowheads="1"/>
          </p:cNvSpPr>
          <p:nvPr/>
        </p:nvSpPr>
        <p:spPr bwMode="auto">
          <a:xfrm>
            <a:off x="4554539" y="1436689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  <a:endParaRPr kumimoji="0" lang="en-US" altLang="zh-CN" sz="1600" dirty="0"/>
          </a:p>
        </p:txBody>
      </p:sp>
      <p:sp>
        <p:nvSpPr>
          <p:cNvPr id="1814542" name="Rectangle 14"/>
          <p:cNvSpPr>
            <a:spLocks noChangeArrowheads="1"/>
          </p:cNvSpPr>
          <p:nvPr/>
        </p:nvSpPr>
        <p:spPr bwMode="auto">
          <a:xfrm>
            <a:off x="4554539" y="1762125"/>
            <a:ext cx="1838325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43" name="Rectangle 15"/>
          <p:cNvSpPr>
            <a:spLocks noChangeArrowheads="1"/>
          </p:cNvSpPr>
          <p:nvPr/>
        </p:nvSpPr>
        <p:spPr bwMode="auto">
          <a:xfrm>
            <a:off x="4554539" y="2087564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44" name="Rectangle 16"/>
          <p:cNvSpPr>
            <a:spLocks noChangeArrowheads="1"/>
          </p:cNvSpPr>
          <p:nvPr/>
        </p:nvSpPr>
        <p:spPr bwMode="auto">
          <a:xfrm>
            <a:off x="4554539" y="2414589"/>
            <a:ext cx="183832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45" name="Rectangle 17"/>
          <p:cNvSpPr>
            <a:spLocks noChangeArrowheads="1"/>
          </p:cNvSpPr>
          <p:nvPr/>
        </p:nvSpPr>
        <p:spPr bwMode="auto">
          <a:xfrm>
            <a:off x="8768556" y="4071144"/>
            <a:ext cx="1462088" cy="2206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4546" name="Line 18"/>
          <p:cNvSpPr>
            <a:spLocks noChangeShapeType="1"/>
          </p:cNvSpPr>
          <p:nvPr/>
        </p:nvSpPr>
        <p:spPr bwMode="auto">
          <a:xfrm flipH="1" flipV="1">
            <a:off x="3838576" y="4495800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47" name="Line 19"/>
          <p:cNvSpPr>
            <a:spLocks noChangeShapeType="1"/>
          </p:cNvSpPr>
          <p:nvPr/>
        </p:nvSpPr>
        <p:spPr bwMode="auto">
          <a:xfrm>
            <a:off x="3376613" y="3981451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14548" name="Group 20"/>
          <p:cNvGrpSpPr>
            <a:grpSpLocks/>
          </p:cNvGrpSpPr>
          <p:nvPr/>
        </p:nvGrpSpPr>
        <p:grpSpPr bwMode="auto">
          <a:xfrm>
            <a:off x="2289175" y="1820864"/>
            <a:ext cx="1512888" cy="695325"/>
            <a:chOff x="2534" y="361"/>
            <a:chExt cx="953" cy="438"/>
          </a:xfrm>
        </p:grpSpPr>
        <p:sp>
          <p:nvSpPr>
            <p:cNvPr id="1814549" name="Freeform 21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4550" name="Text Box 22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9" tIns="45716" rIns="91429" bIns="45716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14551" name="Freeform 23"/>
          <p:cNvSpPr>
            <a:spLocks/>
          </p:cNvSpPr>
          <p:nvPr/>
        </p:nvSpPr>
        <p:spPr bwMode="auto">
          <a:xfrm>
            <a:off x="2139951" y="2274888"/>
            <a:ext cx="777875" cy="2220912"/>
          </a:xfrm>
          <a:custGeom>
            <a:avLst/>
            <a:gdLst>
              <a:gd name="T0" fmla="*/ 490 w 490"/>
              <a:gd name="T1" fmla="*/ 1398 h 1398"/>
              <a:gd name="T2" fmla="*/ 0 w 490"/>
              <a:gd name="T3" fmla="*/ 1398 h 1398"/>
              <a:gd name="T4" fmla="*/ 0 w 490"/>
              <a:gd name="T5" fmla="*/ 0 h 1398"/>
              <a:gd name="T6" fmla="*/ 237 w 490"/>
              <a:gd name="T7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0" h="1398">
                <a:moveTo>
                  <a:pt x="490" y="1398"/>
                </a:moveTo>
                <a:lnTo>
                  <a:pt x="0" y="1398"/>
                </a:lnTo>
                <a:lnTo>
                  <a:pt x="0" y="0"/>
                </a:lnTo>
                <a:lnTo>
                  <a:pt x="237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2" name="Freeform 24"/>
          <p:cNvSpPr>
            <a:spLocks/>
          </p:cNvSpPr>
          <p:nvPr/>
        </p:nvSpPr>
        <p:spPr bwMode="auto">
          <a:xfrm>
            <a:off x="3625851" y="3971926"/>
            <a:ext cx="1585913" cy="377825"/>
          </a:xfrm>
          <a:custGeom>
            <a:avLst/>
            <a:gdLst>
              <a:gd name="T0" fmla="*/ 0 w 998"/>
              <a:gd name="T1" fmla="*/ 238 h 238"/>
              <a:gd name="T2" fmla="*/ 0 w 998"/>
              <a:gd name="T3" fmla="*/ 107 h 238"/>
              <a:gd name="T4" fmla="*/ 998 w 998"/>
              <a:gd name="T5" fmla="*/ 107 h 238"/>
              <a:gd name="T6" fmla="*/ 998 w 998"/>
              <a:gd name="T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238">
                <a:moveTo>
                  <a:pt x="0" y="238"/>
                </a:moveTo>
                <a:lnTo>
                  <a:pt x="0" y="107"/>
                </a:lnTo>
                <a:lnTo>
                  <a:pt x="998" y="107"/>
                </a:lnTo>
                <a:lnTo>
                  <a:pt x="99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3" name="Line 25"/>
          <p:cNvSpPr>
            <a:spLocks noChangeShapeType="1"/>
          </p:cNvSpPr>
          <p:nvPr/>
        </p:nvSpPr>
        <p:spPr bwMode="auto">
          <a:xfrm>
            <a:off x="7243764" y="4181475"/>
            <a:ext cx="33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4" name="Line 26"/>
          <p:cNvSpPr>
            <a:spLocks noChangeShapeType="1"/>
          </p:cNvSpPr>
          <p:nvPr/>
        </p:nvSpPr>
        <p:spPr bwMode="auto">
          <a:xfrm>
            <a:off x="7804150" y="1447801"/>
            <a:ext cx="0" cy="155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5" name="Line 27"/>
          <p:cNvSpPr>
            <a:spLocks noChangeShapeType="1"/>
          </p:cNvSpPr>
          <p:nvPr/>
        </p:nvSpPr>
        <p:spPr bwMode="auto">
          <a:xfrm flipH="1">
            <a:off x="6392864" y="15795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6" name="Line 28"/>
          <p:cNvSpPr>
            <a:spLocks noChangeShapeType="1"/>
          </p:cNvSpPr>
          <p:nvPr/>
        </p:nvSpPr>
        <p:spPr bwMode="auto">
          <a:xfrm flipH="1">
            <a:off x="6392864" y="18970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7" name="Line 29"/>
          <p:cNvSpPr>
            <a:spLocks noChangeShapeType="1"/>
          </p:cNvSpPr>
          <p:nvPr/>
        </p:nvSpPr>
        <p:spPr bwMode="auto">
          <a:xfrm flipH="1">
            <a:off x="6392864" y="22272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8" name="Line 30"/>
          <p:cNvSpPr>
            <a:spLocks noChangeShapeType="1"/>
          </p:cNvSpPr>
          <p:nvPr/>
        </p:nvSpPr>
        <p:spPr bwMode="auto">
          <a:xfrm flipH="1">
            <a:off x="6392864" y="25447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9" name="Freeform 31"/>
          <p:cNvSpPr>
            <a:spLocks/>
          </p:cNvSpPr>
          <p:nvPr/>
        </p:nvSpPr>
        <p:spPr bwMode="auto">
          <a:xfrm>
            <a:off x="7818438" y="2233614"/>
            <a:ext cx="1606550" cy="966787"/>
          </a:xfrm>
          <a:custGeom>
            <a:avLst/>
            <a:gdLst>
              <a:gd name="T0" fmla="*/ 0 w 1440"/>
              <a:gd name="T1" fmla="*/ 0 h 255"/>
              <a:gd name="T2" fmla="*/ 1440 w 1440"/>
              <a:gd name="T3" fmla="*/ 0 h 255"/>
              <a:gd name="T4" fmla="*/ 1440 w 1440"/>
              <a:gd name="T5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255">
                <a:moveTo>
                  <a:pt x="0" y="0"/>
                </a:moveTo>
                <a:lnTo>
                  <a:pt x="1440" y="0"/>
                </a:lnTo>
                <a:lnTo>
                  <a:pt x="1440" y="255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0" name="Line 32"/>
          <p:cNvSpPr>
            <a:spLocks noChangeShapeType="1"/>
          </p:cNvSpPr>
          <p:nvPr/>
        </p:nvSpPr>
        <p:spPr bwMode="auto">
          <a:xfrm flipH="1" flipV="1">
            <a:off x="9527528" y="3482707"/>
            <a:ext cx="0" cy="64585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1" name="Rectangle 33"/>
          <p:cNvSpPr>
            <a:spLocks noChangeArrowheads="1"/>
          </p:cNvSpPr>
          <p:nvPr/>
        </p:nvSpPr>
        <p:spPr bwMode="auto">
          <a:xfrm>
            <a:off x="8505826" y="3224214"/>
            <a:ext cx="178117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62" name="Freeform 34"/>
          <p:cNvSpPr>
            <a:spLocks/>
          </p:cNvSpPr>
          <p:nvPr/>
        </p:nvSpPr>
        <p:spPr bwMode="auto">
          <a:xfrm>
            <a:off x="6224588" y="2859088"/>
            <a:ext cx="1579562" cy="1662112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3" name="Rectangle 35"/>
          <p:cNvSpPr>
            <a:spLocks noChangeArrowheads="1"/>
          </p:cNvSpPr>
          <p:nvPr/>
        </p:nvSpPr>
        <p:spPr bwMode="auto">
          <a:xfrm>
            <a:off x="7004051" y="4084639"/>
            <a:ext cx="303213" cy="16906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429" tIns="45716" rIns="91429" bIns="45716" anchor="ctr"/>
          <a:lstStyle/>
          <a:p>
            <a:pPr algn="ctr"/>
            <a:r>
              <a:rPr kumimoji="0" lang="en-US" altLang="zh-CN" sz="1400"/>
              <a:t>00000000 00000000</a:t>
            </a:r>
          </a:p>
        </p:txBody>
      </p:sp>
      <p:sp>
        <p:nvSpPr>
          <p:cNvPr id="1814564" name="Freeform 36"/>
          <p:cNvSpPr>
            <a:spLocks/>
          </p:cNvSpPr>
          <p:nvPr/>
        </p:nvSpPr>
        <p:spPr bwMode="auto">
          <a:xfrm>
            <a:off x="6197600" y="3813175"/>
            <a:ext cx="927100" cy="249238"/>
          </a:xfrm>
          <a:custGeom>
            <a:avLst/>
            <a:gdLst>
              <a:gd name="T0" fmla="*/ 0 w 584"/>
              <a:gd name="T1" fmla="*/ 0 h 156"/>
              <a:gd name="T2" fmla="*/ 584 w 584"/>
              <a:gd name="T3" fmla="*/ 0 h 156"/>
              <a:gd name="T4" fmla="*/ 584 w 584"/>
              <a:gd name="T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156">
                <a:moveTo>
                  <a:pt x="0" y="0"/>
                </a:moveTo>
                <a:lnTo>
                  <a:pt x="584" y="0"/>
                </a:lnTo>
                <a:lnTo>
                  <a:pt x="584" y="156"/>
                </a:lnTo>
              </a:path>
            </a:pathLst>
          </a:custGeom>
          <a:noFill/>
          <a:ln w="2857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5" name="Text Box 37"/>
          <p:cNvSpPr txBox="1">
            <a:spLocks noChangeArrowheads="1"/>
          </p:cNvSpPr>
          <p:nvPr/>
        </p:nvSpPr>
        <p:spPr bwMode="auto">
          <a:xfrm>
            <a:off x="6865938" y="57673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zh-CN" altLang="en-US" sz="1400">
                <a:solidFill>
                  <a:srgbClr val="FF0000"/>
                </a:solidFill>
              </a:rPr>
              <a:t>地址</a:t>
            </a:r>
          </a:p>
        </p:txBody>
      </p:sp>
      <p:sp>
        <p:nvSpPr>
          <p:cNvPr id="1814566" name="Text Box 38"/>
          <p:cNvSpPr txBox="1">
            <a:spLocks noChangeArrowheads="1"/>
          </p:cNvSpPr>
          <p:nvPr/>
        </p:nvSpPr>
        <p:spPr bwMode="auto">
          <a:xfrm>
            <a:off x="7997825" y="31892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zh-CN" altLang="en-US" sz="1400">
                <a:solidFill>
                  <a:srgbClr val="FF0000"/>
                </a:solidFill>
              </a:rPr>
              <a:t>内容</a:t>
            </a:r>
          </a:p>
        </p:txBody>
      </p:sp>
      <p:sp>
        <p:nvSpPr>
          <p:cNvPr id="1814567" name="Freeform 39"/>
          <p:cNvSpPr>
            <a:spLocks/>
          </p:cNvSpPr>
          <p:nvPr/>
        </p:nvSpPr>
        <p:spPr bwMode="auto">
          <a:xfrm>
            <a:off x="5545139" y="4662488"/>
            <a:ext cx="1474787" cy="354012"/>
          </a:xfrm>
          <a:custGeom>
            <a:avLst/>
            <a:gdLst>
              <a:gd name="T0" fmla="*/ 0 w 905"/>
              <a:gd name="T1" fmla="*/ 0 h 222"/>
              <a:gd name="T2" fmla="*/ 0 w 905"/>
              <a:gd name="T3" fmla="*/ 222 h 222"/>
              <a:gd name="T4" fmla="*/ 905 w 905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222">
                <a:moveTo>
                  <a:pt x="0" y="0"/>
                </a:moveTo>
                <a:lnTo>
                  <a:pt x="0" y="222"/>
                </a:lnTo>
                <a:lnTo>
                  <a:pt x="905" y="222"/>
                </a:lnTo>
              </a:path>
            </a:pathLst>
          </a:custGeom>
          <a:noFill/>
          <a:ln w="2857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8" name="Freeform 40"/>
          <p:cNvSpPr>
            <a:spLocks/>
          </p:cNvSpPr>
          <p:nvPr/>
        </p:nvSpPr>
        <p:spPr bwMode="auto">
          <a:xfrm>
            <a:off x="3035300" y="1981201"/>
            <a:ext cx="1500188" cy="741363"/>
          </a:xfrm>
          <a:custGeom>
            <a:avLst/>
            <a:gdLst>
              <a:gd name="T0" fmla="*/ 1 w 945"/>
              <a:gd name="T1" fmla="*/ 343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43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9" name="Rectangle 41"/>
          <p:cNvSpPr>
            <a:spLocks noChangeArrowheads="1"/>
          </p:cNvSpPr>
          <p:nvPr/>
        </p:nvSpPr>
        <p:spPr bwMode="auto">
          <a:xfrm>
            <a:off x="4162425" y="1746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800">
                <a:solidFill>
                  <a:srgbClr val="FF0066"/>
                </a:solidFill>
              </a:rPr>
              <a:t>R</a:t>
            </a:r>
            <a:r>
              <a:rPr kumimoji="0" lang="en-US" altLang="zh-CN" sz="18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14570" name="Rectangle 42"/>
          <p:cNvSpPr>
            <a:spLocks noChangeArrowheads="1"/>
          </p:cNvSpPr>
          <p:nvPr/>
        </p:nvSpPr>
        <p:spPr bwMode="auto">
          <a:xfrm>
            <a:off x="4162425" y="1365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800">
                <a:solidFill>
                  <a:srgbClr val="FF0066"/>
                </a:solidFill>
              </a:rPr>
              <a:t>R</a:t>
            </a:r>
            <a:r>
              <a:rPr kumimoji="0" lang="en-US" altLang="zh-CN" sz="18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14571" name="Freeform 43"/>
          <p:cNvSpPr>
            <a:spLocks/>
          </p:cNvSpPr>
          <p:nvPr/>
        </p:nvSpPr>
        <p:spPr bwMode="auto">
          <a:xfrm>
            <a:off x="3402013" y="4676776"/>
            <a:ext cx="3467100" cy="720725"/>
          </a:xfrm>
          <a:custGeom>
            <a:avLst/>
            <a:gdLst>
              <a:gd name="T0" fmla="*/ 0 w 2434"/>
              <a:gd name="T1" fmla="*/ 0 h 453"/>
              <a:gd name="T2" fmla="*/ 0 w 2434"/>
              <a:gd name="T3" fmla="*/ 453 h 453"/>
              <a:gd name="T4" fmla="*/ 2434 w 2434"/>
              <a:gd name="T5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4" h="453">
                <a:moveTo>
                  <a:pt x="0" y="0"/>
                </a:moveTo>
                <a:lnTo>
                  <a:pt x="0" y="453"/>
                </a:lnTo>
                <a:lnTo>
                  <a:pt x="2434" y="453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72" name="Freeform 44"/>
          <p:cNvSpPr>
            <a:spLocks/>
          </p:cNvSpPr>
          <p:nvPr/>
        </p:nvSpPr>
        <p:spPr bwMode="auto">
          <a:xfrm>
            <a:off x="3614738" y="4676775"/>
            <a:ext cx="1600200" cy="444500"/>
          </a:xfrm>
          <a:custGeom>
            <a:avLst/>
            <a:gdLst>
              <a:gd name="T0" fmla="*/ 0 w 957"/>
              <a:gd name="T1" fmla="*/ 9 h 280"/>
              <a:gd name="T2" fmla="*/ 0 w 957"/>
              <a:gd name="T3" fmla="*/ 280 h 280"/>
              <a:gd name="T4" fmla="*/ 957 w 957"/>
              <a:gd name="T5" fmla="*/ 280 h 280"/>
              <a:gd name="T6" fmla="*/ 957 w 957"/>
              <a:gd name="T7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7" h="280">
                <a:moveTo>
                  <a:pt x="0" y="9"/>
                </a:moveTo>
                <a:lnTo>
                  <a:pt x="0" y="280"/>
                </a:lnTo>
                <a:lnTo>
                  <a:pt x="957" y="280"/>
                </a:lnTo>
                <a:lnTo>
                  <a:pt x="957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73" name="Freeform 45"/>
          <p:cNvSpPr>
            <a:spLocks/>
          </p:cNvSpPr>
          <p:nvPr/>
        </p:nvSpPr>
        <p:spPr bwMode="auto">
          <a:xfrm>
            <a:off x="1974850" y="942976"/>
            <a:ext cx="5818188" cy="4435475"/>
          </a:xfrm>
          <a:custGeom>
            <a:avLst/>
            <a:gdLst>
              <a:gd name="T0" fmla="*/ 754 w 3664"/>
              <a:gd name="T1" fmla="*/ 2503 h 2960"/>
              <a:gd name="T2" fmla="*/ 745 w 3664"/>
              <a:gd name="T3" fmla="*/ 2960 h 2960"/>
              <a:gd name="T4" fmla="*/ 0 w 3664"/>
              <a:gd name="T5" fmla="*/ 2960 h 2960"/>
              <a:gd name="T6" fmla="*/ 2 w 3664"/>
              <a:gd name="T7" fmla="*/ 0 h 2960"/>
              <a:gd name="T8" fmla="*/ 3664 w 3664"/>
              <a:gd name="T9" fmla="*/ 0 h 2960"/>
              <a:gd name="T10" fmla="*/ 3664 w 3664"/>
              <a:gd name="T11" fmla="*/ 437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64" h="2960">
                <a:moveTo>
                  <a:pt x="754" y="2503"/>
                </a:moveTo>
                <a:lnTo>
                  <a:pt x="745" y="2960"/>
                </a:lnTo>
                <a:lnTo>
                  <a:pt x="0" y="2960"/>
                </a:lnTo>
                <a:lnTo>
                  <a:pt x="2" y="0"/>
                </a:lnTo>
                <a:lnTo>
                  <a:pt x="3664" y="0"/>
                </a:lnTo>
                <a:lnTo>
                  <a:pt x="3664" y="437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14574" name="Group 46"/>
          <p:cNvGrpSpPr>
            <a:grpSpLocks/>
          </p:cNvGrpSpPr>
          <p:nvPr/>
        </p:nvGrpSpPr>
        <p:grpSpPr bwMode="auto">
          <a:xfrm>
            <a:off x="5740401" y="5688013"/>
            <a:ext cx="1279525" cy="952500"/>
            <a:chOff x="3254" y="3470"/>
            <a:chExt cx="848" cy="729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3254" y="3470"/>
              <a:ext cx="848" cy="72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3324" y="3530"/>
              <a:ext cx="707" cy="610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3326" y="3576"/>
              <a:ext cx="702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  <a:r>
                <a:rPr kumimoji="0" lang="en-US" altLang="zh-CN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(</a:t>
              </a: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内存</a:t>
              </a:r>
              <a:r>
                <a:rPr kumimoji="0" lang="en-US" altLang="zh-CN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)</a:t>
              </a:r>
            </a:p>
          </p:txBody>
        </p:sp>
      </p:grpSp>
      <p:grpSp>
        <p:nvGrpSpPr>
          <p:cNvPr id="1814578" name="Group 50"/>
          <p:cNvGrpSpPr>
            <a:grpSpLocks/>
          </p:cNvGrpSpPr>
          <p:nvPr/>
        </p:nvGrpSpPr>
        <p:grpSpPr bwMode="auto">
          <a:xfrm>
            <a:off x="3676651" y="2832100"/>
            <a:ext cx="1279525" cy="952500"/>
            <a:chOff x="1348" y="1728"/>
            <a:chExt cx="806" cy="60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1416" y="1903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  <a:endParaRPr kumimoji="0" lang="en-US" altLang="zh-CN" sz="20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14582" name="Group 54"/>
          <p:cNvGrpSpPr>
            <a:grpSpLocks/>
          </p:cNvGrpSpPr>
          <p:nvPr/>
        </p:nvGrpSpPr>
        <p:grpSpPr bwMode="auto">
          <a:xfrm>
            <a:off x="2009776" y="688975"/>
            <a:ext cx="1279525" cy="952500"/>
            <a:chOff x="1348" y="1728"/>
            <a:chExt cx="806" cy="600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1416" y="1903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20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814586" name="Freeform 58"/>
          <p:cNvSpPr>
            <a:spLocks/>
          </p:cNvSpPr>
          <p:nvPr/>
        </p:nvSpPr>
        <p:spPr bwMode="auto">
          <a:xfrm>
            <a:off x="2571750" y="15398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87" name="Text Box 59"/>
          <p:cNvSpPr txBox="1">
            <a:spLocks noChangeArrowheads="1"/>
          </p:cNvSpPr>
          <p:nvPr/>
        </p:nvSpPr>
        <p:spPr bwMode="auto">
          <a:xfrm>
            <a:off x="4873626" y="1101725"/>
            <a:ext cx="1331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00"/>
                </a:solidFill>
              </a:rPr>
              <a:t>(</a:t>
            </a:r>
            <a:r>
              <a:rPr kumimoji="0" lang="zh-CN" altLang="en-US" sz="1400">
                <a:solidFill>
                  <a:srgbClr val="FF0000"/>
                </a:solidFill>
              </a:rPr>
              <a:t>数据</a:t>
            </a:r>
            <a:r>
              <a:rPr kumimoji="0" lang="en-US" altLang="zh-CN" sz="1400">
                <a:solidFill>
                  <a:srgbClr val="FF0000"/>
                </a:solidFill>
              </a:rPr>
              <a:t>)</a:t>
            </a:r>
            <a:r>
              <a:rPr kumimoji="0" lang="zh-CN" altLang="en-US" sz="1400">
                <a:solidFill>
                  <a:srgbClr val="FF0000"/>
                </a:solidFill>
              </a:rPr>
              <a:t>寄存器</a:t>
            </a:r>
          </a:p>
        </p:txBody>
      </p:sp>
      <p:sp>
        <p:nvSpPr>
          <p:cNvPr id="66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一台典型的计算机</a:t>
            </a:r>
          </a:p>
        </p:txBody>
      </p:sp>
      <p:grpSp>
        <p:nvGrpSpPr>
          <p:cNvPr id="67" name="Group 38"/>
          <p:cNvGrpSpPr>
            <a:grpSpLocks/>
          </p:cNvGrpSpPr>
          <p:nvPr/>
        </p:nvGrpSpPr>
        <p:grpSpPr bwMode="auto">
          <a:xfrm>
            <a:off x="1768474" y="5638802"/>
            <a:ext cx="2593975" cy="1200150"/>
            <a:chOff x="3374" y="3409"/>
            <a:chExt cx="1634" cy="756"/>
          </a:xfrm>
        </p:grpSpPr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3374" y="3409"/>
              <a:ext cx="16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29" tIns="45716" rIns="91429" bIns="45716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0" lang="en-US" altLang="zh-CN" b="0" dirty="0"/>
                <a:t> </a:t>
              </a:r>
              <a:r>
                <a:rPr kumimoji="0" lang="zh-CN" altLang="en-US" b="0" dirty="0"/>
                <a:t>             信号控制线</a:t>
              </a:r>
            </a:p>
            <a:p>
              <a:pPr>
                <a:spcBef>
                  <a:spcPct val="30000"/>
                </a:spcBef>
              </a:pPr>
              <a:r>
                <a:rPr kumimoji="0" lang="zh-CN" altLang="en-US" b="0" dirty="0"/>
                <a:t>              数据线</a:t>
              </a:r>
            </a:p>
            <a:p>
              <a:pPr>
                <a:spcBef>
                  <a:spcPct val="30000"/>
                </a:spcBef>
              </a:pPr>
              <a:r>
                <a:rPr kumimoji="0" lang="zh-CN" altLang="en-US" b="0" dirty="0"/>
                <a:t>              地址线</a:t>
              </a:r>
            </a:p>
          </p:txBody>
        </p:sp>
        <p:grpSp>
          <p:nvGrpSpPr>
            <p:cNvPr id="69" name="Group 40"/>
            <p:cNvGrpSpPr>
              <a:grpSpLocks/>
            </p:cNvGrpSpPr>
            <p:nvPr/>
          </p:nvGrpSpPr>
          <p:grpSpPr bwMode="auto">
            <a:xfrm>
              <a:off x="3463" y="3519"/>
              <a:ext cx="465" cy="515"/>
              <a:chOff x="1589" y="3678"/>
              <a:chExt cx="214" cy="264"/>
            </a:xfrm>
          </p:grpSpPr>
          <p:sp>
            <p:nvSpPr>
              <p:cNvPr id="70" name="Line 41"/>
              <p:cNvSpPr>
                <a:spLocks noChangeShapeType="1"/>
              </p:cNvSpPr>
              <p:nvPr/>
            </p:nvSpPr>
            <p:spPr bwMode="auto">
              <a:xfrm>
                <a:off x="1597" y="3678"/>
                <a:ext cx="20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42"/>
              <p:cNvSpPr>
                <a:spLocks noChangeShapeType="1"/>
              </p:cNvSpPr>
              <p:nvPr/>
            </p:nvSpPr>
            <p:spPr bwMode="auto">
              <a:xfrm>
                <a:off x="1597" y="3806"/>
                <a:ext cx="206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1589" y="3942"/>
                <a:ext cx="206" cy="0"/>
              </a:xfrm>
              <a:prstGeom prst="line">
                <a:avLst/>
              </a:prstGeom>
              <a:noFill/>
              <a:ln w="571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3" name="圆角矩形 72"/>
          <p:cNvSpPr/>
          <p:nvPr/>
        </p:nvSpPr>
        <p:spPr>
          <a:xfrm>
            <a:off x="8321675" y="1247230"/>
            <a:ext cx="3130096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各部件的连接与控制</a:t>
            </a:r>
          </a:p>
        </p:txBody>
      </p:sp>
    </p:spTree>
    <p:extLst>
      <p:ext uri="{BB962C8B-B14F-4D97-AF65-F5344CB8AC3E}">
        <p14:creationId xmlns:p14="http://schemas.microsoft.com/office/powerpoint/2010/main" val="35101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1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1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1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1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1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1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1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1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1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1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1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1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4551" grpId="0" animBg="1"/>
      <p:bldP spid="1814554" grpId="0" animBg="1"/>
      <p:bldP spid="1814555" grpId="0" animBg="1"/>
      <p:bldP spid="1814556" grpId="0" animBg="1"/>
      <p:bldP spid="1814557" grpId="0" animBg="1"/>
      <p:bldP spid="1814558" grpId="0" animBg="1"/>
      <p:bldP spid="1814559" grpId="0" animBg="1"/>
      <p:bldP spid="1814562" grpId="0" animBg="1"/>
      <p:bldP spid="1814564" grpId="0" animBg="1"/>
      <p:bldP spid="1814567" grpId="0" animBg="1"/>
      <p:bldP spid="1814571" grpId="0" animBg="1"/>
      <p:bldP spid="1814572" grpId="0" animBg="1"/>
      <p:bldP spid="18145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本讲要学习的概念和思维</a:t>
            </a:r>
          </a:p>
        </p:txBody>
      </p:sp>
      <p:sp>
        <p:nvSpPr>
          <p:cNvPr id="1776643" name="Rectangle 3"/>
          <p:cNvSpPr>
            <a:spLocks noChangeArrowheads="1"/>
          </p:cNvSpPr>
          <p:nvPr/>
        </p:nvSpPr>
        <p:spPr bwMode="auto">
          <a:xfrm>
            <a:off x="7726683" y="2007487"/>
            <a:ext cx="3817903" cy="84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基本思维：算法程序化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程序指令化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指令存储化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执行信号化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机器是如何执行程序的：认识计算机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箭头 23"/>
          <p:cNvSpPr/>
          <p:nvPr/>
        </p:nvSpPr>
        <p:spPr bwMode="auto">
          <a:xfrm rot="16200000">
            <a:off x="3741984" y="3952732"/>
            <a:ext cx="216461" cy="594777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 rot="5400000" flipH="1">
            <a:off x="6797705" y="3952163"/>
            <a:ext cx="200311" cy="594078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下箭头 26"/>
          <p:cNvSpPr/>
          <p:nvPr/>
        </p:nvSpPr>
        <p:spPr bwMode="auto">
          <a:xfrm rot="16200000">
            <a:off x="3741283" y="5689623"/>
            <a:ext cx="216461" cy="594777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下箭头 27"/>
          <p:cNvSpPr/>
          <p:nvPr/>
        </p:nvSpPr>
        <p:spPr bwMode="auto">
          <a:xfrm rot="5400000" flipH="1">
            <a:off x="6797706" y="5698047"/>
            <a:ext cx="200311" cy="594078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3279" y="1919030"/>
            <a:ext cx="2699546" cy="1369838"/>
            <a:chOff x="853279" y="1919030"/>
            <a:chExt cx="2699546" cy="136983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1" r="557"/>
            <a:stretch/>
          </p:blipFill>
          <p:spPr>
            <a:xfrm>
              <a:off x="1279144" y="2007487"/>
              <a:ext cx="2273681" cy="1281381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853279" y="1919030"/>
              <a:ext cx="48129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机器级算法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46901" y="1950696"/>
            <a:ext cx="2928812" cy="1369665"/>
            <a:chOff x="4146901" y="1950696"/>
            <a:chExt cx="2928812" cy="1369665"/>
          </a:xfrm>
        </p:grpSpPr>
        <p:pic>
          <p:nvPicPr>
            <p:cNvPr id="14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901" y="1950696"/>
              <a:ext cx="2447517" cy="136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文本框 29"/>
            <p:cNvSpPr txBox="1"/>
            <p:nvPr/>
          </p:nvSpPr>
          <p:spPr>
            <a:xfrm>
              <a:off x="6594418" y="1993135"/>
              <a:ext cx="48129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机器指令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53279" y="3554270"/>
            <a:ext cx="2699546" cy="1478988"/>
            <a:chOff x="853279" y="3554270"/>
            <a:chExt cx="2699546" cy="14789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9144" y="3626432"/>
              <a:ext cx="2273681" cy="140682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1" name="文本框 30"/>
            <p:cNvSpPr txBox="1"/>
            <p:nvPr/>
          </p:nvSpPr>
          <p:spPr>
            <a:xfrm>
              <a:off x="853279" y="3554270"/>
              <a:ext cx="48129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机器程序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01303" y="3652004"/>
            <a:ext cx="2940058" cy="1394708"/>
            <a:chOff x="7201303" y="3652004"/>
            <a:chExt cx="2940058" cy="1394708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1303" y="3652004"/>
              <a:ext cx="2452360" cy="139470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2" name="文本框 31"/>
            <p:cNvSpPr txBox="1"/>
            <p:nvPr/>
          </p:nvSpPr>
          <p:spPr>
            <a:xfrm>
              <a:off x="9660066" y="3698262"/>
              <a:ext cx="481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存储器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46901" y="3644741"/>
            <a:ext cx="2447517" cy="1388517"/>
            <a:chOff x="4146901" y="3644741"/>
            <a:chExt cx="2447517" cy="138851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46901" y="3644741"/>
              <a:ext cx="2447517" cy="138851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3" name="文本框 32"/>
            <p:cNvSpPr txBox="1"/>
            <p:nvPr/>
          </p:nvSpPr>
          <p:spPr>
            <a:xfrm>
              <a:off x="4365276" y="4556678"/>
              <a:ext cx="2010764" cy="338554"/>
            </a:xfrm>
            <a:prstGeom prst="rect">
              <a:avLst/>
            </a:prstGeom>
            <a:solidFill>
              <a:srgbClr val="FFFFFF">
                <a:alpha val="7882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程序在存储器中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07570" y="5357637"/>
            <a:ext cx="2845254" cy="1388517"/>
            <a:chOff x="707570" y="5357637"/>
            <a:chExt cx="2845254" cy="1388517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143" y="5357637"/>
              <a:ext cx="2273681" cy="1388517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文本框 33"/>
            <p:cNvSpPr txBox="1"/>
            <p:nvPr/>
          </p:nvSpPr>
          <p:spPr>
            <a:xfrm>
              <a:off x="707570" y="5471107"/>
              <a:ext cx="671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信号次序控制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194901" y="5357636"/>
            <a:ext cx="2843374" cy="1388517"/>
            <a:chOff x="7194901" y="5357636"/>
            <a:chExt cx="2843374" cy="138851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94901" y="5357636"/>
              <a:ext cx="2452359" cy="138851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5" name="文本框 34"/>
            <p:cNvSpPr txBox="1"/>
            <p:nvPr/>
          </p:nvSpPr>
          <p:spPr>
            <a:xfrm>
              <a:off x="9647260" y="5364118"/>
              <a:ext cx="3910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典型计算机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153307" y="5357637"/>
            <a:ext cx="2441111" cy="1398036"/>
            <a:chOff x="4153307" y="5357637"/>
            <a:chExt cx="2441111" cy="13980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3307" y="5357637"/>
              <a:ext cx="2441111" cy="139803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7" name="文本框 36"/>
            <p:cNvSpPr txBox="1"/>
            <p:nvPr/>
          </p:nvSpPr>
          <p:spPr>
            <a:xfrm>
              <a:off x="4673077" y="6286715"/>
              <a:ext cx="1595476" cy="338554"/>
            </a:xfrm>
            <a:prstGeom prst="rect">
              <a:avLst/>
            </a:prstGeom>
            <a:solidFill>
              <a:srgbClr val="FFFFFF">
                <a:alpha val="78824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程序的执行</a:t>
              </a:r>
            </a:p>
          </p:txBody>
        </p:sp>
      </p:grpSp>
      <p:sp>
        <p:nvSpPr>
          <p:cNvPr id="26" name="下箭头 25"/>
          <p:cNvSpPr/>
          <p:nvPr/>
        </p:nvSpPr>
        <p:spPr bwMode="auto">
          <a:xfrm>
            <a:off x="5270502" y="4989714"/>
            <a:ext cx="200313" cy="397388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2295237" y="3302053"/>
            <a:ext cx="206663" cy="324380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 rot="3424801">
            <a:off x="3766599" y="3078316"/>
            <a:ext cx="244670" cy="705992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02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7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7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8" grpId="0" animBg="1"/>
      <p:bldP spid="26" grpId="0" animBg="1"/>
      <p:bldP spid="13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1" name="Rectangle 3"/>
          <p:cNvSpPr>
            <a:spLocks noChangeArrowheads="1"/>
          </p:cNvSpPr>
          <p:nvPr/>
        </p:nvSpPr>
        <p:spPr bwMode="auto">
          <a:xfrm>
            <a:off x="6877050" y="3081339"/>
            <a:ext cx="3449638" cy="3724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037" y="3837472"/>
            <a:ext cx="2699797" cy="2950946"/>
          </a:xfrm>
          <a:prstGeom prst="rect">
            <a:avLst/>
          </a:prstGeom>
        </p:spPr>
      </p:pic>
      <p:sp>
        <p:nvSpPr>
          <p:cNvPr id="1814530" name="Rectangle 2"/>
          <p:cNvSpPr>
            <a:spLocks noChangeArrowheads="1"/>
          </p:cNvSpPr>
          <p:nvPr/>
        </p:nvSpPr>
        <p:spPr bwMode="auto">
          <a:xfrm>
            <a:off x="2224089" y="11049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4532" name="Rectangle 4"/>
          <p:cNvSpPr>
            <a:spLocks noChangeArrowheads="1"/>
          </p:cNvSpPr>
          <p:nvPr/>
        </p:nvSpPr>
        <p:spPr bwMode="auto">
          <a:xfrm>
            <a:off x="2822575" y="3324226"/>
            <a:ext cx="3536950" cy="14525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4533" name="Freeform 5"/>
          <p:cNvSpPr>
            <a:spLocks/>
          </p:cNvSpPr>
          <p:nvPr/>
        </p:nvSpPr>
        <p:spPr bwMode="auto">
          <a:xfrm>
            <a:off x="3633788" y="1601789"/>
            <a:ext cx="914400" cy="307975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35" name="Text Box 7"/>
          <p:cNvSpPr txBox="1">
            <a:spLocks noChangeArrowheads="1"/>
          </p:cNvSpPr>
          <p:nvPr/>
        </p:nvSpPr>
        <p:spPr bwMode="auto">
          <a:xfrm>
            <a:off x="2922588" y="3446464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algn="ctr"/>
            <a:r>
              <a:rPr kumimoji="0" lang="zh-CN" altLang="en-US" sz="1200" b="0"/>
              <a:t>时钟与节拍发生器</a:t>
            </a:r>
          </a:p>
        </p:txBody>
      </p:sp>
      <p:sp>
        <p:nvSpPr>
          <p:cNvPr id="1814536" name="Text Box 8"/>
          <p:cNvSpPr txBox="1">
            <a:spLocks noChangeArrowheads="1"/>
          </p:cNvSpPr>
          <p:nvPr/>
        </p:nvSpPr>
        <p:spPr bwMode="auto">
          <a:xfrm>
            <a:off x="2922588" y="4356101"/>
            <a:ext cx="908050" cy="2841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algn="ctr"/>
            <a:r>
              <a:rPr kumimoji="0" lang="zh-CN" altLang="en-US" sz="1200" b="0"/>
              <a:t>信号控制</a:t>
            </a:r>
          </a:p>
        </p:txBody>
      </p:sp>
      <p:sp>
        <p:nvSpPr>
          <p:cNvPr id="1814537" name="Rectangle 9"/>
          <p:cNvSpPr>
            <a:spLocks noChangeArrowheads="1"/>
          </p:cNvSpPr>
          <p:nvPr/>
        </p:nvSpPr>
        <p:spPr bwMode="auto">
          <a:xfrm>
            <a:off x="4424364" y="3689351"/>
            <a:ext cx="178117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00000000 00000000</a:t>
            </a:r>
          </a:p>
        </p:txBody>
      </p:sp>
      <p:sp>
        <p:nvSpPr>
          <p:cNvPr id="1814538" name="Rectangle 10"/>
          <p:cNvSpPr>
            <a:spLocks noChangeArrowheads="1"/>
          </p:cNvSpPr>
          <p:nvPr/>
        </p:nvSpPr>
        <p:spPr bwMode="auto">
          <a:xfrm>
            <a:off x="4383089" y="4381500"/>
            <a:ext cx="1830387" cy="279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39" name="Rectangle 11"/>
          <p:cNvSpPr>
            <a:spLocks noChangeArrowheads="1"/>
          </p:cNvSpPr>
          <p:nvPr/>
        </p:nvSpPr>
        <p:spPr bwMode="auto">
          <a:xfrm>
            <a:off x="5237163" y="33956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PC</a:t>
            </a:r>
          </a:p>
        </p:txBody>
      </p:sp>
      <p:sp>
        <p:nvSpPr>
          <p:cNvPr id="1814540" name="Rectangle 12"/>
          <p:cNvSpPr>
            <a:spLocks noChangeArrowheads="1"/>
          </p:cNvSpPr>
          <p:nvPr/>
        </p:nvSpPr>
        <p:spPr bwMode="auto">
          <a:xfrm>
            <a:off x="5237163" y="4089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IR</a:t>
            </a:r>
          </a:p>
        </p:txBody>
      </p:sp>
      <p:sp>
        <p:nvSpPr>
          <p:cNvPr id="1814541" name="Rectangle 13"/>
          <p:cNvSpPr>
            <a:spLocks noChangeArrowheads="1"/>
          </p:cNvSpPr>
          <p:nvPr/>
        </p:nvSpPr>
        <p:spPr bwMode="auto">
          <a:xfrm>
            <a:off x="4554539" y="1436689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  <a:endParaRPr kumimoji="0" lang="en-US" altLang="zh-CN" sz="1600" dirty="0"/>
          </a:p>
        </p:txBody>
      </p:sp>
      <p:sp>
        <p:nvSpPr>
          <p:cNvPr id="1814542" name="Rectangle 14"/>
          <p:cNvSpPr>
            <a:spLocks noChangeArrowheads="1"/>
          </p:cNvSpPr>
          <p:nvPr/>
        </p:nvSpPr>
        <p:spPr bwMode="auto">
          <a:xfrm>
            <a:off x="4554539" y="1762125"/>
            <a:ext cx="1838325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43" name="Rectangle 15"/>
          <p:cNvSpPr>
            <a:spLocks noChangeArrowheads="1"/>
          </p:cNvSpPr>
          <p:nvPr/>
        </p:nvSpPr>
        <p:spPr bwMode="auto">
          <a:xfrm>
            <a:off x="4554539" y="2087564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44" name="Rectangle 16"/>
          <p:cNvSpPr>
            <a:spLocks noChangeArrowheads="1"/>
          </p:cNvSpPr>
          <p:nvPr/>
        </p:nvSpPr>
        <p:spPr bwMode="auto">
          <a:xfrm>
            <a:off x="4554539" y="2414589"/>
            <a:ext cx="183832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45" name="Rectangle 17"/>
          <p:cNvSpPr>
            <a:spLocks noChangeArrowheads="1"/>
          </p:cNvSpPr>
          <p:nvPr/>
        </p:nvSpPr>
        <p:spPr bwMode="auto">
          <a:xfrm>
            <a:off x="8765799" y="4021932"/>
            <a:ext cx="1462088" cy="2206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4546" name="Line 18"/>
          <p:cNvSpPr>
            <a:spLocks noChangeShapeType="1"/>
          </p:cNvSpPr>
          <p:nvPr/>
        </p:nvSpPr>
        <p:spPr bwMode="auto">
          <a:xfrm flipH="1" flipV="1">
            <a:off x="3838576" y="4495800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47" name="Line 19"/>
          <p:cNvSpPr>
            <a:spLocks noChangeShapeType="1"/>
          </p:cNvSpPr>
          <p:nvPr/>
        </p:nvSpPr>
        <p:spPr bwMode="auto">
          <a:xfrm>
            <a:off x="3376613" y="3981451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14548" name="Group 20"/>
          <p:cNvGrpSpPr>
            <a:grpSpLocks/>
          </p:cNvGrpSpPr>
          <p:nvPr/>
        </p:nvGrpSpPr>
        <p:grpSpPr bwMode="auto">
          <a:xfrm>
            <a:off x="2289175" y="1820864"/>
            <a:ext cx="1512888" cy="695325"/>
            <a:chOff x="2534" y="361"/>
            <a:chExt cx="953" cy="438"/>
          </a:xfrm>
        </p:grpSpPr>
        <p:sp>
          <p:nvSpPr>
            <p:cNvPr id="1814549" name="Freeform 21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4550" name="Text Box 22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9" tIns="45716" rIns="91429" bIns="45716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14551" name="Freeform 23"/>
          <p:cNvSpPr>
            <a:spLocks/>
          </p:cNvSpPr>
          <p:nvPr/>
        </p:nvSpPr>
        <p:spPr bwMode="auto">
          <a:xfrm>
            <a:off x="2139951" y="2274888"/>
            <a:ext cx="777875" cy="2220912"/>
          </a:xfrm>
          <a:custGeom>
            <a:avLst/>
            <a:gdLst>
              <a:gd name="T0" fmla="*/ 490 w 490"/>
              <a:gd name="T1" fmla="*/ 1398 h 1398"/>
              <a:gd name="T2" fmla="*/ 0 w 490"/>
              <a:gd name="T3" fmla="*/ 1398 h 1398"/>
              <a:gd name="T4" fmla="*/ 0 w 490"/>
              <a:gd name="T5" fmla="*/ 0 h 1398"/>
              <a:gd name="T6" fmla="*/ 237 w 490"/>
              <a:gd name="T7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0" h="1398">
                <a:moveTo>
                  <a:pt x="490" y="1398"/>
                </a:moveTo>
                <a:lnTo>
                  <a:pt x="0" y="1398"/>
                </a:lnTo>
                <a:lnTo>
                  <a:pt x="0" y="0"/>
                </a:lnTo>
                <a:lnTo>
                  <a:pt x="237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2" name="Freeform 24"/>
          <p:cNvSpPr>
            <a:spLocks/>
          </p:cNvSpPr>
          <p:nvPr/>
        </p:nvSpPr>
        <p:spPr bwMode="auto">
          <a:xfrm>
            <a:off x="3625851" y="3971926"/>
            <a:ext cx="1585913" cy="377825"/>
          </a:xfrm>
          <a:custGeom>
            <a:avLst/>
            <a:gdLst>
              <a:gd name="T0" fmla="*/ 0 w 998"/>
              <a:gd name="T1" fmla="*/ 238 h 238"/>
              <a:gd name="T2" fmla="*/ 0 w 998"/>
              <a:gd name="T3" fmla="*/ 107 h 238"/>
              <a:gd name="T4" fmla="*/ 998 w 998"/>
              <a:gd name="T5" fmla="*/ 107 h 238"/>
              <a:gd name="T6" fmla="*/ 998 w 998"/>
              <a:gd name="T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238">
                <a:moveTo>
                  <a:pt x="0" y="238"/>
                </a:moveTo>
                <a:lnTo>
                  <a:pt x="0" y="107"/>
                </a:lnTo>
                <a:lnTo>
                  <a:pt x="998" y="107"/>
                </a:lnTo>
                <a:lnTo>
                  <a:pt x="99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3" name="Line 25"/>
          <p:cNvSpPr>
            <a:spLocks noChangeShapeType="1"/>
          </p:cNvSpPr>
          <p:nvPr/>
        </p:nvSpPr>
        <p:spPr bwMode="auto">
          <a:xfrm>
            <a:off x="7243764" y="4181475"/>
            <a:ext cx="33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4" name="Line 26"/>
          <p:cNvSpPr>
            <a:spLocks noChangeShapeType="1"/>
          </p:cNvSpPr>
          <p:nvPr/>
        </p:nvSpPr>
        <p:spPr bwMode="auto">
          <a:xfrm>
            <a:off x="7804150" y="1447801"/>
            <a:ext cx="0" cy="155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5" name="Line 27"/>
          <p:cNvSpPr>
            <a:spLocks noChangeShapeType="1"/>
          </p:cNvSpPr>
          <p:nvPr/>
        </p:nvSpPr>
        <p:spPr bwMode="auto">
          <a:xfrm flipH="1">
            <a:off x="6392864" y="15795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6" name="Line 28"/>
          <p:cNvSpPr>
            <a:spLocks noChangeShapeType="1"/>
          </p:cNvSpPr>
          <p:nvPr/>
        </p:nvSpPr>
        <p:spPr bwMode="auto">
          <a:xfrm flipH="1">
            <a:off x="6392864" y="18970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7" name="Line 29"/>
          <p:cNvSpPr>
            <a:spLocks noChangeShapeType="1"/>
          </p:cNvSpPr>
          <p:nvPr/>
        </p:nvSpPr>
        <p:spPr bwMode="auto">
          <a:xfrm flipH="1">
            <a:off x="6392864" y="22272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8" name="Line 30"/>
          <p:cNvSpPr>
            <a:spLocks noChangeShapeType="1"/>
          </p:cNvSpPr>
          <p:nvPr/>
        </p:nvSpPr>
        <p:spPr bwMode="auto">
          <a:xfrm flipH="1">
            <a:off x="6392864" y="25447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59" name="Freeform 31"/>
          <p:cNvSpPr>
            <a:spLocks/>
          </p:cNvSpPr>
          <p:nvPr/>
        </p:nvSpPr>
        <p:spPr bwMode="auto">
          <a:xfrm>
            <a:off x="7818438" y="2233614"/>
            <a:ext cx="1606550" cy="966787"/>
          </a:xfrm>
          <a:custGeom>
            <a:avLst/>
            <a:gdLst>
              <a:gd name="T0" fmla="*/ 0 w 1440"/>
              <a:gd name="T1" fmla="*/ 0 h 255"/>
              <a:gd name="T2" fmla="*/ 1440 w 1440"/>
              <a:gd name="T3" fmla="*/ 0 h 255"/>
              <a:gd name="T4" fmla="*/ 1440 w 1440"/>
              <a:gd name="T5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255">
                <a:moveTo>
                  <a:pt x="0" y="0"/>
                </a:moveTo>
                <a:lnTo>
                  <a:pt x="1440" y="0"/>
                </a:lnTo>
                <a:lnTo>
                  <a:pt x="1440" y="255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0" name="Line 32"/>
          <p:cNvSpPr>
            <a:spLocks noChangeShapeType="1"/>
          </p:cNvSpPr>
          <p:nvPr/>
        </p:nvSpPr>
        <p:spPr bwMode="auto">
          <a:xfrm flipH="1" flipV="1">
            <a:off x="9410700" y="3529013"/>
            <a:ext cx="12700" cy="6032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1" name="Rectangle 33"/>
          <p:cNvSpPr>
            <a:spLocks noChangeArrowheads="1"/>
          </p:cNvSpPr>
          <p:nvPr/>
        </p:nvSpPr>
        <p:spPr bwMode="auto">
          <a:xfrm>
            <a:off x="8505826" y="3224214"/>
            <a:ext cx="178117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14562" name="Freeform 34"/>
          <p:cNvSpPr>
            <a:spLocks/>
          </p:cNvSpPr>
          <p:nvPr/>
        </p:nvSpPr>
        <p:spPr bwMode="auto">
          <a:xfrm>
            <a:off x="6224588" y="2859088"/>
            <a:ext cx="1579562" cy="1662112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3" name="Rectangle 35"/>
          <p:cNvSpPr>
            <a:spLocks noChangeArrowheads="1"/>
          </p:cNvSpPr>
          <p:nvPr/>
        </p:nvSpPr>
        <p:spPr bwMode="auto">
          <a:xfrm>
            <a:off x="7004051" y="4084639"/>
            <a:ext cx="303213" cy="16906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429" tIns="45716" rIns="91429" bIns="45716" anchor="ctr"/>
          <a:lstStyle/>
          <a:p>
            <a:pPr algn="ctr"/>
            <a:r>
              <a:rPr kumimoji="0" lang="en-US" altLang="zh-CN" sz="1400"/>
              <a:t>00000000 00000000</a:t>
            </a:r>
          </a:p>
        </p:txBody>
      </p:sp>
      <p:sp>
        <p:nvSpPr>
          <p:cNvPr id="1814564" name="Freeform 36"/>
          <p:cNvSpPr>
            <a:spLocks/>
          </p:cNvSpPr>
          <p:nvPr/>
        </p:nvSpPr>
        <p:spPr bwMode="auto">
          <a:xfrm>
            <a:off x="6197600" y="3813175"/>
            <a:ext cx="927100" cy="249238"/>
          </a:xfrm>
          <a:custGeom>
            <a:avLst/>
            <a:gdLst>
              <a:gd name="T0" fmla="*/ 0 w 584"/>
              <a:gd name="T1" fmla="*/ 0 h 156"/>
              <a:gd name="T2" fmla="*/ 584 w 584"/>
              <a:gd name="T3" fmla="*/ 0 h 156"/>
              <a:gd name="T4" fmla="*/ 584 w 584"/>
              <a:gd name="T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156">
                <a:moveTo>
                  <a:pt x="0" y="0"/>
                </a:moveTo>
                <a:lnTo>
                  <a:pt x="584" y="0"/>
                </a:lnTo>
                <a:lnTo>
                  <a:pt x="584" y="156"/>
                </a:lnTo>
              </a:path>
            </a:pathLst>
          </a:custGeom>
          <a:noFill/>
          <a:ln w="2857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5" name="Text Box 37"/>
          <p:cNvSpPr txBox="1">
            <a:spLocks noChangeArrowheads="1"/>
          </p:cNvSpPr>
          <p:nvPr/>
        </p:nvSpPr>
        <p:spPr bwMode="auto">
          <a:xfrm>
            <a:off x="6865938" y="57673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zh-CN" altLang="en-US" sz="1400">
                <a:solidFill>
                  <a:srgbClr val="FF0000"/>
                </a:solidFill>
              </a:rPr>
              <a:t>地址</a:t>
            </a:r>
          </a:p>
        </p:txBody>
      </p:sp>
      <p:sp>
        <p:nvSpPr>
          <p:cNvPr id="1814566" name="Text Box 38"/>
          <p:cNvSpPr txBox="1">
            <a:spLocks noChangeArrowheads="1"/>
          </p:cNvSpPr>
          <p:nvPr/>
        </p:nvSpPr>
        <p:spPr bwMode="auto">
          <a:xfrm>
            <a:off x="7997825" y="31892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zh-CN" altLang="en-US" sz="1400">
                <a:solidFill>
                  <a:srgbClr val="FF0000"/>
                </a:solidFill>
              </a:rPr>
              <a:t>内容</a:t>
            </a:r>
          </a:p>
        </p:txBody>
      </p:sp>
      <p:sp>
        <p:nvSpPr>
          <p:cNvPr id="1814567" name="Freeform 39"/>
          <p:cNvSpPr>
            <a:spLocks/>
          </p:cNvSpPr>
          <p:nvPr/>
        </p:nvSpPr>
        <p:spPr bwMode="auto">
          <a:xfrm>
            <a:off x="5545139" y="4662488"/>
            <a:ext cx="1474787" cy="354012"/>
          </a:xfrm>
          <a:custGeom>
            <a:avLst/>
            <a:gdLst>
              <a:gd name="T0" fmla="*/ 0 w 905"/>
              <a:gd name="T1" fmla="*/ 0 h 222"/>
              <a:gd name="T2" fmla="*/ 0 w 905"/>
              <a:gd name="T3" fmla="*/ 222 h 222"/>
              <a:gd name="T4" fmla="*/ 905 w 905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222">
                <a:moveTo>
                  <a:pt x="0" y="0"/>
                </a:moveTo>
                <a:lnTo>
                  <a:pt x="0" y="222"/>
                </a:lnTo>
                <a:lnTo>
                  <a:pt x="905" y="222"/>
                </a:lnTo>
              </a:path>
            </a:pathLst>
          </a:custGeom>
          <a:noFill/>
          <a:ln w="2857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8" name="Freeform 40"/>
          <p:cNvSpPr>
            <a:spLocks/>
          </p:cNvSpPr>
          <p:nvPr/>
        </p:nvSpPr>
        <p:spPr bwMode="auto">
          <a:xfrm>
            <a:off x="3035300" y="1981201"/>
            <a:ext cx="1500188" cy="741363"/>
          </a:xfrm>
          <a:custGeom>
            <a:avLst/>
            <a:gdLst>
              <a:gd name="T0" fmla="*/ 1 w 945"/>
              <a:gd name="T1" fmla="*/ 343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43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69" name="Rectangle 41"/>
          <p:cNvSpPr>
            <a:spLocks noChangeArrowheads="1"/>
          </p:cNvSpPr>
          <p:nvPr/>
        </p:nvSpPr>
        <p:spPr bwMode="auto">
          <a:xfrm>
            <a:off x="4162425" y="1746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800">
                <a:solidFill>
                  <a:srgbClr val="FF0066"/>
                </a:solidFill>
              </a:rPr>
              <a:t>R</a:t>
            </a:r>
            <a:r>
              <a:rPr kumimoji="0" lang="en-US" altLang="zh-CN" sz="18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14570" name="Rectangle 42"/>
          <p:cNvSpPr>
            <a:spLocks noChangeArrowheads="1"/>
          </p:cNvSpPr>
          <p:nvPr/>
        </p:nvSpPr>
        <p:spPr bwMode="auto">
          <a:xfrm>
            <a:off x="4162425" y="1365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800">
                <a:solidFill>
                  <a:srgbClr val="FF0066"/>
                </a:solidFill>
              </a:rPr>
              <a:t>R</a:t>
            </a:r>
            <a:r>
              <a:rPr kumimoji="0" lang="en-US" altLang="zh-CN" sz="18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14571" name="Freeform 43"/>
          <p:cNvSpPr>
            <a:spLocks/>
          </p:cNvSpPr>
          <p:nvPr/>
        </p:nvSpPr>
        <p:spPr bwMode="auto">
          <a:xfrm>
            <a:off x="3402013" y="4676776"/>
            <a:ext cx="3467100" cy="720725"/>
          </a:xfrm>
          <a:custGeom>
            <a:avLst/>
            <a:gdLst>
              <a:gd name="T0" fmla="*/ 0 w 2434"/>
              <a:gd name="T1" fmla="*/ 0 h 453"/>
              <a:gd name="T2" fmla="*/ 0 w 2434"/>
              <a:gd name="T3" fmla="*/ 453 h 453"/>
              <a:gd name="T4" fmla="*/ 2434 w 2434"/>
              <a:gd name="T5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4" h="453">
                <a:moveTo>
                  <a:pt x="0" y="0"/>
                </a:moveTo>
                <a:lnTo>
                  <a:pt x="0" y="453"/>
                </a:lnTo>
                <a:lnTo>
                  <a:pt x="2434" y="453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72" name="Freeform 44"/>
          <p:cNvSpPr>
            <a:spLocks/>
          </p:cNvSpPr>
          <p:nvPr/>
        </p:nvSpPr>
        <p:spPr bwMode="auto">
          <a:xfrm>
            <a:off x="3614738" y="4676775"/>
            <a:ext cx="1600200" cy="444500"/>
          </a:xfrm>
          <a:custGeom>
            <a:avLst/>
            <a:gdLst>
              <a:gd name="T0" fmla="*/ 0 w 957"/>
              <a:gd name="T1" fmla="*/ 9 h 280"/>
              <a:gd name="T2" fmla="*/ 0 w 957"/>
              <a:gd name="T3" fmla="*/ 280 h 280"/>
              <a:gd name="T4" fmla="*/ 957 w 957"/>
              <a:gd name="T5" fmla="*/ 280 h 280"/>
              <a:gd name="T6" fmla="*/ 957 w 957"/>
              <a:gd name="T7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7" h="280">
                <a:moveTo>
                  <a:pt x="0" y="9"/>
                </a:moveTo>
                <a:lnTo>
                  <a:pt x="0" y="280"/>
                </a:lnTo>
                <a:lnTo>
                  <a:pt x="957" y="280"/>
                </a:lnTo>
                <a:lnTo>
                  <a:pt x="957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73" name="Freeform 45"/>
          <p:cNvSpPr>
            <a:spLocks/>
          </p:cNvSpPr>
          <p:nvPr/>
        </p:nvSpPr>
        <p:spPr bwMode="auto">
          <a:xfrm>
            <a:off x="1974850" y="942976"/>
            <a:ext cx="5818188" cy="4435475"/>
          </a:xfrm>
          <a:custGeom>
            <a:avLst/>
            <a:gdLst>
              <a:gd name="T0" fmla="*/ 754 w 3664"/>
              <a:gd name="T1" fmla="*/ 2503 h 2960"/>
              <a:gd name="T2" fmla="*/ 745 w 3664"/>
              <a:gd name="T3" fmla="*/ 2960 h 2960"/>
              <a:gd name="T4" fmla="*/ 0 w 3664"/>
              <a:gd name="T5" fmla="*/ 2960 h 2960"/>
              <a:gd name="T6" fmla="*/ 2 w 3664"/>
              <a:gd name="T7" fmla="*/ 0 h 2960"/>
              <a:gd name="T8" fmla="*/ 3664 w 3664"/>
              <a:gd name="T9" fmla="*/ 0 h 2960"/>
              <a:gd name="T10" fmla="*/ 3664 w 3664"/>
              <a:gd name="T11" fmla="*/ 437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64" h="2960">
                <a:moveTo>
                  <a:pt x="754" y="2503"/>
                </a:moveTo>
                <a:lnTo>
                  <a:pt x="745" y="2960"/>
                </a:lnTo>
                <a:lnTo>
                  <a:pt x="0" y="2960"/>
                </a:lnTo>
                <a:lnTo>
                  <a:pt x="2" y="0"/>
                </a:lnTo>
                <a:lnTo>
                  <a:pt x="3664" y="0"/>
                </a:lnTo>
                <a:lnTo>
                  <a:pt x="3664" y="437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14574" name="Group 46"/>
          <p:cNvGrpSpPr>
            <a:grpSpLocks/>
          </p:cNvGrpSpPr>
          <p:nvPr/>
        </p:nvGrpSpPr>
        <p:grpSpPr bwMode="auto">
          <a:xfrm>
            <a:off x="5740401" y="5688013"/>
            <a:ext cx="1279525" cy="952500"/>
            <a:chOff x="3254" y="3470"/>
            <a:chExt cx="848" cy="729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3254" y="3470"/>
              <a:ext cx="848" cy="72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3324" y="3530"/>
              <a:ext cx="707" cy="610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3326" y="3576"/>
              <a:ext cx="702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  <a:r>
                <a:rPr kumimoji="0" lang="en-US" altLang="zh-CN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(</a:t>
              </a: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内存</a:t>
              </a:r>
              <a:r>
                <a:rPr kumimoji="0" lang="en-US" altLang="zh-CN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)</a:t>
              </a:r>
            </a:p>
          </p:txBody>
        </p:sp>
      </p:grpSp>
      <p:grpSp>
        <p:nvGrpSpPr>
          <p:cNvPr id="1814578" name="Group 50"/>
          <p:cNvGrpSpPr>
            <a:grpSpLocks/>
          </p:cNvGrpSpPr>
          <p:nvPr/>
        </p:nvGrpSpPr>
        <p:grpSpPr bwMode="auto">
          <a:xfrm>
            <a:off x="3676651" y="2832100"/>
            <a:ext cx="1279525" cy="952500"/>
            <a:chOff x="1348" y="1728"/>
            <a:chExt cx="806" cy="60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1416" y="1903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  <a:endParaRPr kumimoji="0" lang="en-US" altLang="zh-CN" sz="20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14582" name="Group 54"/>
          <p:cNvGrpSpPr>
            <a:grpSpLocks/>
          </p:cNvGrpSpPr>
          <p:nvPr/>
        </p:nvGrpSpPr>
        <p:grpSpPr bwMode="auto">
          <a:xfrm>
            <a:off x="2009776" y="688975"/>
            <a:ext cx="1279525" cy="952500"/>
            <a:chOff x="1348" y="1728"/>
            <a:chExt cx="806" cy="600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1416" y="1903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20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814586" name="Freeform 58"/>
          <p:cNvSpPr>
            <a:spLocks/>
          </p:cNvSpPr>
          <p:nvPr/>
        </p:nvSpPr>
        <p:spPr bwMode="auto">
          <a:xfrm>
            <a:off x="2571750" y="15398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4587" name="Text Box 59"/>
          <p:cNvSpPr txBox="1">
            <a:spLocks noChangeArrowheads="1"/>
          </p:cNvSpPr>
          <p:nvPr/>
        </p:nvSpPr>
        <p:spPr bwMode="auto">
          <a:xfrm>
            <a:off x="4873626" y="1101725"/>
            <a:ext cx="1331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00"/>
                </a:solidFill>
              </a:rPr>
              <a:t>(</a:t>
            </a:r>
            <a:r>
              <a:rPr kumimoji="0" lang="zh-CN" altLang="en-US" sz="1400">
                <a:solidFill>
                  <a:srgbClr val="FF0000"/>
                </a:solidFill>
              </a:rPr>
              <a:t>数据</a:t>
            </a:r>
            <a:r>
              <a:rPr kumimoji="0" lang="en-US" altLang="zh-CN" sz="1400">
                <a:solidFill>
                  <a:srgbClr val="FF0000"/>
                </a:solidFill>
              </a:rPr>
              <a:t>)</a:t>
            </a:r>
            <a:r>
              <a:rPr kumimoji="0" lang="zh-CN" altLang="en-US" sz="1400">
                <a:solidFill>
                  <a:srgbClr val="FF0000"/>
                </a:solidFill>
              </a:rPr>
              <a:t>寄存器</a:t>
            </a:r>
          </a:p>
        </p:txBody>
      </p:sp>
      <p:grpSp>
        <p:nvGrpSpPr>
          <p:cNvPr id="1814590" name="Group 62"/>
          <p:cNvGrpSpPr>
            <a:grpSpLocks/>
          </p:cNvGrpSpPr>
          <p:nvPr/>
        </p:nvGrpSpPr>
        <p:grpSpPr bwMode="auto">
          <a:xfrm>
            <a:off x="8037513" y="5008563"/>
            <a:ext cx="1066800" cy="768350"/>
            <a:chOff x="3254" y="3470"/>
            <a:chExt cx="848" cy="729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3254" y="3470"/>
              <a:ext cx="848" cy="72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3324" y="3530"/>
              <a:ext cx="708" cy="609"/>
            </a:xfrm>
            <a:prstGeom prst="ellipse">
              <a:avLst/>
            </a:prstGeom>
            <a:solidFill>
              <a:srgbClr val="0099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3327" y="3540"/>
              <a:ext cx="70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程序</a:t>
              </a:r>
              <a:r>
                <a:rPr kumimoji="0" lang="en-US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&amp;</a:t>
              </a: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指令</a:t>
              </a:r>
            </a:p>
          </p:txBody>
        </p:sp>
      </p:grpSp>
      <p:sp>
        <p:nvSpPr>
          <p:cNvPr id="66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一台典型的计算机</a:t>
            </a:r>
          </a:p>
        </p:txBody>
      </p:sp>
      <p:grpSp>
        <p:nvGrpSpPr>
          <p:cNvPr id="67" name="Group 22"/>
          <p:cNvGrpSpPr>
            <a:grpSpLocks/>
          </p:cNvGrpSpPr>
          <p:nvPr/>
        </p:nvGrpSpPr>
        <p:grpSpPr bwMode="auto">
          <a:xfrm>
            <a:off x="8037513" y="5647427"/>
            <a:ext cx="1066800" cy="768350"/>
            <a:chOff x="4547" y="3351"/>
            <a:chExt cx="672" cy="484"/>
          </a:xfrm>
        </p:grpSpPr>
        <p:sp>
          <p:nvSpPr>
            <p:cNvPr id="68" name="AutoShape 39"/>
            <p:cNvSpPr>
              <a:spLocks noChangeArrowheads="1"/>
            </p:cNvSpPr>
            <p:nvPr/>
          </p:nvSpPr>
          <p:spPr bwMode="gray">
            <a:xfrm>
              <a:off x="4547" y="3351"/>
              <a:ext cx="672" cy="484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Oval 40"/>
            <p:cNvSpPr>
              <a:spLocks noChangeArrowheads="1"/>
            </p:cNvSpPr>
            <p:nvPr/>
          </p:nvSpPr>
          <p:spPr bwMode="gray">
            <a:xfrm>
              <a:off x="4602" y="3391"/>
              <a:ext cx="562" cy="404"/>
            </a:xfrm>
            <a:prstGeom prst="ellipse">
              <a:avLst/>
            </a:prstGeom>
            <a:solidFill>
              <a:srgbClr val="0099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Text Box 84"/>
            <p:cNvSpPr txBox="1">
              <a:spLocks noChangeArrowheads="1"/>
            </p:cNvSpPr>
            <p:nvPr/>
          </p:nvSpPr>
          <p:spPr bwMode="auto">
            <a:xfrm>
              <a:off x="4605" y="3487"/>
              <a:ext cx="5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数据</a:t>
              </a: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8321675" y="1247230"/>
            <a:ext cx="3130096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1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程序与数据要存在存储器中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5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32" y="3480891"/>
            <a:ext cx="3427318" cy="263293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15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344" y="3497669"/>
            <a:ext cx="4502150" cy="2720975"/>
          </a:xfrm>
          <a:prstGeom prst="rect">
            <a:avLst/>
          </a:prstGeom>
          <a:noFill/>
          <a:ln w="57150">
            <a:solidFill>
              <a:srgbClr val="99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5556" name="Text Box 4"/>
          <p:cNvSpPr txBox="1">
            <a:spLocks noChangeArrowheads="1"/>
          </p:cNvSpPr>
          <p:nvPr/>
        </p:nvSpPr>
        <p:spPr bwMode="auto">
          <a:xfrm>
            <a:off x="807095" y="1233891"/>
            <a:ext cx="856773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不同的指令，由一组不同的电信号构成。有些电信号需要按次序完成。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最小的时间区隔单位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--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时钟周期。不同的时钟周期状态称为节拍。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多个节拍构成一个机器周期。一条指令占用一个或多个机器周期。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同一指令的电信号在时钟与节拍的控制下按次序产生与传输。</a:t>
            </a:r>
          </a:p>
        </p:txBody>
      </p:sp>
      <p:sp>
        <p:nvSpPr>
          <p:cNvPr id="1815559" name="Text Box 7"/>
          <p:cNvSpPr txBox="1">
            <a:spLocks noChangeArrowheads="1"/>
          </p:cNvSpPr>
          <p:nvPr/>
        </p:nvSpPr>
        <p:spPr bwMode="auto">
          <a:xfrm>
            <a:off x="1687513" y="6407016"/>
            <a:ext cx="8688601" cy="44267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0" lang="zh-CN" altLang="en-US">
                <a:solidFill>
                  <a:srgbClr val="FFFFEF"/>
                </a:solidFill>
              </a:rPr>
              <a:t>问：机器的</a:t>
            </a:r>
            <a:r>
              <a:rPr kumimoji="0" lang="zh-CN" altLang="en-US">
                <a:solidFill>
                  <a:srgbClr val="FFFFEF"/>
                </a:solidFill>
                <a:latin typeface="宋体" panose="02010600030101010101" pitchFamily="2" charset="-122"/>
              </a:rPr>
              <a:t>“</a:t>
            </a:r>
            <a:r>
              <a:rPr kumimoji="0" lang="zh-CN" altLang="en-US">
                <a:solidFill>
                  <a:srgbClr val="FFFFEF"/>
                </a:solidFill>
              </a:rPr>
              <a:t>主频</a:t>
            </a:r>
            <a:r>
              <a:rPr kumimoji="0" lang="zh-CN" altLang="en-US">
                <a:solidFill>
                  <a:srgbClr val="FFFFEF"/>
                </a:solidFill>
                <a:latin typeface="宋体" panose="02010600030101010101" pitchFamily="2" charset="-122"/>
              </a:rPr>
              <a:t>”</a:t>
            </a:r>
            <a:r>
              <a:rPr kumimoji="0" lang="zh-CN" altLang="en-US">
                <a:solidFill>
                  <a:srgbClr val="FFFFEF"/>
                </a:solidFill>
              </a:rPr>
              <a:t>指的是什么</a:t>
            </a:r>
            <a:r>
              <a:rPr kumimoji="0" lang="en-US" altLang="zh-CN">
                <a:solidFill>
                  <a:srgbClr val="FFFFEF"/>
                </a:solidFill>
              </a:rPr>
              <a:t>?</a:t>
            </a:r>
            <a:endParaRPr lang="en-US" altLang="zh-CN">
              <a:solidFill>
                <a:srgbClr val="FFFFEF"/>
              </a:solidFill>
            </a:endParaRPr>
          </a:p>
        </p:txBody>
      </p:sp>
      <p:grpSp>
        <p:nvGrpSpPr>
          <p:cNvPr id="1815560" name="Group 8"/>
          <p:cNvGrpSpPr>
            <a:grpSpLocks/>
          </p:cNvGrpSpPr>
          <p:nvPr/>
        </p:nvGrpSpPr>
        <p:grpSpPr bwMode="auto">
          <a:xfrm>
            <a:off x="2045148" y="4958671"/>
            <a:ext cx="1557338" cy="1301750"/>
            <a:chOff x="2427" y="1990"/>
            <a:chExt cx="981" cy="820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2427" y="1990"/>
              <a:ext cx="981" cy="82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2507" y="2058"/>
              <a:ext cx="821" cy="684"/>
            </a:xfrm>
            <a:prstGeom prst="ellipse">
              <a:avLst/>
            </a:prstGeom>
            <a:solidFill>
              <a:srgbClr val="0099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2512" y="2140"/>
              <a:ext cx="81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时钟周期、节拍与   机器周期</a:t>
              </a:r>
            </a:p>
          </p:txBody>
        </p:sp>
      </p:grpSp>
      <p:grpSp>
        <p:nvGrpSpPr>
          <p:cNvPr id="1815564" name="Group 12"/>
          <p:cNvGrpSpPr>
            <a:grpSpLocks/>
          </p:cNvGrpSpPr>
          <p:nvPr/>
        </p:nvGrpSpPr>
        <p:grpSpPr bwMode="auto">
          <a:xfrm>
            <a:off x="8593150" y="2563316"/>
            <a:ext cx="3162300" cy="917575"/>
            <a:chOff x="3384" y="1755"/>
            <a:chExt cx="1992" cy="578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3384" y="1755"/>
              <a:ext cx="1992" cy="578"/>
            </a:xfrm>
            <a:prstGeom prst="roundRect">
              <a:avLst>
                <a:gd name="adj" fmla="val 16667"/>
              </a:avLst>
            </a:prstGeom>
            <a:solidFill>
              <a:srgbClr val="B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3464" y="1815"/>
              <a:ext cx="1840" cy="459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>
              <a:spLocks noChangeArrowheads="1"/>
            </p:cNvSpPr>
            <p:nvPr/>
          </p:nvSpPr>
          <p:spPr bwMode="auto">
            <a:xfrm>
              <a:off x="3453" y="1845"/>
              <a:ext cx="1840" cy="40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指令执行的信号化</a:t>
              </a:r>
              <a:r>
                <a:rPr kumimoji="0" lang="en-US" altLang="zh-CN" sz="16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--</a:t>
              </a:r>
              <a:r>
                <a:rPr kumimoji="0" lang="zh-CN" altLang="en-US" sz="16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即在节拍控制下有序地发出各种电信号</a:t>
              </a: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一台典型的计算机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74" y="3546492"/>
            <a:ext cx="2747084" cy="1213179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9374833" y="1247230"/>
            <a:ext cx="2076937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5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5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5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5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5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5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15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15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15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5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1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1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55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9" name="Text Box 3"/>
          <p:cNvSpPr txBox="1">
            <a:spLocks noChangeArrowheads="1"/>
          </p:cNvSpPr>
          <p:nvPr/>
        </p:nvSpPr>
        <p:spPr bwMode="auto">
          <a:xfrm>
            <a:off x="1230327" y="956002"/>
            <a:ext cx="6088063" cy="4572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ctr"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计算机各部件内部的简单构成关系</a:t>
            </a:r>
            <a:endParaRPr lang="en-US" altLang="zh-CN" dirty="0"/>
          </a:p>
        </p:txBody>
      </p:sp>
      <p:sp>
        <p:nvSpPr>
          <p:cNvPr id="1816580" name="Text Box 16"/>
          <p:cNvSpPr txBox="1">
            <a:spLocks noChangeArrowheads="1"/>
          </p:cNvSpPr>
          <p:nvPr/>
        </p:nvSpPr>
        <p:spPr bwMode="auto">
          <a:xfrm>
            <a:off x="1687513" y="1"/>
            <a:ext cx="38314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机器级程序的执行机制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(5)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机器级程序被装载进存储器中</a:t>
            </a:r>
            <a:endParaRPr lang="en-US" altLang="zh-CN" sz="200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sp>
        <p:nvSpPr>
          <p:cNvPr id="1816581" name="Text Box 5"/>
          <p:cNvSpPr txBox="1">
            <a:spLocks noChangeArrowheads="1"/>
          </p:cNvSpPr>
          <p:nvPr/>
        </p:nvSpPr>
        <p:spPr bwMode="auto">
          <a:xfrm>
            <a:off x="1346564" y="1745875"/>
            <a:ext cx="2478564" cy="473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运算器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寄存器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算术逻辑部件</a:t>
            </a:r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程序计数器</a:t>
            </a:r>
            <a:r>
              <a:rPr lang="en-US" altLang="zh-CN" dirty="0"/>
              <a:t>PC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指令寄存器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信号控制器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时钟与节拍发生器</a:t>
            </a:r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存储器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存储单元地址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存储单元内容</a:t>
            </a: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一台典型的计算机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94" y="1653250"/>
            <a:ext cx="6774200" cy="4903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260846"/>
            <a:ext cx="11073674" cy="68337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机器是如何执行程序的：认识计算机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4852610" cy="283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一、计算机器的功能与构成</a:t>
            </a:r>
          </a:p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二、机器指令与机器程序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三、一台典型的计算机</a:t>
            </a:r>
            <a:endParaRPr kumimoji="0" lang="en-US" altLang="zh-CN" sz="2800" dirty="0">
              <a:solidFill>
                <a:srgbClr val="C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四、机器程序的执行过程模拟</a:t>
            </a:r>
            <a:endParaRPr kumimoji="0" lang="en-US" altLang="zh-CN" sz="2800" dirty="0">
              <a:solidFill>
                <a:srgbClr val="C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五、</a:t>
            </a:r>
            <a:r>
              <a:rPr kumimoji="0" lang="zh-CN" altLang="en-US" sz="2800" dirty="0">
                <a:solidFill>
                  <a:schemeClr val="bg1">
                    <a:lumMod val="65000"/>
                  </a:schemeClr>
                </a:solidFill>
              </a:rPr>
              <a:t>存储器：自动存取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8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130" name="Rectangle 2"/>
          <p:cNvSpPr>
            <a:spLocks noChangeArrowheads="1"/>
          </p:cNvSpPr>
          <p:nvPr/>
        </p:nvSpPr>
        <p:spPr bwMode="auto">
          <a:xfrm>
            <a:off x="2224089" y="11049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31" name="Rectangle 3"/>
          <p:cNvSpPr>
            <a:spLocks noChangeArrowheads="1"/>
          </p:cNvSpPr>
          <p:nvPr/>
        </p:nvSpPr>
        <p:spPr bwMode="auto">
          <a:xfrm>
            <a:off x="6877050" y="3081339"/>
            <a:ext cx="3449638" cy="3724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32" name="Rectangle 4"/>
          <p:cNvSpPr>
            <a:spLocks noChangeArrowheads="1"/>
          </p:cNvSpPr>
          <p:nvPr/>
        </p:nvSpPr>
        <p:spPr bwMode="auto">
          <a:xfrm>
            <a:off x="2822575" y="3324226"/>
            <a:ext cx="3536950" cy="14525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33" name="Freeform 5"/>
          <p:cNvSpPr>
            <a:spLocks/>
          </p:cNvSpPr>
          <p:nvPr/>
        </p:nvSpPr>
        <p:spPr bwMode="auto">
          <a:xfrm>
            <a:off x="3633788" y="1601789"/>
            <a:ext cx="914400" cy="307975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0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63" y="3810001"/>
            <a:ext cx="27051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0135" name="Text Box 7"/>
          <p:cNvSpPr txBox="1">
            <a:spLocks noChangeArrowheads="1"/>
          </p:cNvSpPr>
          <p:nvPr/>
        </p:nvSpPr>
        <p:spPr bwMode="auto">
          <a:xfrm>
            <a:off x="2922588" y="3446464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algn="ctr"/>
            <a:r>
              <a:rPr kumimoji="0" lang="zh-CN" altLang="en-US" sz="1200" b="0"/>
              <a:t>时钟与节拍发生器</a:t>
            </a:r>
          </a:p>
        </p:txBody>
      </p:sp>
      <p:sp>
        <p:nvSpPr>
          <p:cNvPr id="1840136" name="Text Box 8"/>
          <p:cNvSpPr txBox="1">
            <a:spLocks noChangeArrowheads="1"/>
          </p:cNvSpPr>
          <p:nvPr/>
        </p:nvSpPr>
        <p:spPr bwMode="auto">
          <a:xfrm>
            <a:off x="2922588" y="4356101"/>
            <a:ext cx="908050" cy="2841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pPr algn="ctr"/>
            <a:r>
              <a:rPr kumimoji="0" lang="zh-CN" altLang="en-US" sz="1200" b="0"/>
              <a:t>信号控制</a:t>
            </a:r>
          </a:p>
        </p:txBody>
      </p:sp>
      <p:sp>
        <p:nvSpPr>
          <p:cNvPr id="1840137" name="Rectangle 9"/>
          <p:cNvSpPr>
            <a:spLocks noChangeArrowheads="1"/>
          </p:cNvSpPr>
          <p:nvPr/>
        </p:nvSpPr>
        <p:spPr bwMode="auto">
          <a:xfrm>
            <a:off x="4424364" y="3689351"/>
            <a:ext cx="178117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/>
              <a:t>00000000 00000000</a:t>
            </a:r>
          </a:p>
        </p:txBody>
      </p:sp>
      <p:sp>
        <p:nvSpPr>
          <p:cNvPr id="1840138" name="Rectangle 10"/>
          <p:cNvSpPr>
            <a:spLocks noChangeArrowheads="1"/>
          </p:cNvSpPr>
          <p:nvPr/>
        </p:nvSpPr>
        <p:spPr bwMode="auto">
          <a:xfrm>
            <a:off x="4383089" y="4381500"/>
            <a:ext cx="1830387" cy="279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40139" name="Rectangle 11"/>
          <p:cNvSpPr>
            <a:spLocks noChangeArrowheads="1"/>
          </p:cNvSpPr>
          <p:nvPr/>
        </p:nvSpPr>
        <p:spPr bwMode="auto">
          <a:xfrm>
            <a:off x="5237163" y="33956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PC</a:t>
            </a:r>
          </a:p>
        </p:txBody>
      </p:sp>
      <p:sp>
        <p:nvSpPr>
          <p:cNvPr id="1840140" name="Rectangle 12"/>
          <p:cNvSpPr>
            <a:spLocks noChangeArrowheads="1"/>
          </p:cNvSpPr>
          <p:nvPr/>
        </p:nvSpPr>
        <p:spPr bwMode="auto">
          <a:xfrm>
            <a:off x="5237163" y="4089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IR</a:t>
            </a:r>
          </a:p>
        </p:txBody>
      </p:sp>
      <p:sp>
        <p:nvSpPr>
          <p:cNvPr id="1840141" name="Rectangle 13"/>
          <p:cNvSpPr>
            <a:spLocks noChangeArrowheads="1"/>
          </p:cNvSpPr>
          <p:nvPr/>
        </p:nvSpPr>
        <p:spPr bwMode="auto">
          <a:xfrm>
            <a:off x="4554539" y="1436689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  <a:endParaRPr kumimoji="0" lang="en-US" altLang="zh-CN" sz="1600" dirty="0"/>
          </a:p>
        </p:txBody>
      </p:sp>
      <p:sp>
        <p:nvSpPr>
          <p:cNvPr id="1840142" name="Rectangle 14"/>
          <p:cNvSpPr>
            <a:spLocks noChangeArrowheads="1"/>
          </p:cNvSpPr>
          <p:nvPr/>
        </p:nvSpPr>
        <p:spPr bwMode="auto">
          <a:xfrm>
            <a:off x="4554539" y="1762125"/>
            <a:ext cx="1838325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40143" name="Rectangle 15"/>
          <p:cNvSpPr>
            <a:spLocks noChangeArrowheads="1"/>
          </p:cNvSpPr>
          <p:nvPr/>
        </p:nvSpPr>
        <p:spPr bwMode="auto">
          <a:xfrm>
            <a:off x="4554539" y="2087564"/>
            <a:ext cx="1838325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40144" name="Rectangle 16"/>
          <p:cNvSpPr>
            <a:spLocks noChangeArrowheads="1"/>
          </p:cNvSpPr>
          <p:nvPr/>
        </p:nvSpPr>
        <p:spPr bwMode="auto">
          <a:xfrm>
            <a:off x="4554539" y="2414589"/>
            <a:ext cx="183832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40145" name="Rectangle 17"/>
          <p:cNvSpPr>
            <a:spLocks noChangeArrowheads="1"/>
          </p:cNvSpPr>
          <p:nvPr/>
        </p:nvSpPr>
        <p:spPr bwMode="auto">
          <a:xfrm>
            <a:off x="8626475" y="4084638"/>
            <a:ext cx="1462088" cy="2206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46" name="Line 18"/>
          <p:cNvSpPr>
            <a:spLocks noChangeShapeType="1"/>
          </p:cNvSpPr>
          <p:nvPr/>
        </p:nvSpPr>
        <p:spPr bwMode="auto">
          <a:xfrm flipH="1" flipV="1">
            <a:off x="3838576" y="4495800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47" name="Line 19"/>
          <p:cNvSpPr>
            <a:spLocks noChangeShapeType="1"/>
          </p:cNvSpPr>
          <p:nvPr/>
        </p:nvSpPr>
        <p:spPr bwMode="auto">
          <a:xfrm>
            <a:off x="3376613" y="3981451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0148" name="Group 20"/>
          <p:cNvGrpSpPr>
            <a:grpSpLocks/>
          </p:cNvGrpSpPr>
          <p:nvPr/>
        </p:nvGrpSpPr>
        <p:grpSpPr bwMode="auto">
          <a:xfrm>
            <a:off x="2289175" y="1820864"/>
            <a:ext cx="1512888" cy="695325"/>
            <a:chOff x="2534" y="361"/>
            <a:chExt cx="953" cy="438"/>
          </a:xfrm>
        </p:grpSpPr>
        <p:sp>
          <p:nvSpPr>
            <p:cNvPr id="1840149" name="Freeform 21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0150" name="Text Box 22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9" tIns="45716" rIns="91429" bIns="45716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40151" name="Freeform 23"/>
          <p:cNvSpPr>
            <a:spLocks/>
          </p:cNvSpPr>
          <p:nvPr/>
        </p:nvSpPr>
        <p:spPr bwMode="auto">
          <a:xfrm>
            <a:off x="2139951" y="2274888"/>
            <a:ext cx="777875" cy="2220912"/>
          </a:xfrm>
          <a:custGeom>
            <a:avLst/>
            <a:gdLst>
              <a:gd name="T0" fmla="*/ 490 w 490"/>
              <a:gd name="T1" fmla="*/ 1398 h 1398"/>
              <a:gd name="T2" fmla="*/ 0 w 490"/>
              <a:gd name="T3" fmla="*/ 1398 h 1398"/>
              <a:gd name="T4" fmla="*/ 0 w 490"/>
              <a:gd name="T5" fmla="*/ 0 h 1398"/>
              <a:gd name="T6" fmla="*/ 237 w 490"/>
              <a:gd name="T7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0" h="1398">
                <a:moveTo>
                  <a:pt x="490" y="1398"/>
                </a:moveTo>
                <a:lnTo>
                  <a:pt x="0" y="1398"/>
                </a:lnTo>
                <a:lnTo>
                  <a:pt x="0" y="0"/>
                </a:lnTo>
                <a:lnTo>
                  <a:pt x="237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52" name="Freeform 24"/>
          <p:cNvSpPr>
            <a:spLocks/>
          </p:cNvSpPr>
          <p:nvPr/>
        </p:nvSpPr>
        <p:spPr bwMode="auto">
          <a:xfrm>
            <a:off x="3625851" y="3971926"/>
            <a:ext cx="1585913" cy="377825"/>
          </a:xfrm>
          <a:custGeom>
            <a:avLst/>
            <a:gdLst>
              <a:gd name="T0" fmla="*/ 0 w 998"/>
              <a:gd name="T1" fmla="*/ 238 h 238"/>
              <a:gd name="T2" fmla="*/ 0 w 998"/>
              <a:gd name="T3" fmla="*/ 107 h 238"/>
              <a:gd name="T4" fmla="*/ 998 w 998"/>
              <a:gd name="T5" fmla="*/ 107 h 238"/>
              <a:gd name="T6" fmla="*/ 998 w 998"/>
              <a:gd name="T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238">
                <a:moveTo>
                  <a:pt x="0" y="238"/>
                </a:moveTo>
                <a:lnTo>
                  <a:pt x="0" y="107"/>
                </a:lnTo>
                <a:lnTo>
                  <a:pt x="998" y="107"/>
                </a:lnTo>
                <a:lnTo>
                  <a:pt x="99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53" name="Line 25"/>
          <p:cNvSpPr>
            <a:spLocks noChangeShapeType="1"/>
          </p:cNvSpPr>
          <p:nvPr/>
        </p:nvSpPr>
        <p:spPr bwMode="auto">
          <a:xfrm>
            <a:off x="7243764" y="4181475"/>
            <a:ext cx="33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54" name="Line 26"/>
          <p:cNvSpPr>
            <a:spLocks noChangeShapeType="1"/>
          </p:cNvSpPr>
          <p:nvPr/>
        </p:nvSpPr>
        <p:spPr bwMode="auto">
          <a:xfrm>
            <a:off x="7804150" y="1447801"/>
            <a:ext cx="0" cy="155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55" name="Line 27"/>
          <p:cNvSpPr>
            <a:spLocks noChangeShapeType="1"/>
          </p:cNvSpPr>
          <p:nvPr/>
        </p:nvSpPr>
        <p:spPr bwMode="auto">
          <a:xfrm flipH="1">
            <a:off x="6392864" y="15795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56" name="Line 28"/>
          <p:cNvSpPr>
            <a:spLocks noChangeShapeType="1"/>
          </p:cNvSpPr>
          <p:nvPr/>
        </p:nvSpPr>
        <p:spPr bwMode="auto">
          <a:xfrm flipH="1">
            <a:off x="6392864" y="18970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57" name="Line 29"/>
          <p:cNvSpPr>
            <a:spLocks noChangeShapeType="1"/>
          </p:cNvSpPr>
          <p:nvPr/>
        </p:nvSpPr>
        <p:spPr bwMode="auto">
          <a:xfrm flipH="1">
            <a:off x="6392864" y="22272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58" name="Line 30"/>
          <p:cNvSpPr>
            <a:spLocks noChangeShapeType="1"/>
          </p:cNvSpPr>
          <p:nvPr/>
        </p:nvSpPr>
        <p:spPr bwMode="auto">
          <a:xfrm flipH="1">
            <a:off x="6392864" y="25447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59" name="Freeform 31"/>
          <p:cNvSpPr>
            <a:spLocks/>
          </p:cNvSpPr>
          <p:nvPr/>
        </p:nvSpPr>
        <p:spPr bwMode="auto">
          <a:xfrm>
            <a:off x="7818438" y="2233614"/>
            <a:ext cx="1606550" cy="966787"/>
          </a:xfrm>
          <a:custGeom>
            <a:avLst/>
            <a:gdLst>
              <a:gd name="T0" fmla="*/ 0 w 1440"/>
              <a:gd name="T1" fmla="*/ 0 h 255"/>
              <a:gd name="T2" fmla="*/ 1440 w 1440"/>
              <a:gd name="T3" fmla="*/ 0 h 255"/>
              <a:gd name="T4" fmla="*/ 1440 w 1440"/>
              <a:gd name="T5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255">
                <a:moveTo>
                  <a:pt x="0" y="0"/>
                </a:moveTo>
                <a:lnTo>
                  <a:pt x="1440" y="0"/>
                </a:lnTo>
                <a:lnTo>
                  <a:pt x="1440" y="255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60" name="Line 32"/>
          <p:cNvSpPr>
            <a:spLocks noChangeShapeType="1"/>
          </p:cNvSpPr>
          <p:nvPr/>
        </p:nvSpPr>
        <p:spPr bwMode="auto">
          <a:xfrm flipH="1" flipV="1">
            <a:off x="9410700" y="3529013"/>
            <a:ext cx="12700" cy="6032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61" name="Rectangle 33"/>
          <p:cNvSpPr>
            <a:spLocks noChangeArrowheads="1"/>
          </p:cNvSpPr>
          <p:nvPr/>
        </p:nvSpPr>
        <p:spPr bwMode="auto">
          <a:xfrm>
            <a:off x="8505826" y="3224214"/>
            <a:ext cx="1781175" cy="2825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40162" name="Freeform 34"/>
          <p:cNvSpPr>
            <a:spLocks/>
          </p:cNvSpPr>
          <p:nvPr/>
        </p:nvSpPr>
        <p:spPr bwMode="auto">
          <a:xfrm>
            <a:off x="6224588" y="2859088"/>
            <a:ext cx="1579562" cy="1662112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63" name="Rectangle 35"/>
          <p:cNvSpPr>
            <a:spLocks noChangeArrowheads="1"/>
          </p:cNvSpPr>
          <p:nvPr/>
        </p:nvSpPr>
        <p:spPr bwMode="auto">
          <a:xfrm>
            <a:off x="7004051" y="4084639"/>
            <a:ext cx="303213" cy="16906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429" tIns="45716" rIns="91429" bIns="45716" anchor="ctr"/>
          <a:lstStyle/>
          <a:p>
            <a:pPr algn="ctr"/>
            <a:r>
              <a:rPr kumimoji="0" lang="en-US" altLang="zh-CN" sz="1400" dirty="0"/>
              <a:t> </a:t>
            </a:r>
          </a:p>
        </p:txBody>
      </p:sp>
      <p:sp>
        <p:nvSpPr>
          <p:cNvPr id="1840164" name="Freeform 36"/>
          <p:cNvSpPr>
            <a:spLocks/>
          </p:cNvSpPr>
          <p:nvPr/>
        </p:nvSpPr>
        <p:spPr bwMode="auto">
          <a:xfrm>
            <a:off x="6197600" y="3813175"/>
            <a:ext cx="927100" cy="249238"/>
          </a:xfrm>
          <a:custGeom>
            <a:avLst/>
            <a:gdLst>
              <a:gd name="T0" fmla="*/ 0 w 584"/>
              <a:gd name="T1" fmla="*/ 0 h 156"/>
              <a:gd name="T2" fmla="*/ 584 w 584"/>
              <a:gd name="T3" fmla="*/ 0 h 156"/>
              <a:gd name="T4" fmla="*/ 584 w 584"/>
              <a:gd name="T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156">
                <a:moveTo>
                  <a:pt x="0" y="0"/>
                </a:moveTo>
                <a:lnTo>
                  <a:pt x="584" y="0"/>
                </a:lnTo>
                <a:lnTo>
                  <a:pt x="584" y="156"/>
                </a:lnTo>
              </a:path>
            </a:pathLst>
          </a:custGeom>
          <a:noFill/>
          <a:ln w="2857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65" name="Text Box 37"/>
          <p:cNvSpPr txBox="1">
            <a:spLocks noChangeArrowheads="1"/>
          </p:cNvSpPr>
          <p:nvPr/>
        </p:nvSpPr>
        <p:spPr bwMode="auto">
          <a:xfrm>
            <a:off x="6865938" y="57673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zh-CN" altLang="en-US" sz="1400">
                <a:solidFill>
                  <a:srgbClr val="FF0000"/>
                </a:solidFill>
              </a:rPr>
              <a:t>地址</a:t>
            </a:r>
          </a:p>
        </p:txBody>
      </p:sp>
      <p:sp>
        <p:nvSpPr>
          <p:cNvPr id="1840166" name="Text Box 38"/>
          <p:cNvSpPr txBox="1">
            <a:spLocks noChangeArrowheads="1"/>
          </p:cNvSpPr>
          <p:nvPr/>
        </p:nvSpPr>
        <p:spPr bwMode="auto">
          <a:xfrm>
            <a:off x="7997825" y="31892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zh-CN" altLang="en-US" sz="1400">
                <a:solidFill>
                  <a:srgbClr val="FF0000"/>
                </a:solidFill>
              </a:rPr>
              <a:t>内容</a:t>
            </a:r>
          </a:p>
        </p:txBody>
      </p:sp>
      <p:sp>
        <p:nvSpPr>
          <p:cNvPr id="1840167" name="Freeform 39"/>
          <p:cNvSpPr>
            <a:spLocks/>
          </p:cNvSpPr>
          <p:nvPr/>
        </p:nvSpPr>
        <p:spPr bwMode="auto">
          <a:xfrm>
            <a:off x="5545139" y="4662488"/>
            <a:ext cx="1474787" cy="354012"/>
          </a:xfrm>
          <a:custGeom>
            <a:avLst/>
            <a:gdLst>
              <a:gd name="T0" fmla="*/ 0 w 905"/>
              <a:gd name="T1" fmla="*/ 0 h 222"/>
              <a:gd name="T2" fmla="*/ 0 w 905"/>
              <a:gd name="T3" fmla="*/ 222 h 222"/>
              <a:gd name="T4" fmla="*/ 905 w 905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222">
                <a:moveTo>
                  <a:pt x="0" y="0"/>
                </a:moveTo>
                <a:lnTo>
                  <a:pt x="0" y="222"/>
                </a:lnTo>
                <a:lnTo>
                  <a:pt x="905" y="222"/>
                </a:lnTo>
              </a:path>
            </a:pathLst>
          </a:custGeom>
          <a:noFill/>
          <a:ln w="2857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68" name="Freeform 40"/>
          <p:cNvSpPr>
            <a:spLocks/>
          </p:cNvSpPr>
          <p:nvPr/>
        </p:nvSpPr>
        <p:spPr bwMode="auto">
          <a:xfrm>
            <a:off x="3035300" y="1981201"/>
            <a:ext cx="1500188" cy="741363"/>
          </a:xfrm>
          <a:custGeom>
            <a:avLst/>
            <a:gdLst>
              <a:gd name="T0" fmla="*/ 1 w 945"/>
              <a:gd name="T1" fmla="*/ 343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43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69" name="Rectangle 41"/>
          <p:cNvSpPr>
            <a:spLocks noChangeArrowheads="1"/>
          </p:cNvSpPr>
          <p:nvPr/>
        </p:nvSpPr>
        <p:spPr bwMode="auto">
          <a:xfrm>
            <a:off x="4162425" y="1746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800">
                <a:solidFill>
                  <a:srgbClr val="FF0066"/>
                </a:solidFill>
              </a:rPr>
              <a:t>R</a:t>
            </a:r>
            <a:r>
              <a:rPr kumimoji="0" lang="en-US" altLang="zh-CN" sz="18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40170" name="Rectangle 42"/>
          <p:cNvSpPr>
            <a:spLocks noChangeArrowheads="1"/>
          </p:cNvSpPr>
          <p:nvPr/>
        </p:nvSpPr>
        <p:spPr bwMode="auto">
          <a:xfrm>
            <a:off x="4162425" y="1365251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6" rIns="91429" bIns="45716">
            <a:spAutoFit/>
          </a:bodyPr>
          <a:lstStyle/>
          <a:p>
            <a:r>
              <a:rPr kumimoji="0" lang="en-US" altLang="zh-CN" sz="1800">
                <a:solidFill>
                  <a:srgbClr val="FF0066"/>
                </a:solidFill>
              </a:rPr>
              <a:t>R</a:t>
            </a:r>
            <a:r>
              <a:rPr kumimoji="0" lang="en-US" altLang="zh-CN" sz="18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0171" name="Freeform 43"/>
          <p:cNvSpPr>
            <a:spLocks/>
          </p:cNvSpPr>
          <p:nvPr/>
        </p:nvSpPr>
        <p:spPr bwMode="auto">
          <a:xfrm>
            <a:off x="3402013" y="4676776"/>
            <a:ext cx="3467100" cy="720725"/>
          </a:xfrm>
          <a:custGeom>
            <a:avLst/>
            <a:gdLst>
              <a:gd name="T0" fmla="*/ 0 w 2434"/>
              <a:gd name="T1" fmla="*/ 0 h 453"/>
              <a:gd name="T2" fmla="*/ 0 w 2434"/>
              <a:gd name="T3" fmla="*/ 453 h 453"/>
              <a:gd name="T4" fmla="*/ 2434 w 2434"/>
              <a:gd name="T5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4" h="453">
                <a:moveTo>
                  <a:pt x="0" y="0"/>
                </a:moveTo>
                <a:lnTo>
                  <a:pt x="0" y="453"/>
                </a:lnTo>
                <a:lnTo>
                  <a:pt x="2434" y="453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72" name="Freeform 44"/>
          <p:cNvSpPr>
            <a:spLocks/>
          </p:cNvSpPr>
          <p:nvPr/>
        </p:nvSpPr>
        <p:spPr bwMode="auto">
          <a:xfrm>
            <a:off x="3614738" y="4676775"/>
            <a:ext cx="1600200" cy="444500"/>
          </a:xfrm>
          <a:custGeom>
            <a:avLst/>
            <a:gdLst>
              <a:gd name="T0" fmla="*/ 0 w 957"/>
              <a:gd name="T1" fmla="*/ 9 h 280"/>
              <a:gd name="T2" fmla="*/ 0 w 957"/>
              <a:gd name="T3" fmla="*/ 280 h 280"/>
              <a:gd name="T4" fmla="*/ 957 w 957"/>
              <a:gd name="T5" fmla="*/ 280 h 280"/>
              <a:gd name="T6" fmla="*/ 957 w 957"/>
              <a:gd name="T7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7" h="280">
                <a:moveTo>
                  <a:pt x="0" y="9"/>
                </a:moveTo>
                <a:lnTo>
                  <a:pt x="0" y="280"/>
                </a:lnTo>
                <a:lnTo>
                  <a:pt x="957" y="280"/>
                </a:lnTo>
                <a:lnTo>
                  <a:pt x="957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73" name="Freeform 45"/>
          <p:cNvSpPr>
            <a:spLocks/>
          </p:cNvSpPr>
          <p:nvPr/>
        </p:nvSpPr>
        <p:spPr bwMode="auto">
          <a:xfrm>
            <a:off x="1974850" y="942976"/>
            <a:ext cx="5818188" cy="4435475"/>
          </a:xfrm>
          <a:custGeom>
            <a:avLst/>
            <a:gdLst>
              <a:gd name="T0" fmla="*/ 754 w 3664"/>
              <a:gd name="T1" fmla="*/ 2503 h 2960"/>
              <a:gd name="T2" fmla="*/ 745 w 3664"/>
              <a:gd name="T3" fmla="*/ 2960 h 2960"/>
              <a:gd name="T4" fmla="*/ 0 w 3664"/>
              <a:gd name="T5" fmla="*/ 2960 h 2960"/>
              <a:gd name="T6" fmla="*/ 2 w 3664"/>
              <a:gd name="T7" fmla="*/ 0 h 2960"/>
              <a:gd name="T8" fmla="*/ 3664 w 3664"/>
              <a:gd name="T9" fmla="*/ 0 h 2960"/>
              <a:gd name="T10" fmla="*/ 3664 w 3664"/>
              <a:gd name="T11" fmla="*/ 437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64" h="2960">
                <a:moveTo>
                  <a:pt x="754" y="2503"/>
                </a:moveTo>
                <a:lnTo>
                  <a:pt x="745" y="2960"/>
                </a:lnTo>
                <a:lnTo>
                  <a:pt x="0" y="2960"/>
                </a:lnTo>
                <a:lnTo>
                  <a:pt x="2" y="0"/>
                </a:lnTo>
                <a:lnTo>
                  <a:pt x="3664" y="0"/>
                </a:lnTo>
                <a:lnTo>
                  <a:pt x="3664" y="437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74" name="Freeform 46"/>
          <p:cNvSpPr>
            <a:spLocks/>
          </p:cNvSpPr>
          <p:nvPr/>
        </p:nvSpPr>
        <p:spPr bwMode="auto">
          <a:xfrm>
            <a:off x="2571750" y="15398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0175" name="Text Box 47"/>
          <p:cNvSpPr txBox="1">
            <a:spLocks noChangeArrowheads="1"/>
          </p:cNvSpPr>
          <p:nvPr/>
        </p:nvSpPr>
        <p:spPr bwMode="auto">
          <a:xfrm>
            <a:off x="4873626" y="1101725"/>
            <a:ext cx="1331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6" rIns="91429" bIns="45716">
            <a:spAutoFit/>
          </a:bodyPr>
          <a:lstStyle/>
          <a:p>
            <a:r>
              <a:rPr kumimoji="0" lang="en-US" altLang="zh-CN" sz="1400">
                <a:solidFill>
                  <a:srgbClr val="FF0000"/>
                </a:solidFill>
              </a:rPr>
              <a:t>(</a:t>
            </a:r>
            <a:r>
              <a:rPr kumimoji="0" lang="zh-CN" altLang="en-US" sz="1400">
                <a:solidFill>
                  <a:srgbClr val="FF0000"/>
                </a:solidFill>
              </a:rPr>
              <a:t>数据</a:t>
            </a:r>
            <a:r>
              <a:rPr kumimoji="0" lang="en-US" altLang="zh-CN" sz="1400">
                <a:solidFill>
                  <a:srgbClr val="FF0000"/>
                </a:solidFill>
              </a:rPr>
              <a:t>)</a:t>
            </a:r>
            <a:r>
              <a:rPr kumimoji="0" lang="zh-CN" altLang="en-US" sz="1400">
                <a:solidFill>
                  <a:srgbClr val="FF0000"/>
                </a:solidFill>
              </a:rPr>
              <a:t>寄存器</a:t>
            </a:r>
          </a:p>
        </p:txBody>
      </p:sp>
      <p:grpSp>
        <p:nvGrpSpPr>
          <p:cNvPr id="1840177" name="Group 49"/>
          <p:cNvGrpSpPr>
            <a:grpSpLocks/>
          </p:cNvGrpSpPr>
          <p:nvPr/>
        </p:nvGrpSpPr>
        <p:grpSpPr bwMode="auto">
          <a:xfrm>
            <a:off x="7707313" y="4889500"/>
            <a:ext cx="1066800" cy="768350"/>
            <a:chOff x="3254" y="3470"/>
            <a:chExt cx="848" cy="729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3254" y="3470"/>
              <a:ext cx="848" cy="72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3324" y="3530"/>
              <a:ext cx="708" cy="609"/>
            </a:xfrm>
            <a:prstGeom prst="ellipse">
              <a:avLst/>
            </a:prstGeom>
            <a:solidFill>
              <a:srgbClr val="0099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3327" y="3575"/>
              <a:ext cx="70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程序</a:t>
              </a:r>
              <a:r>
                <a:rPr kumimoji="0" lang="en-US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&amp;</a:t>
              </a: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指令</a:t>
              </a:r>
            </a:p>
          </p:txBody>
        </p:sp>
      </p:grpSp>
      <p:grpSp>
        <p:nvGrpSpPr>
          <p:cNvPr id="1840181" name="Group 53"/>
          <p:cNvGrpSpPr>
            <a:grpSpLocks/>
          </p:cNvGrpSpPr>
          <p:nvPr/>
        </p:nvGrpSpPr>
        <p:grpSpPr bwMode="auto">
          <a:xfrm>
            <a:off x="7697788" y="5581650"/>
            <a:ext cx="1066800" cy="768350"/>
            <a:chOff x="3889" y="3516"/>
            <a:chExt cx="672" cy="484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3889" y="3516"/>
              <a:ext cx="672" cy="484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3944" y="3556"/>
              <a:ext cx="562" cy="404"/>
            </a:xfrm>
            <a:prstGeom prst="ellipse">
              <a:avLst/>
            </a:prstGeom>
            <a:solidFill>
              <a:srgbClr val="0099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3947" y="3652"/>
              <a:ext cx="5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数据</a:t>
              </a:r>
            </a:p>
          </p:txBody>
        </p:sp>
      </p:grpSp>
      <p:grpSp>
        <p:nvGrpSpPr>
          <p:cNvPr id="1840185" name="Group 57"/>
          <p:cNvGrpSpPr>
            <a:grpSpLocks/>
          </p:cNvGrpSpPr>
          <p:nvPr/>
        </p:nvGrpSpPr>
        <p:grpSpPr bwMode="auto">
          <a:xfrm>
            <a:off x="2301876" y="850901"/>
            <a:ext cx="974725" cy="701675"/>
            <a:chOff x="1348" y="1728"/>
            <a:chExt cx="806" cy="600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0189" name="Group 61"/>
          <p:cNvGrpSpPr>
            <a:grpSpLocks/>
          </p:cNvGrpSpPr>
          <p:nvPr/>
        </p:nvGrpSpPr>
        <p:grpSpPr bwMode="auto">
          <a:xfrm>
            <a:off x="4024314" y="2924176"/>
            <a:ext cx="974725" cy="701675"/>
            <a:chOff x="1348" y="1728"/>
            <a:chExt cx="806" cy="600"/>
          </a:xfrm>
        </p:grpSpPr>
        <p:sp>
          <p:nvSpPr>
            <p:cNvPr id="11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0193" name="Group 65"/>
          <p:cNvGrpSpPr>
            <a:grpSpLocks/>
          </p:cNvGrpSpPr>
          <p:nvPr/>
        </p:nvGrpSpPr>
        <p:grpSpPr bwMode="auto">
          <a:xfrm>
            <a:off x="6215064" y="6156326"/>
            <a:ext cx="974725" cy="701675"/>
            <a:chOff x="1348" y="1728"/>
            <a:chExt cx="806" cy="600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70" name="标题 1"/>
          <p:cNvSpPr txBox="1">
            <a:spLocks/>
          </p:cNvSpPr>
          <p:nvPr/>
        </p:nvSpPr>
        <p:spPr>
          <a:xfrm>
            <a:off x="856427" y="14080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机器程序的执行过程模拟</a:t>
            </a: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332172" y="6253163"/>
            <a:ext cx="5491986" cy="4572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ctr"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初始状态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Rectangle 2"/>
          <p:cNvSpPr>
            <a:spLocks noChangeArrowheads="1"/>
          </p:cNvSpPr>
          <p:nvPr/>
        </p:nvSpPr>
        <p:spPr bwMode="auto">
          <a:xfrm>
            <a:off x="6761164" y="3017839"/>
            <a:ext cx="3449637" cy="37226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1155" name="Rectangle 3"/>
          <p:cNvSpPr>
            <a:spLocks noChangeArrowheads="1"/>
          </p:cNvSpPr>
          <p:nvPr/>
        </p:nvSpPr>
        <p:spPr bwMode="auto">
          <a:xfrm>
            <a:off x="2109789" y="10414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1156" name="Rectangle 4"/>
          <p:cNvSpPr>
            <a:spLocks noChangeArrowheads="1"/>
          </p:cNvSpPr>
          <p:nvPr/>
        </p:nvSpPr>
        <p:spPr bwMode="auto">
          <a:xfrm>
            <a:off x="2708275" y="3260726"/>
            <a:ext cx="3536950" cy="14509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1157" name="Freeform 5"/>
          <p:cNvSpPr>
            <a:spLocks/>
          </p:cNvSpPr>
          <p:nvPr/>
        </p:nvSpPr>
        <p:spPr bwMode="auto">
          <a:xfrm>
            <a:off x="3519488" y="1538289"/>
            <a:ext cx="914400" cy="307975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11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3744914"/>
            <a:ext cx="27051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1159" name="Text Box 7"/>
          <p:cNvSpPr txBox="1">
            <a:spLocks noChangeArrowheads="1"/>
          </p:cNvSpPr>
          <p:nvPr/>
        </p:nvSpPr>
        <p:spPr bwMode="auto">
          <a:xfrm>
            <a:off x="2808288" y="3381376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时钟与节拍发生器</a:t>
            </a:r>
          </a:p>
        </p:txBody>
      </p:sp>
      <p:sp>
        <p:nvSpPr>
          <p:cNvPr id="1841160" name="Text Box 8"/>
          <p:cNvSpPr txBox="1">
            <a:spLocks noChangeArrowheads="1"/>
          </p:cNvSpPr>
          <p:nvPr/>
        </p:nvSpPr>
        <p:spPr bwMode="auto">
          <a:xfrm>
            <a:off x="2808288" y="4291013"/>
            <a:ext cx="908050" cy="2841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信号控制</a:t>
            </a:r>
          </a:p>
        </p:txBody>
      </p:sp>
      <p:sp>
        <p:nvSpPr>
          <p:cNvPr id="1841161" name="Text Box 9"/>
          <p:cNvSpPr txBox="1">
            <a:spLocks noChangeArrowheads="1"/>
          </p:cNvSpPr>
          <p:nvPr/>
        </p:nvSpPr>
        <p:spPr bwMode="auto">
          <a:xfrm>
            <a:off x="4973638" y="1025525"/>
            <a:ext cx="760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r>
              <a:rPr kumimoji="0" lang="zh-CN" altLang="en-US" sz="1400"/>
              <a:t>寄存器</a:t>
            </a:r>
          </a:p>
        </p:txBody>
      </p:sp>
      <p:sp>
        <p:nvSpPr>
          <p:cNvPr id="1841162" name="Rectangle 10"/>
          <p:cNvSpPr>
            <a:spLocks noChangeArrowheads="1"/>
          </p:cNvSpPr>
          <p:nvPr/>
        </p:nvSpPr>
        <p:spPr bwMode="auto">
          <a:xfrm>
            <a:off x="4310064" y="3625850"/>
            <a:ext cx="1779587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/>
              <a:t>00000000 0000000</a:t>
            </a:r>
            <a:r>
              <a:rPr kumimoji="0" lang="en-US" altLang="zh-CN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41163" name="Rectangle 11"/>
          <p:cNvSpPr>
            <a:spLocks noChangeArrowheads="1"/>
          </p:cNvSpPr>
          <p:nvPr/>
        </p:nvSpPr>
        <p:spPr bwMode="auto">
          <a:xfrm>
            <a:off x="4268789" y="4316414"/>
            <a:ext cx="1830387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>
                <a:solidFill>
                  <a:srgbClr val="FF0000"/>
                </a:solidFill>
              </a:rPr>
              <a:t>000001 </a:t>
            </a:r>
            <a:r>
              <a:rPr kumimoji="0" lang="en-US" altLang="zh-CN" sz="1400" dirty="0"/>
              <a:t>0000001000</a:t>
            </a:r>
          </a:p>
        </p:txBody>
      </p:sp>
      <p:sp>
        <p:nvSpPr>
          <p:cNvPr id="1841164" name="Rectangle 12"/>
          <p:cNvSpPr>
            <a:spLocks noChangeArrowheads="1"/>
          </p:cNvSpPr>
          <p:nvPr/>
        </p:nvSpPr>
        <p:spPr bwMode="auto">
          <a:xfrm>
            <a:off x="4438651" y="13731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  <a:endParaRPr kumimoji="0" lang="en-US" altLang="zh-CN" sz="1600" b="0">
              <a:solidFill>
                <a:srgbClr val="FF0066"/>
              </a:solidFill>
            </a:endParaRPr>
          </a:p>
        </p:txBody>
      </p:sp>
      <p:sp>
        <p:nvSpPr>
          <p:cNvPr id="1841165" name="Rectangle 13"/>
          <p:cNvSpPr>
            <a:spLocks noChangeArrowheads="1"/>
          </p:cNvSpPr>
          <p:nvPr/>
        </p:nvSpPr>
        <p:spPr bwMode="auto">
          <a:xfrm>
            <a:off x="4438651" y="1698625"/>
            <a:ext cx="1839913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1166" name="Rectangle 14"/>
          <p:cNvSpPr>
            <a:spLocks noChangeArrowheads="1"/>
          </p:cNvSpPr>
          <p:nvPr/>
        </p:nvSpPr>
        <p:spPr bwMode="auto">
          <a:xfrm>
            <a:off x="4438651" y="2024064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1167" name="Rectangle 15"/>
          <p:cNvSpPr>
            <a:spLocks noChangeArrowheads="1"/>
          </p:cNvSpPr>
          <p:nvPr/>
        </p:nvSpPr>
        <p:spPr bwMode="auto">
          <a:xfrm>
            <a:off x="4438651" y="23510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1168" name="Rectangle 16"/>
          <p:cNvSpPr>
            <a:spLocks noChangeArrowheads="1"/>
          </p:cNvSpPr>
          <p:nvPr/>
        </p:nvSpPr>
        <p:spPr bwMode="auto">
          <a:xfrm>
            <a:off x="8543925" y="4005263"/>
            <a:ext cx="1462088" cy="220662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1169" name="Line 17"/>
          <p:cNvSpPr>
            <a:spLocks noChangeShapeType="1"/>
          </p:cNvSpPr>
          <p:nvPr/>
        </p:nvSpPr>
        <p:spPr bwMode="auto">
          <a:xfrm flipH="1" flipV="1">
            <a:off x="3724276" y="4430713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70" name="Line 18"/>
          <p:cNvSpPr>
            <a:spLocks noChangeShapeType="1"/>
          </p:cNvSpPr>
          <p:nvPr/>
        </p:nvSpPr>
        <p:spPr bwMode="auto">
          <a:xfrm>
            <a:off x="3262313" y="3916364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1171" name="Group 19"/>
          <p:cNvGrpSpPr>
            <a:grpSpLocks/>
          </p:cNvGrpSpPr>
          <p:nvPr/>
        </p:nvGrpSpPr>
        <p:grpSpPr bwMode="auto">
          <a:xfrm>
            <a:off x="2174875" y="1757364"/>
            <a:ext cx="1512888" cy="695325"/>
            <a:chOff x="2534" y="361"/>
            <a:chExt cx="953" cy="438"/>
          </a:xfrm>
        </p:grpSpPr>
        <p:sp>
          <p:nvSpPr>
            <p:cNvPr id="1841172" name="Freeform 20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1173" name="Text Box 21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3" tIns="45708" rIns="91413" bIns="45708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41174" name="Freeform 22"/>
          <p:cNvSpPr>
            <a:spLocks/>
          </p:cNvSpPr>
          <p:nvPr/>
        </p:nvSpPr>
        <p:spPr bwMode="auto">
          <a:xfrm>
            <a:off x="2457450" y="14763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75" name="Freeform 23"/>
          <p:cNvSpPr>
            <a:spLocks/>
          </p:cNvSpPr>
          <p:nvPr/>
        </p:nvSpPr>
        <p:spPr bwMode="auto">
          <a:xfrm>
            <a:off x="3287713" y="4613275"/>
            <a:ext cx="3465512" cy="719138"/>
          </a:xfrm>
          <a:custGeom>
            <a:avLst/>
            <a:gdLst>
              <a:gd name="T0" fmla="*/ 0 w 2434"/>
              <a:gd name="T1" fmla="*/ 0 h 453"/>
              <a:gd name="T2" fmla="*/ 0 w 2434"/>
              <a:gd name="T3" fmla="*/ 453 h 453"/>
              <a:gd name="T4" fmla="*/ 2434 w 2434"/>
              <a:gd name="T5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4" h="453">
                <a:moveTo>
                  <a:pt x="0" y="0"/>
                </a:moveTo>
                <a:lnTo>
                  <a:pt x="0" y="453"/>
                </a:lnTo>
                <a:lnTo>
                  <a:pt x="2434" y="453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76" name="Line 24"/>
          <p:cNvSpPr>
            <a:spLocks noChangeShapeType="1"/>
          </p:cNvSpPr>
          <p:nvPr/>
        </p:nvSpPr>
        <p:spPr bwMode="auto">
          <a:xfrm>
            <a:off x="7161214" y="4117975"/>
            <a:ext cx="3397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77" name="Line 25"/>
          <p:cNvSpPr>
            <a:spLocks noChangeShapeType="1"/>
          </p:cNvSpPr>
          <p:nvPr/>
        </p:nvSpPr>
        <p:spPr bwMode="auto">
          <a:xfrm>
            <a:off x="7689850" y="1384301"/>
            <a:ext cx="0" cy="15541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78" name="Freeform 26"/>
          <p:cNvSpPr>
            <a:spLocks/>
          </p:cNvSpPr>
          <p:nvPr/>
        </p:nvSpPr>
        <p:spPr bwMode="auto">
          <a:xfrm>
            <a:off x="7678738" y="2808288"/>
            <a:ext cx="1630362" cy="328612"/>
          </a:xfrm>
          <a:custGeom>
            <a:avLst/>
            <a:gdLst>
              <a:gd name="T0" fmla="*/ 0 w 1440"/>
              <a:gd name="T1" fmla="*/ 0 h 255"/>
              <a:gd name="T2" fmla="*/ 1440 w 1440"/>
              <a:gd name="T3" fmla="*/ 0 h 255"/>
              <a:gd name="T4" fmla="*/ 1440 w 1440"/>
              <a:gd name="T5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255">
                <a:moveTo>
                  <a:pt x="0" y="0"/>
                </a:moveTo>
                <a:lnTo>
                  <a:pt x="1440" y="0"/>
                </a:lnTo>
                <a:lnTo>
                  <a:pt x="1440" y="255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79" name="Line 27"/>
          <p:cNvSpPr>
            <a:spLocks noChangeShapeType="1"/>
          </p:cNvSpPr>
          <p:nvPr/>
        </p:nvSpPr>
        <p:spPr bwMode="auto">
          <a:xfrm flipH="1" flipV="1">
            <a:off x="9336088" y="3429000"/>
            <a:ext cx="0" cy="6477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80" name="Rectangle 28"/>
          <p:cNvSpPr>
            <a:spLocks noChangeArrowheads="1"/>
          </p:cNvSpPr>
          <p:nvPr/>
        </p:nvSpPr>
        <p:spPr bwMode="auto">
          <a:xfrm>
            <a:off x="8391525" y="3160714"/>
            <a:ext cx="1779588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00000100 00001000</a:t>
            </a:r>
          </a:p>
        </p:txBody>
      </p:sp>
      <p:sp>
        <p:nvSpPr>
          <p:cNvPr id="1841181" name="Freeform 29"/>
          <p:cNvSpPr>
            <a:spLocks/>
          </p:cNvSpPr>
          <p:nvPr/>
        </p:nvSpPr>
        <p:spPr bwMode="auto">
          <a:xfrm>
            <a:off x="6108700" y="2800351"/>
            <a:ext cx="1581150" cy="1655763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82" name="Rectangle 30"/>
          <p:cNvSpPr>
            <a:spLocks noChangeArrowheads="1"/>
          </p:cNvSpPr>
          <p:nvPr/>
        </p:nvSpPr>
        <p:spPr bwMode="auto">
          <a:xfrm>
            <a:off x="6888163" y="4019550"/>
            <a:ext cx="303212" cy="16906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413" tIns="45708" rIns="91413" bIns="45708" anchor="ctr"/>
          <a:lstStyle/>
          <a:p>
            <a:pPr algn="ctr"/>
            <a:r>
              <a:rPr kumimoji="0" lang="en-US" altLang="zh-CN" sz="1400" dirty="0"/>
              <a:t>00000000 0000000</a:t>
            </a:r>
            <a:r>
              <a:rPr kumimoji="0" lang="en-US" altLang="zh-CN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41183" name="Freeform 31"/>
          <p:cNvSpPr>
            <a:spLocks/>
          </p:cNvSpPr>
          <p:nvPr/>
        </p:nvSpPr>
        <p:spPr bwMode="auto">
          <a:xfrm>
            <a:off x="6083300" y="3749675"/>
            <a:ext cx="927100" cy="247650"/>
          </a:xfrm>
          <a:custGeom>
            <a:avLst/>
            <a:gdLst>
              <a:gd name="T0" fmla="*/ 0 w 584"/>
              <a:gd name="T1" fmla="*/ 0 h 156"/>
              <a:gd name="T2" fmla="*/ 584 w 584"/>
              <a:gd name="T3" fmla="*/ 0 h 156"/>
              <a:gd name="T4" fmla="*/ 584 w 584"/>
              <a:gd name="T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156">
                <a:moveTo>
                  <a:pt x="0" y="0"/>
                </a:moveTo>
                <a:lnTo>
                  <a:pt x="584" y="0"/>
                </a:lnTo>
                <a:lnTo>
                  <a:pt x="584" y="156"/>
                </a:lnTo>
              </a:path>
            </a:pathLst>
          </a:custGeom>
          <a:noFill/>
          <a:ln w="2857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84" name="Text Box 32"/>
          <p:cNvSpPr txBox="1">
            <a:spLocks noChangeArrowheads="1"/>
          </p:cNvSpPr>
          <p:nvPr/>
        </p:nvSpPr>
        <p:spPr bwMode="auto">
          <a:xfrm>
            <a:off x="6750050" y="57023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地址</a:t>
            </a:r>
          </a:p>
        </p:txBody>
      </p:sp>
      <p:sp>
        <p:nvSpPr>
          <p:cNvPr id="1841185" name="Text Box 33"/>
          <p:cNvSpPr txBox="1">
            <a:spLocks noChangeArrowheads="1"/>
          </p:cNvSpPr>
          <p:nvPr/>
        </p:nvSpPr>
        <p:spPr bwMode="auto">
          <a:xfrm>
            <a:off x="7881938" y="3124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内容</a:t>
            </a:r>
          </a:p>
        </p:txBody>
      </p:sp>
      <p:sp>
        <p:nvSpPr>
          <p:cNvPr id="1841186" name="Text Box 34"/>
          <p:cNvSpPr txBox="1">
            <a:spLocks noChangeArrowheads="1"/>
          </p:cNvSpPr>
          <p:nvPr/>
        </p:nvSpPr>
        <p:spPr bwMode="auto">
          <a:xfrm>
            <a:off x="6672264" y="342900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</a:t>
            </a:r>
          </a:p>
        </p:txBody>
      </p:sp>
      <p:sp>
        <p:nvSpPr>
          <p:cNvPr id="1841187" name="Text Box 35"/>
          <p:cNvSpPr txBox="1">
            <a:spLocks noChangeArrowheads="1"/>
          </p:cNvSpPr>
          <p:nvPr/>
        </p:nvSpPr>
        <p:spPr bwMode="auto">
          <a:xfrm>
            <a:off x="9232901" y="2562225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</a:t>
            </a:r>
          </a:p>
        </p:txBody>
      </p:sp>
      <p:sp>
        <p:nvSpPr>
          <p:cNvPr id="1841188" name="Text Box 36"/>
          <p:cNvSpPr txBox="1">
            <a:spLocks noChangeArrowheads="1"/>
          </p:cNvSpPr>
          <p:nvPr/>
        </p:nvSpPr>
        <p:spPr bwMode="auto">
          <a:xfrm>
            <a:off x="6196014" y="529590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</a:t>
            </a:r>
          </a:p>
        </p:txBody>
      </p:sp>
      <p:sp>
        <p:nvSpPr>
          <p:cNvPr id="1841189" name="Text Box 37"/>
          <p:cNvSpPr txBox="1">
            <a:spLocks noChangeArrowheads="1"/>
          </p:cNvSpPr>
          <p:nvPr/>
        </p:nvSpPr>
        <p:spPr bwMode="auto">
          <a:xfrm>
            <a:off x="5016501" y="472440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</a:t>
            </a:r>
          </a:p>
        </p:txBody>
      </p:sp>
      <p:sp>
        <p:nvSpPr>
          <p:cNvPr id="1841190" name="Freeform 38"/>
          <p:cNvSpPr>
            <a:spLocks/>
          </p:cNvSpPr>
          <p:nvPr/>
        </p:nvSpPr>
        <p:spPr bwMode="auto">
          <a:xfrm>
            <a:off x="3470275" y="4581525"/>
            <a:ext cx="1600200" cy="444500"/>
          </a:xfrm>
          <a:custGeom>
            <a:avLst/>
            <a:gdLst>
              <a:gd name="T0" fmla="*/ 0 w 957"/>
              <a:gd name="T1" fmla="*/ 9 h 280"/>
              <a:gd name="T2" fmla="*/ 0 w 957"/>
              <a:gd name="T3" fmla="*/ 280 h 280"/>
              <a:gd name="T4" fmla="*/ 957 w 957"/>
              <a:gd name="T5" fmla="*/ 280 h 280"/>
              <a:gd name="T6" fmla="*/ 957 w 957"/>
              <a:gd name="T7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7" h="280">
                <a:moveTo>
                  <a:pt x="0" y="9"/>
                </a:moveTo>
                <a:lnTo>
                  <a:pt x="0" y="280"/>
                </a:lnTo>
                <a:lnTo>
                  <a:pt x="957" y="280"/>
                </a:lnTo>
                <a:lnTo>
                  <a:pt x="957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91" name="Line 39"/>
          <p:cNvSpPr>
            <a:spLocks noChangeShapeType="1"/>
          </p:cNvSpPr>
          <p:nvPr/>
        </p:nvSpPr>
        <p:spPr bwMode="auto">
          <a:xfrm flipH="1">
            <a:off x="6296026" y="15160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92" name="Line 40"/>
          <p:cNvSpPr>
            <a:spLocks noChangeShapeType="1"/>
          </p:cNvSpPr>
          <p:nvPr/>
        </p:nvSpPr>
        <p:spPr bwMode="auto">
          <a:xfrm flipH="1">
            <a:off x="6276976" y="18335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93" name="Line 41"/>
          <p:cNvSpPr>
            <a:spLocks noChangeShapeType="1"/>
          </p:cNvSpPr>
          <p:nvPr/>
        </p:nvSpPr>
        <p:spPr bwMode="auto">
          <a:xfrm flipH="1">
            <a:off x="6297614" y="21637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94" name="Line 42"/>
          <p:cNvSpPr>
            <a:spLocks noChangeShapeType="1"/>
          </p:cNvSpPr>
          <p:nvPr/>
        </p:nvSpPr>
        <p:spPr bwMode="auto">
          <a:xfrm flipH="1">
            <a:off x="6297614" y="2492375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95" name="Freeform 43"/>
          <p:cNvSpPr>
            <a:spLocks/>
          </p:cNvSpPr>
          <p:nvPr/>
        </p:nvSpPr>
        <p:spPr bwMode="auto">
          <a:xfrm>
            <a:off x="2921000" y="1917701"/>
            <a:ext cx="1500188" cy="741363"/>
          </a:xfrm>
          <a:custGeom>
            <a:avLst/>
            <a:gdLst>
              <a:gd name="T0" fmla="*/ 1 w 945"/>
              <a:gd name="T1" fmla="*/ 343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43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1196" name="Rectangle 44"/>
          <p:cNvSpPr>
            <a:spLocks noChangeArrowheads="1"/>
          </p:cNvSpPr>
          <p:nvPr/>
        </p:nvSpPr>
        <p:spPr bwMode="auto">
          <a:xfrm>
            <a:off x="4060826" y="16954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41197" name="Rectangle 45"/>
          <p:cNvSpPr>
            <a:spLocks noChangeArrowheads="1"/>
          </p:cNvSpPr>
          <p:nvPr/>
        </p:nvSpPr>
        <p:spPr bwMode="auto">
          <a:xfrm>
            <a:off x="4048126" y="13652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1198" name="Rectangle 46"/>
          <p:cNvSpPr>
            <a:spLocks noChangeArrowheads="1"/>
          </p:cNvSpPr>
          <p:nvPr/>
        </p:nvSpPr>
        <p:spPr bwMode="auto">
          <a:xfrm>
            <a:off x="5122863" y="33321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PC</a:t>
            </a:r>
          </a:p>
        </p:txBody>
      </p:sp>
      <p:sp>
        <p:nvSpPr>
          <p:cNvPr id="1841199" name="Rectangle 47"/>
          <p:cNvSpPr>
            <a:spLocks noChangeArrowheads="1"/>
          </p:cNvSpPr>
          <p:nvPr/>
        </p:nvSpPr>
        <p:spPr bwMode="auto">
          <a:xfrm>
            <a:off x="5122863" y="40243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IR</a:t>
            </a:r>
          </a:p>
        </p:txBody>
      </p:sp>
      <p:sp>
        <p:nvSpPr>
          <p:cNvPr id="1841200" name="Freeform 48"/>
          <p:cNvSpPr>
            <a:spLocks/>
          </p:cNvSpPr>
          <p:nvPr/>
        </p:nvSpPr>
        <p:spPr bwMode="auto">
          <a:xfrm>
            <a:off x="6096000" y="2781301"/>
            <a:ext cx="1581150" cy="1655763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1201" name="Group 49"/>
          <p:cNvGrpSpPr>
            <a:grpSpLocks/>
          </p:cNvGrpSpPr>
          <p:nvPr/>
        </p:nvGrpSpPr>
        <p:grpSpPr bwMode="auto">
          <a:xfrm>
            <a:off x="1970089" y="717551"/>
            <a:ext cx="974725" cy="701675"/>
            <a:chOff x="1348" y="1728"/>
            <a:chExt cx="806" cy="600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1205" name="Group 53"/>
          <p:cNvGrpSpPr>
            <a:grpSpLocks/>
          </p:cNvGrpSpPr>
          <p:nvPr/>
        </p:nvGrpSpPr>
        <p:grpSpPr bwMode="auto">
          <a:xfrm>
            <a:off x="3905251" y="2805114"/>
            <a:ext cx="974725" cy="701675"/>
            <a:chOff x="1348" y="1728"/>
            <a:chExt cx="806" cy="60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1209" name="Group 57"/>
          <p:cNvGrpSpPr>
            <a:grpSpLocks/>
          </p:cNvGrpSpPr>
          <p:nvPr/>
        </p:nvGrpSpPr>
        <p:grpSpPr bwMode="auto">
          <a:xfrm>
            <a:off x="5897564" y="6080126"/>
            <a:ext cx="974725" cy="701675"/>
            <a:chOff x="1348" y="1728"/>
            <a:chExt cx="806" cy="600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63" name="标题 1"/>
          <p:cNvSpPr txBox="1">
            <a:spLocks/>
          </p:cNvSpPr>
          <p:nvPr/>
        </p:nvSpPr>
        <p:spPr>
          <a:xfrm>
            <a:off x="856427" y="14080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机器程序的执行过程模拟</a:t>
            </a: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332172" y="6253163"/>
            <a:ext cx="5491986" cy="4572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ctr"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条指令：取指令（</a:t>
            </a:r>
            <a:r>
              <a:rPr lang="en-US" altLang="zh-CN" dirty="0"/>
              <a:t>2</a:t>
            </a:r>
            <a:r>
              <a:rPr lang="zh-CN" altLang="en-US" dirty="0"/>
              <a:t>个节拍）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1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1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1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4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4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1168" grpId="0" animBg="1"/>
      <p:bldP spid="1841186" grpId="0"/>
      <p:bldP spid="1841187" grpId="0"/>
      <p:bldP spid="1841188" grpId="0"/>
      <p:bldP spid="18411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ChangeArrowheads="1"/>
          </p:cNvSpPr>
          <p:nvPr/>
        </p:nvSpPr>
        <p:spPr bwMode="auto">
          <a:xfrm>
            <a:off x="6761164" y="3017839"/>
            <a:ext cx="3449637" cy="37226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8381207" y="3168121"/>
            <a:ext cx="1779588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/>
              <a:t>00000100 00001000</a:t>
            </a:r>
          </a:p>
        </p:txBody>
      </p:sp>
      <p:sp>
        <p:nvSpPr>
          <p:cNvPr id="1843203" name="Rectangle 3"/>
          <p:cNvSpPr>
            <a:spLocks noChangeArrowheads="1"/>
          </p:cNvSpPr>
          <p:nvPr/>
        </p:nvSpPr>
        <p:spPr bwMode="auto">
          <a:xfrm>
            <a:off x="2109789" y="10414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3204" name="Rectangle 4"/>
          <p:cNvSpPr>
            <a:spLocks noChangeArrowheads="1"/>
          </p:cNvSpPr>
          <p:nvPr/>
        </p:nvSpPr>
        <p:spPr bwMode="auto">
          <a:xfrm>
            <a:off x="2711450" y="3284539"/>
            <a:ext cx="3536950" cy="14509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3205" name="Freeform 5"/>
          <p:cNvSpPr>
            <a:spLocks/>
          </p:cNvSpPr>
          <p:nvPr/>
        </p:nvSpPr>
        <p:spPr bwMode="auto">
          <a:xfrm>
            <a:off x="3519488" y="1538289"/>
            <a:ext cx="914400" cy="307975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2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3744914"/>
            <a:ext cx="27051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207" name="Text Box 7"/>
          <p:cNvSpPr txBox="1">
            <a:spLocks noChangeArrowheads="1"/>
          </p:cNvSpPr>
          <p:nvPr/>
        </p:nvSpPr>
        <p:spPr bwMode="auto">
          <a:xfrm>
            <a:off x="2808288" y="3381376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时钟与节拍发生器</a:t>
            </a:r>
          </a:p>
        </p:txBody>
      </p:sp>
      <p:sp>
        <p:nvSpPr>
          <p:cNvPr id="1843208" name="Text Box 8"/>
          <p:cNvSpPr txBox="1">
            <a:spLocks noChangeArrowheads="1"/>
          </p:cNvSpPr>
          <p:nvPr/>
        </p:nvSpPr>
        <p:spPr bwMode="auto">
          <a:xfrm>
            <a:off x="2808288" y="4291013"/>
            <a:ext cx="908050" cy="2841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信号控制</a:t>
            </a:r>
          </a:p>
        </p:txBody>
      </p:sp>
      <p:sp>
        <p:nvSpPr>
          <p:cNvPr id="1843209" name="Text Box 9"/>
          <p:cNvSpPr txBox="1">
            <a:spLocks noChangeArrowheads="1"/>
          </p:cNvSpPr>
          <p:nvPr/>
        </p:nvSpPr>
        <p:spPr bwMode="auto">
          <a:xfrm>
            <a:off x="4973638" y="1025525"/>
            <a:ext cx="760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r>
              <a:rPr kumimoji="0" lang="zh-CN" altLang="en-US" sz="1400"/>
              <a:t>寄存器</a:t>
            </a:r>
          </a:p>
        </p:txBody>
      </p:sp>
      <p:sp>
        <p:nvSpPr>
          <p:cNvPr id="1843210" name="Rectangle 10"/>
          <p:cNvSpPr>
            <a:spLocks noChangeArrowheads="1"/>
          </p:cNvSpPr>
          <p:nvPr/>
        </p:nvSpPr>
        <p:spPr bwMode="auto">
          <a:xfrm>
            <a:off x="4310064" y="3616325"/>
            <a:ext cx="1779587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00000000 </a:t>
            </a:r>
            <a:r>
              <a:rPr kumimoji="0" lang="en-US" altLang="zh-CN" sz="1400">
                <a:solidFill>
                  <a:schemeClr val="accent2"/>
                </a:solidFill>
              </a:rPr>
              <a:t>0000000</a:t>
            </a:r>
            <a:r>
              <a:rPr kumimoji="0" lang="en-US" altLang="zh-CN" sz="14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3211" name="Rectangle 11"/>
          <p:cNvSpPr>
            <a:spLocks noChangeArrowheads="1"/>
          </p:cNvSpPr>
          <p:nvPr/>
        </p:nvSpPr>
        <p:spPr bwMode="auto">
          <a:xfrm>
            <a:off x="4268789" y="4316414"/>
            <a:ext cx="1830387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>
                <a:solidFill>
                  <a:srgbClr val="FF0000"/>
                </a:solidFill>
              </a:rPr>
              <a:t>000001 </a:t>
            </a:r>
            <a:r>
              <a:rPr kumimoji="0" lang="en-US" altLang="zh-CN" sz="1400" dirty="0"/>
              <a:t>0000001000</a:t>
            </a:r>
          </a:p>
        </p:txBody>
      </p:sp>
      <p:sp>
        <p:nvSpPr>
          <p:cNvPr id="1843212" name="Rectangle 12"/>
          <p:cNvSpPr>
            <a:spLocks noChangeArrowheads="1"/>
          </p:cNvSpPr>
          <p:nvPr/>
        </p:nvSpPr>
        <p:spPr bwMode="auto">
          <a:xfrm>
            <a:off x="4438651" y="13731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3213" name="Rectangle 13"/>
          <p:cNvSpPr>
            <a:spLocks noChangeArrowheads="1"/>
          </p:cNvSpPr>
          <p:nvPr/>
        </p:nvSpPr>
        <p:spPr bwMode="auto">
          <a:xfrm>
            <a:off x="4438651" y="1698625"/>
            <a:ext cx="1839913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00000000 00000011</a:t>
            </a:r>
            <a:endParaRPr kumimoji="0" lang="en-US" altLang="zh-CN" sz="1400" b="0">
              <a:solidFill>
                <a:srgbClr val="FF0066"/>
              </a:solidFill>
            </a:endParaRPr>
          </a:p>
        </p:txBody>
      </p:sp>
      <p:sp>
        <p:nvSpPr>
          <p:cNvPr id="1843214" name="Rectangle 14"/>
          <p:cNvSpPr>
            <a:spLocks noChangeArrowheads="1"/>
          </p:cNvSpPr>
          <p:nvPr/>
        </p:nvSpPr>
        <p:spPr bwMode="auto">
          <a:xfrm>
            <a:off x="4438651" y="2024064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3215" name="Rectangle 15"/>
          <p:cNvSpPr>
            <a:spLocks noChangeArrowheads="1"/>
          </p:cNvSpPr>
          <p:nvPr/>
        </p:nvSpPr>
        <p:spPr bwMode="auto">
          <a:xfrm>
            <a:off x="4438651" y="23510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3216" name="Rectangle 16"/>
          <p:cNvSpPr>
            <a:spLocks noChangeArrowheads="1"/>
          </p:cNvSpPr>
          <p:nvPr/>
        </p:nvSpPr>
        <p:spPr bwMode="auto">
          <a:xfrm>
            <a:off x="8543925" y="5646738"/>
            <a:ext cx="1462088" cy="2206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3217" name="Line 17"/>
          <p:cNvSpPr>
            <a:spLocks noChangeShapeType="1"/>
          </p:cNvSpPr>
          <p:nvPr/>
        </p:nvSpPr>
        <p:spPr bwMode="auto">
          <a:xfrm flipH="1" flipV="1">
            <a:off x="3724276" y="4430713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18" name="Line 18"/>
          <p:cNvSpPr>
            <a:spLocks noChangeShapeType="1"/>
          </p:cNvSpPr>
          <p:nvPr/>
        </p:nvSpPr>
        <p:spPr bwMode="auto">
          <a:xfrm>
            <a:off x="3262313" y="3916364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219" name="Group 19"/>
          <p:cNvGrpSpPr>
            <a:grpSpLocks/>
          </p:cNvGrpSpPr>
          <p:nvPr/>
        </p:nvGrpSpPr>
        <p:grpSpPr bwMode="auto">
          <a:xfrm>
            <a:off x="2174875" y="1757364"/>
            <a:ext cx="1512888" cy="695325"/>
            <a:chOff x="2534" y="361"/>
            <a:chExt cx="953" cy="438"/>
          </a:xfrm>
        </p:grpSpPr>
        <p:sp>
          <p:nvSpPr>
            <p:cNvPr id="1843220" name="Freeform 20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221" name="Text Box 21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3" tIns="45708" rIns="91413" bIns="45708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43222" name="Freeform 22"/>
          <p:cNvSpPr>
            <a:spLocks/>
          </p:cNvSpPr>
          <p:nvPr/>
        </p:nvSpPr>
        <p:spPr bwMode="auto">
          <a:xfrm>
            <a:off x="2457450" y="14763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23" name="Freeform 23"/>
          <p:cNvSpPr>
            <a:spLocks/>
          </p:cNvSpPr>
          <p:nvPr/>
        </p:nvSpPr>
        <p:spPr bwMode="auto">
          <a:xfrm>
            <a:off x="3462339" y="4613275"/>
            <a:ext cx="3290887" cy="719138"/>
          </a:xfrm>
          <a:custGeom>
            <a:avLst/>
            <a:gdLst>
              <a:gd name="T0" fmla="*/ 0 w 2434"/>
              <a:gd name="T1" fmla="*/ 0 h 453"/>
              <a:gd name="T2" fmla="*/ 0 w 2434"/>
              <a:gd name="T3" fmla="*/ 453 h 453"/>
              <a:gd name="T4" fmla="*/ 2434 w 2434"/>
              <a:gd name="T5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4" h="453">
                <a:moveTo>
                  <a:pt x="0" y="0"/>
                </a:moveTo>
                <a:lnTo>
                  <a:pt x="0" y="453"/>
                </a:lnTo>
                <a:lnTo>
                  <a:pt x="2434" y="453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24" name="Freeform 24"/>
          <p:cNvSpPr>
            <a:spLocks/>
          </p:cNvSpPr>
          <p:nvPr/>
        </p:nvSpPr>
        <p:spPr bwMode="auto">
          <a:xfrm>
            <a:off x="3522664" y="3906839"/>
            <a:ext cx="1584325" cy="377825"/>
          </a:xfrm>
          <a:custGeom>
            <a:avLst/>
            <a:gdLst>
              <a:gd name="T0" fmla="*/ 0 w 998"/>
              <a:gd name="T1" fmla="*/ 238 h 238"/>
              <a:gd name="T2" fmla="*/ 0 w 998"/>
              <a:gd name="T3" fmla="*/ 107 h 238"/>
              <a:gd name="T4" fmla="*/ 998 w 998"/>
              <a:gd name="T5" fmla="*/ 107 h 238"/>
              <a:gd name="T6" fmla="*/ 998 w 998"/>
              <a:gd name="T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238">
                <a:moveTo>
                  <a:pt x="0" y="238"/>
                </a:moveTo>
                <a:lnTo>
                  <a:pt x="0" y="107"/>
                </a:lnTo>
                <a:lnTo>
                  <a:pt x="998" y="107"/>
                </a:lnTo>
                <a:lnTo>
                  <a:pt x="99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25" name="Line 25"/>
          <p:cNvSpPr>
            <a:spLocks noChangeShapeType="1"/>
          </p:cNvSpPr>
          <p:nvPr/>
        </p:nvSpPr>
        <p:spPr bwMode="auto">
          <a:xfrm>
            <a:off x="7118351" y="5775325"/>
            <a:ext cx="33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26" name="Line 26"/>
          <p:cNvSpPr>
            <a:spLocks noChangeShapeType="1"/>
          </p:cNvSpPr>
          <p:nvPr/>
        </p:nvSpPr>
        <p:spPr bwMode="auto">
          <a:xfrm>
            <a:off x="7689850" y="1384301"/>
            <a:ext cx="0" cy="155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27" name="Line 27"/>
          <p:cNvSpPr>
            <a:spLocks noChangeShapeType="1"/>
          </p:cNvSpPr>
          <p:nvPr/>
        </p:nvSpPr>
        <p:spPr bwMode="auto">
          <a:xfrm flipH="1">
            <a:off x="6276976" y="18589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28" name="Rectangle 28"/>
          <p:cNvSpPr>
            <a:spLocks noChangeArrowheads="1"/>
          </p:cNvSpPr>
          <p:nvPr/>
        </p:nvSpPr>
        <p:spPr bwMode="auto">
          <a:xfrm>
            <a:off x="8380414" y="3167587"/>
            <a:ext cx="1779588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/>
              <a:t>00000000 00000011</a:t>
            </a:r>
          </a:p>
        </p:txBody>
      </p:sp>
      <p:sp>
        <p:nvSpPr>
          <p:cNvPr id="1843229" name="Rectangle 29"/>
          <p:cNvSpPr>
            <a:spLocks noChangeArrowheads="1"/>
          </p:cNvSpPr>
          <p:nvPr/>
        </p:nvSpPr>
        <p:spPr bwMode="auto">
          <a:xfrm>
            <a:off x="6888163" y="4171950"/>
            <a:ext cx="303212" cy="16906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413" tIns="45708" rIns="91413" bIns="45708" anchor="ctr"/>
          <a:lstStyle/>
          <a:p>
            <a:pPr algn="ctr"/>
            <a:r>
              <a:rPr kumimoji="0" lang="en-US" altLang="zh-CN" sz="1400"/>
              <a:t>00000000 </a:t>
            </a:r>
            <a:r>
              <a:rPr kumimoji="0" lang="en-US" altLang="zh-CN" sz="1400">
                <a:solidFill>
                  <a:srgbClr val="FF0066"/>
                </a:solidFill>
              </a:rPr>
              <a:t>00001000</a:t>
            </a:r>
          </a:p>
        </p:txBody>
      </p:sp>
      <p:sp>
        <p:nvSpPr>
          <p:cNvPr id="1843230" name="Text Box 30"/>
          <p:cNvSpPr txBox="1">
            <a:spLocks noChangeArrowheads="1"/>
          </p:cNvSpPr>
          <p:nvPr/>
        </p:nvSpPr>
        <p:spPr bwMode="auto">
          <a:xfrm>
            <a:off x="6750050" y="58547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地址</a:t>
            </a:r>
          </a:p>
        </p:txBody>
      </p:sp>
      <p:sp>
        <p:nvSpPr>
          <p:cNvPr id="1843231" name="Text Box 31"/>
          <p:cNvSpPr txBox="1">
            <a:spLocks noChangeArrowheads="1"/>
          </p:cNvSpPr>
          <p:nvPr/>
        </p:nvSpPr>
        <p:spPr bwMode="auto">
          <a:xfrm>
            <a:off x="7881938" y="3124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内容</a:t>
            </a:r>
          </a:p>
        </p:txBody>
      </p:sp>
      <p:sp>
        <p:nvSpPr>
          <p:cNvPr id="1843232" name="Freeform 32"/>
          <p:cNvSpPr>
            <a:spLocks/>
          </p:cNvSpPr>
          <p:nvPr/>
        </p:nvSpPr>
        <p:spPr bwMode="auto">
          <a:xfrm>
            <a:off x="1847851" y="620714"/>
            <a:ext cx="5826125" cy="4689475"/>
          </a:xfrm>
          <a:custGeom>
            <a:avLst/>
            <a:gdLst>
              <a:gd name="T0" fmla="*/ 814 w 3670"/>
              <a:gd name="T1" fmla="*/ 2485 h 2954"/>
              <a:gd name="T2" fmla="*/ 814 w 3670"/>
              <a:gd name="T3" fmla="*/ 2954 h 2954"/>
              <a:gd name="T4" fmla="*/ 0 w 3670"/>
              <a:gd name="T5" fmla="*/ 2954 h 2954"/>
              <a:gd name="T6" fmla="*/ 8 w 3670"/>
              <a:gd name="T7" fmla="*/ 0 h 2954"/>
              <a:gd name="T8" fmla="*/ 3670 w 3670"/>
              <a:gd name="T9" fmla="*/ 0 h 2954"/>
              <a:gd name="T10" fmla="*/ 3670 w 3670"/>
              <a:gd name="T11" fmla="*/ 437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70" h="2954">
                <a:moveTo>
                  <a:pt x="814" y="2485"/>
                </a:moveTo>
                <a:lnTo>
                  <a:pt x="814" y="2954"/>
                </a:lnTo>
                <a:lnTo>
                  <a:pt x="0" y="2954"/>
                </a:lnTo>
                <a:lnTo>
                  <a:pt x="8" y="0"/>
                </a:lnTo>
                <a:lnTo>
                  <a:pt x="3670" y="0"/>
                </a:lnTo>
                <a:lnTo>
                  <a:pt x="3670" y="437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33" name="Freeform 33"/>
          <p:cNvSpPr>
            <a:spLocks/>
          </p:cNvSpPr>
          <p:nvPr/>
        </p:nvSpPr>
        <p:spPr bwMode="auto">
          <a:xfrm>
            <a:off x="5448301" y="4581526"/>
            <a:ext cx="1476375" cy="352425"/>
          </a:xfrm>
          <a:custGeom>
            <a:avLst/>
            <a:gdLst>
              <a:gd name="T0" fmla="*/ 0 w 905"/>
              <a:gd name="T1" fmla="*/ 0 h 222"/>
              <a:gd name="T2" fmla="*/ 0 w 905"/>
              <a:gd name="T3" fmla="*/ 222 h 222"/>
              <a:gd name="T4" fmla="*/ 905 w 905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222">
                <a:moveTo>
                  <a:pt x="0" y="0"/>
                </a:moveTo>
                <a:lnTo>
                  <a:pt x="0" y="222"/>
                </a:lnTo>
                <a:lnTo>
                  <a:pt x="905" y="222"/>
                </a:lnTo>
              </a:path>
            </a:pathLst>
          </a:custGeom>
          <a:noFill/>
          <a:ln w="2857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34" name="Text Box 34"/>
          <p:cNvSpPr txBox="1">
            <a:spLocks noChangeArrowheads="1"/>
          </p:cNvSpPr>
          <p:nvPr/>
        </p:nvSpPr>
        <p:spPr bwMode="auto">
          <a:xfrm>
            <a:off x="5729289" y="4905375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1843235" name="Text Box 35"/>
          <p:cNvSpPr txBox="1">
            <a:spLocks noChangeArrowheads="1"/>
          </p:cNvSpPr>
          <p:nvPr/>
        </p:nvSpPr>
        <p:spPr bwMode="auto">
          <a:xfrm>
            <a:off x="4295776" y="4005263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1843236" name="Text Box 36"/>
          <p:cNvSpPr txBox="1">
            <a:spLocks noChangeArrowheads="1"/>
          </p:cNvSpPr>
          <p:nvPr/>
        </p:nvSpPr>
        <p:spPr bwMode="auto">
          <a:xfrm>
            <a:off x="9271001" y="2538413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</a:t>
            </a:r>
          </a:p>
        </p:txBody>
      </p:sp>
      <p:sp>
        <p:nvSpPr>
          <p:cNvPr id="1843237" name="Text Box 37"/>
          <p:cNvSpPr txBox="1">
            <a:spLocks noChangeArrowheads="1"/>
          </p:cNvSpPr>
          <p:nvPr/>
        </p:nvSpPr>
        <p:spPr bwMode="auto">
          <a:xfrm>
            <a:off x="5729289" y="5273675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1843238" name="Text Box 38"/>
          <p:cNvSpPr txBox="1">
            <a:spLocks noChangeArrowheads="1"/>
          </p:cNvSpPr>
          <p:nvPr/>
        </p:nvSpPr>
        <p:spPr bwMode="auto">
          <a:xfrm>
            <a:off x="6708775" y="635000"/>
            <a:ext cx="998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控制</a:t>
            </a:r>
            <a:r>
              <a:rPr kumimoji="0" lang="en-US" altLang="zh-CN" sz="1600">
                <a:solidFill>
                  <a:schemeClr val="accent2"/>
                </a:solidFill>
                <a:sym typeface="Wingdings" panose="05000000000000000000" pitchFamily="2" charset="2"/>
              </a:rPr>
              <a:t>R</a:t>
            </a:r>
            <a:r>
              <a:rPr kumimoji="0" lang="en-US" altLang="zh-CN" sz="1600" baseline="-25000">
                <a:solidFill>
                  <a:schemeClr val="accent2"/>
                </a:solidFill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1843239" name="Rectangle 39"/>
          <p:cNvSpPr>
            <a:spLocks noChangeArrowheads="1"/>
          </p:cNvSpPr>
          <p:nvPr/>
        </p:nvSpPr>
        <p:spPr bwMode="auto">
          <a:xfrm>
            <a:off x="4060826" y="16954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43240" name="Rectangle 40"/>
          <p:cNvSpPr>
            <a:spLocks noChangeArrowheads="1"/>
          </p:cNvSpPr>
          <p:nvPr/>
        </p:nvSpPr>
        <p:spPr bwMode="auto">
          <a:xfrm>
            <a:off x="4048126" y="13652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3241" name="Freeform 41"/>
          <p:cNvSpPr>
            <a:spLocks/>
          </p:cNvSpPr>
          <p:nvPr/>
        </p:nvSpPr>
        <p:spPr bwMode="auto">
          <a:xfrm>
            <a:off x="2921000" y="1917701"/>
            <a:ext cx="1500188" cy="741363"/>
          </a:xfrm>
          <a:custGeom>
            <a:avLst/>
            <a:gdLst>
              <a:gd name="T0" fmla="*/ 1 w 945"/>
              <a:gd name="T1" fmla="*/ 343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43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2" name="Rectangle 42"/>
          <p:cNvSpPr>
            <a:spLocks noChangeArrowheads="1"/>
          </p:cNvSpPr>
          <p:nvPr/>
        </p:nvSpPr>
        <p:spPr bwMode="auto">
          <a:xfrm>
            <a:off x="3300413" y="442912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33CC"/>
                </a:solidFill>
              </a:rPr>
              <a:t>000001</a:t>
            </a:r>
          </a:p>
        </p:txBody>
      </p:sp>
      <p:sp>
        <p:nvSpPr>
          <p:cNvPr id="1843243" name="Rectangle 43"/>
          <p:cNvSpPr>
            <a:spLocks noChangeArrowheads="1"/>
          </p:cNvSpPr>
          <p:nvPr/>
        </p:nvSpPr>
        <p:spPr bwMode="auto">
          <a:xfrm>
            <a:off x="5122863" y="33321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PC</a:t>
            </a:r>
          </a:p>
        </p:txBody>
      </p:sp>
      <p:sp>
        <p:nvSpPr>
          <p:cNvPr id="1843244" name="Rectangle 44"/>
          <p:cNvSpPr>
            <a:spLocks noChangeArrowheads="1"/>
          </p:cNvSpPr>
          <p:nvPr/>
        </p:nvSpPr>
        <p:spPr bwMode="auto">
          <a:xfrm>
            <a:off x="5122863" y="40243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IR</a:t>
            </a:r>
          </a:p>
        </p:txBody>
      </p:sp>
      <p:sp>
        <p:nvSpPr>
          <p:cNvPr id="1843245" name="Line 45"/>
          <p:cNvSpPr>
            <a:spLocks noChangeShapeType="1"/>
          </p:cNvSpPr>
          <p:nvPr/>
        </p:nvSpPr>
        <p:spPr bwMode="auto">
          <a:xfrm flipH="1">
            <a:off x="6297614" y="1858963"/>
            <a:ext cx="14001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6" name="Line 46"/>
          <p:cNvSpPr>
            <a:spLocks noChangeShapeType="1"/>
          </p:cNvSpPr>
          <p:nvPr/>
        </p:nvSpPr>
        <p:spPr bwMode="auto">
          <a:xfrm flipH="1">
            <a:off x="6296026" y="15160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7" name="Line 47"/>
          <p:cNvSpPr>
            <a:spLocks noChangeShapeType="1"/>
          </p:cNvSpPr>
          <p:nvPr/>
        </p:nvSpPr>
        <p:spPr bwMode="auto">
          <a:xfrm flipH="1">
            <a:off x="6297614" y="21637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8" name="Line 48"/>
          <p:cNvSpPr>
            <a:spLocks noChangeShapeType="1"/>
          </p:cNvSpPr>
          <p:nvPr/>
        </p:nvSpPr>
        <p:spPr bwMode="auto">
          <a:xfrm flipH="1">
            <a:off x="6297614" y="2492375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9" name="Freeform 49"/>
          <p:cNvSpPr>
            <a:spLocks/>
          </p:cNvSpPr>
          <p:nvPr/>
        </p:nvSpPr>
        <p:spPr bwMode="auto">
          <a:xfrm>
            <a:off x="6096000" y="2781301"/>
            <a:ext cx="1581150" cy="1655763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50" name="Freeform 50"/>
          <p:cNvSpPr>
            <a:spLocks/>
          </p:cNvSpPr>
          <p:nvPr/>
        </p:nvSpPr>
        <p:spPr bwMode="auto">
          <a:xfrm>
            <a:off x="7678738" y="2808288"/>
            <a:ext cx="1630362" cy="328612"/>
          </a:xfrm>
          <a:custGeom>
            <a:avLst/>
            <a:gdLst>
              <a:gd name="T0" fmla="*/ 0 w 1440"/>
              <a:gd name="T1" fmla="*/ 0 h 255"/>
              <a:gd name="T2" fmla="*/ 1440 w 1440"/>
              <a:gd name="T3" fmla="*/ 0 h 255"/>
              <a:gd name="T4" fmla="*/ 1440 w 1440"/>
              <a:gd name="T5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255">
                <a:moveTo>
                  <a:pt x="0" y="0"/>
                </a:moveTo>
                <a:lnTo>
                  <a:pt x="1440" y="0"/>
                </a:lnTo>
                <a:lnTo>
                  <a:pt x="1440" y="255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51" name="Rectangle 51"/>
          <p:cNvSpPr>
            <a:spLocks noChangeArrowheads="1"/>
          </p:cNvSpPr>
          <p:nvPr/>
        </p:nvSpPr>
        <p:spPr bwMode="auto">
          <a:xfrm>
            <a:off x="4727575" y="1700213"/>
            <a:ext cx="1308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3252" name="Rectangle 52"/>
          <p:cNvSpPr>
            <a:spLocks noChangeArrowheads="1"/>
          </p:cNvSpPr>
          <p:nvPr/>
        </p:nvSpPr>
        <p:spPr bwMode="auto">
          <a:xfrm>
            <a:off x="4295776" y="3627438"/>
            <a:ext cx="180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1400"/>
              <a:t>00000000 </a:t>
            </a:r>
            <a:r>
              <a:rPr kumimoji="0" lang="en-US" altLang="zh-CN" sz="1400">
                <a:solidFill>
                  <a:schemeClr val="accent2"/>
                </a:solidFill>
              </a:rPr>
              <a:t>0000000</a:t>
            </a:r>
            <a:r>
              <a:rPr kumimoji="0" lang="en-US" altLang="zh-CN" sz="14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43253" name="Line 53"/>
          <p:cNvSpPr>
            <a:spLocks noChangeShapeType="1"/>
          </p:cNvSpPr>
          <p:nvPr/>
        </p:nvSpPr>
        <p:spPr bwMode="auto">
          <a:xfrm flipH="1" flipV="1">
            <a:off x="9336088" y="3429000"/>
            <a:ext cx="0" cy="6477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254" name="Group 54"/>
          <p:cNvGrpSpPr>
            <a:grpSpLocks/>
          </p:cNvGrpSpPr>
          <p:nvPr/>
        </p:nvGrpSpPr>
        <p:grpSpPr bwMode="auto">
          <a:xfrm>
            <a:off x="1970089" y="717551"/>
            <a:ext cx="974725" cy="701675"/>
            <a:chOff x="1348" y="1728"/>
            <a:chExt cx="806" cy="600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3258" name="Group 58"/>
          <p:cNvGrpSpPr>
            <a:grpSpLocks/>
          </p:cNvGrpSpPr>
          <p:nvPr/>
        </p:nvGrpSpPr>
        <p:grpSpPr bwMode="auto">
          <a:xfrm>
            <a:off x="3905251" y="2805114"/>
            <a:ext cx="974725" cy="701675"/>
            <a:chOff x="1348" y="1728"/>
            <a:chExt cx="806" cy="60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3262" name="Group 62"/>
          <p:cNvGrpSpPr>
            <a:grpSpLocks/>
          </p:cNvGrpSpPr>
          <p:nvPr/>
        </p:nvGrpSpPr>
        <p:grpSpPr bwMode="auto">
          <a:xfrm>
            <a:off x="5897564" y="6080126"/>
            <a:ext cx="974725" cy="701675"/>
            <a:chOff x="1348" y="1728"/>
            <a:chExt cx="806" cy="600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69" name="标题 1"/>
          <p:cNvSpPr txBox="1">
            <a:spLocks/>
          </p:cNvSpPr>
          <p:nvPr/>
        </p:nvSpPr>
        <p:spPr>
          <a:xfrm>
            <a:off x="856427" y="14080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机器程序的执行过程模拟</a:t>
            </a: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332172" y="6253163"/>
            <a:ext cx="5491986" cy="4572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ctr"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条指令：执行指令（</a:t>
            </a:r>
            <a:r>
              <a:rPr lang="en-US" altLang="zh-CN" dirty="0"/>
              <a:t>2</a:t>
            </a:r>
            <a:r>
              <a:rPr lang="zh-CN" altLang="en-US" dirty="0"/>
              <a:t>个节拍）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43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843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43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43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843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4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4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4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3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43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16" grpId="0" animBg="1"/>
      <p:bldP spid="1843228" grpId="0" animBg="1"/>
      <p:bldP spid="1843234" grpId="0"/>
      <p:bldP spid="1843235" grpId="0"/>
      <p:bldP spid="1843236" grpId="0"/>
      <p:bldP spid="1843237" grpId="0"/>
      <p:bldP spid="1843238" grpId="0"/>
      <p:bldP spid="1843242" grpId="0"/>
      <p:bldP spid="1843251" grpId="0"/>
      <p:bldP spid="18432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ChangeArrowheads="1"/>
          </p:cNvSpPr>
          <p:nvPr/>
        </p:nvSpPr>
        <p:spPr bwMode="auto">
          <a:xfrm>
            <a:off x="6761164" y="3017839"/>
            <a:ext cx="3449637" cy="37226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3203" name="Rectangle 3"/>
          <p:cNvSpPr>
            <a:spLocks noChangeArrowheads="1"/>
          </p:cNvSpPr>
          <p:nvPr/>
        </p:nvSpPr>
        <p:spPr bwMode="auto">
          <a:xfrm>
            <a:off x="2099799" y="1023938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3204" name="Rectangle 4"/>
          <p:cNvSpPr>
            <a:spLocks noChangeArrowheads="1"/>
          </p:cNvSpPr>
          <p:nvPr/>
        </p:nvSpPr>
        <p:spPr bwMode="auto">
          <a:xfrm>
            <a:off x="2711450" y="3284539"/>
            <a:ext cx="3536950" cy="14509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3205" name="Freeform 5"/>
          <p:cNvSpPr>
            <a:spLocks/>
          </p:cNvSpPr>
          <p:nvPr/>
        </p:nvSpPr>
        <p:spPr bwMode="auto">
          <a:xfrm>
            <a:off x="3519488" y="1538289"/>
            <a:ext cx="914400" cy="307975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2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3744914"/>
            <a:ext cx="27051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207" name="Text Box 7"/>
          <p:cNvSpPr txBox="1">
            <a:spLocks noChangeArrowheads="1"/>
          </p:cNvSpPr>
          <p:nvPr/>
        </p:nvSpPr>
        <p:spPr bwMode="auto">
          <a:xfrm>
            <a:off x="2808288" y="3381376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时钟与节拍发生器</a:t>
            </a:r>
          </a:p>
        </p:txBody>
      </p:sp>
      <p:sp>
        <p:nvSpPr>
          <p:cNvPr id="1843208" name="Text Box 8"/>
          <p:cNvSpPr txBox="1">
            <a:spLocks noChangeArrowheads="1"/>
          </p:cNvSpPr>
          <p:nvPr/>
        </p:nvSpPr>
        <p:spPr bwMode="auto">
          <a:xfrm>
            <a:off x="2808288" y="4291013"/>
            <a:ext cx="908050" cy="2841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信号控制</a:t>
            </a:r>
          </a:p>
        </p:txBody>
      </p:sp>
      <p:sp>
        <p:nvSpPr>
          <p:cNvPr id="1843209" name="Text Box 9"/>
          <p:cNvSpPr txBox="1">
            <a:spLocks noChangeArrowheads="1"/>
          </p:cNvSpPr>
          <p:nvPr/>
        </p:nvSpPr>
        <p:spPr bwMode="auto">
          <a:xfrm>
            <a:off x="4973638" y="1025525"/>
            <a:ext cx="760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r>
              <a:rPr kumimoji="0" lang="zh-CN" altLang="en-US" sz="1400"/>
              <a:t>寄存器</a:t>
            </a:r>
          </a:p>
        </p:txBody>
      </p:sp>
      <p:sp>
        <p:nvSpPr>
          <p:cNvPr id="1843210" name="Rectangle 10"/>
          <p:cNvSpPr>
            <a:spLocks noChangeArrowheads="1"/>
          </p:cNvSpPr>
          <p:nvPr/>
        </p:nvSpPr>
        <p:spPr bwMode="auto">
          <a:xfrm>
            <a:off x="4305829" y="3592248"/>
            <a:ext cx="1779587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/>
              <a:t>00000000 </a:t>
            </a:r>
            <a:r>
              <a:rPr kumimoji="0" lang="en-US" altLang="zh-CN" sz="1400" dirty="0">
                <a:solidFill>
                  <a:schemeClr val="accent2"/>
                </a:solidFill>
              </a:rPr>
              <a:t>0000000</a:t>
            </a:r>
            <a:r>
              <a:rPr kumimoji="0" lang="en-US" altLang="zh-CN" sz="1400" dirty="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3211" name="Rectangle 11"/>
          <p:cNvSpPr>
            <a:spLocks noChangeArrowheads="1"/>
          </p:cNvSpPr>
          <p:nvPr/>
        </p:nvSpPr>
        <p:spPr bwMode="auto">
          <a:xfrm>
            <a:off x="4268789" y="4316414"/>
            <a:ext cx="1830387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>
                <a:solidFill>
                  <a:srgbClr val="FF0000"/>
                </a:solidFill>
              </a:rPr>
              <a:t>000001 </a:t>
            </a:r>
            <a:r>
              <a:rPr kumimoji="0" lang="en-US" altLang="zh-CN" sz="1400" dirty="0"/>
              <a:t>0000001000</a:t>
            </a:r>
          </a:p>
        </p:txBody>
      </p:sp>
      <p:sp>
        <p:nvSpPr>
          <p:cNvPr id="1843212" name="Rectangle 12"/>
          <p:cNvSpPr>
            <a:spLocks noChangeArrowheads="1"/>
          </p:cNvSpPr>
          <p:nvPr/>
        </p:nvSpPr>
        <p:spPr bwMode="auto">
          <a:xfrm>
            <a:off x="4438651" y="13731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3213" name="Rectangle 13"/>
          <p:cNvSpPr>
            <a:spLocks noChangeArrowheads="1"/>
          </p:cNvSpPr>
          <p:nvPr/>
        </p:nvSpPr>
        <p:spPr bwMode="auto">
          <a:xfrm>
            <a:off x="4449762" y="1690425"/>
            <a:ext cx="1839913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00000000 00000011</a:t>
            </a:r>
            <a:endParaRPr kumimoji="0" lang="en-US" altLang="zh-CN" sz="1400" b="0">
              <a:solidFill>
                <a:srgbClr val="FF0066"/>
              </a:solidFill>
            </a:endParaRPr>
          </a:p>
        </p:txBody>
      </p:sp>
      <p:sp>
        <p:nvSpPr>
          <p:cNvPr id="1843214" name="Rectangle 14"/>
          <p:cNvSpPr>
            <a:spLocks noChangeArrowheads="1"/>
          </p:cNvSpPr>
          <p:nvPr/>
        </p:nvSpPr>
        <p:spPr bwMode="auto">
          <a:xfrm>
            <a:off x="4438651" y="2024064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3215" name="Rectangle 15"/>
          <p:cNvSpPr>
            <a:spLocks noChangeArrowheads="1"/>
          </p:cNvSpPr>
          <p:nvPr/>
        </p:nvSpPr>
        <p:spPr bwMode="auto">
          <a:xfrm>
            <a:off x="4438651" y="23510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3216" name="Rectangle 16"/>
          <p:cNvSpPr>
            <a:spLocks noChangeArrowheads="1"/>
          </p:cNvSpPr>
          <p:nvPr/>
        </p:nvSpPr>
        <p:spPr bwMode="auto">
          <a:xfrm>
            <a:off x="8543925" y="5646738"/>
            <a:ext cx="1462088" cy="2206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3217" name="Line 17"/>
          <p:cNvSpPr>
            <a:spLocks noChangeShapeType="1"/>
          </p:cNvSpPr>
          <p:nvPr/>
        </p:nvSpPr>
        <p:spPr bwMode="auto">
          <a:xfrm flipH="1" flipV="1">
            <a:off x="3724276" y="4430713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18" name="Line 18"/>
          <p:cNvSpPr>
            <a:spLocks noChangeShapeType="1"/>
          </p:cNvSpPr>
          <p:nvPr/>
        </p:nvSpPr>
        <p:spPr bwMode="auto">
          <a:xfrm>
            <a:off x="3262313" y="3916364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219" name="Group 19"/>
          <p:cNvGrpSpPr>
            <a:grpSpLocks/>
          </p:cNvGrpSpPr>
          <p:nvPr/>
        </p:nvGrpSpPr>
        <p:grpSpPr bwMode="auto">
          <a:xfrm>
            <a:off x="2174875" y="1757364"/>
            <a:ext cx="1512888" cy="695325"/>
            <a:chOff x="2534" y="361"/>
            <a:chExt cx="953" cy="438"/>
          </a:xfrm>
        </p:grpSpPr>
        <p:sp>
          <p:nvSpPr>
            <p:cNvPr id="1843220" name="Freeform 20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221" name="Text Box 21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3" tIns="45708" rIns="91413" bIns="45708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43222" name="Freeform 22"/>
          <p:cNvSpPr>
            <a:spLocks/>
          </p:cNvSpPr>
          <p:nvPr/>
        </p:nvSpPr>
        <p:spPr bwMode="auto">
          <a:xfrm>
            <a:off x="2457450" y="14763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25" name="Line 25"/>
          <p:cNvSpPr>
            <a:spLocks noChangeShapeType="1"/>
          </p:cNvSpPr>
          <p:nvPr/>
        </p:nvSpPr>
        <p:spPr bwMode="auto">
          <a:xfrm>
            <a:off x="7118351" y="5775325"/>
            <a:ext cx="33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26" name="Line 26"/>
          <p:cNvSpPr>
            <a:spLocks noChangeShapeType="1"/>
          </p:cNvSpPr>
          <p:nvPr/>
        </p:nvSpPr>
        <p:spPr bwMode="auto">
          <a:xfrm>
            <a:off x="7689850" y="1384301"/>
            <a:ext cx="0" cy="155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27" name="Line 27"/>
          <p:cNvSpPr>
            <a:spLocks noChangeShapeType="1"/>
          </p:cNvSpPr>
          <p:nvPr/>
        </p:nvSpPr>
        <p:spPr bwMode="auto">
          <a:xfrm flipH="1">
            <a:off x="6276976" y="18589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28" name="Rectangle 28"/>
          <p:cNvSpPr>
            <a:spLocks noChangeArrowheads="1"/>
          </p:cNvSpPr>
          <p:nvPr/>
        </p:nvSpPr>
        <p:spPr bwMode="auto">
          <a:xfrm>
            <a:off x="8360171" y="3158859"/>
            <a:ext cx="1779588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/>
              <a:t>00000000 00000011</a:t>
            </a:r>
          </a:p>
        </p:txBody>
      </p:sp>
      <p:sp>
        <p:nvSpPr>
          <p:cNvPr id="1843229" name="Rectangle 29"/>
          <p:cNvSpPr>
            <a:spLocks noChangeArrowheads="1"/>
          </p:cNvSpPr>
          <p:nvPr/>
        </p:nvSpPr>
        <p:spPr bwMode="auto">
          <a:xfrm>
            <a:off x="6888163" y="4171950"/>
            <a:ext cx="303212" cy="16906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413" tIns="45708" rIns="91413" bIns="45708" anchor="ctr"/>
          <a:lstStyle/>
          <a:p>
            <a:pPr algn="ctr"/>
            <a:r>
              <a:rPr kumimoji="0" lang="en-US" altLang="zh-CN" sz="1400"/>
              <a:t>00000000 </a:t>
            </a:r>
            <a:r>
              <a:rPr kumimoji="0" lang="en-US" altLang="zh-CN" sz="1400">
                <a:solidFill>
                  <a:srgbClr val="FF0066"/>
                </a:solidFill>
              </a:rPr>
              <a:t>00001000</a:t>
            </a:r>
          </a:p>
        </p:txBody>
      </p:sp>
      <p:sp>
        <p:nvSpPr>
          <p:cNvPr id="1843230" name="Text Box 30"/>
          <p:cNvSpPr txBox="1">
            <a:spLocks noChangeArrowheads="1"/>
          </p:cNvSpPr>
          <p:nvPr/>
        </p:nvSpPr>
        <p:spPr bwMode="auto">
          <a:xfrm>
            <a:off x="6750050" y="58547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地址</a:t>
            </a:r>
          </a:p>
        </p:txBody>
      </p:sp>
      <p:sp>
        <p:nvSpPr>
          <p:cNvPr id="1843231" name="Text Box 31"/>
          <p:cNvSpPr txBox="1">
            <a:spLocks noChangeArrowheads="1"/>
          </p:cNvSpPr>
          <p:nvPr/>
        </p:nvSpPr>
        <p:spPr bwMode="auto">
          <a:xfrm>
            <a:off x="7881938" y="3124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内容</a:t>
            </a:r>
          </a:p>
        </p:txBody>
      </p:sp>
      <p:sp>
        <p:nvSpPr>
          <p:cNvPr id="1843239" name="Rectangle 39"/>
          <p:cNvSpPr>
            <a:spLocks noChangeArrowheads="1"/>
          </p:cNvSpPr>
          <p:nvPr/>
        </p:nvSpPr>
        <p:spPr bwMode="auto">
          <a:xfrm>
            <a:off x="4060826" y="16954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43240" name="Rectangle 40"/>
          <p:cNvSpPr>
            <a:spLocks noChangeArrowheads="1"/>
          </p:cNvSpPr>
          <p:nvPr/>
        </p:nvSpPr>
        <p:spPr bwMode="auto">
          <a:xfrm>
            <a:off x="4048126" y="13652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3241" name="Freeform 41"/>
          <p:cNvSpPr>
            <a:spLocks/>
          </p:cNvSpPr>
          <p:nvPr/>
        </p:nvSpPr>
        <p:spPr bwMode="auto">
          <a:xfrm>
            <a:off x="2921000" y="1917701"/>
            <a:ext cx="1500188" cy="741363"/>
          </a:xfrm>
          <a:custGeom>
            <a:avLst/>
            <a:gdLst>
              <a:gd name="T0" fmla="*/ 1 w 945"/>
              <a:gd name="T1" fmla="*/ 343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43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3" name="Rectangle 43"/>
          <p:cNvSpPr>
            <a:spLocks noChangeArrowheads="1"/>
          </p:cNvSpPr>
          <p:nvPr/>
        </p:nvSpPr>
        <p:spPr bwMode="auto">
          <a:xfrm>
            <a:off x="5122863" y="33321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PC</a:t>
            </a:r>
          </a:p>
        </p:txBody>
      </p:sp>
      <p:sp>
        <p:nvSpPr>
          <p:cNvPr id="1843244" name="Rectangle 44"/>
          <p:cNvSpPr>
            <a:spLocks noChangeArrowheads="1"/>
          </p:cNvSpPr>
          <p:nvPr/>
        </p:nvSpPr>
        <p:spPr bwMode="auto">
          <a:xfrm>
            <a:off x="5122863" y="40243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IR</a:t>
            </a:r>
          </a:p>
        </p:txBody>
      </p:sp>
      <p:sp>
        <p:nvSpPr>
          <p:cNvPr id="1843245" name="Line 45"/>
          <p:cNvSpPr>
            <a:spLocks noChangeShapeType="1"/>
          </p:cNvSpPr>
          <p:nvPr/>
        </p:nvSpPr>
        <p:spPr bwMode="auto">
          <a:xfrm flipH="1">
            <a:off x="6297614" y="1858963"/>
            <a:ext cx="1400175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6" name="Line 46"/>
          <p:cNvSpPr>
            <a:spLocks noChangeShapeType="1"/>
          </p:cNvSpPr>
          <p:nvPr/>
        </p:nvSpPr>
        <p:spPr bwMode="auto">
          <a:xfrm flipH="1">
            <a:off x="6296026" y="15160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7" name="Line 47"/>
          <p:cNvSpPr>
            <a:spLocks noChangeShapeType="1"/>
          </p:cNvSpPr>
          <p:nvPr/>
        </p:nvSpPr>
        <p:spPr bwMode="auto">
          <a:xfrm flipH="1">
            <a:off x="6297614" y="21637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8" name="Line 48"/>
          <p:cNvSpPr>
            <a:spLocks noChangeShapeType="1"/>
          </p:cNvSpPr>
          <p:nvPr/>
        </p:nvSpPr>
        <p:spPr bwMode="auto">
          <a:xfrm flipH="1">
            <a:off x="6297614" y="2492375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9" name="Freeform 49"/>
          <p:cNvSpPr>
            <a:spLocks/>
          </p:cNvSpPr>
          <p:nvPr/>
        </p:nvSpPr>
        <p:spPr bwMode="auto">
          <a:xfrm>
            <a:off x="6096000" y="2781301"/>
            <a:ext cx="1581150" cy="1655763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50" name="Freeform 50"/>
          <p:cNvSpPr>
            <a:spLocks/>
          </p:cNvSpPr>
          <p:nvPr/>
        </p:nvSpPr>
        <p:spPr bwMode="auto">
          <a:xfrm>
            <a:off x="7678738" y="2808288"/>
            <a:ext cx="1630362" cy="328612"/>
          </a:xfrm>
          <a:custGeom>
            <a:avLst/>
            <a:gdLst>
              <a:gd name="T0" fmla="*/ 0 w 1440"/>
              <a:gd name="T1" fmla="*/ 0 h 255"/>
              <a:gd name="T2" fmla="*/ 1440 w 1440"/>
              <a:gd name="T3" fmla="*/ 0 h 255"/>
              <a:gd name="T4" fmla="*/ 1440 w 1440"/>
              <a:gd name="T5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255">
                <a:moveTo>
                  <a:pt x="0" y="0"/>
                </a:moveTo>
                <a:lnTo>
                  <a:pt x="1440" y="0"/>
                </a:lnTo>
                <a:lnTo>
                  <a:pt x="1440" y="255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53" name="Line 53"/>
          <p:cNvSpPr>
            <a:spLocks noChangeShapeType="1"/>
          </p:cNvSpPr>
          <p:nvPr/>
        </p:nvSpPr>
        <p:spPr bwMode="auto">
          <a:xfrm flipH="1" flipV="1">
            <a:off x="9336088" y="3429000"/>
            <a:ext cx="0" cy="6477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254" name="Group 54"/>
          <p:cNvGrpSpPr>
            <a:grpSpLocks/>
          </p:cNvGrpSpPr>
          <p:nvPr/>
        </p:nvGrpSpPr>
        <p:grpSpPr bwMode="auto">
          <a:xfrm>
            <a:off x="1970089" y="717551"/>
            <a:ext cx="974725" cy="701675"/>
            <a:chOff x="1348" y="1728"/>
            <a:chExt cx="806" cy="600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3258" name="Group 58"/>
          <p:cNvGrpSpPr>
            <a:grpSpLocks/>
          </p:cNvGrpSpPr>
          <p:nvPr/>
        </p:nvGrpSpPr>
        <p:grpSpPr bwMode="auto">
          <a:xfrm>
            <a:off x="3905251" y="2805114"/>
            <a:ext cx="974725" cy="701675"/>
            <a:chOff x="1348" y="1728"/>
            <a:chExt cx="806" cy="60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3262" name="Group 62"/>
          <p:cNvGrpSpPr>
            <a:grpSpLocks/>
          </p:cNvGrpSpPr>
          <p:nvPr/>
        </p:nvGrpSpPr>
        <p:grpSpPr bwMode="auto">
          <a:xfrm>
            <a:off x="5897564" y="6080126"/>
            <a:ext cx="974725" cy="701675"/>
            <a:chOff x="1348" y="1728"/>
            <a:chExt cx="806" cy="600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56" name="标题 1"/>
          <p:cNvSpPr txBox="1">
            <a:spLocks/>
          </p:cNvSpPr>
          <p:nvPr/>
        </p:nvSpPr>
        <p:spPr>
          <a:xfrm>
            <a:off x="856427" y="14080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机器程序的执行过程模拟</a:t>
            </a: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332172" y="6253163"/>
            <a:ext cx="5491986" cy="4572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ctr"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条指令执行结束状态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45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Rectangle 2"/>
          <p:cNvSpPr>
            <a:spLocks noChangeArrowheads="1"/>
          </p:cNvSpPr>
          <p:nvPr/>
        </p:nvSpPr>
        <p:spPr bwMode="auto">
          <a:xfrm>
            <a:off x="2109789" y="10414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5251" name="Rectangle 3"/>
          <p:cNvSpPr>
            <a:spLocks noChangeArrowheads="1"/>
          </p:cNvSpPr>
          <p:nvPr/>
        </p:nvSpPr>
        <p:spPr bwMode="auto">
          <a:xfrm>
            <a:off x="6761164" y="3017839"/>
            <a:ext cx="3449637" cy="37226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5252" name="Rectangle 4"/>
          <p:cNvSpPr>
            <a:spLocks noChangeArrowheads="1"/>
          </p:cNvSpPr>
          <p:nvPr/>
        </p:nvSpPr>
        <p:spPr bwMode="auto">
          <a:xfrm>
            <a:off x="2708275" y="3260726"/>
            <a:ext cx="3536950" cy="14509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5253" name="Freeform 5"/>
          <p:cNvSpPr>
            <a:spLocks/>
          </p:cNvSpPr>
          <p:nvPr/>
        </p:nvSpPr>
        <p:spPr bwMode="auto">
          <a:xfrm>
            <a:off x="3519488" y="1538289"/>
            <a:ext cx="914400" cy="307975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52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3744914"/>
            <a:ext cx="27051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5255" name="Text Box 7"/>
          <p:cNvSpPr txBox="1">
            <a:spLocks noChangeArrowheads="1"/>
          </p:cNvSpPr>
          <p:nvPr/>
        </p:nvSpPr>
        <p:spPr bwMode="auto">
          <a:xfrm>
            <a:off x="2808288" y="3381376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时钟与节拍发生器</a:t>
            </a:r>
          </a:p>
        </p:txBody>
      </p:sp>
      <p:sp>
        <p:nvSpPr>
          <p:cNvPr id="1845256" name="Text Box 8"/>
          <p:cNvSpPr txBox="1">
            <a:spLocks noChangeArrowheads="1"/>
          </p:cNvSpPr>
          <p:nvPr/>
        </p:nvSpPr>
        <p:spPr bwMode="auto">
          <a:xfrm>
            <a:off x="2808288" y="4291013"/>
            <a:ext cx="908050" cy="2841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信号控制</a:t>
            </a:r>
          </a:p>
        </p:txBody>
      </p:sp>
      <p:sp>
        <p:nvSpPr>
          <p:cNvPr id="1845257" name="Text Box 9"/>
          <p:cNvSpPr txBox="1">
            <a:spLocks noChangeArrowheads="1"/>
          </p:cNvSpPr>
          <p:nvPr/>
        </p:nvSpPr>
        <p:spPr bwMode="auto">
          <a:xfrm>
            <a:off x="4973638" y="1025525"/>
            <a:ext cx="760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r>
              <a:rPr kumimoji="0" lang="zh-CN" altLang="en-US" sz="1400"/>
              <a:t>寄存器</a:t>
            </a:r>
          </a:p>
        </p:txBody>
      </p:sp>
      <p:sp>
        <p:nvSpPr>
          <p:cNvPr id="1845258" name="Rectangle 10"/>
          <p:cNvSpPr>
            <a:spLocks noChangeArrowheads="1"/>
          </p:cNvSpPr>
          <p:nvPr/>
        </p:nvSpPr>
        <p:spPr bwMode="auto">
          <a:xfrm>
            <a:off x="4310064" y="3625850"/>
            <a:ext cx="1779587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00000000 </a:t>
            </a:r>
            <a:r>
              <a:rPr kumimoji="0" lang="en-US" altLang="zh-CN" sz="1400">
                <a:solidFill>
                  <a:schemeClr val="accent2"/>
                </a:solidFill>
              </a:rPr>
              <a:t>0000000</a:t>
            </a:r>
            <a:r>
              <a:rPr kumimoji="0" lang="en-US" altLang="zh-CN" sz="14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5259" name="Rectangle 11"/>
          <p:cNvSpPr>
            <a:spLocks noChangeArrowheads="1"/>
          </p:cNvSpPr>
          <p:nvPr/>
        </p:nvSpPr>
        <p:spPr bwMode="auto">
          <a:xfrm>
            <a:off x="4268789" y="4316414"/>
            <a:ext cx="1830387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000100 0000001001</a:t>
            </a:r>
          </a:p>
        </p:txBody>
      </p:sp>
      <p:sp>
        <p:nvSpPr>
          <p:cNvPr id="1845260" name="Rectangle 12"/>
          <p:cNvSpPr>
            <a:spLocks noChangeArrowheads="1"/>
          </p:cNvSpPr>
          <p:nvPr/>
        </p:nvSpPr>
        <p:spPr bwMode="auto">
          <a:xfrm>
            <a:off x="4438651" y="13731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5261" name="Rectangle 13"/>
          <p:cNvSpPr>
            <a:spLocks noChangeArrowheads="1"/>
          </p:cNvSpPr>
          <p:nvPr/>
        </p:nvSpPr>
        <p:spPr bwMode="auto">
          <a:xfrm>
            <a:off x="4438651" y="1698625"/>
            <a:ext cx="1839913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/>
              <a:t>00000000 00000011</a:t>
            </a:r>
            <a:endParaRPr kumimoji="0" lang="en-US" altLang="zh-CN" sz="1400" b="0" dirty="0">
              <a:solidFill>
                <a:srgbClr val="FF0066"/>
              </a:solidFill>
            </a:endParaRPr>
          </a:p>
        </p:txBody>
      </p:sp>
      <p:sp>
        <p:nvSpPr>
          <p:cNvPr id="1845262" name="Rectangle 14"/>
          <p:cNvSpPr>
            <a:spLocks noChangeArrowheads="1"/>
          </p:cNvSpPr>
          <p:nvPr/>
        </p:nvSpPr>
        <p:spPr bwMode="auto">
          <a:xfrm>
            <a:off x="4438651" y="2024064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5263" name="Rectangle 15"/>
          <p:cNvSpPr>
            <a:spLocks noChangeArrowheads="1"/>
          </p:cNvSpPr>
          <p:nvPr/>
        </p:nvSpPr>
        <p:spPr bwMode="auto">
          <a:xfrm>
            <a:off x="4438651" y="23510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5264" name="Rectangle 16"/>
          <p:cNvSpPr>
            <a:spLocks noChangeArrowheads="1"/>
          </p:cNvSpPr>
          <p:nvPr/>
        </p:nvSpPr>
        <p:spPr bwMode="auto">
          <a:xfrm>
            <a:off x="8543925" y="4221163"/>
            <a:ext cx="1462088" cy="2206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5265" name="Line 17"/>
          <p:cNvSpPr>
            <a:spLocks noChangeShapeType="1"/>
          </p:cNvSpPr>
          <p:nvPr/>
        </p:nvSpPr>
        <p:spPr bwMode="auto">
          <a:xfrm flipH="1" flipV="1">
            <a:off x="3724276" y="4430713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66" name="Line 18"/>
          <p:cNvSpPr>
            <a:spLocks noChangeShapeType="1"/>
          </p:cNvSpPr>
          <p:nvPr/>
        </p:nvSpPr>
        <p:spPr bwMode="auto">
          <a:xfrm>
            <a:off x="3262313" y="3916364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5267" name="Group 19"/>
          <p:cNvGrpSpPr>
            <a:grpSpLocks/>
          </p:cNvGrpSpPr>
          <p:nvPr/>
        </p:nvGrpSpPr>
        <p:grpSpPr bwMode="auto">
          <a:xfrm>
            <a:off x="2174875" y="1757364"/>
            <a:ext cx="1512888" cy="695325"/>
            <a:chOff x="2534" y="361"/>
            <a:chExt cx="953" cy="438"/>
          </a:xfrm>
        </p:grpSpPr>
        <p:sp>
          <p:nvSpPr>
            <p:cNvPr id="1845268" name="Freeform 20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69" name="Text Box 21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3" tIns="45708" rIns="91413" bIns="45708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45270" name="Freeform 22"/>
          <p:cNvSpPr>
            <a:spLocks/>
          </p:cNvSpPr>
          <p:nvPr/>
        </p:nvSpPr>
        <p:spPr bwMode="auto">
          <a:xfrm>
            <a:off x="2457450" y="14763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71" name="Line 23"/>
          <p:cNvSpPr>
            <a:spLocks noChangeShapeType="1"/>
          </p:cNvSpPr>
          <p:nvPr/>
        </p:nvSpPr>
        <p:spPr bwMode="auto">
          <a:xfrm>
            <a:off x="7104064" y="4365625"/>
            <a:ext cx="3397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72" name="Line 24"/>
          <p:cNvSpPr>
            <a:spLocks noChangeShapeType="1"/>
          </p:cNvSpPr>
          <p:nvPr/>
        </p:nvSpPr>
        <p:spPr bwMode="auto">
          <a:xfrm>
            <a:off x="7689850" y="1384301"/>
            <a:ext cx="0" cy="15541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73" name="Freeform 25"/>
          <p:cNvSpPr>
            <a:spLocks/>
          </p:cNvSpPr>
          <p:nvPr/>
        </p:nvSpPr>
        <p:spPr bwMode="auto">
          <a:xfrm>
            <a:off x="7678738" y="2759076"/>
            <a:ext cx="1630362" cy="377825"/>
          </a:xfrm>
          <a:custGeom>
            <a:avLst/>
            <a:gdLst>
              <a:gd name="T0" fmla="*/ 0 w 1440"/>
              <a:gd name="T1" fmla="*/ 0 h 255"/>
              <a:gd name="T2" fmla="*/ 1440 w 1440"/>
              <a:gd name="T3" fmla="*/ 0 h 255"/>
              <a:gd name="T4" fmla="*/ 1440 w 1440"/>
              <a:gd name="T5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255">
                <a:moveTo>
                  <a:pt x="0" y="0"/>
                </a:moveTo>
                <a:lnTo>
                  <a:pt x="1440" y="0"/>
                </a:lnTo>
                <a:lnTo>
                  <a:pt x="1440" y="255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74" name="Rectangle 26"/>
          <p:cNvSpPr>
            <a:spLocks noChangeArrowheads="1"/>
          </p:cNvSpPr>
          <p:nvPr/>
        </p:nvSpPr>
        <p:spPr bwMode="auto">
          <a:xfrm>
            <a:off x="8323794" y="3159920"/>
            <a:ext cx="1779588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/>
              <a:t>00010000 00001001</a:t>
            </a:r>
          </a:p>
        </p:txBody>
      </p:sp>
      <p:sp>
        <p:nvSpPr>
          <p:cNvPr id="1845275" name="Freeform 27"/>
          <p:cNvSpPr>
            <a:spLocks/>
          </p:cNvSpPr>
          <p:nvPr/>
        </p:nvSpPr>
        <p:spPr bwMode="auto">
          <a:xfrm>
            <a:off x="6108700" y="2751139"/>
            <a:ext cx="1581150" cy="1704975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76" name="Rectangle 28"/>
          <p:cNvSpPr>
            <a:spLocks noChangeArrowheads="1"/>
          </p:cNvSpPr>
          <p:nvPr/>
        </p:nvSpPr>
        <p:spPr bwMode="auto">
          <a:xfrm>
            <a:off x="6888163" y="4019550"/>
            <a:ext cx="303212" cy="16906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413" tIns="45708" rIns="91413" bIns="45708" anchor="ctr"/>
          <a:lstStyle/>
          <a:p>
            <a:pPr algn="ctr"/>
            <a:r>
              <a:rPr kumimoji="0" lang="en-US" altLang="zh-CN" sz="1400"/>
              <a:t>00000000 </a:t>
            </a:r>
            <a:r>
              <a:rPr kumimoji="0" lang="en-US" altLang="zh-CN" sz="1400">
                <a:solidFill>
                  <a:schemeClr val="accent2"/>
                </a:solidFill>
              </a:rPr>
              <a:t>0000000</a:t>
            </a:r>
            <a:r>
              <a:rPr kumimoji="0" lang="en-US" altLang="zh-CN" sz="14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5277" name="Freeform 29"/>
          <p:cNvSpPr>
            <a:spLocks/>
          </p:cNvSpPr>
          <p:nvPr/>
        </p:nvSpPr>
        <p:spPr bwMode="auto">
          <a:xfrm>
            <a:off x="6083300" y="3749675"/>
            <a:ext cx="927100" cy="247650"/>
          </a:xfrm>
          <a:custGeom>
            <a:avLst/>
            <a:gdLst>
              <a:gd name="T0" fmla="*/ 0 w 584"/>
              <a:gd name="T1" fmla="*/ 0 h 156"/>
              <a:gd name="T2" fmla="*/ 584 w 584"/>
              <a:gd name="T3" fmla="*/ 0 h 156"/>
              <a:gd name="T4" fmla="*/ 584 w 584"/>
              <a:gd name="T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156">
                <a:moveTo>
                  <a:pt x="0" y="0"/>
                </a:moveTo>
                <a:lnTo>
                  <a:pt x="584" y="0"/>
                </a:lnTo>
                <a:lnTo>
                  <a:pt x="584" y="156"/>
                </a:lnTo>
              </a:path>
            </a:pathLst>
          </a:custGeom>
          <a:noFill/>
          <a:ln w="2857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78" name="Text Box 30"/>
          <p:cNvSpPr txBox="1">
            <a:spLocks noChangeArrowheads="1"/>
          </p:cNvSpPr>
          <p:nvPr/>
        </p:nvSpPr>
        <p:spPr bwMode="auto">
          <a:xfrm>
            <a:off x="6750050" y="57023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地址</a:t>
            </a:r>
          </a:p>
        </p:txBody>
      </p:sp>
      <p:sp>
        <p:nvSpPr>
          <p:cNvPr id="1845279" name="Text Box 31"/>
          <p:cNvSpPr txBox="1">
            <a:spLocks noChangeArrowheads="1"/>
          </p:cNvSpPr>
          <p:nvPr/>
        </p:nvSpPr>
        <p:spPr bwMode="auto">
          <a:xfrm>
            <a:off x="7881938" y="3124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内容</a:t>
            </a:r>
          </a:p>
        </p:txBody>
      </p:sp>
      <p:sp>
        <p:nvSpPr>
          <p:cNvPr id="1845280" name="Text Box 32"/>
          <p:cNvSpPr txBox="1">
            <a:spLocks noChangeArrowheads="1"/>
          </p:cNvSpPr>
          <p:nvPr/>
        </p:nvSpPr>
        <p:spPr bwMode="auto">
          <a:xfrm>
            <a:off x="6699251" y="348615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</a:t>
            </a:r>
          </a:p>
        </p:txBody>
      </p:sp>
      <p:sp>
        <p:nvSpPr>
          <p:cNvPr id="1845281" name="Text Box 33"/>
          <p:cNvSpPr txBox="1">
            <a:spLocks noChangeArrowheads="1"/>
          </p:cNvSpPr>
          <p:nvPr/>
        </p:nvSpPr>
        <p:spPr bwMode="auto">
          <a:xfrm>
            <a:off x="9266239" y="2593975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</a:t>
            </a:r>
          </a:p>
        </p:txBody>
      </p:sp>
      <p:sp>
        <p:nvSpPr>
          <p:cNvPr id="1845282" name="Line 34"/>
          <p:cNvSpPr>
            <a:spLocks noChangeShapeType="1"/>
          </p:cNvSpPr>
          <p:nvPr/>
        </p:nvSpPr>
        <p:spPr bwMode="auto">
          <a:xfrm flipH="1">
            <a:off x="6276976" y="15160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83" name="Line 35"/>
          <p:cNvSpPr>
            <a:spLocks noChangeShapeType="1"/>
          </p:cNvSpPr>
          <p:nvPr/>
        </p:nvSpPr>
        <p:spPr bwMode="auto">
          <a:xfrm flipH="1">
            <a:off x="6276976" y="18335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84" name="Line 36"/>
          <p:cNvSpPr>
            <a:spLocks noChangeShapeType="1"/>
          </p:cNvSpPr>
          <p:nvPr/>
        </p:nvSpPr>
        <p:spPr bwMode="auto">
          <a:xfrm flipH="1">
            <a:off x="6278564" y="21637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85" name="Line 37"/>
          <p:cNvSpPr>
            <a:spLocks noChangeShapeType="1"/>
          </p:cNvSpPr>
          <p:nvPr/>
        </p:nvSpPr>
        <p:spPr bwMode="auto">
          <a:xfrm flipH="1">
            <a:off x="6278564" y="24812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86" name="Text Box 38"/>
          <p:cNvSpPr txBox="1">
            <a:spLocks noChangeArrowheads="1"/>
          </p:cNvSpPr>
          <p:nvPr/>
        </p:nvSpPr>
        <p:spPr bwMode="auto">
          <a:xfrm>
            <a:off x="6167439" y="5013325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</a:t>
            </a:r>
          </a:p>
        </p:txBody>
      </p:sp>
      <p:sp>
        <p:nvSpPr>
          <p:cNvPr id="1845287" name="Freeform 39"/>
          <p:cNvSpPr>
            <a:spLocks/>
          </p:cNvSpPr>
          <p:nvPr/>
        </p:nvSpPr>
        <p:spPr bwMode="auto">
          <a:xfrm>
            <a:off x="3287713" y="4624389"/>
            <a:ext cx="3465512" cy="719137"/>
          </a:xfrm>
          <a:custGeom>
            <a:avLst/>
            <a:gdLst>
              <a:gd name="T0" fmla="*/ 0 w 2434"/>
              <a:gd name="T1" fmla="*/ 0 h 453"/>
              <a:gd name="T2" fmla="*/ 0 w 2434"/>
              <a:gd name="T3" fmla="*/ 453 h 453"/>
              <a:gd name="T4" fmla="*/ 2434 w 2434"/>
              <a:gd name="T5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4" h="453">
                <a:moveTo>
                  <a:pt x="0" y="0"/>
                </a:moveTo>
                <a:lnTo>
                  <a:pt x="0" y="453"/>
                </a:lnTo>
                <a:lnTo>
                  <a:pt x="2434" y="453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88" name="Freeform 40"/>
          <p:cNvSpPr>
            <a:spLocks/>
          </p:cNvSpPr>
          <p:nvPr/>
        </p:nvSpPr>
        <p:spPr bwMode="auto">
          <a:xfrm>
            <a:off x="3479800" y="4613275"/>
            <a:ext cx="1600200" cy="444500"/>
          </a:xfrm>
          <a:custGeom>
            <a:avLst/>
            <a:gdLst>
              <a:gd name="T0" fmla="*/ 0 w 957"/>
              <a:gd name="T1" fmla="*/ 9 h 280"/>
              <a:gd name="T2" fmla="*/ 0 w 957"/>
              <a:gd name="T3" fmla="*/ 280 h 280"/>
              <a:gd name="T4" fmla="*/ 957 w 957"/>
              <a:gd name="T5" fmla="*/ 280 h 280"/>
              <a:gd name="T6" fmla="*/ 957 w 957"/>
              <a:gd name="T7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7" h="280">
                <a:moveTo>
                  <a:pt x="0" y="9"/>
                </a:moveTo>
                <a:lnTo>
                  <a:pt x="0" y="280"/>
                </a:lnTo>
                <a:lnTo>
                  <a:pt x="957" y="280"/>
                </a:lnTo>
                <a:lnTo>
                  <a:pt x="957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89" name="Text Box 41"/>
          <p:cNvSpPr txBox="1">
            <a:spLocks noChangeArrowheads="1"/>
          </p:cNvSpPr>
          <p:nvPr/>
        </p:nvSpPr>
        <p:spPr bwMode="auto">
          <a:xfrm>
            <a:off x="5016501" y="472440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</a:t>
            </a:r>
          </a:p>
        </p:txBody>
      </p:sp>
      <p:sp>
        <p:nvSpPr>
          <p:cNvPr id="1845290" name="Rectangle 42"/>
          <p:cNvSpPr>
            <a:spLocks noChangeArrowheads="1"/>
          </p:cNvSpPr>
          <p:nvPr/>
        </p:nvSpPr>
        <p:spPr bwMode="auto">
          <a:xfrm>
            <a:off x="4060826" y="16954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45291" name="Rectangle 43"/>
          <p:cNvSpPr>
            <a:spLocks noChangeArrowheads="1"/>
          </p:cNvSpPr>
          <p:nvPr/>
        </p:nvSpPr>
        <p:spPr bwMode="auto">
          <a:xfrm>
            <a:off x="4048126" y="13652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5292" name="Freeform 44"/>
          <p:cNvSpPr>
            <a:spLocks/>
          </p:cNvSpPr>
          <p:nvPr/>
        </p:nvSpPr>
        <p:spPr bwMode="auto">
          <a:xfrm>
            <a:off x="2921000" y="1917701"/>
            <a:ext cx="1500188" cy="741363"/>
          </a:xfrm>
          <a:custGeom>
            <a:avLst/>
            <a:gdLst>
              <a:gd name="T0" fmla="*/ 1 w 945"/>
              <a:gd name="T1" fmla="*/ 335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35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93" name="Rectangle 45"/>
          <p:cNvSpPr>
            <a:spLocks noChangeArrowheads="1"/>
          </p:cNvSpPr>
          <p:nvPr/>
        </p:nvSpPr>
        <p:spPr bwMode="auto">
          <a:xfrm>
            <a:off x="5122863" y="33321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PC</a:t>
            </a:r>
          </a:p>
        </p:txBody>
      </p:sp>
      <p:sp>
        <p:nvSpPr>
          <p:cNvPr id="1845294" name="Rectangle 46"/>
          <p:cNvSpPr>
            <a:spLocks noChangeArrowheads="1"/>
          </p:cNvSpPr>
          <p:nvPr/>
        </p:nvSpPr>
        <p:spPr bwMode="auto">
          <a:xfrm>
            <a:off x="5122863" y="40243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IR</a:t>
            </a:r>
          </a:p>
        </p:txBody>
      </p:sp>
      <p:sp>
        <p:nvSpPr>
          <p:cNvPr id="1845295" name="Freeform 47"/>
          <p:cNvSpPr>
            <a:spLocks/>
          </p:cNvSpPr>
          <p:nvPr/>
        </p:nvSpPr>
        <p:spPr bwMode="auto">
          <a:xfrm>
            <a:off x="6108700" y="2747964"/>
            <a:ext cx="1581150" cy="1704975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96" name="Line 48"/>
          <p:cNvSpPr>
            <a:spLocks noChangeShapeType="1"/>
          </p:cNvSpPr>
          <p:nvPr/>
        </p:nvSpPr>
        <p:spPr bwMode="auto">
          <a:xfrm flipH="1" flipV="1">
            <a:off x="9336088" y="3429000"/>
            <a:ext cx="0" cy="6477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97" name="Rectangle 49"/>
          <p:cNvSpPr>
            <a:spLocks noChangeArrowheads="1"/>
          </p:cNvSpPr>
          <p:nvPr/>
        </p:nvSpPr>
        <p:spPr bwMode="auto">
          <a:xfrm>
            <a:off x="4281488" y="4306888"/>
            <a:ext cx="180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1400" dirty="0"/>
              <a:t>000001 </a:t>
            </a:r>
            <a:r>
              <a:rPr kumimoji="0" lang="en-US" altLang="zh-CN" sz="1400" dirty="0">
                <a:solidFill>
                  <a:srgbClr val="FF0066"/>
                </a:solidFill>
              </a:rPr>
              <a:t>0000001000</a:t>
            </a:r>
          </a:p>
        </p:txBody>
      </p:sp>
      <p:grpSp>
        <p:nvGrpSpPr>
          <p:cNvPr id="1845298" name="Group 50"/>
          <p:cNvGrpSpPr>
            <a:grpSpLocks/>
          </p:cNvGrpSpPr>
          <p:nvPr/>
        </p:nvGrpSpPr>
        <p:grpSpPr bwMode="auto">
          <a:xfrm>
            <a:off x="1970089" y="717551"/>
            <a:ext cx="974725" cy="701675"/>
            <a:chOff x="1348" y="1728"/>
            <a:chExt cx="806" cy="600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5302" name="Group 54"/>
          <p:cNvGrpSpPr>
            <a:grpSpLocks/>
          </p:cNvGrpSpPr>
          <p:nvPr/>
        </p:nvGrpSpPr>
        <p:grpSpPr bwMode="auto">
          <a:xfrm>
            <a:off x="3905251" y="2805114"/>
            <a:ext cx="974725" cy="701675"/>
            <a:chOff x="1348" y="1728"/>
            <a:chExt cx="806" cy="60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1416" y="1854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5306" name="Group 58"/>
          <p:cNvGrpSpPr>
            <a:grpSpLocks/>
          </p:cNvGrpSpPr>
          <p:nvPr/>
        </p:nvGrpSpPr>
        <p:grpSpPr bwMode="auto">
          <a:xfrm>
            <a:off x="5897564" y="6080126"/>
            <a:ext cx="974725" cy="701675"/>
            <a:chOff x="1348" y="1728"/>
            <a:chExt cx="806" cy="600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416" y="1855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8334770" y="3150392"/>
            <a:ext cx="1779588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/>
              <a:t>00000000 00000011</a:t>
            </a:r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856427" y="14080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机器程序的执行过程模拟</a:t>
            </a: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332172" y="6253163"/>
            <a:ext cx="5491986" cy="4572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ctr"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条指令：取指令（</a:t>
            </a:r>
            <a:r>
              <a:rPr lang="en-US" altLang="zh-CN" dirty="0"/>
              <a:t>2</a:t>
            </a:r>
            <a:r>
              <a:rPr lang="zh-CN" altLang="en-US" dirty="0"/>
              <a:t>个节拍）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845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45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5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5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845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5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5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5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5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4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4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4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64" grpId="0" animBg="1"/>
      <p:bldP spid="1845274" grpId="0" animBg="1"/>
      <p:bldP spid="1845280" grpId="0"/>
      <p:bldP spid="1845281" grpId="0"/>
      <p:bldP spid="1845286" grpId="0"/>
      <p:bldP spid="1845289" grpId="0"/>
      <p:bldP spid="1845297" grpId="0"/>
      <p:bldP spid="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298" name="Rectangle 2"/>
          <p:cNvSpPr>
            <a:spLocks noChangeArrowheads="1"/>
          </p:cNvSpPr>
          <p:nvPr/>
        </p:nvSpPr>
        <p:spPr bwMode="auto">
          <a:xfrm>
            <a:off x="6761164" y="3017839"/>
            <a:ext cx="3449637" cy="37226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7299" name="Rectangle 3"/>
          <p:cNvSpPr>
            <a:spLocks noChangeArrowheads="1"/>
          </p:cNvSpPr>
          <p:nvPr/>
        </p:nvSpPr>
        <p:spPr bwMode="auto">
          <a:xfrm>
            <a:off x="2109789" y="10414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7300" name="Rectangle 4"/>
          <p:cNvSpPr>
            <a:spLocks noChangeArrowheads="1"/>
          </p:cNvSpPr>
          <p:nvPr/>
        </p:nvSpPr>
        <p:spPr bwMode="auto">
          <a:xfrm>
            <a:off x="2708275" y="3260726"/>
            <a:ext cx="3536950" cy="14509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7301" name="Freeform 5"/>
          <p:cNvSpPr>
            <a:spLocks/>
          </p:cNvSpPr>
          <p:nvPr/>
        </p:nvSpPr>
        <p:spPr bwMode="auto">
          <a:xfrm>
            <a:off x="3519488" y="1538288"/>
            <a:ext cx="914400" cy="254000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7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3744914"/>
            <a:ext cx="27051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7303" name="Text Box 7"/>
          <p:cNvSpPr txBox="1">
            <a:spLocks noChangeArrowheads="1"/>
          </p:cNvSpPr>
          <p:nvPr/>
        </p:nvSpPr>
        <p:spPr bwMode="auto">
          <a:xfrm>
            <a:off x="2808288" y="3381376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时钟与节拍发生器</a:t>
            </a:r>
          </a:p>
        </p:txBody>
      </p:sp>
      <p:sp>
        <p:nvSpPr>
          <p:cNvPr id="1847304" name="Text Box 8"/>
          <p:cNvSpPr txBox="1">
            <a:spLocks noChangeArrowheads="1"/>
          </p:cNvSpPr>
          <p:nvPr/>
        </p:nvSpPr>
        <p:spPr bwMode="auto">
          <a:xfrm>
            <a:off x="2808288" y="4291013"/>
            <a:ext cx="908050" cy="2841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信号控制</a:t>
            </a:r>
          </a:p>
        </p:txBody>
      </p:sp>
      <p:sp>
        <p:nvSpPr>
          <p:cNvPr id="1847305" name="Text Box 9"/>
          <p:cNvSpPr txBox="1">
            <a:spLocks noChangeArrowheads="1"/>
          </p:cNvSpPr>
          <p:nvPr/>
        </p:nvSpPr>
        <p:spPr bwMode="auto">
          <a:xfrm>
            <a:off x="4973638" y="1025525"/>
            <a:ext cx="760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r>
              <a:rPr kumimoji="0" lang="zh-CN" altLang="en-US" sz="1400"/>
              <a:t>寄存器</a:t>
            </a:r>
          </a:p>
        </p:txBody>
      </p:sp>
      <p:sp>
        <p:nvSpPr>
          <p:cNvPr id="1847306" name="Rectangle 10"/>
          <p:cNvSpPr>
            <a:spLocks noChangeArrowheads="1"/>
          </p:cNvSpPr>
          <p:nvPr/>
        </p:nvSpPr>
        <p:spPr bwMode="auto">
          <a:xfrm>
            <a:off x="4310064" y="3625850"/>
            <a:ext cx="1779587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00000000 000000</a:t>
            </a:r>
            <a:r>
              <a:rPr kumimoji="0" lang="en-US" altLang="zh-CN" sz="1400">
                <a:solidFill>
                  <a:srgbClr val="FF0066"/>
                </a:solidFill>
              </a:rPr>
              <a:t>10</a:t>
            </a:r>
          </a:p>
        </p:txBody>
      </p:sp>
      <p:sp>
        <p:nvSpPr>
          <p:cNvPr id="1847307" name="Rectangle 11"/>
          <p:cNvSpPr>
            <a:spLocks noChangeArrowheads="1"/>
          </p:cNvSpPr>
          <p:nvPr/>
        </p:nvSpPr>
        <p:spPr bwMode="auto">
          <a:xfrm>
            <a:off x="4268789" y="4316414"/>
            <a:ext cx="1830387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000100 </a:t>
            </a:r>
            <a:r>
              <a:rPr kumimoji="0" lang="en-US" altLang="zh-CN" sz="1400">
                <a:solidFill>
                  <a:srgbClr val="FF0000"/>
                </a:solidFill>
              </a:rPr>
              <a:t>000000</a:t>
            </a:r>
            <a:r>
              <a:rPr kumimoji="0" lang="en-US" altLang="zh-CN" sz="1400">
                <a:solidFill>
                  <a:srgbClr val="FF0066"/>
                </a:solidFill>
              </a:rPr>
              <a:t>1001</a:t>
            </a:r>
          </a:p>
        </p:txBody>
      </p:sp>
      <p:sp>
        <p:nvSpPr>
          <p:cNvPr id="1847308" name="Rectangle 12"/>
          <p:cNvSpPr>
            <a:spLocks noChangeArrowheads="1"/>
          </p:cNvSpPr>
          <p:nvPr/>
        </p:nvSpPr>
        <p:spPr bwMode="auto">
          <a:xfrm>
            <a:off x="4438651" y="13731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00000000 00001000</a:t>
            </a:r>
            <a:endParaRPr kumimoji="0" lang="en-US" altLang="zh-CN" sz="1600"/>
          </a:p>
        </p:txBody>
      </p:sp>
      <p:sp>
        <p:nvSpPr>
          <p:cNvPr id="1847309" name="Rectangle 13"/>
          <p:cNvSpPr>
            <a:spLocks noChangeArrowheads="1"/>
          </p:cNvSpPr>
          <p:nvPr/>
        </p:nvSpPr>
        <p:spPr bwMode="auto">
          <a:xfrm>
            <a:off x="4438651" y="1698625"/>
            <a:ext cx="1839913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00000000 00000011</a:t>
            </a:r>
          </a:p>
        </p:txBody>
      </p:sp>
      <p:sp>
        <p:nvSpPr>
          <p:cNvPr id="1847310" name="Rectangle 14"/>
          <p:cNvSpPr>
            <a:spLocks noChangeArrowheads="1"/>
          </p:cNvSpPr>
          <p:nvPr/>
        </p:nvSpPr>
        <p:spPr bwMode="auto">
          <a:xfrm>
            <a:off x="4438651" y="2024064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7311" name="Rectangle 15"/>
          <p:cNvSpPr>
            <a:spLocks noChangeArrowheads="1"/>
          </p:cNvSpPr>
          <p:nvPr/>
        </p:nvSpPr>
        <p:spPr bwMode="auto">
          <a:xfrm>
            <a:off x="4438651" y="23510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7312" name="Rectangle 16"/>
          <p:cNvSpPr>
            <a:spLocks noChangeArrowheads="1"/>
          </p:cNvSpPr>
          <p:nvPr/>
        </p:nvSpPr>
        <p:spPr bwMode="auto">
          <a:xfrm>
            <a:off x="4060826" y="16954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47313" name="Rectangle 17"/>
          <p:cNvSpPr>
            <a:spLocks noChangeArrowheads="1"/>
          </p:cNvSpPr>
          <p:nvPr/>
        </p:nvSpPr>
        <p:spPr bwMode="auto">
          <a:xfrm>
            <a:off x="8535989" y="5848351"/>
            <a:ext cx="1462087" cy="220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7314" name="Line 18"/>
          <p:cNvSpPr>
            <a:spLocks noChangeShapeType="1"/>
          </p:cNvSpPr>
          <p:nvPr/>
        </p:nvSpPr>
        <p:spPr bwMode="auto">
          <a:xfrm flipH="1" flipV="1">
            <a:off x="3724276" y="4430713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15" name="Line 19"/>
          <p:cNvSpPr>
            <a:spLocks noChangeShapeType="1"/>
          </p:cNvSpPr>
          <p:nvPr/>
        </p:nvSpPr>
        <p:spPr bwMode="auto">
          <a:xfrm>
            <a:off x="3262313" y="3916364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7316" name="Group 20"/>
          <p:cNvGrpSpPr>
            <a:grpSpLocks/>
          </p:cNvGrpSpPr>
          <p:nvPr/>
        </p:nvGrpSpPr>
        <p:grpSpPr bwMode="auto">
          <a:xfrm>
            <a:off x="2174875" y="1757364"/>
            <a:ext cx="1512888" cy="695325"/>
            <a:chOff x="2534" y="361"/>
            <a:chExt cx="953" cy="438"/>
          </a:xfrm>
        </p:grpSpPr>
        <p:sp>
          <p:nvSpPr>
            <p:cNvPr id="1847317" name="Freeform 21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18" name="Text Box 22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3" tIns="45708" rIns="91413" bIns="45708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47319" name="Freeform 23"/>
          <p:cNvSpPr>
            <a:spLocks/>
          </p:cNvSpPr>
          <p:nvPr/>
        </p:nvSpPr>
        <p:spPr bwMode="auto">
          <a:xfrm>
            <a:off x="2457450" y="1476375"/>
            <a:ext cx="1963738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20" name="Rectangle 24"/>
          <p:cNvSpPr>
            <a:spLocks noChangeArrowheads="1"/>
          </p:cNvSpPr>
          <p:nvPr/>
        </p:nvSpPr>
        <p:spPr bwMode="auto">
          <a:xfrm>
            <a:off x="4048126" y="13652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7321" name="Freeform 25"/>
          <p:cNvSpPr>
            <a:spLocks/>
          </p:cNvSpPr>
          <p:nvPr/>
        </p:nvSpPr>
        <p:spPr bwMode="auto">
          <a:xfrm>
            <a:off x="2921000" y="1917701"/>
            <a:ext cx="1500188" cy="741363"/>
          </a:xfrm>
          <a:custGeom>
            <a:avLst/>
            <a:gdLst>
              <a:gd name="T0" fmla="*/ 1 w 945"/>
              <a:gd name="T1" fmla="*/ 326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26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22" name="Freeform 26"/>
          <p:cNvSpPr>
            <a:spLocks/>
          </p:cNvSpPr>
          <p:nvPr/>
        </p:nvSpPr>
        <p:spPr bwMode="auto">
          <a:xfrm>
            <a:off x="3417889" y="4581525"/>
            <a:ext cx="3290887" cy="719138"/>
          </a:xfrm>
          <a:custGeom>
            <a:avLst/>
            <a:gdLst>
              <a:gd name="T0" fmla="*/ 0 w 2434"/>
              <a:gd name="T1" fmla="*/ 0 h 453"/>
              <a:gd name="T2" fmla="*/ 0 w 2434"/>
              <a:gd name="T3" fmla="*/ 453 h 453"/>
              <a:gd name="T4" fmla="*/ 2434 w 2434"/>
              <a:gd name="T5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4" h="453">
                <a:moveTo>
                  <a:pt x="0" y="0"/>
                </a:moveTo>
                <a:lnTo>
                  <a:pt x="0" y="453"/>
                </a:lnTo>
                <a:lnTo>
                  <a:pt x="2434" y="453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23" name="Freeform 27"/>
          <p:cNvSpPr>
            <a:spLocks/>
          </p:cNvSpPr>
          <p:nvPr/>
        </p:nvSpPr>
        <p:spPr bwMode="auto">
          <a:xfrm>
            <a:off x="3522664" y="3906839"/>
            <a:ext cx="1584325" cy="377825"/>
          </a:xfrm>
          <a:custGeom>
            <a:avLst/>
            <a:gdLst>
              <a:gd name="T0" fmla="*/ 0 w 998"/>
              <a:gd name="T1" fmla="*/ 238 h 238"/>
              <a:gd name="T2" fmla="*/ 0 w 998"/>
              <a:gd name="T3" fmla="*/ 107 h 238"/>
              <a:gd name="T4" fmla="*/ 998 w 998"/>
              <a:gd name="T5" fmla="*/ 107 h 238"/>
              <a:gd name="T6" fmla="*/ 998 w 998"/>
              <a:gd name="T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238">
                <a:moveTo>
                  <a:pt x="0" y="238"/>
                </a:moveTo>
                <a:lnTo>
                  <a:pt x="0" y="107"/>
                </a:lnTo>
                <a:lnTo>
                  <a:pt x="998" y="107"/>
                </a:lnTo>
                <a:lnTo>
                  <a:pt x="99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24" name="Line 28"/>
          <p:cNvSpPr>
            <a:spLocks noChangeShapeType="1"/>
          </p:cNvSpPr>
          <p:nvPr/>
        </p:nvSpPr>
        <p:spPr bwMode="auto">
          <a:xfrm>
            <a:off x="7104064" y="5948363"/>
            <a:ext cx="33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25" name="Line 29"/>
          <p:cNvSpPr>
            <a:spLocks noChangeShapeType="1"/>
          </p:cNvSpPr>
          <p:nvPr/>
        </p:nvSpPr>
        <p:spPr bwMode="auto">
          <a:xfrm>
            <a:off x="7689850" y="1384301"/>
            <a:ext cx="0" cy="155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26" name="Line 30"/>
          <p:cNvSpPr>
            <a:spLocks noChangeShapeType="1"/>
          </p:cNvSpPr>
          <p:nvPr/>
        </p:nvSpPr>
        <p:spPr bwMode="auto">
          <a:xfrm flipH="1">
            <a:off x="6276976" y="15033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27" name="Rectangle 31"/>
          <p:cNvSpPr>
            <a:spLocks noChangeArrowheads="1"/>
          </p:cNvSpPr>
          <p:nvPr/>
        </p:nvSpPr>
        <p:spPr bwMode="auto">
          <a:xfrm>
            <a:off x="8349914" y="3155419"/>
            <a:ext cx="1801522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 dirty="0"/>
              <a:t>00000000 00001000</a:t>
            </a:r>
          </a:p>
        </p:txBody>
      </p:sp>
      <p:sp>
        <p:nvSpPr>
          <p:cNvPr id="1847328" name="Freeform 32"/>
          <p:cNvSpPr>
            <a:spLocks/>
          </p:cNvSpPr>
          <p:nvPr/>
        </p:nvSpPr>
        <p:spPr bwMode="auto">
          <a:xfrm>
            <a:off x="6108700" y="2795589"/>
            <a:ext cx="1581150" cy="1660525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29" name="Rectangle 33"/>
          <p:cNvSpPr>
            <a:spLocks noChangeArrowheads="1"/>
          </p:cNvSpPr>
          <p:nvPr/>
        </p:nvSpPr>
        <p:spPr bwMode="auto">
          <a:xfrm>
            <a:off x="6888163" y="4437064"/>
            <a:ext cx="303212" cy="16906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413" tIns="45708" rIns="91413" bIns="45708" anchor="ctr"/>
          <a:lstStyle/>
          <a:p>
            <a:pPr algn="ctr"/>
            <a:r>
              <a:rPr kumimoji="0" lang="en-US" altLang="zh-CN" sz="1400"/>
              <a:t>00000000 </a:t>
            </a:r>
            <a:r>
              <a:rPr kumimoji="0" lang="en-US" altLang="zh-CN" sz="1400">
                <a:solidFill>
                  <a:srgbClr val="FF0000"/>
                </a:solidFill>
              </a:rPr>
              <a:t>0000</a:t>
            </a:r>
            <a:r>
              <a:rPr kumimoji="0" lang="en-US" altLang="zh-CN" sz="1400">
                <a:solidFill>
                  <a:srgbClr val="FF0066"/>
                </a:solidFill>
              </a:rPr>
              <a:t>1001</a:t>
            </a:r>
          </a:p>
        </p:txBody>
      </p:sp>
      <p:sp>
        <p:nvSpPr>
          <p:cNvPr id="1847330" name="Text Box 34"/>
          <p:cNvSpPr txBox="1">
            <a:spLocks noChangeArrowheads="1"/>
          </p:cNvSpPr>
          <p:nvPr/>
        </p:nvSpPr>
        <p:spPr bwMode="auto">
          <a:xfrm>
            <a:off x="6750050" y="61341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地址</a:t>
            </a:r>
          </a:p>
        </p:txBody>
      </p:sp>
      <p:sp>
        <p:nvSpPr>
          <p:cNvPr id="1847331" name="Text Box 35"/>
          <p:cNvSpPr txBox="1">
            <a:spLocks noChangeArrowheads="1"/>
          </p:cNvSpPr>
          <p:nvPr/>
        </p:nvSpPr>
        <p:spPr bwMode="auto">
          <a:xfrm>
            <a:off x="7881938" y="3124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内容</a:t>
            </a:r>
          </a:p>
        </p:txBody>
      </p:sp>
      <p:sp>
        <p:nvSpPr>
          <p:cNvPr id="1847332" name="Freeform 36"/>
          <p:cNvSpPr>
            <a:spLocks/>
          </p:cNvSpPr>
          <p:nvPr/>
        </p:nvSpPr>
        <p:spPr bwMode="auto">
          <a:xfrm>
            <a:off x="1847851" y="620714"/>
            <a:ext cx="5826125" cy="4689475"/>
          </a:xfrm>
          <a:custGeom>
            <a:avLst/>
            <a:gdLst>
              <a:gd name="T0" fmla="*/ 814 w 3670"/>
              <a:gd name="T1" fmla="*/ 2485 h 2954"/>
              <a:gd name="T2" fmla="*/ 814 w 3670"/>
              <a:gd name="T3" fmla="*/ 2954 h 2954"/>
              <a:gd name="T4" fmla="*/ 0 w 3670"/>
              <a:gd name="T5" fmla="*/ 2954 h 2954"/>
              <a:gd name="T6" fmla="*/ 8 w 3670"/>
              <a:gd name="T7" fmla="*/ 0 h 2954"/>
              <a:gd name="T8" fmla="*/ 3670 w 3670"/>
              <a:gd name="T9" fmla="*/ 0 h 2954"/>
              <a:gd name="T10" fmla="*/ 3670 w 3670"/>
              <a:gd name="T11" fmla="*/ 437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70" h="2954">
                <a:moveTo>
                  <a:pt x="814" y="2485"/>
                </a:moveTo>
                <a:lnTo>
                  <a:pt x="814" y="2954"/>
                </a:lnTo>
                <a:lnTo>
                  <a:pt x="0" y="2954"/>
                </a:lnTo>
                <a:lnTo>
                  <a:pt x="8" y="0"/>
                </a:lnTo>
                <a:lnTo>
                  <a:pt x="3670" y="0"/>
                </a:lnTo>
                <a:lnTo>
                  <a:pt x="3670" y="437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33" name="Freeform 37"/>
          <p:cNvSpPr>
            <a:spLocks/>
          </p:cNvSpPr>
          <p:nvPr/>
        </p:nvSpPr>
        <p:spPr bwMode="auto">
          <a:xfrm>
            <a:off x="5448301" y="4616451"/>
            <a:ext cx="1476375" cy="352425"/>
          </a:xfrm>
          <a:custGeom>
            <a:avLst/>
            <a:gdLst>
              <a:gd name="T0" fmla="*/ 0 w 905"/>
              <a:gd name="T1" fmla="*/ 0 h 222"/>
              <a:gd name="T2" fmla="*/ 0 w 905"/>
              <a:gd name="T3" fmla="*/ 222 h 222"/>
              <a:gd name="T4" fmla="*/ 905 w 905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222">
                <a:moveTo>
                  <a:pt x="0" y="0"/>
                </a:moveTo>
                <a:lnTo>
                  <a:pt x="0" y="222"/>
                </a:lnTo>
                <a:lnTo>
                  <a:pt x="905" y="222"/>
                </a:lnTo>
              </a:path>
            </a:pathLst>
          </a:custGeom>
          <a:noFill/>
          <a:ln w="2857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34" name="Text Box 38"/>
          <p:cNvSpPr txBox="1">
            <a:spLocks noChangeArrowheads="1"/>
          </p:cNvSpPr>
          <p:nvPr/>
        </p:nvSpPr>
        <p:spPr bwMode="auto">
          <a:xfrm>
            <a:off x="5735639" y="494030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1847335" name="Text Box 39"/>
          <p:cNvSpPr txBox="1">
            <a:spLocks noChangeArrowheads="1"/>
          </p:cNvSpPr>
          <p:nvPr/>
        </p:nvSpPr>
        <p:spPr bwMode="auto">
          <a:xfrm>
            <a:off x="4295776" y="4005263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1847336" name="Text Box 40"/>
          <p:cNvSpPr txBox="1">
            <a:spLocks noChangeArrowheads="1"/>
          </p:cNvSpPr>
          <p:nvPr/>
        </p:nvSpPr>
        <p:spPr bwMode="auto">
          <a:xfrm>
            <a:off x="6311901" y="5300663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1847337" name="Text Box 41"/>
          <p:cNvSpPr txBox="1">
            <a:spLocks noChangeArrowheads="1"/>
          </p:cNvSpPr>
          <p:nvPr/>
        </p:nvSpPr>
        <p:spPr bwMode="auto">
          <a:xfrm>
            <a:off x="6708775" y="635000"/>
            <a:ext cx="998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控制</a:t>
            </a:r>
            <a:r>
              <a:rPr kumimoji="0" lang="en-US" altLang="zh-CN" sz="1600">
                <a:solidFill>
                  <a:schemeClr val="accent2"/>
                </a:solidFill>
                <a:sym typeface="Wingdings" panose="05000000000000000000" pitchFamily="2" charset="2"/>
              </a:rPr>
              <a:t>R</a:t>
            </a:r>
            <a:r>
              <a:rPr kumimoji="0" lang="en-US" altLang="zh-CN" sz="1600" baseline="-2500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1847338" name="Text Box 42"/>
          <p:cNvSpPr txBox="1">
            <a:spLocks noChangeArrowheads="1"/>
          </p:cNvSpPr>
          <p:nvPr/>
        </p:nvSpPr>
        <p:spPr bwMode="auto">
          <a:xfrm>
            <a:off x="9271001" y="2538413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</a:t>
            </a:r>
          </a:p>
        </p:txBody>
      </p:sp>
      <p:sp>
        <p:nvSpPr>
          <p:cNvPr id="1847339" name="Rectangle 43"/>
          <p:cNvSpPr>
            <a:spLocks noChangeArrowheads="1"/>
          </p:cNvSpPr>
          <p:nvPr/>
        </p:nvSpPr>
        <p:spPr bwMode="auto">
          <a:xfrm>
            <a:off x="3319463" y="44323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33CC"/>
                </a:solidFill>
              </a:rPr>
              <a:t>000100</a:t>
            </a:r>
          </a:p>
        </p:txBody>
      </p:sp>
      <p:sp>
        <p:nvSpPr>
          <p:cNvPr id="1847340" name="Rectangle 44"/>
          <p:cNvSpPr>
            <a:spLocks noChangeArrowheads="1"/>
          </p:cNvSpPr>
          <p:nvPr/>
        </p:nvSpPr>
        <p:spPr bwMode="auto">
          <a:xfrm>
            <a:off x="5122863" y="33321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PC</a:t>
            </a:r>
          </a:p>
        </p:txBody>
      </p:sp>
      <p:sp>
        <p:nvSpPr>
          <p:cNvPr id="1847341" name="Rectangle 45"/>
          <p:cNvSpPr>
            <a:spLocks noChangeArrowheads="1"/>
          </p:cNvSpPr>
          <p:nvPr/>
        </p:nvSpPr>
        <p:spPr bwMode="auto">
          <a:xfrm>
            <a:off x="5122863" y="40243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IR</a:t>
            </a:r>
          </a:p>
        </p:txBody>
      </p:sp>
      <p:sp>
        <p:nvSpPr>
          <p:cNvPr id="1847342" name="Line 46"/>
          <p:cNvSpPr>
            <a:spLocks noChangeShapeType="1"/>
          </p:cNvSpPr>
          <p:nvPr/>
        </p:nvSpPr>
        <p:spPr bwMode="auto">
          <a:xfrm flipH="1">
            <a:off x="6276976" y="18335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43" name="Line 47"/>
          <p:cNvSpPr>
            <a:spLocks noChangeShapeType="1"/>
          </p:cNvSpPr>
          <p:nvPr/>
        </p:nvSpPr>
        <p:spPr bwMode="auto">
          <a:xfrm flipH="1">
            <a:off x="6278564" y="21637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44" name="Line 48"/>
          <p:cNvSpPr>
            <a:spLocks noChangeShapeType="1"/>
          </p:cNvSpPr>
          <p:nvPr/>
        </p:nvSpPr>
        <p:spPr bwMode="auto">
          <a:xfrm flipH="1">
            <a:off x="6278564" y="24812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45" name="Line 49"/>
          <p:cNvSpPr>
            <a:spLocks noChangeShapeType="1"/>
          </p:cNvSpPr>
          <p:nvPr/>
        </p:nvSpPr>
        <p:spPr bwMode="auto">
          <a:xfrm flipH="1">
            <a:off x="6269039" y="1500188"/>
            <a:ext cx="14001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46" name="Line 50"/>
          <p:cNvSpPr>
            <a:spLocks noChangeShapeType="1"/>
          </p:cNvSpPr>
          <p:nvPr/>
        </p:nvSpPr>
        <p:spPr bwMode="auto">
          <a:xfrm flipH="1" flipV="1">
            <a:off x="9336088" y="3429000"/>
            <a:ext cx="0" cy="6477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47" name="Freeform 51"/>
          <p:cNvSpPr>
            <a:spLocks/>
          </p:cNvSpPr>
          <p:nvPr/>
        </p:nvSpPr>
        <p:spPr bwMode="auto">
          <a:xfrm>
            <a:off x="7678738" y="2801939"/>
            <a:ext cx="1630362" cy="377825"/>
          </a:xfrm>
          <a:custGeom>
            <a:avLst/>
            <a:gdLst>
              <a:gd name="T0" fmla="*/ 0 w 1440"/>
              <a:gd name="T1" fmla="*/ 0 h 255"/>
              <a:gd name="T2" fmla="*/ 1440 w 1440"/>
              <a:gd name="T3" fmla="*/ 0 h 255"/>
              <a:gd name="T4" fmla="*/ 1440 w 1440"/>
              <a:gd name="T5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255">
                <a:moveTo>
                  <a:pt x="0" y="0"/>
                </a:moveTo>
                <a:lnTo>
                  <a:pt x="1440" y="0"/>
                </a:lnTo>
                <a:lnTo>
                  <a:pt x="1440" y="255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48" name="Rectangle 52"/>
          <p:cNvSpPr>
            <a:spLocks noChangeArrowheads="1"/>
          </p:cNvSpPr>
          <p:nvPr/>
        </p:nvSpPr>
        <p:spPr bwMode="auto">
          <a:xfrm>
            <a:off x="4699000" y="1366838"/>
            <a:ext cx="1308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7349" name="Rectangle 53"/>
          <p:cNvSpPr>
            <a:spLocks noChangeArrowheads="1"/>
          </p:cNvSpPr>
          <p:nvPr/>
        </p:nvSpPr>
        <p:spPr bwMode="auto">
          <a:xfrm>
            <a:off x="4295776" y="3627438"/>
            <a:ext cx="180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1400" dirty="0"/>
              <a:t>00000000 </a:t>
            </a:r>
            <a:r>
              <a:rPr kumimoji="0" lang="en-US" altLang="zh-CN" sz="1400" dirty="0">
                <a:solidFill>
                  <a:schemeClr val="accent2"/>
                </a:solidFill>
              </a:rPr>
              <a:t>0000000</a:t>
            </a:r>
            <a:r>
              <a:rPr kumimoji="0" lang="en-US" altLang="zh-CN" sz="1400" dirty="0">
                <a:solidFill>
                  <a:srgbClr val="FF0066"/>
                </a:solidFill>
              </a:rPr>
              <a:t>1</a:t>
            </a:r>
          </a:p>
        </p:txBody>
      </p:sp>
      <p:grpSp>
        <p:nvGrpSpPr>
          <p:cNvPr id="1847350" name="Group 54"/>
          <p:cNvGrpSpPr>
            <a:grpSpLocks/>
          </p:cNvGrpSpPr>
          <p:nvPr/>
        </p:nvGrpSpPr>
        <p:grpSpPr bwMode="auto">
          <a:xfrm>
            <a:off x="1970089" y="717551"/>
            <a:ext cx="974725" cy="701675"/>
            <a:chOff x="1348" y="1728"/>
            <a:chExt cx="806" cy="600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7354" name="Group 58"/>
          <p:cNvGrpSpPr>
            <a:grpSpLocks/>
          </p:cNvGrpSpPr>
          <p:nvPr/>
        </p:nvGrpSpPr>
        <p:grpSpPr bwMode="auto">
          <a:xfrm>
            <a:off x="3905251" y="2805114"/>
            <a:ext cx="974725" cy="701675"/>
            <a:chOff x="1348" y="1728"/>
            <a:chExt cx="806" cy="60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7358" name="Group 62"/>
          <p:cNvGrpSpPr>
            <a:grpSpLocks/>
          </p:cNvGrpSpPr>
          <p:nvPr/>
        </p:nvGrpSpPr>
        <p:grpSpPr bwMode="auto">
          <a:xfrm>
            <a:off x="5897564" y="6080126"/>
            <a:ext cx="974725" cy="701675"/>
            <a:chOff x="1348" y="1728"/>
            <a:chExt cx="806" cy="600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335478" y="3147021"/>
            <a:ext cx="181068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zh-CN" sz="1400" dirty="0"/>
              <a:t>00000100 00001001</a:t>
            </a:r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856427" y="14080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机器程序的执行过程模拟</a:t>
            </a: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332172" y="6253163"/>
            <a:ext cx="5491986" cy="4572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ctr"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条指令：执行指令（</a:t>
            </a:r>
            <a:r>
              <a:rPr lang="en-US" altLang="zh-CN" dirty="0"/>
              <a:t>4</a:t>
            </a:r>
            <a:r>
              <a:rPr lang="zh-CN" altLang="en-US" dirty="0"/>
              <a:t>个节拍）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7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7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7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7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847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7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7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7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47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4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4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4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847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47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313" grpId="0" animBg="1"/>
      <p:bldP spid="1847327" grpId="0" animBg="1"/>
      <p:bldP spid="1847334" grpId="0"/>
      <p:bldP spid="1847335" grpId="0"/>
      <p:bldP spid="1847336" grpId="0"/>
      <p:bldP spid="1847337" grpId="0"/>
      <p:bldP spid="1847338" grpId="0"/>
      <p:bldP spid="1847339" grpId="0"/>
      <p:bldP spid="1847348" grpId="0"/>
      <p:bldP spid="1847349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260846"/>
            <a:ext cx="11073674" cy="68337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机器是如何执行程序的：认识计算机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4852610" cy="283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一、计算机器的功能与构成</a:t>
            </a:r>
          </a:p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chemeClr val="bg1">
                    <a:lumMod val="65000"/>
                  </a:schemeClr>
                </a:solidFill>
              </a:rPr>
              <a:t>二、机器指令与机器程序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三、一台典型的计算机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四、机器程序的执行过程模拟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五、</a:t>
            </a:r>
            <a:r>
              <a:rPr kumimoji="0" lang="zh-CN" altLang="en-US" sz="2800" dirty="0">
                <a:solidFill>
                  <a:schemeClr val="bg1">
                    <a:lumMod val="65000"/>
                  </a:schemeClr>
                </a:solidFill>
              </a:rPr>
              <a:t>存储器：自动存取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73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Rectangle 2"/>
          <p:cNvSpPr>
            <a:spLocks noChangeArrowheads="1"/>
          </p:cNvSpPr>
          <p:nvPr/>
        </p:nvSpPr>
        <p:spPr bwMode="auto">
          <a:xfrm>
            <a:off x="2109789" y="1041400"/>
            <a:ext cx="4340225" cy="168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6761164" y="3017839"/>
            <a:ext cx="3449637" cy="37226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9348" name="Rectangle 4"/>
          <p:cNvSpPr>
            <a:spLocks noChangeArrowheads="1"/>
          </p:cNvSpPr>
          <p:nvPr/>
        </p:nvSpPr>
        <p:spPr bwMode="auto">
          <a:xfrm>
            <a:off x="2708275" y="3260726"/>
            <a:ext cx="3536950" cy="14509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9349" name="Freeform 5"/>
          <p:cNvSpPr>
            <a:spLocks/>
          </p:cNvSpPr>
          <p:nvPr/>
        </p:nvSpPr>
        <p:spPr bwMode="auto">
          <a:xfrm>
            <a:off x="3503613" y="1557338"/>
            <a:ext cx="914400" cy="254000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9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3744914"/>
            <a:ext cx="27051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9351" name="Text Box 7"/>
          <p:cNvSpPr txBox="1">
            <a:spLocks noChangeArrowheads="1"/>
          </p:cNvSpPr>
          <p:nvPr/>
        </p:nvSpPr>
        <p:spPr bwMode="auto">
          <a:xfrm>
            <a:off x="2808288" y="3381376"/>
            <a:ext cx="9080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时钟与节拍发生器</a:t>
            </a:r>
          </a:p>
        </p:txBody>
      </p:sp>
      <p:sp>
        <p:nvSpPr>
          <p:cNvPr id="1849352" name="Text Box 8"/>
          <p:cNvSpPr txBox="1">
            <a:spLocks noChangeArrowheads="1"/>
          </p:cNvSpPr>
          <p:nvPr/>
        </p:nvSpPr>
        <p:spPr bwMode="auto">
          <a:xfrm>
            <a:off x="2808288" y="4291013"/>
            <a:ext cx="908050" cy="2841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pPr algn="ctr"/>
            <a:r>
              <a:rPr kumimoji="0" lang="zh-CN" altLang="en-US" sz="1200" b="0"/>
              <a:t>信号控制</a:t>
            </a:r>
          </a:p>
        </p:txBody>
      </p:sp>
      <p:sp>
        <p:nvSpPr>
          <p:cNvPr id="1849353" name="Text Box 9"/>
          <p:cNvSpPr txBox="1">
            <a:spLocks noChangeArrowheads="1"/>
          </p:cNvSpPr>
          <p:nvPr/>
        </p:nvSpPr>
        <p:spPr bwMode="auto">
          <a:xfrm>
            <a:off x="4973638" y="1025525"/>
            <a:ext cx="760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8" rIns="91413" bIns="45708">
            <a:spAutoFit/>
          </a:bodyPr>
          <a:lstStyle/>
          <a:p>
            <a:r>
              <a:rPr kumimoji="0" lang="zh-CN" altLang="en-US" sz="1400"/>
              <a:t>寄存器</a:t>
            </a:r>
          </a:p>
        </p:txBody>
      </p:sp>
      <p:sp>
        <p:nvSpPr>
          <p:cNvPr id="1849354" name="Rectangle 10"/>
          <p:cNvSpPr>
            <a:spLocks noChangeArrowheads="1"/>
          </p:cNvSpPr>
          <p:nvPr/>
        </p:nvSpPr>
        <p:spPr bwMode="auto">
          <a:xfrm>
            <a:off x="4310064" y="3625850"/>
            <a:ext cx="1779587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00000000 000000</a:t>
            </a:r>
            <a:r>
              <a:rPr kumimoji="0" lang="en-US" altLang="zh-CN" sz="1400">
                <a:solidFill>
                  <a:srgbClr val="FF0066"/>
                </a:solidFill>
              </a:rPr>
              <a:t>10</a:t>
            </a:r>
          </a:p>
        </p:txBody>
      </p:sp>
      <p:sp>
        <p:nvSpPr>
          <p:cNvPr id="1849355" name="Rectangle 11"/>
          <p:cNvSpPr>
            <a:spLocks noChangeArrowheads="1"/>
          </p:cNvSpPr>
          <p:nvPr/>
        </p:nvSpPr>
        <p:spPr bwMode="auto">
          <a:xfrm>
            <a:off x="4268789" y="4316414"/>
            <a:ext cx="1830387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000100 000000</a:t>
            </a:r>
            <a:r>
              <a:rPr kumimoji="0" lang="en-US" altLang="zh-CN" sz="1400">
                <a:solidFill>
                  <a:srgbClr val="FF0066"/>
                </a:solidFill>
              </a:rPr>
              <a:t>1001</a:t>
            </a:r>
          </a:p>
        </p:txBody>
      </p:sp>
      <p:sp>
        <p:nvSpPr>
          <p:cNvPr id="1849356" name="Rectangle 12"/>
          <p:cNvSpPr>
            <a:spLocks noChangeArrowheads="1"/>
          </p:cNvSpPr>
          <p:nvPr/>
        </p:nvSpPr>
        <p:spPr bwMode="auto">
          <a:xfrm>
            <a:off x="4438651" y="13731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00000000 00001000</a:t>
            </a:r>
            <a:endParaRPr kumimoji="0" lang="en-US" altLang="zh-CN" sz="1600"/>
          </a:p>
        </p:txBody>
      </p:sp>
      <p:sp>
        <p:nvSpPr>
          <p:cNvPr id="1849357" name="Rectangle 13"/>
          <p:cNvSpPr>
            <a:spLocks noChangeArrowheads="1"/>
          </p:cNvSpPr>
          <p:nvPr/>
        </p:nvSpPr>
        <p:spPr bwMode="auto">
          <a:xfrm>
            <a:off x="4438651" y="1698625"/>
            <a:ext cx="1839913" cy="280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>
                <a:solidFill>
                  <a:srgbClr val="FF33CC"/>
                </a:solidFill>
              </a:rPr>
              <a:t>00000000 00011000</a:t>
            </a:r>
          </a:p>
        </p:txBody>
      </p:sp>
      <p:sp>
        <p:nvSpPr>
          <p:cNvPr id="1849358" name="Rectangle 14"/>
          <p:cNvSpPr>
            <a:spLocks noChangeArrowheads="1"/>
          </p:cNvSpPr>
          <p:nvPr/>
        </p:nvSpPr>
        <p:spPr bwMode="auto">
          <a:xfrm>
            <a:off x="4438651" y="2024064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9359" name="Rectangle 15"/>
          <p:cNvSpPr>
            <a:spLocks noChangeArrowheads="1"/>
          </p:cNvSpPr>
          <p:nvPr/>
        </p:nvSpPr>
        <p:spPr bwMode="auto">
          <a:xfrm>
            <a:off x="4438651" y="2351089"/>
            <a:ext cx="1839913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--</a:t>
            </a:r>
            <a:r>
              <a:rPr kumimoji="0" lang="en-US" altLang="zh-CN" sz="1400" b="0">
                <a:solidFill>
                  <a:srgbClr val="FF0066"/>
                </a:solidFill>
              </a:rPr>
              <a:t>(</a:t>
            </a:r>
            <a:r>
              <a:rPr kumimoji="0" lang="zh-CN" altLang="en-US" sz="1400" b="0">
                <a:solidFill>
                  <a:srgbClr val="FF0066"/>
                </a:solidFill>
              </a:rPr>
              <a:t>随机的数值</a:t>
            </a:r>
            <a:r>
              <a:rPr kumimoji="0" lang="en-US" altLang="zh-CN" sz="1400" b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849360" name="Rectangle 16"/>
          <p:cNvSpPr>
            <a:spLocks noChangeArrowheads="1"/>
          </p:cNvSpPr>
          <p:nvPr/>
        </p:nvSpPr>
        <p:spPr bwMode="auto">
          <a:xfrm>
            <a:off x="4060826" y="16954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849361" name="Rectangle 17"/>
          <p:cNvSpPr>
            <a:spLocks noChangeArrowheads="1"/>
          </p:cNvSpPr>
          <p:nvPr/>
        </p:nvSpPr>
        <p:spPr bwMode="auto">
          <a:xfrm>
            <a:off x="8535989" y="5848351"/>
            <a:ext cx="1462087" cy="220663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/>
          </a:p>
        </p:txBody>
      </p:sp>
      <p:sp>
        <p:nvSpPr>
          <p:cNvPr id="1849362" name="Line 18"/>
          <p:cNvSpPr>
            <a:spLocks noChangeShapeType="1"/>
          </p:cNvSpPr>
          <p:nvPr/>
        </p:nvSpPr>
        <p:spPr bwMode="auto">
          <a:xfrm flipH="1" flipV="1">
            <a:off x="3724276" y="4430713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63" name="Line 19"/>
          <p:cNvSpPr>
            <a:spLocks noChangeShapeType="1"/>
          </p:cNvSpPr>
          <p:nvPr/>
        </p:nvSpPr>
        <p:spPr bwMode="auto">
          <a:xfrm>
            <a:off x="3262313" y="3916364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9364" name="Group 20"/>
          <p:cNvGrpSpPr>
            <a:grpSpLocks/>
          </p:cNvGrpSpPr>
          <p:nvPr/>
        </p:nvGrpSpPr>
        <p:grpSpPr bwMode="auto">
          <a:xfrm>
            <a:off x="2174875" y="1757364"/>
            <a:ext cx="1512888" cy="695325"/>
            <a:chOff x="2534" y="361"/>
            <a:chExt cx="953" cy="438"/>
          </a:xfrm>
        </p:grpSpPr>
        <p:sp>
          <p:nvSpPr>
            <p:cNvPr id="1849365" name="Freeform 21"/>
            <p:cNvSpPr>
              <a:spLocks/>
            </p:cNvSpPr>
            <p:nvPr/>
          </p:nvSpPr>
          <p:spPr bwMode="auto">
            <a:xfrm>
              <a:off x="2534" y="361"/>
              <a:ext cx="953" cy="438"/>
            </a:xfrm>
            <a:custGeom>
              <a:avLst/>
              <a:gdLst>
                <a:gd name="T0" fmla="*/ 267 w 953"/>
                <a:gd name="T1" fmla="*/ 11 h 438"/>
                <a:gd name="T2" fmla="*/ 0 w 953"/>
                <a:gd name="T3" fmla="*/ 11 h 438"/>
                <a:gd name="T4" fmla="*/ 184 w 953"/>
                <a:gd name="T5" fmla="*/ 438 h 438"/>
                <a:gd name="T6" fmla="*/ 810 w 953"/>
                <a:gd name="T7" fmla="*/ 438 h 438"/>
                <a:gd name="T8" fmla="*/ 953 w 953"/>
                <a:gd name="T9" fmla="*/ 0 h 438"/>
                <a:gd name="T10" fmla="*/ 707 w 953"/>
                <a:gd name="T11" fmla="*/ 0 h 438"/>
                <a:gd name="T12" fmla="*/ 676 w 953"/>
                <a:gd name="T13" fmla="*/ 115 h 438"/>
                <a:gd name="T14" fmla="*/ 315 w 953"/>
                <a:gd name="T15" fmla="*/ 115 h 438"/>
                <a:gd name="T16" fmla="*/ 267 w 953"/>
                <a:gd name="T17" fmla="*/ 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438">
                  <a:moveTo>
                    <a:pt x="267" y="11"/>
                  </a:moveTo>
                  <a:lnTo>
                    <a:pt x="0" y="11"/>
                  </a:lnTo>
                  <a:lnTo>
                    <a:pt x="184" y="438"/>
                  </a:lnTo>
                  <a:lnTo>
                    <a:pt x="810" y="438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676" y="115"/>
                  </a:lnTo>
                  <a:lnTo>
                    <a:pt x="315" y="115"/>
                  </a:lnTo>
                  <a:lnTo>
                    <a:pt x="267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66" name="Text Box 22"/>
            <p:cNvSpPr txBox="1">
              <a:spLocks noChangeArrowheads="1"/>
            </p:cNvSpPr>
            <p:nvPr/>
          </p:nvSpPr>
          <p:spPr bwMode="auto">
            <a:xfrm>
              <a:off x="2718" y="4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3" tIns="45708" rIns="91413" bIns="45708">
              <a:spAutoFit/>
            </a:bodyPr>
            <a:lstStyle/>
            <a:p>
              <a:r>
                <a:rPr kumimoji="0" lang="zh-CN" altLang="en-US" sz="1200" b="0"/>
                <a:t>算术、逻辑及移位运算</a:t>
              </a:r>
            </a:p>
          </p:txBody>
        </p:sp>
      </p:grpSp>
      <p:sp>
        <p:nvSpPr>
          <p:cNvPr id="1849367" name="Freeform 23"/>
          <p:cNvSpPr>
            <a:spLocks/>
          </p:cNvSpPr>
          <p:nvPr/>
        </p:nvSpPr>
        <p:spPr bwMode="auto">
          <a:xfrm>
            <a:off x="2424114" y="1484313"/>
            <a:ext cx="1963737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68" name="Rectangle 24"/>
          <p:cNvSpPr>
            <a:spLocks noChangeArrowheads="1"/>
          </p:cNvSpPr>
          <p:nvPr/>
        </p:nvSpPr>
        <p:spPr bwMode="auto">
          <a:xfrm>
            <a:off x="4048126" y="1365250"/>
            <a:ext cx="381781" cy="30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R</a:t>
            </a:r>
            <a:r>
              <a:rPr kumimoji="0" lang="en-US" altLang="zh-CN" sz="14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849369" name="Freeform 25"/>
          <p:cNvSpPr>
            <a:spLocks/>
          </p:cNvSpPr>
          <p:nvPr/>
        </p:nvSpPr>
        <p:spPr bwMode="auto">
          <a:xfrm>
            <a:off x="2927350" y="1916113"/>
            <a:ext cx="1500188" cy="741362"/>
          </a:xfrm>
          <a:custGeom>
            <a:avLst/>
            <a:gdLst>
              <a:gd name="T0" fmla="*/ 1 w 945"/>
              <a:gd name="T1" fmla="*/ 326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26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70" name="Freeform 26"/>
          <p:cNvSpPr>
            <a:spLocks/>
          </p:cNvSpPr>
          <p:nvPr/>
        </p:nvSpPr>
        <p:spPr bwMode="auto">
          <a:xfrm>
            <a:off x="2025651" y="2247901"/>
            <a:ext cx="777875" cy="2219325"/>
          </a:xfrm>
          <a:custGeom>
            <a:avLst/>
            <a:gdLst>
              <a:gd name="T0" fmla="*/ 490 w 490"/>
              <a:gd name="T1" fmla="*/ 1398 h 1398"/>
              <a:gd name="T2" fmla="*/ 0 w 490"/>
              <a:gd name="T3" fmla="*/ 1398 h 1398"/>
              <a:gd name="T4" fmla="*/ 0 w 490"/>
              <a:gd name="T5" fmla="*/ 0 h 1398"/>
              <a:gd name="T6" fmla="*/ 237 w 490"/>
              <a:gd name="T7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0" h="1398">
                <a:moveTo>
                  <a:pt x="490" y="1398"/>
                </a:moveTo>
                <a:lnTo>
                  <a:pt x="0" y="1398"/>
                </a:lnTo>
                <a:lnTo>
                  <a:pt x="0" y="0"/>
                </a:lnTo>
                <a:lnTo>
                  <a:pt x="237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71" name="Line 27"/>
          <p:cNvSpPr>
            <a:spLocks noChangeShapeType="1"/>
          </p:cNvSpPr>
          <p:nvPr/>
        </p:nvSpPr>
        <p:spPr bwMode="auto">
          <a:xfrm>
            <a:off x="7104064" y="5948363"/>
            <a:ext cx="33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72" name="Line 28"/>
          <p:cNvSpPr>
            <a:spLocks noChangeShapeType="1"/>
          </p:cNvSpPr>
          <p:nvPr/>
        </p:nvSpPr>
        <p:spPr bwMode="auto">
          <a:xfrm>
            <a:off x="7689850" y="1384301"/>
            <a:ext cx="0" cy="155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73" name="Line 29"/>
          <p:cNvSpPr>
            <a:spLocks noChangeShapeType="1"/>
          </p:cNvSpPr>
          <p:nvPr/>
        </p:nvSpPr>
        <p:spPr bwMode="auto">
          <a:xfrm flipH="1">
            <a:off x="6276976" y="15033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8391525" y="3160714"/>
            <a:ext cx="1779588" cy="280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 anchor="ctr"/>
          <a:lstStyle/>
          <a:p>
            <a:pPr algn="ctr"/>
            <a:r>
              <a:rPr kumimoji="0" lang="en-US" altLang="zh-CN" sz="1400"/>
              <a:t>00000000 00001000</a:t>
            </a:r>
          </a:p>
        </p:txBody>
      </p:sp>
      <p:sp>
        <p:nvSpPr>
          <p:cNvPr id="1849375" name="Freeform 31"/>
          <p:cNvSpPr>
            <a:spLocks/>
          </p:cNvSpPr>
          <p:nvPr/>
        </p:nvSpPr>
        <p:spPr bwMode="auto">
          <a:xfrm>
            <a:off x="6108700" y="2795589"/>
            <a:ext cx="1581150" cy="1660525"/>
          </a:xfrm>
          <a:custGeom>
            <a:avLst/>
            <a:gdLst>
              <a:gd name="T0" fmla="*/ 996 w 996"/>
              <a:gd name="T1" fmla="*/ 0 h 1194"/>
              <a:gd name="T2" fmla="*/ 272 w 996"/>
              <a:gd name="T3" fmla="*/ 0 h 1194"/>
              <a:gd name="T4" fmla="*/ 272 w 996"/>
              <a:gd name="T5" fmla="*/ 1194 h 1194"/>
              <a:gd name="T6" fmla="*/ 0 w 996"/>
              <a:gd name="T7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6" h="1194">
                <a:moveTo>
                  <a:pt x="996" y="0"/>
                </a:moveTo>
                <a:lnTo>
                  <a:pt x="272" y="0"/>
                </a:lnTo>
                <a:lnTo>
                  <a:pt x="272" y="1194"/>
                </a:lnTo>
                <a:lnTo>
                  <a:pt x="0" y="1194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888163" y="4451350"/>
            <a:ext cx="303212" cy="169068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413" tIns="45708" rIns="91413" bIns="45708" anchor="ctr"/>
          <a:lstStyle/>
          <a:p>
            <a:pPr algn="ctr"/>
            <a:r>
              <a:rPr kumimoji="0" lang="en-US" altLang="zh-CN" sz="1400"/>
              <a:t>00000000 0000</a:t>
            </a:r>
            <a:r>
              <a:rPr kumimoji="0" lang="en-US" altLang="zh-CN" sz="1400">
                <a:solidFill>
                  <a:srgbClr val="FF0066"/>
                </a:solidFill>
              </a:rPr>
              <a:t>1001</a:t>
            </a:r>
          </a:p>
        </p:txBody>
      </p:sp>
      <p:sp>
        <p:nvSpPr>
          <p:cNvPr id="1849377" name="Text Box 33"/>
          <p:cNvSpPr txBox="1">
            <a:spLocks noChangeArrowheads="1"/>
          </p:cNvSpPr>
          <p:nvPr/>
        </p:nvSpPr>
        <p:spPr bwMode="auto">
          <a:xfrm>
            <a:off x="6750050" y="61341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地址</a:t>
            </a:r>
          </a:p>
        </p:txBody>
      </p:sp>
      <p:sp>
        <p:nvSpPr>
          <p:cNvPr id="1849378" name="Text Box 34"/>
          <p:cNvSpPr txBox="1">
            <a:spLocks noChangeArrowheads="1"/>
          </p:cNvSpPr>
          <p:nvPr/>
        </p:nvSpPr>
        <p:spPr bwMode="auto">
          <a:xfrm>
            <a:off x="7881938" y="3124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400" b="0">
                <a:solidFill>
                  <a:srgbClr val="FF0066"/>
                </a:solidFill>
              </a:rPr>
              <a:t>内容</a:t>
            </a:r>
          </a:p>
        </p:txBody>
      </p:sp>
      <p:sp>
        <p:nvSpPr>
          <p:cNvPr id="1849379" name="Text Box 35"/>
          <p:cNvSpPr txBox="1">
            <a:spLocks noChangeArrowheads="1"/>
          </p:cNvSpPr>
          <p:nvPr/>
        </p:nvSpPr>
        <p:spPr bwMode="auto">
          <a:xfrm>
            <a:off x="1992314" y="278130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</a:t>
            </a:r>
          </a:p>
        </p:txBody>
      </p:sp>
      <p:sp>
        <p:nvSpPr>
          <p:cNvPr id="1849380" name="Text Box 36"/>
          <p:cNvSpPr txBox="1">
            <a:spLocks noChangeArrowheads="1"/>
          </p:cNvSpPr>
          <p:nvPr/>
        </p:nvSpPr>
        <p:spPr bwMode="auto">
          <a:xfrm>
            <a:off x="2736851" y="1195388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</a:t>
            </a:r>
          </a:p>
        </p:txBody>
      </p:sp>
      <p:sp>
        <p:nvSpPr>
          <p:cNvPr id="1849381" name="Text Box 37"/>
          <p:cNvSpPr txBox="1">
            <a:spLocks noChangeArrowheads="1"/>
          </p:cNvSpPr>
          <p:nvPr/>
        </p:nvSpPr>
        <p:spPr bwMode="auto">
          <a:xfrm>
            <a:off x="3182939" y="1431925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chemeClr val="accent2"/>
                </a:solidFill>
                <a:sym typeface="Wingdings" panose="05000000000000000000" pitchFamily="2" charset="2"/>
              </a:rPr>
              <a:t></a:t>
            </a:r>
          </a:p>
        </p:txBody>
      </p:sp>
      <p:sp>
        <p:nvSpPr>
          <p:cNvPr id="1849382" name="Text Box 38"/>
          <p:cNvSpPr txBox="1">
            <a:spLocks noChangeArrowheads="1"/>
          </p:cNvSpPr>
          <p:nvPr/>
        </p:nvSpPr>
        <p:spPr bwMode="auto">
          <a:xfrm>
            <a:off x="3792539" y="2060575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zh-CN" altLang="en-US" sz="1600">
                <a:solidFill>
                  <a:srgbClr val="FF33CC"/>
                </a:solidFill>
                <a:sym typeface="Wingdings" panose="05000000000000000000" pitchFamily="2" charset="2"/>
              </a:rPr>
              <a:t></a:t>
            </a:r>
          </a:p>
        </p:txBody>
      </p:sp>
      <p:sp>
        <p:nvSpPr>
          <p:cNvPr id="1849383" name="Rectangle 39"/>
          <p:cNvSpPr>
            <a:spLocks noChangeArrowheads="1"/>
          </p:cNvSpPr>
          <p:nvPr/>
        </p:nvSpPr>
        <p:spPr bwMode="auto">
          <a:xfrm>
            <a:off x="3300413" y="442912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8" rIns="91413" bIns="45708">
            <a:spAutoFit/>
          </a:bodyPr>
          <a:lstStyle/>
          <a:p>
            <a:r>
              <a:rPr kumimoji="0" lang="en-US" altLang="zh-CN" sz="1400">
                <a:solidFill>
                  <a:srgbClr val="FF33CC"/>
                </a:solidFill>
              </a:rPr>
              <a:t>000100</a:t>
            </a:r>
          </a:p>
        </p:txBody>
      </p:sp>
      <p:sp>
        <p:nvSpPr>
          <p:cNvPr id="1849384" name="Rectangle 40"/>
          <p:cNvSpPr>
            <a:spLocks noChangeArrowheads="1"/>
          </p:cNvSpPr>
          <p:nvPr/>
        </p:nvSpPr>
        <p:spPr bwMode="auto">
          <a:xfrm>
            <a:off x="5122863" y="333216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PC</a:t>
            </a:r>
          </a:p>
        </p:txBody>
      </p:sp>
      <p:sp>
        <p:nvSpPr>
          <p:cNvPr id="1849385" name="Rectangle 41"/>
          <p:cNvSpPr>
            <a:spLocks noChangeArrowheads="1"/>
          </p:cNvSpPr>
          <p:nvPr/>
        </p:nvSpPr>
        <p:spPr bwMode="auto">
          <a:xfrm>
            <a:off x="5122863" y="40243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7" rIns="91411" bIns="45707">
            <a:spAutoFit/>
          </a:bodyPr>
          <a:lstStyle/>
          <a:p>
            <a:r>
              <a:rPr kumimoji="0" lang="en-US" altLang="zh-CN" sz="1400">
                <a:solidFill>
                  <a:srgbClr val="FF0066"/>
                </a:solidFill>
              </a:rPr>
              <a:t>IR</a:t>
            </a:r>
          </a:p>
        </p:txBody>
      </p:sp>
      <p:sp>
        <p:nvSpPr>
          <p:cNvPr id="1849386" name="Freeform 42"/>
          <p:cNvSpPr>
            <a:spLocks/>
          </p:cNvSpPr>
          <p:nvPr/>
        </p:nvSpPr>
        <p:spPr bwMode="auto">
          <a:xfrm>
            <a:off x="3503613" y="1557338"/>
            <a:ext cx="914400" cy="254000"/>
          </a:xfrm>
          <a:custGeom>
            <a:avLst/>
            <a:gdLst>
              <a:gd name="T0" fmla="*/ 599 w 599"/>
              <a:gd name="T1" fmla="*/ 176 h 179"/>
              <a:gd name="T2" fmla="*/ 248 w 599"/>
              <a:gd name="T3" fmla="*/ 179 h 179"/>
              <a:gd name="T4" fmla="*/ 248 w 599"/>
              <a:gd name="T5" fmla="*/ 2 h 179"/>
              <a:gd name="T6" fmla="*/ 0 w 599"/>
              <a:gd name="T7" fmla="*/ 0 h 179"/>
              <a:gd name="T8" fmla="*/ 0 w 599"/>
              <a:gd name="T9" fmla="*/ 14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79">
                <a:moveTo>
                  <a:pt x="599" y="176"/>
                </a:moveTo>
                <a:lnTo>
                  <a:pt x="248" y="179"/>
                </a:lnTo>
                <a:lnTo>
                  <a:pt x="248" y="2"/>
                </a:ln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87" name="Freeform 43"/>
          <p:cNvSpPr>
            <a:spLocks/>
          </p:cNvSpPr>
          <p:nvPr/>
        </p:nvSpPr>
        <p:spPr bwMode="auto">
          <a:xfrm>
            <a:off x="2424114" y="1484313"/>
            <a:ext cx="1963737" cy="317500"/>
          </a:xfrm>
          <a:custGeom>
            <a:avLst/>
            <a:gdLst>
              <a:gd name="T0" fmla="*/ 1237 w 1237"/>
              <a:gd name="T1" fmla="*/ 0 h 130"/>
              <a:gd name="T2" fmla="*/ 1191 w 1237"/>
              <a:gd name="T3" fmla="*/ 0 h 130"/>
              <a:gd name="T4" fmla="*/ 0 w 1237"/>
              <a:gd name="T5" fmla="*/ 0 h 130"/>
              <a:gd name="T6" fmla="*/ 0 w 123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7" h="130">
                <a:moveTo>
                  <a:pt x="1237" y="0"/>
                </a:moveTo>
                <a:cubicBezTo>
                  <a:pt x="1222" y="0"/>
                  <a:pt x="1206" y="0"/>
                  <a:pt x="1191" y="0"/>
                </a:cubicBezTo>
                <a:lnTo>
                  <a:pt x="0" y="0"/>
                </a:lnTo>
                <a:lnTo>
                  <a:pt x="0" y="13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88" name="Freeform 44"/>
          <p:cNvSpPr>
            <a:spLocks/>
          </p:cNvSpPr>
          <p:nvPr/>
        </p:nvSpPr>
        <p:spPr bwMode="auto">
          <a:xfrm>
            <a:off x="2927350" y="1908176"/>
            <a:ext cx="1500188" cy="741363"/>
          </a:xfrm>
          <a:custGeom>
            <a:avLst/>
            <a:gdLst>
              <a:gd name="T0" fmla="*/ 1 w 945"/>
              <a:gd name="T1" fmla="*/ 326 h 467"/>
              <a:gd name="T2" fmla="*/ 0 w 945"/>
              <a:gd name="T3" fmla="*/ 467 h 467"/>
              <a:gd name="T4" fmla="*/ 607 w 945"/>
              <a:gd name="T5" fmla="*/ 467 h 467"/>
              <a:gd name="T6" fmla="*/ 607 w 945"/>
              <a:gd name="T7" fmla="*/ 0 h 467"/>
              <a:gd name="T8" fmla="*/ 945 w 945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467">
                <a:moveTo>
                  <a:pt x="1" y="326"/>
                </a:moveTo>
                <a:lnTo>
                  <a:pt x="0" y="467"/>
                </a:lnTo>
                <a:lnTo>
                  <a:pt x="607" y="467"/>
                </a:lnTo>
                <a:lnTo>
                  <a:pt x="607" y="0"/>
                </a:lnTo>
                <a:lnTo>
                  <a:pt x="945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89" name="Line 45"/>
          <p:cNvSpPr>
            <a:spLocks noChangeShapeType="1"/>
          </p:cNvSpPr>
          <p:nvPr/>
        </p:nvSpPr>
        <p:spPr bwMode="auto">
          <a:xfrm flipH="1">
            <a:off x="6276976" y="18335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90" name="Line 46"/>
          <p:cNvSpPr>
            <a:spLocks noChangeShapeType="1"/>
          </p:cNvSpPr>
          <p:nvPr/>
        </p:nvSpPr>
        <p:spPr bwMode="auto">
          <a:xfrm flipH="1">
            <a:off x="6278564" y="21637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91" name="Line 47"/>
          <p:cNvSpPr>
            <a:spLocks noChangeShapeType="1"/>
          </p:cNvSpPr>
          <p:nvPr/>
        </p:nvSpPr>
        <p:spPr bwMode="auto">
          <a:xfrm flipH="1">
            <a:off x="6278564" y="2481263"/>
            <a:ext cx="140017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92" name="Rectangle 48"/>
          <p:cNvSpPr>
            <a:spLocks noChangeArrowheads="1"/>
          </p:cNvSpPr>
          <p:nvPr/>
        </p:nvSpPr>
        <p:spPr bwMode="auto">
          <a:xfrm>
            <a:off x="4454526" y="1698625"/>
            <a:ext cx="180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1400"/>
              <a:t>00000000 00000011</a:t>
            </a:r>
          </a:p>
        </p:txBody>
      </p:sp>
      <p:sp>
        <p:nvSpPr>
          <p:cNvPr id="1849393" name="Line 49"/>
          <p:cNvSpPr>
            <a:spLocks noChangeShapeType="1"/>
          </p:cNvSpPr>
          <p:nvPr/>
        </p:nvSpPr>
        <p:spPr bwMode="auto">
          <a:xfrm flipH="1" flipV="1">
            <a:off x="9336088" y="3429000"/>
            <a:ext cx="0" cy="6477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94" name="Freeform 50"/>
          <p:cNvSpPr>
            <a:spLocks/>
          </p:cNvSpPr>
          <p:nvPr/>
        </p:nvSpPr>
        <p:spPr bwMode="auto">
          <a:xfrm>
            <a:off x="7680326" y="2806701"/>
            <a:ext cx="1630363" cy="377825"/>
          </a:xfrm>
          <a:custGeom>
            <a:avLst/>
            <a:gdLst>
              <a:gd name="T0" fmla="*/ 0 w 1440"/>
              <a:gd name="T1" fmla="*/ 0 h 255"/>
              <a:gd name="T2" fmla="*/ 1440 w 1440"/>
              <a:gd name="T3" fmla="*/ 0 h 255"/>
              <a:gd name="T4" fmla="*/ 1440 w 1440"/>
              <a:gd name="T5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255">
                <a:moveTo>
                  <a:pt x="0" y="0"/>
                </a:moveTo>
                <a:lnTo>
                  <a:pt x="1440" y="0"/>
                </a:lnTo>
                <a:lnTo>
                  <a:pt x="1440" y="255"/>
                </a:lnTo>
              </a:path>
            </a:pathLst>
          </a:custGeom>
          <a:noFill/>
          <a:ln w="57150" cmpd="sng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9395" name="Group 51"/>
          <p:cNvGrpSpPr>
            <a:grpSpLocks/>
          </p:cNvGrpSpPr>
          <p:nvPr/>
        </p:nvGrpSpPr>
        <p:grpSpPr bwMode="auto">
          <a:xfrm>
            <a:off x="1970089" y="717551"/>
            <a:ext cx="974725" cy="701675"/>
            <a:chOff x="1348" y="1728"/>
            <a:chExt cx="806" cy="600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1416" y="1861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9399" name="Group 55"/>
          <p:cNvGrpSpPr>
            <a:grpSpLocks/>
          </p:cNvGrpSpPr>
          <p:nvPr/>
        </p:nvGrpSpPr>
        <p:grpSpPr bwMode="auto">
          <a:xfrm>
            <a:off x="3905251" y="2805114"/>
            <a:ext cx="974725" cy="701675"/>
            <a:chOff x="1348" y="1728"/>
            <a:chExt cx="806" cy="60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849403" name="Group 59"/>
          <p:cNvGrpSpPr>
            <a:grpSpLocks/>
          </p:cNvGrpSpPr>
          <p:nvPr/>
        </p:nvGrpSpPr>
        <p:grpSpPr bwMode="auto">
          <a:xfrm>
            <a:off x="5897564" y="6080126"/>
            <a:ext cx="974725" cy="701675"/>
            <a:chOff x="1348" y="1728"/>
            <a:chExt cx="806" cy="600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348" y="1728"/>
              <a:ext cx="806" cy="600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1415" y="1777"/>
              <a:ext cx="672" cy="502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416" y="1867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存储器</a:t>
              </a:r>
              <a:endParaRPr kumimoji="0"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849407" name="Text Box 16"/>
          <p:cNvSpPr txBox="1">
            <a:spLocks noChangeArrowheads="1"/>
          </p:cNvSpPr>
          <p:nvPr/>
        </p:nvSpPr>
        <p:spPr bwMode="auto">
          <a:xfrm>
            <a:off x="1687513" y="1"/>
            <a:ext cx="3262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机器级程序的执行过程模拟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(5)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第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条指令的执行</a:t>
            </a:r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856427" y="14080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机器程序的执行过程模拟</a:t>
            </a: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332172" y="6253163"/>
            <a:ext cx="5491986" cy="4572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ctr"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条指令：执行指令（</a:t>
            </a:r>
            <a:r>
              <a:rPr lang="en-US" altLang="zh-CN" dirty="0"/>
              <a:t>4</a:t>
            </a:r>
            <a:r>
              <a:rPr lang="zh-CN" altLang="en-US" dirty="0"/>
              <a:t>个节拍</a:t>
            </a:r>
            <a:r>
              <a:rPr lang="en-US" altLang="zh-CN" dirty="0"/>
              <a:t>-</a:t>
            </a:r>
            <a:r>
              <a:rPr lang="zh-CN" altLang="en-US" dirty="0"/>
              <a:t>续）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9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9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9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9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849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9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379" grpId="0"/>
      <p:bldP spid="1849380" grpId="0"/>
      <p:bldP spid="1849381" grpId="0"/>
      <p:bldP spid="18493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260846"/>
            <a:ext cx="11073674" cy="68337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机器是如何执行程序的：认识计算机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4852610" cy="283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一、计算机器的功能与构成</a:t>
            </a:r>
          </a:p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二、机器指令与机器程序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三、一台典型的计算机</a:t>
            </a:r>
            <a:endParaRPr kumimoji="0" lang="en-US" altLang="zh-CN" sz="2800" dirty="0">
              <a:solidFill>
                <a:srgbClr val="C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四、机器程序的执行过程模拟</a:t>
            </a:r>
            <a:endParaRPr kumimoji="0" lang="en-US" altLang="zh-CN" sz="2800" dirty="0">
              <a:solidFill>
                <a:srgbClr val="C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五、存储器：自动存取</a:t>
            </a:r>
            <a:endParaRPr kumimoji="0"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652" y="2382714"/>
            <a:ext cx="6501711" cy="3649785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）存储器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67428" name="Rectangle 4"/>
          <p:cNvSpPr>
            <a:spLocks noChangeArrowheads="1"/>
          </p:cNvSpPr>
          <p:nvPr/>
        </p:nvSpPr>
        <p:spPr bwMode="auto">
          <a:xfrm>
            <a:off x="6565900" y="2581276"/>
            <a:ext cx="430470" cy="2022474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7429" name="Rectangle 5"/>
          <p:cNvSpPr>
            <a:spLocks noChangeArrowheads="1"/>
          </p:cNvSpPr>
          <p:nvPr/>
        </p:nvSpPr>
        <p:spPr bwMode="auto">
          <a:xfrm>
            <a:off x="7755828" y="4833620"/>
            <a:ext cx="1807271" cy="31496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3" name="矩形 2"/>
          <p:cNvSpPr/>
          <p:nvPr/>
        </p:nvSpPr>
        <p:spPr>
          <a:xfrm>
            <a:off x="707570" y="2376820"/>
            <a:ext cx="37882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能够按地址读或写每一个存储单元的部件。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地址：是一个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编码，每一个编码指向一个存储单元，通常记为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存储单元：一个存储单位可以保存一个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位的数据，通常记为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）存储器的地址与容量</a:t>
            </a:r>
          </a:p>
        </p:txBody>
      </p:sp>
      <p:grpSp>
        <p:nvGrpSpPr>
          <p:cNvPr id="1774594" name="Group 2"/>
          <p:cNvGrpSpPr>
            <a:grpSpLocks/>
          </p:cNvGrpSpPr>
          <p:nvPr/>
        </p:nvGrpSpPr>
        <p:grpSpPr bwMode="auto">
          <a:xfrm>
            <a:off x="9663253" y="4330934"/>
            <a:ext cx="1981200" cy="1466850"/>
            <a:chOff x="3851" y="962"/>
            <a:chExt cx="1248" cy="924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3851" y="962"/>
              <a:ext cx="1215" cy="924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3951" y="1031"/>
              <a:ext cx="1015" cy="771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3852" y="1120"/>
              <a:ext cx="1247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 sz="28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存储单元</a:t>
              </a:r>
            </a:p>
            <a:p>
              <a:pPr algn="ctr" eaLnBrk="1" hangingPunct="1"/>
              <a:r>
                <a:rPr kumimoji="0" lang="en-US" altLang="zh-CN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(</a:t>
              </a:r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的内容</a:t>
              </a:r>
              <a:r>
                <a:rPr kumimoji="0" lang="en-US" altLang="zh-CN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)</a:t>
              </a:r>
              <a:endParaRPr kumimoji="0" lang="en-US" altLang="zh-CN" sz="2000">
                <a:solidFill>
                  <a:srgbClr val="FFFFFF"/>
                </a:solidFill>
                <a:ea typeface="华文中宋" panose="02010600040101010101" pitchFamily="2" charset="-122"/>
              </a:endParaRPr>
            </a:p>
          </p:txBody>
        </p:sp>
      </p:grpSp>
      <p:grpSp>
        <p:nvGrpSpPr>
          <p:cNvPr id="1774598" name="Group 6"/>
          <p:cNvGrpSpPr>
            <a:grpSpLocks/>
          </p:cNvGrpSpPr>
          <p:nvPr/>
        </p:nvGrpSpPr>
        <p:grpSpPr bwMode="auto">
          <a:xfrm>
            <a:off x="6391416" y="4330934"/>
            <a:ext cx="1981200" cy="1466850"/>
            <a:chOff x="1147" y="2134"/>
            <a:chExt cx="1248" cy="924"/>
          </a:xfrm>
        </p:grpSpPr>
        <p:sp>
          <p:nvSpPr>
            <p:cNvPr id="14" name="AutoShape 39"/>
            <p:cNvSpPr>
              <a:spLocks noChangeArrowheads="1"/>
            </p:cNvSpPr>
            <p:nvPr/>
          </p:nvSpPr>
          <p:spPr bwMode="gray">
            <a:xfrm>
              <a:off x="1147" y="2134"/>
              <a:ext cx="1215" cy="924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gray">
            <a:xfrm>
              <a:off x="1247" y="2210"/>
              <a:ext cx="1015" cy="771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Text Box 84"/>
            <p:cNvSpPr txBox="1">
              <a:spLocks noChangeArrowheads="1"/>
            </p:cNvSpPr>
            <p:nvPr/>
          </p:nvSpPr>
          <p:spPr bwMode="auto">
            <a:xfrm>
              <a:off x="1148" y="2298"/>
              <a:ext cx="1247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solidFill>
                    <a:srgbClr val="FFFFFF"/>
                  </a:solidFill>
                  <a:ea typeface="华文中宋" panose="02010600040101010101" pitchFamily="2" charset="-122"/>
                </a:rPr>
                <a:t>(</a:t>
              </a:r>
              <a:r>
                <a:rPr kumimoji="0" lang="zh-CN" altLang="en-US" sz="2000">
                  <a:solidFill>
                    <a:srgbClr val="FFFFFF"/>
                  </a:solidFill>
                  <a:ea typeface="华文中宋" panose="02010600040101010101" pitchFamily="2" charset="-122"/>
                </a:rPr>
                <a:t>存储单元的</a:t>
              </a:r>
              <a:r>
                <a:rPr kumimoji="0" lang="en-US" altLang="zh-CN" sz="2000">
                  <a:solidFill>
                    <a:srgbClr val="FFFFFF"/>
                  </a:solidFill>
                  <a:ea typeface="华文中宋" panose="02010600040101010101" pitchFamily="2" charset="-122"/>
                </a:rPr>
                <a:t>)</a:t>
              </a:r>
              <a:r>
                <a:rPr kumimoji="0" lang="zh-CN" altLang="en-US" sz="3200">
                  <a:solidFill>
                    <a:srgbClr val="FFFFFF"/>
                  </a:solidFill>
                  <a:ea typeface="华文中宋" panose="02010600040101010101" pitchFamily="2" charset="-122"/>
                </a:rPr>
                <a:t>地址</a:t>
              </a:r>
            </a:p>
          </p:txBody>
        </p:sp>
      </p:grpSp>
      <p:grpSp>
        <p:nvGrpSpPr>
          <p:cNvPr id="1774602" name="Group 10"/>
          <p:cNvGrpSpPr>
            <a:grpSpLocks/>
          </p:cNvGrpSpPr>
          <p:nvPr/>
        </p:nvGrpSpPr>
        <p:grpSpPr bwMode="auto">
          <a:xfrm>
            <a:off x="6689866" y="3380022"/>
            <a:ext cx="1331912" cy="976313"/>
            <a:chOff x="1317" y="843"/>
            <a:chExt cx="839" cy="615"/>
          </a:xfrm>
        </p:grpSpPr>
        <p:sp>
          <p:nvSpPr>
            <p:cNvPr id="6" name="AutoShape 39"/>
            <p:cNvSpPr>
              <a:spLocks noChangeArrowheads="1"/>
            </p:cNvSpPr>
            <p:nvPr/>
          </p:nvSpPr>
          <p:spPr bwMode="gray">
            <a:xfrm>
              <a:off x="1317" y="843"/>
              <a:ext cx="839" cy="61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Oval 40"/>
            <p:cNvSpPr>
              <a:spLocks noChangeArrowheads="1"/>
            </p:cNvSpPr>
            <p:nvPr/>
          </p:nvSpPr>
          <p:spPr bwMode="gray">
            <a:xfrm>
              <a:off x="1386" y="894"/>
              <a:ext cx="701" cy="513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Text Box 84"/>
            <p:cNvSpPr txBox="1">
              <a:spLocks noChangeArrowheads="1"/>
            </p:cNvSpPr>
            <p:nvPr/>
          </p:nvSpPr>
          <p:spPr bwMode="auto">
            <a:xfrm>
              <a:off x="1389" y="892"/>
              <a:ext cx="6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地址 空间</a:t>
              </a:r>
            </a:p>
          </p:txBody>
        </p:sp>
      </p:grpSp>
      <p:grpSp>
        <p:nvGrpSpPr>
          <p:cNvPr id="1774606" name="Group 14"/>
          <p:cNvGrpSpPr>
            <a:grpSpLocks/>
          </p:cNvGrpSpPr>
          <p:nvPr/>
        </p:nvGrpSpPr>
        <p:grpSpPr bwMode="auto">
          <a:xfrm>
            <a:off x="9983929" y="3372084"/>
            <a:ext cx="1331913" cy="977900"/>
            <a:chOff x="2766" y="760"/>
            <a:chExt cx="839" cy="616"/>
          </a:xfrm>
        </p:grpSpPr>
        <p:sp>
          <p:nvSpPr>
            <p:cNvPr id="9" name="AutoShape 39"/>
            <p:cNvSpPr>
              <a:spLocks noChangeArrowheads="1"/>
            </p:cNvSpPr>
            <p:nvPr/>
          </p:nvSpPr>
          <p:spPr bwMode="gray">
            <a:xfrm>
              <a:off x="2766" y="760"/>
              <a:ext cx="839" cy="616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Oval 40"/>
            <p:cNvSpPr>
              <a:spLocks noChangeArrowheads="1"/>
            </p:cNvSpPr>
            <p:nvPr/>
          </p:nvSpPr>
          <p:spPr bwMode="gray">
            <a:xfrm>
              <a:off x="2835" y="811"/>
              <a:ext cx="701" cy="514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2838" y="810"/>
              <a:ext cx="6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 字长</a:t>
              </a:r>
            </a:p>
          </p:txBody>
        </p:sp>
      </p:grpSp>
      <p:grpSp>
        <p:nvGrpSpPr>
          <p:cNvPr id="1774611" name="Group 19"/>
          <p:cNvGrpSpPr>
            <a:grpSpLocks/>
          </p:cNvGrpSpPr>
          <p:nvPr/>
        </p:nvGrpSpPr>
        <p:grpSpPr bwMode="auto">
          <a:xfrm>
            <a:off x="8294829" y="1967147"/>
            <a:ext cx="1331913" cy="976313"/>
            <a:chOff x="1317" y="843"/>
            <a:chExt cx="839" cy="615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317" y="843"/>
              <a:ext cx="839" cy="61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1386" y="894"/>
              <a:ext cx="701" cy="513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389" y="892"/>
              <a:ext cx="6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存储 容量</a:t>
              </a:r>
            </a:p>
          </p:txBody>
        </p:sp>
      </p:grpSp>
      <p:sp>
        <p:nvSpPr>
          <p:cNvPr id="1774615" name="AutoShape 23"/>
          <p:cNvSpPr>
            <a:spLocks/>
          </p:cNvSpPr>
          <p:nvPr/>
        </p:nvSpPr>
        <p:spPr bwMode="auto">
          <a:xfrm rot="5400000">
            <a:off x="8817910" y="1815540"/>
            <a:ext cx="304800" cy="2665413"/>
          </a:xfrm>
          <a:prstGeom prst="leftBrace">
            <a:avLst>
              <a:gd name="adj1" fmla="val 728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616" name="Line 24"/>
          <p:cNvSpPr>
            <a:spLocks noChangeShapeType="1"/>
          </p:cNvSpPr>
          <p:nvPr/>
        </p:nvSpPr>
        <p:spPr bwMode="auto">
          <a:xfrm>
            <a:off x="8310704" y="5078646"/>
            <a:ext cx="1350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13" name="矩形 12"/>
          <p:cNvSpPr/>
          <p:nvPr/>
        </p:nvSpPr>
        <p:spPr>
          <a:xfrm>
            <a:off x="721195" y="1860288"/>
            <a:ext cx="4172937" cy="4042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地址编码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位： 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地址空间：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00000000…00000000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00000000…00000001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… …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11111111…11111111</a:t>
            </a:r>
          </a:p>
          <a:p>
            <a:pPr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存储字长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位：</a:t>
            </a:r>
            <a:r>
              <a:rPr lang="en-US" altLang="zh-CN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每个存储单元都是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存储容量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 m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Bit(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= 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 m/8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Byte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（字节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存储容量的单位：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为换算单位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右大括号 16"/>
          <p:cNvSpPr/>
          <p:nvPr/>
        </p:nvSpPr>
        <p:spPr bwMode="auto">
          <a:xfrm>
            <a:off x="4166550" y="2638313"/>
            <a:ext cx="251460" cy="1405731"/>
          </a:xfrm>
          <a:prstGeom prst="rightBrace">
            <a:avLst>
              <a:gd name="adj1" fmla="val 10530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18010" y="3126470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2</a:t>
            </a:r>
            <a:r>
              <a:rPr lang="en-US" altLang="zh-CN" baseline="30000" dirty="0" err="1"/>
              <a:t>n</a:t>
            </a:r>
            <a:r>
              <a:rPr lang="zh-CN" altLang="en-US" dirty="0"/>
              <a:t>个存储单元</a:t>
            </a:r>
          </a:p>
        </p:txBody>
      </p:sp>
      <p:sp>
        <p:nvSpPr>
          <p:cNvPr id="19" name="矩形 18"/>
          <p:cNvSpPr/>
          <p:nvPr/>
        </p:nvSpPr>
        <p:spPr>
          <a:xfrm>
            <a:off x="1774969" y="5872262"/>
            <a:ext cx="668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KB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8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7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7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7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7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7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7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4615" grpId="0" animBg="1"/>
      <p:bldP spid="1774616" grpId="0" animBg="1"/>
      <p:bldP spid="13" grpId="0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）对比宿舍楼，理解存储器的相关概念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767431" name="Group 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273444085"/>
              </p:ext>
            </p:extLst>
          </p:nvPr>
        </p:nvGraphicFramePr>
        <p:xfrm>
          <a:off x="1001713" y="2510790"/>
          <a:ext cx="3365500" cy="2164080"/>
        </p:xfrm>
        <a:graphic>
          <a:graphicData uri="http://schemas.openxmlformats.org/drawingml/2006/table">
            <a:tbl>
              <a:tblPr/>
              <a:tblGrid>
                <a:gridCol w="1684337">
                  <a:extLst>
                    <a:ext uri="{9D8B030D-6E8A-4147-A177-3AD203B41FA5}">
                      <a16:colId xmlns:a16="http://schemas.microsoft.com/office/drawing/2014/main" val="3289660258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1788652229"/>
                    </a:ext>
                  </a:extLst>
                </a:gridCol>
              </a:tblGrid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E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存储器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E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宿舍楼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68404"/>
                  </a:ext>
                </a:extLst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存储单元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房间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54027"/>
                  </a:ext>
                </a:extLst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存储位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或存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床位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住人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不住人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65552"/>
                  </a:ext>
                </a:extLst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地址编码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n-1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…A</a:t>
                      </a:r>
                      <a:r>
                        <a:rPr kumimoji="1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房间号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888332"/>
                  </a:ext>
                </a:extLst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单元控制线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1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房间钥匙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19521"/>
                  </a:ext>
                </a:extLst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输出缓冲器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公共的走廊及大门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567650"/>
                  </a:ext>
                </a:extLst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57255"/>
                  </a:ext>
                </a:extLst>
              </a:tr>
            </a:tbl>
          </a:graphicData>
        </a:graphic>
      </p:graphicFrame>
      <p:sp>
        <p:nvSpPr>
          <p:cNvPr id="1767457" name="Rectangle 33"/>
          <p:cNvSpPr>
            <a:spLocks noChangeArrowheads="1"/>
          </p:cNvSpPr>
          <p:nvPr/>
        </p:nvSpPr>
        <p:spPr bwMode="auto">
          <a:xfrm>
            <a:off x="974726" y="2004378"/>
            <a:ext cx="172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概念映射</a:t>
            </a:r>
          </a:p>
        </p:txBody>
      </p:sp>
      <p:sp>
        <p:nvSpPr>
          <p:cNvPr id="1767458" name="Text Box 34"/>
          <p:cNvSpPr txBox="1">
            <a:spLocks noChangeArrowheads="1"/>
          </p:cNvSpPr>
          <p:nvPr/>
        </p:nvSpPr>
        <p:spPr bwMode="auto">
          <a:xfrm>
            <a:off x="952185" y="4888866"/>
            <a:ext cx="3616325" cy="78319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FFFFEF"/>
                </a:solidFill>
              </a:rPr>
              <a:t>从存储器与宿舍楼的概念对比中，你能发现什么异同吗？</a:t>
            </a:r>
            <a:endParaRPr lang="en-US" altLang="zh-CN">
              <a:solidFill>
                <a:srgbClr val="FFFFEF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652" y="2382714"/>
            <a:ext cx="6501711" cy="36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671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67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7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7457" grpId="0"/>
      <p:bldP spid="17674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）存储器是怎样存储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又是怎样控制存取的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 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68450" name="Text Box 2"/>
          <p:cNvSpPr txBox="1">
            <a:spLocks noChangeArrowheads="1"/>
          </p:cNvSpPr>
          <p:nvPr/>
        </p:nvSpPr>
        <p:spPr bwMode="auto">
          <a:xfrm>
            <a:off x="654326" y="1962150"/>
            <a:ext cx="5929354" cy="471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buClr>
                <a:srgbClr val="0066FF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存储器：按地址读取存储单元的内容</a:t>
            </a:r>
            <a:endParaRPr kumimoji="0"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u"/>
            </a:pPr>
            <a:r>
              <a:rPr kumimoji="0" lang="zh-CN" altLang="en-US" sz="1600" b="0" dirty="0">
                <a:ea typeface="华文宋体" panose="02010600040101010101" pitchFamily="2" charset="-122"/>
              </a:rPr>
              <a:t>当单元控制线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W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和数据线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D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间连接有二极管时，则存储的是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1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，否则，存储的是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0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。这是只读存储器（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ROM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，只能读出不能写入）示例。</a:t>
            </a:r>
            <a:endParaRPr kumimoji="0" lang="en-US" altLang="zh-CN" sz="1600" b="0" dirty="0">
              <a:ea typeface="华文宋体" panose="02010600040101010101" pitchFamily="2" charset="-122"/>
            </a:endParaRPr>
          </a:p>
          <a:p>
            <a:pPr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kumimoji="0" lang="zh-CN" altLang="en-US" sz="1600" b="0" dirty="0">
                <a:ea typeface="华文宋体" panose="02010600040101010101" pitchFamily="2" charset="-122"/>
              </a:rPr>
              <a:t>当单元控制线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W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和数据线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D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间连接有二极管时，由单元控制线决定其是输出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1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或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0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，即：当单元控制线为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1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（高电压）时，则输出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1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（高电压），而当单元控制线为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0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（低电压）时，则输出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0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（低电压）。没有连接的，则不受单元控制线影响，始终输出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0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（低电压）。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 </a:t>
            </a:r>
          </a:p>
          <a:p>
            <a:pPr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kumimoji="0" lang="en-US" altLang="zh-CN" sz="1600" b="0" dirty="0" err="1">
                <a:ea typeface="华文宋体" panose="02010600040101010101" pitchFamily="2" charset="-122"/>
              </a:rPr>
              <a:t>W</a:t>
            </a:r>
            <a:r>
              <a:rPr kumimoji="0" lang="en-US" altLang="zh-CN" sz="1600" b="0" baseline="-25000" dirty="0" err="1">
                <a:ea typeface="华文宋体" panose="02010600040101010101" pitchFamily="2" charset="-122"/>
              </a:rPr>
              <a:t>3</a:t>
            </a:r>
            <a:r>
              <a:rPr kumimoji="0" lang="en-US" altLang="zh-CN" sz="1600" b="0" dirty="0" err="1">
                <a:ea typeface="华文宋体" panose="02010600040101010101" pitchFamily="2" charset="-122"/>
              </a:rPr>
              <a:t>,W</a:t>
            </a:r>
            <a:r>
              <a:rPr kumimoji="0" lang="en-US" altLang="zh-CN" sz="1600" b="0" baseline="-25000" dirty="0" err="1">
                <a:ea typeface="华文宋体" panose="02010600040101010101" pitchFamily="2" charset="-122"/>
              </a:rPr>
              <a:t>2</a:t>
            </a:r>
            <a:r>
              <a:rPr kumimoji="0" lang="en-US" altLang="zh-CN" sz="1600" b="0" dirty="0" err="1">
                <a:ea typeface="华文宋体" panose="02010600040101010101" pitchFamily="2" charset="-122"/>
              </a:rPr>
              <a:t>,W</a:t>
            </a:r>
            <a:r>
              <a:rPr kumimoji="0" lang="en-US" altLang="zh-CN" sz="1600" b="0" baseline="-25000" dirty="0" err="1">
                <a:ea typeface="华文宋体" panose="02010600040101010101" pitchFamily="2" charset="-122"/>
              </a:rPr>
              <a:t>1</a:t>
            </a:r>
            <a:r>
              <a:rPr kumimoji="0" lang="en-US" altLang="zh-CN" sz="1600" b="0" dirty="0" err="1">
                <a:ea typeface="华文宋体" panose="02010600040101010101" pitchFamily="2" charset="-122"/>
              </a:rPr>
              <a:t>,W</a:t>
            </a:r>
            <a:r>
              <a:rPr kumimoji="0" lang="en-US" altLang="zh-CN" sz="1600" b="0" baseline="-25000" dirty="0" err="1">
                <a:ea typeface="华文宋体" panose="02010600040101010101" pitchFamily="2" charset="-122"/>
              </a:rPr>
              <a:t>0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随着</a:t>
            </a:r>
            <a:r>
              <a:rPr kumimoji="0" lang="en-US" altLang="zh-CN" sz="1600" b="0" dirty="0" err="1">
                <a:ea typeface="华文宋体" panose="02010600040101010101" pitchFamily="2" charset="-122"/>
              </a:rPr>
              <a:t>A</a:t>
            </a:r>
            <a:r>
              <a:rPr kumimoji="0" lang="en-US" altLang="zh-CN" sz="1600" b="0" baseline="-25000" dirty="0" err="1">
                <a:ea typeface="华文宋体" panose="02010600040101010101" pitchFamily="2" charset="-122"/>
              </a:rPr>
              <a:t>1</a:t>
            </a:r>
            <a:r>
              <a:rPr kumimoji="0" lang="en-US" altLang="zh-CN" sz="1600" b="0" dirty="0" err="1">
                <a:ea typeface="华文宋体" panose="02010600040101010101" pitchFamily="2" charset="-122"/>
              </a:rPr>
              <a:t>A</a:t>
            </a:r>
            <a:r>
              <a:rPr kumimoji="0" lang="en-US" altLang="zh-CN" sz="1600" b="0" baseline="-25000" dirty="0" err="1">
                <a:ea typeface="华文宋体" panose="02010600040101010101" pitchFamily="2" charset="-122"/>
              </a:rPr>
              <a:t>0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的值同时只能有一个为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1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（高电压）其它为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0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（低电压），即控制一个存储单元所有位的读写。</a:t>
            </a:r>
            <a:endParaRPr kumimoji="0" lang="en-US" altLang="zh-CN" sz="1600" b="0" dirty="0">
              <a:ea typeface="华文宋体" panose="02010600040101010101" pitchFamily="2" charset="-122"/>
            </a:endParaRPr>
          </a:p>
          <a:p>
            <a:pPr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kumimoji="0" lang="zh-CN" altLang="en-US" sz="1600" b="0" dirty="0">
                <a:ea typeface="华文宋体" panose="02010600040101010101" pitchFamily="2" charset="-122"/>
              </a:rPr>
              <a:t>尽管所有存储单元的第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i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位都连接到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D</a:t>
            </a:r>
            <a:r>
              <a:rPr kumimoji="0" lang="en-US" altLang="zh-CN" sz="1600" b="0" baseline="-25000" dirty="0">
                <a:ea typeface="华文宋体" panose="02010600040101010101" pitchFamily="2" charset="-122"/>
              </a:rPr>
              <a:t>i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，但只有将读取存储单元的第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i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位对</a:t>
            </a:r>
            <a:r>
              <a:rPr kumimoji="0" lang="en-US" altLang="zh-CN" sz="1600" b="0" dirty="0">
                <a:ea typeface="华文宋体" panose="02010600040101010101" pitchFamily="2" charset="-122"/>
              </a:rPr>
              <a:t>D</a:t>
            </a:r>
            <a:r>
              <a:rPr kumimoji="0" lang="en-US" altLang="zh-CN" sz="1600" b="0" baseline="-25000" dirty="0">
                <a:ea typeface="华文宋体" panose="02010600040101010101" pitchFamily="2" charset="-122"/>
              </a:rPr>
              <a:t>i</a:t>
            </a:r>
            <a:r>
              <a:rPr kumimoji="0" lang="zh-CN" altLang="en-US" sz="1600" b="0" dirty="0">
                <a:ea typeface="华文宋体" panose="02010600040101010101" pitchFamily="2" charset="-122"/>
              </a:rPr>
              <a:t>产生作用。</a:t>
            </a:r>
            <a:endParaRPr kumimoji="0" lang="en-US" altLang="zh-CN" sz="1600" b="0" dirty="0">
              <a:ea typeface="华文宋体" panose="02010600040101010101" pitchFamily="2" charset="-122"/>
            </a:endParaRPr>
          </a:p>
        </p:txBody>
      </p:sp>
      <p:sp>
        <p:nvSpPr>
          <p:cNvPr id="1768451" name="Rectangle 3"/>
          <p:cNvSpPr>
            <a:spLocks noChangeArrowheads="1"/>
          </p:cNvSpPr>
          <p:nvPr/>
        </p:nvSpPr>
        <p:spPr bwMode="auto">
          <a:xfrm>
            <a:off x="7422475" y="6172200"/>
            <a:ext cx="416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二极管</a:t>
            </a:r>
            <a:r>
              <a:rPr lang="en-US" altLang="zh-CN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ROM</a:t>
            </a:r>
            <a:r>
              <a:rPr lang="zh-CN" altLang="en-US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结构示例</a:t>
            </a:r>
          </a:p>
          <a:p>
            <a:pPr algn="ctr"/>
            <a:r>
              <a:rPr lang="en-US" altLang="zh-CN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(2</a:t>
            </a:r>
            <a:r>
              <a:rPr lang="zh-CN" altLang="en-US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位地址控制</a:t>
            </a:r>
            <a:r>
              <a:rPr lang="en-US" altLang="zh-CN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个存储单元</a:t>
            </a:r>
            <a:r>
              <a:rPr lang="en-US" altLang="zh-CN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每个存储单元是</a:t>
            </a:r>
            <a:r>
              <a:rPr lang="en-US" altLang="zh-CN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400" dirty="0">
                <a:solidFill>
                  <a:srgbClr val="FF0066"/>
                </a:solidFill>
                <a:latin typeface="Times New Roman" panose="02020603050405020304" pitchFamily="18" charset="0"/>
              </a:rPr>
              <a:t>0/1) </a:t>
            </a:r>
          </a:p>
        </p:txBody>
      </p:sp>
      <p:grpSp>
        <p:nvGrpSpPr>
          <p:cNvPr id="1768453" name="Group 5"/>
          <p:cNvGrpSpPr>
            <a:grpSpLocks/>
          </p:cNvGrpSpPr>
          <p:nvPr/>
        </p:nvGrpSpPr>
        <p:grpSpPr bwMode="auto">
          <a:xfrm>
            <a:off x="6835458" y="1962150"/>
            <a:ext cx="4451350" cy="4210050"/>
            <a:chOff x="2501" y="1101"/>
            <a:chExt cx="2804" cy="2652"/>
          </a:xfrm>
        </p:grpSpPr>
        <p:pic>
          <p:nvPicPr>
            <p:cNvPr id="17684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" y="1101"/>
              <a:ext cx="2804" cy="2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68457" name="Rectangle 9"/>
            <p:cNvSpPr>
              <a:spLocks noChangeArrowheads="1"/>
            </p:cNvSpPr>
            <p:nvPr/>
          </p:nvSpPr>
          <p:spPr bwMode="auto">
            <a:xfrm>
              <a:off x="3406" y="1294"/>
              <a:ext cx="1770" cy="172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8272146" y="3246120"/>
            <a:ext cx="2809875" cy="403860"/>
          </a:xfrm>
          <a:prstGeom prst="rect">
            <a:avLst/>
          </a:prstGeom>
          <a:solidFill>
            <a:srgbClr val="FFFF00">
              <a:alpha val="30196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3084" y="3020750"/>
            <a:ext cx="609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一个存储单元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8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8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8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8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8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8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8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8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845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）存储器是怎样存储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又是怎样控制存取的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69474" name="Rectangle 2"/>
          <p:cNvSpPr>
            <a:spLocks noChangeArrowheads="1"/>
          </p:cNvSpPr>
          <p:nvPr/>
        </p:nvSpPr>
        <p:spPr bwMode="auto">
          <a:xfrm>
            <a:off x="6595745" y="6191251"/>
            <a:ext cx="4929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solidFill>
                  <a:srgbClr val="FF0066"/>
                </a:solidFill>
                <a:latin typeface="Times New Roman" panose="02020603050405020304" pitchFamily="18" charset="0"/>
              </a:rPr>
              <a:t>二极管</a:t>
            </a:r>
            <a:r>
              <a:rPr lang="en-US" altLang="zh-CN" sz="1600">
                <a:solidFill>
                  <a:srgbClr val="FF0066"/>
                </a:solidFill>
                <a:latin typeface="Times New Roman" panose="02020603050405020304" pitchFamily="18" charset="0"/>
              </a:rPr>
              <a:t>ROM</a:t>
            </a:r>
            <a:r>
              <a:rPr lang="zh-CN" altLang="en-US" sz="1600">
                <a:solidFill>
                  <a:srgbClr val="FF0066"/>
                </a:solidFill>
                <a:latin typeface="Times New Roman" panose="02020603050405020304" pitchFamily="18" charset="0"/>
              </a:rPr>
              <a:t>结构示例</a:t>
            </a:r>
          </a:p>
          <a:p>
            <a:pPr algn="ctr"/>
            <a:r>
              <a:rPr lang="en-US" altLang="zh-CN" sz="1600">
                <a:solidFill>
                  <a:srgbClr val="FF0066"/>
                </a:solidFill>
                <a:latin typeface="Times New Roman" panose="02020603050405020304" pitchFamily="18" charset="0"/>
              </a:rPr>
              <a:t>(2</a:t>
            </a:r>
            <a:r>
              <a:rPr lang="zh-CN" altLang="en-US" sz="1600">
                <a:solidFill>
                  <a:srgbClr val="FF0066"/>
                </a:solidFill>
                <a:latin typeface="Times New Roman" panose="02020603050405020304" pitchFamily="18" charset="0"/>
              </a:rPr>
              <a:t>位地址控制</a:t>
            </a:r>
            <a:r>
              <a:rPr lang="en-US" altLang="zh-CN" sz="1600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1600">
                <a:solidFill>
                  <a:srgbClr val="FF0066"/>
                </a:solidFill>
                <a:latin typeface="Times New Roman" panose="02020603050405020304" pitchFamily="18" charset="0"/>
              </a:rPr>
              <a:t>个信息单元</a:t>
            </a:r>
            <a:r>
              <a:rPr lang="en-US" altLang="zh-CN" sz="1600">
                <a:solidFill>
                  <a:srgbClr val="FF0066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1600">
                <a:solidFill>
                  <a:srgbClr val="FF0066"/>
                </a:solidFill>
                <a:latin typeface="Times New Roman" panose="02020603050405020304" pitchFamily="18" charset="0"/>
              </a:rPr>
              <a:t>每个信息单元是</a:t>
            </a:r>
            <a:r>
              <a:rPr lang="en-US" altLang="zh-CN" sz="1600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1600">
                <a:solidFill>
                  <a:srgbClr val="FF0066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600">
                <a:solidFill>
                  <a:srgbClr val="FF0066"/>
                </a:solidFill>
                <a:latin typeface="Times New Roman" panose="02020603050405020304" pitchFamily="18" charset="0"/>
              </a:rPr>
              <a:t>0/1</a:t>
            </a:r>
            <a:r>
              <a:rPr lang="zh-CN" altLang="en-US" sz="1600">
                <a:solidFill>
                  <a:srgbClr val="FF0066"/>
                </a:solidFill>
                <a:latin typeface="Times New Roman" panose="02020603050405020304" pitchFamily="18" charset="0"/>
              </a:rPr>
              <a:t>码</a:t>
            </a:r>
            <a:r>
              <a:rPr lang="en-US" altLang="zh-CN" sz="1600">
                <a:solidFill>
                  <a:srgbClr val="FF0066"/>
                </a:solidFill>
                <a:latin typeface="Times New Roman" panose="02020603050405020304" pitchFamily="18" charset="0"/>
              </a:rPr>
              <a:t>) </a:t>
            </a:r>
          </a:p>
        </p:txBody>
      </p:sp>
      <p:pic>
        <p:nvPicPr>
          <p:cNvPr id="1769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70" y="1925638"/>
            <a:ext cx="4471988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9476" name="Text Box 4"/>
          <p:cNvSpPr txBox="1">
            <a:spLocks noChangeArrowheads="1"/>
          </p:cNvSpPr>
          <p:nvPr/>
        </p:nvSpPr>
        <p:spPr bwMode="auto">
          <a:xfrm>
            <a:off x="6919596" y="25304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77" name="Text Box 5"/>
          <p:cNvSpPr txBox="1">
            <a:spLocks noChangeArrowheads="1"/>
          </p:cNvSpPr>
          <p:nvPr/>
        </p:nvSpPr>
        <p:spPr bwMode="auto">
          <a:xfrm>
            <a:off x="6933883" y="30638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78" name="Text Box 6"/>
          <p:cNvSpPr txBox="1">
            <a:spLocks noChangeArrowheads="1"/>
          </p:cNvSpPr>
          <p:nvPr/>
        </p:nvSpPr>
        <p:spPr bwMode="auto">
          <a:xfrm>
            <a:off x="7868921" y="33512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79" name="Text Box 7"/>
          <p:cNvSpPr txBox="1">
            <a:spLocks noChangeArrowheads="1"/>
          </p:cNvSpPr>
          <p:nvPr/>
        </p:nvSpPr>
        <p:spPr bwMode="auto">
          <a:xfrm>
            <a:off x="8302309" y="3460751"/>
            <a:ext cx="377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480" name="Text Box 8"/>
          <p:cNvSpPr txBox="1">
            <a:spLocks noChangeArrowheads="1"/>
          </p:cNvSpPr>
          <p:nvPr/>
        </p:nvSpPr>
        <p:spPr bwMode="auto">
          <a:xfrm>
            <a:off x="8994458" y="34607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81" name="Text Box 9"/>
          <p:cNvSpPr txBox="1">
            <a:spLocks noChangeArrowheads="1"/>
          </p:cNvSpPr>
          <p:nvPr/>
        </p:nvSpPr>
        <p:spPr bwMode="auto">
          <a:xfrm>
            <a:off x="9643746" y="3460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482" name="Text Box 10"/>
          <p:cNvSpPr txBox="1">
            <a:spLocks noChangeArrowheads="1"/>
          </p:cNvSpPr>
          <p:nvPr/>
        </p:nvSpPr>
        <p:spPr bwMode="auto">
          <a:xfrm>
            <a:off x="10281921" y="3460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83" name="Text Box 11"/>
          <p:cNvSpPr txBox="1">
            <a:spLocks noChangeArrowheads="1"/>
          </p:cNvSpPr>
          <p:nvPr/>
        </p:nvSpPr>
        <p:spPr bwMode="auto">
          <a:xfrm>
            <a:off x="8289608" y="2257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84" name="Text Box 12"/>
          <p:cNvSpPr txBox="1">
            <a:spLocks noChangeArrowheads="1"/>
          </p:cNvSpPr>
          <p:nvPr/>
        </p:nvSpPr>
        <p:spPr bwMode="auto">
          <a:xfrm>
            <a:off x="8980171" y="2257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485" name="Text Box 13"/>
          <p:cNvSpPr txBox="1">
            <a:spLocks noChangeArrowheads="1"/>
          </p:cNvSpPr>
          <p:nvPr/>
        </p:nvSpPr>
        <p:spPr bwMode="auto">
          <a:xfrm>
            <a:off x="9631046" y="2257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486" name="Text Box 14"/>
          <p:cNvSpPr txBox="1">
            <a:spLocks noChangeArrowheads="1"/>
          </p:cNvSpPr>
          <p:nvPr/>
        </p:nvSpPr>
        <p:spPr bwMode="auto">
          <a:xfrm>
            <a:off x="10267633" y="2257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87" name="Text Box 15"/>
          <p:cNvSpPr txBox="1">
            <a:spLocks noChangeArrowheads="1"/>
          </p:cNvSpPr>
          <p:nvPr/>
        </p:nvSpPr>
        <p:spPr bwMode="auto">
          <a:xfrm>
            <a:off x="8302308" y="26543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488" name="Text Box 16"/>
          <p:cNvSpPr txBox="1">
            <a:spLocks noChangeArrowheads="1"/>
          </p:cNvSpPr>
          <p:nvPr/>
        </p:nvSpPr>
        <p:spPr bwMode="auto">
          <a:xfrm>
            <a:off x="8994458" y="26543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89" name="Text Box 17"/>
          <p:cNvSpPr txBox="1">
            <a:spLocks noChangeArrowheads="1"/>
          </p:cNvSpPr>
          <p:nvPr/>
        </p:nvSpPr>
        <p:spPr bwMode="auto">
          <a:xfrm>
            <a:off x="9643746" y="26543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90" name="Text Box 18"/>
          <p:cNvSpPr txBox="1">
            <a:spLocks noChangeArrowheads="1"/>
          </p:cNvSpPr>
          <p:nvPr/>
        </p:nvSpPr>
        <p:spPr bwMode="auto">
          <a:xfrm>
            <a:off x="10281921" y="26543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91" name="Text Box 19"/>
          <p:cNvSpPr txBox="1">
            <a:spLocks noChangeArrowheads="1"/>
          </p:cNvSpPr>
          <p:nvPr/>
        </p:nvSpPr>
        <p:spPr bwMode="auto">
          <a:xfrm>
            <a:off x="8302308" y="30638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92" name="Text Box 20"/>
          <p:cNvSpPr txBox="1">
            <a:spLocks noChangeArrowheads="1"/>
          </p:cNvSpPr>
          <p:nvPr/>
        </p:nvSpPr>
        <p:spPr bwMode="auto">
          <a:xfrm>
            <a:off x="8994458" y="30638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93" name="Text Box 21"/>
          <p:cNvSpPr txBox="1">
            <a:spLocks noChangeArrowheads="1"/>
          </p:cNvSpPr>
          <p:nvPr/>
        </p:nvSpPr>
        <p:spPr bwMode="auto">
          <a:xfrm>
            <a:off x="9643746" y="30638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494" name="Text Box 22"/>
          <p:cNvSpPr txBox="1">
            <a:spLocks noChangeArrowheads="1"/>
          </p:cNvSpPr>
          <p:nvPr/>
        </p:nvSpPr>
        <p:spPr bwMode="auto">
          <a:xfrm>
            <a:off x="10281921" y="30638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495" name="Text Box 23"/>
          <p:cNvSpPr txBox="1">
            <a:spLocks noChangeArrowheads="1"/>
          </p:cNvSpPr>
          <p:nvPr/>
        </p:nvSpPr>
        <p:spPr bwMode="auto">
          <a:xfrm>
            <a:off x="7868921" y="29003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496" name="Text Box 24"/>
          <p:cNvSpPr txBox="1">
            <a:spLocks noChangeArrowheads="1"/>
          </p:cNvSpPr>
          <p:nvPr/>
        </p:nvSpPr>
        <p:spPr bwMode="auto">
          <a:xfrm>
            <a:off x="7868921" y="25177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497" name="Text Box 25"/>
          <p:cNvSpPr txBox="1">
            <a:spLocks noChangeArrowheads="1"/>
          </p:cNvSpPr>
          <p:nvPr/>
        </p:nvSpPr>
        <p:spPr bwMode="auto">
          <a:xfrm>
            <a:off x="7868921" y="2120900"/>
            <a:ext cx="3540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498" name="Text Box 26"/>
          <p:cNvSpPr txBox="1">
            <a:spLocks noChangeArrowheads="1"/>
          </p:cNvSpPr>
          <p:nvPr/>
        </p:nvSpPr>
        <p:spPr bwMode="auto">
          <a:xfrm>
            <a:off x="8221346" y="55816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499" name="Text Box 27"/>
          <p:cNvSpPr txBox="1">
            <a:spLocks noChangeArrowheads="1"/>
          </p:cNvSpPr>
          <p:nvPr/>
        </p:nvSpPr>
        <p:spPr bwMode="auto">
          <a:xfrm>
            <a:off x="8911908" y="55816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500" name="Text Box 28"/>
          <p:cNvSpPr txBox="1">
            <a:spLocks noChangeArrowheads="1"/>
          </p:cNvSpPr>
          <p:nvPr/>
        </p:nvSpPr>
        <p:spPr bwMode="auto">
          <a:xfrm>
            <a:off x="9562783" y="55816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501" name="Text Box 29"/>
          <p:cNvSpPr txBox="1">
            <a:spLocks noChangeArrowheads="1"/>
          </p:cNvSpPr>
          <p:nvPr/>
        </p:nvSpPr>
        <p:spPr bwMode="auto">
          <a:xfrm>
            <a:off x="10199371" y="55816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pic>
        <p:nvPicPr>
          <p:cNvPr id="1769503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4076700"/>
            <a:ext cx="26987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9504" name="Text Box 32"/>
          <p:cNvSpPr txBox="1">
            <a:spLocks noChangeArrowheads="1"/>
          </p:cNvSpPr>
          <p:nvPr/>
        </p:nvSpPr>
        <p:spPr bwMode="auto">
          <a:xfrm>
            <a:off x="2354264" y="4829175"/>
            <a:ext cx="18646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2-4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地址译码器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9506" name="Text Box 34"/>
          <p:cNvSpPr txBox="1">
            <a:spLocks noChangeArrowheads="1"/>
          </p:cNvSpPr>
          <p:nvPr/>
        </p:nvSpPr>
        <p:spPr bwMode="auto">
          <a:xfrm>
            <a:off x="8246746" y="39560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507" name="Text Box 35"/>
          <p:cNvSpPr txBox="1">
            <a:spLocks noChangeArrowheads="1"/>
          </p:cNvSpPr>
          <p:nvPr/>
        </p:nvSpPr>
        <p:spPr bwMode="auto">
          <a:xfrm>
            <a:off x="8911908" y="39560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508" name="Text Box 36"/>
          <p:cNvSpPr txBox="1">
            <a:spLocks noChangeArrowheads="1"/>
          </p:cNvSpPr>
          <p:nvPr/>
        </p:nvSpPr>
        <p:spPr bwMode="auto">
          <a:xfrm>
            <a:off x="9562783" y="39560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69509" name="Text Box 37"/>
          <p:cNvSpPr txBox="1">
            <a:spLocks noChangeArrowheads="1"/>
          </p:cNvSpPr>
          <p:nvPr/>
        </p:nvSpPr>
        <p:spPr bwMode="auto">
          <a:xfrm>
            <a:off x="10199371" y="39560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69510" name="Rectangle 38"/>
          <p:cNvSpPr>
            <a:spLocks noChangeArrowheads="1"/>
          </p:cNvSpPr>
          <p:nvPr/>
        </p:nvSpPr>
        <p:spPr bwMode="auto">
          <a:xfrm>
            <a:off x="1570038" y="5900738"/>
            <a:ext cx="3460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solidFill>
                  <a:srgbClr val="FF0066"/>
                </a:solidFill>
                <a:latin typeface="Times New Roman" panose="02020603050405020304" pitchFamily="18" charset="0"/>
              </a:rPr>
              <a:t>将地址编码转换为地址单元控制信号</a:t>
            </a:r>
          </a:p>
          <a:p>
            <a:pPr algn="ctr"/>
            <a:r>
              <a:rPr lang="zh-CN" altLang="en-US" sz="1600">
                <a:solidFill>
                  <a:srgbClr val="FF0066"/>
                </a:solidFill>
                <a:latin typeface="Times New Roman" panose="02020603050405020304" pitchFamily="18" charset="0"/>
              </a:rPr>
              <a:t>类比</a:t>
            </a:r>
            <a:r>
              <a:rPr lang="en-US" altLang="zh-CN" sz="1600">
                <a:solidFill>
                  <a:srgbClr val="FF0066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1600">
                <a:solidFill>
                  <a:srgbClr val="FF0066"/>
                </a:solidFill>
                <a:latin typeface="Times New Roman" panose="02020603050405020304" pitchFamily="18" charset="0"/>
              </a:rPr>
              <a:t>将房间号转换成房间钥匙</a:t>
            </a: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BD08D7-CC10-4795-9680-B2F8EB707B71}"/>
              </a:ext>
            </a:extLst>
          </p:cNvPr>
          <p:cNvSpPr txBox="1"/>
          <p:nvPr/>
        </p:nvSpPr>
        <p:spPr>
          <a:xfrm>
            <a:off x="772332" y="2043536"/>
            <a:ext cx="5272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存储器：按地址读取存储单元的内容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6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6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6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6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6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6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6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6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6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6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6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6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6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6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6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6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6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6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6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6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76" grpId="0"/>
      <p:bldP spid="1769477" grpId="0"/>
      <p:bldP spid="1769478" grpId="0"/>
      <p:bldP spid="1769495" grpId="0"/>
      <p:bldP spid="1769496" grpId="0"/>
      <p:bldP spid="1769497" grpId="0"/>
      <p:bldP spid="1769498" grpId="0"/>
      <p:bldP spid="1769499" grpId="0"/>
      <p:bldP spid="1769500" grpId="0"/>
      <p:bldP spid="1769501" grpId="0"/>
      <p:bldP spid="1769506" grpId="0"/>
      <p:bldP spid="1769507" grpId="0"/>
      <p:bldP spid="1769508" grpId="0"/>
      <p:bldP spid="17695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）存储矩阵的逻辑控制关系</a:t>
            </a:r>
          </a:p>
        </p:txBody>
      </p:sp>
      <p:pic>
        <p:nvPicPr>
          <p:cNvPr id="1771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84" y="2913765"/>
            <a:ext cx="3246437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1541" name="Line 21"/>
          <p:cNvSpPr>
            <a:spLocks noChangeShapeType="1"/>
          </p:cNvSpPr>
          <p:nvPr/>
        </p:nvSpPr>
        <p:spPr bwMode="auto">
          <a:xfrm>
            <a:off x="9611433" y="4709227"/>
            <a:ext cx="11684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542" name="Text Box 22"/>
          <p:cNvSpPr txBox="1">
            <a:spLocks noChangeArrowheads="1"/>
          </p:cNvSpPr>
          <p:nvPr/>
        </p:nvSpPr>
        <p:spPr bwMode="auto">
          <a:xfrm>
            <a:off x="5964698" y="5752214"/>
            <a:ext cx="123532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baseline="-25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是数据线</a:t>
            </a:r>
          </a:p>
        </p:txBody>
      </p:sp>
      <p:sp>
        <p:nvSpPr>
          <p:cNvPr id="1771545" name="Line 25"/>
          <p:cNvSpPr>
            <a:spLocks noChangeShapeType="1"/>
          </p:cNvSpPr>
          <p:nvPr/>
        </p:nvSpPr>
        <p:spPr bwMode="auto">
          <a:xfrm>
            <a:off x="7128584" y="5891914"/>
            <a:ext cx="93662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548" name="Line 28"/>
          <p:cNvSpPr>
            <a:spLocks noChangeShapeType="1"/>
          </p:cNvSpPr>
          <p:nvPr/>
        </p:nvSpPr>
        <p:spPr bwMode="auto">
          <a:xfrm>
            <a:off x="7273046" y="4621914"/>
            <a:ext cx="352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549" name="Text Box 29"/>
          <p:cNvSpPr txBox="1">
            <a:spLocks noChangeArrowheads="1"/>
          </p:cNvSpPr>
          <p:nvPr/>
        </p:nvSpPr>
        <p:spPr bwMode="auto">
          <a:xfrm>
            <a:off x="5554735" y="3253489"/>
            <a:ext cx="16452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aseline="-25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是地址编码线</a:t>
            </a:r>
          </a:p>
        </p:txBody>
      </p:sp>
      <p:sp>
        <p:nvSpPr>
          <p:cNvPr id="1771550" name="Line 30"/>
          <p:cNvSpPr>
            <a:spLocks noChangeShapeType="1"/>
          </p:cNvSpPr>
          <p:nvPr/>
        </p:nvSpPr>
        <p:spPr bwMode="auto">
          <a:xfrm>
            <a:off x="7166684" y="3359852"/>
            <a:ext cx="50323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8105457" y="2203417"/>
            <a:ext cx="18626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是单元控制线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8785615" y="2511194"/>
            <a:ext cx="0" cy="4025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707570" y="2166817"/>
            <a:ext cx="4815490" cy="302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存储矩阵：一种</a:t>
            </a:r>
            <a:r>
              <a:rPr kumimoji="0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与或逻辑</a:t>
            </a:r>
            <a:r>
              <a:rPr kumimoji="0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阵列</a:t>
            </a:r>
            <a:endParaRPr kumimoji="0"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/>
              <a:t>【</a:t>
            </a:r>
            <a:r>
              <a:rPr lang="zh-CN" altLang="en-US" sz="1600" b="0" dirty="0"/>
              <a:t>地址编码线</a:t>
            </a:r>
            <a:r>
              <a:rPr lang="en-US" altLang="zh-CN" sz="1600" b="0" dirty="0"/>
              <a:t>】</a:t>
            </a:r>
            <a:r>
              <a:rPr lang="zh-CN" altLang="en-US" sz="1600" b="0" dirty="0"/>
              <a:t>与</a:t>
            </a:r>
            <a:r>
              <a:rPr lang="en-US" altLang="zh-CN" sz="1600" b="0" dirty="0"/>
              <a:t>【</a:t>
            </a:r>
            <a:r>
              <a:rPr lang="zh-CN" altLang="en-US" sz="1600" b="0" dirty="0"/>
              <a:t>单元控制线</a:t>
            </a:r>
            <a:r>
              <a:rPr lang="en-US" altLang="zh-CN" sz="1600" b="0" dirty="0"/>
              <a:t>】</a:t>
            </a:r>
            <a:r>
              <a:rPr lang="zh-CN" altLang="en-US" sz="1600" b="0" dirty="0"/>
              <a:t>有黑点则连接，无黑点则不连接。</a:t>
            </a:r>
            <a:endParaRPr lang="en-US" altLang="zh-CN" sz="1600" b="0" dirty="0"/>
          </a:p>
          <a:p>
            <a:pPr marL="285750" indent="-285750"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/>
              <a:t>【</a:t>
            </a:r>
            <a:r>
              <a:rPr lang="zh-CN" altLang="en-US" sz="1600" b="0" dirty="0"/>
              <a:t>单元控制线</a:t>
            </a:r>
            <a:r>
              <a:rPr lang="en-US" altLang="zh-CN" sz="1600" b="0" dirty="0"/>
              <a:t>】</a:t>
            </a:r>
            <a:r>
              <a:rPr lang="zh-CN" altLang="en-US" sz="1600" b="0" dirty="0"/>
              <a:t>与</a:t>
            </a:r>
            <a:r>
              <a:rPr lang="en-US" altLang="zh-CN" sz="1600" b="0" dirty="0"/>
              <a:t>【</a:t>
            </a:r>
            <a:r>
              <a:rPr lang="zh-CN" altLang="en-US" sz="1600" b="0" dirty="0"/>
              <a:t>数据线</a:t>
            </a:r>
            <a:r>
              <a:rPr lang="en-US" altLang="zh-CN" sz="1600" b="0" dirty="0"/>
              <a:t>】</a:t>
            </a:r>
            <a:r>
              <a:rPr lang="zh-CN" altLang="en-US" sz="1600" b="0" dirty="0"/>
              <a:t>有黑点则连接，无黑点不连接。</a:t>
            </a:r>
            <a:endParaRPr lang="en-US" altLang="zh-CN" sz="1600" b="0" dirty="0"/>
          </a:p>
          <a:p>
            <a:pPr marL="285750" indent="-285750"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1600" b="0" dirty="0"/>
              <a:t>高</a:t>
            </a:r>
            <a:r>
              <a:rPr lang="en-US" altLang="zh-CN" sz="1600" b="0" dirty="0"/>
              <a:t>/</a:t>
            </a:r>
            <a:r>
              <a:rPr lang="zh-CN" altLang="en-US" sz="1600" b="0" dirty="0"/>
              <a:t>低电压信号，即</a:t>
            </a:r>
            <a:r>
              <a:rPr lang="en-US" altLang="zh-CN" sz="1600" b="0" dirty="0"/>
              <a:t>0,1</a:t>
            </a:r>
            <a:r>
              <a:rPr lang="zh-CN" altLang="en-US" sz="1600" b="0" dirty="0"/>
              <a:t>，通过连接点相互传递。</a:t>
            </a:r>
          </a:p>
          <a:p>
            <a:pPr marL="285750" indent="-285750"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1600" b="0" dirty="0"/>
              <a:t>上半部是</a:t>
            </a:r>
            <a:r>
              <a:rPr lang="en-US" altLang="zh-CN" sz="1600" b="0" dirty="0"/>
              <a:t>【</a:t>
            </a:r>
            <a:r>
              <a:rPr lang="zh-CN" altLang="en-US" sz="1600" b="0" dirty="0"/>
              <a:t>与</a:t>
            </a:r>
            <a:r>
              <a:rPr lang="en-US" altLang="zh-CN" sz="1600" b="0" dirty="0"/>
              <a:t>】</a:t>
            </a:r>
            <a:r>
              <a:rPr lang="zh-CN" altLang="en-US" sz="1600" b="0" dirty="0"/>
              <a:t>阵列，下半部是</a:t>
            </a:r>
            <a:r>
              <a:rPr lang="en-US" altLang="zh-CN" sz="1600" b="0" dirty="0"/>
              <a:t>【</a:t>
            </a:r>
            <a:r>
              <a:rPr lang="zh-CN" altLang="en-US" sz="1600" b="0" dirty="0"/>
              <a:t>或</a:t>
            </a:r>
            <a:r>
              <a:rPr lang="en-US" altLang="zh-CN" sz="1600" b="0" dirty="0"/>
              <a:t>】</a:t>
            </a:r>
            <a:r>
              <a:rPr lang="zh-CN" altLang="en-US" sz="1600" b="0" dirty="0"/>
              <a:t>阵列。</a:t>
            </a:r>
          </a:p>
          <a:p>
            <a:pPr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endParaRPr kumimoji="0" lang="en-US" altLang="zh-CN" sz="1600" b="0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9584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84" y="2913765"/>
            <a:ext cx="3246437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9611433" y="4709227"/>
            <a:ext cx="11684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5964698" y="5752214"/>
            <a:ext cx="123532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baseline="-25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是数据线</a:t>
            </a: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7128584" y="5891914"/>
            <a:ext cx="93662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>
            <a:off x="7273046" y="4621914"/>
            <a:ext cx="352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5554735" y="3253489"/>
            <a:ext cx="16452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aseline="-25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是地址编码线</a:t>
            </a:r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7166684" y="3359852"/>
            <a:ext cx="50323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105457" y="2203417"/>
            <a:ext cx="18626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是单元控制线</a:t>
            </a: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8785615" y="2511194"/>
            <a:ext cx="0" cy="4025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）存储矩阵的逻辑控制关系</a:t>
            </a:r>
          </a:p>
        </p:txBody>
      </p:sp>
      <p:sp>
        <p:nvSpPr>
          <p:cNvPr id="1771524" name="Text Box 4"/>
          <p:cNvSpPr txBox="1">
            <a:spLocks noChangeArrowheads="1"/>
          </p:cNvSpPr>
          <p:nvPr/>
        </p:nvSpPr>
        <p:spPr bwMode="auto">
          <a:xfrm>
            <a:off x="7690803" y="36093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71525" name="Text Box 5"/>
          <p:cNvSpPr txBox="1">
            <a:spLocks noChangeArrowheads="1"/>
          </p:cNvSpPr>
          <p:nvPr/>
        </p:nvSpPr>
        <p:spPr bwMode="auto">
          <a:xfrm>
            <a:off x="7678103" y="29489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71526" name="Text Box 6"/>
          <p:cNvSpPr txBox="1">
            <a:spLocks noChangeArrowheads="1"/>
          </p:cNvSpPr>
          <p:nvPr/>
        </p:nvSpPr>
        <p:spPr bwMode="auto">
          <a:xfrm>
            <a:off x="8376603" y="33045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71527" name="Text Box 7"/>
          <p:cNvSpPr txBox="1">
            <a:spLocks noChangeArrowheads="1"/>
          </p:cNvSpPr>
          <p:nvPr/>
        </p:nvSpPr>
        <p:spPr bwMode="auto">
          <a:xfrm>
            <a:off x="8376603" y="39522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71528" name="Text Box 8"/>
          <p:cNvSpPr txBox="1">
            <a:spLocks noChangeArrowheads="1"/>
          </p:cNvSpPr>
          <p:nvPr/>
        </p:nvSpPr>
        <p:spPr bwMode="auto">
          <a:xfrm>
            <a:off x="9529763" y="42570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71529" name="Text Box 9"/>
          <p:cNvSpPr txBox="1">
            <a:spLocks noChangeArrowheads="1"/>
          </p:cNvSpPr>
          <p:nvPr/>
        </p:nvSpPr>
        <p:spPr bwMode="auto">
          <a:xfrm>
            <a:off x="9199563" y="42570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71530" name="Text Box 10"/>
          <p:cNvSpPr txBox="1">
            <a:spLocks noChangeArrowheads="1"/>
          </p:cNvSpPr>
          <p:nvPr/>
        </p:nvSpPr>
        <p:spPr bwMode="auto">
          <a:xfrm>
            <a:off x="8907463" y="42570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71531" name="Text Box 11"/>
          <p:cNvSpPr txBox="1">
            <a:spLocks noChangeArrowheads="1"/>
          </p:cNvSpPr>
          <p:nvPr/>
        </p:nvSpPr>
        <p:spPr bwMode="auto">
          <a:xfrm>
            <a:off x="8577263" y="42570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71538" name="Oval 18"/>
          <p:cNvSpPr>
            <a:spLocks noChangeArrowheads="1"/>
          </p:cNvSpPr>
          <p:nvPr/>
        </p:nvSpPr>
        <p:spPr bwMode="auto">
          <a:xfrm>
            <a:off x="9617148" y="3247073"/>
            <a:ext cx="254000" cy="1016000"/>
          </a:xfrm>
          <a:prstGeom prst="ellips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41" name="Line 21"/>
          <p:cNvSpPr>
            <a:spLocks noChangeShapeType="1"/>
          </p:cNvSpPr>
          <p:nvPr/>
        </p:nvSpPr>
        <p:spPr bwMode="auto">
          <a:xfrm>
            <a:off x="9482138" y="4712653"/>
            <a:ext cx="11684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550" name="Line 30"/>
          <p:cNvSpPr>
            <a:spLocks noChangeShapeType="1"/>
          </p:cNvSpPr>
          <p:nvPr/>
        </p:nvSpPr>
        <p:spPr bwMode="auto">
          <a:xfrm>
            <a:off x="7037389" y="336327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557" name="Rectangle 37"/>
          <p:cNvSpPr>
            <a:spLocks noChangeArrowheads="1"/>
          </p:cNvSpPr>
          <p:nvPr/>
        </p:nvSpPr>
        <p:spPr bwMode="auto">
          <a:xfrm>
            <a:off x="1258977" y="5159798"/>
            <a:ext cx="3889375" cy="146423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 = (NOT A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) AND (NOT 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  <a:p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=  A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  AND  (NOT 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  <a:p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 = (NOT A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) AND  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</a:p>
          <a:p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=  A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  AND  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953374" y="3256915"/>
            <a:ext cx="2036445" cy="129605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707570" y="2166817"/>
            <a:ext cx="4992190" cy="293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译码器：将</a:t>
            </a:r>
            <a:r>
              <a:rPr kumimoji="0"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0" lang="en-US" altLang="zh-CN" sz="2400" baseline="-250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0" lang="en-US" altLang="zh-CN" sz="2400" baseline="-250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地址编码翻译到只有一条单元控制线</a:t>
            </a:r>
            <a:r>
              <a:rPr kumimoji="0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kumimoji="0" lang="en-US" altLang="zh-CN" sz="2400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0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其它为</a:t>
            </a:r>
            <a:r>
              <a:rPr kumimoji="0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/>
              <a:t>【</a:t>
            </a:r>
            <a:r>
              <a:rPr lang="zh-CN" altLang="en-US" sz="1600" b="0" dirty="0"/>
              <a:t>与</a:t>
            </a:r>
            <a:r>
              <a:rPr lang="en-US" altLang="zh-CN" sz="1600" b="0" dirty="0"/>
              <a:t>】</a:t>
            </a:r>
            <a:r>
              <a:rPr lang="zh-CN" altLang="en-US" sz="1600" b="0" dirty="0"/>
              <a:t>阵列，表述了如何由</a:t>
            </a:r>
            <a:r>
              <a:rPr lang="en-US" altLang="zh-CN" sz="1600" b="0" dirty="0" err="1"/>
              <a:t>A</a:t>
            </a:r>
            <a:r>
              <a:rPr lang="en-US" altLang="zh-CN" sz="1600" b="0" baseline="-25000" dirty="0" err="1"/>
              <a:t>1</a:t>
            </a:r>
            <a:r>
              <a:rPr lang="en-US" altLang="zh-CN" sz="1600" b="0" dirty="0" err="1"/>
              <a:t>A</a:t>
            </a:r>
            <a:r>
              <a:rPr lang="en-US" altLang="zh-CN" sz="1600" b="0" baseline="-25000" dirty="0" err="1"/>
              <a:t>0</a:t>
            </a:r>
            <a:r>
              <a:rPr lang="zh-CN" altLang="en-US" sz="1600" b="0" dirty="0"/>
              <a:t>的值产生</a:t>
            </a:r>
            <a:r>
              <a:rPr lang="en-US" altLang="zh-CN" sz="1600" b="0" dirty="0" err="1"/>
              <a:t>W</a:t>
            </a:r>
            <a:r>
              <a:rPr lang="en-US" altLang="zh-CN" sz="1600" b="0" baseline="-25000" dirty="0" err="1"/>
              <a:t>0</a:t>
            </a:r>
            <a:r>
              <a:rPr lang="en-US" altLang="zh-CN" sz="1600" b="0" dirty="0" err="1"/>
              <a:t>,W</a:t>
            </a:r>
            <a:r>
              <a:rPr lang="en-US" altLang="zh-CN" sz="1600" b="0" baseline="-25000" dirty="0" err="1"/>
              <a:t>1</a:t>
            </a:r>
            <a:r>
              <a:rPr lang="en-US" altLang="zh-CN" sz="1600" b="0" dirty="0" err="1"/>
              <a:t>,W</a:t>
            </a:r>
            <a:r>
              <a:rPr lang="en-US" altLang="zh-CN" sz="1600" b="0" baseline="-25000" dirty="0" err="1"/>
              <a:t>2</a:t>
            </a:r>
            <a:r>
              <a:rPr lang="en-US" altLang="zh-CN" sz="1600" b="0" dirty="0" err="1"/>
              <a:t>,W</a:t>
            </a:r>
            <a:r>
              <a:rPr lang="en-US" altLang="zh-CN" sz="1600" b="0" baseline="-25000" dirty="0" err="1"/>
              <a:t>3</a:t>
            </a:r>
            <a:r>
              <a:rPr lang="zh-CN" altLang="en-US" sz="1600" b="0" dirty="0"/>
              <a:t>的值（只能有一条线为</a:t>
            </a:r>
            <a:r>
              <a:rPr lang="en-US" altLang="zh-CN" sz="1600" b="0" dirty="0"/>
              <a:t>1</a:t>
            </a:r>
            <a:r>
              <a:rPr lang="zh-CN" altLang="en-US" sz="1600" b="0" dirty="0"/>
              <a:t>），由横线向纵线传输信号</a:t>
            </a:r>
            <a:r>
              <a:rPr lang="en-US" altLang="zh-CN" sz="1600" b="0" dirty="0"/>
              <a:t>—</a:t>
            </a:r>
            <a:r>
              <a:rPr lang="zh-CN" altLang="en-US" sz="1600" b="0" dirty="0"/>
              <a:t>上半部。</a:t>
            </a:r>
            <a:endParaRPr lang="en-US" altLang="zh-CN" sz="1600" b="0" dirty="0"/>
          </a:p>
          <a:p>
            <a:pPr marL="285750" indent="-285750"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1600" b="0" dirty="0"/>
              <a:t>同一</a:t>
            </a:r>
            <a:r>
              <a:rPr lang="en-US" altLang="zh-CN" sz="1600" b="0" dirty="0"/>
              <a:t>【</a:t>
            </a:r>
            <a:r>
              <a:rPr lang="zh-CN" altLang="en-US" sz="1600" b="0" dirty="0"/>
              <a:t>单元控制线</a:t>
            </a:r>
            <a:r>
              <a:rPr lang="en-US" altLang="zh-CN" sz="1600" b="0" dirty="0"/>
              <a:t>】</a:t>
            </a:r>
            <a:r>
              <a:rPr lang="zh-CN" altLang="en-US" sz="1600" b="0" dirty="0"/>
              <a:t>上各连接点之间是</a:t>
            </a:r>
            <a:r>
              <a:rPr lang="en-US" altLang="zh-CN" sz="1600" b="0" dirty="0"/>
              <a:t> </a:t>
            </a:r>
            <a:r>
              <a:rPr lang="zh-CN" altLang="en-US" sz="1600" b="0" dirty="0">
                <a:solidFill>
                  <a:schemeClr val="accent2"/>
                </a:solidFill>
              </a:rPr>
              <a:t>“与”关系。即只有各连接点都为</a:t>
            </a:r>
            <a:r>
              <a:rPr lang="en-US" altLang="zh-CN" sz="1600" b="0" dirty="0">
                <a:solidFill>
                  <a:schemeClr val="accent2"/>
                </a:solidFill>
              </a:rPr>
              <a:t>1</a:t>
            </a:r>
            <a:r>
              <a:rPr lang="zh-CN" altLang="en-US" sz="1600" b="0" dirty="0">
                <a:solidFill>
                  <a:schemeClr val="accent2"/>
                </a:solidFill>
              </a:rPr>
              <a:t>时，该单元控制线的信号为</a:t>
            </a:r>
            <a:r>
              <a:rPr lang="en-US" altLang="zh-CN" sz="1600" b="0" dirty="0">
                <a:solidFill>
                  <a:schemeClr val="accent2"/>
                </a:solidFill>
              </a:rPr>
              <a:t>1</a:t>
            </a:r>
            <a:r>
              <a:rPr lang="zh-CN" altLang="en-US" sz="1600" b="0" dirty="0">
                <a:solidFill>
                  <a:schemeClr val="accent2"/>
                </a:solidFill>
              </a:rPr>
              <a:t>，否则为</a:t>
            </a:r>
            <a:r>
              <a:rPr lang="en-US" altLang="zh-CN" sz="1600" b="0" dirty="0">
                <a:solidFill>
                  <a:schemeClr val="accent2"/>
                </a:solidFill>
              </a:rPr>
              <a:t>0</a:t>
            </a:r>
            <a:r>
              <a:rPr lang="zh-CN" altLang="en-US" sz="1600" b="0" dirty="0">
                <a:solidFill>
                  <a:schemeClr val="accent2"/>
                </a:solidFill>
              </a:rPr>
              <a:t>。</a:t>
            </a:r>
            <a:endParaRPr lang="en-US" altLang="zh-CN" sz="1600" b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84" y="2913765"/>
            <a:ext cx="3246437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9611433" y="4709227"/>
            <a:ext cx="11684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5964698" y="5752214"/>
            <a:ext cx="123532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baseline="-25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是数据线</a:t>
            </a: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7128584" y="5891914"/>
            <a:ext cx="93662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>
            <a:off x="7273046" y="4621914"/>
            <a:ext cx="352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5554735" y="3253489"/>
            <a:ext cx="16452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aseline="-25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是地址编码线</a:t>
            </a:r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7166684" y="3359852"/>
            <a:ext cx="50323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105457" y="2203417"/>
            <a:ext cx="18626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是单元控制线</a:t>
            </a: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8785615" y="2511194"/>
            <a:ext cx="0" cy="4025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）存储矩阵的逻辑控制关系</a:t>
            </a:r>
          </a:p>
        </p:txBody>
      </p:sp>
      <p:sp>
        <p:nvSpPr>
          <p:cNvPr id="1771524" name="Text Box 4"/>
          <p:cNvSpPr txBox="1">
            <a:spLocks noChangeArrowheads="1"/>
          </p:cNvSpPr>
          <p:nvPr/>
        </p:nvSpPr>
        <p:spPr bwMode="auto">
          <a:xfrm>
            <a:off x="7690803" y="36093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71525" name="Text Box 5"/>
          <p:cNvSpPr txBox="1">
            <a:spLocks noChangeArrowheads="1"/>
          </p:cNvSpPr>
          <p:nvPr/>
        </p:nvSpPr>
        <p:spPr bwMode="auto">
          <a:xfrm>
            <a:off x="7678103" y="29489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71526" name="Text Box 6"/>
          <p:cNvSpPr txBox="1">
            <a:spLocks noChangeArrowheads="1"/>
          </p:cNvSpPr>
          <p:nvPr/>
        </p:nvSpPr>
        <p:spPr bwMode="auto">
          <a:xfrm>
            <a:off x="8376603" y="33045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71527" name="Text Box 7"/>
          <p:cNvSpPr txBox="1">
            <a:spLocks noChangeArrowheads="1"/>
          </p:cNvSpPr>
          <p:nvPr/>
        </p:nvSpPr>
        <p:spPr bwMode="auto">
          <a:xfrm>
            <a:off x="8376603" y="39522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71528" name="Text Box 8"/>
          <p:cNvSpPr txBox="1">
            <a:spLocks noChangeArrowheads="1"/>
          </p:cNvSpPr>
          <p:nvPr/>
        </p:nvSpPr>
        <p:spPr bwMode="auto">
          <a:xfrm>
            <a:off x="9529763" y="42570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1771529" name="Text Box 9"/>
          <p:cNvSpPr txBox="1">
            <a:spLocks noChangeArrowheads="1"/>
          </p:cNvSpPr>
          <p:nvPr/>
        </p:nvSpPr>
        <p:spPr bwMode="auto">
          <a:xfrm>
            <a:off x="9199563" y="42570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71530" name="Text Box 10"/>
          <p:cNvSpPr txBox="1">
            <a:spLocks noChangeArrowheads="1"/>
          </p:cNvSpPr>
          <p:nvPr/>
        </p:nvSpPr>
        <p:spPr bwMode="auto">
          <a:xfrm>
            <a:off x="8907463" y="42570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71531" name="Text Box 11"/>
          <p:cNvSpPr txBox="1">
            <a:spLocks noChangeArrowheads="1"/>
          </p:cNvSpPr>
          <p:nvPr/>
        </p:nvSpPr>
        <p:spPr bwMode="auto">
          <a:xfrm>
            <a:off x="8577263" y="425704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771538" name="Oval 18"/>
          <p:cNvSpPr>
            <a:spLocks noChangeArrowheads="1"/>
          </p:cNvSpPr>
          <p:nvPr/>
        </p:nvSpPr>
        <p:spPr bwMode="auto">
          <a:xfrm>
            <a:off x="9617148" y="3247073"/>
            <a:ext cx="254000" cy="1016000"/>
          </a:xfrm>
          <a:prstGeom prst="ellips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41" name="Line 21"/>
          <p:cNvSpPr>
            <a:spLocks noChangeShapeType="1"/>
          </p:cNvSpPr>
          <p:nvPr/>
        </p:nvSpPr>
        <p:spPr bwMode="auto">
          <a:xfrm>
            <a:off x="9482138" y="4712653"/>
            <a:ext cx="11684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550" name="Line 30"/>
          <p:cNvSpPr>
            <a:spLocks noChangeShapeType="1"/>
          </p:cNvSpPr>
          <p:nvPr/>
        </p:nvSpPr>
        <p:spPr bwMode="auto">
          <a:xfrm>
            <a:off x="7037389" y="336327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8577263" y="4687569"/>
            <a:ext cx="1399958" cy="129605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721948" y="1953846"/>
            <a:ext cx="4993143" cy="327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输出矩阵：将</a:t>
            </a:r>
            <a:r>
              <a:rPr kumimoji="0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kumimoji="0" lang="en-US" altLang="zh-CN" sz="2400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0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的单元控制线控制的存储单元的值进行输出。</a:t>
            </a:r>
            <a:endParaRPr kumimoji="0"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/>
              <a:t>【</a:t>
            </a:r>
            <a:r>
              <a:rPr lang="zh-CN" altLang="en-US" sz="1600" b="0" dirty="0"/>
              <a:t>或</a:t>
            </a:r>
            <a:r>
              <a:rPr lang="en-US" altLang="zh-CN" sz="1600" b="0" dirty="0"/>
              <a:t>】</a:t>
            </a:r>
            <a:r>
              <a:rPr lang="zh-CN" altLang="en-US" sz="1600" b="0" dirty="0"/>
              <a:t>阵列，表述了如何由</a:t>
            </a:r>
            <a:r>
              <a:rPr lang="en-US" altLang="zh-CN" sz="1600" b="0" dirty="0" err="1"/>
              <a:t>W</a:t>
            </a:r>
            <a:r>
              <a:rPr lang="en-US" altLang="zh-CN" sz="1600" b="0" baseline="-25000" dirty="0" err="1"/>
              <a:t>3</a:t>
            </a:r>
            <a:r>
              <a:rPr lang="en-US" altLang="zh-CN" sz="1600" b="0" dirty="0" err="1"/>
              <a:t>W</a:t>
            </a:r>
            <a:r>
              <a:rPr lang="en-US" altLang="zh-CN" sz="1600" b="0" baseline="-25000" dirty="0" err="1"/>
              <a:t>2</a:t>
            </a:r>
            <a:r>
              <a:rPr lang="en-US" altLang="zh-CN" sz="1600" b="0" dirty="0" err="1"/>
              <a:t>W</a:t>
            </a:r>
            <a:r>
              <a:rPr lang="en-US" altLang="zh-CN" sz="1600" b="0" baseline="-25000" dirty="0" err="1"/>
              <a:t>1</a:t>
            </a:r>
            <a:r>
              <a:rPr lang="en-US" altLang="zh-CN" sz="1600" b="0" dirty="0" err="1"/>
              <a:t>W</a:t>
            </a:r>
            <a:r>
              <a:rPr lang="en-US" altLang="zh-CN" sz="1600" b="0" baseline="-25000" dirty="0" err="1"/>
              <a:t>0</a:t>
            </a:r>
            <a:r>
              <a:rPr lang="zh-CN" altLang="en-US" sz="1600" b="0" dirty="0"/>
              <a:t>的值产生</a:t>
            </a:r>
            <a:r>
              <a:rPr lang="en-US" altLang="zh-CN" sz="1600" b="0" dirty="0" err="1"/>
              <a:t>D</a:t>
            </a:r>
            <a:r>
              <a:rPr lang="en-US" altLang="zh-CN" sz="1600" b="0" baseline="-25000" dirty="0" err="1"/>
              <a:t>3</a:t>
            </a:r>
            <a:r>
              <a:rPr lang="en-US" altLang="zh-CN" sz="1600" b="0" dirty="0" err="1"/>
              <a:t>,D</a:t>
            </a:r>
            <a:r>
              <a:rPr lang="en-US" altLang="zh-CN" sz="1600" b="0" baseline="-25000" dirty="0" err="1"/>
              <a:t>2</a:t>
            </a:r>
            <a:r>
              <a:rPr lang="en-US" altLang="zh-CN" sz="1600" b="0" dirty="0" err="1"/>
              <a:t>,D</a:t>
            </a:r>
            <a:r>
              <a:rPr lang="en-US" altLang="zh-CN" sz="1600" b="0" baseline="-25000" dirty="0" err="1"/>
              <a:t>1</a:t>
            </a:r>
            <a:r>
              <a:rPr lang="en-US" altLang="zh-CN" sz="1600" b="0" dirty="0" err="1"/>
              <a:t>,D</a:t>
            </a:r>
            <a:r>
              <a:rPr lang="en-US" altLang="zh-CN" sz="1600" b="0" baseline="-25000" dirty="0" err="1"/>
              <a:t>0</a:t>
            </a:r>
            <a:r>
              <a:rPr lang="zh-CN" altLang="en-US" sz="1600" b="0" dirty="0"/>
              <a:t>的值。单元控制线与数据线之间有黑点连接的，表示存储的是</a:t>
            </a:r>
            <a:r>
              <a:rPr lang="en-US" altLang="zh-CN" sz="1600" b="0" dirty="0"/>
              <a:t>1</a:t>
            </a:r>
            <a:r>
              <a:rPr lang="zh-CN" altLang="en-US" sz="1600" b="0" dirty="0"/>
              <a:t>，其能否输出取决于单元控制线是</a:t>
            </a:r>
            <a:r>
              <a:rPr lang="en-US" altLang="zh-CN" sz="1600" b="0" dirty="0"/>
              <a:t>1</a:t>
            </a:r>
            <a:r>
              <a:rPr lang="zh-CN" altLang="en-US" sz="1600" b="0" dirty="0"/>
              <a:t>还是</a:t>
            </a:r>
            <a:r>
              <a:rPr lang="en-US" altLang="zh-CN" sz="1600" b="0" dirty="0"/>
              <a:t>0</a:t>
            </a:r>
            <a:r>
              <a:rPr lang="zh-CN" altLang="en-US" sz="1600" b="0" dirty="0"/>
              <a:t>。由纵线向横线传输信号</a:t>
            </a:r>
            <a:r>
              <a:rPr lang="en-US" altLang="zh-CN" sz="1600" b="0" dirty="0"/>
              <a:t>—</a:t>
            </a:r>
            <a:r>
              <a:rPr lang="zh-CN" altLang="en-US" sz="1600" b="0" dirty="0"/>
              <a:t>下半部。</a:t>
            </a:r>
            <a:endParaRPr lang="en-US" altLang="zh-CN" sz="1600" b="0" dirty="0"/>
          </a:p>
          <a:p>
            <a:pPr marL="285750" indent="-285750"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1600" b="0" dirty="0"/>
              <a:t>同一</a:t>
            </a:r>
            <a:r>
              <a:rPr lang="en-US" altLang="zh-CN" sz="1600" b="0" dirty="0"/>
              <a:t>【</a:t>
            </a:r>
            <a:r>
              <a:rPr lang="zh-CN" altLang="en-US" sz="1600" b="0" dirty="0"/>
              <a:t>数据线</a:t>
            </a:r>
            <a:r>
              <a:rPr lang="en-US" altLang="zh-CN" sz="1600" b="0" dirty="0"/>
              <a:t>】</a:t>
            </a:r>
            <a:r>
              <a:rPr lang="zh-CN" altLang="en-US" sz="1600" b="0" dirty="0"/>
              <a:t>上各连接点之间是</a:t>
            </a:r>
            <a:r>
              <a:rPr lang="en-US" altLang="zh-CN" sz="1600" b="0" dirty="0"/>
              <a:t> </a:t>
            </a:r>
            <a:r>
              <a:rPr lang="zh-CN" altLang="en-US" sz="1600" b="0" dirty="0">
                <a:solidFill>
                  <a:schemeClr val="accent2"/>
                </a:solidFill>
              </a:rPr>
              <a:t>“或”关系。即各连接点只要有一个为</a:t>
            </a:r>
            <a:r>
              <a:rPr lang="en-US" altLang="zh-CN" sz="1600" b="0" dirty="0">
                <a:solidFill>
                  <a:schemeClr val="accent2"/>
                </a:solidFill>
              </a:rPr>
              <a:t>1</a:t>
            </a:r>
            <a:r>
              <a:rPr lang="zh-CN" altLang="en-US" sz="1600" b="0" dirty="0">
                <a:solidFill>
                  <a:schemeClr val="accent2"/>
                </a:solidFill>
              </a:rPr>
              <a:t>时，该数据线的信号为</a:t>
            </a:r>
            <a:r>
              <a:rPr lang="en-US" altLang="zh-CN" sz="1600" b="0" dirty="0">
                <a:solidFill>
                  <a:schemeClr val="accent2"/>
                </a:solidFill>
              </a:rPr>
              <a:t>1</a:t>
            </a:r>
            <a:r>
              <a:rPr lang="zh-CN" altLang="en-US" sz="1600" b="0" dirty="0">
                <a:solidFill>
                  <a:schemeClr val="accent2"/>
                </a:solidFill>
              </a:rPr>
              <a:t>，否则为</a:t>
            </a:r>
            <a:r>
              <a:rPr lang="en-US" altLang="zh-CN" sz="1600" b="0" dirty="0">
                <a:solidFill>
                  <a:schemeClr val="accent2"/>
                </a:solidFill>
              </a:rPr>
              <a:t>0</a:t>
            </a:r>
            <a:r>
              <a:rPr lang="zh-CN" altLang="en-US" sz="1600" b="0" dirty="0">
                <a:solidFill>
                  <a:schemeClr val="accent2"/>
                </a:solidFill>
              </a:rPr>
              <a:t>。</a:t>
            </a:r>
            <a:endParaRPr lang="en-US" altLang="zh-CN" sz="1600" b="0" dirty="0"/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089410" y="5228589"/>
            <a:ext cx="3693775" cy="146423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</a:t>
            </a:r>
            <a:r>
              <a:rPr lang="en-US" altLang="zh-CN" baseline="-25000" dirty="0" err="1">
                <a:solidFill>
                  <a:schemeClr val="bg1"/>
                </a:solidFill>
              </a:rPr>
              <a:t>3</a:t>
            </a:r>
            <a:r>
              <a:rPr lang="en-US" altLang="zh-CN" dirty="0">
                <a:solidFill>
                  <a:schemeClr val="bg1"/>
                </a:solidFill>
              </a:rPr>
              <a:t> =  </a:t>
            </a:r>
            <a:r>
              <a:rPr lang="en-US" altLang="zh-CN" dirty="0" err="1">
                <a:solidFill>
                  <a:schemeClr val="bg1"/>
                </a:solidFill>
              </a:rPr>
              <a:t>W</a:t>
            </a:r>
            <a:r>
              <a:rPr lang="en-US" altLang="zh-CN" baseline="-25000" dirty="0" err="1">
                <a:solidFill>
                  <a:schemeClr val="bg1"/>
                </a:solidFill>
              </a:rPr>
              <a:t>0</a:t>
            </a:r>
            <a:r>
              <a:rPr lang="en-US" altLang="zh-CN" dirty="0">
                <a:solidFill>
                  <a:schemeClr val="bg1"/>
                </a:solidFill>
              </a:rPr>
              <a:t>  OR  </a:t>
            </a:r>
            <a:r>
              <a:rPr lang="en-US" altLang="zh-CN" dirty="0" err="1">
                <a:solidFill>
                  <a:schemeClr val="bg1"/>
                </a:solidFill>
              </a:rPr>
              <a:t>W</a:t>
            </a:r>
            <a:r>
              <a:rPr lang="en-US" altLang="zh-CN" baseline="-25000" dirty="0" err="1">
                <a:solidFill>
                  <a:schemeClr val="bg1"/>
                </a:solidFill>
              </a:rPr>
              <a:t>2</a:t>
            </a:r>
            <a:endParaRPr lang="en-US" altLang="zh-CN" baseline="-25000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D</a:t>
            </a:r>
            <a:r>
              <a:rPr lang="en-US" altLang="zh-CN" baseline="-25000" dirty="0" err="1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 =  </a:t>
            </a:r>
            <a:r>
              <a:rPr lang="en-US" altLang="zh-CN" dirty="0" err="1">
                <a:solidFill>
                  <a:schemeClr val="bg1"/>
                </a:solidFill>
              </a:rPr>
              <a:t>W</a:t>
            </a:r>
            <a:r>
              <a:rPr lang="en-US" altLang="zh-CN" baseline="-25000" dirty="0" err="1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  OR  </a:t>
            </a:r>
            <a:r>
              <a:rPr lang="en-US" altLang="zh-CN" dirty="0" err="1">
                <a:solidFill>
                  <a:schemeClr val="bg1"/>
                </a:solidFill>
              </a:rPr>
              <a:t>W</a:t>
            </a:r>
            <a:r>
              <a:rPr lang="en-US" altLang="zh-CN" baseline="-25000" dirty="0" err="1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  OR  </a:t>
            </a:r>
            <a:r>
              <a:rPr lang="en-US" altLang="zh-CN" dirty="0" err="1">
                <a:solidFill>
                  <a:schemeClr val="bg1"/>
                </a:solidFill>
              </a:rPr>
              <a:t>W</a:t>
            </a:r>
            <a:r>
              <a:rPr lang="en-US" altLang="zh-CN" baseline="-25000" dirty="0" err="1">
                <a:solidFill>
                  <a:schemeClr val="bg1"/>
                </a:solidFill>
              </a:rPr>
              <a:t>3</a:t>
            </a:r>
            <a:endParaRPr lang="en-US" altLang="zh-CN" baseline="-25000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D</a:t>
            </a:r>
            <a:r>
              <a:rPr lang="en-US" altLang="zh-CN" baseline="-25000" dirty="0" err="1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 =  </a:t>
            </a:r>
            <a:r>
              <a:rPr lang="en-US" altLang="zh-CN" dirty="0" err="1">
                <a:solidFill>
                  <a:schemeClr val="bg1"/>
                </a:solidFill>
              </a:rPr>
              <a:t>W</a:t>
            </a:r>
            <a:r>
              <a:rPr lang="en-US" altLang="zh-CN" baseline="-25000" dirty="0" err="1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  OR  </a:t>
            </a:r>
            <a:r>
              <a:rPr lang="en-US" altLang="zh-CN" dirty="0" err="1">
                <a:solidFill>
                  <a:schemeClr val="bg1"/>
                </a:solidFill>
              </a:rPr>
              <a:t>W</a:t>
            </a:r>
            <a:r>
              <a:rPr lang="en-US" altLang="zh-CN" baseline="-25000" dirty="0" err="1">
                <a:solidFill>
                  <a:schemeClr val="bg1"/>
                </a:solidFill>
              </a:rPr>
              <a:t>2</a:t>
            </a:r>
            <a:endParaRPr lang="en-US" altLang="zh-CN" baseline="-25000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D</a:t>
            </a:r>
            <a:r>
              <a:rPr lang="en-US" altLang="zh-CN" baseline="-25000" dirty="0" err="1">
                <a:solidFill>
                  <a:schemeClr val="bg1"/>
                </a:solidFill>
              </a:rPr>
              <a:t>0</a:t>
            </a:r>
            <a:r>
              <a:rPr lang="en-US" altLang="zh-CN" dirty="0">
                <a:solidFill>
                  <a:schemeClr val="bg1"/>
                </a:solidFill>
              </a:rPr>
              <a:t> =  </a:t>
            </a:r>
            <a:r>
              <a:rPr lang="en-US" altLang="zh-CN" dirty="0" err="1">
                <a:solidFill>
                  <a:schemeClr val="bg1"/>
                </a:solidFill>
              </a:rPr>
              <a:t>W</a:t>
            </a:r>
            <a:r>
              <a:rPr lang="en-US" altLang="zh-CN" baseline="-25000" dirty="0" err="1">
                <a:solidFill>
                  <a:schemeClr val="bg1"/>
                </a:solidFill>
              </a:rPr>
              <a:t>0</a:t>
            </a:r>
            <a:r>
              <a:rPr lang="en-US" altLang="zh-CN" dirty="0">
                <a:solidFill>
                  <a:schemeClr val="bg1"/>
                </a:solidFill>
              </a:rPr>
              <a:t>  OR  </a:t>
            </a:r>
            <a:r>
              <a:rPr lang="en-US" altLang="zh-CN" dirty="0" err="1">
                <a:solidFill>
                  <a:schemeClr val="bg1"/>
                </a:solidFill>
              </a:rPr>
              <a:t>W</a:t>
            </a:r>
            <a:r>
              <a:rPr lang="en-US" altLang="zh-CN" baseline="-25000" dirty="0" err="1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  OR  </a:t>
            </a:r>
            <a:r>
              <a:rPr lang="en-US" altLang="zh-CN" dirty="0" err="1">
                <a:solidFill>
                  <a:schemeClr val="bg1"/>
                </a:solidFill>
              </a:rPr>
              <a:t>W</a:t>
            </a:r>
            <a:r>
              <a:rPr lang="en-US" altLang="zh-CN" baseline="-25000" dirty="0" err="1">
                <a:solidFill>
                  <a:schemeClr val="bg1"/>
                </a:solidFill>
              </a:rPr>
              <a:t>3</a:t>
            </a:r>
            <a:endParaRPr lang="en-US" altLang="zh-CN" baseline="-25000" dirty="0">
              <a:solidFill>
                <a:schemeClr val="bg1"/>
              </a:solidFill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9643010" y="4682489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9655710" y="4999989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9655710" y="5304789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9668410" y="5647689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8388885" y="4795202"/>
            <a:ext cx="1790700" cy="266700"/>
          </a:xfrm>
          <a:prstGeom prst="ellips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250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）计算机器的基本功能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计算机器的功能与构成</a:t>
            </a:r>
          </a:p>
        </p:txBody>
      </p:sp>
      <p:sp>
        <p:nvSpPr>
          <p:cNvPr id="1727490" name="AutoShape 2"/>
          <p:cNvSpPr>
            <a:spLocks noChangeArrowheads="1"/>
          </p:cNvSpPr>
          <p:nvPr/>
        </p:nvSpPr>
        <p:spPr bwMode="auto">
          <a:xfrm>
            <a:off x="3354839" y="4635371"/>
            <a:ext cx="927100" cy="331787"/>
          </a:xfrm>
          <a:prstGeom prst="rightArrow">
            <a:avLst>
              <a:gd name="adj1" fmla="val 50000"/>
              <a:gd name="adj2" fmla="val 6985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7493" name="Text Box 5"/>
          <p:cNvSpPr txBox="1">
            <a:spLocks noChangeArrowheads="1"/>
          </p:cNvSpPr>
          <p:nvPr/>
        </p:nvSpPr>
        <p:spPr bwMode="auto">
          <a:xfrm>
            <a:off x="4281939" y="4109908"/>
            <a:ext cx="4093437" cy="1259919"/>
          </a:xfrm>
          <a:prstGeom prst="round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计算机器</a:t>
            </a:r>
            <a:endParaRPr kumimoji="0"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0"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按计算规则</a:t>
            </a:r>
            <a:r>
              <a:rPr kumimoji="0"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kumimoji="0"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对输入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（数据）</a:t>
            </a:r>
            <a:r>
              <a:rPr kumimoji="0"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进行变换，得到输出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（数据）</a:t>
            </a:r>
            <a:r>
              <a:rPr kumimoji="0"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7494" name="AutoShape 6"/>
          <p:cNvSpPr>
            <a:spLocks noChangeArrowheads="1"/>
          </p:cNvSpPr>
          <p:nvPr/>
        </p:nvSpPr>
        <p:spPr bwMode="auto">
          <a:xfrm>
            <a:off x="8388076" y="4582983"/>
            <a:ext cx="911225" cy="331787"/>
          </a:xfrm>
          <a:prstGeom prst="rightArrow">
            <a:avLst>
              <a:gd name="adj1" fmla="val 50000"/>
              <a:gd name="adj2" fmla="val 686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27496" name="Group 8"/>
          <p:cNvGrpSpPr>
            <a:grpSpLocks/>
          </p:cNvGrpSpPr>
          <p:nvPr/>
        </p:nvGrpSpPr>
        <p:grpSpPr bwMode="auto">
          <a:xfrm>
            <a:off x="1699076" y="4035296"/>
            <a:ext cx="1690688" cy="1531937"/>
            <a:chOff x="272" y="799"/>
            <a:chExt cx="1065" cy="965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272" y="799"/>
              <a:ext cx="1065" cy="96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360" y="879"/>
              <a:ext cx="889" cy="806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363" y="1023"/>
              <a:ext cx="88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4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输入</a:t>
              </a:r>
            </a:p>
          </p:txBody>
        </p:sp>
      </p:grpSp>
      <p:grpSp>
        <p:nvGrpSpPr>
          <p:cNvPr id="1727543" name="Group 55"/>
          <p:cNvGrpSpPr>
            <a:grpSpLocks/>
          </p:cNvGrpSpPr>
          <p:nvPr/>
        </p:nvGrpSpPr>
        <p:grpSpPr bwMode="auto">
          <a:xfrm>
            <a:off x="5202239" y="1877882"/>
            <a:ext cx="1928813" cy="1466850"/>
            <a:chOff x="2264" y="664"/>
            <a:chExt cx="1215" cy="924"/>
          </a:xfrm>
        </p:grpSpPr>
        <p:sp>
          <p:nvSpPr>
            <p:cNvPr id="14" name="AutoShape 39"/>
            <p:cNvSpPr>
              <a:spLocks noChangeArrowheads="1"/>
            </p:cNvSpPr>
            <p:nvPr/>
          </p:nvSpPr>
          <p:spPr bwMode="gray">
            <a:xfrm>
              <a:off x="2264" y="664"/>
              <a:ext cx="1215" cy="924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gray">
            <a:xfrm>
              <a:off x="2364" y="741"/>
              <a:ext cx="1015" cy="771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Text Box 84"/>
            <p:cNvSpPr txBox="1">
              <a:spLocks noChangeArrowheads="1"/>
            </p:cNvSpPr>
            <p:nvPr/>
          </p:nvSpPr>
          <p:spPr bwMode="auto">
            <a:xfrm>
              <a:off x="2321" y="846"/>
              <a:ext cx="111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计算规则</a:t>
              </a:r>
              <a:endParaRPr kumimoji="0" lang="en-US" altLang="zh-CN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kumimoji="0" lang="en-US" altLang="zh-CN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0" lang="zh-CN" altLang="en-US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</a:t>
              </a:r>
              <a:r>
                <a:rPr kumimoji="0" lang="en-US" altLang="zh-CN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r>
                <a:rPr kumimoji="0" lang="zh-CN" altLang="en-US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指令</a:t>
              </a:r>
              <a:r>
                <a:rPr kumimoji="0" lang="en-US" altLang="zh-CN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</p:grpSp>
      <p:sp>
        <p:nvSpPr>
          <p:cNvPr id="1727504" name="AutoShape 16"/>
          <p:cNvSpPr>
            <a:spLocks noChangeArrowheads="1"/>
          </p:cNvSpPr>
          <p:nvPr/>
        </p:nvSpPr>
        <p:spPr bwMode="auto">
          <a:xfrm rot="5400000">
            <a:off x="5783264" y="3581270"/>
            <a:ext cx="820737" cy="331788"/>
          </a:xfrm>
          <a:prstGeom prst="rightArrow">
            <a:avLst>
              <a:gd name="adj1" fmla="val 50000"/>
              <a:gd name="adj2" fmla="val 6184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27538" name="Group 50"/>
          <p:cNvGrpSpPr>
            <a:grpSpLocks/>
          </p:cNvGrpSpPr>
          <p:nvPr/>
        </p:nvGrpSpPr>
        <p:grpSpPr bwMode="auto">
          <a:xfrm>
            <a:off x="3735839" y="5728364"/>
            <a:ext cx="2473325" cy="968375"/>
            <a:chOff x="1476" y="3792"/>
            <a:chExt cx="1558" cy="610"/>
          </a:xfrm>
        </p:grpSpPr>
        <p:sp>
          <p:nvSpPr>
            <p:cNvPr id="6" name="AutoShape 39"/>
            <p:cNvSpPr>
              <a:spLocks noChangeArrowheads="1"/>
            </p:cNvSpPr>
            <p:nvPr/>
          </p:nvSpPr>
          <p:spPr bwMode="gray">
            <a:xfrm>
              <a:off x="1476" y="3792"/>
              <a:ext cx="1558" cy="610"/>
            </a:xfrm>
            <a:prstGeom prst="roundRect">
              <a:avLst>
                <a:gd name="adj" fmla="val 16667"/>
              </a:avLst>
            </a:prstGeom>
            <a:solidFill>
              <a:srgbClr val="B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Oval 40"/>
            <p:cNvSpPr>
              <a:spLocks noChangeArrowheads="1"/>
            </p:cNvSpPr>
            <p:nvPr/>
          </p:nvSpPr>
          <p:spPr bwMode="gray">
            <a:xfrm>
              <a:off x="1528" y="3842"/>
              <a:ext cx="1454" cy="509"/>
            </a:xfrm>
            <a:prstGeom prst="roundRect">
              <a:avLst>
                <a:gd name="adj" fmla="val 16667"/>
              </a:avLst>
            </a:prstGeom>
            <a:solidFill>
              <a:srgbClr val="6600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Text Box 84"/>
            <p:cNvSpPr>
              <a:spLocks noChangeArrowheads="1"/>
            </p:cNvSpPr>
            <p:nvPr/>
          </p:nvSpPr>
          <p:spPr bwMode="auto">
            <a:xfrm>
              <a:off x="1596" y="3854"/>
              <a:ext cx="1316" cy="49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输入</a:t>
              </a:r>
              <a:r>
                <a:rPr kumimoji="0" lang="en-US" altLang="zh-CN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/</a:t>
              </a: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输出都是</a:t>
              </a:r>
              <a:r>
                <a:rPr kumimoji="0" lang="en-US" altLang="zh-CN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0</a:t>
              </a: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和</a:t>
              </a:r>
              <a:r>
                <a:rPr kumimoji="0" lang="en-US" altLang="zh-CN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1</a:t>
              </a: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的形式表达</a:t>
              </a:r>
            </a:p>
          </p:txBody>
        </p:sp>
      </p:grpSp>
      <p:grpSp>
        <p:nvGrpSpPr>
          <p:cNvPr id="1727527" name="Group 39"/>
          <p:cNvGrpSpPr>
            <a:grpSpLocks/>
          </p:cNvGrpSpPr>
          <p:nvPr/>
        </p:nvGrpSpPr>
        <p:grpSpPr bwMode="auto">
          <a:xfrm>
            <a:off x="9267551" y="3944808"/>
            <a:ext cx="1690687" cy="1531937"/>
            <a:chOff x="272" y="799"/>
            <a:chExt cx="1065" cy="965"/>
          </a:xfrm>
        </p:grpSpPr>
        <p:sp>
          <p:nvSpPr>
            <p:cNvPr id="9" name="AutoShape 39"/>
            <p:cNvSpPr>
              <a:spLocks noChangeArrowheads="1"/>
            </p:cNvSpPr>
            <p:nvPr/>
          </p:nvSpPr>
          <p:spPr bwMode="gray">
            <a:xfrm>
              <a:off x="272" y="799"/>
              <a:ext cx="1065" cy="96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Oval 40"/>
            <p:cNvSpPr>
              <a:spLocks noChangeArrowheads="1"/>
            </p:cNvSpPr>
            <p:nvPr/>
          </p:nvSpPr>
          <p:spPr bwMode="gray">
            <a:xfrm>
              <a:off x="360" y="879"/>
              <a:ext cx="889" cy="806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363" y="1023"/>
              <a:ext cx="88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4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输出</a:t>
              </a:r>
            </a:p>
          </p:txBody>
        </p:sp>
      </p:grpSp>
      <p:grpSp>
        <p:nvGrpSpPr>
          <p:cNvPr id="1727544" name="Group 56"/>
          <p:cNvGrpSpPr>
            <a:grpSpLocks/>
          </p:cNvGrpSpPr>
          <p:nvPr/>
        </p:nvGrpSpPr>
        <p:grpSpPr bwMode="auto">
          <a:xfrm>
            <a:off x="6316664" y="5721220"/>
            <a:ext cx="2419350" cy="968375"/>
            <a:chOff x="2197" y="3430"/>
            <a:chExt cx="1524" cy="610"/>
          </a:xfrm>
        </p:grpSpPr>
        <p:sp>
          <p:nvSpPr>
            <p:cNvPr id="12" name="AutoShape 39"/>
            <p:cNvSpPr>
              <a:spLocks noChangeArrowheads="1"/>
            </p:cNvSpPr>
            <p:nvPr/>
          </p:nvSpPr>
          <p:spPr bwMode="gray">
            <a:xfrm>
              <a:off x="2197" y="3430"/>
              <a:ext cx="1524" cy="610"/>
            </a:xfrm>
            <a:prstGeom prst="roundRect">
              <a:avLst>
                <a:gd name="adj" fmla="val 16667"/>
              </a:avLst>
            </a:prstGeom>
            <a:solidFill>
              <a:srgbClr val="B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gray">
            <a:xfrm>
              <a:off x="2249" y="3481"/>
              <a:ext cx="1419" cy="509"/>
            </a:xfrm>
            <a:prstGeom prst="roundRect">
              <a:avLst>
                <a:gd name="adj" fmla="val 16667"/>
              </a:avLst>
            </a:prstGeom>
            <a:solidFill>
              <a:srgbClr val="6600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 Box 84"/>
            <p:cNvSpPr>
              <a:spLocks noChangeArrowheads="1"/>
            </p:cNvSpPr>
            <p:nvPr/>
          </p:nvSpPr>
          <p:spPr bwMode="auto">
            <a:xfrm>
              <a:off x="2317" y="3493"/>
              <a:ext cx="1318" cy="49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计算规则也是</a:t>
              </a:r>
              <a:r>
                <a:rPr kumimoji="0" lang="en-US" altLang="zh-CN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0</a:t>
              </a: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和</a:t>
              </a:r>
              <a:r>
                <a:rPr kumimoji="0" lang="en-US" altLang="zh-CN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1</a:t>
              </a:r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的形式表达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469710" y="4356802"/>
            <a:ext cx="812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448972" y="4323137"/>
            <a:ext cx="812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242623" y="3488065"/>
            <a:ext cx="812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27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27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2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2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2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27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7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7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7490" grpId="0" animBg="1"/>
      <p:bldP spid="1727494" grpId="0" animBg="1"/>
      <p:bldP spid="1727504" grpId="0" animBg="1"/>
      <p:bldP spid="16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）存储器芯片  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vs.  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标准宿舍楼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9083974" y="2000707"/>
            <a:ext cx="1935163" cy="3482975"/>
            <a:chOff x="3368" y="1981"/>
            <a:chExt cx="1219" cy="219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988" y="2738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988" y="2857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988" y="2976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3988" y="3094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3988" y="3213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3988" y="3332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3988" y="3450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988" y="3569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988" y="3688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988" y="2264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3988" y="2382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988" y="2501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988" y="3806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3988" y="3925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3988" y="4044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072" y="2746"/>
              <a:ext cx="424" cy="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1600">
                  <a:solidFill>
                    <a:schemeClr val="accent2"/>
                  </a:solidFill>
                </a:rPr>
                <a:t>每个房间</a:t>
              </a:r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  <a:r>
                <a:rPr lang="zh-CN" altLang="en-US" sz="1600">
                  <a:solidFill>
                    <a:schemeClr val="accent2"/>
                  </a:solidFill>
                </a:rPr>
                <a:t>个人，</a:t>
              </a:r>
            </a:p>
            <a:p>
              <a:pPr algn="l"/>
              <a:r>
                <a:rPr lang="en-US" altLang="zh-CN" sz="1600">
                  <a:solidFill>
                    <a:schemeClr val="accent2"/>
                  </a:solidFill>
                </a:rPr>
                <a:t>16</a:t>
              </a:r>
              <a:r>
                <a:rPr lang="zh-CN" altLang="en-US" sz="1600">
                  <a:solidFill>
                    <a:schemeClr val="accent2"/>
                  </a:solidFill>
                </a:rPr>
                <a:t>个房间</a:t>
              </a:r>
              <a:endParaRPr lang="en-US" altLang="zh-CN" sz="1600">
                <a:solidFill>
                  <a:schemeClr val="accent2"/>
                </a:solidFill>
              </a:endParaRPr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3689" y="2203"/>
              <a:ext cx="898" cy="1972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3558" y="2649"/>
              <a:ext cx="1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3558" y="2745"/>
              <a:ext cx="1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3558" y="2841"/>
              <a:ext cx="1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558" y="2947"/>
              <a:ext cx="1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3572" y="3355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3572" y="3451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572" y="3547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3572" y="3653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3572" y="3741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3572" y="3837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3572" y="3933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3572" y="4039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3378" y="3251"/>
              <a:ext cx="237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/>
                <a:t>D</a:t>
              </a:r>
              <a:r>
                <a:rPr lang="en-US" altLang="zh-CN" sz="1400" baseline="-25000"/>
                <a:t>7</a:t>
              </a:r>
            </a:p>
            <a:p>
              <a:pPr algn="l"/>
              <a:r>
                <a:rPr lang="en-US" altLang="zh-CN" sz="1400"/>
                <a:t>D</a:t>
              </a:r>
              <a:r>
                <a:rPr lang="en-US" altLang="zh-CN" sz="1400" baseline="-25000"/>
                <a:t>6</a:t>
              </a:r>
            </a:p>
            <a:p>
              <a:pPr algn="l"/>
              <a:r>
                <a:rPr lang="en-US" altLang="zh-CN" sz="1400"/>
                <a:t>…</a:t>
              </a:r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r>
                <a:rPr lang="en-US" altLang="zh-CN" sz="1400"/>
                <a:t>D</a:t>
              </a:r>
              <a:r>
                <a:rPr lang="en-US" altLang="zh-CN" sz="1400" baseline="-25000"/>
                <a:t>0</a:t>
              </a:r>
            </a:p>
          </p:txBody>
        </p:sp>
        <p:sp>
          <p:nvSpPr>
            <p:cNvPr id="44" name="Text Box 36"/>
            <p:cNvSpPr txBox="1">
              <a:spLocks noChangeArrowheads="1"/>
            </p:cNvSpPr>
            <p:nvPr/>
          </p:nvSpPr>
          <p:spPr bwMode="auto">
            <a:xfrm>
              <a:off x="3368" y="2468"/>
              <a:ext cx="237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/>
                <a:t>A</a:t>
              </a:r>
              <a:r>
                <a:rPr lang="en-US" altLang="zh-CN" sz="1400" baseline="-25000"/>
                <a:t>3</a:t>
              </a:r>
            </a:p>
            <a:p>
              <a:pPr algn="l"/>
              <a:r>
                <a:rPr lang="en-US" altLang="zh-CN" sz="1400"/>
                <a:t>A</a:t>
              </a:r>
              <a:r>
                <a:rPr lang="en-US" altLang="zh-CN" sz="1400" baseline="-25000"/>
                <a:t>2</a:t>
              </a:r>
            </a:p>
            <a:p>
              <a:pPr algn="l"/>
              <a:r>
                <a:rPr lang="en-US" altLang="zh-CN" sz="1400"/>
                <a:t>A</a:t>
              </a:r>
              <a:r>
                <a:rPr lang="en-US" altLang="zh-CN" sz="1400" baseline="-25000"/>
                <a:t>1</a:t>
              </a:r>
            </a:p>
            <a:p>
              <a:pPr algn="l"/>
              <a:r>
                <a:rPr lang="en-US" altLang="zh-CN" sz="1400"/>
                <a:t>A</a:t>
              </a:r>
              <a:r>
                <a:rPr lang="en-US" altLang="zh-CN" sz="1400" baseline="-25000"/>
                <a:t>0</a:t>
              </a:r>
            </a:p>
          </p:txBody>
        </p:sp>
        <p:sp>
          <p:nvSpPr>
            <p:cNvPr id="45" name="Text Box 37"/>
            <p:cNvSpPr txBox="1">
              <a:spLocks noChangeArrowheads="1"/>
            </p:cNvSpPr>
            <p:nvPr/>
          </p:nvSpPr>
          <p:spPr bwMode="auto">
            <a:xfrm>
              <a:off x="3692" y="2443"/>
              <a:ext cx="270" cy="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l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  <a:r>
                <a:rPr lang="zh-CN" altLang="en-US" sz="1600">
                  <a:solidFill>
                    <a:schemeClr val="accent2"/>
                  </a:solidFill>
                </a:rPr>
                <a:t>位房间号</a:t>
              </a:r>
            </a:p>
          </p:txBody>
        </p:sp>
        <p:sp>
          <p:nvSpPr>
            <p:cNvPr id="46" name="Text Box 38"/>
            <p:cNvSpPr txBox="1">
              <a:spLocks noChangeArrowheads="1"/>
            </p:cNvSpPr>
            <p:nvPr/>
          </p:nvSpPr>
          <p:spPr bwMode="auto">
            <a:xfrm>
              <a:off x="3686" y="3280"/>
              <a:ext cx="270" cy="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chemeClr val="accent2"/>
                  </a:solidFill>
                </a:rPr>
                <a:t>8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个人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-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出与入</a:t>
              </a: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3557" y="2307"/>
              <a:ext cx="1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3650" y="2194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>
                  <a:solidFill>
                    <a:srgbClr val="FF0000"/>
                  </a:solidFill>
                </a:rPr>
                <a:t>楼控</a:t>
              </a:r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3952" y="198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984" y="2620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" name="Rectangle 45"/>
          <p:cNvSpPr>
            <a:spLocks noChangeArrowheads="1"/>
          </p:cNvSpPr>
          <p:nvPr/>
        </p:nvSpPr>
        <p:spPr bwMode="auto">
          <a:xfrm>
            <a:off x="7665741" y="2448840"/>
            <a:ext cx="13067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pl-PL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A</a:t>
            </a:r>
            <a:r>
              <a:rPr lang="pl-PL" altLang="zh-CN" baseline="-30000" dirty="0">
                <a:solidFill>
                  <a:srgbClr val="C00000"/>
                </a:solidFill>
                <a:cs typeface="Times New Roman" panose="02020603050405020304" pitchFamily="18" charset="0"/>
              </a:rPr>
              <a:t>3</a:t>
            </a:r>
            <a:r>
              <a:rPr lang="pl-PL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A</a:t>
            </a:r>
            <a:r>
              <a:rPr lang="pl-PL" altLang="zh-CN" baseline="-30000" dirty="0">
                <a:solidFill>
                  <a:srgbClr val="C00000"/>
                </a:solidFill>
                <a:cs typeface="Times New Roman" panose="02020603050405020304" pitchFamily="18" charset="0"/>
              </a:rPr>
              <a:t>2</a:t>
            </a:r>
            <a:r>
              <a:rPr lang="pl-PL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A</a:t>
            </a:r>
            <a:r>
              <a:rPr lang="pl-PL" altLang="zh-CN" baseline="-30000" dirty="0">
                <a:solidFill>
                  <a:srgbClr val="C00000"/>
                </a:solidFill>
                <a:cs typeface="Times New Roman" panose="02020603050405020304" pitchFamily="18" charset="0"/>
              </a:rPr>
              <a:t>1</a:t>
            </a:r>
            <a:r>
              <a:rPr lang="pl-PL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A</a:t>
            </a:r>
            <a:r>
              <a:rPr lang="pl-PL" altLang="zh-CN" baseline="-30000" dirty="0">
                <a:solidFill>
                  <a:srgbClr val="C00000"/>
                </a:solidFill>
                <a:cs typeface="Times New Roman" panose="02020603050405020304" pitchFamily="18" charset="0"/>
              </a:rPr>
              <a:t>0</a:t>
            </a:r>
            <a:endParaRPr lang="en-US" altLang="zh-CN" baseline="-300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0000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0001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…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0111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1000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1001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…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1111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872630" y="3004510"/>
            <a:ext cx="3374502" cy="2153619"/>
            <a:chOff x="1921540" y="3445332"/>
            <a:chExt cx="3374502" cy="2153619"/>
          </a:xfrm>
        </p:grpSpPr>
        <p:sp>
          <p:nvSpPr>
            <p:cNvPr id="3" name="矩形 2"/>
            <p:cNvSpPr/>
            <p:nvPr/>
          </p:nvSpPr>
          <p:spPr bwMode="auto">
            <a:xfrm>
              <a:off x="1973722" y="3629482"/>
              <a:ext cx="3322320" cy="177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858868" y="4340682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256</a:t>
              </a:r>
              <a:r>
                <a:rPr lang="en-US" altLang="zh-CN" dirty="0">
                  <a:sym typeface="Symbol" panose="05050102010706020507" pitchFamily="18" charset="2"/>
                </a:rPr>
                <a:t>8 RAM</a:t>
              </a:r>
              <a:endParaRPr lang="zh-CN" altLang="en-US" dirty="0"/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2331720" y="3445332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2709454" y="3445332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3087188" y="3445332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3464922" y="3445332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842656" y="3445332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4220390" y="3445332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4598124" y="3445332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4975860" y="3445332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本框 6"/>
            <p:cNvSpPr txBox="1"/>
            <p:nvPr/>
          </p:nvSpPr>
          <p:spPr>
            <a:xfrm>
              <a:off x="2098380" y="364851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</a:t>
              </a:r>
              <a:r>
                <a:rPr lang="en-US" altLang="zh-CN" sz="1400" dirty="0" err="1"/>
                <a:t>O</a:t>
              </a:r>
              <a:r>
                <a:rPr lang="en-US" altLang="zh-CN" sz="1400" baseline="-25000" dirty="0" err="1"/>
                <a:t>0</a:t>
              </a:r>
              <a:endParaRPr lang="zh-CN" altLang="en-US" sz="1400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481557" y="364089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</a:t>
              </a:r>
              <a:r>
                <a:rPr lang="en-US" altLang="zh-CN" sz="1400" dirty="0" err="1"/>
                <a:t>O</a:t>
              </a:r>
              <a:r>
                <a:rPr lang="en-US" altLang="zh-CN" sz="1400" baseline="-25000" dirty="0" err="1"/>
                <a:t>1</a:t>
              </a:r>
              <a:endParaRPr lang="zh-CN" altLang="en-US" sz="1400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864734" y="364851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</a:t>
              </a:r>
              <a:r>
                <a:rPr lang="en-US" altLang="zh-CN" sz="1400" dirty="0" err="1"/>
                <a:t>O</a:t>
              </a:r>
              <a:r>
                <a:rPr lang="en-US" altLang="zh-CN" sz="1400" baseline="-25000" dirty="0" err="1"/>
                <a:t>2</a:t>
              </a:r>
              <a:endParaRPr lang="zh-CN" altLang="en-US" sz="1400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247911" y="365613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</a:t>
              </a:r>
              <a:r>
                <a:rPr lang="en-US" altLang="zh-CN" sz="1400" dirty="0" err="1"/>
                <a:t>O</a:t>
              </a:r>
              <a:r>
                <a:rPr lang="en-US" altLang="zh-CN" sz="1400" baseline="-25000" dirty="0" err="1"/>
                <a:t>3</a:t>
              </a:r>
              <a:endParaRPr lang="zh-CN" altLang="en-US" sz="1400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631088" y="367899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</a:t>
              </a:r>
              <a:r>
                <a:rPr lang="en-US" altLang="zh-CN" sz="1400" dirty="0" err="1"/>
                <a:t>O</a:t>
              </a:r>
              <a:r>
                <a:rPr lang="en-US" altLang="zh-CN" sz="1400" baseline="-25000" dirty="0" err="1"/>
                <a:t>4</a:t>
              </a:r>
              <a:endParaRPr lang="zh-CN" altLang="en-US" sz="1400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14265" y="366375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</a:t>
              </a:r>
              <a:r>
                <a:rPr lang="en-US" altLang="zh-CN" sz="1400" dirty="0" err="1"/>
                <a:t>O</a:t>
              </a:r>
              <a:r>
                <a:rPr lang="en-US" altLang="zh-CN" sz="1400" baseline="-25000" dirty="0" err="1"/>
                <a:t>5</a:t>
              </a:r>
              <a:endParaRPr lang="zh-CN" altLang="en-US" sz="1400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397442" y="367899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</a:t>
              </a:r>
              <a:r>
                <a:rPr lang="en-US" altLang="zh-CN" sz="1400" dirty="0" err="1"/>
                <a:t>O</a:t>
              </a:r>
              <a:r>
                <a:rPr lang="en-US" altLang="zh-CN" sz="1400" baseline="-25000" dirty="0" err="1"/>
                <a:t>6</a:t>
              </a:r>
              <a:endParaRPr lang="zh-CN" altLang="en-US" sz="1400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780620" y="367899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</a:t>
              </a:r>
              <a:r>
                <a:rPr lang="en-US" altLang="zh-CN" sz="1400" dirty="0" err="1"/>
                <a:t>O</a:t>
              </a:r>
              <a:r>
                <a:rPr lang="en-US" altLang="zh-CN" sz="1400" baseline="-25000" dirty="0" err="1"/>
                <a:t>7</a:t>
              </a:r>
              <a:endParaRPr lang="zh-CN" altLang="en-US" sz="1400" baseline="-25000" dirty="0"/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2086300" y="5407181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2383480" y="5407181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2680660" y="5407181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2977840" y="5407181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3275020" y="5407181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3572200" y="5407181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3869380" y="5407181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4166560" y="5407181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文本框 80"/>
            <p:cNvSpPr txBox="1"/>
            <p:nvPr/>
          </p:nvSpPr>
          <p:spPr>
            <a:xfrm>
              <a:off x="1921540" y="503886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</a:t>
              </a:r>
              <a:r>
                <a:rPr lang="en-US" altLang="zh-CN" sz="1400" baseline="-25000" dirty="0" err="1"/>
                <a:t>0</a:t>
              </a:r>
              <a:endParaRPr lang="zh-CN" altLang="en-US" sz="1400" baseline="-250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223074" y="503124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524608" y="503886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</a:t>
              </a:r>
              <a:r>
                <a:rPr lang="en-US" altLang="zh-CN" sz="1400" baseline="-25000" dirty="0" err="1"/>
                <a:t>2</a:t>
              </a:r>
              <a:endParaRPr lang="zh-CN" altLang="en-US" sz="1400" baseline="-250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826142" y="504648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</a:t>
              </a:r>
              <a:r>
                <a:rPr lang="en-US" altLang="zh-CN" sz="1400" baseline="-25000" dirty="0" err="1"/>
                <a:t>3</a:t>
              </a:r>
              <a:endParaRPr lang="zh-CN" altLang="en-US" sz="1400" baseline="-2500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127676" y="506934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</a:t>
              </a:r>
              <a:r>
                <a:rPr lang="en-US" altLang="zh-CN" sz="1400" baseline="-25000" dirty="0" err="1"/>
                <a:t>4</a:t>
              </a:r>
              <a:endParaRPr lang="zh-CN" altLang="en-US" sz="1400" baseline="-250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429210" y="505410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</a:t>
              </a:r>
              <a:r>
                <a:rPr lang="en-US" altLang="zh-CN" sz="1400" baseline="-25000" dirty="0" err="1"/>
                <a:t>5</a:t>
              </a:r>
              <a:endParaRPr lang="zh-CN" altLang="en-US" sz="1400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730744" y="506934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</a:t>
              </a:r>
              <a:r>
                <a:rPr lang="en-US" altLang="zh-CN" sz="1400" baseline="-25000" dirty="0" err="1"/>
                <a:t>6</a:t>
              </a:r>
              <a:endParaRPr lang="zh-CN" altLang="en-US" sz="1400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032280" y="506934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</a:t>
              </a:r>
              <a:r>
                <a:rPr lang="en-US" altLang="zh-CN" sz="1400" baseline="-25000" dirty="0" err="1"/>
                <a:t>7</a:t>
              </a:r>
              <a:endParaRPr lang="zh-CN" altLang="en-US" sz="1400" baseline="-25000" dirty="0"/>
            </a:p>
          </p:txBody>
        </p:sp>
        <p:cxnSp>
          <p:nvCxnSpPr>
            <p:cNvPr id="89" name="直接连接符 88"/>
            <p:cNvCxnSpPr/>
            <p:nvPr/>
          </p:nvCxnSpPr>
          <p:spPr bwMode="auto">
            <a:xfrm>
              <a:off x="4555180" y="5399561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文本框 89"/>
            <p:cNvSpPr txBox="1"/>
            <p:nvPr/>
          </p:nvSpPr>
          <p:spPr>
            <a:xfrm>
              <a:off x="4359940" y="508458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66FF"/>
                  </a:solidFill>
                </a:rPr>
                <a:t>R/W</a:t>
              </a:r>
              <a:endParaRPr lang="zh-CN" altLang="en-US" sz="1400" dirty="0">
                <a:solidFill>
                  <a:srgbClr val="0066FF"/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4594636" y="5136197"/>
              <a:ext cx="225440" cy="45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5035240" y="5414801"/>
              <a:ext cx="0" cy="1841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文本框 97"/>
            <p:cNvSpPr txBox="1"/>
            <p:nvPr/>
          </p:nvSpPr>
          <p:spPr>
            <a:xfrm>
              <a:off x="4824760" y="509220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CS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 flipV="1">
              <a:off x="4929916" y="5143817"/>
              <a:ext cx="225440" cy="45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" name="左大括号 64"/>
          <p:cNvSpPr/>
          <p:nvPr/>
        </p:nvSpPr>
        <p:spPr bwMode="auto">
          <a:xfrm rot="16200000">
            <a:off x="1872087" y="4258001"/>
            <a:ext cx="421789" cy="2313560"/>
          </a:xfrm>
          <a:prstGeom prst="leftBrace">
            <a:avLst>
              <a:gd name="adj1" fmla="val 44465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91879" y="5607311"/>
            <a:ext cx="244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地址编码线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（编码</a:t>
            </a:r>
            <a:r>
              <a:rPr lang="en-US" altLang="zh-CN" dirty="0">
                <a:solidFill>
                  <a:srgbClr val="C00000"/>
                </a:solidFill>
              </a:rPr>
              <a:t>256</a:t>
            </a:r>
            <a:r>
              <a:rPr lang="zh-CN" altLang="en-US" dirty="0">
                <a:solidFill>
                  <a:srgbClr val="C00000"/>
                </a:solidFill>
              </a:rPr>
              <a:t>个地址）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931761" y="1929139"/>
            <a:ext cx="3315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数据线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（即</a:t>
            </a:r>
            <a:r>
              <a:rPr lang="en-US" altLang="zh-CN" dirty="0" err="1">
                <a:solidFill>
                  <a:srgbClr val="C00000"/>
                </a:solidFill>
              </a:rPr>
              <a:t>D</a:t>
            </a:r>
            <a:r>
              <a:rPr lang="en-US" altLang="zh-CN" baseline="-25000" dirty="0" err="1">
                <a:solidFill>
                  <a:srgbClr val="C00000"/>
                </a:solidFill>
              </a:rPr>
              <a:t>7</a:t>
            </a:r>
            <a:r>
              <a:rPr lang="en-US" altLang="zh-CN" dirty="0" err="1">
                <a:solidFill>
                  <a:srgbClr val="C00000"/>
                </a:solidFill>
              </a:rPr>
              <a:t>D</a:t>
            </a:r>
            <a:r>
              <a:rPr lang="en-US" altLang="zh-CN" baseline="-25000" dirty="0" err="1">
                <a:solidFill>
                  <a:srgbClr val="C00000"/>
                </a:solidFill>
              </a:rPr>
              <a:t>6</a:t>
            </a:r>
            <a:r>
              <a:rPr lang="en-US" altLang="zh-CN" dirty="0" err="1">
                <a:solidFill>
                  <a:srgbClr val="C00000"/>
                </a:solidFill>
              </a:rPr>
              <a:t>D</a:t>
            </a:r>
            <a:r>
              <a:rPr lang="en-US" altLang="zh-CN" baseline="-25000" dirty="0" err="1">
                <a:solidFill>
                  <a:srgbClr val="C00000"/>
                </a:solidFill>
              </a:rPr>
              <a:t>5</a:t>
            </a:r>
            <a:r>
              <a:rPr lang="en-US" altLang="zh-CN" dirty="0" err="1">
                <a:solidFill>
                  <a:srgbClr val="C00000"/>
                </a:solidFill>
              </a:rPr>
              <a:t>D</a:t>
            </a:r>
            <a:r>
              <a:rPr lang="en-US" altLang="zh-CN" baseline="-25000" dirty="0" err="1">
                <a:solidFill>
                  <a:srgbClr val="C00000"/>
                </a:solidFill>
              </a:rPr>
              <a:t>4</a:t>
            </a:r>
            <a:r>
              <a:rPr lang="en-US" altLang="zh-CN" dirty="0" err="1">
                <a:solidFill>
                  <a:srgbClr val="C00000"/>
                </a:solidFill>
              </a:rPr>
              <a:t>D</a:t>
            </a:r>
            <a:r>
              <a:rPr lang="en-US" altLang="zh-CN" baseline="-25000" dirty="0" err="1">
                <a:solidFill>
                  <a:srgbClr val="C00000"/>
                </a:solidFill>
              </a:rPr>
              <a:t>3</a:t>
            </a:r>
            <a:r>
              <a:rPr lang="en-US" altLang="zh-CN" dirty="0" err="1">
                <a:solidFill>
                  <a:srgbClr val="C00000"/>
                </a:solidFill>
              </a:rPr>
              <a:t>D</a:t>
            </a:r>
            <a:r>
              <a:rPr lang="en-US" altLang="zh-CN" baseline="-25000" dirty="0" err="1">
                <a:solidFill>
                  <a:srgbClr val="C00000"/>
                </a:solidFill>
              </a:rPr>
              <a:t>2</a:t>
            </a:r>
            <a:r>
              <a:rPr lang="en-US" altLang="zh-CN" dirty="0" err="1">
                <a:solidFill>
                  <a:srgbClr val="C00000"/>
                </a:solidFill>
              </a:rPr>
              <a:t>D</a:t>
            </a:r>
            <a:r>
              <a:rPr lang="en-US" altLang="zh-CN" baseline="-25000" dirty="0" err="1">
                <a:solidFill>
                  <a:srgbClr val="C00000"/>
                </a:solidFill>
              </a:rPr>
              <a:t>1</a:t>
            </a:r>
            <a:r>
              <a:rPr lang="en-US" altLang="zh-CN" dirty="0" err="1">
                <a:solidFill>
                  <a:srgbClr val="C00000"/>
                </a:solidFill>
              </a:rPr>
              <a:t>D</a:t>
            </a:r>
            <a:r>
              <a:rPr lang="en-US" altLang="zh-CN" baseline="-25000" dirty="0" err="1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04" name="左大括号 103"/>
          <p:cNvSpPr/>
          <p:nvPr/>
        </p:nvSpPr>
        <p:spPr bwMode="auto">
          <a:xfrm rot="5400000" flipV="1">
            <a:off x="2374103" y="1357525"/>
            <a:ext cx="421789" cy="3042899"/>
          </a:xfrm>
          <a:prstGeom prst="leftBrace">
            <a:avLst>
              <a:gd name="adj1" fmla="val 44465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3498841" y="5188135"/>
            <a:ext cx="1524000" cy="510540"/>
          </a:xfrm>
          <a:custGeom>
            <a:avLst/>
            <a:gdLst>
              <a:gd name="connsiteX0" fmla="*/ 0 w 1524000"/>
              <a:gd name="connsiteY0" fmla="*/ 0 h 510540"/>
              <a:gd name="connsiteX1" fmla="*/ 213360 w 1524000"/>
              <a:gd name="connsiteY1" fmla="*/ 502920 h 510540"/>
              <a:gd name="connsiteX2" fmla="*/ 1524000 w 1524000"/>
              <a:gd name="connsiteY2" fmla="*/ 510540 h 5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510540">
                <a:moveTo>
                  <a:pt x="0" y="0"/>
                </a:moveTo>
                <a:lnTo>
                  <a:pt x="213360" y="502920"/>
                </a:lnTo>
                <a:lnTo>
                  <a:pt x="1524000" y="51054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545726" y="5664479"/>
            <a:ext cx="2825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控制存储单元的读或写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当加高电压</a:t>
            </a:r>
            <a:r>
              <a:rPr lang="en-US" altLang="zh-CN" dirty="0">
                <a:solidFill>
                  <a:srgbClr val="C00000"/>
                </a:solidFill>
              </a:rPr>
              <a:t>(1)</a:t>
            </a:r>
            <a:r>
              <a:rPr lang="zh-CN" altLang="en-US" dirty="0">
                <a:solidFill>
                  <a:srgbClr val="C00000"/>
                </a:solidFill>
              </a:rPr>
              <a:t>时读出，当加低电压</a:t>
            </a:r>
            <a:r>
              <a:rPr lang="en-US" altLang="zh-CN" dirty="0">
                <a:solidFill>
                  <a:srgbClr val="C00000"/>
                </a:solidFill>
              </a:rPr>
              <a:t>(0)</a:t>
            </a:r>
            <a:r>
              <a:rPr lang="zh-CN" altLang="en-US" dirty="0">
                <a:solidFill>
                  <a:srgbClr val="C00000"/>
                </a:solidFill>
              </a:rPr>
              <a:t>时写入。</a:t>
            </a:r>
          </a:p>
        </p:txBody>
      </p:sp>
      <p:sp>
        <p:nvSpPr>
          <p:cNvPr id="95" name="任意多边形 94"/>
          <p:cNvSpPr/>
          <p:nvPr/>
        </p:nvSpPr>
        <p:spPr bwMode="auto">
          <a:xfrm>
            <a:off x="3987792" y="5168722"/>
            <a:ext cx="2049780" cy="327660"/>
          </a:xfrm>
          <a:custGeom>
            <a:avLst/>
            <a:gdLst>
              <a:gd name="connsiteX0" fmla="*/ 0 w 2049780"/>
              <a:gd name="connsiteY0" fmla="*/ 0 h 327660"/>
              <a:gd name="connsiteX1" fmla="*/ 373380 w 2049780"/>
              <a:gd name="connsiteY1" fmla="*/ 327660 h 327660"/>
              <a:gd name="connsiteX2" fmla="*/ 2049780 w 2049780"/>
              <a:gd name="connsiteY2" fmla="*/ 32766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9780" h="327660">
                <a:moveTo>
                  <a:pt x="0" y="0"/>
                </a:moveTo>
                <a:lnTo>
                  <a:pt x="373380" y="327660"/>
                </a:lnTo>
                <a:lnTo>
                  <a:pt x="2049780" y="32766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330767" y="4493082"/>
            <a:ext cx="2825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芯片是否工作的控制。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当加高电压</a:t>
            </a:r>
            <a:r>
              <a:rPr lang="en-US" altLang="zh-CN" dirty="0">
                <a:solidFill>
                  <a:srgbClr val="C00000"/>
                </a:solidFill>
              </a:rPr>
              <a:t>(1)</a:t>
            </a:r>
            <a:r>
              <a:rPr lang="zh-CN" altLang="en-US" dirty="0">
                <a:solidFill>
                  <a:srgbClr val="C00000"/>
                </a:solidFill>
              </a:rPr>
              <a:t>时不工作，当加低电压</a:t>
            </a:r>
            <a:r>
              <a:rPr lang="en-US" altLang="zh-CN" dirty="0">
                <a:solidFill>
                  <a:srgbClr val="C00000"/>
                </a:solidFill>
              </a:rPr>
              <a:t>(0)</a:t>
            </a:r>
            <a:r>
              <a:rPr lang="zh-CN" altLang="en-US" dirty="0">
                <a:solidFill>
                  <a:srgbClr val="C00000"/>
                </a:solidFill>
              </a:rPr>
              <a:t>时工作。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9099849" y="556916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r>
              <a:rPr lang="en-US" altLang="zh-CN" dirty="0">
                <a:sym typeface="Symbol" panose="05050102010706020507" pitchFamily="18" charset="2"/>
              </a:rPr>
              <a:t>8 </a:t>
            </a:r>
            <a:r>
              <a:rPr lang="zh-CN" altLang="en-US" dirty="0">
                <a:sym typeface="Symbol" panose="05050102010706020507" pitchFamily="18" charset="2"/>
              </a:rPr>
              <a:t>标准宿舍楼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5" grpId="0" animBg="1"/>
      <p:bldP spid="91" grpId="0"/>
      <p:bldP spid="103" grpId="0"/>
      <p:bldP spid="104" grpId="0" animBg="1"/>
      <p:bldP spid="93" grpId="0" animBg="1"/>
      <p:bldP spid="94" grpId="0"/>
      <p:bldP spid="95" grpId="0" animBg="1"/>
      <p:bldP spid="109" grpId="0"/>
      <p:bldP spid="1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）一个宿舍楼不够怎么办？</a:t>
            </a:r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grpSp>
        <p:nvGrpSpPr>
          <p:cNvPr id="65" name="Group 47"/>
          <p:cNvGrpSpPr>
            <a:grpSpLocks/>
          </p:cNvGrpSpPr>
          <p:nvPr/>
        </p:nvGrpSpPr>
        <p:grpSpPr bwMode="auto">
          <a:xfrm>
            <a:off x="2200876" y="2278824"/>
            <a:ext cx="1935163" cy="3482975"/>
            <a:chOff x="3368" y="1981"/>
            <a:chExt cx="1219" cy="2194"/>
          </a:xfrm>
        </p:grpSpPr>
        <p:sp>
          <p:nvSpPr>
            <p:cNvPr id="66" name="Rectangle 5"/>
            <p:cNvSpPr>
              <a:spLocks noChangeArrowheads="1"/>
            </p:cNvSpPr>
            <p:nvPr/>
          </p:nvSpPr>
          <p:spPr bwMode="auto">
            <a:xfrm>
              <a:off x="3988" y="2738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3988" y="2857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Rectangle 7"/>
            <p:cNvSpPr>
              <a:spLocks noChangeArrowheads="1"/>
            </p:cNvSpPr>
            <p:nvPr/>
          </p:nvSpPr>
          <p:spPr bwMode="auto">
            <a:xfrm>
              <a:off x="3988" y="2976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3988" y="3094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Rectangle 9"/>
            <p:cNvSpPr>
              <a:spLocks noChangeArrowheads="1"/>
            </p:cNvSpPr>
            <p:nvPr/>
          </p:nvSpPr>
          <p:spPr bwMode="auto">
            <a:xfrm>
              <a:off x="3988" y="3213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3988" y="3332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3988" y="3450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3988" y="3569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Rectangle 13"/>
            <p:cNvSpPr>
              <a:spLocks noChangeArrowheads="1"/>
            </p:cNvSpPr>
            <p:nvPr/>
          </p:nvSpPr>
          <p:spPr bwMode="auto">
            <a:xfrm>
              <a:off x="3988" y="3688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Rectangle 14"/>
            <p:cNvSpPr>
              <a:spLocks noChangeArrowheads="1"/>
            </p:cNvSpPr>
            <p:nvPr/>
          </p:nvSpPr>
          <p:spPr bwMode="auto">
            <a:xfrm>
              <a:off x="3988" y="2264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3988" y="2382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Rectangle 16"/>
            <p:cNvSpPr>
              <a:spLocks noChangeArrowheads="1"/>
            </p:cNvSpPr>
            <p:nvPr/>
          </p:nvSpPr>
          <p:spPr bwMode="auto">
            <a:xfrm>
              <a:off x="3988" y="2501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Rectangle 17"/>
            <p:cNvSpPr>
              <a:spLocks noChangeArrowheads="1"/>
            </p:cNvSpPr>
            <p:nvPr/>
          </p:nvSpPr>
          <p:spPr bwMode="auto">
            <a:xfrm>
              <a:off x="3988" y="3806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Rectangle 18"/>
            <p:cNvSpPr>
              <a:spLocks noChangeArrowheads="1"/>
            </p:cNvSpPr>
            <p:nvPr/>
          </p:nvSpPr>
          <p:spPr bwMode="auto">
            <a:xfrm>
              <a:off x="3988" y="3925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Rectangle 19"/>
            <p:cNvSpPr>
              <a:spLocks noChangeArrowheads="1"/>
            </p:cNvSpPr>
            <p:nvPr/>
          </p:nvSpPr>
          <p:spPr bwMode="auto">
            <a:xfrm>
              <a:off x="3988" y="4044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4072" y="2746"/>
              <a:ext cx="424" cy="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1600">
                  <a:solidFill>
                    <a:schemeClr val="accent2"/>
                  </a:solidFill>
                </a:rPr>
                <a:t>每个房间</a:t>
              </a:r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  <a:r>
                <a:rPr lang="zh-CN" altLang="en-US" sz="1600">
                  <a:solidFill>
                    <a:schemeClr val="accent2"/>
                  </a:solidFill>
                </a:rPr>
                <a:t>个人，</a:t>
              </a:r>
            </a:p>
            <a:p>
              <a:pPr algn="l"/>
              <a:r>
                <a:rPr lang="en-US" altLang="zh-CN" sz="1600">
                  <a:solidFill>
                    <a:schemeClr val="accent2"/>
                  </a:solidFill>
                </a:rPr>
                <a:t>16</a:t>
              </a:r>
              <a:r>
                <a:rPr lang="zh-CN" altLang="en-US" sz="1600">
                  <a:solidFill>
                    <a:schemeClr val="accent2"/>
                  </a:solidFill>
                </a:rPr>
                <a:t>个房间</a:t>
              </a:r>
              <a:endParaRPr lang="en-US" altLang="zh-CN" sz="1600">
                <a:solidFill>
                  <a:schemeClr val="accent2"/>
                </a:solidFill>
              </a:endParaRPr>
            </a:p>
          </p:txBody>
        </p:sp>
        <p:sp>
          <p:nvSpPr>
            <p:cNvPr id="82" name="Rectangle 21"/>
            <p:cNvSpPr>
              <a:spLocks noChangeArrowheads="1"/>
            </p:cNvSpPr>
            <p:nvPr/>
          </p:nvSpPr>
          <p:spPr bwMode="auto">
            <a:xfrm>
              <a:off x="3689" y="2203"/>
              <a:ext cx="898" cy="1972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>
              <a:off x="3558" y="2649"/>
              <a:ext cx="1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>
              <a:off x="3558" y="2745"/>
              <a:ext cx="1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3558" y="2841"/>
              <a:ext cx="1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3558" y="2947"/>
              <a:ext cx="1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27"/>
            <p:cNvSpPr>
              <a:spLocks noChangeShapeType="1"/>
            </p:cNvSpPr>
            <p:nvPr/>
          </p:nvSpPr>
          <p:spPr bwMode="auto">
            <a:xfrm>
              <a:off x="3572" y="3355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28"/>
            <p:cNvSpPr>
              <a:spLocks noChangeShapeType="1"/>
            </p:cNvSpPr>
            <p:nvPr/>
          </p:nvSpPr>
          <p:spPr bwMode="auto">
            <a:xfrm>
              <a:off x="3572" y="3451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3572" y="3547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3572" y="3653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31"/>
            <p:cNvSpPr>
              <a:spLocks noChangeShapeType="1"/>
            </p:cNvSpPr>
            <p:nvPr/>
          </p:nvSpPr>
          <p:spPr bwMode="auto">
            <a:xfrm>
              <a:off x="3572" y="3741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>
              <a:off x="3572" y="3837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>
              <a:off x="3572" y="3933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34"/>
            <p:cNvSpPr>
              <a:spLocks noChangeShapeType="1"/>
            </p:cNvSpPr>
            <p:nvPr/>
          </p:nvSpPr>
          <p:spPr bwMode="auto">
            <a:xfrm>
              <a:off x="3572" y="4039"/>
              <a:ext cx="12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Text Box 35"/>
            <p:cNvSpPr txBox="1">
              <a:spLocks noChangeArrowheads="1"/>
            </p:cNvSpPr>
            <p:nvPr/>
          </p:nvSpPr>
          <p:spPr bwMode="auto">
            <a:xfrm>
              <a:off x="3378" y="3251"/>
              <a:ext cx="237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 err="1"/>
                <a:t>D</a:t>
              </a:r>
              <a:r>
                <a:rPr lang="en-US" altLang="zh-CN" sz="1400" baseline="-25000" dirty="0" err="1"/>
                <a:t>7</a:t>
              </a:r>
              <a:endParaRPr lang="en-US" altLang="zh-CN" sz="1400" baseline="-25000" dirty="0"/>
            </a:p>
            <a:p>
              <a:pPr algn="l"/>
              <a:r>
                <a:rPr lang="en-US" altLang="zh-CN" sz="1400" dirty="0" err="1"/>
                <a:t>D</a:t>
              </a:r>
              <a:r>
                <a:rPr lang="en-US" altLang="zh-CN" sz="1400" baseline="-25000" dirty="0" err="1"/>
                <a:t>6</a:t>
              </a:r>
              <a:endParaRPr lang="en-US" altLang="zh-CN" sz="1400" baseline="-25000" dirty="0"/>
            </a:p>
            <a:p>
              <a:pPr algn="l"/>
              <a:r>
                <a:rPr lang="en-US" altLang="zh-CN" sz="1400" dirty="0"/>
                <a:t>…</a:t>
              </a:r>
            </a:p>
            <a:p>
              <a:pPr algn="l"/>
              <a:endParaRPr lang="en-US" altLang="zh-CN" sz="1400" dirty="0"/>
            </a:p>
            <a:p>
              <a:pPr algn="l"/>
              <a:endParaRPr lang="en-US" altLang="zh-CN" sz="1400" dirty="0"/>
            </a:p>
            <a:p>
              <a:pPr algn="l"/>
              <a:r>
                <a:rPr lang="en-US" altLang="zh-CN" sz="1400" dirty="0" err="1"/>
                <a:t>D</a:t>
              </a:r>
              <a:r>
                <a:rPr lang="en-US" altLang="zh-CN" sz="1400" baseline="-25000" dirty="0" err="1"/>
                <a:t>0</a:t>
              </a:r>
              <a:endParaRPr lang="en-US" altLang="zh-CN" sz="1400" baseline="-25000" dirty="0"/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3368" y="2468"/>
              <a:ext cx="237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 err="1"/>
                <a:t>A</a:t>
              </a:r>
              <a:r>
                <a:rPr lang="en-US" altLang="zh-CN" sz="1400" baseline="-25000" dirty="0" err="1"/>
                <a:t>3</a:t>
              </a:r>
              <a:endParaRPr lang="en-US" altLang="zh-CN" sz="1400" baseline="-25000" dirty="0"/>
            </a:p>
            <a:p>
              <a:pPr algn="l"/>
              <a:r>
                <a:rPr lang="en-US" altLang="zh-CN" sz="1400" dirty="0" err="1"/>
                <a:t>A</a:t>
              </a:r>
              <a:r>
                <a:rPr lang="en-US" altLang="zh-CN" sz="1400" baseline="-25000" dirty="0" err="1"/>
                <a:t>2</a:t>
              </a:r>
              <a:endParaRPr lang="en-US" altLang="zh-CN" sz="1400" baseline="-25000" dirty="0"/>
            </a:p>
            <a:p>
              <a:pPr algn="l"/>
              <a:r>
                <a:rPr lang="en-US" altLang="zh-CN" sz="1400" dirty="0"/>
                <a:t>A</a:t>
              </a:r>
              <a:r>
                <a:rPr lang="en-US" altLang="zh-CN" sz="1400" baseline="-25000" dirty="0"/>
                <a:t>1</a:t>
              </a:r>
            </a:p>
            <a:p>
              <a:pPr algn="l"/>
              <a:r>
                <a:rPr lang="en-US" altLang="zh-CN" sz="1400" dirty="0" err="1"/>
                <a:t>A</a:t>
              </a:r>
              <a:r>
                <a:rPr lang="en-US" altLang="zh-CN" sz="1400" baseline="-25000" dirty="0" err="1"/>
                <a:t>0</a:t>
              </a:r>
              <a:endParaRPr lang="en-US" altLang="zh-CN" sz="1400" baseline="-25000" dirty="0"/>
            </a:p>
          </p:txBody>
        </p:sp>
        <p:sp>
          <p:nvSpPr>
            <p:cNvPr id="97" name="Text Box 37"/>
            <p:cNvSpPr txBox="1">
              <a:spLocks noChangeArrowheads="1"/>
            </p:cNvSpPr>
            <p:nvPr/>
          </p:nvSpPr>
          <p:spPr bwMode="auto">
            <a:xfrm>
              <a:off x="3692" y="2443"/>
              <a:ext cx="270" cy="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l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  <a:r>
                <a:rPr lang="zh-CN" altLang="en-US" sz="1600">
                  <a:solidFill>
                    <a:schemeClr val="accent2"/>
                  </a:solidFill>
                </a:rPr>
                <a:t>位房间号</a:t>
              </a:r>
            </a:p>
          </p:txBody>
        </p:sp>
        <p:sp>
          <p:nvSpPr>
            <p:cNvPr id="98" name="Text Box 38"/>
            <p:cNvSpPr txBox="1">
              <a:spLocks noChangeArrowheads="1"/>
            </p:cNvSpPr>
            <p:nvPr/>
          </p:nvSpPr>
          <p:spPr bwMode="auto">
            <a:xfrm>
              <a:off x="3686" y="3280"/>
              <a:ext cx="270" cy="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chemeClr val="accent2"/>
                  </a:solidFill>
                </a:rPr>
                <a:t>8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个人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-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出与入</a:t>
              </a:r>
            </a:p>
          </p:txBody>
        </p:sp>
        <p:sp>
          <p:nvSpPr>
            <p:cNvPr id="99" name="Line 40"/>
            <p:cNvSpPr>
              <a:spLocks noChangeShapeType="1"/>
            </p:cNvSpPr>
            <p:nvPr/>
          </p:nvSpPr>
          <p:spPr bwMode="auto">
            <a:xfrm>
              <a:off x="3557" y="2307"/>
              <a:ext cx="1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Text Box 41"/>
            <p:cNvSpPr txBox="1">
              <a:spLocks noChangeArrowheads="1"/>
            </p:cNvSpPr>
            <p:nvPr/>
          </p:nvSpPr>
          <p:spPr bwMode="auto">
            <a:xfrm>
              <a:off x="3650" y="2194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>
                  <a:solidFill>
                    <a:srgbClr val="FF0000"/>
                  </a:solidFill>
                </a:rPr>
                <a:t>楼控</a:t>
              </a:r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3952" y="198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</a:t>
              </a:r>
            </a:p>
          </p:txBody>
        </p:sp>
        <p:sp>
          <p:nvSpPr>
            <p:cNvPr id="102" name="Rectangle 46"/>
            <p:cNvSpPr>
              <a:spLocks noChangeArrowheads="1"/>
            </p:cNvSpPr>
            <p:nvPr/>
          </p:nvSpPr>
          <p:spPr bwMode="auto">
            <a:xfrm>
              <a:off x="3984" y="2620"/>
              <a:ext cx="566" cy="65"/>
            </a:xfrm>
            <a:prstGeom prst="rect">
              <a:avLst/>
            </a:prstGeom>
            <a:noFill/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216751" y="584728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r>
              <a:rPr lang="en-US" altLang="zh-CN" dirty="0">
                <a:sym typeface="Symbol" panose="05050102010706020507" pitchFamily="18" charset="2"/>
              </a:rPr>
              <a:t>8 </a:t>
            </a:r>
            <a:r>
              <a:rPr lang="zh-CN" altLang="en-US" dirty="0">
                <a:sym typeface="Symbol" panose="05050102010706020507" pitchFamily="18" charset="2"/>
              </a:rPr>
              <a:t>标准宿舍楼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852606" y="3249549"/>
            <a:ext cx="54361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一个标准宿舍楼：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个房间，每个房间住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住宿需求：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个大房间，每个大房间住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9900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）多个宿舍楼拼接在一起使用</a:t>
            </a:r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2384" y="2016022"/>
            <a:ext cx="4153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住宿需求：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个大房间，每个大房间住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9172" y="3681621"/>
            <a:ext cx="4619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个标准宿舍楼对应相同地址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的房间构成一个大房间，其中编号为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住上面的楼，而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住下面的楼，确保他们的地址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在同一时刻是相同的，即同时进出。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636" y="2016022"/>
            <a:ext cx="1345063" cy="226291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636" y="4344769"/>
            <a:ext cx="1345063" cy="2262910"/>
          </a:xfrm>
          <a:prstGeom prst="rect">
            <a:avLst/>
          </a:prstGeom>
        </p:spPr>
      </p:pic>
      <p:sp>
        <p:nvSpPr>
          <p:cNvPr id="109" name="Text Box 35"/>
          <p:cNvSpPr txBox="1">
            <a:spLocks noChangeArrowheads="1"/>
          </p:cNvSpPr>
          <p:nvPr/>
        </p:nvSpPr>
        <p:spPr bwMode="auto">
          <a:xfrm>
            <a:off x="6677058" y="5011229"/>
            <a:ext cx="381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400" dirty="0" err="1">
                <a:solidFill>
                  <a:srgbClr val="C00000"/>
                </a:solidFill>
              </a:rPr>
              <a:t>E</a:t>
            </a:r>
            <a:r>
              <a:rPr lang="en-US" altLang="zh-CN" sz="1400" baseline="-25000" dirty="0" err="1">
                <a:solidFill>
                  <a:srgbClr val="C00000"/>
                </a:solidFill>
              </a:rPr>
              <a:t>7</a:t>
            </a:r>
            <a:endParaRPr lang="en-US" altLang="zh-CN" sz="1400" baseline="-25000" dirty="0">
              <a:solidFill>
                <a:srgbClr val="C00000"/>
              </a:solidFill>
            </a:endParaRPr>
          </a:p>
          <a:p>
            <a:pPr algn="l"/>
            <a:r>
              <a:rPr lang="en-US" altLang="zh-CN" sz="1400" dirty="0" err="1">
                <a:solidFill>
                  <a:srgbClr val="C00000"/>
                </a:solidFill>
              </a:rPr>
              <a:t>E</a:t>
            </a:r>
            <a:r>
              <a:rPr lang="en-US" altLang="zh-CN" sz="1400" baseline="-25000" dirty="0" err="1">
                <a:solidFill>
                  <a:srgbClr val="C00000"/>
                </a:solidFill>
              </a:rPr>
              <a:t>6</a:t>
            </a:r>
            <a:endParaRPr lang="en-US" altLang="zh-CN" sz="1400" baseline="-25000" dirty="0">
              <a:solidFill>
                <a:srgbClr val="C00000"/>
              </a:solidFill>
            </a:endParaRPr>
          </a:p>
          <a:p>
            <a:pPr algn="l"/>
            <a:r>
              <a:rPr lang="en-US" altLang="zh-CN" sz="1400" dirty="0">
                <a:solidFill>
                  <a:srgbClr val="C00000"/>
                </a:solidFill>
              </a:rPr>
              <a:t>…</a:t>
            </a:r>
          </a:p>
          <a:p>
            <a:pPr algn="l"/>
            <a:endParaRPr lang="en-US" altLang="zh-CN" sz="1400" dirty="0">
              <a:solidFill>
                <a:srgbClr val="C00000"/>
              </a:solidFill>
            </a:endParaRPr>
          </a:p>
          <a:p>
            <a:pPr algn="l"/>
            <a:endParaRPr lang="en-US" altLang="zh-CN" sz="1400" dirty="0">
              <a:solidFill>
                <a:srgbClr val="C00000"/>
              </a:solidFill>
            </a:endParaRPr>
          </a:p>
          <a:p>
            <a:pPr algn="l"/>
            <a:r>
              <a:rPr lang="en-US" altLang="zh-CN" sz="1400" dirty="0" err="1">
                <a:solidFill>
                  <a:srgbClr val="C00000"/>
                </a:solidFill>
              </a:rPr>
              <a:t>E</a:t>
            </a:r>
            <a:r>
              <a:rPr lang="en-US" altLang="zh-CN" sz="1400" baseline="-25000" dirty="0" err="1">
                <a:solidFill>
                  <a:srgbClr val="C00000"/>
                </a:solidFill>
              </a:rPr>
              <a:t>0</a:t>
            </a:r>
            <a:endParaRPr lang="en-US" altLang="zh-CN" sz="1400" baseline="-25000" dirty="0">
              <a:solidFill>
                <a:srgbClr val="C00000"/>
              </a:solidFill>
            </a:endParaRPr>
          </a:p>
        </p:txBody>
      </p:sp>
      <p:sp>
        <p:nvSpPr>
          <p:cNvPr id="110" name="Text Box 35"/>
          <p:cNvSpPr txBox="1">
            <a:spLocks noChangeArrowheads="1"/>
          </p:cNvSpPr>
          <p:nvPr/>
        </p:nvSpPr>
        <p:spPr bwMode="auto">
          <a:xfrm>
            <a:off x="6677058" y="3494849"/>
            <a:ext cx="4491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400" dirty="0" err="1">
                <a:solidFill>
                  <a:srgbClr val="C00000"/>
                </a:solidFill>
              </a:rPr>
              <a:t>E</a:t>
            </a:r>
            <a:r>
              <a:rPr lang="en-US" altLang="zh-CN" sz="1400" baseline="-25000" dirty="0" err="1">
                <a:solidFill>
                  <a:srgbClr val="C00000"/>
                </a:solidFill>
              </a:rPr>
              <a:t>15</a:t>
            </a:r>
            <a:endParaRPr lang="en-US" altLang="zh-CN" sz="1400" baseline="-25000" dirty="0">
              <a:solidFill>
                <a:srgbClr val="C00000"/>
              </a:solidFill>
            </a:endParaRPr>
          </a:p>
          <a:p>
            <a:pPr algn="l"/>
            <a:r>
              <a:rPr lang="en-US" altLang="zh-CN" sz="1400" dirty="0" err="1">
                <a:solidFill>
                  <a:srgbClr val="C00000"/>
                </a:solidFill>
              </a:rPr>
              <a:t>E</a:t>
            </a:r>
            <a:r>
              <a:rPr lang="en-US" altLang="zh-CN" sz="1400" baseline="-25000" dirty="0" err="1">
                <a:solidFill>
                  <a:srgbClr val="C00000"/>
                </a:solidFill>
              </a:rPr>
              <a:t>14</a:t>
            </a:r>
            <a:endParaRPr lang="en-US" altLang="zh-CN" sz="1400" baseline="-25000" dirty="0">
              <a:solidFill>
                <a:srgbClr val="C00000"/>
              </a:solidFill>
            </a:endParaRPr>
          </a:p>
          <a:p>
            <a:pPr algn="l"/>
            <a:r>
              <a:rPr lang="en-US" altLang="zh-CN" sz="1400" dirty="0">
                <a:solidFill>
                  <a:srgbClr val="C00000"/>
                </a:solidFill>
              </a:rPr>
              <a:t>…</a:t>
            </a:r>
          </a:p>
          <a:p>
            <a:pPr algn="l"/>
            <a:endParaRPr lang="en-US" altLang="zh-CN" sz="1400" dirty="0">
              <a:solidFill>
                <a:srgbClr val="C00000"/>
              </a:solidFill>
            </a:endParaRPr>
          </a:p>
          <a:p>
            <a:pPr algn="l"/>
            <a:endParaRPr lang="en-US" altLang="zh-CN" sz="1400" dirty="0">
              <a:solidFill>
                <a:srgbClr val="C00000"/>
              </a:solidFill>
            </a:endParaRPr>
          </a:p>
          <a:p>
            <a:pPr algn="l"/>
            <a:r>
              <a:rPr lang="en-US" altLang="zh-CN" sz="1400" dirty="0" err="1">
                <a:solidFill>
                  <a:srgbClr val="C00000"/>
                </a:solidFill>
              </a:rPr>
              <a:t>E</a:t>
            </a:r>
            <a:r>
              <a:rPr lang="en-US" altLang="zh-CN" sz="1400" baseline="-25000" dirty="0" err="1">
                <a:solidFill>
                  <a:srgbClr val="C00000"/>
                </a:solidFill>
              </a:rPr>
              <a:t>8</a:t>
            </a:r>
            <a:endParaRPr lang="en-US" altLang="zh-CN" sz="1400" baseline="-25000" dirty="0">
              <a:solidFill>
                <a:srgbClr val="C00000"/>
              </a:solidFill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6995160" y="4107180"/>
            <a:ext cx="2019300" cy="594360"/>
          </a:xfrm>
          <a:custGeom>
            <a:avLst/>
            <a:gdLst>
              <a:gd name="connsiteX0" fmla="*/ 0 w 2019300"/>
              <a:gd name="connsiteY0" fmla="*/ 594360 h 594360"/>
              <a:gd name="connsiteX1" fmla="*/ 830580 w 2019300"/>
              <a:gd name="connsiteY1" fmla="*/ 594360 h 594360"/>
              <a:gd name="connsiteX2" fmla="*/ 2019300 w 2019300"/>
              <a:gd name="connsiteY2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300" h="594360">
                <a:moveTo>
                  <a:pt x="0" y="594360"/>
                </a:moveTo>
                <a:lnTo>
                  <a:pt x="830580" y="594360"/>
                </a:lnTo>
                <a:lnTo>
                  <a:pt x="2019300" y="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" name="任意多边形 110"/>
          <p:cNvSpPr/>
          <p:nvPr/>
        </p:nvSpPr>
        <p:spPr bwMode="auto">
          <a:xfrm>
            <a:off x="7058894" y="3434953"/>
            <a:ext cx="2019300" cy="436007"/>
          </a:xfrm>
          <a:custGeom>
            <a:avLst/>
            <a:gdLst>
              <a:gd name="connsiteX0" fmla="*/ 0 w 2019300"/>
              <a:gd name="connsiteY0" fmla="*/ 594360 h 594360"/>
              <a:gd name="connsiteX1" fmla="*/ 830580 w 2019300"/>
              <a:gd name="connsiteY1" fmla="*/ 594360 h 594360"/>
              <a:gd name="connsiteX2" fmla="*/ 2019300 w 2019300"/>
              <a:gd name="connsiteY2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300" h="594360">
                <a:moveTo>
                  <a:pt x="0" y="594360"/>
                </a:moveTo>
                <a:lnTo>
                  <a:pt x="830580" y="594360"/>
                </a:lnTo>
                <a:lnTo>
                  <a:pt x="2019300" y="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任意多边形 111"/>
          <p:cNvSpPr/>
          <p:nvPr/>
        </p:nvSpPr>
        <p:spPr bwMode="auto">
          <a:xfrm>
            <a:off x="7058894" y="3322565"/>
            <a:ext cx="2019300" cy="436007"/>
          </a:xfrm>
          <a:custGeom>
            <a:avLst/>
            <a:gdLst>
              <a:gd name="connsiteX0" fmla="*/ 0 w 2019300"/>
              <a:gd name="connsiteY0" fmla="*/ 594360 h 594360"/>
              <a:gd name="connsiteX1" fmla="*/ 830580 w 2019300"/>
              <a:gd name="connsiteY1" fmla="*/ 594360 h 594360"/>
              <a:gd name="connsiteX2" fmla="*/ 2019300 w 2019300"/>
              <a:gd name="connsiteY2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300" h="594360">
                <a:moveTo>
                  <a:pt x="0" y="594360"/>
                </a:moveTo>
                <a:lnTo>
                  <a:pt x="830580" y="594360"/>
                </a:lnTo>
                <a:lnTo>
                  <a:pt x="2019300" y="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" name="任意多边形 112"/>
          <p:cNvSpPr/>
          <p:nvPr/>
        </p:nvSpPr>
        <p:spPr bwMode="auto">
          <a:xfrm flipV="1">
            <a:off x="6933615" y="6225540"/>
            <a:ext cx="2019300" cy="170684"/>
          </a:xfrm>
          <a:custGeom>
            <a:avLst/>
            <a:gdLst>
              <a:gd name="connsiteX0" fmla="*/ 0 w 2019300"/>
              <a:gd name="connsiteY0" fmla="*/ 594360 h 594360"/>
              <a:gd name="connsiteX1" fmla="*/ 830580 w 2019300"/>
              <a:gd name="connsiteY1" fmla="*/ 594360 h 594360"/>
              <a:gd name="connsiteX2" fmla="*/ 2019300 w 2019300"/>
              <a:gd name="connsiteY2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300" h="594360">
                <a:moveTo>
                  <a:pt x="0" y="594360"/>
                </a:moveTo>
                <a:lnTo>
                  <a:pt x="830580" y="594360"/>
                </a:lnTo>
                <a:lnTo>
                  <a:pt x="2019300" y="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" name="任意多边形 113"/>
          <p:cNvSpPr/>
          <p:nvPr/>
        </p:nvSpPr>
        <p:spPr bwMode="auto">
          <a:xfrm flipV="1">
            <a:off x="6980373" y="5330729"/>
            <a:ext cx="2019300" cy="436007"/>
          </a:xfrm>
          <a:custGeom>
            <a:avLst/>
            <a:gdLst>
              <a:gd name="connsiteX0" fmla="*/ 0 w 2019300"/>
              <a:gd name="connsiteY0" fmla="*/ 594360 h 594360"/>
              <a:gd name="connsiteX1" fmla="*/ 830580 w 2019300"/>
              <a:gd name="connsiteY1" fmla="*/ 594360 h 594360"/>
              <a:gd name="connsiteX2" fmla="*/ 2019300 w 2019300"/>
              <a:gd name="connsiteY2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300" h="594360">
                <a:moveTo>
                  <a:pt x="0" y="594360"/>
                </a:moveTo>
                <a:lnTo>
                  <a:pt x="830580" y="594360"/>
                </a:lnTo>
                <a:lnTo>
                  <a:pt x="2019300" y="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" name="任意多边形 114"/>
          <p:cNvSpPr/>
          <p:nvPr/>
        </p:nvSpPr>
        <p:spPr bwMode="auto">
          <a:xfrm flipV="1">
            <a:off x="6980373" y="5218341"/>
            <a:ext cx="2019300" cy="436007"/>
          </a:xfrm>
          <a:custGeom>
            <a:avLst/>
            <a:gdLst>
              <a:gd name="connsiteX0" fmla="*/ 0 w 2019300"/>
              <a:gd name="connsiteY0" fmla="*/ 594360 h 594360"/>
              <a:gd name="connsiteX1" fmla="*/ 830580 w 2019300"/>
              <a:gd name="connsiteY1" fmla="*/ 594360 h 594360"/>
              <a:gd name="connsiteX2" fmla="*/ 2019300 w 2019300"/>
              <a:gd name="connsiteY2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300" h="594360">
                <a:moveTo>
                  <a:pt x="0" y="594360"/>
                </a:moveTo>
                <a:lnTo>
                  <a:pt x="830580" y="594360"/>
                </a:lnTo>
                <a:lnTo>
                  <a:pt x="2019300" y="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" name="Text Box 36"/>
          <p:cNvSpPr txBox="1">
            <a:spLocks noChangeArrowheads="1"/>
          </p:cNvSpPr>
          <p:nvPr/>
        </p:nvSpPr>
        <p:spPr bwMode="auto">
          <a:xfrm>
            <a:off x="6677058" y="2261480"/>
            <a:ext cx="3818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400" dirty="0" err="1">
                <a:solidFill>
                  <a:srgbClr val="C00000"/>
                </a:solidFill>
              </a:rPr>
              <a:t>B</a:t>
            </a:r>
            <a:r>
              <a:rPr lang="en-US" altLang="zh-CN" sz="1400" baseline="-25000" dirty="0" err="1">
                <a:solidFill>
                  <a:srgbClr val="C00000"/>
                </a:solidFill>
              </a:rPr>
              <a:t>3</a:t>
            </a:r>
            <a:endParaRPr lang="en-US" altLang="zh-CN" sz="1400" baseline="-25000" dirty="0">
              <a:solidFill>
                <a:srgbClr val="C00000"/>
              </a:solidFill>
            </a:endParaRPr>
          </a:p>
          <a:p>
            <a:pPr algn="l"/>
            <a:r>
              <a:rPr lang="en-US" altLang="zh-CN" sz="1400" dirty="0" err="1">
                <a:solidFill>
                  <a:srgbClr val="C00000"/>
                </a:solidFill>
              </a:rPr>
              <a:t>B</a:t>
            </a:r>
            <a:r>
              <a:rPr lang="en-US" altLang="zh-CN" sz="1400" baseline="-25000" dirty="0" err="1">
                <a:solidFill>
                  <a:srgbClr val="C00000"/>
                </a:solidFill>
              </a:rPr>
              <a:t>2</a:t>
            </a:r>
            <a:endParaRPr lang="en-US" altLang="zh-CN" sz="1400" baseline="-25000" dirty="0">
              <a:solidFill>
                <a:srgbClr val="C00000"/>
              </a:solidFill>
            </a:endParaRPr>
          </a:p>
          <a:p>
            <a:pPr algn="l"/>
            <a:r>
              <a:rPr lang="en-US" altLang="zh-CN" sz="1400" dirty="0" err="1">
                <a:solidFill>
                  <a:srgbClr val="C00000"/>
                </a:solidFill>
              </a:rPr>
              <a:t>B</a:t>
            </a:r>
            <a:r>
              <a:rPr lang="en-US" altLang="zh-CN" sz="1400" baseline="-25000" dirty="0" err="1">
                <a:solidFill>
                  <a:srgbClr val="C00000"/>
                </a:solidFill>
              </a:rPr>
              <a:t>1</a:t>
            </a:r>
            <a:endParaRPr lang="en-US" altLang="zh-CN" sz="1400" baseline="-25000" dirty="0">
              <a:solidFill>
                <a:srgbClr val="C00000"/>
              </a:solidFill>
            </a:endParaRPr>
          </a:p>
          <a:p>
            <a:pPr algn="l"/>
            <a:r>
              <a:rPr lang="en-US" altLang="zh-CN" sz="1400" dirty="0" err="1">
                <a:solidFill>
                  <a:srgbClr val="C00000"/>
                </a:solidFill>
              </a:rPr>
              <a:t>B</a:t>
            </a:r>
            <a:r>
              <a:rPr lang="en-US" altLang="zh-CN" sz="1400" baseline="-25000" dirty="0" err="1">
                <a:solidFill>
                  <a:srgbClr val="C00000"/>
                </a:solidFill>
              </a:rPr>
              <a:t>0</a:t>
            </a:r>
            <a:endParaRPr lang="en-US" altLang="zh-CN" sz="1400" baseline="-25000" dirty="0">
              <a:solidFill>
                <a:srgbClr val="C00000"/>
              </a:solidFill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7040880" y="2430780"/>
            <a:ext cx="1988820" cy="129540"/>
          </a:xfrm>
          <a:custGeom>
            <a:avLst/>
            <a:gdLst>
              <a:gd name="connsiteX0" fmla="*/ 0 w 1988820"/>
              <a:gd name="connsiteY0" fmla="*/ 0 h 129540"/>
              <a:gd name="connsiteX1" fmla="*/ 1051560 w 1988820"/>
              <a:gd name="connsiteY1" fmla="*/ 0 h 129540"/>
              <a:gd name="connsiteX2" fmla="*/ 1988820 w 1988820"/>
              <a:gd name="connsiteY2" fmla="*/ 129540 h 1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0" h="129540">
                <a:moveTo>
                  <a:pt x="0" y="0"/>
                </a:moveTo>
                <a:lnTo>
                  <a:pt x="1051560" y="0"/>
                </a:lnTo>
                <a:lnTo>
                  <a:pt x="1988820" y="129540"/>
                </a:lnTo>
              </a:path>
            </a:pathLst>
          </a:cu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8221980" y="2430780"/>
            <a:ext cx="800100" cy="2449064"/>
          </a:xfrm>
          <a:custGeom>
            <a:avLst/>
            <a:gdLst>
              <a:gd name="connsiteX0" fmla="*/ 0 w 1005840"/>
              <a:gd name="connsiteY0" fmla="*/ 0 h 2461260"/>
              <a:gd name="connsiteX1" fmla="*/ 15240 w 1005840"/>
              <a:gd name="connsiteY1" fmla="*/ 2339340 h 2461260"/>
              <a:gd name="connsiteX2" fmla="*/ 1005840 w 1005840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2461260">
                <a:moveTo>
                  <a:pt x="0" y="0"/>
                </a:moveTo>
                <a:lnTo>
                  <a:pt x="15240" y="2339340"/>
                </a:lnTo>
                <a:lnTo>
                  <a:pt x="1005840" y="2461260"/>
                </a:ln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7040880" y="2644140"/>
            <a:ext cx="1943100" cy="68580"/>
          </a:xfrm>
          <a:custGeom>
            <a:avLst/>
            <a:gdLst>
              <a:gd name="connsiteX0" fmla="*/ 0 w 1943100"/>
              <a:gd name="connsiteY0" fmla="*/ 60960 h 68580"/>
              <a:gd name="connsiteX1" fmla="*/ 1066800 w 1943100"/>
              <a:gd name="connsiteY1" fmla="*/ 68580 h 68580"/>
              <a:gd name="connsiteX2" fmla="*/ 1943100 w 1943100"/>
              <a:gd name="connsiteY2" fmla="*/ 0 h 6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100" h="68580">
                <a:moveTo>
                  <a:pt x="0" y="60960"/>
                </a:moveTo>
                <a:lnTo>
                  <a:pt x="1066800" y="68580"/>
                </a:lnTo>
                <a:lnTo>
                  <a:pt x="1943100" y="0"/>
                </a:lnTo>
              </a:path>
            </a:pathLst>
          </a:cu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7040880" y="2781300"/>
            <a:ext cx="1943100" cy="160020"/>
          </a:xfrm>
          <a:custGeom>
            <a:avLst/>
            <a:gdLst>
              <a:gd name="connsiteX0" fmla="*/ 0 w 1943100"/>
              <a:gd name="connsiteY0" fmla="*/ 160020 h 160020"/>
              <a:gd name="connsiteX1" fmla="*/ 1173480 w 1943100"/>
              <a:gd name="connsiteY1" fmla="*/ 160020 h 160020"/>
              <a:gd name="connsiteX2" fmla="*/ 1943100 w 1943100"/>
              <a:gd name="connsiteY2" fmla="*/ 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100" h="160020">
                <a:moveTo>
                  <a:pt x="0" y="160020"/>
                </a:moveTo>
                <a:lnTo>
                  <a:pt x="1173480" y="160020"/>
                </a:lnTo>
                <a:lnTo>
                  <a:pt x="1943100" y="0"/>
                </a:lnTo>
              </a:path>
            </a:pathLst>
          </a:cu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7040880" y="2880360"/>
            <a:ext cx="1943100" cy="243840"/>
          </a:xfrm>
          <a:custGeom>
            <a:avLst/>
            <a:gdLst>
              <a:gd name="connsiteX0" fmla="*/ 0 w 1943100"/>
              <a:gd name="connsiteY0" fmla="*/ 243840 h 243840"/>
              <a:gd name="connsiteX1" fmla="*/ 1333500 w 1943100"/>
              <a:gd name="connsiteY1" fmla="*/ 243840 h 243840"/>
              <a:gd name="connsiteX2" fmla="*/ 1943100 w 1943100"/>
              <a:gd name="connsiteY2" fmla="*/ 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100" h="243840">
                <a:moveTo>
                  <a:pt x="0" y="243840"/>
                </a:moveTo>
                <a:lnTo>
                  <a:pt x="1333500" y="243840"/>
                </a:lnTo>
                <a:lnTo>
                  <a:pt x="1943100" y="0"/>
                </a:lnTo>
              </a:path>
            </a:pathLst>
          </a:cu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" name="任意多边形 116"/>
          <p:cNvSpPr/>
          <p:nvPr/>
        </p:nvSpPr>
        <p:spPr bwMode="auto">
          <a:xfrm>
            <a:off x="8039100" y="2714920"/>
            <a:ext cx="855861" cy="2248744"/>
          </a:xfrm>
          <a:custGeom>
            <a:avLst/>
            <a:gdLst>
              <a:gd name="connsiteX0" fmla="*/ 0 w 1005840"/>
              <a:gd name="connsiteY0" fmla="*/ 0 h 2461260"/>
              <a:gd name="connsiteX1" fmla="*/ 15240 w 1005840"/>
              <a:gd name="connsiteY1" fmla="*/ 2339340 h 2461260"/>
              <a:gd name="connsiteX2" fmla="*/ 1005840 w 1005840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2461260">
                <a:moveTo>
                  <a:pt x="0" y="0"/>
                </a:moveTo>
                <a:lnTo>
                  <a:pt x="15240" y="2339340"/>
                </a:lnTo>
                <a:lnTo>
                  <a:pt x="1005840" y="2461260"/>
                </a:ln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" name="任意多边形 117"/>
          <p:cNvSpPr/>
          <p:nvPr/>
        </p:nvSpPr>
        <p:spPr bwMode="auto">
          <a:xfrm>
            <a:off x="7880333" y="2955226"/>
            <a:ext cx="1106070" cy="2131730"/>
          </a:xfrm>
          <a:custGeom>
            <a:avLst/>
            <a:gdLst>
              <a:gd name="connsiteX0" fmla="*/ 0 w 1005840"/>
              <a:gd name="connsiteY0" fmla="*/ 0 h 2461260"/>
              <a:gd name="connsiteX1" fmla="*/ 15240 w 1005840"/>
              <a:gd name="connsiteY1" fmla="*/ 2339340 h 2461260"/>
              <a:gd name="connsiteX2" fmla="*/ 1005840 w 1005840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2461260">
                <a:moveTo>
                  <a:pt x="0" y="0"/>
                </a:moveTo>
                <a:lnTo>
                  <a:pt x="15240" y="2339340"/>
                </a:lnTo>
                <a:lnTo>
                  <a:pt x="1005840" y="2461260"/>
                </a:ln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任意多边形 118"/>
          <p:cNvSpPr/>
          <p:nvPr/>
        </p:nvSpPr>
        <p:spPr bwMode="auto">
          <a:xfrm>
            <a:off x="7736270" y="3138106"/>
            <a:ext cx="1278189" cy="2061238"/>
          </a:xfrm>
          <a:custGeom>
            <a:avLst/>
            <a:gdLst>
              <a:gd name="connsiteX0" fmla="*/ 0 w 1005840"/>
              <a:gd name="connsiteY0" fmla="*/ 0 h 2461260"/>
              <a:gd name="connsiteX1" fmla="*/ 15240 w 1005840"/>
              <a:gd name="connsiteY1" fmla="*/ 2339340 h 2461260"/>
              <a:gd name="connsiteX2" fmla="*/ 1005840 w 1005840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2461260">
                <a:moveTo>
                  <a:pt x="0" y="0"/>
                </a:moveTo>
                <a:lnTo>
                  <a:pt x="15240" y="2339340"/>
                </a:lnTo>
                <a:lnTo>
                  <a:pt x="1005840" y="2461260"/>
                </a:ln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6964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6" grpId="0" animBg="1"/>
      <p:bldP spid="7" grpId="0" animBg="1"/>
      <p:bldP spid="8" grpId="0" animBg="1"/>
      <p:bldP spid="9" grpId="0" animBg="1"/>
      <p:bldP spid="11" grpId="0" animBg="1"/>
      <p:bldP spid="117" grpId="0" animBg="1"/>
      <p:bldP spid="118" grpId="0" animBg="1"/>
      <p:bldP spid="1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）多组宿舍楼联合使用</a:t>
            </a:r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2384" y="2016022"/>
            <a:ext cx="4153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住宿需求：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个大房间，每个大房间住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9172" y="3681621"/>
            <a:ext cx="4619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个标准宿舍楼为一组，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个房间则需要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组（每组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个房间）。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用楼控信号控制哪一组。楼控信号为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0,1,2,3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来产生楼控信号，使用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来产生楼内的地址。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4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37" y="2323362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37" y="2323362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837" y="2321775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825" y="2321775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50" y="4320437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50" y="4320437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50" y="4318850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937" y="4318850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4953637" y="5544400"/>
            <a:ext cx="806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编号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0-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7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的人</a:t>
            </a: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5001262" y="3574312"/>
            <a:ext cx="806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编号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8-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15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的人</a:t>
            </a:r>
          </a:p>
        </p:txBody>
      </p:sp>
      <p:grpSp>
        <p:nvGrpSpPr>
          <p:cNvPr id="30" name="Group 55"/>
          <p:cNvGrpSpPr>
            <a:grpSpLocks/>
          </p:cNvGrpSpPr>
          <p:nvPr/>
        </p:nvGrpSpPr>
        <p:grpSpPr bwMode="auto">
          <a:xfrm>
            <a:off x="5594354" y="2201073"/>
            <a:ext cx="5335592" cy="458788"/>
            <a:chOff x="1542" y="1357"/>
            <a:chExt cx="3361" cy="289"/>
          </a:xfrm>
        </p:grpSpPr>
        <p:sp>
          <p:nvSpPr>
            <p:cNvPr id="72" name="Text Box 51"/>
            <p:cNvSpPr txBox="1">
              <a:spLocks noChangeArrowheads="1"/>
            </p:cNvSpPr>
            <p:nvPr/>
          </p:nvSpPr>
          <p:spPr bwMode="auto">
            <a:xfrm>
              <a:off x="1542" y="135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73" name="Text Box 52"/>
            <p:cNvSpPr txBox="1">
              <a:spLocks noChangeArrowheads="1"/>
            </p:cNvSpPr>
            <p:nvPr/>
          </p:nvSpPr>
          <p:spPr bwMode="auto">
            <a:xfrm>
              <a:off x="2596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74" name="Text Box 53"/>
            <p:cNvSpPr txBox="1">
              <a:spLocks noChangeArrowheads="1"/>
            </p:cNvSpPr>
            <p:nvPr/>
          </p:nvSpPr>
          <p:spPr bwMode="auto">
            <a:xfrm>
              <a:off x="3630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5" name="Text Box 54"/>
            <p:cNvSpPr txBox="1">
              <a:spLocks noChangeArrowheads="1"/>
            </p:cNvSpPr>
            <p:nvPr/>
          </p:nvSpPr>
          <p:spPr bwMode="auto">
            <a:xfrm>
              <a:off x="4680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grpSp>
        <p:nvGrpSpPr>
          <p:cNvPr id="31" name="Group 56"/>
          <p:cNvGrpSpPr>
            <a:grpSpLocks/>
          </p:cNvGrpSpPr>
          <p:nvPr/>
        </p:nvGrpSpPr>
        <p:grpSpPr bwMode="auto">
          <a:xfrm>
            <a:off x="5650550" y="4137875"/>
            <a:ext cx="5287964" cy="458788"/>
            <a:chOff x="1542" y="1357"/>
            <a:chExt cx="3331" cy="289"/>
          </a:xfrm>
        </p:grpSpPr>
        <p:sp>
          <p:nvSpPr>
            <p:cNvPr id="68" name="Text Box 57"/>
            <p:cNvSpPr txBox="1">
              <a:spLocks noChangeArrowheads="1"/>
            </p:cNvSpPr>
            <p:nvPr/>
          </p:nvSpPr>
          <p:spPr bwMode="auto">
            <a:xfrm>
              <a:off x="1542" y="135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2596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3630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1" name="Text Box 60"/>
            <p:cNvSpPr txBox="1">
              <a:spLocks noChangeArrowheads="1"/>
            </p:cNvSpPr>
            <p:nvPr/>
          </p:nvSpPr>
          <p:spPr bwMode="auto">
            <a:xfrm>
              <a:off x="4650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9697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78" y="2246680"/>
            <a:ext cx="1383227" cy="871269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）用多个标准宿舍楼可组合出容量更大的宿舍楼 </a:t>
            </a:r>
          </a:p>
        </p:txBody>
      </p:sp>
      <p:pic>
        <p:nvPicPr>
          <p:cNvPr id="75" name="Picture 4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68" y="2531502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68" y="2531502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67" y="2529914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655" y="2529914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80" y="4528577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80" y="4528577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780" y="4526989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767" y="4526989"/>
            <a:ext cx="12573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4569780" y="5684276"/>
            <a:ext cx="806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编号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0-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7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的人</a:t>
            </a:r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4574797" y="3974025"/>
            <a:ext cx="806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编号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8-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15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的人</a:t>
            </a:r>
          </a:p>
        </p:txBody>
      </p:sp>
      <p:grpSp>
        <p:nvGrpSpPr>
          <p:cNvPr id="85" name="Group 55"/>
          <p:cNvGrpSpPr>
            <a:grpSpLocks/>
          </p:cNvGrpSpPr>
          <p:nvPr/>
        </p:nvGrpSpPr>
        <p:grpSpPr bwMode="auto">
          <a:xfrm>
            <a:off x="5434968" y="2317189"/>
            <a:ext cx="5264149" cy="458787"/>
            <a:chOff x="1542" y="1357"/>
            <a:chExt cx="3316" cy="289"/>
          </a:xfrm>
        </p:grpSpPr>
        <p:sp>
          <p:nvSpPr>
            <p:cNvPr id="114" name="Text Box 51"/>
            <p:cNvSpPr txBox="1">
              <a:spLocks noChangeArrowheads="1"/>
            </p:cNvSpPr>
            <p:nvPr/>
          </p:nvSpPr>
          <p:spPr bwMode="auto">
            <a:xfrm>
              <a:off x="1542" y="135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15" name="Text Box 52"/>
            <p:cNvSpPr txBox="1">
              <a:spLocks noChangeArrowheads="1"/>
            </p:cNvSpPr>
            <p:nvPr/>
          </p:nvSpPr>
          <p:spPr bwMode="auto">
            <a:xfrm>
              <a:off x="2596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16" name="Text Box 53"/>
            <p:cNvSpPr txBox="1">
              <a:spLocks noChangeArrowheads="1"/>
            </p:cNvSpPr>
            <p:nvPr/>
          </p:nvSpPr>
          <p:spPr bwMode="auto">
            <a:xfrm>
              <a:off x="3630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17" name="Text Box 54"/>
            <p:cNvSpPr txBox="1">
              <a:spLocks noChangeArrowheads="1"/>
            </p:cNvSpPr>
            <p:nvPr/>
          </p:nvSpPr>
          <p:spPr bwMode="auto">
            <a:xfrm>
              <a:off x="4635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grpSp>
        <p:nvGrpSpPr>
          <p:cNvPr id="86" name="Group 56"/>
          <p:cNvGrpSpPr>
            <a:grpSpLocks/>
          </p:cNvGrpSpPr>
          <p:nvPr/>
        </p:nvGrpSpPr>
        <p:grpSpPr bwMode="auto">
          <a:xfrm>
            <a:off x="5433380" y="4346014"/>
            <a:ext cx="5264149" cy="458787"/>
            <a:chOff x="1542" y="1357"/>
            <a:chExt cx="3316" cy="289"/>
          </a:xfrm>
        </p:grpSpPr>
        <p:sp>
          <p:nvSpPr>
            <p:cNvPr id="110" name="Text Box 57"/>
            <p:cNvSpPr txBox="1">
              <a:spLocks noChangeArrowheads="1"/>
            </p:cNvSpPr>
            <p:nvPr/>
          </p:nvSpPr>
          <p:spPr bwMode="auto">
            <a:xfrm>
              <a:off x="1542" y="135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11" name="Text Box 58"/>
            <p:cNvSpPr txBox="1">
              <a:spLocks noChangeArrowheads="1"/>
            </p:cNvSpPr>
            <p:nvPr/>
          </p:nvSpPr>
          <p:spPr bwMode="auto">
            <a:xfrm>
              <a:off x="2596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12" name="Text Box 59"/>
            <p:cNvSpPr txBox="1">
              <a:spLocks noChangeArrowheads="1"/>
            </p:cNvSpPr>
            <p:nvPr/>
          </p:nvSpPr>
          <p:spPr bwMode="auto">
            <a:xfrm>
              <a:off x="3630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13" name="Text Box 60"/>
            <p:cNvSpPr txBox="1">
              <a:spLocks noChangeArrowheads="1"/>
            </p:cNvSpPr>
            <p:nvPr/>
          </p:nvSpPr>
          <p:spPr bwMode="auto">
            <a:xfrm>
              <a:off x="4635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sp>
        <p:nvSpPr>
          <p:cNvPr id="87" name="Text Box 61"/>
          <p:cNvSpPr txBox="1">
            <a:spLocks noChangeArrowheads="1"/>
          </p:cNvSpPr>
          <p:nvPr/>
        </p:nvSpPr>
        <p:spPr bwMode="auto">
          <a:xfrm>
            <a:off x="3245805" y="280772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Text Box 62"/>
          <p:cNvSpPr txBox="1">
            <a:spLocks noChangeArrowheads="1"/>
          </p:cNvSpPr>
          <p:nvPr/>
        </p:nvSpPr>
        <p:spPr bwMode="auto">
          <a:xfrm>
            <a:off x="2625093" y="2468002"/>
            <a:ext cx="376237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2030315" y="2588356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楼号</a:t>
            </a:r>
          </a:p>
        </p:txBody>
      </p:sp>
      <p:sp>
        <p:nvSpPr>
          <p:cNvPr id="90" name="Text Box 64"/>
          <p:cNvSpPr txBox="1">
            <a:spLocks noChangeArrowheads="1"/>
          </p:cNvSpPr>
          <p:nvPr/>
        </p:nvSpPr>
        <p:spPr bwMode="auto">
          <a:xfrm>
            <a:off x="2019744" y="3258577"/>
            <a:ext cx="725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楼内 房间号</a:t>
            </a:r>
          </a:p>
        </p:txBody>
      </p:sp>
      <p:sp>
        <p:nvSpPr>
          <p:cNvPr id="91" name="Text Box 65"/>
          <p:cNvSpPr txBox="1">
            <a:spLocks noChangeArrowheads="1"/>
          </p:cNvSpPr>
          <p:nvPr/>
        </p:nvSpPr>
        <p:spPr bwMode="auto">
          <a:xfrm>
            <a:off x="2627545" y="4547730"/>
            <a:ext cx="439737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endParaRPr kumimoji="0" lang="en-US" altLang="zh-CN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66"/>
          <p:cNvSpPr>
            <a:spLocks noChangeArrowheads="1"/>
          </p:cNvSpPr>
          <p:nvPr/>
        </p:nvSpPr>
        <p:spPr bwMode="auto">
          <a:xfrm>
            <a:off x="1974290" y="5301792"/>
            <a:ext cx="806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个人的编号</a:t>
            </a:r>
          </a:p>
        </p:txBody>
      </p:sp>
      <p:sp>
        <p:nvSpPr>
          <p:cNvPr id="99" name="Text Box 74"/>
          <p:cNvSpPr txBox="1">
            <a:spLocks noChangeArrowheads="1"/>
          </p:cNvSpPr>
          <p:nvPr/>
        </p:nvSpPr>
        <p:spPr bwMode="auto">
          <a:xfrm>
            <a:off x="4270537" y="2518802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0" name="Text Box 75"/>
          <p:cNvSpPr txBox="1">
            <a:spLocks noChangeArrowheads="1"/>
          </p:cNvSpPr>
          <p:nvPr/>
        </p:nvSpPr>
        <p:spPr bwMode="auto">
          <a:xfrm>
            <a:off x="4270537" y="2752164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05" name="AutoShape 85"/>
          <p:cNvSpPr>
            <a:spLocks/>
          </p:cNvSpPr>
          <p:nvPr/>
        </p:nvSpPr>
        <p:spPr bwMode="auto">
          <a:xfrm>
            <a:off x="3006958" y="4582655"/>
            <a:ext cx="88900" cy="884237"/>
          </a:xfrm>
          <a:prstGeom prst="rightBrace">
            <a:avLst>
              <a:gd name="adj1" fmla="val 82887"/>
              <a:gd name="adj2" fmla="val 50000"/>
            </a:avLst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7" name="AutoShape 87"/>
          <p:cNvSpPr>
            <a:spLocks/>
          </p:cNvSpPr>
          <p:nvPr/>
        </p:nvSpPr>
        <p:spPr bwMode="auto">
          <a:xfrm>
            <a:off x="2991083" y="5730418"/>
            <a:ext cx="123825" cy="758825"/>
          </a:xfrm>
          <a:prstGeom prst="rightBrace">
            <a:avLst>
              <a:gd name="adj1" fmla="val 51068"/>
              <a:gd name="adj2" fmla="val 50000"/>
            </a:avLst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8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4" name="任意多边形 3"/>
          <p:cNvSpPr/>
          <p:nvPr/>
        </p:nvSpPr>
        <p:spPr bwMode="auto">
          <a:xfrm>
            <a:off x="4233498" y="2716039"/>
            <a:ext cx="1388796" cy="290832"/>
          </a:xfrm>
          <a:custGeom>
            <a:avLst/>
            <a:gdLst>
              <a:gd name="connsiteX0" fmla="*/ 0 w 1559169"/>
              <a:gd name="connsiteY0" fmla="*/ 269631 h 275492"/>
              <a:gd name="connsiteX1" fmla="*/ 1184031 w 1559169"/>
              <a:gd name="connsiteY1" fmla="*/ 275492 h 275492"/>
              <a:gd name="connsiteX2" fmla="*/ 1178169 w 1559169"/>
              <a:gd name="connsiteY2" fmla="*/ 0 h 275492"/>
              <a:gd name="connsiteX3" fmla="*/ 1559169 w 1559169"/>
              <a:gd name="connsiteY3" fmla="*/ 5861 h 275492"/>
              <a:gd name="connsiteX0" fmla="*/ 0 w 1432227"/>
              <a:gd name="connsiteY0" fmla="*/ 264079 h 275492"/>
              <a:gd name="connsiteX1" fmla="*/ 1057089 w 1432227"/>
              <a:gd name="connsiteY1" fmla="*/ 275492 h 275492"/>
              <a:gd name="connsiteX2" fmla="*/ 1051227 w 1432227"/>
              <a:gd name="connsiteY2" fmla="*/ 0 h 275492"/>
              <a:gd name="connsiteX3" fmla="*/ 1432227 w 1432227"/>
              <a:gd name="connsiteY3" fmla="*/ 5861 h 27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227" h="275492">
                <a:moveTo>
                  <a:pt x="0" y="264079"/>
                </a:moveTo>
                <a:lnTo>
                  <a:pt x="1057089" y="275492"/>
                </a:lnTo>
                <a:lnTo>
                  <a:pt x="1051227" y="0"/>
                </a:lnTo>
                <a:lnTo>
                  <a:pt x="1432227" y="5861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5254970" y="3006871"/>
            <a:ext cx="392723" cy="1702681"/>
          </a:xfrm>
          <a:custGeom>
            <a:avLst/>
            <a:gdLst>
              <a:gd name="connsiteX0" fmla="*/ 0 w 392723"/>
              <a:gd name="connsiteY0" fmla="*/ 0 h 1723292"/>
              <a:gd name="connsiteX1" fmla="*/ 35169 w 392723"/>
              <a:gd name="connsiteY1" fmla="*/ 1717431 h 1723292"/>
              <a:gd name="connsiteX2" fmla="*/ 392723 w 392723"/>
              <a:gd name="connsiteY2" fmla="*/ 1723292 h 17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723" h="1723292">
                <a:moveTo>
                  <a:pt x="0" y="0"/>
                </a:moveTo>
                <a:lnTo>
                  <a:pt x="35169" y="1717431"/>
                </a:lnTo>
                <a:lnTo>
                  <a:pt x="392723" y="1723292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4227635" y="2363228"/>
            <a:ext cx="3118338" cy="415044"/>
          </a:xfrm>
          <a:custGeom>
            <a:avLst/>
            <a:gdLst>
              <a:gd name="connsiteX0" fmla="*/ 0 w 3118338"/>
              <a:gd name="connsiteY0" fmla="*/ 339969 h 339969"/>
              <a:gd name="connsiteX1" fmla="*/ 902677 w 3118338"/>
              <a:gd name="connsiteY1" fmla="*/ 339969 h 339969"/>
              <a:gd name="connsiteX2" fmla="*/ 902677 w 3118338"/>
              <a:gd name="connsiteY2" fmla="*/ 0 h 339969"/>
              <a:gd name="connsiteX3" fmla="*/ 2790092 w 3118338"/>
              <a:gd name="connsiteY3" fmla="*/ 5861 h 339969"/>
              <a:gd name="connsiteX4" fmla="*/ 2790092 w 3118338"/>
              <a:gd name="connsiteY4" fmla="*/ 293077 h 339969"/>
              <a:gd name="connsiteX5" fmla="*/ 3118338 w 3118338"/>
              <a:gd name="connsiteY5" fmla="*/ 293077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8" h="339969">
                <a:moveTo>
                  <a:pt x="0" y="339969"/>
                </a:moveTo>
                <a:lnTo>
                  <a:pt x="902677" y="339969"/>
                </a:lnTo>
                <a:lnTo>
                  <a:pt x="902677" y="0"/>
                </a:lnTo>
                <a:lnTo>
                  <a:pt x="2790092" y="5861"/>
                </a:lnTo>
                <a:lnTo>
                  <a:pt x="2790092" y="293077"/>
                </a:lnTo>
                <a:lnTo>
                  <a:pt x="3118338" y="293077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7011865" y="2731379"/>
            <a:ext cx="322385" cy="1987698"/>
          </a:xfrm>
          <a:custGeom>
            <a:avLst/>
            <a:gdLst>
              <a:gd name="connsiteX0" fmla="*/ 0 w 322385"/>
              <a:gd name="connsiteY0" fmla="*/ 0 h 2028092"/>
              <a:gd name="connsiteX1" fmla="*/ 11723 w 322385"/>
              <a:gd name="connsiteY1" fmla="*/ 2028092 h 2028092"/>
              <a:gd name="connsiteX2" fmla="*/ 322385 w 322385"/>
              <a:gd name="connsiteY2" fmla="*/ 2028092 h 202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385" h="2028092">
                <a:moveTo>
                  <a:pt x="0" y="0"/>
                </a:moveTo>
                <a:cubicBezTo>
                  <a:pt x="3908" y="676031"/>
                  <a:pt x="7815" y="1352061"/>
                  <a:pt x="11723" y="2028092"/>
                </a:cubicBezTo>
                <a:lnTo>
                  <a:pt x="322385" y="2028092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221773" y="2221425"/>
            <a:ext cx="4800600" cy="509954"/>
          </a:xfrm>
          <a:custGeom>
            <a:avLst/>
            <a:gdLst>
              <a:gd name="connsiteX0" fmla="*/ 0 w 4771292"/>
              <a:gd name="connsiteY0" fmla="*/ 345831 h 509954"/>
              <a:gd name="connsiteX1" fmla="*/ 726831 w 4771292"/>
              <a:gd name="connsiteY1" fmla="*/ 351692 h 509954"/>
              <a:gd name="connsiteX2" fmla="*/ 720969 w 4771292"/>
              <a:gd name="connsiteY2" fmla="*/ 11723 h 509954"/>
              <a:gd name="connsiteX3" fmla="*/ 4536831 w 4771292"/>
              <a:gd name="connsiteY3" fmla="*/ 0 h 509954"/>
              <a:gd name="connsiteX4" fmla="*/ 4536831 w 4771292"/>
              <a:gd name="connsiteY4" fmla="*/ 504092 h 509954"/>
              <a:gd name="connsiteX5" fmla="*/ 4771292 w 4771292"/>
              <a:gd name="connsiteY5" fmla="*/ 509954 h 509954"/>
              <a:gd name="connsiteX6" fmla="*/ 4771292 w 4771292"/>
              <a:gd name="connsiteY6" fmla="*/ 509954 h 509954"/>
              <a:gd name="connsiteX0" fmla="*/ 0 w 4794034"/>
              <a:gd name="connsiteY0" fmla="*/ 345831 h 509954"/>
              <a:gd name="connsiteX1" fmla="*/ 726831 w 4794034"/>
              <a:gd name="connsiteY1" fmla="*/ 351692 h 509954"/>
              <a:gd name="connsiteX2" fmla="*/ 720969 w 4794034"/>
              <a:gd name="connsiteY2" fmla="*/ 11723 h 509954"/>
              <a:gd name="connsiteX3" fmla="*/ 4536831 w 4794034"/>
              <a:gd name="connsiteY3" fmla="*/ 0 h 509954"/>
              <a:gd name="connsiteX4" fmla="*/ 4536831 w 4794034"/>
              <a:gd name="connsiteY4" fmla="*/ 504092 h 509954"/>
              <a:gd name="connsiteX5" fmla="*/ 4771292 w 4794034"/>
              <a:gd name="connsiteY5" fmla="*/ 509954 h 509954"/>
              <a:gd name="connsiteX6" fmla="*/ 4788964 w 4794034"/>
              <a:gd name="connsiteY6" fmla="*/ 504092 h 509954"/>
              <a:gd name="connsiteX0" fmla="*/ 0 w 4771292"/>
              <a:gd name="connsiteY0" fmla="*/ 345831 h 509954"/>
              <a:gd name="connsiteX1" fmla="*/ 726831 w 4771292"/>
              <a:gd name="connsiteY1" fmla="*/ 351692 h 509954"/>
              <a:gd name="connsiteX2" fmla="*/ 720969 w 4771292"/>
              <a:gd name="connsiteY2" fmla="*/ 11723 h 509954"/>
              <a:gd name="connsiteX3" fmla="*/ 4536831 w 4771292"/>
              <a:gd name="connsiteY3" fmla="*/ 0 h 509954"/>
              <a:gd name="connsiteX4" fmla="*/ 4536831 w 4771292"/>
              <a:gd name="connsiteY4" fmla="*/ 504092 h 509954"/>
              <a:gd name="connsiteX5" fmla="*/ 4771292 w 4771292"/>
              <a:gd name="connsiteY5" fmla="*/ 509954 h 509954"/>
              <a:gd name="connsiteX0" fmla="*/ 0 w 4824307"/>
              <a:gd name="connsiteY0" fmla="*/ 345831 h 509954"/>
              <a:gd name="connsiteX1" fmla="*/ 726831 w 4824307"/>
              <a:gd name="connsiteY1" fmla="*/ 351692 h 509954"/>
              <a:gd name="connsiteX2" fmla="*/ 720969 w 4824307"/>
              <a:gd name="connsiteY2" fmla="*/ 11723 h 509954"/>
              <a:gd name="connsiteX3" fmla="*/ 4536831 w 4824307"/>
              <a:gd name="connsiteY3" fmla="*/ 0 h 509954"/>
              <a:gd name="connsiteX4" fmla="*/ 4536831 w 4824307"/>
              <a:gd name="connsiteY4" fmla="*/ 504092 h 509954"/>
              <a:gd name="connsiteX5" fmla="*/ 4824307 w 4824307"/>
              <a:gd name="connsiteY5" fmla="*/ 509954 h 50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4307" h="509954">
                <a:moveTo>
                  <a:pt x="0" y="345831"/>
                </a:moveTo>
                <a:lnTo>
                  <a:pt x="726831" y="351692"/>
                </a:lnTo>
                <a:lnTo>
                  <a:pt x="720969" y="11723"/>
                </a:lnTo>
                <a:lnTo>
                  <a:pt x="4536831" y="0"/>
                </a:lnTo>
                <a:lnTo>
                  <a:pt x="4536831" y="504092"/>
                </a:lnTo>
                <a:lnTo>
                  <a:pt x="4824307" y="509954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任意多边形 56"/>
          <p:cNvSpPr/>
          <p:nvPr/>
        </p:nvSpPr>
        <p:spPr bwMode="auto">
          <a:xfrm>
            <a:off x="8733326" y="2740756"/>
            <a:ext cx="322385" cy="1987698"/>
          </a:xfrm>
          <a:custGeom>
            <a:avLst/>
            <a:gdLst>
              <a:gd name="connsiteX0" fmla="*/ 0 w 322385"/>
              <a:gd name="connsiteY0" fmla="*/ 0 h 2028092"/>
              <a:gd name="connsiteX1" fmla="*/ 11723 w 322385"/>
              <a:gd name="connsiteY1" fmla="*/ 2028092 h 2028092"/>
              <a:gd name="connsiteX2" fmla="*/ 322385 w 322385"/>
              <a:gd name="connsiteY2" fmla="*/ 2028092 h 202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385" h="2028092">
                <a:moveTo>
                  <a:pt x="0" y="0"/>
                </a:moveTo>
                <a:cubicBezTo>
                  <a:pt x="3908" y="676031"/>
                  <a:pt x="7815" y="1352061"/>
                  <a:pt x="11723" y="2028092"/>
                </a:cubicBezTo>
                <a:lnTo>
                  <a:pt x="322385" y="2028092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4227635" y="2084267"/>
            <a:ext cx="6424246" cy="629476"/>
          </a:xfrm>
          <a:custGeom>
            <a:avLst/>
            <a:gdLst>
              <a:gd name="connsiteX0" fmla="*/ 0 w 6424246"/>
              <a:gd name="connsiteY0" fmla="*/ 240323 h 633046"/>
              <a:gd name="connsiteX1" fmla="*/ 527538 w 6424246"/>
              <a:gd name="connsiteY1" fmla="*/ 240323 h 633046"/>
              <a:gd name="connsiteX2" fmla="*/ 521677 w 6424246"/>
              <a:gd name="connsiteY2" fmla="*/ 0 h 633046"/>
              <a:gd name="connsiteX3" fmla="*/ 6119446 w 6424246"/>
              <a:gd name="connsiteY3" fmla="*/ 11723 h 633046"/>
              <a:gd name="connsiteX4" fmla="*/ 6119446 w 6424246"/>
              <a:gd name="connsiteY4" fmla="*/ 633046 h 633046"/>
              <a:gd name="connsiteX5" fmla="*/ 6424246 w 6424246"/>
              <a:gd name="connsiteY5" fmla="*/ 633046 h 633046"/>
              <a:gd name="connsiteX0" fmla="*/ 0 w 6424246"/>
              <a:gd name="connsiteY0" fmla="*/ 293376 h 633046"/>
              <a:gd name="connsiteX1" fmla="*/ 527538 w 6424246"/>
              <a:gd name="connsiteY1" fmla="*/ 240323 h 633046"/>
              <a:gd name="connsiteX2" fmla="*/ 521677 w 6424246"/>
              <a:gd name="connsiteY2" fmla="*/ 0 h 633046"/>
              <a:gd name="connsiteX3" fmla="*/ 6119446 w 6424246"/>
              <a:gd name="connsiteY3" fmla="*/ 11723 h 633046"/>
              <a:gd name="connsiteX4" fmla="*/ 6119446 w 6424246"/>
              <a:gd name="connsiteY4" fmla="*/ 633046 h 633046"/>
              <a:gd name="connsiteX5" fmla="*/ 6424246 w 6424246"/>
              <a:gd name="connsiteY5" fmla="*/ 633046 h 633046"/>
              <a:gd name="connsiteX0" fmla="*/ 0 w 6424246"/>
              <a:gd name="connsiteY0" fmla="*/ 293376 h 633046"/>
              <a:gd name="connsiteX1" fmla="*/ 539261 w 6424246"/>
              <a:gd name="connsiteY1" fmla="*/ 299271 h 633046"/>
              <a:gd name="connsiteX2" fmla="*/ 521677 w 6424246"/>
              <a:gd name="connsiteY2" fmla="*/ 0 h 633046"/>
              <a:gd name="connsiteX3" fmla="*/ 6119446 w 6424246"/>
              <a:gd name="connsiteY3" fmla="*/ 11723 h 633046"/>
              <a:gd name="connsiteX4" fmla="*/ 6119446 w 6424246"/>
              <a:gd name="connsiteY4" fmla="*/ 633046 h 633046"/>
              <a:gd name="connsiteX5" fmla="*/ 6424246 w 6424246"/>
              <a:gd name="connsiteY5" fmla="*/ 633046 h 633046"/>
              <a:gd name="connsiteX0" fmla="*/ 0 w 6424246"/>
              <a:gd name="connsiteY0" fmla="*/ 293376 h 633046"/>
              <a:gd name="connsiteX1" fmla="*/ 527538 w 6424246"/>
              <a:gd name="connsiteY1" fmla="*/ 299271 h 633046"/>
              <a:gd name="connsiteX2" fmla="*/ 521677 w 6424246"/>
              <a:gd name="connsiteY2" fmla="*/ 0 h 633046"/>
              <a:gd name="connsiteX3" fmla="*/ 6119446 w 6424246"/>
              <a:gd name="connsiteY3" fmla="*/ 11723 h 633046"/>
              <a:gd name="connsiteX4" fmla="*/ 6119446 w 6424246"/>
              <a:gd name="connsiteY4" fmla="*/ 633046 h 633046"/>
              <a:gd name="connsiteX5" fmla="*/ 6424246 w 6424246"/>
              <a:gd name="connsiteY5" fmla="*/ 633046 h 633046"/>
              <a:gd name="connsiteX0" fmla="*/ 0 w 6424246"/>
              <a:gd name="connsiteY0" fmla="*/ 293376 h 633046"/>
              <a:gd name="connsiteX1" fmla="*/ 492369 w 6424246"/>
              <a:gd name="connsiteY1" fmla="*/ 299271 h 633046"/>
              <a:gd name="connsiteX2" fmla="*/ 521677 w 6424246"/>
              <a:gd name="connsiteY2" fmla="*/ 0 h 633046"/>
              <a:gd name="connsiteX3" fmla="*/ 6119446 w 6424246"/>
              <a:gd name="connsiteY3" fmla="*/ 11723 h 633046"/>
              <a:gd name="connsiteX4" fmla="*/ 6119446 w 6424246"/>
              <a:gd name="connsiteY4" fmla="*/ 633046 h 633046"/>
              <a:gd name="connsiteX5" fmla="*/ 6424246 w 6424246"/>
              <a:gd name="connsiteY5" fmla="*/ 633046 h 633046"/>
              <a:gd name="connsiteX0" fmla="*/ 0 w 6424246"/>
              <a:gd name="connsiteY0" fmla="*/ 293376 h 633046"/>
              <a:gd name="connsiteX1" fmla="*/ 498231 w 6424246"/>
              <a:gd name="connsiteY1" fmla="*/ 299271 h 633046"/>
              <a:gd name="connsiteX2" fmla="*/ 521677 w 6424246"/>
              <a:gd name="connsiteY2" fmla="*/ 0 h 633046"/>
              <a:gd name="connsiteX3" fmla="*/ 6119446 w 6424246"/>
              <a:gd name="connsiteY3" fmla="*/ 11723 h 633046"/>
              <a:gd name="connsiteX4" fmla="*/ 6119446 w 6424246"/>
              <a:gd name="connsiteY4" fmla="*/ 633046 h 633046"/>
              <a:gd name="connsiteX5" fmla="*/ 6424246 w 6424246"/>
              <a:gd name="connsiteY5" fmla="*/ 633046 h 633046"/>
              <a:gd name="connsiteX0" fmla="*/ 0 w 6424246"/>
              <a:gd name="connsiteY0" fmla="*/ 293376 h 633046"/>
              <a:gd name="connsiteX1" fmla="*/ 509954 w 6424246"/>
              <a:gd name="connsiteY1" fmla="*/ 299271 h 633046"/>
              <a:gd name="connsiteX2" fmla="*/ 521677 w 6424246"/>
              <a:gd name="connsiteY2" fmla="*/ 0 h 633046"/>
              <a:gd name="connsiteX3" fmla="*/ 6119446 w 6424246"/>
              <a:gd name="connsiteY3" fmla="*/ 11723 h 633046"/>
              <a:gd name="connsiteX4" fmla="*/ 6119446 w 6424246"/>
              <a:gd name="connsiteY4" fmla="*/ 633046 h 633046"/>
              <a:gd name="connsiteX5" fmla="*/ 6424246 w 6424246"/>
              <a:gd name="connsiteY5" fmla="*/ 633046 h 63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4246" h="633046">
                <a:moveTo>
                  <a:pt x="0" y="293376"/>
                </a:moveTo>
                <a:lnTo>
                  <a:pt x="509954" y="299271"/>
                </a:lnTo>
                <a:lnTo>
                  <a:pt x="521677" y="0"/>
                </a:lnTo>
                <a:lnTo>
                  <a:pt x="6119446" y="11723"/>
                </a:lnTo>
                <a:lnTo>
                  <a:pt x="6119446" y="633046"/>
                </a:lnTo>
                <a:lnTo>
                  <a:pt x="6424246" y="633046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4270905" y="2323976"/>
            <a:ext cx="3834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01</a:t>
            </a:r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4270905" y="2107097"/>
            <a:ext cx="3834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62" name="任意多边形 61"/>
          <p:cNvSpPr/>
          <p:nvPr/>
        </p:nvSpPr>
        <p:spPr bwMode="auto">
          <a:xfrm>
            <a:off x="10339388" y="2721854"/>
            <a:ext cx="322385" cy="1987698"/>
          </a:xfrm>
          <a:custGeom>
            <a:avLst/>
            <a:gdLst>
              <a:gd name="connsiteX0" fmla="*/ 0 w 322385"/>
              <a:gd name="connsiteY0" fmla="*/ 0 h 2028092"/>
              <a:gd name="connsiteX1" fmla="*/ 11723 w 322385"/>
              <a:gd name="connsiteY1" fmla="*/ 2028092 h 2028092"/>
              <a:gd name="connsiteX2" fmla="*/ 322385 w 322385"/>
              <a:gd name="connsiteY2" fmla="*/ 2028092 h 202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385" h="2028092">
                <a:moveTo>
                  <a:pt x="0" y="0"/>
                </a:moveTo>
                <a:cubicBezTo>
                  <a:pt x="3908" y="676031"/>
                  <a:pt x="7815" y="1352061"/>
                  <a:pt x="11723" y="2028092"/>
                </a:cubicBezTo>
                <a:lnTo>
                  <a:pt x="322385" y="2028092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3164797" y="3209217"/>
            <a:ext cx="2220348" cy="393141"/>
          </a:xfrm>
          <a:custGeom>
            <a:avLst/>
            <a:gdLst>
              <a:gd name="connsiteX0" fmla="*/ 0 w 2297723"/>
              <a:gd name="connsiteY0" fmla="*/ 257908 h 263769"/>
              <a:gd name="connsiteX1" fmla="*/ 1230923 w 2297723"/>
              <a:gd name="connsiteY1" fmla="*/ 263769 h 263769"/>
              <a:gd name="connsiteX2" fmla="*/ 1225062 w 2297723"/>
              <a:gd name="connsiteY2" fmla="*/ 0 h 263769"/>
              <a:gd name="connsiteX3" fmla="*/ 2297723 w 2297723"/>
              <a:gd name="connsiteY3" fmla="*/ 11723 h 26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723" h="263769">
                <a:moveTo>
                  <a:pt x="0" y="257908"/>
                </a:moveTo>
                <a:lnTo>
                  <a:pt x="1230923" y="263769"/>
                </a:lnTo>
                <a:lnTo>
                  <a:pt x="1225062" y="0"/>
                </a:lnTo>
                <a:lnTo>
                  <a:pt x="2297723" y="11723"/>
                </a:ln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AutoShape 85"/>
          <p:cNvSpPr>
            <a:spLocks/>
          </p:cNvSpPr>
          <p:nvPr/>
        </p:nvSpPr>
        <p:spPr bwMode="auto">
          <a:xfrm>
            <a:off x="2985455" y="3174439"/>
            <a:ext cx="88900" cy="884237"/>
          </a:xfrm>
          <a:prstGeom prst="rightBrace">
            <a:avLst>
              <a:gd name="adj1" fmla="val 82887"/>
              <a:gd name="adj2" fmla="val 50000"/>
            </a:avLst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AutoShape 85"/>
          <p:cNvSpPr>
            <a:spLocks/>
          </p:cNvSpPr>
          <p:nvPr/>
        </p:nvSpPr>
        <p:spPr bwMode="auto">
          <a:xfrm flipH="1">
            <a:off x="5348900" y="2869828"/>
            <a:ext cx="136868" cy="567816"/>
          </a:xfrm>
          <a:prstGeom prst="rightBrace">
            <a:avLst>
              <a:gd name="adj1" fmla="val 82887"/>
              <a:gd name="adj2" fmla="val 50000"/>
            </a:avLst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AutoShape 85"/>
          <p:cNvSpPr>
            <a:spLocks/>
          </p:cNvSpPr>
          <p:nvPr/>
        </p:nvSpPr>
        <p:spPr bwMode="auto">
          <a:xfrm flipH="1">
            <a:off x="5407980" y="3624496"/>
            <a:ext cx="77788" cy="762473"/>
          </a:xfrm>
          <a:prstGeom prst="rightBrace">
            <a:avLst>
              <a:gd name="adj1" fmla="val 82887"/>
              <a:gd name="adj2" fmla="val 50000"/>
            </a:avLst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4356587" y="3581999"/>
            <a:ext cx="1087637" cy="1617088"/>
          </a:xfrm>
          <a:custGeom>
            <a:avLst/>
            <a:gdLst>
              <a:gd name="connsiteX0" fmla="*/ 0 w 949570"/>
              <a:gd name="connsiteY0" fmla="*/ 0 h 1559170"/>
              <a:gd name="connsiteX1" fmla="*/ 5862 w 949570"/>
              <a:gd name="connsiteY1" fmla="*/ 1541585 h 1559170"/>
              <a:gd name="connsiteX2" fmla="*/ 949570 w 949570"/>
              <a:gd name="connsiteY2" fmla="*/ 1559170 h 155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570" h="1559170">
                <a:moveTo>
                  <a:pt x="0" y="0"/>
                </a:moveTo>
                <a:lnTo>
                  <a:pt x="5862" y="1541585"/>
                </a:lnTo>
                <a:lnTo>
                  <a:pt x="949570" y="1559170"/>
                </a:ln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AutoShape 85"/>
          <p:cNvSpPr>
            <a:spLocks/>
          </p:cNvSpPr>
          <p:nvPr/>
        </p:nvSpPr>
        <p:spPr bwMode="auto">
          <a:xfrm flipH="1">
            <a:off x="5348900" y="4886192"/>
            <a:ext cx="136868" cy="567816"/>
          </a:xfrm>
          <a:prstGeom prst="rightBrace">
            <a:avLst>
              <a:gd name="adj1" fmla="val 82887"/>
              <a:gd name="adj2" fmla="val 50000"/>
            </a:avLst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>
            <a:off x="3135758" y="3974025"/>
            <a:ext cx="2211430" cy="1060938"/>
          </a:xfrm>
          <a:custGeom>
            <a:avLst/>
            <a:gdLst>
              <a:gd name="connsiteX0" fmla="*/ 0 w 1547446"/>
              <a:gd name="connsiteY0" fmla="*/ 1060938 h 1060938"/>
              <a:gd name="connsiteX1" fmla="*/ 293077 w 1547446"/>
              <a:gd name="connsiteY1" fmla="*/ 1060938 h 1060938"/>
              <a:gd name="connsiteX2" fmla="*/ 287216 w 1547446"/>
              <a:gd name="connsiteY2" fmla="*/ 0 h 1060938"/>
              <a:gd name="connsiteX3" fmla="*/ 1547446 w 1547446"/>
              <a:gd name="connsiteY3" fmla="*/ 17585 h 10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7446" h="1060938">
                <a:moveTo>
                  <a:pt x="0" y="1060938"/>
                </a:moveTo>
                <a:lnTo>
                  <a:pt x="293077" y="1060938"/>
                </a:lnTo>
                <a:cubicBezTo>
                  <a:pt x="291123" y="707292"/>
                  <a:pt x="289170" y="353646"/>
                  <a:pt x="287216" y="0"/>
                </a:cubicBezTo>
                <a:lnTo>
                  <a:pt x="1547446" y="17585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3135758" y="6198114"/>
            <a:ext cx="2224596" cy="1003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AutoShape 85"/>
          <p:cNvSpPr>
            <a:spLocks/>
          </p:cNvSpPr>
          <p:nvPr/>
        </p:nvSpPr>
        <p:spPr bwMode="auto">
          <a:xfrm flipH="1">
            <a:off x="5385145" y="5648196"/>
            <a:ext cx="77788" cy="762473"/>
          </a:xfrm>
          <a:prstGeom prst="rightBrace">
            <a:avLst>
              <a:gd name="adj1" fmla="val 82887"/>
              <a:gd name="adj2" fmla="val 50000"/>
            </a:avLst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21990" y="6223057"/>
            <a:ext cx="18389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连到所有下层楼的</a:t>
            </a:r>
            <a:r>
              <a:rPr lang="en-US" altLang="zh-CN" sz="1050" dirty="0" err="1"/>
              <a:t>D</a:t>
            </a:r>
            <a:r>
              <a:rPr lang="en-US" altLang="zh-CN" sz="1050" baseline="-25000" dirty="0" err="1"/>
              <a:t>7</a:t>
            </a:r>
            <a:r>
              <a:rPr lang="en-US" altLang="zh-CN" sz="1050" dirty="0" err="1"/>
              <a:t>D</a:t>
            </a:r>
            <a:r>
              <a:rPr lang="en-US" altLang="zh-CN" sz="1050" baseline="-25000" dirty="0" err="1"/>
              <a:t>6</a:t>
            </a:r>
            <a:r>
              <a:rPr lang="en-US" altLang="zh-CN" sz="1050" dirty="0"/>
              <a:t>…</a:t>
            </a:r>
            <a:r>
              <a:rPr lang="en-US" altLang="zh-CN" sz="1050" dirty="0" err="1"/>
              <a:t>D</a:t>
            </a:r>
            <a:r>
              <a:rPr lang="en-US" altLang="zh-CN" sz="1050" baseline="-25000" dirty="0" err="1"/>
              <a:t>0</a:t>
            </a:r>
            <a:endParaRPr lang="zh-CN" altLang="en-US" sz="1050" baseline="-250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3295483" y="5050709"/>
            <a:ext cx="9703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连到所有组上层楼的</a:t>
            </a:r>
            <a:r>
              <a:rPr lang="en-US" altLang="zh-CN" sz="1050" dirty="0" err="1"/>
              <a:t>D</a:t>
            </a:r>
            <a:r>
              <a:rPr lang="en-US" altLang="zh-CN" sz="1050" baseline="-25000" dirty="0" err="1"/>
              <a:t>7</a:t>
            </a:r>
            <a:r>
              <a:rPr lang="en-US" altLang="zh-CN" sz="1050" dirty="0" err="1"/>
              <a:t>D</a:t>
            </a:r>
            <a:r>
              <a:rPr lang="en-US" altLang="zh-CN" sz="1050" baseline="-25000" dirty="0" err="1"/>
              <a:t>6</a:t>
            </a:r>
            <a:r>
              <a:rPr lang="en-US" altLang="zh-CN" sz="1050" dirty="0"/>
              <a:t>…</a:t>
            </a:r>
            <a:r>
              <a:rPr lang="en-US" altLang="zh-CN" sz="1050" dirty="0" err="1"/>
              <a:t>D</a:t>
            </a:r>
            <a:r>
              <a:rPr lang="en-US" altLang="zh-CN" sz="1050" baseline="-25000" dirty="0" err="1"/>
              <a:t>0</a:t>
            </a:r>
            <a:endParaRPr lang="zh-CN" altLang="en-US" sz="1050" baseline="-25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3318397" y="3226709"/>
            <a:ext cx="9703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连到所有组所有楼的</a:t>
            </a:r>
            <a:r>
              <a:rPr lang="en-US" altLang="zh-CN" sz="1050" dirty="0" err="1"/>
              <a:t>A</a:t>
            </a:r>
            <a:r>
              <a:rPr lang="en-US" altLang="zh-CN" sz="1050" baseline="-25000" dirty="0" err="1"/>
              <a:t>3</a:t>
            </a:r>
            <a:r>
              <a:rPr lang="en-US" altLang="zh-CN" sz="1050" dirty="0" err="1"/>
              <a:t>A</a:t>
            </a:r>
            <a:r>
              <a:rPr lang="en-US" altLang="zh-CN" sz="1050" baseline="-25000" dirty="0" err="1"/>
              <a:t>2</a:t>
            </a:r>
            <a:r>
              <a:rPr lang="en-US" altLang="zh-CN" sz="1050" dirty="0" err="1"/>
              <a:t>A</a:t>
            </a:r>
            <a:r>
              <a:rPr lang="en-US" altLang="zh-CN" sz="1050" baseline="-25000" dirty="0" err="1"/>
              <a:t>1</a:t>
            </a:r>
            <a:r>
              <a:rPr lang="en-US" altLang="zh-CN" sz="1050" dirty="0" err="1"/>
              <a:t>A</a:t>
            </a:r>
            <a:r>
              <a:rPr lang="en-US" altLang="zh-CN" sz="1050" baseline="-25000" dirty="0" err="1"/>
              <a:t>0</a:t>
            </a:r>
            <a:endParaRPr lang="zh-CN" altLang="en-US" sz="1050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41891" y="2825220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3-13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16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楼</a:t>
            </a:r>
            <a:r>
              <a:rPr lang="en-US" altLang="zh-CN" sz="16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13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号房间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1278871" y="3315194"/>
            <a:ext cx="741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1101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550501" y="2555312"/>
            <a:ext cx="455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5635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3574" name="Picture 6" descr="memory1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834" y="3790680"/>
            <a:ext cx="2674937" cy="64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）用多个存储器芯片可搭建容量更大的存储器 </a:t>
            </a:r>
          </a:p>
        </p:txBody>
      </p:sp>
      <p:pic>
        <p:nvPicPr>
          <p:cNvPr id="177357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0" y="2736764"/>
            <a:ext cx="8193881" cy="39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3572" name="Text Box 4"/>
          <p:cNvSpPr txBox="1">
            <a:spLocks noChangeArrowheads="1"/>
          </p:cNvSpPr>
          <p:nvPr/>
        </p:nvSpPr>
        <p:spPr bwMode="auto">
          <a:xfrm>
            <a:off x="2778463" y="1879868"/>
            <a:ext cx="6602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256x8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存储器芯片扩展出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1024x8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存储器的电路图</a:t>
            </a:r>
          </a:p>
        </p:txBody>
      </p:sp>
      <p:sp>
        <p:nvSpPr>
          <p:cNvPr id="1773577" name="Text Box 9"/>
          <p:cNvSpPr txBox="1">
            <a:spLocks noChangeArrowheads="1"/>
          </p:cNvSpPr>
          <p:nvPr/>
        </p:nvSpPr>
        <p:spPr bwMode="auto">
          <a:xfrm>
            <a:off x="8776834" y="4600112"/>
            <a:ext cx="2917191" cy="1804749"/>
          </a:xfrm>
          <a:prstGeom prst="roundRect">
            <a:avLst>
              <a:gd name="adj" fmla="val 13149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0" lang="zh-CN" altLang="en-US" dirty="0">
                <a:solidFill>
                  <a:srgbClr val="FFFF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问：从概念的角度，你能说说存储器扩展要解决什么问题吗</a:t>
            </a:r>
            <a:r>
              <a:rPr kumimoji="0" lang="en-US" altLang="zh-CN" dirty="0">
                <a:solidFill>
                  <a:srgbClr val="FFFF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 </a:t>
            </a:r>
          </a:p>
          <a:p>
            <a:pPr algn="just"/>
            <a:r>
              <a:rPr kumimoji="0" lang="zh-CN" altLang="en-US" dirty="0">
                <a:solidFill>
                  <a:srgbClr val="FFFF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提示：地址编码空间</a:t>
            </a:r>
            <a:r>
              <a:rPr kumimoji="0" lang="en-US" altLang="zh-CN" dirty="0">
                <a:solidFill>
                  <a:srgbClr val="FFFF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0" lang="zh-CN" altLang="en-US" dirty="0">
                <a:solidFill>
                  <a:srgbClr val="FFFF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存储字长</a:t>
            </a:r>
            <a:r>
              <a:rPr kumimoji="0" lang="en-US" altLang="zh-CN" dirty="0">
                <a:solidFill>
                  <a:srgbClr val="FFFF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rgbClr val="FFFF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存储器：自动存取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05057" y="2267695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>
                <a:solidFill>
                  <a:srgbClr val="C00000"/>
                </a:solidFill>
              </a:rPr>
              <a:t>9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>
                <a:solidFill>
                  <a:srgbClr val="C00000"/>
                </a:solidFill>
              </a:rPr>
              <a:t>8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>
                <a:solidFill>
                  <a:srgbClr val="C00000"/>
                </a:solidFill>
              </a:rPr>
              <a:t>7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>
                <a:solidFill>
                  <a:srgbClr val="C00000"/>
                </a:solidFill>
              </a:rPr>
              <a:t>6</a:t>
            </a:r>
            <a:r>
              <a:rPr lang="en-US" altLang="zh-CN" dirty="0">
                <a:solidFill>
                  <a:srgbClr val="C00000"/>
                </a:solidFill>
              </a:rPr>
              <a:t>…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>
                <a:solidFill>
                  <a:srgbClr val="C00000"/>
                </a:solidFill>
              </a:rPr>
              <a:t>0</a:t>
            </a:r>
            <a:r>
              <a:rPr lang="en-US" altLang="zh-CN" baseline="-25000" dirty="0">
                <a:solidFill>
                  <a:srgbClr val="C00000"/>
                </a:solidFill>
              </a:rPr>
              <a:t> </a:t>
            </a:r>
            <a:r>
              <a:rPr lang="en-US" altLang="zh-CN" baseline="-25000" dirty="0"/>
              <a:t>     </a:t>
            </a:r>
            <a:r>
              <a:rPr lang="en-US" altLang="zh-CN" dirty="0" err="1">
                <a:solidFill>
                  <a:srgbClr val="0066FF"/>
                </a:solidFill>
              </a:rPr>
              <a:t>D</a:t>
            </a:r>
            <a:r>
              <a:rPr lang="en-US" altLang="zh-CN" baseline="-25000" dirty="0" err="1">
                <a:solidFill>
                  <a:srgbClr val="0066FF"/>
                </a:solidFill>
              </a:rPr>
              <a:t>7</a:t>
            </a:r>
            <a:r>
              <a:rPr lang="en-US" altLang="zh-CN" dirty="0" err="1">
                <a:solidFill>
                  <a:srgbClr val="0066FF"/>
                </a:solidFill>
              </a:rPr>
              <a:t>D</a:t>
            </a:r>
            <a:r>
              <a:rPr lang="en-US" altLang="zh-CN" baseline="-25000" dirty="0" err="1">
                <a:solidFill>
                  <a:srgbClr val="0066FF"/>
                </a:solidFill>
              </a:rPr>
              <a:t>6</a:t>
            </a:r>
            <a:r>
              <a:rPr lang="en-US" altLang="zh-CN" dirty="0">
                <a:solidFill>
                  <a:srgbClr val="0066FF"/>
                </a:solidFill>
              </a:rPr>
              <a:t>…</a:t>
            </a:r>
            <a:r>
              <a:rPr lang="en-US" altLang="zh-CN" dirty="0" err="1">
                <a:solidFill>
                  <a:srgbClr val="0066FF"/>
                </a:solidFill>
              </a:rPr>
              <a:t>D</a:t>
            </a:r>
            <a:r>
              <a:rPr lang="en-US" altLang="zh-CN" baseline="-25000" dirty="0" err="1">
                <a:solidFill>
                  <a:srgbClr val="0066FF"/>
                </a:solidFill>
              </a:rPr>
              <a:t>0</a:t>
            </a:r>
            <a:endParaRPr lang="zh-CN" altLang="en-US" baseline="-25000" dirty="0">
              <a:solidFill>
                <a:srgbClr val="0066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2616" y="2225319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>
                <a:solidFill>
                  <a:srgbClr val="C00000"/>
                </a:solidFill>
              </a:rPr>
              <a:t>7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>
                <a:solidFill>
                  <a:srgbClr val="C00000"/>
                </a:solidFill>
              </a:rPr>
              <a:t>6</a:t>
            </a:r>
            <a:r>
              <a:rPr lang="en-US" altLang="zh-CN" dirty="0">
                <a:solidFill>
                  <a:srgbClr val="C00000"/>
                </a:solidFill>
              </a:rPr>
              <a:t>…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>
                <a:solidFill>
                  <a:srgbClr val="C00000"/>
                </a:solidFill>
              </a:rPr>
              <a:t>0</a:t>
            </a:r>
            <a:r>
              <a:rPr lang="en-US" altLang="zh-CN" baseline="-25000" dirty="0">
                <a:solidFill>
                  <a:srgbClr val="C00000"/>
                </a:solidFill>
              </a:rPr>
              <a:t> </a:t>
            </a:r>
            <a:r>
              <a:rPr lang="en-US" altLang="zh-CN" baseline="-25000" dirty="0"/>
              <a:t>     </a:t>
            </a:r>
            <a:r>
              <a:rPr lang="en-US" altLang="zh-CN" dirty="0" err="1">
                <a:solidFill>
                  <a:srgbClr val="0066FF"/>
                </a:solidFill>
              </a:rPr>
              <a:t>D</a:t>
            </a:r>
            <a:r>
              <a:rPr lang="en-US" altLang="zh-CN" baseline="-25000" dirty="0" err="1">
                <a:solidFill>
                  <a:srgbClr val="0066FF"/>
                </a:solidFill>
              </a:rPr>
              <a:t>7</a:t>
            </a:r>
            <a:r>
              <a:rPr lang="en-US" altLang="zh-CN" dirty="0" err="1">
                <a:solidFill>
                  <a:srgbClr val="0066FF"/>
                </a:solidFill>
              </a:rPr>
              <a:t>D</a:t>
            </a:r>
            <a:r>
              <a:rPr lang="en-US" altLang="zh-CN" baseline="-25000" dirty="0" err="1">
                <a:solidFill>
                  <a:srgbClr val="0066FF"/>
                </a:solidFill>
              </a:rPr>
              <a:t>6</a:t>
            </a:r>
            <a:r>
              <a:rPr lang="en-US" altLang="zh-CN" dirty="0">
                <a:solidFill>
                  <a:srgbClr val="0066FF"/>
                </a:solidFill>
              </a:rPr>
              <a:t>…</a:t>
            </a:r>
            <a:r>
              <a:rPr lang="en-US" altLang="zh-CN" dirty="0" err="1">
                <a:solidFill>
                  <a:srgbClr val="0066FF"/>
                </a:solidFill>
              </a:rPr>
              <a:t>D</a:t>
            </a:r>
            <a:r>
              <a:rPr lang="en-US" altLang="zh-CN" baseline="-25000" dirty="0" err="1">
                <a:solidFill>
                  <a:srgbClr val="0066FF"/>
                </a:solidFill>
              </a:rPr>
              <a:t>0</a:t>
            </a:r>
            <a:endParaRPr lang="zh-CN" altLang="en-US" baseline="-25000" dirty="0">
              <a:solidFill>
                <a:srgbClr val="0066F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3740150" y="2276743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任意多边形 4"/>
          <p:cNvSpPr/>
          <p:nvPr/>
        </p:nvSpPr>
        <p:spPr bwMode="auto">
          <a:xfrm>
            <a:off x="1371600" y="2286000"/>
            <a:ext cx="2724150" cy="336550"/>
          </a:xfrm>
          <a:custGeom>
            <a:avLst/>
            <a:gdLst>
              <a:gd name="connsiteX0" fmla="*/ 2724150 w 2724150"/>
              <a:gd name="connsiteY0" fmla="*/ 0 h 336550"/>
              <a:gd name="connsiteX1" fmla="*/ 2362200 w 2724150"/>
              <a:gd name="connsiteY1" fmla="*/ 336550 h 336550"/>
              <a:gd name="connsiteX2" fmla="*/ 0 w 2724150"/>
              <a:gd name="connsiteY2" fmla="*/ 330200 h 336550"/>
              <a:gd name="connsiteX3" fmla="*/ 0 w 2724150"/>
              <a:gd name="connsiteY3" fmla="*/ 33020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150" h="336550">
                <a:moveTo>
                  <a:pt x="2724150" y="0"/>
                </a:moveTo>
                <a:lnTo>
                  <a:pt x="2362200" y="336550"/>
                </a:lnTo>
                <a:lnTo>
                  <a:pt x="0" y="330200"/>
                </a:lnTo>
                <a:lnTo>
                  <a:pt x="0" y="33020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515100" y="2273836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任意多边形 5"/>
          <p:cNvSpPr/>
          <p:nvPr/>
        </p:nvSpPr>
        <p:spPr bwMode="auto">
          <a:xfrm>
            <a:off x="6781800" y="2273300"/>
            <a:ext cx="3060700" cy="391270"/>
          </a:xfrm>
          <a:custGeom>
            <a:avLst/>
            <a:gdLst>
              <a:gd name="connsiteX0" fmla="*/ 0 w 3060700"/>
              <a:gd name="connsiteY0" fmla="*/ 0 h 374650"/>
              <a:gd name="connsiteX1" fmla="*/ 273050 w 3060700"/>
              <a:gd name="connsiteY1" fmla="*/ 374650 h 374650"/>
              <a:gd name="connsiteX2" fmla="*/ 3060700 w 3060700"/>
              <a:gd name="connsiteY2" fmla="*/ 37465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0700" h="374650">
                <a:moveTo>
                  <a:pt x="0" y="0"/>
                </a:moveTo>
                <a:lnTo>
                  <a:pt x="273050" y="374650"/>
                </a:lnTo>
                <a:lnTo>
                  <a:pt x="3060700" y="37465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760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57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147" name="Text Box 3"/>
          <p:cNvSpPr txBox="1">
            <a:spLocks noChangeArrowheads="1"/>
          </p:cNvSpPr>
          <p:nvPr/>
        </p:nvSpPr>
        <p:spPr bwMode="auto">
          <a:xfrm>
            <a:off x="3183829" y="2307248"/>
            <a:ext cx="9286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符号化、计算化</a:t>
            </a:r>
          </a:p>
        </p:txBody>
      </p:sp>
      <p:sp>
        <p:nvSpPr>
          <p:cNvPr id="1798148" name="Text Box 4"/>
          <p:cNvSpPr txBox="1">
            <a:spLocks noChangeArrowheads="1"/>
          </p:cNvSpPr>
          <p:nvPr/>
        </p:nvSpPr>
        <p:spPr bwMode="auto">
          <a:xfrm>
            <a:off x="8322567" y="2345348"/>
            <a:ext cx="6334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再语义化</a:t>
            </a:r>
          </a:p>
        </p:txBody>
      </p:sp>
      <p:grpSp>
        <p:nvGrpSpPr>
          <p:cNvPr id="1798149" name="Group 5"/>
          <p:cNvGrpSpPr>
            <a:grpSpLocks/>
          </p:cNvGrpSpPr>
          <p:nvPr/>
        </p:nvGrpSpPr>
        <p:grpSpPr bwMode="auto">
          <a:xfrm>
            <a:off x="1626493" y="2215173"/>
            <a:ext cx="1690687" cy="1531937"/>
            <a:chOff x="272" y="799"/>
            <a:chExt cx="1065" cy="965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272" y="799"/>
              <a:ext cx="1065" cy="96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360" y="879"/>
              <a:ext cx="889" cy="806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2" name="Text Box 84"/>
            <p:cNvSpPr txBox="1">
              <a:spLocks noChangeArrowheads="1"/>
            </p:cNvSpPr>
            <p:nvPr/>
          </p:nvSpPr>
          <p:spPr bwMode="auto">
            <a:xfrm>
              <a:off x="363" y="1023"/>
              <a:ext cx="88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华文中宋" panose="02010600040101010101" pitchFamily="2" charset="-122"/>
                </a:rPr>
                <a:t>自然</a:t>
              </a:r>
              <a:r>
                <a:rPr kumimoji="0" lang="en-US" altLang="zh-CN" b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华文中宋" panose="02010600040101010101" pitchFamily="2" charset="-122"/>
                </a:rPr>
                <a:t>/</a:t>
              </a:r>
              <a:r>
                <a:rPr kumimoji="0" lang="zh-CN" alt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华文中宋" panose="02010600040101010101" pitchFamily="2" charset="-122"/>
                </a:rPr>
                <a:t>社会问题</a:t>
              </a:r>
            </a:p>
          </p:txBody>
        </p:sp>
      </p:grpSp>
      <p:sp>
        <p:nvSpPr>
          <p:cNvPr id="1798153" name="AutoShape 9"/>
          <p:cNvSpPr>
            <a:spLocks noChangeArrowheads="1"/>
          </p:cNvSpPr>
          <p:nvPr/>
        </p:nvSpPr>
        <p:spPr bwMode="auto">
          <a:xfrm rot="5400000">
            <a:off x="4602261" y="3595503"/>
            <a:ext cx="727075" cy="331788"/>
          </a:xfrm>
          <a:prstGeom prst="rightArrow">
            <a:avLst>
              <a:gd name="adj1" fmla="val 50000"/>
              <a:gd name="adj2" fmla="val 5478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8154" name="Text Box 10"/>
          <p:cNvSpPr txBox="1">
            <a:spLocks noChangeArrowheads="1"/>
          </p:cNvSpPr>
          <p:nvPr/>
        </p:nvSpPr>
        <p:spPr bwMode="auto">
          <a:xfrm>
            <a:off x="5042792" y="3591534"/>
            <a:ext cx="798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程序化</a:t>
            </a:r>
          </a:p>
        </p:txBody>
      </p:sp>
      <p:sp>
        <p:nvSpPr>
          <p:cNvPr id="1798155" name="Text Box 11"/>
          <p:cNvSpPr txBox="1">
            <a:spLocks noChangeArrowheads="1"/>
          </p:cNvSpPr>
          <p:nvPr/>
        </p:nvSpPr>
        <p:spPr bwMode="auto">
          <a:xfrm>
            <a:off x="5820667" y="2524734"/>
            <a:ext cx="798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执行化</a:t>
            </a:r>
          </a:p>
        </p:txBody>
      </p:sp>
      <p:sp>
        <p:nvSpPr>
          <p:cNvPr id="1798156" name="Text Box 12"/>
          <p:cNvSpPr txBox="1">
            <a:spLocks noChangeArrowheads="1"/>
          </p:cNvSpPr>
          <p:nvPr/>
        </p:nvSpPr>
        <p:spPr bwMode="auto">
          <a:xfrm>
            <a:off x="6560442" y="2564422"/>
            <a:ext cx="1790700" cy="83185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3333CC"/>
                </a:solidFill>
              </a:rPr>
              <a:t>机器级算法的结果</a:t>
            </a:r>
          </a:p>
        </p:txBody>
      </p:sp>
      <p:sp>
        <p:nvSpPr>
          <p:cNvPr id="1798157" name="Text Box 13"/>
          <p:cNvSpPr txBox="1">
            <a:spLocks noChangeArrowheads="1"/>
          </p:cNvSpPr>
          <p:nvPr/>
        </p:nvSpPr>
        <p:spPr bwMode="auto">
          <a:xfrm>
            <a:off x="3969643" y="4136047"/>
            <a:ext cx="1920875" cy="83185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3333CC"/>
                </a:solidFill>
              </a:rPr>
              <a:t>机器程序</a:t>
            </a:r>
          </a:p>
          <a:p>
            <a:pPr algn="ctr"/>
            <a:r>
              <a:rPr lang="en-US" altLang="zh-CN" sz="2400" dirty="0">
                <a:solidFill>
                  <a:srgbClr val="3333CC"/>
                </a:solidFill>
              </a:rPr>
              <a:t>--</a:t>
            </a:r>
            <a:r>
              <a:rPr lang="zh-CN" altLang="en-US" sz="2400" dirty="0">
                <a:solidFill>
                  <a:srgbClr val="3333CC"/>
                </a:solidFill>
              </a:rPr>
              <a:t>机器指令</a:t>
            </a:r>
          </a:p>
        </p:txBody>
      </p:sp>
      <p:sp>
        <p:nvSpPr>
          <p:cNvPr id="1798158" name="Text Box 14"/>
          <p:cNvSpPr txBox="1">
            <a:spLocks noChangeArrowheads="1"/>
          </p:cNvSpPr>
          <p:nvPr/>
        </p:nvSpPr>
        <p:spPr bwMode="auto">
          <a:xfrm>
            <a:off x="6560443" y="4136047"/>
            <a:ext cx="1792287" cy="83185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3333CC"/>
                </a:solidFill>
              </a:rPr>
              <a:t>运算器和控制器：执行</a:t>
            </a:r>
          </a:p>
        </p:txBody>
      </p:sp>
      <p:sp>
        <p:nvSpPr>
          <p:cNvPr id="1798159" name="AutoShape 15"/>
          <p:cNvSpPr>
            <a:spLocks noChangeArrowheads="1"/>
          </p:cNvSpPr>
          <p:nvPr/>
        </p:nvSpPr>
        <p:spPr bwMode="auto">
          <a:xfrm>
            <a:off x="5850830" y="2815248"/>
            <a:ext cx="766763" cy="331787"/>
          </a:xfrm>
          <a:prstGeom prst="rightArrow">
            <a:avLst>
              <a:gd name="adj1" fmla="val 50000"/>
              <a:gd name="adj2" fmla="val 5777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8160" name="Text Box 16"/>
          <p:cNvSpPr txBox="1">
            <a:spLocks noChangeArrowheads="1"/>
          </p:cNvSpPr>
          <p:nvPr/>
        </p:nvSpPr>
        <p:spPr bwMode="auto">
          <a:xfrm>
            <a:off x="3968055" y="2564422"/>
            <a:ext cx="1922463" cy="83185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3333CC"/>
                </a:solidFill>
              </a:rPr>
              <a:t>机器级</a:t>
            </a:r>
          </a:p>
          <a:p>
            <a:pPr algn="ctr"/>
            <a:r>
              <a:rPr lang="zh-CN" altLang="en-US" sz="2400">
                <a:solidFill>
                  <a:srgbClr val="3333CC"/>
                </a:solidFill>
              </a:rPr>
              <a:t>算法</a:t>
            </a:r>
          </a:p>
        </p:txBody>
      </p:sp>
      <p:grpSp>
        <p:nvGrpSpPr>
          <p:cNvPr id="1798161" name="Group 17"/>
          <p:cNvGrpSpPr>
            <a:grpSpLocks/>
          </p:cNvGrpSpPr>
          <p:nvPr/>
        </p:nvGrpSpPr>
        <p:grpSpPr bwMode="auto">
          <a:xfrm>
            <a:off x="8913118" y="2240573"/>
            <a:ext cx="1690687" cy="1531937"/>
            <a:chOff x="-838" y="2998"/>
            <a:chExt cx="1065" cy="965"/>
          </a:xfrm>
        </p:grpSpPr>
        <p:sp>
          <p:nvSpPr>
            <p:cNvPr id="14" name="AutoShape 39"/>
            <p:cNvSpPr>
              <a:spLocks noChangeArrowheads="1"/>
            </p:cNvSpPr>
            <p:nvPr/>
          </p:nvSpPr>
          <p:spPr bwMode="gray">
            <a:xfrm>
              <a:off x="-838" y="2998"/>
              <a:ext cx="1065" cy="96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gray">
            <a:xfrm>
              <a:off x="-750" y="3078"/>
              <a:ext cx="889" cy="806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-767" y="3163"/>
              <a:ext cx="88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 sz="2000" b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华文中宋" panose="02010600040101010101" pitchFamily="2" charset="-122"/>
                </a:rPr>
                <a:t>自然</a:t>
              </a:r>
              <a:r>
                <a:rPr kumimoji="0" lang="en-US" altLang="zh-CN" sz="2000" b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华文中宋" panose="02010600040101010101" pitchFamily="2" charset="-122"/>
                </a:rPr>
                <a:t>/</a:t>
              </a:r>
              <a:r>
                <a:rPr kumimoji="0" lang="zh-CN" altLang="en-US" sz="2000" b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华文中宋" panose="02010600040101010101" pitchFamily="2" charset="-122"/>
                </a:rPr>
                <a:t>社会问题的求解结果</a:t>
              </a:r>
            </a:p>
          </p:txBody>
        </p:sp>
      </p:grpSp>
      <p:sp>
        <p:nvSpPr>
          <p:cNvPr id="1798165" name="AutoShape 21"/>
          <p:cNvSpPr>
            <a:spLocks noChangeArrowheads="1"/>
          </p:cNvSpPr>
          <p:nvPr/>
        </p:nvSpPr>
        <p:spPr bwMode="auto">
          <a:xfrm>
            <a:off x="8320979" y="2820009"/>
            <a:ext cx="687388" cy="331788"/>
          </a:xfrm>
          <a:prstGeom prst="rightArrow">
            <a:avLst>
              <a:gd name="adj1" fmla="val 50000"/>
              <a:gd name="adj2" fmla="val 5179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8166" name="AutoShape 22"/>
          <p:cNvSpPr>
            <a:spLocks noChangeArrowheads="1"/>
          </p:cNvSpPr>
          <p:nvPr/>
        </p:nvSpPr>
        <p:spPr bwMode="auto">
          <a:xfrm>
            <a:off x="3215580" y="2815248"/>
            <a:ext cx="766763" cy="331787"/>
          </a:xfrm>
          <a:prstGeom prst="rightArrow">
            <a:avLst>
              <a:gd name="adj1" fmla="val 50000"/>
              <a:gd name="adj2" fmla="val 5777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8167" name="Text Box 23"/>
          <p:cNvSpPr txBox="1">
            <a:spLocks noChangeArrowheads="1"/>
          </p:cNvSpPr>
          <p:nvPr/>
        </p:nvSpPr>
        <p:spPr bwMode="auto">
          <a:xfrm>
            <a:off x="7525643" y="3616934"/>
            <a:ext cx="593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执行</a:t>
            </a:r>
          </a:p>
        </p:txBody>
      </p:sp>
      <p:sp>
        <p:nvSpPr>
          <p:cNvPr id="1798168" name="Text Box 24"/>
          <p:cNvSpPr txBox="1">
            <a:spLocks noChangeArrowheads="1"/>
          </p:cNvSpPr>
          <p:nvPr/>
        </p:nvSpPr>
        <p:spPr bwMode="auto">
          <a:xfrm>
            <a:off x="3969643" y="5709259"/>
            <a:ext cx="1920875" cy="83185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3333CC"/>
                </a:solidFill>
              </a:rPr>
              <a:t>用</a:t>
            </a:r>
            <a:r>
              <a:rPr lang="en-US" altLang="zh-CN" sz="2400">
                <a:solidFill>
                  <a:srgbClr val="3333CC"/>
                </a:solidFill>
              </a:rPr>
              <a:t>0/1</a:t>
            </a:r>
            <a:r>
              <a:rPr lang="zh-CN" altLang="en-US" sz="2400">
                <a:solidFill>
                  <a:srgbClr val="3333CC"/>
                </a:solidFill>
              </a:rPr>
              <a:t>编码：指令和数据</a:t>
            </a:r>
          </a:p>
        </p:txBody>
      </p:sp>
      <p:sp>
        <p:nvSpPr>
          <p:cNvPr id="1798169" name="Text Box 25"/>
          <p:cNvSpPr txBox="1">
            <a:spLocks noChangeArrowheads="1"/>
          </p:cNvSpPr>
          <p:nvPr/>
        </p:nvSpPr>
        <p:spPr bwMode="auto">
          <a:xfrm>
            <a:off x="6560443" y="5709259"/>
            <a:ext cx="1792287" cy="83185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3333CC"/>
                </a:solidFill>
              </a:rPr>
              <a:t>存储器：</a:t>
            </a:r>
            <a:r>
              <a:rPr lang="en-US" altLang="zh-CN" sz="2400">
                <a:solidFill>
                  <a:srgbClr val="3333CC"/>
                </a:solidFill>
              </a:rPr>
              <a:t>0/1</a:t>
            </a:r>
            <a:r>
              <a:rPr lang="zh-CN" altLang="en-US" sz="2400">
                <a:solidFill>
                  <a:srgbClr val="3333CC"/>
                </a:solidFill>
              </a:rPr>
              <a:t>存与取</a:t>
            </a:r>
          </a:p>
        </p:txBody>
      </p:sp>
      <p:sp>
        <p:nvSpPr>
          <p:cNvPr id="1798170" name="AutoShape 26"/>
          <p:cNvSpPr>
            <a:spLocks noChangeArrowheads="1"/>
          </p:cNvSpPr>
          <p:nvPr/>
        </p:nvSpPr>
        <p:spPr bwMode="auto">
          <a:xfrm>
            <a:off x="5868292" y="5936273"/>
            <a:ext cx="685800" cy="331787"/>
          </a:xfrm>
          <a:prstGeom prst="rightArrow">
            <a:avLst>
              <a:gd name="adj1" fmla="val 50000"/>
              <a:gd name="adj2" fmla="val 5167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8171" name="AutoShape 27"/>
          <p:cNvSpPr>
            <a:spLocks noChangeArrowheads="1"/>
          </p:cNvSpPr>
          <p:nvPr/>
        </p:nvSpPr>
        <p:spPr bwMode="auto">
          <a:xfrm rot="16200000" flipV="1">
            <a:off x="7058124" y="3573279"/>
            <a:ext cx="727075" cy="331787"/>
          </a:xfrm>
          <a:prstGeom prst="rightArrow">
            <a:avLst>
              <a:gd name="adj1" fmla="val 50000"/>
              <a:gd name="adj2" fmla="val 5478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8172" name="AutoShape 28"/>
          <p:cNvSpPr>
            <a:spLocks noChangeArrowheads="1"/>
          </p:cNvSpPr>
          <p:nvPr/>
        </p:nvSpPr>
        <p:spPr bwMode="auto">
          <a:xfrm rot="5400000">
            <a:off x="4602261" y="5183003"/>
            <a:ext cx="727075" cy="331788"/>
          </a:xfrm>
          <a:prstGeom prst="rightArrow">
            <a:avLst>
              <a:gd name="adj1" fmla="val 50000"/>
              <a:gd name="adj2" fmla="val 5478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8173" name="Text Box 29"/>
          <p:cNvSpPr txBox="1">
            <a:spLocks noChangeArrowheads="1"/>
          </p:cNvSpPr>
          <p:nvPr/>
        </p:nvSpPr>
        <p:spPr bwMode="auto">
          <a:xfrm>
            <a:off x="5042792" y="5164747"/>
            <a:ext cx="6767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0/1</a:t>
            </a:r>
            <a:r>
              <a:rPr lang="zh-CN" altLang="en-US" sz="1600">
                <a:solidFill>
                  <a:srgbClr val="000000"/>
                </a:solidFill>
              </a:rPr>
              <a:t>化</a:t>
            </a:r>
          </a:p>
        </p:txBody>
      </p:sp>
      <p:sp>
        <p:nvSpPr>
          <p:cNvPr id="1798174" name="Text Box 30"/>
          <p:cNvSpPr txBox="1">
            <a:spLocks noChangeArrowheads="1"/>
          </p:cNvSpPr>
          <p:nvPr/>
        </p:nvSpPr>
        <p:spPr bwMode="auto">
          <a:xfrm>
            <a:off x="7538342" y="5179034"/>
            <a:ext cx="798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信号化</a:t>
            </a:r>
          </a:p>
        </p:txBody>
      </p:sp>
      <p:sp>
        <p:nvSpPr>
          <p:cNvPr id="1798175" name="AutoShape 31"/>
          <p:cNvSpPr>
            <a:spLocks noChangeArrowheads="1"/>
          </p:cNvSpPr>
          <p:nvPr/>
        </p:nvSpPr>
        <p:spPr bwMode="auto">
          <a:xfrm rot="16200000" flipV="1">
            <a:off x="7070824" y="5135379"/>
            <a:ext cx="727075" cy="331787"/>
          </a:xfrm>
          <a:prstGeom prst="rightArrow">
            <a:avLst>
              <a:gd name="adj1" fmla="val 50000"/>
              <a:gd name="adj2" fmla="val 5478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8176" name="Text Box 32"/>
          <p:cNvSpPr txBox="1">
            <a:spLocks noChangeArrowheads="1"/>
          </p:cNvSpPr>
          <p:nvPr/>
        </p:nvSpPr>
        <p:spPr bwMode="auto">
          <a:xfrm>
            <a:off x="5857180" y="5633059"/>
            <a:ext cx="593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存储</a:t>
            </a:r>
          </a:p>
        </p:txBody>
      </p:sp>
      <p:sp>
        <p:nvSpPr>
          <p:cNvPr id="1798177" name="Line 33"/>
          <p:cNvSpPr>
            <a:spLocks noChangeShapeType="1"/>
          </p:cNvSpPr>
          <p:nvPr/>
        </p:nvSpPr>
        <p:spPr bwMode="auto">
          <a:xfrm>
            <a:off x="5893693" y="4494822"/>
            <a:ext cx="6889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机器是如何执行程序的：认识计算机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9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289" y="3137273"/>
            <a:ext cx="2350707" cy="1789295"/>
          </a:xfrm>
          <a:prstGeom prst="rect">
            <a:avLst/>
          </a:prstGeom>
        </p:spPr>
      </p:pic>
      <p:pic>
        <p:nvPicPr>
          <p:cNvPr id="38" name="Picture 4" descr="memory1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0" y="4895290"/>
            <a:ext cx="4783689" cy="111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）计算机器的核心部件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计算机器的功能与构成</a:t>
            </a:r>
          </a:p>
        </p:txBody>
      </p:sp>
      <p:grpSp>
        <p:nvGrpSpPr>
          <p:cNvPr id="1747970" name="Group 2"/>
          <p:cNvGrpSpPr>
            <a:grpSpLocks/>
          </p:cNvGrpSpPr>
          <p:nvPr/>
        </p:nvGrpSpPr>
        <p:grpSpPr bwMode="auto">
          <a:xfrm>
            <a:off x="5590598" y="5507233"/>
            <a:ext cx="1690687" cy="1095375"/>
            <a:chOff x="272" y="799"/>
            <a:chExt cx="1065" cy="965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272" y="799"/>
              <a:ext cx="1065" cy="96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360" y="879"/>
              <a:ext cx="889" cy="807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363" y="1023"/>
              <a:ext cx="881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8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</a:p>
          </p:txBody>
        </p:sp>
      </p:grpSp>
      <p:grpSp>
        <p:nvGrpSpPr>
          <p:cNvPr id="1747974" name="Group 6"/>
          <p:cNvGrpSpPr>
            <a:grpSpLocks/>
          </p:cNvGrpSpPr>
          <p:nvPr/>
        </p:nvGrpSpPr>
        <p:grpSpPr bwMode="auto">
          <a:xfrm>
            <a:off x="6344281" y="3704466"/>
            <a:ext cx="1981200" cy="1466850"/>
            <a:chOff x="3851" y="962"/>
            <a:chExt cx="1248" cy="924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3851" y="962"/>
              <a:ext cx="1215" cy="924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3951" y="1031"/>
              <a:ext cx="1015" cy="771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3852" y="1120"/>
              <a:ext cx="124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中央处理单元</a:t>
              </a:r>
            </a:p>
            <a:p>
              <a:pPr algn="ctr" eaLnBrk="1" hangingPunct="1"/>
              <a:r>
                <a:rPr kumimoji="0" lang="en-US" altLang="zh-CN" sz="44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CPU</a:t>
              </a:r>
            </a:p>
          </p:txBody>
        </p:sp>
      </p:grpSp>
      <p:grpSp>
        <p:nvGrpSpPr>
          <p:cNvPr id="1747978" name="Group 10"/>
          <p:cNvGrpSpPr>
            <a:grpSpLocks/>
          </p:cNvGrpSpPr>
          <p:nvPr/>
        </p:nvGrpSpPr>
        <p:grpSpPr bwMode="auto">
          <a:xfrm>
            <a:off x="7292398" y="5521520"/>
            <a:ext cx="1690687" cy="1095375"/>
            <a:chOff x="272" y="799"/>
            <a:chExt cx="1065" cy="965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272" y="799"/>
              <a:ext cx="1065" cy="96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gray">
            <a:xfrm>
              <a:off x="360" y="879"/>
              <a:ext cx="889" cy="807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363" y="1023"/>
              <a:ext cx="881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8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</a:p>
          </p:txBody>
        </p:sp>
      </p:grpSp>
      <p:sp>
        <p:nvSpPr>
          <p:cNvPr id="1747982" name="AutoShape 14"/>
          <p:cNvSpPr>
            <a:spLocks/>
          </p:cNvSpPr>
          <p:nvPr/>
        </p:nvSpPr>
        <p:spPr bwMode="auto">
          <a:xfrm rot="5400000">
            <a:off x="7230484" y="4375185"/>
            <a:ext cx="304800" cy="1897063"/>
          </a:xfrm>
          <a:prstGeom prst="leftBrace">
            <a:avLst>
              <a:gd name="adj1" fmla="val 518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7983" name="Group 15"/>
          <p:cNvGrpSpPr>
            <a:grpSpLocks/>
          </p:cNvGrpSpPr>
          <p:nvPr/>
        </p:nvGrpSpPr>
        <p:grpSpPr bwMode="auto">
          <a:xfrm>
            <a:off x="3133518" y="3704466"/>
            <a:ext cx="1981200" cy="1466850"/>
            <a:chOff x="1147" y="2134"/>
            <a:chExt cx="1248" cy="924"/>
          </a:xfrm>
        </p:grpSpPr>
        <p:sp>
          <p:nvSpPr>
            <p:cNvPr id="14" name="AutoShape 39"/>
            <p:cNvSpPr>
              <a:spLocks noChangeArrowheads="1"/>
            </p:cNvSpPr>
            <p:nvPr/>
          </p:nvSpPr>
          <p:spPr bwMode="gray">
            <a:xfrm>
              <a:off x="1147" y="2134"/>
              <a:ext cx="1215" cy="924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gray">
            <a:xfrm>
              <a:off x="1247" y="2210"/>
              <a:ext cx="1015" cy="771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1148" y="2298"/>
              <a:ext cx="124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 sz="28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存储器</a:t>
              </a:r>
              <a:endParaRPr kumimoji="0" lang="en-US" altLang="zh-CN" sz="2800" dirty="0">
                <a:solidFill>
                  <a:srgbClr val="FFFFFF"/>
                </a:solidFill>
                <a:ea typeface="华文中宋" panose="02010600040101010101" pitchFamily="2" charset="-122"/>
              </a:endParaRPr>
            </a:p>
            <a:p>
              <a:pPr algn="ctr" eaLnBrk="1" hangingPunct="1"/>
              <a:r>
                <a:rPr kumimoji="0" lang="en-US" altLang="zh-CN" sz="20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(</a:t>
              </a:r>
              <a:r>
                <a:rPr kumimoji="0" lang="zh-CN" altLang="en-US" sz="20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主存或内存</a:t>
              </a:r>
              <a:r>
                <a:rPr kumimoji="0" lang="en-US" altLang="zh-CN" sz="20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)</a:t>
              </a:r>
              <a:endParaRPr kumimoji="0" lang="zh-CN" altLang="en-US" sz="2000" dirty="0">
                <a:solidFill>
                  <a:srgbClr val="FFFFFF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1747987" name="Line 19"/>
          <p:cNvSpPr>
            <a:spLocks noChangeShapeType="1"/>
          </p:cNvSpPr>
          <p:nvPr/>
        </p:nvSpPr>
        <p:spPr bwMode="auto">
          <a:xfrm>
            <a:off x="5057198" y="4521377"/>
            <a:ext cx="128587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7988" name="Group 20"/>
          <p:cNvGrpSpPr>
            <a:grpSpLocks/>
          </p:cNvGrpSpPr>
          <p:nvPr/>
        </p:nvGrpSpPr>
        <p:grpSpPr bwMode="auto">
          <a:xfrm>
            <a:off x="4222956" y="1972454"/>
            <a:ext cx="1331913" cy="976312"/>
            <a:chOff x="1710" y="840"/>
            <a:chExt cx="839" cy="532"/>
          </a:xfrm>
        </p:grpSpPr>
        <p:sp>
          <p:nvSpPr>
            <p:cNvPr id="12" name="AutoShape 39"/>
            <p:cNvSpPr>
              <a:spLocks noChangeArrowheads="1"/>
            </p:cNvSpPr>
            <p:nvPr/>
          </p:nvSpPr>
          <p:spPr bwMode="gray">
            <a:xfrm>
              <a:off x="1710" y="840"/>
              <a:ext cx="839" cy="532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gray">
            <a:xfrm>
              <a:off x="1779" y="884"/>
              <a:ext cx="701" cy="444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 Box 84"/>
            <p:cNvSpPr txBox="1">
              <a:spLocks noChangeArrowheads="1"/>
            </p:cNvSpPr>
            <p:nvPr/>
          </p:nvSpPr>
          <p:spPr bwMode="auto">
            <a:xfrm>
              <a:off x="1782" y="943"/>
              <a:ext cx="69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8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程序</a:t>
              </a:r>
            </a:p>
          </p:txBody>
        </p:sp>
      </p:grpSp>
      <p:grpSp>
        <p:nvGrpSpPr>
          <p:cNvPr id="1747992" name="Group 24"/>
          <p:cNvGrpSpPr>
            <a:grpSpLocks/>
          </p:cNvGrpSpPr>
          <p:nvPr/>
        </p:nvGrpSpPr>
        <p:grpSpPr bwMode="auto">
          <a:xfrm>
            <a:off x="5581856" y="1961342"/>
            <a:ext cx="1331913" cy="976313"/>
            <a:chOff x="2782" y="849"/>
            <a:chExt cx="839" cy="532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2782" y="849"/>
              <a:ext cx="839" cy="532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2851" y="893"/>
              <a:ext cx="701" cy="444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2854" y="952"/>
              <a:ext cx="69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8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数据</a:t>
              </a:r>
            </a:p>
          </p:txBody>
        </p:sp>
      </p:grpSp>
      <p:sp>
        <p:nvSpPr>
          <p:cNvPr id="1747996" name="AutoShape 28"/>
          <p:cNvSpPr>
            <a:spLocks noChangeArrowheads="1"/>
          </p:cNvSpPr>
          <p:nvPr/>
        </p:nvSpPr>
        <p:spPr bwMode="auto">
          <a:xfrm rot="2228834">
            <a:off x="5044309" y="2919828"/>
            <a:ext cx="252412" cy="939800"/>
          </a:xfrm>
          <a:prstGeom prst="downArrow">
            <a:avLst>
              <a:gd name="adj1" fmla="val 50000"/>
              <a:gd name="adj2" fmla="val 93082"/>
            </a:avLst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747997" name="AutoShape 29"/>
          <p:cNvSpPr>
            <a:spLocks noChangeArrowheads="1"/>
          </p:cNvSpPr>
          <p:nvPr/>
        </p:nvSpPr>
        <p:spPr bwMode="auto">
          <a:xfrm rot="19371166" flipH="1">
            <a:off x="6028559" y="2919828"/>
            <a:ext cx="252412" cy="939800"/>
          </a:xfrm>
          <a:prstGeom prst="downArrow">
            <a:avLst>
              <a:gd name="adj1" fmla="val 50000"/>
              <a:gd name="adj2" fmla="val 93082"/>
            </a:avLst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747998" name="Text Box 30"/>
          <p:cNvSpPr txBox="1">
            <a:spLocks noChangeArrowheads="1"/>
          </p:cNvSpPr>
          <p:nvPr/>
        </p:nvSpPr>
        <p:spPr bwMode="auto">
          <a:xfrm>
            <a:off x="3680647" y="3037304"/>
            <a:ext cx="1247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程序与数据的保存</a:t>
            </a:r>
          </a:p>
        </p:txBody>
      </p:sp>
      <p:sp>
        <p:nvSpPr>
          <p:cNvPr id="1747999" name="Text Box 31"/>
          <p:cNvSpPr txBox="1">
            <a:spLocks noChangeArrowheads="1"/>
          </p:cNvSpPr>
          <p:nvPr/>
        </p:nvSpPr>
        <p:spPr bwMode="auto">
          <a:xfrm>
            <a:off x="6215884" y="3038892"/>
            <a:ext cx="15033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/>
              <a:t>程序执行与数据计算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7955458" y="1986121"/>
            <a:ext cx="3496313" cy="1123712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0" lang="zh-CN" altLang="en-US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微处理器</a:t>
            </a:r>
            <a:r>
              <a:rPr kumimoji="0" lang="en-US" altLang="zh-CN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芯片</a:t>
            </a:r>
            <a:r>
              <a:rPr kumimoji="0" lang="en-US" altLang="zh-CN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)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可能包含多个</a:t>
            </a:r>
            <a:r>
              <a:rPr kumimoji="0" lang="en-US" altLang="zh-CN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CPU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（即多核，</a:t>
            </a:r>
            <a:r>
              <a:rPr kumimoji="0" lang="en-US" altLang="zh-CN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m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个控制器</a:t>
            </a:r>
            <a:r>
              <a:rPr kumimoji="0" lang="en-US" altLang="zh-CN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个运算器）</a:t>
            </a:r>
            <a:endParaRPr lang="en-US" altLang="zh-CN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）计算机器的核心概念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计算机器的功能与构成</a:t>
            </a:r>
          </a:p>
        </p:txBody>
      </p:sp>
      <p:grpSp>
        <p:nvGrpSpPr>
          <p:cNvPr id="1747970" name="Group 2"/>
          <p:cNvGrpSpPr>
            <a:grpSpLocks/>
          </p:cNvGrpSpPr>
          <p:nvPr/>
        </p:nvGrpSpPr>
        <p:grpSpPr bwMode="auto">
          <a:xfrm>
            <a:off x="5590598" y="5507233"/>
            <a:ext cx="1690687" cy="1095375"/>
            <a:chOff x="272" y="799"/>
            <a:chExt cx="1065" cy="965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272" y="799"/>
              <a:ext cx="1065" cy="96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360" y="879"/>
              <a:ext cx="889" cy="807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363" y="1023"/>
              <a:ext cx="881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8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运算器</a:t>
              </a:r>
            </a:p>
          </p:txBody>
        </p:sp>
      </p:grpSp>
      <p:grpSp>
        <p:nvGrpSpPr>
          <p:cNvPr id="1747974" name="Group 6"/>
          <p:cNvGrpSpPr>
            <a:grpSpLocks/>
          </p:cNvGrpSpPr>
          <p:nvPr/>
        </p:nvGrpSpPr>
        <p:grpSpPr bwMode="auto">
          <a:xfrm>
            <a:off x="6344281" y="3704466"/>
            <a:ext cx="1981200" cy="1466850"/>
            <a:chOff x="3851" y="962"/>
            <a:chExt cx="1248" cy="924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3851" y="962"/>
              <a:ext cx="1215" cy="924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3951" y="1031"/>
              <a:ext cx="1015" cy="771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3852" y="1120"/>
              <a:ext cx="124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中央处理单元</a:t>
              </a:r>
            </a:p>
            <a:p>
              <a:pPr algn="ctr" eaLnBrk="1" hangingPunct="1"/>
              <a:r>
                <a:rPr kumimoji="0" lang="en-US" altLang="zh-CN" sz="4400">
                  <a:solidFill>
                    <a:srgbClr val="FFFFFF"/>
                  </a:solidFill>
                  <a:ea typeface="华文中宋" panose="02010600040101010101" pitchFamily="2" charset="-122"/>
                </a:rPr>
                <a:t>CPU</a:t>
              </a:r>
            </a:p>
          </p:txBody>
        </p:sp>
      </p:grpSp>
      <p:grpSp>
        <p:nvGrpSpPr>
          <p:cNvPr id="1747978" name="Group 10"/>
          <p:cNvGrpSpPr>
            <a:grpSpLocks/>
          </p:cNvGrpSpPr>
          <p:nvPr/>
        </p:nvGrpSpPr>
        <p:grpSpPr bwMode="auto">
          <a:xfrm>
            <a:off x="7292398" y="5521520"/>
            <a:ext cx="1690687" cy="1095375"/>
            <a:chOff x="272" y="799"/>
            <a:chExt cx="1065" cy="965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272" y="799"/>
              <a:ext cx="1065" cy="96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gray">
            <a:xfrm>
              <a:off x="360" y="879"/>
              <a:ext cx="889" cy="807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363" y="1023"/>
              <a:ext cx="881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8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控制器</a:t>
              </a:r>
            </a:p>
          </p:txBody>
        </p:sp>
      </p:grpSp>
      <p:sp>
        <p:nvSpPr>
          <p:cNvPr id="1747982" name="AutoShape 14"/>
          <p:cNvSpPr>
            <a:spLocks/>
          </p:cNvSpPr>
          <p:nvPr/>
        </p:nvSpPr>
        <p:spPr bwMode="auto">
          <a:xfrm rot="5400000">
            <a:off x="7230484" y="4375185"/>
            <a:ext cx="304800" cy="1897063"/>
          </a:xfrm>
          <a:prstGeom prst="leftBrace">
            <a:avLst>
              <a:gd name="adj1" fmla="val 518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7983" name="Group 15"/>
          <p:cNvGrpSpPr>
            <a:grpSpLocks/>
          </p:cNvGrpSpPr>
          <p:nvPr/>
        </p:nvGrpSpPr>
        <p:grpSpPr bwMode="auto">
          <a:xfrm>
            <a:off x="3133518" y="3704466"/>
            <a:ext cx="1981200" cy="1466850"/>
            <a:chOff x="1147" y="2134"/>
            <a:chExt cx="1248" cy="924"/>
          </a:xfrm>
        </p:grpSpPr>
        <p:sp>
          <p:nvSpPr>
            <p:cNvPr id="14" name="AutoShape 39"/>
            <p:cNvSpPr>
              <a:spLocks noChangeArrowheads="1"/>
            </p:cNvSpPr>
            <p:nvPr/>
          </p:nvSpPr>
          <p:spPr bwMode="gray">
            <a:xfrm>
              <a:off x="1147" y="2134"/>
              <a:ext cx="1215" cy="924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gray">
            <a:xfrm>
              <a:off x="1247" y="2210"/>
              <a:ext cx="1015" cy="771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1148" y="2298"/>
              <a:ext cx="124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lvl="0" algn="ctr" eaLnBrk="1" hangingPunct="1"/>
              <a:r>
                <a:rPr kumimoji="0" lang="zh-CN" altLang="en-US" sz="28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存储器</a:t>
              </a:r>
              <a:endParaRPr kumimoji="0" lang="en-US" altLang="zh-CN" sz="2800" dirty="0">
                <a:solidFill>
                  <a:srgbClr val="FFFFFF"/>
                </a:solidFill>
                <a:ea typeface="华文中宋" panose="02010600040101010101" pitchFamily="2" charset="-122"/>
              </a:endParaRPr>
            </a:p>
            <a:p>
              <a:pPr lvl="0" algn="ctr" eaLnBrk="1" hangingPunct="1"/>
              <a:r>
                <a:rPr kumimoji="0" lang="en-US" altLang="zh-CN" sz="20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(</a:t>
              </a:r>
              <a:r>
                <a:rPr kumimoji="0" lang="zh-CN" altLang="en-US" sz="20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主存或内存</a:t>
              </a:r>
              <a:r>
                <a:rPr kumimoji="0" lang="en-US" altLang="zh-CN" sz="20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)</a:t>
              </a:r>
              <a:endParaRPr kumimoji="0" lang="zh-CN" altLang="en-US" sz="2000" dirty="0">
                <a:solidFill>
                  <a:srgbClr val="FFFFFF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1747987" name="Line 19"/>
          <p:cNvSpPr>
            <a:spLocks noChangeShapeType="1"/>
          </p:cNvSpPr>
          <p:nvPr/>
        </p:nvSpPr>
        <p:spPr bwMode="auto">
          <a:xfrm>
            <a:off x="5057198" y="4521377"/>
            <a:ext cx="128587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7988" name="Group 20"/>
          <p:cNvGrpSpPr>
            <a:grpSpLocks/>
          </p:cNvGrpSpPr>
          <p:nvPr/>
        </p:nvGrpSpPr>
        <p:grpSpPr bwMode="auto">
          <a:xfrm>
            <a:off x="4222956" y="1972454"/>
            <a:ext cx="1331913" cy="976312"/>
            <a:chOff x="1710" y="840"/>
            <a:chExt cx="839" cy="532"/>
          </a:xfrm>
        </p:grpSpPr>
        <p:sp>
          <p:nvSpPr>
            <p:cNvPr id="12" name="AutoShape 39"/>
            <p:cNvSpPr>
              <a:spLocks noChangeArrowheads="1"/>
            </p:cNvSpPr>
            <p:nvPr/>
          </p:nvSpPr>
          <p:spPr bwMode="gray">
            <a:xfrm>
              <a:off x="1710" y="840"/>
              <a:ext cx="839" cy="532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gray">
            <a:xfrm>
              <a:off x="1779" y="884"/>
              <a:ext cx="701" cy="444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 Box 84"/>
            <p:cNvSpPr txBox="1">
              <a:spLocks noChangeArrowheads="1"/>
            </p:cNvSpPr>
            <p:nvPr/>
          </p:nvSpPr>
          <p:spPr bwMode="auto">
            <a:xfrm>
              <a:off x="1782" y="943"/>
              <a:ext cx="69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800" dirty="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程序</a:t>
              </a:r>
            </a:p>
          </p:txBody>
        </p:sp>
      </p:grpSp>
      <p:grpSp>
        <p:nvGrpSpPr>
          <p:cNvPr id="1747992" name="Group 24"/>
          <p:cNvGrpSpPr>
            <a:grpSpLocks/>
          </p:cNvGrpSpPr>
          <p:nvPr/>
        </p:nvGrpSpPr>
        <p:grpSpPr bwMode="auto">
          <a:xfrm>
            <a:off x="5581856" y="1961342"/>
            <a:ext cx="1331913" cy="976313"/>
            <a:chOff x="2782" y="849"/>
            <a:chExt cx="839" cy="532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2782" y="849"/>
              <a:ext cx="839" cy="532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2851" y="893"/>
              <a:ext cx="701" cy="444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2854" y="952"/>
              <a:ext cx="69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800">
                  <a:solidFill>
                    <a:srgbClr val="FFFFFF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数据</a:t>
              </a:r>
            </a:p>
          </p:txBody>
        </p:sp>
      </p:grpSp>
      <p:sp>
        <p:nvSpPr>
          <p:cNvPr id="1747996" name="AutoShape 28"/>
          <p:cNvSpPr>
            <a:spLocks noChangeArrowheads="1"/>
          </p:cNvSpPr>
          <p:nvPr/>
        </p:nvSpPr>
        <p:spPr bwMode="auto">
          <a:xfrm rot="2228834">
            <a:off x="5044309" y="2919828"/>
            <a:ext cx="252412" cy="939800"/>
          </a:xfrm>
          <a:prstGeom prst="downArrow">
            <a:avLst>
              <a:gd name="adj1" fmla="val 50000"/>
              <a:gd name="adj2" fmla="val 93082"/>
            </a:avLst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747997" name="AutoShape 29"/>
          <p:cNvSpPr>
            <a:spLocks noChangeArrowheads="1"/>
          </p:cNvSpPr>
          <p:nvPr/>
        </p:nvSpPr>
        <p:spPr bwMode="auto">
          <a:xfrm rot="19371166" flipH="1">
            <a:off x="6028559" y="2919828"/>
            <a:ext cx="252412" cy="939800"/>
          </a:xfrm>
          <a:prstGeom prst="downArrow">
            <a:avLst>
              <a:gd name="adj1" fmla="val 50000"/>
              <a:gd name="adj2" fmla="val 93082"/>
            </a:avLst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747998" name="Text Box 30"/>
          <p:cNvSpPr txBox="1">
            <a:spLocks noChangeArrowheads="1"/>
          </p:cNvSpPr>
          <p:nvPr/>
        </p:nvSpPr>
        <p:spPr bwMode="auto">
          <a:xfrm>
            <a:off x="3680647" y="3037304"/>
            <a:ext cx="1247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程序与数据的保存</a:t>
            </a:r>
          </a:p>
        </p:txBody>
      </p:sp>
      <p:sp>
        <p:nvSpPr>
          <p:cNvPr id="1747999" name="Text Box 31"/>
          <p:cNvSpPr txBox="1">
            <a:spLocks noChangeArrowheads="1"/>
          </p:cNvSpPr>
          <p:nvPr/>
        </p:nvSpPr>
        <p:spPr bwMode="auto">
          <a:xfrm>
            <a:off x="6215884" y="3038892"/>
            <a:ext cx="15033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/>
              <a:t>程序执行与数据计算</a:t>
            </a:r>
          </a:p>
        </p:txBody>
      </p:sp>
      <p:sp>
        <p:nvSpPr>
          <p:cNvPr id="37" name="任意多边形 36"/>
          <p:cNvSpPr/>
          <p:nvPr/>
        </p:nvSpPr>
        <p:spPr bwMode="auto">
          <a:xfrm>
            <a:off x="1654113" y="5049079"/>
            <a:ext cx="1898374" cy="675861"/>
          </a:xfrm>
          <a:custGeom>
            <a:avLst/>
            <a:gdLst>
              <a:gd name="connsiteX0" fmla="*/ 1898374 w 1898374"/>
              <a:gd name="connsiteY0" fmla="*/ 0 h 675861"/>
              <a:gd name="connsiteX1" fmla="*/ 1500808 w 1898374"/>
              <a:gd name="connsiteY1" fmla="*/ 675861 h 675861"/>
              <a:gd name="connsiteX2" fmla="*/ 0 w 1898374"/>
              <a:gd name="connsiteY2" fmla="*/ 66592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374" h="675861">
                <a:moveTo>
                  <a:pt x="1898374" y="0"/>
                </a:moveTo>
                <a:lnTo>
                  <a:pt x="1500808" y="675861"/>
                </a:lnTo>
                <a:lnTo>
                  <a:pt x="0" y="66592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8715" y="3415960"/>
            <a:ext cx="2568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存储单元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为单位进行存储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一个存储单元可以是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访问存储单元</a:t>
            </a:r>
          </a:p>
        </p:txBody>
      </p:sp>
      <p:sp>
        <p:nvSpPr>
          <p:cNvPr id="41" name="任意多边形 40"/>
          <p:cNvSpPr/>
          <p:nvPr/>
        </p:nvSpPr>
        <p:spPr bwMode="auto">
          <a:xfrm flipH="1">
            <a:off x="8091920" y="4827217"/>
            <a:ext cx="2302068" cy="934279"/>
          </a:xfrm>
          <a:custGeom>
            <a:avLst/>
            <a:gdLst>
              <a:gd name="connsiteX0" fmla="*/ 1898374 w 1898374"/>
              <a:gd name="connsiteY0" fmla="*/ 0 h 675861"/>
              <a:gd name="connsiteX1" fmla="*/ 1500808 w 1898374"/>
              <a:gd name="connsiteY1" fmla="*/ 675861 h 675861"/>
              <a:gd name="connsiteX2" fmla="*/ 0 w 1898374"/>
              <a:gd name="connsiteY2" fmla="*/ 665921 h 675861"/>
              <a:gd name="connsiteX0" fmla="*/ 1898374 w 1898374"/>
              <a:gd name="connsiteY0" fmla="*/ 0 h 675861"/>
              <a:gd name="connsiteX1" fmla="*/ 1148372 w 1898374"/>
              <a:gd name="connsiteY1" fmla="*/ 675861 h 675861"/>
              <a:gd name="connsiteX2" fmla="*/ 0 w 1898374"/>
              <a:gd name="connsiteY2" fmla="*/ 66592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374" h="675861">
                <a:moveTo>
                  <a:pt x="1898374" y="0"/>
                </a:moveTo>
                <a:lnTo>
                  <a:pt x="1148372" y="675861"/>
                </a:lnTo>
                <a:lnTo>
                  <a:pt x="0" y="66592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48808" y="3183772"/>
            <a:ext cx="2339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为单位进行读取并执行。一条指令可以保存在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个或多个存储单元中。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基本的运算指令就是两个数的加、减、乘、除等运算。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24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260846"/>
            <a:ext cx="11073674" cy="68337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机器是如何执行程序的：认识计算机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4852610" cy="283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一、计算机器的功能与构成</a:t>
            </a:r>
          </a:p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dirty="0">
                <a:solidFill>
                  <a:srgbClr val="C00000"/>
                </a:solidFill>
              </a:rPr>
              <a:t>二、机器指令与机器程序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三、一台典型的计算机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四、机器程序的执行过程模拟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五、</a:t>
            </a:r>
            <a:r>
              <a:rPr kumimoji="0" lang="zh-CN" altLang="en-US" sz="2800" dirty="0">
                <a:solidFill>
                  <a:schemeClr val="bg1">
                    <a:lumMod val="65000"/>
                  </a:schemeClr>
                </a:solidFill>
              </a:rPr>
              <a:t>存储器：自动存取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534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）计算机如何计算一个运算式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机器指令与机器程序</a:t>
            </a:r>
          </a:p>
        </p:txBody>
      </p:sp>
      <p:sp>
        <p:nvSpPr>
          <p:cNvPr id="1792004" name="Text Box 4"/>
          <p:cNvSpPr txBox="1">
            <a:spLocks noChangeArrowheads="1"/>
          </p:cNvSpPr>
          <p:nvPr/>
        </p:nvSpPr>
        <p:spPr bwMode="auto">
          <a:xfrm>
            <a:off x="3988654" y="3304621"/>
            <a:ext cx="41116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/>
              <a:t>8</a:t>
            </a:r>
            <a:r>
              <a:rPr lang="en-US" altLang="zh-CN" sz="4800" dirty="0">
                <a:sym typeface="Symbol" panose="05050102010706020507" pitchFamily="18" charset="2"/>
              </a:rPr>
              <a:t></a:t>
            </a:r>
            <a:r>
              <a:rPr lang="en-US" altLang="zh-CN" sz="48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zh-CN" sz="4800" baseline="30000" dirty="0">
                <a:sym typeface="Symbol" panose="05050102010706020507" pitchFamily="18" charset="2"/>
              </a:rPr>
              <a:t>2 </a:t>
            </a:r>
            <a:r>
              <a:rPr lang="en-US" altLang="zh-CN" sz="4800" dirty="0">
                <a:sym typeface="Symbol" panose="05050102010706020507" pitchFamily="18" charset="2"/>
              </a:rPr>
              <a:t>+ 2</a:t>
            </a:r>
            <a:r>
              <a:rPr lang="en-US" altLang="zh-CN" sz="48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zh-CN" sz="4800" dirty="0">
                <a:sym typeface="Symbol" panose="05050102010706020507" pitchFamily="18" charset="2"/>
              </a:rPr>
              <a:t> + 6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）机器级算法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机器指令与机器程序</a:t>
            </a:r>
          </a:p>
        </p:txBody>
      </p:sp>
      <p:grpSp>
        <p:nvGrpSpPr>
          <p:cNvPr id="1793026" name="Group 2"/>
          <p:cNvGrpSpPr>
            <a:grpSpLocks/>
          </p:cNvGrpSpPr>
          <p:nvPr/>
        </p:nvGrpSpPr>
        <p:grpSpPr bwMode="auto">
          <a:xfrm>
            <a:off x="4098471" y="2066166"/>
            <a:ext cx="7353300" cy="4191000"/>
            <a:chOff x="585" y="1289"/>
            <a:chExt cx="4632" cy="2640"/>
          </a:xfrm>
        </p:grpSpPr>
        <p:pic>
          <p:nvPicPr>
            <p:cNvPr id="1793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" y="1289"/>
              <a:ext cx="4629" cy="2640"/>
            </a:xfrm>
            <a:prstGeom prst="rect">
              <a:avLst/>
            </a:prstGeom>
            <a:noFill/>
            <a:ln w="57150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3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" y="1293"/>
              <a:ext cx="4614" cy="2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93029" name="Text Box 5"/>
          <p:cNvSpPr txBox="1">
            <a:spLocks noChangeArrowheads="1"/>
          </p:cNvSpPr>
          <p:nvPr/>
        </p:nvSpPr>
        <p:spPr bwMode="auto">
          <a:xfrm>
            <a:off x="553305" y="2072516"/>
            <a:ext cx="3397528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b="0" dirty="0">
                <a:latin typeface="Times New Roman" panose="02020603050405020304" pitchFamily="18" charset="0"/>
              </a:rPr>
              <a:t>机器可以执行的求解问题的规则及步骤。</a:t>
            </a:r>
          </a:p>
        </p:txBody>
      </p:sp>
      <p:sp>
        <p:nvSpPr>
          <p:cNvPr id="1793031" name="Text Box 7"/>
          <p:cNvSpPr txBox="1">
            <a:spLocks noChangeArrowheads="1"/>
          </p:cNvSpPr>
          <p:nvPr/>
        </p:nvSpPr>
        <p:spPr bwMode="auto">
          <a:xfrm>
            <a:off x="4001841" y="6339717"/>
            <a:ext cx="7593011" cy="44267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0" lang="zh-CN" altLang="en-US" dirty="0">
                <a:solidFill>
                  <a:srgbClr val="FFFFEF"/>
                </a:solidFill>
              </a:rPr>
              <a:t>问：怎么看待算法节省的步数</a:t>
            </a:r>
            <a:r>
              <a:rPr kumimoji="0" lang="en-US" altLang="zh-CN" dirty="0">
                <a:solidFill>
                  <a:srgbClr val="FFFFEF"/>
                </a:solidFill>
              </a:rPr>
              <a:t>? ---</a:t>
            </a:r>
            <a:r>
              <a:rPr kumimoji="0" lang="zh-CN" altLang="en-US" dirty="0">
                <a:solidFill>
                  <a:srgbClr val="FFFFEF"/>
                </a:solidFill>
              </a:rPr>
              <a:t>算法需要</a:t>
            </a:r>
            <a:r>
              <a:rPr kumimoji="0" lang="en-US" altLang="zh-CN" dirty="0">
                <a:solidFill>
                  <a:srgbClr val="FFFFEF"/>
                </a:solidFill>
                <a:latin typeface="宋体" panose="02010600030101010101" pitchFamily="2" charset="-122"/>
              </a:rPr>
              <a:t>“</a:t>
            </a:r>
            <a:r>
              <a:rPr kumimoji="0" lang="zh-CN" altLang="en-US" dirty="0">
                <a:solidFill>
                  <a:srgbClr val="FFFFEF"/>
                </a:solidFill>
              </a:rPr>
              <a:t>优化</a:t>
            </a:r>
            <a:r>
              <a:rPr kumimoji="0" lang="en-US" altLang="zh-CN" dirty="0">
                <a:solidFill>
                  <a:srgbClr val="FFFFEF"/>
                </a:solidFill>
                <a:latin typeface="宋体" panose="02010600030101010101" pitchFamily="2" charset="-122"/>
              </a:rPr>
              <a:t>”</a:t>
            </a:r>
            <a:endParaRPr lang="en-US" altLang="zh-CN" dirty="0">
              <a:solidFill>
                <a:srgbClr val="FFFFEF"/>
              </a:solidFill>
            </a:endParaRPr>
          </a:p>
        </p:txBody>
      </p:sp>
      <p:pic>
        <p:nvPicPr>
          <p:cNvPr id="1793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783" y="2734503"/>
            <a:ext cx="32575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3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47" y="2215392"/>
            <a:ext cx="3419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3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7" y="2748792"/>
            <a:ext cx="37814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3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58" y="2196342"/>
            <a:ext cx="32194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3036" name="Line 12"/>
          <p:cNvSpPr>
            <a:spLocks noChangeShapeType="1"/>
          </p:cNvSpPr>
          <p:nvPr/>
        </p:nvSpPr>
        <p:spPr bwMode="auto">
          <a:xfrm>
            <a:off x="4531859" y="2677353"/>
            <a:ext cx="6448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6568440" y="5502910"/>
            <a:ext cx="36000" cy="1676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6050" y="5403850"/>
            <a:ext cx="95250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31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27810</TotalTime>
  <Words>3832</Words>
  <Application>Microsoft Office PowerPoint</Application>
  <PresentationFormat>宽屏</PresentationFormat>
  <Paragraphs>905</Paragraphs>
  <Slides>46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SymbolPS</vt:lpstr>
      <vt:lpstr>等线</vt:lpstr>
      <vt:lpstr>黑体</vt:lpstr>
      <vt:lpstr>华文隶书</vt:lpstr>
      <vt:lpstr>华文宋体</vt:lpstr>
      <vt:lpstr>华文中宋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自定义设计方案</vt:lpstr>
      <vt:lpstr>第5讲 机器是如何执行程序的：认识计算机</vt:lpstr>
      <vt:lpstr>PowerPoint 演示文稿</vt:lpstr>
      <vt:lpstr>第5讲 机器是如何执行程序的：认识计算机</vt:lpstr>
      <vt:lpstr>PowerPoint 演示文稿</vt:lpstr>
      <vt:lpstr>PowerPoint 演示文稿</vt:lpstr>
      <vt:lpstr>PowerPoint 演示文稿</vt:lpstr>
      <vt:lpstr>第5讲 机器是如何执行程序的：认识计算机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第5讲 机器是如何执行程序的：认识计算机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第5讲 机器是如何执行程序的：认识计算机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第5讲 机器是如何执行程序的：认识计算机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战德臣</dc:creator>
  <cp:lastModifiedBy>86186</cp:lastModifiedBy>
  <cp:revision>1479</cp:revision>
  <dcterms:created xsi:type="dcterms:W3CDTF">1999-01-12T07:01:06Z</dcterms:created>
  <dcterms:modified xsi:type="dcterms:W3CDTF">2020-08-27T13:33:21Z</dcterms:modified>
</cp:coreProperties>
</file>