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0" r:id="rId2"/>
  </p:sldMasterIdLst>
  <p:notesMasterIdLst>
    <p:notesMasterId r:id="rId30"/>
  </p:notesMasterIdLst>
  <p:handoutMasterIdLst>
    <p:handoutMasterId r:id="rId31"/>
  </p:handoutMasterIdLst>
  <p:sldIdLst>
    <p:sldId id="694" r:id="rId3"/>
    <p:sldId id="913" r:id="rId4"/>
    <p:sldId id="945" r:id="rId5"/>
    <p:sldId id="914" r:id="rId6"/>
    <p:sldId id="915" r:id="rId7"/>
    <p:sldId id="916" r:id="rId8"/>
    <p:sldId id="560" r:id="rId9"/>
    <p:sldId id="917" r:id="rId10"/>
    <p:sldId id="930" r:id="rId11"/>
    <p:sldId id="928" r:id="rId12"/>
    <p:sldId id="918" r:id="rId13"/>
    <p:sldId id="920" r:id="rId14"/>
    <p:sldId id="921" r:id="rId15"/>
    <p:sldId id="922" r:id="rId16"/>
    <p:sldId id="923" r:id="rId17"/>
    <p:sldId id="924" r:id="rId18"/>
    <p:sldId id="925" r:id="rId19"/>
    <p:sldId id="926" r:id="rId20"/>
    <p:sldId id="931" r:id="rId21"/>
    <p:sldId id="933" r:id="rId22"/>
    <p:sldId id="938" r:id="rId23"/>
    <p:sldId id="939" r:id="rId24"/>
    <p:sldId id="941" r:id="rId25"/>
    <p:sldId id="942" r:id="rId26"/>
    <p:sldId id="943" r:id="rId27"/>
    <p:sldId id="944" r:id="rId28"/>
    <p:sldId id="927" r:id="rId29"/>
  </p:sldIdLst>
  <p:sldSz cx="9144000" cy="6858000" type="screen4x3"/>
  <p:notesSz cx="10234613" cy="7099300"/>
  <p:defaultTextStyle>
    <a:defPPr>
      <a:defRPr lang="zh-CN"/>
    </a:defPPr>
    <a:lvl1pPr algn="l" rtl="0" eaLnBrk="0" fontAlgn="base" hangingPunct="0">
      <a:spcBef>
        <a:spcPct val="0"/>
      </a:spcBef>
      <a:spcAft>
        <a:spcPct val="0"/>
      </a:spcAft>
      <a:defRPr kumimoji="1" sz="20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0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0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0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0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0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0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0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0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92929"/>
    <a:srgbClr val="DDDDFF"/>
    <a:srgbClr val="FFFFEF"/>
    <a:srgbClr val="0099FF"/>
    <a:srgbClr val="FF0000"/>
    <a:srgbClr val="DDDDDD"/>
    <a:srgbClr val="CCFFCC"/>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6855" autoAdjust="0"/>
  </p:normalViewPr>
  <p:slideViewPr>
    <p:cSldViewPr snapToGrid="0">
      <p:cViewPr varScale="1">
        <p:scale>
          <a:sx n="79" d="100"/>
          <a:sy n="79" d="100"/>
        </p:scale>
        <p:origin x="1853"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1338" y="-102"/>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D480A01-47C1-7F3E-8E9D-48E4CD3A8440}"/>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defRPr sz="1300" b="0">
                <a:latin typeface="Arial" charset="0"/>
                <a:ea typeface="隶书" pitchFamily="49" charset="-122"/>
              </a:defRPr>
            </a:lvl1pPr>
          </a:lstStyle>
          <a:p>
            <a:pPr>
              <a:defRPr/>
            </a:pPr>
            <a:endParaRPr lang="en-US" altLang="zh-CN"/>
          </a:p>
        </p:txBody>
      </p:sp>
      <p:sp>
        <p:nvSpPr>
          <p:cNvPr id="22531" name="Rectangle 3">
            <a:extLst>
              <a:ext uri="{FF2B5EF4-FFF2-40B4-BE49-F238E27FC236}">
                <a16:creationId xmlns:a16="http://schemas.microsoft.com/office/drawing/2014/main" id="{0EE649A0-FB57-9480-8254-3F3187E2C29E}"/>
              </a:ext>
            </a:extLst>
          </p:cNvPr>
          <p:cNvSpPr>
            <a:spLocks noGrp="1" noChangeArrowheads="1"/>
          </p:cNvSpPr>
          <p:nvPr>
            <p:ph type="dt" sz="quarter" idx="1"/>
          </p:nvPr>
        </p:nvSpPr>
        <p:spPr bwMode="auto">
          <a:xfrm>
            <a:off x="5799138"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defRPr sz="1300" b="0">
                <a:latin typeface="Arial" charset="0"/>
                <a:ea typeface="隶书" pitchFamily="49" charset="-122"/>
              </a:defRPr>
            </a:lvl1pPr>
          </a:lstStyle>
          <a:p>
            <a:pPr>
              <a:defRPr/>
            </a:pPr>
            <a:endParaRPr lang="en-US" altLang="zh-CN"/>
          </a:p>
        </p:txBody>
      </p:sp>
      <p:sp>
        <p:nvSpPr>
          <p:cNvPr id="22532" name="Rectangle 4">
            <a:extLst>
              <a:ext uri="{FF2B5EF4-FFF2-40B4-BE49-F238E27FC236}">
                <a16:creationId xmlns:a16="http://schemas.microsoft.com/office/drawing/2014/main" id="{2A31761F-8790-3CDA-701C-AE325556FCC2}"/>
              </a:ext>
            </a:extLst>
          </p:cNvPr>
          <p:cNvSpPr>
            <a:spLocks noGrp="1" noChangeArrowheads="1"/>
          </p:cNvSpPr>
          <p:nvPr>
            <p:ph type="ftr" sz="quarter" idx="2"/>
          </p:nvPr>
        </p:nvSpPr>
        <p:spPr bwMode="auto">
          <a:xfrm>
            <a:off x="0"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defRPr sz="1300" b="0">
                <a:latin typeface="Arial" charset="0"/>
                <a:ea typeface="隶书" pitchFamily="49" charset="-122"/>
              </a:defRPr>
            </a:lvl1pPr>
          </a:lstStyle>
          <a:p>
            <a:pPr>
              <a:defRPr/>
            </a:pPr>
            <a:endParaRPr lang="en-US" altLang="zh-CN"/>
          </a:p>
        </p:txBody>
      </p:sp>
      <p:sp>
        <p:nvSpPr>
          <p:cNvPr id="22533" name="Rectangle 5">
            <a:extLst>
              <a:ext uri="{FF2B5EF4-FFF2-40B4-BE49-F238E27FC236}">
                <a16:creationId xmlns:a16="http://schemas.microsoft.com/office/drawing/2014/main" id="{81AEB989-9F93-8C4E-E4B9-3F3D6ABE2FC3}"/>
              </a:ext>
            </a:extLst>
          </p:cNvPr>
          <p:cNvSpPr>
            <a:spLocks noGrp="1" noChangeArrowheads="1"/>
          </p:cNvSpPr>
          <p:nvPr>
            <p:ph type="sldNum" sz="quarter" idx="3"/>
          </p:nvPr>
        </p:nvSpPr>
        <p:spPr bwMode="auto">
          <a:xfrm>
            <a:off x="5799138"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defRPr sz="1300" b="0" smtClean="0">
                <a:ea typeface="隶书" panose="02010509060101010101" pitchFamily="49" charset="-122"/>
              </a:defRPr>
            </a:lvl1pPr>
          </a:lstStyle>
          <a:p>
            <a:pPr>
              <a:defRPr/>
            </a:pPr>
            <a:fld id="{082AF266-B70B-4793-A377-E047CA4423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F508B76-BB9D-2B09-0C5F-9914B2E92996}"/>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defRPr sz="1300" b="0">
                <a:latin typeface="Times New Roman" pitchFamily="18" charset="0"/>
              </a:defRPr>
            </a:lvl1pPr>
          </a:lstStyle>
          <a:p>
            <a:pPr>
              <a:defRPr/>
            </a:pPr>
            <a:endParaRPr lang="en-US" altLang="zh-CN"/>
          </a:p>
        </p:txBody>
      </p:sp>
      <p:sp>
        <p:nvSpPr>
          <p:cNvPr id="43011" name="Rectangle 3">
            <a:extLst>
              <a:ext uri="{FF2B5EF4-FFF2-40B4-BE49-F238E27FC236}">
                <a16:creationId xmlns:a16="http://schemas.microsoft.com/office/drawing/2014/main" id="{7F744168-35D1-7BD4-8E36-E8D0B341DFDD}"/>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defRPr sz="1300" b="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3D9DC5AF-A370-FBB6-411B-B47284D8203F}"/>
              </a:ext>
            </a:extLst>
          </p:cNvPr>
          <p:cNvSpPr>
            <a:spLocks noRo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BB02DAB1-951E-DC24-849E-017E9B8ECF4D}"/>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a:extLst>
              <a:ext uri="{FF2B5EF4-FFF2-40B4-BE49-F238E27FC236}">
                <a16:creationId xmlns:a16="http://schemas.microsoft.com/office/drawing/2014/main" id="{E668C4C8-F8C5-EE76-1B96-853545BB0F89}"/>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defRPr sz="1300" b="0">
                <a:latin typeface="Times New Roman" pitchFamily="18" charset="0"/>
              </a:defRPr>
            </a:lvl1pPr>
          </a:lstStyle>
          <a:p>
            <a:pPr>
              <a:defRPr/>
            </a:pPr>
            <a:endParaRPr lang="en-US" altLang="zh-CN"/>
          </a:p>
        </p:txBody>
      </p:sp>
      <p:sp>
        <p:nvSpPr>
          <p:cNvPr id="43015" name="Rectangle 7">
            <a:extLst>
              <a:ext uri="{FF2B5EF4-FFF2-40B4-BE49-F238E27FC236}">
                <a16:creationId xmlns:a16="http://schemas.microsoft.com/office/drawing/2014/main" id="{7AE02F14-D4FB-B5D5-514F-D4E5D4B4689A}"/>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defRPr sz="1300" b="0" smtClean="0">
                <a:latin typeface="Times New Roman" panose="02020603050405020304" pitchFamily="18" charset="0"/>
              </a:defRPr>
            </a:lvl1pPr>
          </a:lstStyle>
          <a:p>
            <a:pPr>
              <a:defRPr/>
            </a:pPr>
            <a:fld id="{EC5D000B-DA92-403A-8834-A44C05E469C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A130811-BBB9-F4EC-1793-A5E430F5B90E}"/>
              </a:ext>
            </a:extLst>
          </p:cNvPr>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ED7BBBAB-90DA-4CA7-A87E-AA986B390014}" type="slidenum">
              <a:rPr lang="en-US" altLang="zh-CN" sz="1300" b="0"/>
              <a:pPr algn="r" eaLnBrk="1" hangingPunct="1">
                <a:spcBef>
                  <a:spcPct val="0"/>
                </a:spcBef>
              </a:pPr>
              <a:t>1</a:t>
            </a:fld>
            <a:endParaRPr lang="en-US" altLang="zh-CN" sz="1300" b="0"/>
          </a:p>
        </p:txBody>
      </p:sp>
      <p:sp>
        <p:nvSpPr>
          <p:cNvPr id="6147" name="Rectangle 2">
            <a:extLst>
              <a:ext uri="{FF2B5EF4-FFF2-40B4-BE49-F238E27FC236}">
                <a16:creationId xmlns:a16="http://schemas.microsoft.com/office/drawing/2014/main" id="{589C33AC-E757-6240-050C-87AAB05E8E96}"/>
              </a:ext>
            </a:extLst>
          </p:cNvPr>
          <p:cNvSpPr>
            <a:spLocks noRot="1" noChangeArrowheads="1" noTextEdit="1"/>
          </p:cNvSpPr>
          <p:nvPr>
            <p:ph type="sldImg"/>
          </p:nvPr>
        </p:nvSpPr>
        <p:spPr>
          <a:ln/>
        </p:spPr>
      </p:sp>
      <p:sp>
        <p:nvSpPr>
          <p:cNvPr id="6148" name="Rectangle 3">
            <a:extLst>
              <a:ext uri="{FF2B5EF4-FFF2-40B4-BE49-F238E27FC236}">
                <a16:creationId xmlns:a16="http://schemas.microsoft.com/office/drawing/2014/main" id="{F1A7E361-4866-BCC3-51EC-C70D8DFD7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557E9E01-BE21-E4AD-A4E3-0F505E0CDD90}"/>
              </a:ext>
            </a:extLst>
          </p:cNvPr>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C09C369A-A095-4701-A832-464EB8219DFB}" type="slidenum">
              <a:rPr lang="en-US" altLang="zh-CN" sz="1300" b="0"/>
              <a:pPr algn="r" eaLnBrk="1" hangingPunct="1">
                <a:spcBef>
                  <a:spcPct val="0"/>
                </a:spcBef>
              </a:pPr>
              <a:t>27</a:t>
            </a:fld>
            <a:endParaRPr lang="en-US" altLang="zh-CN" sz="1300" b="0"/>
          </a:p>
        </p:txBody>
      </p:sp>
      <p:sp>
        <p:nvSpPr>
          <p:cNvPr id="41987" name="Rectangle 2">
            <a:extLst>
              <a:ext uri="{FF2B5EF4-FFF2-40B4-BE49-F238E27FC236}">
                <a16:creationId xmlns:a16="http://schemas.microsoft.com/office/drawing/2014/main" id="{0A78F7CA-B9F2-6538-7053-4A8D61BE2C62}"/>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5AA5EA14-6619-A695-9318-B65A731C4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0466CE04-8099-24E5-31B9-C8F32B321208}"/>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65A539E9-5607-CE1A-6B36-EFDA14DA56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a:t>
            </a:r>
            <a:r>
              <a:rPr lang="zh-CN" altLang="en-US" b="1"/>
              <a:t>模仿游戏</a:t>
            </a:r>
            <a:r>
              <a:rPr lang="en-US" altLang="zh-CN" b="1"/>
              <a:t>》</a:t>
            </a:r>
          </a:p>
          <a:p>
            <a:endParaRPr lang="en-US" altLang="zh-CN"/>
          </a:p>
          <a:p>
            <a:r>
              <a:rPr lang="zh-CN" altLang="en-US"/>
              <a:t>福娃</a:t>
            </a:r>
          </a:p>
        </p:txBody>
      </p:sp>
      <p:sp>
        <p:nvSpPr>
          <p:cNvPr id="8196" name="灯片编号占位符 3">
            <a:extLst>
              <a:ext uri="{FF2B5EF4-FFF2-40B4-BE49-F238E27FC236}">
                <a16:creationId xmlns:a16="http://schemas.microsoft.com/office/drawing/2014/main" id="{275C813C-7759-A360-16FA-3D94E42C90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B04273-4391-43C8-8F73-5391A4769BC4}" type="slidenum">
              <a:rPr lang="en-US" altLang="zh-CN" sz="1300"/>
              <a:pPr>
                <a:spcBef>
                  <a:spcPct val="0"/>
                </a:spcBef>
              </a:pPr>
              <a:t>2</a:t>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E58BB6F5-6DE9-E03E-5272-6A9957F9403E}"/>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BC386D6D-0574-671A-9397-FAD293492C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带符号表：纸带上的符号集合</a:t>
            </a:r>
            <a:endParaRPr lang="en-US" altLang="zh-CN"/>
          </a:p>
          <a:p>
            <a:r>
              <a:rPr lang="zh-CN" altLang="en-US"/>
              <a:t>空白符号 包含于带符号表</a:t>
            </a:r>
            <a:endParaRPr lang="en-US" altLang="zh-CN"/>
          </a:p>
          <a:p>
            <a:r>
              <a:rPr lang="zh-CN" altLang="en-US"/>
              <a:t>输入字母表：不包含空白符号，输入字母表包含于带符号表</a:t>
            </a:r>
            <a:endParaRPr lang="en-US" altLang="zh-CN"/>
          </a:p>
          <a:p>
            <a:endParaRPr lang="zh-CN" altLang="en-US"/>
          </a:p>
        </p:txBody>
      </p:sp>
      <p:sp>
        <p:nvSpPr>
          <p:cNvPr id="13316" name="灯片编号占位符 3">
            <a:extLst>
              <a:ext uri="{FF2B5EF4-FFF2-40B4-BE49-F238E27FC236}">
                <a16:creationId xmlns:a16="http://schemas.microsoft.com/office/drawing/2014/main" id="{DFDB4A1F-BFEC-A331-6CAD-D86E292BE3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8609FB7-52EB-4A6F-96FD-D1D99CF13628}" type="slidenum">
              <a:rPr lang="en-US" altLang="zh-CN" sz="1300"/>
              <a:pPr>
                <a:spcBef>
                  <a:spcPct val="0"/>
                </a:spcBef>
              </a:pPr>
              <a:t>6</a:t>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A698C19C-7D42-67F2-E25E-662B1AE7518F}"/>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4EBC43FD-21FC-95D8-4977-1294032762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有限状态转换器</a:t>
            </a:r>
          </a:p>
        </p:txBody>
      </p:sp>
      <p:sp>
        <p:nvSpPr>
          <p:cNvPr id="16388" name="灯片编号占位符 3">
            <a:extLst>
              <a:ext uri="{FF2B5EF4-FFF2-40B4-BE49-F238E27FC236}">
                <a16:creationId xmlns:a16="http://schemas.microsoft.com/office/drawing/2014/main" id="{0D0400B6-DCA6-F598-7477-60915969A8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C7DA77C-2FF6-488B-82B4-05DD79320B46}" type="slidenum">
              <a:rPr lang="en-US" altLang="zh-CN" sz="1300"/>
              <a:pPr>
                <a:spcBef>
                  <a:spcPct val="0"/>
                </a:spcBef>
              </a:pPr>
              <a:t>8</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0245038-7DEF-0FAA-042B-736D8A816F7A}"/>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DD936545-53F6-4B63-35B4-AC0FC52EB0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思考题： 此例运行结果再加</a:t>
            </a:r>
            <a:r>
              <a:rPr lang="en-US" altLang="zh-CN"/>
              <a:t>1</a:t>
            </a:r>
            <a:r>
              <a:rPr lang="zh-CN" altLang="en-US"/>
              <a:t>（</a:t>
            </a:r>
            <a:r>
              <a:rPr lang="en-US" altLang="zh-CN"/>
              <a:t>S(x)=x+1</a:t>
            </a:r>
            <a:r>
              <a:rPr lang="zh-CN" altLang="en-US"/>
              <a:t>），写出规则序列号及运行结果。</a:t>
            </a:r>
          </a:p>
          <a:p>
            <a:r>
              <a:rPr lang="zh-CN" altLang="en-US"/>
              <a:t>对于讲过的例子来说，规则序列号是：</a:t>
            </a:r>
            <a:r>
              <a:rPr lang="en-US" altLang="zh-CN"/>
              <a:t>1,5,4,4,4,5,4,5,6</a:t>
            </a:r>
          </a:p>
          <a:p>
            <a:r>
              <a:rPr lang="zh-CN" altLang="en-US"/>
              <a:t>思考题答案：</a:t>
            </a:r>
            <a:r>
              <a:rPr lang="en-US" altLang="zh-CN"/>
              <a:t>1,8,7,4,4,5,4,5,6</a:t>
            </a:r>
          </a:p>
          <a:p>
            <a:endParaRPr lang="zh-CN" altLang="en-US"/>
          </a:p>
        </p:txBody>
      </p:sp>
      <p:sp>
        <p:nvSpPr>
          <p:cNvPr id="19460" name="灯片编号占位符 3">
            <a:extLst>
              <a:ext uri="{FF2B5EF4-FFF2-40B4-BE49-F238E27FC236}">
                <a16:creationId xmlns:a16="http://schemas.microsoft.com/office/drawing/2014/main" id="{C513EF85-349B-E792-C1DD-2DB697B5F1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C9DA917-98CE-4DCE-98C5-BB6CDD2987CE}" type="slidenum">
              <a:rPr lang="en-US" altLang="zh-CN" sz="1300"/>
              <a:pPr>
                <a:spcBef>
                  <a:spcPct val="0"/>
                </a:spcBef>
              </a:pPr>
              <a:t>10</a:t>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B2A543E-2B8E-07FF-FBDE-7188BB4CECDE}"/>
              </a:ext>
            </a:extLst>
          </p:cNvPr>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556259F1-072C-4516-82F6-F868AED5241D}" type="slidenum">
              <a:rPr lang="en-US" altLang="zh-CN" sz="1300" b="0"/>
              <a:pPr algn="r" eaLnBrk="1" hangingPunct="1">
                <a:spcBef>
                  <a:spcPct val="0"/>
                </a:spcBef>
              </a:pPr>
              <a:t>12</a:t>
            </a:fld>
            <a:endParaRPr lang="en-US" altLang="zh-CN" sz="1300" b="0"/>
          </a:p>
        </p:txBody>
      </p:sp>
      <p:sp>
        <p:nvSpPr>
          <p:cNvPr id="22531" name="Rectangle 2">
            <a:extLst>
              <a:ext uri="{FF2B5EF4-FFF2-40B4-BE49-F238E27FC236}">
                <a16:creationId xmlns:a16="http://schemas.microsoft.com/office/drawing/2014/main" id="{DE7A0AE3-E4E0-B99D-5C36-D862F00EDBBA}"/>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6A551D09-440E-1AEA-0A55-7F198D70C4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5C38D93-15E6-152C-8DC5-E9091703E68E}"/>
              </a:ext>
            </a:extLst>
          </p:cNvPr>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B8AED939-AB67-4C22-B1B4-E0FBF516E9C9}" type="slidenum">
              <a:rPr lang="en-US" altLang="zh-CN" sz="1300" b="0"/>
              <a:pPr algn="r" eaLnBrk="1" hangingPunct="1">
                <a:spcBef>
                  <a:spcPct val="0"/>
                </a:spcBef>
              </a:pPr>
              <a:t>13</a:t>
            </a:fld>
            <a:endParaRPr lang="en-US" altLang="zh-CN" sz="1300" b="0"/>
          </a:p>
        </p:txBody>
      </p:sp>
      <p:sp>
        <p:nvSpPr>
          <p:cNvPr id="24579" name="Rectangle 2">
            <a:extLst>
              <a:ext uri="{FF2B5EF4-FFF2-40B4-BE49-F238E27FC236}">
                <a16:creationId xmlns:a16="http://schemas.microsoft.com/office/drawing/2014/main" id="{9BA76B0C-6BA7-A42E-9C75-185540C764CB}"/>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05E25D91-5AB9-5E81-FFF8-5033AFEE74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7541D89-6D3E-6ACE-01EB-4786D46DCC74}"/>
              </a:ext>
            </a:extLst>
          </p:cNvPr>
          <p:cNvSpPr>
            <a:spLocks noRot="1" noChangeArrowheads="1" noTextEdit="1"/>
          </p:cNvSpPr>
          <p:nvPr>
            <p:ph type="sldImg"/>
          </p:nvPr>
        </p:nvSpPr>
        <p:spPr>
          <a:ln/>
        </p:spPr>
      </p:sp>
      <p:sp>
        <p:nvSpPr>
          <p:cNvPr id="32771" name="Rectangle 3">
            <a:extLst>
              <a:ext uri="{FF2B5EF4-FFF2-40B4-BE49-F238E27FC236}">
                <a16:creationId xmlns:a16="http://schemas.microsoft.com/office/drawing/2014/main" id="{43B43FBF-DE73-B9C9-95B8-4629D0EAE5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BIOS</a:t>
            </a:r>
            <a:r>
              <a:rPr lang="zh-CN" altLang="en-US"/>
              <a:t>是英文</a:t>
            </a:r>
            <a:r>
              <a:rPr lang="en-US" altLang="zh-CN"/>
              <a:t>“Basic Input Output System”</a:t>
            </a:r>
            <a:r>
              <a:rPr lang="zh-CN" altLang="en-US"/>
              <a:t>的缩略语，直译过来后中文名称就是</a:t>
            </a:r>
            <a:r>
              <a:rPr lang="en-US" altLang="zh-CN"/>
              <a:t>“</a:t>
            </a:r>
            <a:r>
              <a:rPr lang="zh-CN" altLang="en-US"/>
              <a:t>基本输入输出系统</a:t>
            </a:r>
            <a:r>
              <a:rPr lang="en-US" altLang="zh-CN"/>
              <a:t>”</a:t>
            </a:r>
            <a:r>
              <a:rPr lang="zh-CN" altLang="en-US"/>
              <a:t>。它是一组固化到计算机内主板上一个</a:t>
            </a:r>
            <a:r>
              <a:rPr lang="en-US" altLang="zh-CN"/>
              <a:t>ROM</a:t>
            </a:r>
            <a:r>
              <a:rPr lang="zh-CN" altLang="en-US"/>
              <a:t>芯片上的程序，它保存着计算机最重要的基本输入输出的程序、系统设置信息、开机后自检程序和系统自启动程序。 其主要功能是为计算机提供最底层的、最直接的硬件设置和控制。</a:t>
            </a:r>
          </a:p>
          <a:p>
            <a:endParaRPr lang="zh-CN" altLang="en-US"/>
          </a:p>
          <a:p>
            <a:r>
              <a:rPr lang="en-US" altLang="zh-CN"/>
              <a:t>SSD</a:t>
            </a:r>
            <a:r>
              <a:rPr lang="zh-CN" altLang="en-US"/>
              <a:t>：</a:t>
            </a:r>
            <a:r>
              <a:rPr lang="en-US" altLang="zh-CN"/>
              <a:t>Solid State Disk </a:t>
            </a:r>
          </a:p>
          <a:p>
            <a:r>
              <a:rPr lang="en-US" altLang="zh-CN"/>
              <a:t>2011</a:t>
            </a:r>
            <a:r>
              <a:rPr lang="zh-CN" altLang="en-US"/>
              <a:t>年底</a:t>
            </a:r>
            <a:r>
              <a:rPr lang="en-US" altLang="zh-CN"/>
              <a:t>64G</a:t>
            </a:r>
            <a:r>
              <a:rPr lang="zh-CN" altLang="en-US"/>
              <a:t>大概</a:t>
            </a:r>
            <a:r>
              <a:rPr lang="en-US" altLang="zh-CN"/>
              <a:t>700</a:t>
            </a:r>
            <a:r>
              <a:rPr lang="zh-CN" altLang="en-US"/>
              <a:t>元左右，优点：启动快，读取延迟小；缺点：成本高，寿命有限</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2F4FE3-C39E-9E44-E11C-28F397E526F5}"/>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0620DE32-9F28-9AFA-75C8-EC4FA74CCA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4111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291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52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859752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1737868"/>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1945989"/>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1077376"/>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5279936"/>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720156"/>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309131"/>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173382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44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57435485"/>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65882829"/>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4126715"/>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499062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4746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04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87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3876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80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3754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080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7">
            <a:extLst>
              <a:ext uri="{FF2B5EF4-FFF2-40B4-BE49-F238E27FC236}">
                <a16:creationId xmlns:a16="http://schemas.microsoft.com/office/drawing/2014/main" id="{BCA7DC24-85AC-3953-E68A-E611B89197E9}"/>
              </a:ext>
            </a:extLst>
          </p:cNvPr>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7" name="Rectangle 18">
            <a:extLst>
              <a:ext uri="{FF2B5EF4-FFF2-40B4-BE49-F238E27FC236}">
                <a16:creationId xmlns:a16="http://schemas.microsoft.com/office/drawing/2014/main" id="{78CAAC18-73F5-AF68-BC2B-9808B1902850}"/>
              </a:ext>
            </a:extLst>
          </p:cNvPr>
          <p:cNvSpPr>
            <a:spLocks noChangeArrowheads="1"/>
          </p:cNvSpPr>
          <p:nvPr userDrawn="1"/>
        </p:nvSpPr>
        <p:spPr bwMode="auto">
          <a:xfrm>
            <a:off x="-14288" y="0"/>
            <a:ext cx="9144001" cy="6858000"/>
          </a:xfrm>
          <a:prstGeom prst="rect">
            <a:avLst/>
          </a:prstGeom>
          <a:solidFill>
            <a:schemeClr val="bg1">
              <a:alpha val="81175"/>
            </a:schemeClr>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028" name="Picture 20">
            <a:extLst>
              <a:ext uri="{FF2B5EF4-FFF2-40B4-BE49-F238E27FC236}">
                <a16:creationId xmlns:a16="http://schemas.microsoft.com/office/drawing/2014/main" id="{75D7E8D9-4265-6665-4A79-E95C8B51A40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2050" name="Picture 21">
            <a:extLst>
              <a:ext uri="{FF2B5EF4-FFF2-40B4-BE49-F238E27FC236}">
                <a16:creationId xmlns:a16="http://schemas.microsoft.com/office/drawing/2014/main" id="{9CD27082-E151-55D1-147D-14ED12500D7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51" name="Rectangle 6">
            <a:extLst>
              <a:ext uri="{FF2B5EF4-FFF2-40B4-BE49-F238E27FC236}">
                <a16:creationId xmlns:a16="http://schemas.microsoft.com/office/drawing/2014/main" id="{9869437D-ED38-C23C-CF11-15A2988C6800}"/>
              </a:ext>
            </a:extLst>
          </p:cNvPr>
          <p:cNvSpPr>
            <a:spLocks noChangeArrowheads="1"/>
          </p:cNvSpPr>
          <p:nvPr userDrawn="1"/>
        </p:nvSpPr>
        <p:spPr bwMode="auto">
          <a:xfrm>
            <a:off x="0" y="0"/>
            <a:ext cx="9144000" cy="858838"/>
          </a:xfrm>
          <a:prstGeom prst="rect">
            <a:avLst/>
          </a:prstGeom>
          <a:solidFill>
            <a:srgbClr val="873624"/>
          </a:solidFill>
          <a:ln>
            <a:noFill/>
          </a:ln>
        </p:spPr>
        <p:txBody>
          <a:bodyPr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0" lang="en-US" altLang="zh-CN" sz="1800" b="0">
              <a:solidFill>
                <a:srgbClr val="FFFFFF"/>
              </a:solidFill>
              <a:latin typeface="Times New Roman" panose="02020603050405020304" pitchFamily="18" charset="0"/>
            </a:endParaRPr>
          </a:p>
        </p:txBody>
      </p:sp>
      <p:grpSp>
        <p:nvGrpSpPr>
          <p:cNvPr id="2052" name="Group 23">
            <a:extLst>
              <a:ext uri="{FF2B5EF4-FFF2-40B4-BE49-F238E27FC236}">
                <a16:creationId xmlns:a16="http://schemas.microsoft.com/office/drawing/2014/main" id="{20DE88D4-F404-48A4-285A-99F9444CB404}"/>
              </a:ext>
            </a:extLst>
          </p:cNvPr>
          <p:cNvGrpSpPr>
            <a:grpSpLocks/>
          </p:cNvGrpSpPr>
          <p:nvPr userDrawn="1"/>
        </p:nvGrpSpPr>
        <p:grpSpPr bwMode="auto">
          <a:xfrm>
            <a:off x="8056563" y="57150"/>
            <a:ext cx="1087437" cy="752475"/>
            <a:chOff x="5012" y="54"/>
            <a:chExt cx="685" cy="474"/>
          </a:xfrm>
        </p:grpSpPr>
        <p:pic>
          <p:nvPicPr>
            <p:cNvPr id="2053" name="Picture 24" descr="哈工大徽标">
              <a:extLst>
                <a:ext uri="{FF2B5EF4-FFF2-40B4-BE49-F238E27FC236}">
                  <a16:creationId xmlns:a16="http://schemas.microsoft.com/office/drawing/2014/main" id="{7CAF4032-518B-0A36-E5AC-4E1621194FA9}"/>
                </a:ext>
              </a:extLst>
            </p:cNvPr>
            <p:cNvPicPr>
              <a:picLocks noChangeAspect="1" noChangeArrowheads="1"/>
            </p:cNvPicPr>
            <p:nvPr userDrawn="1"/>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27" y="55"/>
              <a:ext cx="37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25" descr="ICES-透明">
              <a:extLst>
                <a:ext uri="{FF2B5EF4-FFF2-40B4-BE49-F238E27FC236}">
                  <a16:creationId xmlns:a16="http://schemas.microsoft.com/office/drawing/2014/main" id="{251C9909-DC2F-AB64-B951-0936828B6B4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012" y="54"/>
              <a:ext cx="3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 Box 26">
              <a:extLst>
                <a:ext uri="{FF2B5EF4-FFF2-40B4-BE49-F238E27FC236}">
                  <a16:creationId xmlns:a16="http://schemas.microsoft.com/office/drawing/2014/main" id="{95F06F75-77C9-FA4A-7D9E-E209E0443E18}"/>
                </a:ext>
              </a:extLst>
            </p:cNvPr>
            <p:cNvSpPr txBox="1">
              <a:spLocks noChangeArrowheads="1"/>
            </p:cNvSpPr>
            <p:nvPr userDrawn="1"/>
          </p:nvSpPr>
          <p:spPr bwMode="auto">
            <a:xfrm>
              <a:off x="5045" y="355"/>
              <a:ext cx="619" cy="173"/>
            </a:xfrm>
            <a:prstGeom prst="rect">
              <a:avLst/>
            </a:prstGeom>
            <a:noFill/>
            <a:ln>
              <a:noFill/>
            </a:ln>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0">
                  <a:latin typeface="华文隶书" panose="02010800040101010101" pitchFamily="2" charset="-122"/>
                  <a:ea typeface="华文隶书" panose="02010800040101010101" pitchFamily="2" charset="-122"/>
                </a:rPr>
                <a:t>战德臣 教授</a:t>
              </a:r>
            </a:p>
          </p:txBody>
        </p:sp>
      </p:grpSp>
    </p:spTree>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标题 3">
            <a:extLst>
              <a:ext uri="{FF2B5EF4-FFF2-40B4-BE49-F238E27FC236}">
                <a16:creationId xmlns:a16="http://schemas.microsoft.com/office/drawing/2014/main" id="{BF393F41-AD04-2FB0-8047-1FA53A02729E}"/>
              </a:ext>
            </a:extLst>
          </p:cNvPr>
          <p:cNvSpPr>
            <a:spLocks/>
          </p:cNvSpPr>
          <p:nvPr/>
        </p:nvSpPr>
        <p:spPr bwMode="auto">
          <a:xfrm>
            <a:off x="1574800" y="971550"/>
            <a:ext cx="57753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zh-CN" sz="3600">
                <a:solidFill>
                  <a:schemeClr val="tx2"/>
                </a:solidFill>
                <a:ea typeface="黑体" panose="02010609060101010101" pitchFamily="49" charset="-122"/>
              </a:rPr>
              <a:t>图灵机的思想与模型简介</a:t>
            </a:r>
            <a:endParaRPr kumimoji="0" lang="en-US" altLang="zh-CN" sz="3600">
              <a:solidFill>
                <a:schemeClr val="tx2"/>
              </a:solidFill>
              <a:ea typeface="黑体" panose="02010609060101010101" pitchFamily="49" charset="-122"/>
            </a:endParaRPr>
          </a:p>
        </p:txBody>
      </p:sp>
      <p:sp>
        <p:nvSpPr>
          <p:cNvPr id="6" name="Rectangle 3">
            <a:extLst>
              <a:ext uri="{FF2B5EF4-FFF2-40B4-BE49-F238E27FC236}">
                <a16:creationId xmlns:a16="http://schemas.microsoft.com/office/drawing/2014/main" id="{E60AF8B7-5D8B-B406-5FAC-4A3D2C3886BE}"/>
              </a:ext>
            </a:extLst>
          </p:cNvPr>
          <p:cNvSpPr txBox="1">
            <a:spLocks noChangeArrowheads="1"/>
          </p:cNvSpPr>
          <p:nvPr/>
        </p:nvSpPr>
        <p:spPr bwMode="auto">
          <a:xfrm>
            <a:off x="1006475" y="3413125"/>
            <a:ext cx="7129463" cy="2376488"/>
          </a:xfrm>
          <a:prstGeom prst="rect">
            <a:avLst/>
          </a:prstGeom>
          <a:noFill/>
          <a:ln w="9525">
            <a:noFill/>
            <a:miter lim="800000"/>
            <a:headEnd/>
            <a:tailEnd/>
          </a:ln>
        </p:spPr>
        <p:txBody>
          <a:bodyPr/>
          <a:lstStyle>
            <a:defPPr>
              <a:defRPr lang="zh-CN"/>
            </a:defPPr>
            <a:lvl1pPr algn="l" rtl="0" fontAlgn="base">
              <a:spcBef>
                <a:spcPct val="0"/>
              </a:spcBef>
              <a:spcAft>
                <a:spcPct val="0"/>
              </a:spcAft>
              <a:defRPr kumimoji="1" sz="1600" b="1" kern="1200">
                <a:solidFill>
                  <a:schemeClr val="tx1"/>
                </a:solidFill>
                <a:latin typeface="Arial" charset="0"/>
                <a:ea typeface="宋体" pitchFamily="2" charset="-122"/>
                <a:cs typeface="+mn-cs"/>
              </a:defRPr>
            </a:lvl1pPr>
            <a:lvl2pPr marL="457200" algn="l" rtl="0" fontAlgn="base">
              <a:spcBef>
                <a:spcPct val="0"/>
              </a:spcBef>
              <a:spcAft>
                <a:spcPct val="0"/>
              </a:spcAft>
              <a:defRPr kumimoji="1" sz="1600" b="1" kern="1200">
                <a:solidFill>
                  <a:schemeClr val="tx1"/>
                </a:solidFill>
                <a:latin typeface="Arial" charset="0"/>
                <a:ea typeface="宋体" pitchFamily="2" charset="-122"/>
                <a:cs typeface="+mn-cs"/>
              </a:defRPr>
            </a:lvl2pPr>
            <a:lvl3pPr marL="914400" algn="l" rtl="0" fontAlgn="base">
              <a:spcBef>
                <a:spcPct val="0"/>
              </a:spcBef>
              <a:spcAft>
                <a:spcPct val="0"/>
              </a:spcAft>
              <a:defRPr kumimoji="1" sz="1600" b="1" kern="1200">
                <a:solidFill>
                  <a:schemeClr val="tx1"/>
                </a:solidFill>
                <a:latin typeface="Arial" charset="0"/>
                <a:ea typeface="宋体" pitchFamily="2" charset="-122"/>
                <a:cs typeface="+mn-cs"/>
              </a:defRPr>
            </a:lvl3pPr>
            <a:lvl4pPr marL="1371600" algn="l" rtl="0" fontAlgn="base">
              <a:spcBef>
                <a:spcPct val="0"/>
              </a:spcBef>
              <a:spcAft>
                <a:spcPct val="0"/>
              </a:spcAft>
              <a:defRPr kumimoji="1" sz="1600" b="1" kern="1200">
                <a:solidFill>
                  <a:schemeClr val="tx1"/>
                </a:solidFill>
                <a:latin typeface="Arial" charset="0"/>
                <a:ea typeface="宋体" pitchFamily="2" charset="-122"/>
                <a:cs typeface="+mn-cs"/>
              </a:defRPr>
            </a:lvl4pPr>
            <a:lvl5pPr marL="1828800" algn="l" rtl="0" fontAlgn="base">
              <a:spcBef>
                <a:spcPct val="0"/>
              </a:spcBef>
              <a:spcAft>
                <a:spcPct val="0"/>
              </a:spcAft>
              <a:defRPr kumimoji="1" sz="1600" b="1" kern="1200">
                <a:solidFill>
                  <a:schemeClr val="tx1"/>
                </a:solidFill>
                <a:latin typeface="Arial" charset="0"/>
                <a:ea typeface="宋体" pitchFamily="2" charset="-122"/>
                <a:cs typeface="+mn-cs"/>
              </a:defRPr>
            </a:lvl5pPr>
            <a:lvl6pPr marL="2286000" algn="l" defTabSz="914400" rtl="0" eaLnBrk="1" latinLnBrk="0" hangingPunct="1">
              <a:defRPr kumimoji="1" sz="1600" b="1" kern="1200">
                <a:solidFill>
                  <a:schemeClr val="tx1"/>
                </a:solidFill>
                <a:latin typeface="Arial" charset="0"/>
                <a:ea typeface="宋体" pitchFamily="2" charset="-122"/>
                <a:cs typeface="+mn-cs"/>
              </a:defRPr>
            </a:lvl6pPr>
            <a:lvl7pPr marL="2743200" algn="l" defTabSz="914400" rtl="0" eaLnBrk="1" latinLnBrk="0" hangingPunct="1">
              <a:defRPr kumimoji="1" sz="1600" b="1" kern="1200">
                <a:solidFill>
                  <a:schemeClr val="tx1"/>
                </a:solidFill>
                <a:latin typeface="Arial" charset="0"/>
                <a:ea typeface="宋体" pitchFamily="2" charset="-122"/>
                <a:cs typeface="+mn-cs"/>
              </a:defRPr>
            </a:lvl7pPr>
            <a:lvl8pPr marL="3200400" algn="l" defTabSz="914400" rtl="0" eaLnBrk="1" latinLnBrk="0" hangingPunct="1">
              <a:defRPr kumimoji="1" sz="1600" b="1" kern="1200">
                <a:solidFill>
                  <a:schemeClr val="tx1"/>
                </a:solidFill>
                <a:latin typeface="Arial" charset="0"/>
                <a:ea typeface="宋体" pitchFamily="2" charset="-122"/>
                <a:cs typeface="+mn-cs"/>
              </a:defRPr>
            </a:lvl8pPr>
            <a:lvl9pPr marL="3657600" algn="l" defTabSz="914400" rtl="0" eaLnBrk="1" latinLnBrk="0" hangingPunct="1">
              <a:defRPr kumimoji="1" sz="1600" b="1" kern="1200">
                <a:solidFill>
                  <a:schemeClr val="tx1"/>
                </a:solidFill>
                <a:latin typeface="Arial" charset="0"/>
                <a:ea typeface="宋体" pitchFamily="2" charset="-122"/>
                <a:cs typeface="+mn-cs"/>
              </a:defRPr>
            </a:lvl9pPr>
          </a:lstStyle>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1694551702@qq.com</a:t>
            </a:r>
          </a:p>
          <a:p>
            <a:pPr algn="ctr" eaLnBrk="1" hangingPunct="1">
              <a:lnSpc>
                <a:spcPct val="90000"/>
              </a:lnSpc>
              <a:spcBef>
                <a:spcPct val="40000"/>
              </a:spcBef>
              <a:buClr>
                <a:srgbClr val="3333CC"/>
              </a:buClr>
              <a:buSzPct val="60000"/>
              <a:buFont typeface="Wingdings" pitchFamily="2" charset="2"/>
              <a:buNone/>
              <a:defRPr/>
            </a:pPr>
            <a:endParaRPr kumimoji="0" lang="en-US" altLang="zh-CN" sz="2000" b="0" kern="0" dirty="0">
              <a:solidFill>
                <a:srgbClr val="000000"/>
              </a:solidFill>
              <a:latin typeface="Tahoma"/>
              <a:ea typeface="黑体"/>
            </a:endParaRPr>
          </a:p>
          <a:p>
            <a:pPr algn="ctr" eaLnBrk="1" hangingPunct="1">
              <a:lnSpc>
                <a:spcPct val="90000"/>
              </a:lnSpc>
              <a:spcBef>
                <a:spcPct val="40000"/>
              </a:spcBef>
              <a:buClr>
                <a:srgbClr val="3333CC"/>
              </a:buClr>
              <a:buSzPct val="60000"/>
              <a:buFont typeface="Wingdings" pitchFamily="2" charset="2"/>
              <a:buNone/>
              <a:defRPr/>
            </a:pPr>
            <a:r>
              <a:rPr kumimoji="0" lang="zh-CN" altLang="en-US" sz="2000" b="0" kern="0" dirty="0">
                <a:solidFill>
                  <a:srgbClr val="000000"/>
                </a:solidFill>
                <a:latin typeface="Tahoma"/>
                <a:ea typeface="黑体"/>
              </a:rPr>
              <a:t>辜希武</a:t>
            </a:r>
            <a:endParaRPr kumimoji="0" lang="en-US" altLang="zh-CN" sz="2000" b="0" kern="0" dirty="0">
              <a:solidFill>
                <a:srgbClr val="000000"/>
              </a:solidFill>
              <a:latin typeface="Tahoma"/>
              <a:ea typeface="黑体"/>
            </a:endParaRPr>
          </a:p>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School of Computer Science and Technology</a:t>
            </a:r>
          </a:p>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err="1">
                <a:solidFill>
                  <a:srgbClr val="000000"/>
                </a:solidFill>
                <a:latin typeface="Tahoma"/>
                <a:ea typeface="黑体"/>
              </a:rPr>
              <a:t>Huazhong</a:t>
            </a:r>
            <a:r>
              <a:rPr kumimoji="0" lang="en-US" altLang="zh-CN" sz="2000" b="0" kern="0" dirty="0">
                <a:solidFill>
                  <a:srgbClr val="000000"/>
                </a:solidFill>
                <a:latin typeface="Tahoma"/>
                <a:ea typeface="黑体"/>
              </a:rPr>
              <a:t> University of Science and Technology</a:t>
            </a:r>
          </a:p>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Oct. 10, 2014</a:t>
            </a:r>
            <a:endParaRPr kumimoji="0" lang="en-US" altLang="en-US" sz="2000" b="0" kern="0" dirty="0">
              <a:solidFill>
                <a:srgbClr val="000000"/>
              </a:solidFill>
              <a:latin typeface="Tahoma"/>
              <a:ea typeface="黑体"/>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EAE6B4B6-6248-7C9D-E0E5-5726D585FE77}"/>
              </a:ext>
            </a:extLst>
          </p:cNvPr>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z="4400" b="1"/>
              <a:t>答 案</a:t>
            </a:r>
          </a:p>
        </p:txBody>
      </p:sp>
      <p:sp>
        <p:nvSpPr>
          <p:cNvPr id="3" name="Rectangle 6">
            <a:extLst>
              <a:ext uri="{FF2B5EF4-FFF2-40B4-BE49-F238E27FC236}">
                <a16:creationId xmlns:a16="http://schemas.microsoft.com/office/drawing/2014/main" id="{9FA0C1CA-FB1C-BEE3-3C0A-9F03FBAE06F7}"/>
              </a:ext>
            </a:extLst>
          </p:cNvPr>
          <p:cNvSpPr>
            <a:spLocks noChangeArrowheads="1"/>
          </p:cNvSpPr>
          <p:nvPr/>
        </p:nvSpPr>
        <p:spPr bwMode="auto">
          <a:xfrm>
            <a:off x="425450" y="1452563"/>
            <a:ext cx="2919413" cy="5016500"/>
          </a:xfrm>
          <a:prstGeom prst="rect">
            <a:avLst/>
          </a:prstGeom>
          <a:noFill/>
          <a:ln w="9525">
            <a:noFill/>
            <a:miter lim="800000"/>
            <a:headEnd/>
            <a:tailEnd/>
          </a:ln>
          <a:effectLst/>
        </p:spPr>
        <p:txBody>
          <a:bodyPr/>
          <a:lstStyle/>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(1) q</a:t>
            </a:r>
            <a:r>
              <a:rPr lang="en-US" altLang="zh-CN" baseline="-30000" dirty="0">
                <a:effectLst>
                  <a:outerShdw blurRad="38100" dist="38100" dir="2700000" algn="tl">
                    <a:srgbClr val="C0C0C0"/>
                  </a:outerShdw>
                </a:effectLst>
                <a:latin typeface="Times New Roman" pitchFamily="18" charset="0"/>
                <a:cs typeface="Times New Roman" pitchFamily="18" charset="0"/>
              </a:rPr>
              <a:t>1</a:t>
            </a:r>
            <a:r>
              <a:rPr lang="en-US" altLang="zh-CN" dirty="0">
                <a:effectLst>
                  <a:outerShdw blurRad="38100" dist="38100" dir="2700000" algn="tl">
                    <a:srgbClr val="C0C0C0"/>
                  </a:outerShdw>
                </a:effectLst>
                <a:latin typeface="Times New Roman" pitchFamily="18" charset="0"/>
                <a:cs typeface="Times New Roman" pitchFamily="18" charset="0"/>
              </a:rPr>
              <a:t> 0 1 </a:t>
            </a:r>
            <a:r>
              <a:rPr lang="en-US" altLang="zh-CN" i="1" dirty="0">
                <a:effectLst>
                  <a:outerShdw blurRad="38100" dist="38100" dir="2700000" algn="tl">
                    <a:srgbClr val="C0C0C0"/>
                  </a:outerShdw>
                </a:effectLst>
                <a:latin typeface="Times New Roman" pitchFamily="18" charset="0"/>
                <a:cs typeface="Times New Roman" pitchFamily="18" charset="0"/>
              </a:rPr>
              <a:t>L</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2  </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(2) q</a:t>
            </a:r>
            <a:r>
              <a:rPr lang="en-US" altLang="zh-CN" baseline="-30000" dirty="0">
                <a:effectLst>
                  <a:outerShdw blurRad="38100" dist="38100" dir="2700000" algn="tl">
                    <a:srgbClr val="C0C0C0"/>
                  </a:outerShdw>
                </a:effectLst>
                <a:latin typeface="Times New Roman" pitchFamily="18" charset="0"/>
                <a:cs typeface="Times New Roman" pitchFamily="18" charset="0"/>
              </a:rPr>
              <a:t>1</a:t>
            </a:r>
            <a:r>
              <a:rPr lang="en-US" altLang="zh-CN" dirty="0">
                <a:effectLst>
                  <a:outerShdw blurRad="38100" dist="38100" dir="2700000" algn="tl">
                    <a:srgbClr val="C0C0C0"/>
                  </a:outerShdw>
                </a:effectLst>
                <a:latin typeface="Times New Roman" pitchFamily="18" charset="0"/>
                <a:cs typeface="Times New Roman" pitchFamily="18" charset="0"/>
              </a:rPr>
              <a:t> 1 0 </a:t>
            </a:r>
            <a:r>
              <a:rPr lang="en-US" altLang="zh-CN" i="1" dirty="0">
                <a:effectLst>
                  <a:outerShdw blurRad="38100" dist="38100" dir="2700000" algn="tl">
                    <a:srgbClr val="C0C0C0"/>
                  </a:outerShdw>
                </a:effectLst>
                <a:latin typeface="Times New Roman" pitchFamily="18" charset="0"/>
                <a:cs typeface="Times New Roman" pitchFamily="18" charset="0"/>
              </a:rPr>
              <a:t>L</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3 </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(3) q</a:t>
            </a:r>
            <a:r>
              <a:rPr lang="en-US" altLang="zh-CN" baseline="-30000" dirty="0">
                <a:effectLst>
                  <a:outerShdw blurRad="38100" dist="38100" dir="2700000" algn="tl">
                    <a:srgbClr val="C0C0C0"/>
                  </a:outerShdw>
                </a:effectLst>
                <a:latin typeface="Times New Roman" pitchFamily="18" charset="0"/>
                <a:cs typeface="Times New Roman" pitchFamily="18" charset="0"/>
              </a:rPr>
              <a:t>1</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b</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err="1">
                <a:effectLst>
                  <a:outerShdw blurRad="38100" dist="38100" dir="2700000" algn="tl">
                    <a:srgbClr val="C0C0C0"/>
                  </a:outerShdw>
                </a:effectLst>
                <a:latin typeface="Times New Roman" pitchFamily="18" charset="0"/>
                <a:cs typeface="Times New Roman" pitchFamily="18" charset="0"/>
              </a:rPr>
              <a:t>b</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N</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4</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(4) q</a:t>
            </a:r>
            <a:r>
              <a:rPr lang="en-US" altLang="zh-CN" baseline="-30000" dirty="0">
                <a:effectLst>
                  <a:outerShdw blurRad="38100" dist="38100" dir="2700000" algn="tl">
                    <a:srgbClr val="C0C0C0"/>
                  </a:outerShdw>
                </a:effectLst>
                <a:latin typeface="Times New Roman" pitchFamily="18" charset="0"/>
                <a:cs typeface="Times New Roman" pitchFamily="18" charset="0"/>
              </a:rPr>
              <a:t>2</a:t>
            </a:r>
            <a:r>
              <a:rPr lang="en-US" altLang="zh-CN" dirty="0">
                <a:effectLst>
                  <a:outerShdw blurRad="38100" dist="38100" dir="2700000" algn="tl">
                    <a:srgbClr val="C0C0C0"/>
                  </a:outerShdw>
                </a:effectLst>
                <a:latin typeface="Times New Roman" pitchFamily="18" charset="0"/>
                <a:cs typeface="Times New Roman" pitchFamily="18" charset="0"/>
              </a:rPr>
              <a:t> 0 0 </a:t>
            </a:r>
            <a:r>
              <a:rPr lang="en-US" altLang="zh-CN" i="1" dirty="0">
                <a:effectLst>
                  <a:outerShdw blurRad="38100" dist="38100" dir="2700000" algn="tl">
                    <a:srgbClr val="C0C0C0"/>
                  </a:outerShdw>
                </a:effectLst>
                <a:latin typeface="Times New Roman" pitchFamily="18" charset="0"/>
                <a:cs typeface="Times New Roman" pitchFamily="18" charset="0"/>
              </a:rPr>
              <a:t>L</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2              </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(5) q</a:t>
            </a:r>
            <a:r>
              <a:rPr lang="en-US" altLang="zh-CN" baseline="-30000" dirty="0">
                <a:effectLst>
                  <a:outerShdw blurRad="38100" dist="38100" dir="2700000" algn="tl">
                    <a:srgbClr val="C0C0C0"/>
                  </a:outerShdw>
                </a:effectLst>
                <a:latin typeface="Times New Roman" pitchFamily="18" charset="0"/>
                <a:cs typeface="Times New Roman" pitchFamily="18" charset="0"/>
              </a:rPr>
              <a:t>2</a:t>
            </a:r>
            <a:r>
              <a:rPr lang="en-US" altLang="zh-CN" dirty="0">
                <a:effectLst>
                  <a:outerShdw blurRad="38100" dist="38100" dir="2700000" algn="tl">
                    <a:srgbClr val="C0C0C0"/>
                  </a:outerShdw>
                </a:effectLst>
                <a:latin typeface="Times New Roman" pitchFamily="18" charset="0"/>
                <a:cs typeface="Times New Roman" pitchFamily="18" charset="0"/>
              </a:rPr>
              <a:t> 1 1 </a:t>
            </a:r>
            <a:r>
              <a:rPr lang="en-US" altLang="zh-CN" i="1" dirty="0">
                <a:effectLst>
                  <a:outerShdw blurRad="38100" dist="38100" dir="2700000" algn="tl">
                    <a:srgbClr val="C0C0C0"/>
                  </a:outerShdw>
                </a:effectLst>
                <a:latin typeface="Times New Roman" pitchFamily="18" charset="0"/>
                <a:cs typeface="Times New Roman" pitchFamily="18" charset="0"/>
              </a:rPr>
              <a:t>L</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2             </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(6) q</a:t>
            </a:r>
            <a:r>
              <a:rPr lang="en-US" altLang="zh-CN" baseline="-30000" dirty="0">
                <a:effectLst>
                  <a:outerShdw blurRad="38100" dist="38100" dir="2700000" algn="tl">
                    <a:srgbClr val="C0C0C0"/>
                  </a:outerShdw>
                </a:effectLst>
                <a:latin typeface="Times New Roman" pitchFamily="18" charset="0"/>
                <a:cs typeface="Times New Roman" pitchFamily="18" charset="0"/>
              </a:rPr>
              <a:t>2</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b</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err="1">
                <a:effectLst>
                  <a:outerShdw blurRad="38100" dist="38100" dir="2700000" algn="tl">
                    <a:srgbClr val="C0C0C0"/>
                  </a:outerShdw>
                </a:effectLst>
                <a:latin typeface="Times New Roman" pitchFamily="18" charset="0"/>
                <a:cs typeface="Times New Roman" pitchFamily="18" charset="0"/>
              </a:rPr>
              <a:t>b</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N</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4</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(7) q</a:t>
            </a:r>
            <a:r>
              <a:rPr lang="en-US" altLang="zh-CN" baseline="-30000" dirty="0">
                <a:effectLst>
                  <a:outerShdw blurRad="38100" dist="38100" dir="2700000" algn="tl">
                    <a:srgbClr val="C0C0C0"/>
                  </a:outerShdw>
                </a:effectLst>
                <a:latin typeface="Times New Roman" pitchFamily="18" charset="0"/>
                <a:cs typeface="Times New Roman" pitchFamily="18" charset="0"/>
              </a:rPr>
              <a:t>3</a:t>
            </a:r>
            <a:r>
              <a:rPr lang="en-US" altLang="zh-CN" dirty="0">
                <a:effectLst>
                  <a:outerShdw blurRad="38100" dist="38100" dir="2700000" algn="tl">
                    <a:srgbClr val="C0C0C0"/>
                  </a:outerShdw>
                </a:effectLst>
                <a:latin typeface="Times New Roman" pitchFamily="18" charset="0"/>
                <a:cs typeface="Times New Roman" pitchFamily="18" charset="0"/>
              </a:rPr>
              <a:t> 0 1 </a:t>
            </a:r>
            <a:r>
              <a:rPr lang="en-US" altLang="zh-CN" i="1" dirty="0">
                <a:effectLst>
                  <a:outerShdw blurRad="38100" dist="38100" dir="2700000" algn="tl">
                    <a:srgbClr val="C0C0C0"/>
                  </a:outerShdw>
                </a:effectLst>
                <a:latin typeface="Times New Roman" pitchFamily="18" charset="0"/>
                <a:cs typeface="Times New Roman" pitchFamily="18" charset="0"/>
              </a:rPr>
              <a:t>L</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2               </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(8) q</a:t>
            </a:r>
            <a:r>
              <a:rPr lang="en-US" altLang="zh-CN" baseline="-30000" dirty="0">
                <a:effectLst>
                  <a:outerShdw blurRad="38100" dist="38100" dir="2700000" algn="tl">
                    <a:srgbClr val="C0C0C0"/>
                  </a:outerShdw>
                </a:effectLst>
                <a:latin typeface="Times New Roman" pitchFamily="18" charset="0"/>
                <a:cs typeface="Times New Roman" pitchFamily="18" charset="0"/>
              </a:rPr>
              <a:t>3</a:t>
            </a:r>
            <a:r>
              <a:rPr lang="en-US" altLang="zh-CN" dirty="0">
                <a:effectLst>
                  <a:outerShdw blurRad="38100" dist="38100" dir="2700000" algn="tl">
                    <a:srgbClr val="C0C0C0"/>
                  </a:outerShdw>
                </a:effectLst>
                <a:latin typeface="Times New Roman" pitchFamily="18" charset="0"/>
                <a:cs typeface="Times New Roman" pitchFamily="18" charset="0"/>
              </a:rPr>
              <a:t> 1 0 </a:t>
            </a:r>
            <a:r>
              <a:rPr lang="en-US" altLang="zh-CN" i="1" dirty="0">
                <a:effectLst>
                  <a:outerShdw blurRad="38100" dist="38100" dir="2700000" algn="tl">
                    <a:srgbClr val="C0C0C0"/>
                  </a:outerShdw>
                </a:effectLst>
                <a:latin typeface="Times New Roman" pitchFamily="18" charset="0"/>
                <a:cs typeface="Times New Roman" pitchFamily="18" charset="0"/>
              </a:rPr>
              <a:t>L</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3             </a:t>
            </a:r>
          </a:p>
          <a:p>
            <a:pPr marL="908050" lvl="1" indent="-436563" eaLnBrk="1" hangingPunct="1">
              <a:spcBef>
                <a:spcPct val="50000"/>
              </a:spcBef>
              <a:buClr>
                <a:schemeClr val="accent2"/>
              </a:buClr>
              <a:buFont typeface="Wingdings" pitchFamily="2" charset="2"/>
              <a:buNone/>
              <a:defRPr/>
            </a:pPr>
            <a:r>
              <a:rPr lang="en-US" altLang="zh-CN" i="1" dirty="0">
                <a:effectLst>
                  <a:outerShdw blurRad="38100" dist="38100" dir="2700000" algn="tl">
                    <a:srgbClr val="C0C0C0"/>
                  </a:outerShdw>
                </a:effectLst>
                <a:latin typeface="Times New Roman" pitchFamily="18" charset="0"/>
                <a:cs typeface="Times New Roman" pitchFamily="18" charset="0"/>
              </a:rPr>
              <a:t>(9) q</a:t>
            </a:r>
            <a:r>
              <a:rPr lang="en-US" altLang="zh-CN" baseline="-30000" dirty="0">
                <a:effectLst>
                  <a:outerShdw blurRad="38100" dist="38100" dir="2700000" algn="tl">
                    <a:srgbClr val="C0C0C0"/>
                  </a:outerShdw>
                </a:effectLst>
                <a:latin typeface="Times New Roman" pitchFamily="18" charset="0"/>
                <a:cs typeface="Times New Roman" pitchFamily="18" charset="0"/>
              </a:rPr>
              <a:t>3</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b</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err="1">
                <a:effectLst>
                  <a:outerShdw blurRad="38100" dist="38100" dir="2700000" algn="tl">
                    <a:srgbClr val="C0C0C0"/>
                  </a:outerShdw>
                </a:effectLst>
                <a:latin typeface="Times New Roman" pitchFamily="18" charset="0"/>
                <a:cs typeface="Times New Roman" pitchFamily="18" charset="0"/>
              </a:rPr>
              <a:t>b</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N</a:t>
            </a:r>
            <a:r>
              <a:rPr lang="en-US" altLang="zh-CN" dirty="0">
                <a:effectLst>
                  <a:outerShdw blurRad="38100" dist="38100" dir="2700000" algn="tl">
                    <a:srgbClr val="C0C0C0"/>
                  </a:outerShdw>
                </a:effectLst>
                <a:latin typeface="Times New Roman" pitchFamily="18" charset="0"/>
                <a:cs typeface="Times New Roman" pitchFamily="18" charset="0"/>
              </a:rPr>
              <a:t> </a:t>
            </a:r>
            <a:r>
              <a:rPr lang="en-US" altLang="zh-CN" i="1" dirty="0">
                <a:effectLst>
                  <a:outerShdw blurRad="38100" dist="38100" dir="2700000" algn="tl">
                    <a:srgbClr val="C0C0C0"/>
                  </a:outerShdw>
                </a:effectLst>
                <a:latin typeface="Times New Roman" pitchFamily="18" charset="0"/>
                <a:cs typeface="Times New Roman" pitchFamily="18" charset="0"/>
              </a:rPr>
              <a:t>q</a:t>
            </a:r>
            <a:r>
              <a:rPr lang="en-US" altLang="zh-CN" baseline="-30000" dirty="0">
                <a:effectLst>
                  <a:outerShdw blurRad="38100" dist="38100" dir="2700000" algn="tl">
                    <a:srgbClr val="C0C0C0"/>
                  </a:outerShdw>
                </a:effectLst>
                <a:latin typeface="Times New Roman" pitchFamily="18" charset="0"/>
                <a:cs typeface="Times New Roman" pitchFamily="18" charset="0"/>
              </a:rPr>
              <a:t>4</a:t>
            </a:r>
            <a:endParaRPr lang="zh-CN" altLang="en-US" dirty="0">
              <a:effectLst>
                <a:outerShdw blurRad="38100" dist="38100" dir="2700000" algn="tl">
                  <a:srgbClr val="C0C0C0"/>
                </a:outerShdw>
              </a:effectLst>
              <a:latin typeface="Verdana" pitchFamily="34" charset="0"/>
            </a:endParaRPr>
          </a:p>
        </p:txBody>
      </p:sp>
      <p:pic>
        <p:nvPicPr>
          <p:cNvPr id="18436" name="Picture 3" descr="图灵机实例4-24">
            <a:extLst>
              <a:ext uri="{FF2B5EF4-FFF2-40B4-BE49-F238E27FC236}">
                <a16:creationId xmlns:a16="http://schemas.microsoft.com/office/drawing/2014/main" id="{74DBC866-4802-4665-7835-BF60F6D6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271463"/>
            <a:ext cx="402590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6530" name="Text Box 2">
            <a:extLst>
              <a:ext uri="{FF2B5EF4-FFF2-40B4-BE49-F238E27FC236}">
                <a16:creationId xmlns:a16="http://schemas.microsoft.com/office/drawing/2014/main" id="{33137E19-CD9B-A83F-43E9-3739252A47C5}"/>
              </a:ext>
            </a:extLst>
          </p:cNvPr>
          <p:cNvSpPr txBox="1">
            <a:spLocks noChangeArrowheads="1"/>
          </p:cNvSpPr>
          <p:nvPr/>
        </p:nvSpPr>
        <p:spPr bwMode="auto">
          <a:xfrm>
            <a:off x="200025" y="1293813"/>
            <a:ext cx="8415338"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buClr>
                <a:srgbClr val="0066FF"/>
              </a:buClr>
              <a:buFont typeface="Wingdings" panose="05000000000000000000" pitchFamily="2" charset="2"/>
              <a:buNone/>
            </a:pPr>
            <a:r>
              <a:rPr kumimoji="0" lang="zh-CN" altLang="en-US" sz="2400">
                <a:ea typeface="华文宋体" panose="02010600040101010101" pitchFamily="2" charset="-122"/>
              </a:rPr>
              <a:t>几点结论</a:t>
            </a:r>
            <a:r>
              <a:rPr kumimoji="0" lang="en-US" altLang="zh-CN" sz="2400">
                <a:ea typeface="华文宋体" panose="02010600040101010101" pitchFamily="2" charset="-122"/>
              </a:rPr>
              <a:t>(</a:t>
            </a:r>
            <a:r>
              <a:rPr kumimoji="0" lang="zh-CN" altLang="en-US" sz="2400">
                <a:ea typeface="华文宋体" panose="02010600040101010101" pitchFamily="2" charset="-122"/>
              </a:rPr>
              <a:t>续</a:t>
            </a:r>
            <a:r>
              <a:rPr kumimoji="0" lang="en-US" altLang="zh-CN" sz="2400">
                <a:ea typeface="华文宋体" panose="02010600040101010101" pitchFamily="2" charset="-122"/>
              </a:rPr>
              <a:t>):</a:t>
            </a:r>
          </a:p>
          <a:p>
            <a:pPr algn="just" eaLnBrk="1" hangingPunct="1">
              <a:lnSpc>
                <a:spcPct val="140000"/>
              </a:lnSpc>
              <a:buClr>
                <a:srgbClr val="0066FF"/>
              </a:buClr>
              <a:buFont typeface="Wingdings" panose="05000000000000000000" pitchFamily="2" charset="2"/>
              <a:buChar char="u"/>
            </a:pPr>
            <a:r>
              <a:rPr kumimoji="0" lang="en-US" altLang="zh-CN" sz="1800" b="0">
                <a:ea typeface="华文宋体" panose="02010600040101010101" pitchFamily="2" charset="-122"/>
              </a:rPr>
              <a:t>(3)</a:t>
            </a:r>
            <a:r>
              <a:rPr kumimoji="0" lang="zh-CN" altLang="en-US">
                <a:solidFill>
                  <a:schemeClr val="accent2"/>
                </a:solidFill>
                <a:ea typeface="华文宋体" panose="02010600040101010101" pitchFamily="2" charset="-122"/>
              </a:rPr>
              <a:t>图灵机模型</a:t>
            </a:r>
            <a:r>
              <a:rPr kumimoji="0" lang="zh-CN" altLang="en-US" sz="1800" b="0">
                <a:ea typeface="华文宋体" panose="02010600040101010101" pitchFamily="2" charset="-122"/>
              </a:rPr>
              <a:t>被认为是计算机的基本理论模型</a:t>
            </a:r>
          </a:p>
          <a:p>
            <a:pPr algn="just" eaLnBrk="1" hangingPunct="1">
              <a:lnSpc>
                <a:spcPct val="140000"/>
              </a:lnSpc>
              <a:buClr>
                <a:srgbClr val="0066FF"/>
              </a:buClr>
              <a:buFont typeface="Wingdings" panose="05000000000000000000" pitchFamily="2" charset="2"/>
              <a:buNone/>
            </a:pPr>
            <a:r>
              <a:rPr kumimoji="0" lang="en-US" altLang="zh-CN" sz="1800" b="0">
                <a:ea typeface="华文宋体" panose="02010600040101010101" pitchFamily="2" charset="-122"/>
              </a:rPr>
              <a:t>----</a:t>
            </a:r>
            <a:r>
              <a:rPr kumimoji="0" lang="zh-CN" altLang="en-US" sz="1800" b="0">
                <a:ea typeface="华文宋体" panose="02010600040101010101" pitchFamily="2" charset="-122"/>
              </a:rPr>
              <a:t>计算机是使用相应的程序来完成任何设定好的任务。图灵机是一种离散的、有穷的、</a:t>
            </a:r>
            <a:r>
              <a:rPr kumimoji="0" lang="zh-CN" altLang="en-US" sz="1800">
                <a:solidFill>
                  <a:srgbClr val="FF0066"/>
                </a:solidFill>
                <a:ea typeface="华文宋体" panose="02010600040101010101" pitchFamily="2" charset="-122"/>
              </a:rPr>
              <a:t>构造性的</a:t>
            </a:r>
            <a:r>
              <a:rPr kumimoji="0" lang="zh-CN" altLang="en-US" sz="1800" b="0">
                <a:ea typeface="华文宋体" panose="02010600040101010101" pitchFamily="2" charset="-122"/>
              </a:rPr>
              <a:t>问题求解思路，</a:t>
            </a:r>
            <a:r>
              <a:rPr kumimoji="0" lang="zh-CN" altLang="en-US">
                <a:solidFill>
                  <a:schemeClr val="accent2"/>
                </a:solidFill>
                <a:ea typeface="华文宋体" panose="02010600040101010101" pitchFamily="2" charset="-122"/>
              </a:rPr>
              <a:t>一个问题的求解可以通过构造其图灵机</a:t>
            </a:r>
            <a:r>
              <a:rPr kumimoji="0" lang="en-US" altLang="zh-CN">
                <a:solidFill>
                  <a:schemeClr val="accent2"/>
                </a:solidFill>
                <a:ea typeface="华文宋体" panose="02010600040101010101" pitchFamily="2" charset="-122"/>
              </a:rPr>
              <a:t>(</a:t>
            </a:r>
            <a:r>
              <a:rPr kumimoji="0" lang="zh-CN" altLang="en-US">
                <a:solidFill>
                  <a:schemeClr val="accent2"/>
                </a:solidFill>
                <a:ea typeface="华文宋体" panose="02010600040101010101" pitchFamily="2" charset="-122"/>
              </a:rPr>
              <a:t>即程序</a:t>
            </a:r>
            <a:r>
              <a:rPr kumimoji="0" lang="en-US" altLang="zh-CN">
                <a:solidFill>
                  <a:schemeClr val="accent2"/>
                </a:solidFill>
                <a:ea typeface="华文宋体" panose="02010600040101010101" pitchFamily="2" charset="-122"/>
              </a:rPr>
              <a:t>)</a:t>
            </a:r>
            <a:r>
              <a:rPr kumimoji="0" lang="zh-CN" altLang="en-US">
                <a:solidFill>
                  <a:schemeClr val="accent2"/>
                </a:solidFill>
                <a:ea typeface="华文宋体" panose="02010600040101010101" pitchFamily="2" charset="-122"/>
              </a:rPr>
              <a:t>来解决</a:t>
            </a:r>
            <a:r>
              <a:rPr kumimoji="0" lang="zh-CN" altLang="en-US" sz="1800" b="0">
                <a:ea typeface="华文宋体" panose="02010600040101010101" pitchFamily="2" charset="-122"/>
              </a:rPr>
              <a:t>。</a:t>
            </a:r>
            <a:endParaRPr kumimoji="0" lang="en-US" altLang="zh-CN" sz="1800" b="0">
              <a:ea typeface="华文宋体" panose="02010600040101010101" pitchFamily="2" charset="-122"/>
            </a:endParaRPr>
          </a:p>
          <a:p>
            <a:pPr algn="just" eaLnBrk="1" hangingPunct="1">
              <a:lnSpc>
                <a:spcPct val="140000"/>
              </a:lnSpc>
              <a:buClr>
                <a:srgbClr val="0066FF"/>
              </a:buClr>
              <a:buFont typeface="Wingdings" panose="05000000000000000000" pitchFamily="2" charset="2"/>
              <a:buChar char="u"/>
            </a:pPr>
            <a:r>
              <a:rPr kumimoji="0" lang="en-US" altLang="zh-CN" sz="1800" b="0">
                <a:ea typeface="华文宋体" panose="02010600040101010101" pitchFamily="2" charset="-122"/>
              </a:rPr>
              <a:t>(4)</a:t>
            </a:r>
            <a:r>
              <a:rPr kumimoji="0" lang="zh-CN" altLang="en-US" sz="1800" b="0">
                <a:ea typeface="华文宋体" panose="02010600040101010101" pitchFamily="2" charset="-122"/>
              </a:rPr>
              <a:t>图灵认为：</a:t>
            </a:r>
            <a:r>
              <a:rPr kumimoji="0" lang="zh-CN" altLang="en-US">
                <a:solidFill>
                  <a:schemeClr val="accent2"/>
                </a:solidFill>
                <a:ea typeface="华文宋体" panose="02010600040101010101" pitchFamily="2" charset="-122"/>
              </a:rPr>
              <a:t>凡是能用算法方法解决的问题也一定能用图灵机解决</a:t>
            </a:r>
            <a:r>
              <a:rPr kumimoji="0" lang="en-US" altLang="zh-CN" sz="1800" b="0">
                <a:ea typeface="华文宋体" panose="02010600040101010101" pitchFamily="2" charset="-122"/>
              </a:rPr>
              <a:t>; </a:t>
            </a:r>
            <a:r>
              <a:rPr kumimoji="0" lang="zh-CN" altLang="en-US">
                <a:solidFill>
                  <a:schemeClr val="accent2"/>
                </a:solidFill>
                <a:ea typeface="华文宋体" panose="02010600040101010101" pitchFamily="2" charset="-122"/>
              </a:rPr>
              <a:t>凡是图灵机解决不了的问题任何算法也解决不了</a:t>
            </a:r>
            <a:r>
              <a:rPr kumimoji="0" lang="en-US" altLang="zh-CN" sz="1800" b="0">
                <a:ea typeface="华文宋体" panose="02010600040101010101" pitchFamily="2" charset="-122"/>
              </a:rPr>
              <a:t>----</a:t>
            </a:r>
            <a:r>
              <a:rPr kumimoji="0" lang="zh-CN" altLang="en-US" sz="1800" b="0">
                <a:ea typeface="华文宋体" panose="02010600040101010101" pitchFamily="2" charset="-122"/>
              </a:rPr>
              <a:t>图灵可计算性问题。</a:t>
            </a:r>
            <a:endParaRPr kumimoji="0" lang="en-US" altLang="zh-CN" sz="1800">
              <a:solidFill>
                <a:srgbClr val="FF0066"/>
              </a:solidFill>
              <a:ea typeface="华文宋体" panose="02010600040101010101" pitchFamily="2" charset="-122"/>
            </a:endParaRPr>
          </a:p>
        </p:txBody>
      </p:sp>
      <p:sp>
        <p:nvSpPr>
          <p:cNvPr id="9219" name="Text Box 16">
            <a:extLst>
              <a:ext uri="{FF2B5EF4-FFF2-40B4-BE49-F238E27FC236}">
                <a16:creationId xmlns:a16="http://schemas.microsoft.com/office/drawing/2014/main" id="{F894A018-D966-D967-DBD7-3F9194CB032D}"/>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(3)</a:t>
            </a:r>
            <a:r>
              <a:rPr lang="zh-CN" altLang="en-US" dirty="0">
                <a:solidFill>
                  <a:schemeClr val="accent6"/>
                </a:solidFill>
                <a:latin typeface="Arial" charset="0"/>
                <a:ea typeface="华文中宋" pitchFamily="2" charset="-122"/>
              </a:rPr>
              <a:t>图灵机是什么</a:t>
            </a:r>
            <a:r>
              <a:rPr lang="en-US" altLang="zh-CN" dirty="0">
                <a:solidFill>
                  <a:schemeClr val="accent6"/>
                </a:solidFill>
                <a:latin typeface="Arial" charset="0"/>
                <a:ea typeface="华文中宋" pitchFamily="2"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86530">
                                            <p:txEl>
                                              <p:pRg st="3" end="3"/>
                                            </p:txEl>
                                          </p:spTgt>
                                        </p:tgtEl>
                                        <p:attrNameLst>
                                          <p:attrName>style.visibility</p:attrName>
                                        </p:attrNameLst>
                                      </p:cBhvr>
                                      <p:to>
                                        <p:strVal val="visible"/>
                                      </p:to>
                                    </p:set>
                                    <p:anim calcmode="lin" valueType="num">
                                      <p:cBhvr additive="base">
                                        <p:cTn id="7" dur="500" fill="hold"/>
                                        <p:tgtEl>
                                          <p:spTgt spid="168653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65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AutoShape 2">
            <a:extLst>
              <a:ext uri="{FF2B5EF4-FFF2-40B4-BE49-F238E27FC236}">
                <a16:creationId xmlns:a16="http://schemas.microsoft.com/office/drawing/2014/main" id="{DE9A5523-077B-3714-2779-FF080FB0FF80}"/>
              </a:ext>
            </a:extLst>
          </p:cNvPr>
          <p:cNvSpPr>
            <a:spLocks noChangeArrowheads="1"/>
          </p:cNvSpPr>
          <p:nvPr/>
        </p:nvSpPr>
        <p:spPr bwMode="auto">
          <a:xfrm>
            <a:off x="2236788" y="4059238"/>
            <a:ext cx="927100" cy="331787"/>
          </a:xfrm>
          <a:prstGeom prst="rightArrow">
            <a:avLst>
              <a:gd name="adj1" fmla="val 50000"/>
              <a:gd name="adj2" fmla="val 69857"/>
            </a:avLst>
          </a:prstGeom>
          <a:solidFill>
            <a:schemeClr val="tx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 name="Text Box 5">
            <a:extLst>
              <a:ext uri="{FF2B5EF4-FFF2-40B4-BE49-F238E27FC236}">
                <a16:creationId xmlns:a16="http://schemas.microsoft.com/office/drawing/2014/main" id="{315998DA-8622-DAAB-B438-A4F208ED6AA3}"/>
              </a:ext>
            </a:extLst>
          </p:cNvPr>
          <p:cNvSpPr txBox="1">
            <a:spLocks noChangeArrowheads="1"/>
          </p:cNvSpPr>
          <p:nvPr/>
        </p:nvSpPr>
        <p:spPr bwMode="auto">
          <a:xfrm>
            <a:off x="3157538" y="3544888"/>
            <a:ext cx="2887662" cy="1382712"/>
          </a:xfrm>
          <a:prstGeom prst="rect">
            <a:avLst/>
          </a:prstGeom>
          <a:solidFill>
            <a:srgbClr val="FFFFEF"/>
          </a:solidFill>
          <a:ln w="9525">
            <a:solidFill>
              <a:schemeClr val="tx1"/>
            </a:solidFill>
            <a:miter lim="800000"/>
            <a:headEnd/>
            <a:tailEnd/>
          </a:ln>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800">
                <a:solidFill>
                  <a:schemeClr val="accent2"/>
                </a:solidFill>
              </a:rPr>
              <a:t>按计算规则</a:t>
            </a:r>
            <a:r>
              <a:rPr kumimoji="0" lang="en-US" altLang="zh-CN" sz="2800">
                <a:solidFill>
                  <a:schemeClr val="accent2"/>
                </a:solidFill>
              </a:rPr>
              <a:t>(</a:t>
            </a:r>
            <a:r>
              <a:rPr kumimoji="0" lang="zh-CN" altLang="en-US" sz="2800">
                <a:solidFill>
                  <a:schemeClr val="accent2"/>
                </a:solidFill>
              </a:rPr>
              <a:t>程序</a:t>
            </a:r>
            <a:r>
              <a:rPr kumimoji="0" lang="en-US" altLang="zh-CN" sz="2800">
                <a:solidFill>
                  <a:schemeClr val="accent2"/>
                </a:solidFill>
              </a:rPr>
              <a:t>)</a:t>
            </a:r>
            <a:r>
              <a:rPr kumimoji="0" lang="zh-CN" altLang="en-US" sz="2800">
                <a:solidFill>
                  <a:schemeClr val="accent2"/>
                </a:solidFill>
              </a:rPr>
              <a:t>对输入进行变换得到输出</a:t>
            </a:r>
            <a:endParaRPr lang="zh-CN" altLang="en-US" sz="2800">
              <a:solidFill>
                <a:schemeClr val="accent2"/>
              </a:solidFill>
            </a:endParaRPr>
          </a:p>
        </p:txBody>
      </p:sp>
      <p:sp>
        <p:nvSpPr>
          <p:cNvPr id="21508" name="AutoShape 6">
            <a:extLst>
              <a:ext uri="{FF2B5EF4-FFF2-40B4-BE49-F238E27FC236}">
                <a16:creationId xmlns:a16="http://schemas.microsoft.com/office/drawing/2014/main" id="{8DA52FCC-501D-492B-FCA7-2AD2C6DEC892}"/>
              </a:ext>
            </a:extLst>
          </p:cNvPr>
          <p:cNvSpPr>
            <a:spLocks noChangeArrowheads="1"/>
          </p:cNvSpPr>
          <p:nvPr/>
        </p:nvSpPr>
        <p:spPr bwMode="auto">
          <a:xfrm>
            <a:off x="6024563" y="3983038"/>
            <a:ext cx="911225" cy="331787"/>
          </a:xfrm>
          <a:prstGeom prst="rightArrow">
            <a:avLst>
              <a:gd name="adj1" fmla="val 50000"/>
              <a:gd name="adj2" fmla="val 68660"/>
            </a:avLst>
          </a:prstGeom>
          <a:solidFill>
            <a:schemeClr val="tx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09" name="Group 8">
            <a:extLst>
              <a:ext uri="{FF2B5EF4-FFF2-40B4-BE49-F238E27FC236}">
                <a16:creationId xmlns:a16="http://schemas.microsoft.com/office/drawing/2014/main" id="{A2115A20-C49A-07CC-7A47-C7B5FAB9DC77}"/>
              </a:ext>
            </a:extLst>
          </p:cNvPr>
          <p:cNvGrpSpPr>
            <a:grpSpLocks/>
          </p:cNvGrpSpPr>
          <p:nvPr/>
        </p:nvGrpSpPr>
        <p:grpSpPr bwMode="auto">
          <a:xfrm>
            <a:off x="538163" y="3362325"/>
            <a:ext cx="1690687" cy="1531938"/>
            <a:chOff x="272" y="799"/>
            <a:chExt cx="1065" cy="965"/>
          </a:xfrm>
        </p:grpSpPr>
        <p:sp>
          <p:nvSpPr>
            <p:cNvPr id="2" name="AutoShape 39">
              <a:extLst>
                <a:ext uri="{FF2B5EF4-FFF2-40B4-BE49-F238E27FC236}">
                  <a16:creationId xmlns:a16="http://schemas.microsoft.com/office/drawing/2014/main" id="{48685A8E-9E51-8D35-47A8-0D3F71613A3A}"/>
                </a:ext>
              </a:extLst>
            </p:cNvPr>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sz="1800">
                <a:solidFill>
                  <a:srgbClr val="000000"/>
                </a:solidFill>
                <a:latin typeface="宋体" pitchFamily="2" charset="-122"/>
              </a:endParaRPr>
            </a:p>
          </p:txBody>
        </p:sp>
        <p:sp>
          <p:nvSpPr>
            <p:cNvPr id="21533" name="Oval 40">
              <a:extLst>
                <a:ext uri="{FF2B5EF4-FFF2-40B4-BE49-F238E27FC236}">
                  <a16:creationId xmlns:a16="http://schemas.microsoft.com/office/drawing/2014/main" id="{1EA40C35-D415-40E1-4270-3C29A8EB3A97}"/>
                </a:ext>
              </a:extLst>
            </p:cNvPr>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800">
                <a:solidFill>
                  <a:srgbClr val="000000"/>
                </a:solidFill>
                <a:latin typeface="宋体" panose="02010600030101010101" pitchFamily="2" charset="-122"/>
              </a:endParaRPr>
            </a:p>
          </p:txBody>
        </p:sp>
        <p:sp>
          <p:nvSpPr>
            <p:cNvPr id="21534" name="Text Box 84">
              <a:extLst>
                <a:ext uri="{FF2B5EF4-FFF2-40B4-BE49-F238E27FC236}">
                  <a16:creationId xmlns:a16="http://schemas.microsoft.com/office/drawing/2014/main" id="{FAA12309-EBD0-FACE-C637-AD6D3DBBA481}"/>
                </a:ext>
              </a:extLst>
            </p:cNvPr>
            <p:cNvSpPr txBox="1">
              <a:spLocks noChangeArrowheads="1"/>
            </p:cNvSpPr>
            <p:nvPr/>
          </p:nvSpPr>
          <p:spPr bwMode="auto">
            <a:xfrm>
              <a:off x="363" y="1023"/>
              <a:ext cx="88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4000">
                  <a:solidFill>
                    <a:srgbClr val="FFFFFF"/>
                  </a:solidFill>
                  <a:latin typeface="宋体" panose="02010600030101010101" pitchFamily="2" charset="-122"/>
                  <a:ea typeface="华文中宋" panose="02010600040101010101" pitchFamily="2" charset="-122"/>
                </a:rPr>
                <a:t>输入</a:t>
              </a:r>
            </a:p>
          </p:txBody>
        </p:sp>
      </p:grpSp>
      <p:grpSp>
        <p:nvGrpSpPr>
          <p:cNvPr id="21510" name="Group 55">
            <a:extLst>
              <a:ext uri="{FF2B5EF4-FFF2-40B4-BE49-F238E27FC236}">
                <a16:creationId xmlns:a16="http://schemas.microsoft.com/office/drawing/2014/main" id="{89847D32-7EB8-2E1A-B28A-EA6CC60886F5}"/>
              </a:ext>
            </a:extLst>
          </p:cNvPr>
          <p:cNvGrpSpPr>
            <a:grpSpLocks/>
          </p:cNvGrpSpPr>
          <p:nvPr/>
        </p:nvGrpSpPr>
        <p:grpSpPr bwMode="auto">
          <a:xfrm>
            <a:off x="3605213" y="1236663"/>
            <a:ext cx="1928812" cy="1466850"/>
            <a:chOff x="2264" y="664"/>
            <a:chExt cx="1215" cy="924"/>
          </a:xfrm>
        </p:grpSpPr>
        <p:sp>
          <p:nvSpPr>
            <p:cNvPr id="14" name="AutoShape 39">
              <a:extLst>
                <a:ext uri="{FF2B5EF4-FFF2-40B4-BE49-F238E27FC236}">
                  <a16:creationId xmlns:a16="http://schemas.microsoft.com/office/drawing/2014/main" id="{EC22B8A8-B118-F1C3-6786-804302E16E3E}"/>
                </a:ext>
              </a:extLst>
            </p:cNvPr>
            <p:cNvSpPr>
              <a:spLocks noChangeArrowheads="1"/>
            </p:cNvSpPr>
            <p:nvPr/>
          </p:nvSpPr>
          <p:spPr bwMode="gray">
            <a:xfrm>
              <a:off x="2264" y="664"/>
              <a:ext cx="1215" cy="924"/>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a:solidFill>
                  <a:srgbClr val="000000"/>
                </a:solidFill>
                <a:latin typeface="宋体" pitchFamily="2" charset="-122"/>
              </a:endParaRPr>
            </a:p>
          </p:txBody>
        </p:sp>
        <p:sp>
          <p:nvSpPr>
            <p:cNvPr id="21530" name="Oval 40">
              <a:extLst>
                <a:ext uri="{FF2B5EF4-FFF2-40B4-BE49-F238E27FC236}">
                  <a16:creationId xmlns:a16="http://schemas.microsoft.com/office/drawing/2014/main" id="{7025F5DB-BAC6-C671-56B6-63CFDF124FC9}"/>
                </a:ext>
              </a:extLst>
            </p:cNvPr>
            <p:cNvSpPr>
              <a:spLocks noChangeArrowheads="1"/>
            </p:cNvSpPr>
            <p:nvPr/>
          </p:nvSpPr>
          <p:spPr bwMode="gray">
            <a:xfrm>
              <a:off x="2364" y="741"/>
              <a:ext cx="1015" cy="771"/>
            </a:xfrm>
            <a:prstGeom prst="ellipse">
              <a:avLst/>
            </a:prstGeom>
            <a:solidFill>
              <a:srgbClr val="008000"/>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3200">
                <a:solidFill>
                  <a:srgbClr val="000000"/>
                </a:solidFill>
                <a:latin typeface="宋体" panose="02010600030101010101" pitchFamily="2" charset="-122"/>
              </a:endParaRPr>
            </a:p>
          </p:txBody>
        </p:sp>
        <p:sp>
          <p:nvSpPr>
            <p:cNvPr id="21531" name="Text Box 84">
              <a:extLst>
                <a:ext uri="{FF2B5EF4-FFF2-40B4-BE49-F238E27FC236}">
                  <a16:creationId xmlns:a16="http://schemas.microsoft.com/office/drawing/2014/main" id="{503671B1-BF07-2DC4-7C13-13B391F9E516}"/>
                </a:ext>
              </a:extLst>
            </p:cNvPr>
            <p:cNvSpPr txBox="1">
              <a:spLocks noChangeArrowheads="1"/>
            </p:cNvSpPr>
            <p:nvPr/>
          </p:nvSpPr>
          <p:spPr bwMode="auto">
            <a:xfrm>
              <a:off x="2345" y="867"/>
              <a:ext cx="10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2400">
                  <a:solidFill>
                    <a:srgbClr val="FFFFFF"/>
                  </a:solidFill>
                  <a:latin typeface="宋体" panose="02010600030101010101" pitchFamily="2" charset="-122"/>
                  <a:ea typeface="华文中宋" panose="02010600040101010101" pitchFamily="2" charset="-122"/>
                </a:rPr>
                <a:t>程序</a:t>
              </a:r>
              <a:r>
                <a:rPr kumimoji="0" lang="en-US" altLang="zh-CN" sz="2400">
                  <a:solidFill>
                    <a:srgbClr val="FFFFFF"/>
                  </a:solidFill>
                  <a:latin typeface="宋体" panose="02010600030101010101" pitchFamily="2" charset="-122"/>
                  <a:ea typeface="华文中宋" panose="02010600040101010101" pitchFamily="2" charset="-122"/>
                </a:rPr>
                <a:t>&amp;</a:t>
              </a:r>
              <a:r>
                <a:rPr kumimoji="0" lang="zh-CN" altLang="en-US" sz="2400">
                  <a:solidFill>
                    <a:srgbClr val="FFFFFF"/>
                  </a:solidFill>
                  <a:latin typeface="宋体" panose="02010600030101010101" pitchFamily="2" charset="-122"/>
                  <a:ea typeface="华文中宋" panose="02010600040101010101" pitchFamily="2" charset="-122"/>
                </a:rPr>
                <a:t>指令</a:t>
              </a:r>
            </a:p>
            <a:p>
              <a:pPr algn="ctr" eaLnBrk="1" hangingPunct="1"/>
              <a:r>
                <a:rPr kumimoji="0" lang="en-US" altLang="zh-CN" sz="2400">
                  <a:solidFill>
                    <a:srgbClr val="FFFFFF"/>
                  </a:solidFill>
                  <a:latin typeface="宋体" panose="02010600030101010101" pitchFamily="2" charset="-122"/>
                  <a:ea typeface="华文中宋" panose="02010600040101010101" pitchFamily="2" charset="-122"/>
                </a:rPr>
                <a:t>(</a:t>
              </a:r>
              <a:r>
                <a:rPr kumimoji="0" lang="zh-CN" altLang="en-US" sz="2400">
                  <a:solidFill>
                    <a:srgbClr val="FFFFFF"/>
                  </a:solidFill>
                  <a:latin typeface="宋体" panose="02010600030101010101" pitchFamily="2" charset="-122"/>
                  <a:ea typeface="华文中宋" panose="02010600040101010101" pitchFamily="2" charset="-122"/>
                </a:rPr>
                <a:t>计算规则</a:t>
              </a:r>
              <a:r>
                <a:rPr kumimoji="0" lang="en-US" altLang="zh-CN" sz="2400">
                  <a:solidFill>
                    <a:srgbClr val="FFFFFF"/>
                  </a:solidFill>
                  <a:latin typeface="宋体" panose="02010600030101010101" pitchFamily="2" charset="-122"/>
                  <a:ea typeface="华文中宋" panose="02010600040101010101" pitchFamily="2" charset="-122"/>
                </a:rPr>
                <a:t>)</a:t>
              </a:r>
            </a:p>
          </p:txBody>
        </p:sp>
      </p:grpSp>
      <p:sp>
        <p:nvSpPr>
          <p:cNvPr id="21511" name="AutoShape 16">
            <a:extLst>
              <a:ext uri="{FF2B5EF4-FFF2-40B4-BE49-F238E27FC236}">
                <a16:creationId xmlns:a16="http://schemas.microsoft.com/office/drawing/2014/main" id="{D51F2F3D-046A-1364-B712-2FBC7BD991B4}"/>
              </a:ext>
            </a:extLst>
          </p:cNvPr>
          <p:cNvSpPr>
            <a:spLocks noChangeArrowheads="1"/>
          </p:cNvSpPr>
          <p:nvPr/>
        </p:nvSpPr>
        <p:spPr bwMode="auto">
          <a:xfrm rot="5400000">
            <a:off x="4164013" y="2928938"/>
            <a:ext cx="820737" cy="331787"/>
          </a:xfrm>
          <a:prstGeom prst="rightArrow">
            <a:avLst>
              <a:gd name="adj1" fmla="val 50000"/>
              <a:gd name="adj2" fmla="val 61842"/>
            </a:avLst>
          </a:prstGeom>
          <a:solidFill>
            <a:schemeClr val="tx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12" name="Group 50">
            <a:extLst>
              <a:ext uri="{FF2B5EF4-FFF2-40B4-BE49-F238E27FC236}">
                <a16:creationId xmlns:a16="http://schemas.microsoft.com/office/drawing/2014/main" id="{41BD6922-E6B5-3FA7-004F-000C9D7A4F18}"/>
              </a:ext>
            </a:extLst>
          </p:cNvPr>
          <p:cNvGrpSpPr>
            <a:grpSpLocks/>
          </p:cNvGrpSpPr>
          <p:nvPr/>
        </p:nvGrpSpPr>
        <p:grpSpPr bwMode="auto">
          <a:xfrm>
            <a:off x="925513" y="5448300"/>
            <a:ext cx="2473325" cy="968375"/>
            <a:chOff x="1476" y="3792"/>
            <a:chExt cx="1558" cy="610"/>
          </a:xfrm>
        </p:grpSpPr>
        <p:sp>
          <p:nvSpPr>
            <p:cNvPr id="21526" name="AutoShape 39">
              <a:extLst>
                <a:ext uri="{FF2B5EF4-FFF2-40B4-BE49-F238E27FC236}">
                  <a16:creationId xmlns:a16="http://schemas.microsoft.com/office/drawing/2014/main" id="{B3EBDFD2-DB73-9277-5427-73992F80F71E}"/>
                </a:ext>
              </a:extLst>
            </p:cNvPr>
            <p:cNvSpPr>
              <a:spLocks noChangeArrowheads="1"/>
            </p:cNvSpPr>
            <p:nvPr/>
          </p:nvSpPr>
          <p:spPr bwMode="gray">
            <a:xfrm>
              <a:off x="1476" y="3792"/>
              <a:ext cx="1558" cy="610"/>
            </a:xfrm>
            <a:prstGeom prst="roundRect">
              <a:avLst>
                <a:gd name="adj" fmla="val 16667"/>
              </a:avLst>
            </a:prstGeom>
            <a:solidFill>
              <a:srgbClr val="B9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b="0">
                <a:solidFill>
                  <a:srgbClr val="000000"/>
                </a:solidFill>
                <a:latin typeface="宋体" panose="02010600030101010101" pitchFamily="2" charset="-122"/>
              </a:endParaRPr>
            </a:p>
          </p:txBody>
        </p:sp>
        <p:sp>
          <p:nvSpPr>
            <p:cNvPr id="21527" name="Oval 40">
              <a:extLst>
                <a:ext uri="{FF2B5EF4-FFF2-40B4-BE49-F238E27FC236}">
                  <a16:creationId xmlns:a16="http://schemas.microsoft.com/office/drawing/2014/main" id="{AA89875F-0385-A93F-9FD9-EE2A8ECC6871}"/>
                </a:ext>
              </a:extLst>
            </p:cNvPr>
            <p:cNvSpPr>
              <a:spLocks noChangeArrowheads="1"/>
            </p:cNvSpPr>
            <p:nvPr/>
          </p:nvSpPr>
          <p:spPr bwMode="gray">
            <a:xfrm>
              <a:off x="1605" y="3842"/>
              <a:ext cx="1300" cy="509"/>
            </a:xfrm>
            <a:prstGeom prst="roundRect">
              <a:avLst>
                <a:gd name="adj" fmla="val 16667"/>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b="0">
                <a:solidFill>
                  <a:srgbClr val="000000"/>
                </a:solidFill>
                <a:latin typeface="宋体" panose="02010600030101010101" pitchFamily="2" charset="-122"/>
              </a:endParaRPr>
            </a:p>
          </p:txBody>
        </p:sp>
        <p:sp>
          <p:nvSpPr>
            <p:cNvPr id="8" name="Text Box 84">
              <a:extLst>
                <a:ext uri="{FF2B5EF4-FFF2-40B4-BE49-F238E27FC236}">
                  <a16:creationId xmlns:a16="http://schemas.microsoft.com/office/drawing/2014/main" id="{C5A4D972-8190-361D-87AB-83F90E852848}"/>
                </a:ext>
              </a:extLst>
            </p:cNvPr>
            <p:cNvSpPr>
              <a:spLocks noChangeArrowheads="1"/>
            </p:cNvSpPr>
            <p:nvPr/>
          </p:nvSpPr>
          <p:spPr bwMode="auto">
            <a:xfrm>
              <a:off x="1596" y="3854"/>
              <a:ext cx="1316" cy="484"/>
            </a:xfrm>
            <a:prstGeom prst="roundRect">
              <a:avLst>
                <a:gd name="adj" fmla="val 16667"/>
              </a:avLst>
            </a:prstGeom>
            <a:noFill/>
            <a:ln w="9525">
              <a:noFill/>
              <a:round/>
              <a:headEnd/>
              <a:tailEnd/>
            </a:ln>
          </p:spPr>
          <p:txBody>
            <a:bodyPr>
              <a:spAutoFit/>
            </a:bodyPr>
            <a:lstStyle/>
            <a:p>
              <a:pPr algn="ctr" eaLnBrk="1" hangingPunct="1">
                <a:spcBef>
                  <a:spcPct val="35000"/>
                </a:spcBef>
                <a:defRPr/>
              </a:pP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输入</a:t>
              </a:r>
              <a:r>
                <a:rPr kumimoji="0" lang="en-US" altLang="zh-CN" b="0">
                  <a:solidFill>
                    <a:srgbClr val="FFFFFF"/>
                  </a:solidFill>
                  <a:effectLst>
                    <a:outerShdw blurRad="38100" dist="38100" dir="2700000" algn="tl">
                      <a:srgbClr val="C0C0C0"/>
                    </a:outerShdw>
                  </a:effectLst>
                  <a:latin typeface="宋体" pitchFamily="2" charset="-122"/>
                  <a:ea typeface="华文中宋" pitchFamily="2" charset="-122"/>
                </a:rPr>
                <a:t>/</a:t>
              </a: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输出都是</a:t>
              </a:r>
              <a:r>
                <a:rPr kumimoji="0" lang="en-US" altLang="zh-CN" b="0">
                  <a:solidFill>
                    <a:srgbClr val="FFFFFF"/>
                  </a:solidFill>
                  <a:effectLst>
                    <a:outerShdw blurRad="38100" dist="38100" dir="2700000" algn="tl">
                      <a:srgbClr val="C0C0C0"/>
                    </a:outerShdw>
                  </a:effectLst>
                  <a:latin typeface="宋体" pitchFamily="2" charset="-122"/>
                  <a:ea typeface="华文中宋" pitchFamily="2" charset="-122"/>
                </a:rPr>
                <a:t>0</a:t>
              </a: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和</a:t>
              </a:r>
              <a:r>
                <a:rPr kumimoji="0" lang="en-US" altLang="zh-CN" b="0">
                  <a:solidFill>
                    <a:srgbClr val="FFFFFF"/>
                  </a:solidFill>
                  <a:effectLst>
                    <a:outerShdw blurRad="38100" dist="38100" dir="2700000" algn="tl">
                      <a:srgbClr val="C0C0C0"/>
                    </a:outerShdw>
                  </a:effectLst>
                  <a:latin typeface="宋体" pitchFamily="2" charset="-122"/>
                  <a:ea typeface="华文中宋" pitchFamily="2" charset="-122"/>
                </a:rPr>
                <a:t>1</a:t>
              </a: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的形式表达</a:t>
              </a:r>
            </a:p>
          </p:txBody>
        </p:sp>
      </p:grpSp>
      <p:sp>
        <p:nvSpPr>
          <p:cNvPr id="10249" name="Text Box 16">
            <a:extLst>
              <a:ext uri="{FF2B5EF4-FFF2-40B4-BE49-F238E27FC236}">
                <a16:creationId xmlns:a16="http://schemas.microsoft.com/office/drawing/2014/main" id="{11A09D61-573D-C4A3-02E5-C6B44DD3F3FE}"/>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(4)</a:t>
            </a:r>
            <a:r>
              <a:rPr lang="zh-CN" altLang="en-US" dirty="0">
                <a:solidFill>
                  <a:schemeClr val="accent6"/>
                </a:solidFill>
                <a:latin typeface="Arial" charset="0"/>
                <a:ea typeface="华文中宋" pitchFamily="2" charset="-122"/>
              </a:rPr>
              <a:t>小结</a:t>
            </a:r>
            <a:r>
              <a:rPr lang="en-US" altLang="zh-CN" dirty="0">
                <a:solidFill>
                  <a:schemeClr val="accent6"/>
                </a:solidFill>
                <a:latin typeface="Arial" charset="0"/>
                <a:ea typeface="华文中宋" pitchFamily="2" charset="-122"/>
              </a:rPr>
              <a:t>?</a:t>
            </a:r>
          </a:p>
        </p:txBody>
      </p:sp>
      <p:grpSp>
        <p:nvGrpSpPr>
          <p:cNvPr id="21514" name="Group 39">
            <a:extLst>
              <a:ext uri="{FF2B5EF4-FFF2-40B4-BE49-F238E27FC236}">
                <a16:creationId xmlns:a16="http://schemas.microsoft.com/office/drawing/2014/main" id="{B441255E-4B49-110E-CB5B-57A25684ED68}"/>
              </a:ext>
            </a:extLst>
          </p:cNvPr>
          <p:cNvGrpSpPr>
            <a:grpSpLocks/>
          </p:cNvGrpSpPr>
          <p:nvPr/>
        </p:nvGrpSpPr>
        <p:grpSpPr bwMode="auto">
          <a:xfrm>
            <a:off x="6915150" y="3281363"/>
            <a:ext cx="1690688" cy="1531937"/>
            <a:chOff x="272" y="799"/>
            <a:chExt cx="1065" cy="965"/>
          </a:xfrm>
        </p:grpSpPr>
        <p:sp>
          <p:nvSpPr>
            <p:cNvPr id="9" name="AutoShape 39">
              <a:extLst>
                <a:ext uri="{FF2B5EF4-FFF2-40B4-BE49-F238E27FC236}">
                  <a16:creationId xmlns:a16="http://schemas.microsoft.com/office/drawing/2014/main" id="{E0618571-EAF5-3C9D-A51F-7F23298FD17F}"/>
                </a:ext>
              </a:extLst>
            </p:cNvPr>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sz="1800">
                <a:solidFill>
                  <a:srgbClr val="000000"/>
                </a:solidFill>
                <a:latin typeface="宋体" pitchFamily="2" charset="-122"/>
              </a:endParaRPr>
            </a:p>
          </p:txBody>
        </p:sp>
        <p:sp>
          <p:nvSpPr>
            <p:cNvPr id="21524" name="Oval 40">
              <a:extLst>
                <a:ext uri="{FF2B5EF4-FFF2-40B4-BE49-F238E27FC236}">
                  <a16:creationId xmlns:a16="http://schemas.microsoft.com/office/drawing/2014/main" id="{966E9FD2-D508-9B3E-1BB4-AF249026A7A6}"/>
                </a:ext>
              </a:extLst>
            </p:cNvPr>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800">
                <a:solidFill>
                  <a:srgbClr val="000000"/>
                </a:solidFill>
                <a:latin typeface="宋体" panose="02010600030101010101" pitchFamily="2" charset="-122"/>
              </a:endParaRPr>
            </a:p>
          </p:txBody>
        </p:sp>
        <p:sp>
          <p:nvSpPr>
            <p:cNvPr id="21525" name="Text Box 84">
              <a:extLst>
                <a:ext uri="{FF2B5EF4-FFF2-40B4-BE49-F238E27FC236}">
                  <a16:creationId xmlns:a16="http://schemas.microsoft.com/office/drawing/2014/main" id="{1926B4CB-DAF2-3F87-DCF6-D264ED288D27}"/>
                </a:ext>
              </a:extLst>
            </p:cNvPr>
            <p:cNvSpPr txBox="1">
              <a:spLocks noChangeArrowheads="1"/>
            </p:cNvSpPr>
            <p:nvPr/>
          </p:nvSpPr>
          <p:spPr bwMode="auto">
            <a:xfrm>
              <a:off x="363" y="1023"/>
              <a:ext cx="88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4000">
                  <a:solidFill>
                    <a:srgbClr val="FFFFFF"/>
                  </a:solidFill>
                  <a:latin typeface="宋体" panose="02010600030101010101" pitchFamily="2" charset="-122"/>
                  <a:ea typeface="华文中宋" panose="02010600040101010101" pitchFamily="2" charset="-122"/>
                </a:rPr>
                <a:t>输出</a:t>
              </a:r>
            </a:p>
          </p:txBody>
        </p:sp>
      </p:grpSp>
      <p:grpSp>
        <p:nvGrpSpPr>
          <p:cNvPr id="21515" name="Group 56">
            <a:extLst>
              <a:ext uri="{FF2B5EF4-FFF2-40B4-BE49-F238E27FC236}">
                <a16:creationId xmlns:a16="http://schemas.microsoft.com/office/drawing/2014/main" id="{5CD12D38-9486-2000-90DE-9ACDA6A60EF6}"/>
              </a:ext>
            </a:extLst>
          </p:cNvPr>
          <p:cNvGrpSpPr>
            <a:grpSpLocks/>
          </p:cNvGrpSpPr>
          <p:nvPr/>
        </p:nvGrpSpPr>
        <p:grpSpPr bwMode="auto">
          <a:xfrm>
            <a:off x="3487738" y="5445125"/>
            <a:ext cx="2473325" cy="968375"/>
            <a:chOff x="2197" y="3430"/>
            <a:chExt cx="1558" cy="610"/>
          </a:xfrm>
        </p:grpSpPr>
        <p:sp>
          <p:nvSpPr>
            <p:cNvPr id="21520" name="AutoShape 39">
              <a:extLst>
                <a:ext uri="{FF2B5EF4-FFF2-40B4-BE49-F238E27FC236}">
                  <a16:creationId xmlns:a16="http://schemas.microsoft.com/office/drawing/2014/main" id="{B451D055-5199-3E0C-E752-DC569C8BAD6C}"/>
                </a:ext>
              </a:extLst>
            </p:cNvPr>
            <p:cNvSpPr>
              <a:spLocks noChangeArrowheads="1"/>
            </p:cNvSpPr>
            <p:nvPr/>
          </p:nvSpPr>
          <p:spPr bwMode="gray">
            <a:xfrm>
              <a:off x="2197" y="3430"/>
              <a:ext cx="1558" cy="610"/>
            </a:xfrm>
            <a:prstGeom prst="roundRect">
              <a:avLst>
                <a:gd name="adj" fmla="val 16667"/>
              </a:avLst>
            </a:prstGeom>
            <a:solidFill>
              <a:srgbClr val="B9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400" b="0">
                <a:solidFill>
                  <a:srgbClr val="000000"/>
                </a:solidFill>
                <a:latin typeface="宋体" panose="02010600030101010101" pitchFamily="2" charset="-122"/>
              </a:endParaRPr>
            </a:p>
          </p:txBody>
        </p:sp>
        <p:sp>
          <p:nvSpPr>
            <p:cNvPr id="21521" name="Oval 40">
              <a:extLst>
                <a:ext uri="{FF2B5EF4-FFF2-40B4-BE49-F238E27FC236}">
                  <a16:creationId xmlns:a16="http://schemas.microsoft.com/office/drawing/2014/main" id="{CF17B290-13BE-A198-2749-551E04C924C3}"/>
                </a:ext>
              </a:extLst>
            </p:cNvPr>
            <p:cNvSpPr>
              <a:spLocks noChangeArrowheads="1"/>
            </p:cNvSpPr>
            <p:nvPr/>
          </p:nvSpPr>
          <p:spPr bwMode="gray">
            <a:xfrm>
              <a:off x="2326" y="3481"/>
              <a:ext cx="1300" cy="509"/>
            </a:xfrm>
            <a:prstGeom prst="roundRect">
              <a:avLst>
                <a:gd name="adj" fmla="val 16667"/>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400" b="0">
                <a:solidFill>
                  <a:srgbClr val="000000"/>
                </a:solidFill>
                <a:latin typeface="宋体" panose="02010600030101010101" pitchFamily="2" charset="-122"/>
              </a:endParaRPr>
            </a:p>
          </p:txBody>
        </p:sp>
        <p:sp>
          <p:nvSpPr>
            <p:cNvPr id="17" name="Text Box 84">
              <a:extLst>
                <a:ext uri="{FF2B5EF4-FFF2-40B4-BE49-F238E27FC236}">
                  <a16:creationId xmlns:a16="http://schemas.microsoft.com/office/drawing/2014/main" id="{505B325C-22BE-12B2-22BB-1237A95CA1C8}"/>
                </a:ext>
              </a:extLst>
            </p:cNvPr>
            <p:cNvSpPr>
              <a:spLocks noChangeArrowheads="1"/>
            </p:cNvSpPr>
            <p:nvPr/>
          </p:nvSpPr>
          <p:spPr bwMode="auto">
            <a:xfrm>
              <a:off x="2317" y="3493"/>
              <a:ext cx="1318" cy="484"/>
            </a:xfrm>
            <a:prstGeom prst="roundRect">
              <a:avLst>
                <a:gd name="adj" fmla="val 16667"/>
              </a:avLst>
            </a:prstGeom>
            <a:noFill/>
            <a:ln w="9525">
              <a:noFill/>
              <a:round/>
              <a:headEnd/>
              <a:tailEnd/>
            </a:ln>
          </p:spPr>
          <p:txBody>
            <a:bodyPr>
              <a:spAutoFit/>
            </a:bodyPr>
            <a:lstStyle/>
            <a:p>
              <a:pPr algn="ctr" eaLnBrk="1" hangingPunct="1">
                <a:spcBef>
                  <a:spcPct val="35000"/>
                </a:spcBef>
                <a:defRPr/>
              </a:pP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程序和指令也是</a:t>
              </a:r>
              <a:r>
                <a:rPr kumimoji="0" lang="en-US" altLang="zh-CN" b="0">
                  <a:solidFill>
                    <a:srgbClr val="FFFFFF"/>
                  </a:solidFill>
                  <a:effectLst>
                    <a:outerShdw blurRad="38100" dist="38100" dir="2700000" algn="tl">
                      <a:srgbClr val="C0C0C0"/>
                    </a:outerShdw>
                  </a:effectLst>
                  <a:latin typeface="宋体" pitchFamily="2" charset="-122"/>
                  <a:ea typeface="华文中宋" pitchFamily="2" charset="-122"/>
                </a:rPr>
                <a:t>0</a:t>
              </a: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和</a:t>
              </a:r>
              <a:r>
                <a:rPr kumimoji="0" lang="en-US" altLang="zh-CN" b="0">
                  <a:solidFill>
                    <a:srgbClr val="FFFFFF"/>
                  </a:solidFill>
                  <a:effectLst>
                    <a:outerShdw blurRad="38100" dist="38100" dir="2700000" algn="tl">
                      <a:srgbClr val="C0C0C0"/>
                    </a:outerShdw>
                  </a:effectLst>
                  <a:latin typeface="宋体" pitchFamily="2" charset="-122"/>
                  <a:ea typeface="华文中宋" pitchFamily="2" charset="-122"/>
                </a:rPr>
                <a:t>1</a:t>
              </a:r>
              <a:r>
                <a:rPr kumimoji="0" lang="zh-CN" altLang="en-US" b="0">
                  <a:solidFill>
                    <a:srgbClr val="FFFFFF"/>
                  </a:solidFill>
                  <a:effectLst>
                    <a:outerShdw blurRad="38100" dist="38100" dir="2700000" algn="tl">
                      <a:srgbClr val="C0C0C0"/>
                    </a:outerShdw>
                  </a:effectLst>
                  <a:latin typeface="宋体" pitchFamily="2" charset="-122"/>
                  <a:ea typeface="华文中宋" pitchFamily="2" charset="-122"/>
                </a:rPr>
                <a:t>的形式表达</a:t>
              </a:r>
            </a:p>
          </p:txBody>
        </p:sp>
      </p:grpSp>
      <p:grpSp>
        <p:nvGrpSpPr>
          <p:cNvPr id="21516" name="Group 51">
            <a:extLst>
              <a:ext uri="{FF2B5EF4-FFF2-40B4-BE49-F238E27FC236}">
                <a16:creationId xmlns:a16="http://schemas.microsoft.com/office/drawing/2014/main" id="{CAD72DF6-31B5-186E-772B-D0238A1EEB5B}"/>
              </a:ext>
            </a:extLst>
          </p:cNvPr>
          <p:cNvGrpSpPr>
            <a:grpSpLocks/>
          </p:cNvGrpSpPr>
          <p:nvPr/>
        </p:nvGrpSpPr>
        <p:grpSpPr bwMode="auto">
          <a:xfrm>
            <a:off x="6049963" y="5435600"/>
            <a:ext cx="2473325" cy="968375"/>
            <a:chOff x="2413" y="3675"/>
            <a:chExt cx="1558" cy="610"/>
          </a:xfrm>
        </p:grpSpPr>
        <p:sp>
          <p:nvSpPr>
            <p:cNvPr id="21517" name="AutoShape 39">
              <a:extLst>
                <a:ext uri="{FF2B5EF4-FFF2-40B4-BE49-F238E27FC236}">
                  <a16:creationId xmlns:a16="http://schemas.microsoft.com/office/drawing/2014/main" id="{C5815DCF-D27B-0B79-9274-84AE13719314}"/>
                </a:ext>
              </a:extLst>
            </p:cNvPr>
            <p:cNvSpPr>
              <a:spLocks noChangeArrowheads="1"/>
            </p:cNvSpPr>
            <p:nvPr/>
          </p:nvSpPr>
          <p:spPr bwMode="gray">
            <a:xfrm>
              <a:off x="2413" y="3675"/>
              <a:ext cx="1558" cy="610"/>
            </a:xfrm>
            <a:prstGeom prst="roundRect">
              <a:avLst>
                <a:gd name="adj" fmla="val 16667"/>
              </a:avLst>
            </a:prstGeom>
            <a:solidFill>
              <a:srgbClr val="B9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400" b="0">
                <a:solidFill>
                  <a:srgbClr val="000000"/>
                </a:solidFill>
                <a:latin typeface="宋体" panose="02010600030101010101" pitchFamily="2" charset="-122"/>
              </a:endParaRPr>
            </a:p>
          </p:txBody>
        </p:sp>
        <p:sp>
          <p:nvSpPr>
            <p:cNvPr id="21518" name="Oval 40">
              <a:extLst>
                <a:ext uri="{FF2B5EF4-FFF2-40B4-BE49-F238E27FC236}">
                  <a16:creationId xmlns:a16="http://schemas.microsoft.com/office/drawing/2014/main" id="{F75B4458-BB0F-9BD1-565E-5A3122C55E2C}"/>
                </a:ext>
              </a:extLst>
            </p:cNvPr>
            <p:cNvSpPr>
              <a:spLocks noChangeArrowheads="1"/>
            </p:cNvSpPr>
            <p:nvPr/>
          </p:nvSpPr>
          <p:spPr bwMode="gray">
            <a:xfrm>
              <a:off x="2542" y="3726"/>
              <a:ext cx="1300" cy="509"/>
            </a:xfrm>
            <a:prstGeom prst="roundRect">
              <a:avLst>
                <a:gd name="adj" fmla="val 16667"/>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400" b="0">
                <a:solidFill>
                  <a:srgbClr val="000000"/>
                </a:solidFill>
                <a:latin typeface="宋体" panose="02010600030101010101" pitchFamily="2" charset="-122"/>
              </a:endParaRPr>
            </a:p>
          </p:txBody>
        </p:sp>
        <p:sp>
          <p:nvSpPr>
            <p:cNvPr id="16" name="Text Box 84">
              <a:extLst>
                <a:ext uri="{FF2B5EF4-FFF2-40B4-BE49-F238E27FC236}">
                  <a16:creationId xmlns:a16="http://schemas.microsoft.com/office/drawing/2014/main" id="{545A201B-45B6-B69D-18CC-21A138A07124}"/>
                </a:ext>
              </a:extLst>
            </p:cNvPr>
            <p:cNvSpPr>
              <a:spLocks noChangeArrowheads="1"/>
            </p:cNvSpPr>
            <p:nvPr/>
          </p:nvSpPr>
          <p:spPr bwMode="auto">
            <a:xfrm>
              <a:off x="2529" y="3697"/>
              <a:ext cx="1326" cy="568"/>
            </a:xfrm>
            <a:prstGeom prst="roundRect">
              <a:avLst>
                <a:gd name="adj" fmla="val 16667"/>
              </a:avLst>
            </a:prstGeom>
            <a:noFill/>
            <a:ln w="9525">
              <a:noFill/>
              <a:round/>
              <a:headEnd/>
              <a:tailEnd/>
            </a:ln>
          </p:spPr>
          <p:txBody>
            <a:bodyPr>
              <a:spAutoFit/>
            </a:bodyPr>
            <a:lstStyle/>
            <a:p>
              <a:pPr algn="ctr" eaLnBrk="1" hangingPunct="1">
                <a:spcBef>
                  <a:spcPct val="35000"/>
                </a:spcBef>
                <a:defRPr/>
              </a:pPr>
              <a:r>
                <a:rPr kumimoji="0" lang="zh-CN" altLang="en-US" sz="2400" b="0">
                  <a:solidFill>
                    <a:srgbClr val="FFFFFF"/>
                  </a:solidFill>
                  <a:effectLst>
                    <a:outerShdw blurRad="38100" dist="38100" dir="2700000" algn="tl">
                      <a:srgbClr val="C0C0C0"/>
                    </a:outerShdw>
                  </a:effectLst>
                  <a:latin typeface="宋体" pitchFamily="2" charset="-122"/>
                  <a:ea typeface="华文中宋" pitchFamily="2" charset="-122"/>
                </a:rPr>
                <a:t>程序可用状态转换图来表达</a:t>
              </a:r>
            </a:p>
          </p:txBody>
        </p:sp>
      </p:gr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554" name="标题 3">
            <a:extLst>
              <a:ext uri="{FF2B5EF4-FFF2-40B4-BE49-F238E27FC236}">
                <a16:creationId xmlns:a16="http://schemas.microsoft.com/office/drawing/2014/main" id="{FFB495C9-CBCA-BA59-1026-7D6310DE86EE}"/>
              </a:ext>
            </a:extLst>
          </p:cNvPr>
          <p:cNvSpPr>
            <a:spLocks/>
          </p:cNvSpPr>
          <p:nvPr/>
        </p:nvSpPr>
        <p:spPr bwMode="auto">
          <a:xfrm>
            <a:off x="1524000" y="971550"/>
            <a:ext cx="62007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zh-CN" sz="3600">
                <a:solidFill>
                  <a:schemeClr val="tx2"/>
                </a:solidFill>
                <a:ea typeface="黑体" panose="02010609060101010101" pitchFamily="49" charset="-122"/>
              </a:rPr>
              <a:t>冯.诺依曼计算机: 思想与构成</a:t>
            </a:r>
            <a:endParaRPr kumimoji="0" lang="en-US" altLang="zh-CN" sz="3600">
              <a:solidFill>
                <a:schemeClr val="tx2"/>
              </a:solidFill>
              <a:ea typeface="黑体" panose="02010609060101010101" pitchFamily="49" charset="-122"/>
            </a:endParaRPr>
          </a:p>
        </p:txBody>
      </p:sp>
      <p:sp>
        <p:nvSpPr>
          <p:cNvPr id="6" name="Rectangle 3">
            <a:extLst>
              <a:ext uri="{FF2B5EF4-FFF2-40B4-BE49-F238E27FC236}">
                <a16:creationId xmlns:a16="http://schemas.microsoft.com/office/drawing/2014/main" id="{052AF217-F4D6-AE1B-8F47-2B968AD2C526}"/>
              </a:ext>
            </a:extLst>
          </p:cNvPr>
          <p:cNvSpPr txBox="1">
            <a:spLocks noChangeArrowheads="1"/>
          </p:cNvSpPr>
          <p:nvPr/>
        </p:nvSpPr>
        <p:spPr bwMode="auto">
          <a:xfrm>
            <a:off x="1006475" y="3444875"/>
            <a:ext cx="7129463" cy="2376488"/>
          </a:xfrm>
          <a:prstGeom prst="rect">
            <a:avLst/>
          </a:prstGeom>
          <a:noFill/>
          <a:ln w="9525">
            <a:noFill/>
            <a:miter lim="800000"/>
            <a:headEnd/>
            <a:tailEnd/>
          </a:ln>
        </p:spPr>
        <p:txBody>
          <a:bodyPr/>
          <a:lstStyle>
            <a:defPPr>
              <a:defRPr lang="zh-CN"/>
            </a:defPPr>
            <a:lvl1pPr algn="l" rtl="0" fontAlgn="base">
              <a:spcBef>
                <a:spcPct val="0"/>
              </a:spcBef>
              <a:spcAft>
                <a:spcPct val="0"/>
              </a:spcAft>
              <a:defRPr kumimoji="1" sz="1600" b="1" kern="1200">
                <a:solidFill>
                  <a:schemeClr val="tx1"/>
                </a:solidFill>
                <a:latin typeface="Arial" charset="0"/>
                <a:ea typeface="宋体" pitchFamily="2" charset="-122"/>
                <a:cs typeface="+mn-cs"/>
              </a:defRPr>
            </a:lvl1pPr>
            <a:lvl2pPr marL="457200" algn="l" rtl="0" fontAlgn="base">
              <a:spcBef>
                <a:spcPct val="0"/>
              </a:spcBef>
              <a:spcAft>
                <a:spcPct val="0"/>
              </a:spcAft>
              <a:defRPr kumimoji="1" sz="1600" b="1" kern="1200">
                <a:solidFill>
                  <a:schemeClr val="tx1"/>
                </a:solidFill>
                <a:latin typeface="Arial" charset="0"/>
                <a:ea typeface="宋体" pitchFamily="2" charset="-122"/>
                <a:cs typeface="+mn-cs"/>
              </a:defRPr>
            </a:lvl2pPr>
            <a:lvl3pPr marL="914400" algn="l" rtl="0" fontAlgn="base">
              <a:spcBef>
                <a:spcPct val="0"/>
              </a:spcBef>
              <a:spcAft>
                <a:spcPct val="0"/>
              </a:spcAft>
              <a:defRPr kumimoji="1" sz="1600" b="1" kern="1200">
                <a:solidFill>
                  <a:schemeClr val="tx1"/>
                </a:solidFill>
                <a:latin typeface="Arial" charset="0"/>
                <a:ea typeface="宋体" pitchFamily="2" charset="-122"/>
                <a:cs typeface="+mn-cs"/>
              </a:defRPr>
            </a:lvl3pPr>
            <a:lvl4pPr marL="1371600" algn="l" rtl="0" fontAlgn="base">
              <a:spcBef>
                <a:spcPct val="0"/>
              </a:spcBef>
              <a:spcAft>
                <a:spcPct val="0"/>
              </a:spcAft>
              <a:defRPr kumimoji="1" sz="1600" b="1" kern="1200">
                <a:solidFill>
                  <a:schemeClr val="tx1"/>
                </a:solidFill>
                <a:latin typeface="Arial" charset="0"/>
                <a:ea typeface="宋体" pitchFamily="2" charset="-122"/>
                <a:cs typeface="+mn-cs"/>
              </a:defRPr>
            </a:lvl4pPr>
            <a:lvl5pPr marL="1828800" algn="l" rtl="0" fontAlgn="base">
              <a:spcBef>
                <a:spcPct val="0"/>
              </a:spcBef>
              <a:spcAft>
                <a:spcPct val="0"/>
              </a:spcAft>
              <a:defRPr kumimoji="1" sz="1600" b="1" kern="1200">
                <a:solidFill>
                  <a:schemeClr val="tx1"/>
                </a:solidFill>
                <a:latin typeface="Arial" charset="0"/>
                <a:ea typeface="宋体" pitchFamily="2" charset="-122"/>
                <a:cs typeface="+mn-cs"/>
              </a:defRPr>
            </a:lvl5pPr>
            <a:lvl6pPr marL="2286000" algn="l" defTabSz="914400" rtl="0" eaLnBrk="1" latinLnBrk="0" hangingPunct="1">
              <a:defRPr kumimoji="1" sz="1600" b="1" kern="1200">
                <a:solidFill>
                  <a:schemeClr val="tx1"/>
                </a:solidFill>
                <a:latin typeface="Arial" charset="0"/>
                <a:ea typeface="宋体" pitchFamily="2" charset="-122"/>
                <a:cs typeface="+mn-cs"/>
              </a:defRPr>
            </a:lvl6pPr>
            <a:lvl7pPr marL="2743200" algn="l" defTabSz="914400" rtl="0" eaLnBrk="1" latinLnBrk="0" hangingPunct="1">
              <a:defRPr kumimoji="1" sz="1600" b="1" kern="1200">
                <a:solidFill>
                  <a:schemeClr val="tx1"/>
                </a:solidFill>
                <a:latin typeface="Arial" charset="0"/>
                <a:ea typeface="宋体" pitchFamily="2" charset="-122"/>
                <a:cs typeface="+mn-cs"/>
              </a:defRPr>
            </a:lvl7pPr>
            <a:lvl8pPr marL="3200400" algn="l" defTabSz="914400" rtl="0" eaLnBrk="1" latinLnBrk="0" hangingPunct="1">
              <a:defRPr kumimoji="1" sz="1600" b="1" kern="1200">
                <a:solidFill>
                  <a:schemeClr val="tx1"/>
                </a:solidFill>
                <a:latin typeface="Arial" charset="0"/>
                <a:ea typeface="宋体" pitchFamily="2" charset="-122"/>
                <a:cs typeface="+mn-cs"/>
              </a:defRPr>
            </a:lvl8pPr>
            <a:lvl9pPr marL="3657600" algn="l" defTabSz="914400" rtl="0" eaLnBrk="1" latinLnBrk="0" hangingPunct="1">
              <a:defRPr kumimoji="1" sz="1600" b="1" kern="1200">
                <a:solidFill>
                  <a:schemeClr val="tx1"/>
                </a:solidFill>
                <a:latin typeface="Arial" charset="0"/>
                <a:ea typeface="宋体" pitchFamily="2" charset="-122"/>
                <a:cs typeface="+mn-cs"/>
              </a:defRPr>
            </a:lvl9pPr>
          </a:lstStyle>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1694551702@qq.com</a:t>
            </a:r>
          </a:p>
          <a:p>
            <a:pPr algn="ctr" eaLnBrk="1" hangingPunct="1">
              <a:lnSpc>
                <a:spcPct val="90000"/>
              </a:lnSpc>
              <a:spcBef>
                <a:spcPct val="40000"/>
              </a:spcBef>
              <a:buClr>
                <a:srgbClr val="3333CC"/>
              </a:buClr>
              <a:buSzPct val="60000"/>
              <a:buFont typeface="Wingdings" pitchFamily="2" charset="2"/>
              <a:buNone/>
              <a:defRPr/>
            </a:pPr>
            <a:endParaRPr kumimoji="0" lang="en-US" altLang="zh-CN" sz="2000" b="0" kern="0" dirty="0">
              <a:solidFill>
                <a:srgbClr val="000000"/>
              </a:solidFill>
              <a:latin typeface="Tahoma"/>
              <a:ea typeface="黑体"/>
            </a:endParaRPr>
          </a:p>
          <a:p>
            <a:pPr algn="ctr" eaLnBrk="1" hangingPunct="1">
              <a:lnSpc>
                <a:spcPct val="90000"/>
              </a:lnSpc>
              <a:spcBef>
                <a:spcPct val="40000"/>
              </a:spcBef>
              <a:buClr>
                <a:srgbClr val="3333CC"/>
              </a:buClr>
              <a:buSzPct val="60000"/>
              <a:buFont typeface="Wingdings" pitchFamily="2" charset="2"/>
              <a:buNone/>
              <a:defRPr/>
            </a:pPr>
            <a:r>
              <a:rPr kumimoji="0" lang="zh-CN" altLang="en-US" sz="2000" b="0" kern="0" dirty="0">
                <a:solidFill>
                  <a:srgbClr val="000000"/>
                </a:solidFill>
                <a:latin typeface="Tahoma"/>
                <a:ea typeface="黑体"/>
              </a:rPr>
              <a:t>辜希武</a:t>
            </a:r>
          </a:p>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School of Computer Science and Technology</a:t>
            </a:r>
          </a:p>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Huazhong University of Science and Technology</a:t>
            </a:r>
          </a:p>
          <a:p>
            <a:pPr algn="ctr" eaLnBrk="1" hangingPunct="1">
              <a:lnSpc>
                <a:spcPct val="90000"/>
              </a:lnSpc>
              <a:spcBef>
                <a:spcPct val="40000"/>
              </a:spcBef>
              <a:buClr>
                <a:srgbClr val="3333CC"/>
              </a:buClr>
              <a:buSzPct val="60000"/>
              <a:buFont typeface="Wingdings" pitchFamily="2" charset="2"/>
              <a:buNone/>
              <a:defRPr/>
            </a:pPr>
            <a:r>
              <a:rPr kumimoji="0" lang="en-US" altLang="zh-CN" sz="2000" b="0" kern="0" dirty="0">
                <a:solidFill>
                  <a:srgbClr val="000000"/>
                </a:solidFill>
                <a:latin typeface="Tahoma"/>
                <a:ea typeface="黑体"/>
              </a:rPr>
              <a:t>Oct. 10, 2014</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96701EE2-07DB-6C17-FD65-917AE1C8A0A5}"/>
              </a:ext>
            </a:extLst>
          </p:cNvPr>
          <p:cNvSpPr txBox="1">
            <a:spLocks noChangeArrowheads="1"/>
          </p:cNvSpPr>
          <p:nvPr/>
        </p:nvSpPr>
        <p:spPr bwMode="auto">
          <a:xfrm>
            <a:off x="206375" y="1597025"/>
            <a:ext cx="8561388"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kumimoji="0" lang="zh-CN" altLang="zh-CN" b="0">
                <a:ea typeface="华文宋体" panose="02010600040101010101" pitchFamily="2" charset="-122"/>
              </a:rPr>
              <a:t>1944~1945年间，冯</a:t>
            </a:r>
            <a:r>
              <a:rPr kumimoji="0" lang="zh-CN" altLang="en-US" b="0">
                <a:ea typeface="华文宋体" panose="02010600040101010101" pitchFamily="2" charset="-122"/>
              </a:rPr>
              <a:t>.</a:t>
            </a:r>
            <a:r>
              <a:rPr kumimoji="0" lang="zh-CN" altLang="zh-CN" b="0">
                <a:ea typeface="华文宋体" panose="02010600040101010101" pitchFamily="2" charset="-122"/>
              </a:rPr>
              <a:t>诺伊曼提出</a:t>
            </a:r>
            <a:endParaRPr kumimoji="0" lang="zh-CN" altLang="en-US" b="0">
              <a:ea typeface="华文宋体" panose="02010600040101010101" pitchFamily="2" charset="-122"/>
            </a:endParaRPr>
          </a:p>
          <a:p>
            <a:pPr eaLnBrk="1" hangingPunct="1">
              <a:lnSpc>
                <a:spcPct val="140000"/>
              </a:lnSpc>
              <a:buClr>
                <a:srgbClr val="0066FF"/>
              </a:buClr>
              <a:buFont typeface="Wingdings" panose="05000000000000000000" pitchFamily="2" charset="2"/>
              <a:buNone/>
            </a:pPr>
            <a:r>
              <a:rPr kumimoji="0" lang="zh-CN" altLang="zh-CN" b="0">
                <a:ea typeface="华文宋体" panose="02010600040101010101" pitchFamily="2" charset="-122"/>
              </a:rPr>
              <a:t> </a:t>
            </a:r>
            <a:r>
              <a:rPr kumimoji="0" lang="zh-CN" altLang="zh-CN" b="0">
                <a:latin typeface="华文宋体" panose="02010600040101010101" pitchFamily="2" charset="-122"/>
                <a:ea typeface="华文宋体" panose="02010600040101010101" pitchFamily="2" charset="-122"/>
              </a:rPr>
              <a:t>“</a:t>
            </a:r>
            <a:r>
              <a:rPr kumimoji="0" lang="zh-CN" altLang="zh-CN" b="0">
                <a:ea typeface="华文宋体" panose="02010600040101010101" pitchFamily="2" charset="-122"/>
              </a:rPr>
              <a:t>存储程序</a:t>
            </a:r>
            <a:r>
              <a:rPr kumimoji="0" lang="zh-CN" altLang="zh-CN" b="0">
                <a:latin typeface="华文宋体" panose="02010600040101010101" pitchFamily="2" charset="-122"/>
                <a:ea typeface="华文宋体" panose="02010600040101010101" pitchFamily="2" charset="-122"/>
              </a:rPr>
              <a:t>”</a:t>
            </a:r>
            <a:r>
              <a:rPr kumimoji="0" lang="zh-CN" altLang="zh-CN" b="0">
                <a:ea typeface="华文宋体" panose="02010600040101010101" pitchFamily="2" charset="-122"/>
              </a:rPr>
              <a:t>的计算机设计思想</a:t>
            </a:r>
            <a:r>
              <a:rPr kumimoji="0" lang="zh-CN" altLang="en-US" b="0">
                <a:ea typeface="华文宋体" panose="02010600040101010101" pitchFamily="2" charset="-122"/>
              </a:rPr>
              <a:t>，</a:t>
            </a:r>
          </a:p>
          <a:p>
            <a:pPr eaLnBrk="1" hangingPunct="1">
              <a:lnSpc>
                <a:spcPct val="140000"/>
              </a:lnSpc>
              <a:buClr>
                <a:srgbClr val="0066FF"/>
              </a:buClr>
              <a:buFont typeface="Wingdings" panose="05000000000000000000" pitchFamily="2" charset="2"/>
              <a:buNone/>
            </a:pPr>
            <a:r>
              <a:rPr kumimoji="0" lang="zh-CN" altLang="en-US" b="0">
                <a:ea typeface="华文宋体" panose="02010600040101010101" pitchFamily="2" charset="-122"/>
              </a:rPr>
              <a:t>并进行了实践，</a:t>
            </a:r>
            <a:r>
              <a:rPr kumimoji="0" lang="zh-CN" altLang="zh-CN" b="0">
                <a:ea typeface="华文宋体" panose="02010600040101010101" pitchFamily="2" charset="-122"/>
              </a:rPr>
              <a:t>现代计算机普遍来</a:t>
            </a:r>
            <a:endParaRPr kumimoji="0" lang="zh-CN" altLang="en-US" b="0">
              <a:ea typeface="华文宋体" panose="02010600040101010101" pitchFamily="2" charset="-122"/>
            </a:endParaRPr>
          </a:p>
          <a:p>
            <a:pPr eaLnBrk="1" hangingPunct="1">
              <a:lnSpc>
                <a:spcPct val="140000"/>
              </a:lnSpc>
              <a:buClr>
                <a:srgbClr val="0066FF"/>
              </a:buClr>
              <a:buFont typeface="Wingdings" panose="05000000000000000000" pitchFamily="2" charset="2"/>
              <a:buNone/>
            </a:pPr>
            <a:r>
              <a:rPr kumimoji="0" lang="zh-CN" altLang="zh-CN" b="0">
                <a:ea typeface="华文宋体" panose="02010600040101010101" pitchFamily="2" charset="-122"/>
              </a:rPr>
              <a:t>讲属于冯</a:t>
            </a:r>
            <a:r>
              <a:rPr kumimoji="0" lang="zh-CN" altLang="en-US" b="0">
                <a:ea typeface="华文宋体" panose="02010600040101010101" pitchFamily="2" charset="-122"/>
              </a:rPr>
              <a:t>.</a:t>
            </a:r>
            <a:r>
              <a:rPr kumimoji="0" lang="zh-CN" altLang="zh-CN" b="0">
                <a:ea typeface="华文宋体" panose="02010600040101010101" pitchFamily="2" charset="-122"/>
              </a:rPr>
              <a:t>诺伊曼机体系。</a:t>
            </a:r>
            <a:endParaRPr kumimoji="0" lang="zh-CN" altLang="en-US" b="0">
              <a:ea typeface="华文宋体" panose="02010600040101010101" pitchFamily="2" charset="-122"/>
            </a:endParaRPr>
          </a:p>
          <a:p>
            <a:pPr eaLnBrk="1" hangingPunct="1">
              <a:lnSpc>
                <a:spcPct val="140000"/>
              </a:lnSpc>
              <a:buClr>
                <a:srgbClr val="0066FF"/>
              </a:buClr>
              <a:buFont typeface="Wingdings" panose="05000000000000000000" pitchFamily="2" charset="2"/>
              <a:buChar char="u"/>
            </a:pPr>
            <a:r>
              <a:rPr kumimoji="0" lang="zh-CN" altLang="zh-CN" b="0">
                <a:ea typeface="华文宋体" panose="02010600040101010101" pitchFamily="2" charset="-122"/>
              </a:rPr>
              <a:t>冯</a:t>
            </a:r>
            <a:r>
              <a:rPr kumimoji="0" lang="zh-CN" altLang="en-US" b="0">
                <a:ea typeface="华文宋体" panose="02010600040101010101" pitchFamily="2" charset="-122"/>
              </a:rPr>
              <a:t>.</a:t>
            </a:r>
            <a:r>
              <a:rPr kumimoji="0" lang="zh-CN" altLang="zh-CN" b="0">
                <a:ea typeface="华文宋体" panose="02010600040101010101" pitchFamily="2" charset="-122"/>
              </a:rPr>
              <a:t>诺伊曼机</a:t>
            </a:r>
            <a:r>
              <a:rPr kumimoji="0" lang="zh-CN" altLang="en-US" b="0">
                <a:ea typeface="华文宋体" panose="02010600040101010101" pitchFamily="2" charset="-122"/>
              </a:rPr>
              <a:t>的基本思想</a:t>
            </a:r>
            <a:r>
              <a:rPr kumimoji="0" lang="zh-CN" altLang="en-US" sz="1600" b="0">
                <a:ea typeface="华文宋体" panose="02010600040101010101" pitchFamily="2" charset="-122"/>
              </a:rPr>
              <a:t>：</a:t>
            </a:r>
          </a:p>
          <a:p>
            <a:pPr lvl="1" eaLnBrk="1" hangingPunct="1">
              <a:lnSpc>
                <a:spcPct val="140000"/>
              </a:lnSpc>
              <a:buClr>
                <a:srgbClr val="FF0066"/>
              </a:buClr>
              <a:buFont typeface="Wingdings" panose="05000000000000000000" pitchFamily="2" charset="2"/>
              <a:buChar char="l"/>
            </a:pPr>
            <a:r>
              <a:rPr lang="zh-CN" altLang="en-US" sz="2400">
                <a:solidFill>
                  <a:srgbClr val="CC0000"/>
                </a:solidFill>
              </a:rPr>
              <a:t>运算</a:t>
            </a:r>
            <a:r>
              <a:rPr lang="zh-CN" altLang="en-US" b="0"/>
              <a:t>和</a:t>
            </a:r>
            <a:r>
              <a:rPr lang="zh-CN" altLang="en-US" sz="2400">
                <a:solidFill>
                  <a:srgbClr val="CC0000"/>
                </a:solidFill>
              </a:rPr>
              <a:t>存储</a:t>
            </a:r>
            <a:r>
              <a:rPr lang="zh-CN" altLang="en-US">
                <a:solidFill>
                  <a:schemeClr val="accent2"/>
                </a:solidFill>
              </a:rPr>
              <a:t>分离</a:t>
            </a:r>
            <a:endParaRPr kumimoji="0" lang="zh-CN" altLang="en-US" sz="2400">
              <a:solidFill>
                <a:schemeClr val="accent2"/>
              </a:solidFill>
              <a:ea typeface="华文宋体" panose="02010600040101010101" pitchFamily="2" charset="-122"/>
            </a:endParaRPr>
          </a:p>
          <a:p>
            <a:pPr lvl="1" eaLnBrk="1" hangingPunct="1">
              <a:lnSpc>
                <a:spcPct val="140000"/>
              </a:lnSpc>
              <a:buClr>
                <a:srgbClr val="FF0066"/>
              </a:buClr>
              <a:buFont typeface="Wingdings" panose="05000000000000000000" pitchFamily="2" charset="2"/>
              <a:buChar char="l"/>
            </a:pPr>
            <a:r>
              <a:rPr kumimoji="0" lang="zh-CN" altLang="zh-CN" sz="2400">
                <a:solidFill>
                  <a:schemeClr val="accent2"/>
                </a:solidFill>
                <a:ea typeface="华文宋体" panose="02010600040101010101" pitchFamily="2" charset="-122"/>
              </a:rPr>
              <a:t>存储程序</a:t>
            </a:r>
            <a:r>
              <a:rPr kumimoji="0" lang="zh-CN" altLang="zh-CN" sz="1600" b="0">
                <a:ea typeface="华文宋体" panose="02010600040101010101" pitchFamily="2" charset="-122"/>
              </a:rPr>
              <a:t>：</a:t>
            </a:r>
            <a:r>
              <a:rPr kumimoji="0" lang="zh-CN" altLang="zh-CN" sz="1600">
                <a:solidFill>
                  <a:srgbClr val="FF0000"/>
                </a:solidFill>
                <a:ea typeface="华文宋体" panose="02010600040101010101" pitchFamily="2" charset="-122"/>
              </a:rPr>
              <a:t>指令和数据</a:t>
            </a:r>
            <a:r>
              <a:rPr kumimoji="0" lang="zh-CN" altLang="zh-CN" sz="1600" b="0">
                <a:ea typeface="华文宋体" panose="02010600040101010101" pitchFamily="2" charset="-122"/>
              </a:rPr>
              <a:t>以同等地位</a:t>
            </a:r>
            <a:r>
              <a:rPr kumimoji="0" lang="zh-CN" altLang="zh-CN" sz="1600" b="0">
                <a:solidFill>
                  <a:schemeClr val="accent2"/>
                </a:solidFill>
                <a:ea typeface="华文宋体" panose="02010600040101010101" pitchFamily="2" charset="-122"/>
              </a:rPr>
              <a:t>事先</a:t>
            </a:r>
            <a:r>
              <a:rPr kumimoji="0" lang="zh-CN" altLang="zh-CN" sz="1600">
                <a:solidFill>
                  <a:srgbClr val="FF0000"/>
                </a:solidFill>
                <a:ea typeface="华文宋体" panose="02010600040101010101" pitchFamily="2" charset="-122"/>
              </a:rPr>
              <a:t>存于存储器</a:t>
            </a:r>
            <a:r>
              <a:rPr kumimoji="0" lang="zh-CN" altLang="zh-CN" sz="1600" b="0">
                <a:ea typeface="华文宋体" panose="02010600040101010101" pitchFamily="2" charset="-122"/>
              </a:rPr>
              <a:t>, 可按地址寻访</a:t>
            </a:r>
            <a:r>
              <a:rPr kumimoji="0" lang="zh-CN" altLang="en-US" sz="1600" b="0">
                <a:ea typeface="华文宋体" panose="02010600040101010101" pitchFamily="2" charset="-122"/>
              </a:rPr>
              <a:t>, </a:t>
            </a:r>
            <a:r>
              <a:rPr kumimoji="0" lang="zh-CN" altLang="en-US" sz="1600">
                <a:solidFill>
                  <a:srgbClr val="FF0000"/>
                </a:solidFill>
                <a:ea typeface="华文宋体" panose="02010600040101010101" pitchFamily="2" charset="-122"/>
              </a:rPr>
              <a:t>连续自动执行。</a:t>
            </a:r>
            <a:endParaRPr kumimoji="0" lang="zh-CN" altLang="zh-CN" sz="1600">
              <a:solidFill>
                <a:srgbClr val="FF0000"/>
              </a:solidFill>
              <a:ea typeface="华文宋体" panose="02010600040101010101" pitchFamily="2" charset="-122"/>
            </a:endParaRPr>
          </a:p>
          <a:p>
            <a:pPr lvl="1" eaLnBrk="1" hangingPunct="1">
              <a:lnSpc>
                <a:spcPct val="140000"/>
              </a:lnSpc>
              <a:buClr>
                <a:srgbClr val="FF0066"/>
              </a:buClr>
              <a:buFont typeface="Wingdings" panose="05000000000000000000" pitchFamily="2" charset="2"/>
              <a:buChar char="l"/>
            </a:pPr>
            <a:r>
              <a:rPr kumimoji="0" lang="zh-CN" altLang="zh-CN" sz="1600" b="0">
                <a:ea typeface="华文宋体" panose="02010600040101010101" pitchFamily="2" charset="-122"/>
              </a:rPr>
              <a:t>五大部件构成：</a:t>
            </a:r>
            <a:r>
              <a:rPr kumimoji="0" lang="zh-CN" altLang="zh-CN" sz="2400">
                <a:solidFill>
                  <a:schemeClr val="accent2"/>
                </a:solidFill>
                <a:ea typeface="华文宋体" panose="02010600040101010101" pitchFamily="2" charset="-122"/>
              </a:rPr>
              <a:t>运算器</a:t>
            </a:r>
            <a:r>
              <a:rPr kumimoji="0" lang="zh-CN" altLang="zh-CN" sz="1600" b="0">
                <a:ea typeface="华文宋体" panose="02010600040101010101" pitchFamily="2" charset="-122"/>
              </a:rPr>
              <a:t>、</a:t>
            </a:r>
            <a:r>
              <a:rPr kumimoji="0" lang="zh-CN" altLang="zh-CN" sz="2400">
                <a:solidFill>
                  <a:schemeClr val="accent2"/>
                </a:solidFill>
                <a:ea typeface="华文宋体" panose="02010600040101010101" pitchFamily="2" charset="-122"/>
              </a:rPr>
              <a:t>控制器</a:t>
            </a:r>
            <a:r>
              <a:rPr kumimoji="0" lang="zh-CN" altLang="zh-CN" sz="1600" b="0">
                <a:ea typeface="华文宋体" panose="02010600040101010101" pitchFamily="2" charset="-122"/>
              </a:rPr>
              <a:t>、</a:t>
            </a:r>
            <a:r>
              <a:rPr kumimoji="0" lang="zh-CN" altLang="zh-CN" sz="2400">
                <a:solidFill>
                  <a:schemeClr val="accent2"/>
                </a:solidFill>
                <a:ea typeface="华文宋体" panose="02010600040101010101" pitchFamily="2" charset="-122"/>
              </a:rPr>
              <a:t>存储器</a:t>
            </a:r>
            <a:r>
              <a:rPr kumimoji="0" lang="zh-CN" altLang="zh-CN" sz="1600" b="0">
                <a:ea typeface="华文宋体" panose="02010600040101010101" pitchFamily="2" charset="-122"/>
              </a:rPr>
              <a:t>、</a:t>
            </a:r>
            <a:r>
              <a:rPr kumimoji="0" lang="zh-CN" altLang="zh-CN" sz="2400">
                <a:solidFill>
                  <a:schemeClr val="accent2"/>
                </a:solidFill>
                <a:ea typeface="华文宋体" panose="02010600040101010101" pitchFamily="2" charset="-122"/>
              </a:rPr>
              <a:t>输入设备</a:t>
            </a:r>
            <a:r>
              <a:rPr kumimoji="0" lang="zh-CN" altLang="zh-CN" sz="1600" b="0">
                <a:ea typeface="华文宋体" panose="02010600040101010101" pitchFamily="2" charset="-122"/>
              </a:rPr>
              <a:t>和</a:t>
            </a:r>
            <a:r>
              <a:rPr kumimoji="0" lang="zh-CN" altLang="zh-CN" sz="2400">
                <a:solidFill>
                  <a:schemeClr val="accent2"/>
                </a:solidFill>
                <a:ea typeface="华文宋体" panose="02010600040101010101" pitchFamily="2" charset="-122"/>
              </a:rPr>
              <a:t>输出设备</a:t>
            </a:r>
          </a:p>
          <a:p>
            <a:pPr lvl="1" eaLnBrk="1" hangingPunct="1">
              <a:lnSpc>
                <a:spcPct val="140000"/>
              </a:lnSpc>
              <a:buClr>
                <a:srgbClr val="FF0066"/>
              </a:buClr>
              <a:buFont typeface="Wingdings" panose="05000000000000000000" pitchFamily="2" charset="2"/>
              <a:buChar char="l"/>
            </a:pPr>
            <a:r>
              <a:rPr kumimoji="0" lang="zh-CN" altLang="zh-CN" sz="1600" b="0">
                <a:ea typeface="华文宋体" panose="02010600040101010101" pitchFamily="2" charset="-122"/>
              </a:rPr>
              <a:t>指令和数据用</a:t>
            </a:r>
            <a:r>
              <a:rPr kumimoji="0" lang="zh-CN" altLang="zh-CN" sz="2400">
                <a:solidFill>
                  <a:schemeClr val="accent2"/>
                </a:solidFill>
                <a:ea typeface="华文宋体" panose="02010600040101010101" pitchFamily="2" charset="-122"/>
              </a:rPr>
              <a:t>二进制</a:t>
            </a:r>
            <a:r>
              <a:rPr kumimoji="0" lang="zh-CN" altLang="zh-CN" sz="1600" b="0">
                <a:ea typeface="华文宋体" panose="02010600040101010101" pitchFamily="2" charset="-122"/>
              </a:rPr>
              <a:t>表示</a:t>
            </a:r>
            <a:r>
              <a:rPr kumimoji="0" lang="zh-CN" altLang="en-US" sz="1600" b="0">
                <a:ea typeface="华文宋体" panose="02010600040101010101" pitchFamily="2" charset="-122"/>
              </a:rPr>
              <a:t>，</a:t>
            </a:r>
            <a:r>
              <a:rPr kumimoji="0" lang="zh-CN" altLang="zh-CN" sz="1600" b="0">
                <a:ea typeface="华文宋体" panose="02010600040101010101" pitchFamily="2" charset="-122"/>
              </a:rPr>
              <a:t>指令由操作码和地址码组成</a:t>
            </a:r>
          </a:p>
          <a:p>
            <a:pPr lvl="1" eaLnBrk="1" hangingPunct="1">
              <a:lnSpc>
                <a:spcPct val="140000"/>
              </a:lnSpc>
              <a:buClr>
                <a:srgbClr val="FF0066"/>
              </a:buClr>
              <a:buFont typeface="Wingdings" panose="05000000000000000000" pitchFamily="2" charset="2"/>
              <a:buChar char="l"/>
            </a:pPr>
            <a:r>
              <a:rPr kumimoji="0" lang="zh-CN" altLang="zh-CN" sz="1600" b="0">
                <a:ea typeface="华文宋体" panose="02010600040101010101" pitchFamily="2" charset="-122"/>
              </a:rPr>
              <a:t>以运算器为中心，控制器负责解释指令</a:t>
            </a:r>
            <a:r>
              <a:rPr kumimoji="0" lang="zh-CN" altLang="en-US" sz="1600" b="0">
                <a:ea typeface="华文宋体" panose="02010600040101010101" pitchFamily="2" charset="-122"/>
              </a:rPr>
              <a:t>，运算器负责执行指令</a:t>
            </a:r>
            <a:endParaRPr kumimoji="0" lang="zh-CN" altLang="zh-CN" sz="1600" b="0">
              <a:ea typeface="华文宋体" panose="02010600040101010101" pitchFamily="2" charset="-122"/>
            </a:endParaRPr>
          </a:p>
        </p:txBody>
      </p:sp>
      <p:sp>
        <p:nvSpPr>
          <p:cNvPr id="12291" name="Text Box 16">
            <a:extLst>
              <a:ext uri="{FF2B5EF4-FFF2-40B4-BE49-F238E27FC236}">
                <a16:creationId xmlns:a16="http://schemas.microsoft.com/office/drawing/2014/main" id="{E5CE261F-E029-C0A8-F790-4618B7D4AB2B}"/>
              </a:ext>
            </a:extLst>
          </p:cNvPr>
          <p:cNvSpPr txBox="1">
            <a:spLocks noChangeArrowheads="1"/>
          </p:cNvSpPr>
          <p:nvPr/>
        </p:nvSpPr>
        <p:spPr bwMode="auto">
          <a:xfrm>
            <a:off x="163513" y="0"/>
            <a:ext cx="345598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思想与构成</a:t>
            </a:r>
          </a:p>
          <a:p>
            <a:pPr eaLnBrk="1" hangingPunct="1">
              <a:lnSpc>
                <a:spcPct val="120000"/>
              </a:lnSpc>
              <a:defRPr/>
            </a:pPr>
            <a:r>
              <a:rPr lang="en-US" altLang="zh-CN" dirty="0">
                <a:solidFill>
                  <a:schemeClr val="accent6"/>
                </a:solidFill>
                <a:latin typeface="Arial" charset="0"/>
                <a:ea typeface="华文中宋" pitchFamily="2" charset="-122"/>
              </a:rPr>
              <a:t>(1)</a:t>
            </a:r>
            <a:r>
              <a:rPr lang="zh-CN" altLang="en-US" dirty="0">
                <a:solidFill>
                  <a:schemeClr val="accent6"/>
                </a:solidFill>
                <a:latin typeface="Arial" charset="0"/>
                <a:ea typeface="华文中宋" pitchFamily="2" charset="-122"/>
              </a:rPr>
              <a:t>什么是冯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p>
        </p:txBody>
      </p:sp>
      <p:sp>
        <p:nvSpPr>
          <p:cNvPr id="25604" name="Text Box 4">
            <a:extLst>
              <a:ext uri="{FF2B5EF4-FFF2-40B4-BE49-F238E27FC236}">
                <a16:creationId xmlns:a16="http://schemas.microsoft.com/office/drawing/2014/main" id="{A956F800-F27D-0B70-1D11-B0F48CAD0522}"/>
              </a:ext>
            </a:extLst>
          </p:cNvPr>
          <p:cNvSpPr txBox="1">
            <a:spLocks noChangeArrowheads="1"/>
          </p:cNvSpPr>
          <p:nvPr/>
        </p:nvSpPr>
        <p:spPr bwMode="auto">
          <a:xfrm>
            <a:off x="212725" y="1252538"/>
            <a:ext cx="455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zh-CN" sz="2400" b="0">
                <a:ea typeface="华文中宋" panose="02010600040101010101" pitchFamily="2" charset="-122"/>
              </a:rPr>
              <a:t>冯</a:t>
            </a:r>
            <a:r>
              <a:rPr lang="zh-CN" altLang="en-US" sz="2400" b="0">
                <a:ea typeface="华文中宋" panose="02010600040101010101" pitchFamily="2" charset="-122"/>
              </a:rPr>
              <a:t>.诺依曼</a:t>
            </a:r>
            <a:r>
              <a:rPr lang="en-US" altLang="zh-CN" sz="2400" b="0">
                <a:ea typeface="华文中宋" panose="02010600040101010101" pitchFamily="2" charset="-122"/>
              </a:rPr>
              <a:t>(Von.Neumann)</a:t>
            </a:r>
            <a:r>
              <a:rPr lang="zh-CN" altLang="en-US" sz="2400" b="0">
                <a:ea typeface="华文中宋" panose="02010600040101010101" pitchFamily="2" charset="-122"/>
              </a:rPr>
              <a:t>计算机</a:t>
            </a:r>
            <a:endParaRPr lang="en-US" altLang="zh-CN" sz="2400" b="0">
              <a:ea typeface="华文中宋" panose="02010600040101010101" pitchFamily="2" charset="-122"/>
            </a:endParaRPr>
          </a:p>
        </p:txBody>
      </p:sp>
      <p:pic>
        <p:nvPicPr>
          <p:cNvPr id="25605" name="Picture 5">
            <a:extLst>
              <a:ext uri="{FF2B5EF4-FFF2-40B4-BE49-F238E27FC236}">
                <a16:creationId xmlns:a16="http://schemas.microsoft.com/office/drawing/2014/main" id="{F002123D-D2D9-049B-6732-027B884E1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963" y="1735138"/>
            <a:ext cx="3468687"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2809C657-F59A-2517-7AAF-7A55B6BF2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76438"/>
            <a:ext cx="7554913" cy="4435475"/>
          </a:xfrm>
          <a:prstGeom prst="rect">
            <a:avLst/>
          </a:prstGeom>
          <a:noFill/>
          <a:ln w="57150">
            <a:solidFill>
              <a:srgbClr val="9900CC"/>
            </a:solidFill>
            <a:miter lim="800000"/>
            <a:headEnd/>
            <a:tailEnd/>
          </a:ln>
          <a:extLst>
            <a:ext uri="{909E8E84-426E-40DD-AFC4-6F175D3DCCD1}">
              <a14:hiddenFill xmlns:a14="http://schemas.microsoft.com/office/drawing/2010/main">
                <a:solidFill>
                  <a:srgbClr val="FFFFFF"/>
                </a:solidFill>
              </a14:hiddenFill>
            </a:ext>
          </a:extLst>
        </p:spPr>
      </p:pic>
      <p:sp>
        <p:nvSpPr>
          <p:cNvPr id="26627" name="Text Box 3">
            <a:extLst>
              <a:ext uri="{FF2B5EF4-FFF2-40B4-BE49-F238E27FC236}">
                <a16:creationId xmlns:a16="http://schemas.microsoft.com/office/drawing/2014/main" id="{300B0DDF-E6D9-EE17-5ACA-51DDD04C0296}"/>
              </a:ext>
            </a:extLst>
          </p:cNvPr>
          <p:cNvSpPr txBox="1">
            <a:spLocks noChangeArrowheads="1"/>
          </p:cNvSpPr>
          <p:nvPr/>
        </p:nvSpPr>
        <p:spPr bwMode="auto">
          <a:xfrm>
            <a:off x="209550" y="1222375"/>
            <a:ext cx="6045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latin typeface="Times New Roman" panose="02020603050405020304" pitchFamily="18" charset="0"/>
              </a:rPr>
              <a:t>以运算器为中心的冯</a:t>
            </a:r>
            <a:r>
              <a:rPr lang="en-US" altLang="zh-CN" sz="2400">
                <a:latin typeface="Times New Roman" panose="02020603050405020304" pitchFamily="18" charset="0"/>
              </a:rPr>
              <a:t>.</a:t>
            </a:r>
            <a:r>
              <a:rPr lang="zh-CN" altLang="en-US" sz="2400">
                <a:latin typeface="Times New Roman" panose="02020603050405020304" pitchFamily="18" charset="0"/>
              </a:rPr>
              <a:t>诺依曼计算机构成图</a:t>
            </a:r>
            <a:endParaRPr lang="zh-CN" altLang="en-US" sz="2400" b="0">
              <a:latin typeface="Times New Roman" panose="02020603050405020304" pitchFamily="18" charset="0"/>
            </a:endParaRPr>
          </a:p>
        </p:txBody>
      </p:sp>
      <p:sp>
        <p:nvSpPr>
          <p:cNvPr id="13316" name="Text Box 16">
            <a:extLst>
              <a:ext uri="{FF2B5EF4-FFF2-40B4-BE49-F238E27FC236}">
                <a16:creationId xmlns:a16="http://schemas.microsoft.com/office/drawing/2014/main" id="{A27264B1-EA53-6568-8979-F2CC390798F0}"/>
              </a:ext>
            </a:extLst>
          </p:cNvPr>
          <p:cNvSpPr txBox="1">
            <a:spLocks noChangeArrowheads="1"/>
          </p:cNvSpPr>
          <p:nvPr/>
        </p:nvSpPr>
        <p:spPr bwMode="auto">
          <a:xfrm>
            <a:off x="163513" y="0"/>
            <a:ext cx="784383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思想与构成</a:t>
            </a:r>
          </a:p>
          <a:p>
            <a:pPr eaLnBrk="1" hangingPunct="1">
              <a:lnSpc>
                <a:spcPct val="120000"/>
              </a:lnSpc>
              <a:defRPr/>
            </a:pPr>
            <a:r>
              <a:rPr lang="en-US" altLang="zh-CN" dirty="0">
                <a:solidFill>
                  <a:schemeClr val="accent6"/>
                </a:solidFill>
                <a:latin typeface="Arial" charset="0"/>
                <a:ea typeface="华文中宋" pitchFamily="2" charset="-122"/>
              </a:rPr>
              <a:t>(2)</a:t>
            </a: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诺依曼计算机的结构是怎样的</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部件有哪些</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部件的关系怎样</a:t>
            </a:r>
            <a:r>
              <a:rPr lang="en-US" altLang="zh-CN" dirty="0">
                <a:solidFill>
                  <a:schemeClr val="accent6"/>
                </a:solidFill>
                <a:latin typeface="Arial" charset="0"/>
                <a:ea typeface="华文中宋" pitchFamily="2" charset="-122"/>
              </a:rPr>
              <a:t>? </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B28B2EAE-5429-26D1-B71A-8899D09EC8B2}"/>
              </a:ext>
            </a:extLst>
          </p:cNvPr>
          <p:cNvSpPr txBox="1">
            <a:spLocks noChangeArrowheads="1"/>
          </p:cNvSpPr>
          <p:nvPr/>
        </p:nvSpPr>
        <p:spPr bwMode="auto">
          <a:xfrm>
            <a:off x="280988" y="1127125"/>
            <a:ext cx="54768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latin typeface="Times New Roman" panose="02020603050405020304" pitchFamily="18" charset="0"/>
              </a:rPr>
              <a:t>以存储器为中心的现代计算机构成图</a:t>
            </a:r>
          </a:p>
        </p:txBody>
      </p:sp>
      <p:pic>
        <p:nvPicPr>
          <p:cNvPr id="27651" name="Picture 3">
            <a:extLst>
              <a:ext uri="{FF2B5EF4-FFF2-40B4-BE49-F238E27FC236}">
                <a16:creationId xmlns:a16="http://schemas.microsoft.com/office/drawing/2014/main" id="{4E9821BE-EA45-1003-6D8C-51B3B9C29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790700"/>
            <a:ext cx="8266113" cy="4062413"/>
          </a:xfrm>
          <a:prstGeom prst="rect">
            <a:avLst/>
          </a:prstGeom>
          <a:noFill/>
          <a:ln w="57150">
            <a:solidFill>
              <a:srgbClr val="9900CC"/>
            </a:solidFill>
            <a:miter lim="800000"/>
            <a:headEnd/>
            <a:tailEnd/>
          </a:ln>
          <a:extLst>
            <a:ext uri="{909E8E84-426E-40DD-AFC4-6F175D3DCCD1}">
              <a14:hiddenFill xmlns:a14="http://schemas.microsoft.com/office/drawing/2010/main">
                <a:solidFill>
                  <a:srgbClr val="FFFFFF"/>
                </a:solidFill>
              </a14:hiddenFill>
            </a:ext>
          </a:extLst>
        </p:spPr>
      </p:pic>
      <p:sp>
        <p:nvSpPr>
          <p:cNvPr id="14340" name="Text Box 16">
            <a:extLst>
              <a:ext uri="{FF2B5EF4-FFF2-40B4-BE49-F238E27FC236}">
                <a16:creationId xmlns:a16="http://schemas.microsoft.com/office/drawing/2014/main" id="{D6712A18-C78B-809F-6BF7-3CDC86B30B8D}"/>
              </a:ext>
            </a:extLst>
          </p:cNvPr>
          <p:cNvSpPr txBox="1">
            <a:spLocks noChangeArrowheads="1"/>
          </p:cNvSpPr>
          <p:nvPr/>
        </p:nvSpPr>
        <p:spPr bwMode="auto">
          <a:xfrm>
            <a:off x="163513" y="0"/>
            <a:ext cx="605313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思想与构成</a:t>
            </a:r>
          </a:p>
          <a:p>
            <a:pPr eaLnBrk="1" hangingPunct="1">
              <a:lnSpc>
                <a:spcPct val="120000"/>
              </a:lnSpc>
              <a:defRPr/>
            </a:pPr>
            <a:r>
              <a:rPr lang="en-US" altLang="zh-CN" dirty="0">
                <a:solidFill>
                  <a:schemeClr val="accent6"/>
                </a:solidFill>
                <a:latin typeface="Arial" charset="0"/>
                <a:ea typeface="华文中宋" pitchFamily="2" charset="-122"/>
              </a:rPr>
              <a:t>(3)</a:t>
            </a:r>
            <a:r>
              <a:rPr lang="zh-CN" altLang="en-US" dirty="0">
                <a:solidFill>
                  <a:schemeClr val="accent6"/>
                </a:solidFill>
                <a:latin typeface="Arial" charset="0"/>
                <a:ea typeface="华文中宋" pitchFamily="2" charset="-122"/>
              </a:rPr>
              <a:t>存储器为中心与运算器为中心相比的优点在哪里</a:t>
            </a:r>
            <a:r>
              <a:rPr lang="en-US" altLang="zh-CN" dirty="0">
                <a:solidFill>
                  <a:schemeClr val="accent6"/>
                </a:solidFill>
                <a:latin typeface="Arial" charset="0"/>
                <a:ea typeface="华文中宋" pitchFamily="2" charset="-122"/>
              </a:rPr>
              <a:t>? </a:t>
            </a:r>
          </a:p>
        </p:txBody>
      </p:sp>
      <p:sp>
        <p:nvSpPr>
          <p:cNvPr id="27653" name="Text Box 5">
            <a:extLst>
              <a:ext uri="{FF2B5EF4-FFF2-40B4-BE49-F238E27FC236}">
                <a16:creationId xmlns:a16="http://schemas.microsoft.com/office/drawing/2014/main" id="{6192243A-4488-1D7C-40F0-3A95F9B883D8}"/>
              </a:ext>
            </a:extLst>
          </p:cNvPr>
          <p:cNvSpPr txBox="1">
            <a:spLocks noChangeArrowheads="1"/>
          </p:cNvSpPr>
          <p:nvPr/>
        </p:nvSpPr>
        <p:spPr bwMode="auto">
          <a:xfrm>
            <a:off x="442913" y="6056313"/>
            <a:ext cx="8302625" cy="701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a:solidFill>
                  <a:srgbClr val="FFFFEF"/>
                </a:solidFill>
              </a:rPr>
              <a:t>同</a:t>
            </a:r>
            <a:r>
              <a:rPr lang="zh-CN" altLang="en-US">
                <a:solidFill>
                  <a:srgbClr val="FFFFEF"/>
                </a:solidFill>
              </a:rPr>
              <a:t>样是五个部件，以不同的结构来连接，便体现了不同的性能</a:t>
            </a:r>
            <a:r>
              <a:rPr lang="en-US" altLang="zh-CN">
                <a:solidFill>
                  <a:srgbClr val="FFFFEF"/>
                </a:solidFill>
              </a:rPr>
              <a:t>----</a:t>
            </a:r>
            <a:r>
              <a:rPr lang="zh-CN" altLang="en-US">
                <a:solidFill>
                  <a:srgbClr val="FFFFEF"/>
                </a:solidFill>
              </a:rPr>
              <a:t>这就是</a:t>
            </a:r>
            <a:r>
              <a:rPr lang="zh-CN" altLang="en-US">
                <a:solidFill>
                  <a:srgbClr val="FFFFEF"/>
                </a:solidFill>
                <a:latin typeface="宋体" panose="02010600030101010101" pitchFamily="2" charset="-122"/>
              </a:rPr>
              <a:t>“</a:t>
            </a:r>
            <a:r>
              <a:rPr lang="zh-CN" altLang="en-US">
                <a:solidFill>
                  <a:srgbClr val="FFFFEF"/>
                </a:solidFill>
              </a:rPr>
              <a:t>系统</a:t>
            </a:r>
            <a:r>
              <a:rPr lang="zh-CN" altLang="en-US">
                <a:solidFill>
                  <a:srgbClr val="FFFFEF"/>
                </a:solidFill>
                <a:latin typeface="宋体" panose="02010600030101010101" pitchFamily="2" charset="-122"/>
              </a:rPr>
              <a:t>”</a:t>
            </a:r>
            <a:r>
              <a:rPr lang="zh-CN" altLang="en-US">
                <a:solidFill>
                  <a:srgbClr val="FFFFEF"/>
                </a:solidFill>
              </a:rPr>
              <a:t>：强调</a:t>
            </a:r>
            <a:r>
              <a:rPr lang="zh-CN" altLang="en-US">
                <a:solidFill>
                  <a:srgbClr val="FFFFEF"/>
                </a:solidFill>
                <a:latin typeface="宋体" panose="02010600030101010101" pitchFamily="2" charset="-122"/>
              </a:rPr>
              <a:t>“</a:t>
            </a:r>
            <a:r>
              <a:rPr lang="zh-CN" altLang="en-US">
                <a:solidFill>
                  <a:srgbClr val="FFFFEF"/>
                </a:solidFill>
              </a:rPr>
              <a:t>结构</a:t>
            </a:r>
            <a:r>
              <a:rPr lang="zh-CN" altLang="en-US">
                <a:solidFill>
                  <a:srgbClr val="FFFFEF"/>
                </a:solidFill>
                <a:latin typeface="宋体" panose="02010600030101010101" pitchFamily="2" charset="-122"/>
              </a:rPr>
              <a:t>”</a:t>
            </a:r>
            <a:r>
              <a:rPr lang="zh-CN" altLang="en-US">
                <a:solidFill>
                  <a:srgbClr val="FFFFEF"/>
                </a:solidFill>
              </a:rPr>
              <a:t>，强调部件连接后的整体性、协同性</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C97E432-E306-54CC-B304-AABA1C79B3A3}"/>
              </a:ext>
            </a:extLst>
          </p:cNvPr>
          <p:cNvSpPr>
            <a:spLocks noChangeArrowheads="1"/>
          </p:cNvSpPr>
          <p:nvPr/>
        </p:nvSpPr>
        <p:spPr bwMode="auto">
          <a:xfrm>
            <a:off x="2652713" y="1638300"/>
            <a:ext cx="1108075"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隶书" panose="02010509060101010101" pitchFamily="49" charset="-122"/>
              </a:rPr>
              <a:t>运算器</a:t>
            </a:r>
          </a:p>
        </p:txBody>
      </p:sp>
      <p:sp>
        <p:nvSpPr>
          <p:cNvPr id="28675" name="Rectangle 3">
            <a:extLst>
              <a:ext uri="{FF2B5EF4-FFF2-40B4-BE49-F238E27FC236}">
                <a16:creationId xmlns:a16="http://schemas.microsoft.com/office/drawing/2014/main" id="{DD7FEC7B-F189-13C9-4708-7F6F149BDE6D}"/>
              </a:ext>
            </a:extLst>
          </p:cNvPr>
          <p:cNvSpPr>
            <a:spLocks noChangeArrowheads="1"/>
          </p:cNvSpPr>
          <p:nvPr/>
        </p:nvSpPr>
        <p:spPr bwMode="auto">
          <a:xfrm>
            <a:off x="5721350" y="3371850"/>
            <a:ext cx="1108075"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隶书" panose="02010509060101010101" pitchFamily="49" charset="-122"/>
              </a:rPr>
              <a:t>存储器</a:t>
            </a:r>
          </a:p>
        </p:txBody>
      </p:sp>
      <p:sp>
        <p:nvSpPr>
          <p:cNvPr id="28676" name="Rectangle 4">
            <a:extLst>
              <a:ext uri="{FF2B5EF4-FFF2-40B4-BE49-F238E27FC236}">
                <a16:creationId xmlns:a16="http://schemas.microsoft.com/office/drawing/2014/main" id="{DD01FBC6-984F-1A8F-F721-8905D3A8F160}"/>
              </a:ext>
            </a:extLst>
          </p:cNvPr>
          <p:cNvSpPr>
            <a:spLocks noChangeArrowheads="1"/>
          </p:cNvSpPr>
          <p:nvPr/>
        </p:nvSpPr>
        <p:spPr bwMode="auto">
          <a:xfrm>
            <a:off x="244475" y="3370263"/>
            <a:ext cx="1108075"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隶书" panose="02010509060101010101" pitchFamily="49" charset="-122"/>
              </a:rPr>
              <a:t>控制台</a:t>
            </a:r>
          </a:p>
        </p:txBody>
      </p:sp>
      <p:sp>
        <p:nvSpPr>
          <p:cNvPr id="28677" name="Rectangle 5">
            <a:extLst>
              <a:ext uri="{FF2B5EF4-FFF2-40B4-BE49-F238E27FC236}">
                <a16:creationId xmlns:a16="http://schemas.microsoft.com/office/drawing/2014/main" id="{536D2B02-3357-57A7-8A01-E2D29413CEB2}"/>
              </a:ext>
            </a:extLst>
          </p:cNvPr>
          <p:cNvSpPr>
            <a:spLocks noChangeArrowheads="1"/>
          </p:cNvSpPr>
          <p:nvPr/>
        </p:nvSpPr>
        <p:spPr bwMode="auto">
          <a:xfrm>
            <a:off x="2652713" y="3370263"/>
            <a:ext cx="1108075"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Times New Roman" panose="02020603050405020304" pitchFamily="18" charset="0"/>
              </a:rPr>
              <a:t>控制器</a:t>
            </a:r>
          </a:p>
        </p:txBody>
      </p:sp>
      <p:grpSp>
        <p:nvGrpSpPr>
          <p:cNvPr id="2" name="Group 6">
            <a:extLst>
              <a:ext uri="{FF2B5EF4-FFF2-40B4-BE49-F238E27FC236}">
                <a16:creationId xmlns:a16="http://schemas.microsoft.com/office/drawing/2014/main" id="{85BBA0C1-58CB-0748-4A2F-48D3F9AD3357}"/>
              </a:ext>
            </a:extLst>
          </p:cNvPr>
          <p:cNvGrpSpPr>
            <a:grpSpLocks/>
          </p:cNvGrpSpPr>
          <p:nvPr/>
        </p:nvGrpSpPr>
        <p:grpSpPr bwMode="auto">
          <a:xfrm>
            <a:off x="1514475" y="3090863"/>
            <a:ext cx="903288" cy="476250"/>
            <a:chOff x="1440" y="1812"/>
            <a:chExt cx="768" cy="300"/>
          </a:xfrm>
        </p:grpSpPr>
        <p:sp>
          <p:nvSpPr>
            <p:cNvPr id="28729" name="AutoShape 7">
              <a:extLst>
                <a:ext uri="{FF2B5EF4-FFF2-40B4-BE49-F238E27FC236}">
                  <a16:creationId xmlns:a16="http://schemas.microsoft.com/office/drawing/2014/main" id="{28460E8C-ECA5-B1F0-D2E3-601AA1AA9985}"/>
                </a:ext>
              </a:extLst>
            </p:cNvPr>
            <p:cNvSpPr>
              <a:spLocks noChangeArrowheads="1"/>
            </p:cNvSpPr>
            <p:nvPr/>
          </p:nvSpPr>
          <p:spPr bwMode="auto">
            <a:xfrm>
              <a:off x="1440" y="2016"/>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30" name="Text Box 8">
              <a:extLst>
                <a:ext uri="{FF2B5EF4-FFF2-40B4-BE49-F238E27FC236}">
                  <a16:creationId xmlns:a16="http://schemas.microsoft.com/office/drawing/2014/main" id="{A822FD2C-B213-D30D-ECAE-739BE9B9C32C}"/>
                </a:ext>
              </a:extLst>
            </p:cNvPr>
            <p:cNvSpPr txBox="1">
              <a:spLocks noChangeArrowheads="1"/>
            </p:cNvSpPr>
            <p:nvPr/>
          </p:nvSpPr>
          <p:spPr bwMode="auto">
            <a:xfrm>
              <a:off x="1632" y="1812"/>
              <a:ext cx="4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(1)</a:t>
              </a:r>
            </a:p>
          </p:txBody>
        </p:sp>
      </p:grpSp>
      <p:grpSp>
        <p:nvGrpSpPr>
          <p:cNvPr id="3" name="Group 9">
            <a:extLst>
              <a:ext uri="{FF2B5EF4-FFF2-40B4-BE49-F238E27FC236}">
                <a16:creationId xmlns:a16="http://schemas.microsoft.com/office/drawing/2014/main" id="{79FA3636-8C99-19DD-CCC2-DE328CA6AF01}"/>
              </a:ext>
            </a:extLst>
          </p:cNvPr>
          <p:cNvGrpSpPr>
            <a:grpSpLocks/>
          </p:cNvGrpSpPr>
          <p:nvPr/>
        </p:nvGrpSpPr>
        <p:grpSpPr bwMode="auto">
          <a:xfrm>
            <a:off x="4159250" y="2889250"/>
            <a:ext cx="1219200" cy="457200"/>
            <a:chOff x="3408" y="1728"/>
            <a:chExt cx="768" cy="288"/>
          </a:xfrm>
        </p:grpSpPr>
        <p:sp>
          <p:nvSpPr>
            <p:cNvPr id="28727" name="AutoShape 10">
              <a:extLst>
                <a:ext uri="{FF2B5EF4-FFF2-40B4-BE49-F238E27FC236}">
                  <a16:creationId xmlns:a16="http://schemas.microsoft.com/office/drawing/2014/main" id="{4CAD00ED-2A00-0FEC-616B-64B117C383C9}"/>
                </a:ext>
              </a:extLst>
            </p:cNvPr>
            <p:cNvSpPr>
              <a:spLocks noChangeArrowheads="1"/>
            </p:cNvSpPr>
            <p:nvPr/>
          </p:nvSpPr>
          <p:spPr bwMode="auto">
            <a:xfrm flipH="1">
              <a:off x="3408" y="1920"/>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28" name="Text Box 11">
              <a:extLst>
                <a:ext uri="{FF2B5EF4-FFF2-40B4-BE49-F238E27FC236}">
                  <a16:creationId xmlns:a16="http://schemas.microsoft.com/office/drawing/2014/main" id="{2FFA2094-399B-7F54-912A-650FE830B98F}"/>
                </a:ext>
              </a:extLst>
            </p:cNvPr>
            <p:cNvSpPr txBox="1">
              <a:spLocks noChangeArrowheads="1"/>
            </p:cNvSpPr>
            <p:nvPr/>
          </p:nvSpPr>
          <p:spPr bwMode="auto">
            <a:xfrm>
              <a:off x="3540" y="1728"/>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(3)</a:t>
              </a:r>
            </a:p>
          </p:txBody>
        </p:sp>
      </p:grpSp>
      <p:grpSp>
        <p:nvGrpSpPr>
          <p:cNvPr id="4" name="Group 12">
            <a:extLst>
              <a:ext uri="{FF2B5EF4-FFF2-40B4-BE49-F238E27FC236}">
                <a16:creationId xmlns:a16="http://schemas.microsoft.com/office/drawing/2014/main" id="{2599E00E-234E-A657-0121-CF06090BBAAF}"/>
              </a:ext>
            </a:extLst>
          </p:cNvPr>
          <p:cNvGrpSpPr>
            <a:grpSpLocks/>
          </p:cNvGrpSpPr>
          <p:nvPr/>
        </p:nvGrpSpPr>
        <p:grpSpPr bwMode="auto">
          <a:xfrm>
            <a:off x="2290763" y="2325688"/>
            <a:ext cx="698500" cy="838200"/>
            <a:chOff x="2448" y="1200"/>
            <a:chExt cx="440" cy="768"/>
          </a:xfrm>
        </p:grpSpPr>
        <p:sp>
          <p:nvSpPr>
            <p:cNvPr id="28725" name="AutoShape 13">
              <a:extLst>
                <a:ext uri="{FF2B5EF4-FFF2-40B4-BE49-F238E27FC236}">
                  <a16:creationId xmlns:a16="http://schemas.microsoft.com/office/drawing/2014/main" id="{7BE4DF6C-ADF9-718F-9076-37B92A11FF39}"/>
                </a:ext>
              </a:extLst>
            </p:cNvPr>
            <p:cNvSpPr>
              <a:spLocks noChangeArrowheads="1"/>
            </p:cNvSpPr>
            <p:nvPr/>
          </p:nvSpPr>
          <p:spPr bwMode="auto">
            <a:xfrm rot="5400000" flipH="1">
              <a:off x="2424" y="1536"/>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26" name="Text Box 14">
              <a:extLst>
                <a:ext uri="{FF2B5EF4-FFF2-40B4-BE49-F238E27FC236}">
                  <a16:creationId xmlns:a16="http://schemas.microsoft.com/office/drawing/2014/main" id="{37C8AEE3-3C62-2969-CB31-848134C17C33}"/>
                </a:ext>
              </a:extLst>
            </p:cNvPr>
            <p:cNvSpPr txBox="1">
              <a:spLocks noChangeArrowheads="1"/>
            </p:cNvSpPr>
            <p:nvPr/>
          </p:nvSpPr>
          <p:spPr bwMode="auto">
            <a:xfrm>
              <a:off x="2448" y="1516"/>
              <a:ext cx="44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(10)</a:t>
              </a:r>
            </a:p>
          </p:txBody>
        </p:sp>
      </p:grpSp>
      <p:grpSp>
        <p:nvGrpSpPr>
          <p:cNvPr id="5" name="Group 15">
            <a:extLst>
              <a:ext uri="{FF2B5EF4-FFF2-40B4-BE49-F238E27FC236}">
                <a16:creationId xmlns:a16="http://schemas.microsoft.com/office/drawing/2014/main" id="{0F231C45-18E8-9E03-4C9E-5CA6854828D9}"/>
              </a:ext>
            </a:extLst>
          </p:cNvPr>
          <p:cNvGrpSpPr>
            <a:grpSpLocks/>
          </p:cNvGrpSpPr>
          <p:nvPr/>
        </p:nvGrpSpPr>
        <p:grpSpPr bwMode="auto">
          <a:xfrm>
            <a:off x="3752850" y="2071688"/>
            <a:ext cx="2122488" cy="1298575"/>
            <a:chOff x="3264" y="1140"/>
            <a:chExt cx="1536" cy="768"/>
          </a:xfrm>
        </p:grpSpPr>
        <p:sp>
          <p:nvSpPr>
            <p:cNvPr id="28723" name="Freeform 16">
              <a:extLst>
                <a:ext uri="{FF2B5EF4-FFF2-40B4-BE49-F238E27FC236}">
                  <a16:creationId xmlns:a16="http://schemas.microsoft.com/office/drawing/2014/main" id="{405C3F69-9711-64C9-4923-D0B27AFD244B}"/>
                </a:ext>
              </a:extLst>
            </p:cNvPr>
            <p:cNvSpPr>
              <a:spLocks/>
            </p:cNvSpPr>
            <p:nvPr/>
          </p:nvSpPr>
          <p:spPr bwMode="auto">
            <a:xfrm>
              <a:off x="3264" y="1140"/>
              <a:ext cx="1536" cy="768"/>
            </a:xfrm>
            <a:custGeom>
              <a:avLst/>
              <a:gdLst>
                <a:gd name="T0" fmla="*/ 0 w 1680"/>
                <a:gd name="T1" fmla="*/ 0 h 768"/>
                <a:gd name="T2" fmla="*/ 627 w 1680"/>
                <a:gd name="T3" fmla="*/ 0 h 768"/>
                <a:gd name="T4" fmla="*/ 627 w 1680"/>
                <a:gd name="T5" fmla="*/ 768 h 768"/>
                <a:gd name="T6" fmla="*/ 0 60000 65536"/>
                <a:gd name="T7" fmla="*/ 0 60000 65536"/>
                <a:gd name="T8" fmla="*/ 0 60000 65536"/>
                <a:gd name="T9" fmla="*/ 0 w 1680"/>
                <a:gd name="T10" fmla="*/ 0 h 768"/>
                <a:gd name="T11" fmla="*/ 1680 w 1680"/>
                <a:gd name="T12" fmla="*/ 768 h 768"/>
              </a:gdLst>
              <a:ahLst/>
              <a:cxnLst>
                <a:cxn ang="T6">
                  <a:pos x="T0" y="T1"/>
                </a:cxn>
                <a:cxn ang="T7">
                  <a:pos x="T2" y="T3"/>
                </a:cxn>
                <a:cxn ang="T8">
                  <a:pos x="T4" y="T5"/>
                </a:cxn>
              </a:cxnLst>
              <a:rect l="T9" t="T10" r="T11" b="T12"/>
              <a:pathLst>
                <a:path w="1680" h="768">
                  <a:moveTo>
                    <a:pt x="0" y="0"/>
                  </a:moveTo>
                  <a:lnTo>
                    <a:pt x="1680" y="0"/>
                  </a:lnTo>
                  <a:lnTo>
                    <a:pt x="1680" y="768"/>
                  </a:lnTo>
                </a:path>
              </a:pathLst>
            </a:custGeom>
            <a:noFill/>
            <a:ln w="57150">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24" name="Text Box 17">
              <a:extLst>
                <a:ext uri="{FF2B5EF4-FFF2-40B4-BE49-F238E27FC236}">
                  <a16:creationId xmlns:a16="http://schemas.microsoft.com/office/drawing/2014/main" id="{A99681C6-065B-FDA5-E53D-14855481E627}"/>
                </a:ext>
              </a:extLst>
            </p:cNvPr>
            <p:cNvSpPr txBox="1">
              <a:spLocks noChangeArrowheads="1"/>
            </p:cNvSpPr>
            <p:nvPr/>
          </p:nvSpPr>
          <p:spPr bwMode="auto">
            <a:xfrm>
              <a:off x="3792" y="1171"/>
              <a:ext cx="41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(5)</a:t>
              </a:r>
            </a:p>
          </p:txBody>
        </p:sp>
      </p:grpSp>
      <p:grpSp>
        <p:nvGrpSpPr>
          <p:cNvPr id="6" name="Group 18">
            <a:extLst>
              <a:ext uri="{FF2B5EF4-FFF2-40B4-BE49-F238E27FC236}">
                <a16:creationId xmlns:a16="http://schemas.microsoft.com/office/drawing/2014/main" id="{0FB477B3-784D-2E1C-02DC-C0B726CB75E2}"/>
              </a:ext>
            </a:extLst>
          </p:cNvPr>
          <p:cNvGrpSpPr>
            <a:grpSpLocks/>
          </p:cNvGrpSpPr>
          <p:nvPr/>
        </p:nvGrpSpPr>
        <p:grpSpPr bwMode="auto">
          <a:xfrm>
            <a:off x="4070350" y="3876675"/>
            <a:ext cx="1314450" cy="549275"/>
            <a:chOff x="3348" y="2160"/>
            <a:chExt cx="828" cy="346"/>
          </a:xfrm>
        </p:grpSpPr>
        <p:sp>
          <p:nvSpPr>
            <p:cNvPr id="28721" name="Text Box 19">
              <a:extLst>
                <a:ext uri="{FF2B5EF4-FFF2-40B4-BE49-F238E27FC236}">
                  <a16:creationId xmlns:a16="http://schemas.microsoft.com/office/drawing/2014/main" id="{C08A98B4-57A0-B736-D00F-8711D6F8A2F8}"/>
                </a:ext>
              </a:extLst>
            </p:cNvPr>
            <p:cNvSpPr txBox="1">
              <a:spLocks noChangeArrowheads="1"/>
            </p:cNvSpPr>
            <p:nvPr/>
          </p:nvSpPr>
          <p:spPr bwMode="auto">
            <a:xfrm>
              <a:off x="3348" y="2256"/>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(2)</a:t>
              </a:r>
            </a:p>
          </p:txBody>
        </p:sp>
        <p:sp>
          <p:nvSpPr>
            <p:cNvPr id="28722" name="AutoShape 20">
              <a:extLst>
                <a:ext uri="{FF2B5EF4-FFF2-40B4-BE49-F238E27FC236}">
                  <a16:creationId xmlns:a16="http://schemas.microsoft.com/office/drawing/2014/main" id="{89470CCE-FB94-BA0C-975D-3700DE845BEF}"/>
                </a:ext>
              </a:extLst>
            </p:cNvPr>
            <p:cNvSpPr>
              <a:spLocks noChangeArrowheads="1"/>
            </p:cNvSpPr>
            <p:nvPr/>
          </p:nvSpPr>
          <p:spPr bwMode="auto">
            <a:xfrm>
              <a:off x="3408" y="2160"/>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 name="Group 21">
            <a:extLst>
              <a:ext uri="{FF2B5EF4-FFF2-40B4-BE49-F238E27FC236}">
                <a16:creationId xmlns:a16="http://schemas.microsoft.com/office/drawing/2014/main" id="{0F0E50CE-FC1A-D881-3BFC-58EFA40AB8BD}"/>
              </a:ext>
            </a:extLst>
          </p:cNvPr>
          <p:cNvGrpSpPr>
            <a:grpSpLocks/>
          </p:cNvGrpSpPr>
          <p:nvPr/>
        </p:nvGrpSpPr>
        <p:grpSpPr bwMode="auto">
          <a:xfrm>
            <a:off x="4165600" y="3876675"/>
            <a:ext cx="1219200" cy="549275"/>
            <a:chOff x="3312" y="2551"/>
            <a:chExt cx="768" cy="346"/>
          </a:xfrm>
        </p:grpSpPr>
        <p:sp>
          <p:nvSpPr>
            <p:cNvPr id="28719" name="AutoShape 22">
              <a:extLst>
                <a:ext uri="{FF2B5EF4-FFF2-40B4-BE49-F238E27FC236}">
                  <a16:creationId xmlns:a16="http://schemas.microsoft.com/office/drawing/2014/main" id="{141B9D8F-A1AF-48EC-08E5-0F0C4B42FDA0}"/>
                </a:ext>
              </a:extLst>
            </p:cNvPr>
            <p:cNvSpPr>
              <a:spLocks noChangeArrowheads="1"/>
            </p:cNvSpPr>
            <p:nvPr/>
          </p:nvSpPr>
          <p:spPr bwMode="auto">
            <a:xfrm>
              <a:off x="3312" y="2551"/>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20" name="Rectangle 23">
              <a:extLst>
                <a:ext uri="{FF2B5EF4-FFF2-40B4-BE49-F238E27FC236}">
                  <a16:creationId xmlns:a16="http://schemas.microsoft.com/office/drawing/2014/main" id="{12EA24CA-B119-5042-5E0C-DB85BFD36924}"/>
                </a:ext>
              </a:extLst>
            </p:cNvPr>
            <p:cNvSpPr>
              <a:spLocks noChangeArrowheads="1"/>
            </p:cNvSpPr>
            <p:nvPr/>
          </p:nvSpPr>
          <p:spPr bwMode="auto">
            <a:xfrm>
              <a:off x="3468" y="2647"/>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(4)</a:t>
              </a:r>
            </a:p>
          </p:txBody>
        </p:sp>
      </p:grpSp>
      <p:grpSp>
        <p:nvGrpSpPr>
          <p:cNvPr id="8" name="Group 24">
            <a:extLst>
              <a:ext uri="{FF2B5EF4-FFF2-40B4-BE49-F238E27FC236}">
                <a16:creationId xmlns:a16="http://schemas.microsoft.com/office/drawing/2014/main" id="{CFC17556-4E91-A3B0-3AF6-07577F0811E4}"/>
              </a:ext>
            </a:extLst>
          </p:cNvPr>
          <p:cNvGrpSpPr>
            <a:grpSpLocks/>
          </p:cNvGrpSpPr>
          <p:nvPr/>
        </p:nvGrpSpPr>
        <p:grpSpPr bwMode="auto">
          <a:xfrm>
            <a:off x="4179888" y="3890963"/>
            <a:ext cx="1219200" cy="549275"/>
            <a:chOff x="3696" y="2407"/>
            <a:chExt cx="768" cy="346"/>
          </a:xfrm>
        </p:grpSpPr>
        <p:sp>
          <p:nvSpPr>
            <p:cNvPr id="28717" name="AutoShape 25">
              <a:extLst>
                <a:ext uri="{FF2B5EF4-FFF2-40B4-BE49-F238E27FC236}">
                  <a16:creationId xmlns:a16="http://schemas.microsoft.com/office/drawing/2014/main" id="{16972149-DF8C-94C5-0AE3-7E500A603E2F}"/>
                </a:ext>
              </a:extLst>
            </p:cNvPr>
            <p:cNvSpPr>
              <a:spLocks noChangeArrowheads="1"/>
            </p:cNvSpPr>
            <p:nvPr/>
          </p:nvSpPr>
          <p:spPr bwMode="auto">
            <a:xfrm>
              <a:off x="3696" y="2407"/>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18" name="Rectangle 26">
              <a:extLst>
                <a:ext uri="{FF2B5EF4-FFF2-40B4-BE49-F238E27FC236}">
                  <a16:creationId xmlns:a16="http://schemas.microsoft.com/office/drawing/2014/main" id="{B6B7F3E3-CF72-703F-4079-2C709D4A3535}"/>
                </a:ext>
              </a:extLst>
            </p:cNvPr>
            <p:cNvSpPr>
              <a:spLocks noChangeArrowheads="1"/>
            </p:cNvSpPr>
            <p:nvPr/>
          </p:nvSpPr>
          <p:spPr bwMode="auto">
            <a:xfrm>
              <a:off x="4068" y="2503"/>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(6)</a:t>
              </a:r>
            </a:p>
          </p:txBody>
        </p:sp>
      </p:grpSp>
      <p:sp>
        <p:nvSpPr>
          <p:cNvPr id="28685" name="Line 27">
            <a:extLst>
              <a:ext uri="{FF2B5EF4-FFF2-40B4-BE49-F238E27FC236}">
                <a16:creationId xmlns:a16="http://schemas.microsoft.com/office/drawing/2014/main" id="{F4F01413-1286-FFE2-C361-368F47B54068}"/>
              </a:ext>
            </a:extLst>
          </p:cNvPr>
          <p:cNvSpPr>
            <a:spLocks noChangeShapeType="1"/>
          </p:cNvSpPr>
          <p:nvPr/>
        </p:nvSpPr>
        <p:spPr bwMode="auto">
          <a:xfrm>
            <a:off x="317500" y="4645025"/>
            <a:ext cx="8534400" cy="0"/>
          </a:xfrm>
          <a:prstGeom prst="line">
            <a:avLst/>
          </a:prstGeom>
          <a:noFill/>
          <a:ln w="38100" cmpd="dbl">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28">
            <a:extLst>
              <a:ext uri="{FF2B5EF4-FFF2-40B4-BE49-F238E27FC236}">
                <a16:creationId xmlns:a16="http://schemas.microsoft.com/office/drawing/2014/main" id="{DF62DA38-73C3-2638-0F06-14E3E1E3A67C}"/>
              </a:ext>
            </a:extLst>
          </p:cNvPr>
          <p:cNvSpPr>
            <a:spLocks noChangeShapeType="1"/>
          </p:cNvSpPr>
          <p:nvPr/>
        </p:nvSpPr>
        <p:spPr bwMode="auto">
          <a:xfrm>
            <a:off x="1325563" y="3603625"/>
            <a:ext cx="1336675"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29">
            <a:extLst>
              <a:ext uri="{FF2B5EF4-FFF2-40B4-BE49-F238E27FC236}">
                <a16:creationId xmlns:a16="http://schemas.microsoft.com/office/drawing/2014/main" id="{8A7313A5-C092-BE04-3A53-8836336749E0}"/>
              </a:ext>
            </a:extLst>
          </p:cNvPr>
          <p:cNvSpPr>
            <a:spLocks noChangeShapeType="1"/>
          </p:cNvSpPr>
          <p:nvPr/>
        </p:nvSpPr>
        <p:spPr bwMode="auto">
          <a:xfrm flipH="1" flipV="1">
            <a:off x="3787775" y="3741738"/>
            <a:ext cx="1941513" cy="0"/>
          </a:xfrm>
          <a:prstGeom prst="line">
            <a:avLst/>
          </a:prstGeom>
          <a:noFill/>
          <a:ln w="2857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Freeform 30">
            <a:extLst>
              <a:ext uri="{FF2B5EF4-FFF2-40B4-BE49-F238E27FC236}">
                <a16:creationId xmlns:a16="http://schemas.microsoft.com/office/drawing/2014/main" id="{B4B67779-733E-540B-122E-95BDA369FB10}"/>
              </a:ext>
            </a:extLst>
          </p:cNvPr>
          <p:cNvSpPr>
            <a:spLocks/>
          </p:cNvSpPr>
          <p:nvPr/>
        </p:nvSpPr>
        <p:spPr bwMode="auto">
          <a:xfrm>
            <a:off x="3773488" y="1758950"/>
            <a:ext cx="2825750" cy="1612900"/>
          </a:xfrm>
          <a:custGeom>
            <a:avLst/>
            <a:gdLst>
              <a:gd name="T0" fmla="*/ 0 w 1958"/>
              <a:gd name="T1" fmla="*/ 0 h 1037"/>
              <a:gd name="T2" fmla="*/ 2147483646 w 1958"/>
              <a:gd name="T3" fmla="*/ 0 h 1037"/>
              <a:gd name="T4" fmla="*/ 2147483646 w 1958"/>
              <a:gd name="T5" fmla="*/ 2147483646 h 1037"/>
              <a:gd name="T6" fmla="*/ 0 60000 65536"/>
              <a:gd name="T7" fmla="*/ 0 60000 65536"/>
              <a:gd name="T8" fmla="*/ 0 60000 65536"/>
              <a:gd name="T9" fmla="*/ 0 w 1958"/>
              <a:gd name="T10" fmla="*/ 0 h 1037"/>
              <a:gd name="T11" fmla="*/ 1958 w 1958"/>
              <a:gd name="T12" fmla="*/ 1037 h 1037"/>
            </a:gdLst>
            <a:ahLst/>
            <a:cxnLst>
              <a:cxn ang="T6">
                <a:pos x="T0" y="T1"/>
              </a:cxn>
              <a:cxn ang="T7">
                <a:pos x="T2" y="T3"/>
              </a:cxn>
              <a:cxn ang="T8">
                <a:pos x="T4" y="T5"/>
              </a:cxn>
            </a:cxnLst>
            <a:rect l="T9" t="T10" r="T11" b="T12"/>
            <a:pathLst>
              <a:path w="1958" h="1037">
                <a:moveTo>
                  <a:pt x="0" y="0"/>
                </a:moveTo>
                <a:lnTo>
                  <a:pt x="1958" y="0"/>
                </a:lnTo>
                <a:lnTo>
                  <a:pt x="1958" y="1037"/>
                </a:lnTo>
              </a:path>
            </a:pathLst>
          </a:custGeom>
          <a:noFill/>
          <a:ln w="762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9" name="Line 31">
            <a:extLst>
              <a:ext uri="{FF2B5EF4-FFF2-40B4-BE49-F238E27FC236}">
                <a16:creationId xmlns:a16="http://schemas.microsoft.com/office/drawing/2014/main" id="{690A0AC1-5281-EACC-5C71-CA289DFE4377}"/>
              </a:ext>
            </a:extLst>
          </p:cNvPr>
          <p:cNvSpPr>
            <a:spLocks noChangeShapeType="1"/>
          </p:cNvSpPr>
          <p:nvPr/>
        </p:nvSpPr>
        <p:spPr bwMode="auto">
          <a:xfrm flipH="1" flipV="1">
            <a:off x="3741738" y="3471863"/>
            <a:ext cx="1955800" cy="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Freeform 32">
            <a:extLst>
              <a:ext uri="{FF2B5EF4-FFF2-40B4-BE49-F238E27FC236}">
                <a16:creationId xmlns:a16="http://schemas.microsoft.com/office/drawing/2014/main" id="{A42A963A-C5B5-C268-3A9D-86FDE4D17AFE}"/>
              </a:ext>
            </a:extLst>
          </p:cNvPr>
          <p:cNvSpPr>
            <a:spLocks/>
          </p:cNvSpPr>
          <p:nvPr/>
        </p:nvSpPr>
        <p:spPr bwMode="auto">
          <a:xfrm>
            <a:off x="3722688" y="1978025"/>
            <a:ext cx="2243137" cy="1376363"/>
          </a:xfrm>
          <a:custGeom>
            <a:avLst/>
            <a:gdLst>
              <a:gd name="T0" fmla="*/ 0 w 1958"/>
              <a:gd name="T1" fmla="*/ 0 h 1037"/>
              <a:gd name="T2" fmla="*/ 2147483646 w 1958"/>
              <a:gd name="T3" fmla="*/ 0 h 1037"/>
              <a:gd name="T4" fmla="*/ 2147483646 w 1958"/>
              <a:gd name="T5" fmla="*/ 2147483646 h 1037"/>
              <a:gd name="T6" fmla="*/ 0 60000 65536"/>
              <a:gd name="T7" fmla="*/ 0 60000 65536"/>
              <a:gd name="T8" fmla="*/ 0 60000 65536"/>
              <a:gd name="T9" fmla="*/ 0 w 1958"/>
              <a:gd name="T10" fmla="*/ 0 h 1037"/>
              <a:gd name="T11" fmla="*/ 1958 w 1958"/>
              <a:gd name="T12" fmla="*/ 1037 h 1037"/>
            </a:gdLst>
            <a:ahLst/>
            <a:cxnLst>
              <a:cxn ang="T6">
                <a:pos x="T0" y="T1"/>
              </a:cxn>
              <a:cxn ang="T7">
                <a:pos x="T2" y="T3"/>
              </a:cxn>
              <a:cxn ang="T8">
                <a:pos x="T4" y="T5"/>
              </a:cxn>
            </a:cxnLst>
            <a:rect l="T9" t="T10" r="T11" b="T12"/>
            <a:pathLst>
              <a:path w="1958" h="1037">
                <a:moveTo>
                  <a:pt x="0" y="0"/>
                </a:moveTo>
                <a:lnTo>
                  <a:pt x="1958" y="0"/>
                </a:lnTo>
                <a:lnTo>
                  <a:pt x="1958" y="1037"/>
                </a:lnTo>
              </a:path>
            </a:pathLst>
          </a:custGeom>
          <a:noFill/>
          <a:ln w="76200">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Line 33">
            <a:extLst>
              <a:ext uri="{FF2B5EF4-FFF2-40B4-BE49-F238E27FC236}">
                <a16:creationId xmlns:a16="http://schemas.microsoft.com/office/drawing/2014/main" id="{ED9FF3DC-9FA4-8F2A-7986-0B4506BB5675}"/>
              </a:ext>
            </a:extLst>
          </p:cNvPr>
          <p:cNvSpPr>
            <a:spLocks noChangeShapeType="1"/>
          </p:cNvSpPr>
          <p:nvPr/>
        </p:nvSpPr>
        <p:spPr bwMode="auto">
          <a:xfrm>
            <a:off x="2984500" y="2117725"/>
            <a:ext cx="0" cy="1252538"/>
          </a:xfrm>
          <a:prstGeom prst="line">
            <a:avLst/>
          </a:prstGeom>
          <a:noFill/>
          <a:ln w="2857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34">
            <a:extLst>
              <a:ext uri="{FF2B5EF4-FFF2-40B4-BE49-F238E27FC236}">
                <a16:creationId xmlns:a16="http://schemas.microsoft.com/office/drawing/2014/main" id="{204F3EA6-B759-B25B-5455-1D4E9800B546}"/>
              </a:ext>
            </a:extLst>
          </p:cNvPr>
          <p:cNvSpPr>
            <a:spLocks noChangeShapeType="1"/>
          </p:cNvSpPr>
          <p:nvPr/>
        </p:nvSpPr>
        <p:spPr bwMode="auto">
          <a:xfrm>
            <a:off x="3408363" y="2127250"/>
            <a:ext cx="0" cy="1252538"/>
          </a:xfrm>
          <a:prstGeom prst="line">
            <a:avLst/>
          </a:prstGeom>
          <a:noFill/>
          <a:ln w="28575">
            <a:solidFill>
              <a:schemeClr val="bg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3" name="Line 35">
            <a:extLst>
              <a:ext uri="{FF2B5EF4-FFF2-40B4-BE49-F238E27FC236}">
                <a16:creationId xmlns:a16="http://schemas.microsoft.com/office/drawing/2014/main" id="{FD9D76B8-0550-404B-BE87-BEB75C827029}"/>
              </a:ext>
            </a:extLst>
          </p:cNvPr>
          <p:cNvSpPr>
            <a:spLocks noChangeShapeType="1"/>
          </p:cNvSpPr>
          <p:nvPr/>
        </p:nvSpPr>
        <p:spPr bwMode="auto">
          <a:xfrm flipH="1" flipV="1">
            <a:off x="3797300" y="3621088"/>
            <a:ext cx="1941513" cy="0"/>
          </a:xfrm>
          <a:prstGeom prst="line">
            <a:avLst/>
          </a:prstGeom>
          <a:noFill/>
          <a:ln w="28575">
            <a:solidFill>
              <a:schemeClr val="bg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956" name="Text Box 36">
            <a:extLst>
              <a:ext uri="{FF2B5EF4-FFF2-40B4-BE49-F238E27FC236}">
                <a16:creationId xmlns:a16="http://schemas.microsoft.com/office/drawing/2014/main" id="{82D34128-E8CF-E0FE-B83B-B2FDBC2EBAE0}"/>
              </a:ext>
            </a:extLst>
          </p:cNvPr>
          <p:cNvSpPr txBox="1">
            <a:spLocks noChangeArrowheads="1"/>
          </p:cNvSpPr>
          <p:nvPr/>
        </p:nvSpPr>
        <p:spPr bwMode="auto">
          <a:xfrm>
            <a:off x="627063" y="4749800"/>
            <a:ext cx="191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(1)</a:t>
            </a:r>
            <a:r>
              <a:rPr lang="zh-CN" altLang="en-US" sz="1600" b="0">
                <a:latin typeface="宋体" panose="02010600030101010101" pitchFamily="2" charset="-122"/>
                <a:sym typeface="Wingdings" panose="05000000000000000000" pitchFamily="2" charset="2"/>
              </a:rPr>
              <a:t>启动控制器工作</a:t>
            </a:r>
          </a:p>
        </p:txBody>
      </p:sp>
      <p:sp>
        <p:nvSpPr>
          <p:cNvPr id="1745957" name="Text Box 37">
            <a:extLst>
              <a:ext uri="{FF2B5EF4-FFF2-40B4-BE49-F238E27FC236}">
                <a16:creationId xmlns:a16="http://schemas.microsoft.com/office/drawing/2014/main" id="{914DBD4D-7FAF-7BB8-4EC0-E1D604CCECC6}"/>
              </a:ext>
            </a:extLst>
          </p:cNvPr>
          <p:cNvSpPr txBox="1">
            <a:spLocks noChangeArrowheads="1"/>
          </p:cNvSpPr>
          <p:nvPr/>
        </p:nvSpPr>
        <p:spPr bwMode="auto">
          <a:xfrm>
            <a:off x="627063" y="5119688"/>
            <a:ext cx="2216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(2)</a:t>
            </a:r>
            <a:r>
              <a:rPr lang="zh-CN" altLang="en-US" sz="1600" b="0">
                <a:latin typeface="宋体" panose="02010600030101010101" pitchFamily="2" charset="-122"/>
                <a:sym typeface="Wingdings" panose="05000000000000000000" pitchFamily="2" charset="2"/>
              </a:rPr>
              <a:t>发送第</a:t>
            </a:r>
            <a:r>
              <a:rPr lang="en-US" altLang="zh-CN" sz="1600" b="0">
                <a:latin typeface="宋体" panose="02010600030101010101" pitchFamily="2" charset="-122"/>
                <a:sym typeface="Wingdings" panose="05000000000000000000" pitchFamily="2" charset="2"/>
              </a:rPr>
              <a:t>1</a:t>
            </a:r>
            <a:r>
              <a:rPr lang="zh-CN" altLang="en-US" sz="1600" b="0">
                <a:latin typeface="宋体" panose="02010600030101010101" pitchFamily="2" charset="-122"/>
                <a:sym typeface="Wingdings" panose="05000000000000000000" pitchFamily="2" charset="2"/>
              </a:rPr>
              <a:t>条指令地址</a:t>
            </a:r>
          </a:p>
        </p:txBody>
      </p:sp>
      <p:sp>
        <p:nvSpPr>
          <p:cNvPr id="1745958" name="Text Box 38">
            <a:extLst>
              <a:ext uri="{FF2B5EF4-FFF2-40B4-BE49-F238E27FC236}">
                <a16:creationId xmlns:a16="http://schemas.microsoft.com/office/drawing/2014/main" id="{4CC4606A-A1B0-886F-C686-FE5E5768CCC1}"/>
              </a:ext>
            </a:extLst>
          </p:cNvPr>
          <p:cNvSpPr txBox="1">
            <a:spLocks noChangeArrowheads="1"/>
          </p:cNvSpPr>
          <p:nvPr/>
        </p:nvSpPr>
        <p:spPr bwMode="auto">
          <a:xfrm>
            <a:off x="627063" y="5489575"/>
            <a:ext cx="231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(3)</a:t>
            </a:r>
            <a:r>
              <a:rPr lang="zh-CN" altLang="en-US" sz="1600" b="0">
                <a:latin typeface="宋体" panose="02010600030101010101" pitchFamily="2" charset="-122"/>
                <a:sym typeface="Wingdings" panose="05000000000000000000" pitchFamily="2" charset="2"/>
              </a:rPr>
              <a:t>取出指令并分析指令</a:t>
            </a:r>
            <a:endParaRPr lang="en-US" altLang="zh-CN" sz="1600" b="0">
              <a:latin typeface="宋体" panose="02010600030101010101" pitchFamily="2" charset="-122"/>
              <a:sym typeface="Wingdings" panose="05000000000000000000" pitchFamily="2" charset="2"/>
            </a:endParaRPr>
          </a:p>
        </p:txBody>
      </p:sp>
      <p:sp>
        <p:nvSpPr>
          <p:cNvPr id="1745959" name="Text Box 39">
            <a:extLst>
              <a:ext uri="{FF2B5EF4-FFF2-40B4-BE49-F238E27FC236}">
                <a16:creationId xmlns:a16="http://schemas.microsoft.com/office/drawing/2014/main" id="{70B774BF-EC17-F496-6908-8A8A77C5056A}"/>
              </a:ext>
            </a:extLst>
          </p:cNvPr>
          <p:cNvSpPr txBox="1">
            <a:spLocks noChangeArrowheads="1"/>
          </p:cNvSpPr>
          <p:nvPr/>
        </p:nvSpPr>
        <p:spPr bwMode="auto">
          <a:xfrm>
            <a:off x="627063" y="5859463"/>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(4)</a:t>
            </a:r>
            <a:r>
              <a:rPr lang="zh-CN" altLang="en-US" sz="1600" b="0">
                <a:latin typeface="宋体" panose="02010600030101010101" pitchFamily="2" charset="-122"/>
                <a:sym typeface="Wingdings" panose="05000000000000000000" pitchFamily="2" charset="2"/>
              </a:rPr>
              <a:t>执行指令：发送操作数</a:t>
            </a:r>
            <a:r>
              <a:rPr lang="en-US" altLang="zh-CN" sz="1600" b="0">
                <a:latin typeface="宋体" panose="02010600030101010101" pitchFamily="2" charset="-122"/>
                <a:sym typeface="Wingdings" panose="05000000000000000000" pitchFamily="2" charset="2"/>
              </a:rPr>
              <a:t>x</a:t>
            </a:r>
            <a:r>
              <a:rPr lang="zh-CN" altLang="en-US" sz="1600" b="0">
                <a:latin typeface="宋体" panose="02010600030101010101" pitchFamily="2" charset="-122"/>
                <a:sym typeface="Wingdings" panose="05000000000000000000" pitchFamily="2" charset="2"/>
              </a:rPr>
              <a:t>所在地址</a:t>
            </a:r>
          </a:p>
        </p:txBody>
      </p:sp>
      <p:sp>
        <p:nvSpPr>
          <p:cNvPr id="1745960" name="Text Box 40">
            <a:extLst>
              <a:ext uri="{FF2B5EF4-FFF2-40B4-BE49-F238E27FC236}">
                <a16:creationId xmlns:a16="http://schemas.microsoft.com/office/drawing/2014/main" id="{7B109332-5D8D-176B-C54F-ABEBB7E5462B}"/>
              </a:ext>
            </a:extLst>
          </p:cNvPr>
          <p:cNvSpPr txBox="1">
            <a:spLocks noChangeArrowheads="1"/>
          </p:cNvSpPr>
          <p:nvPr/>
        </p:nvSpPr>
        <p:spPr bwMode="auto">
          <a:xfrm>
            <a:off x="627063" y="6229350"/>
            <a:ext cx="2622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(5)</a:t>
            </a:r>
            <a:r>
              <a:rPr lang="zh-CN" altLang="en-US" sz="1600" b="0">
                <a:latin typeface="宋体" panose="02010600030101010101" pitchFamily="2" charset="-122"/>
                <a:sym typeface="Wingdings" panose="05000000000000000000" pitchFamily="2" charset="2"/>
              </a:rPr>
              <a:t>执行指令：取出操作数</a:t>
            </a:r>
            <a:r>
              <a:rPr lang="en-US" altLang="zh-CN" sz="1600" b="0">
                <a:latin typeface="宋体" panose="02010600030101010101" pitchFamily="2" charset="-122"/>
                <a:sym typeface="Wingdings" panose="05000000000000000000" pitchFamily="2" charset="2"/>
              </a:rPr>
              <a:t>x</a:t>
            </a:r>
          </a:p>
        </p:txBody>
      </p:sp>
      <p:sp>
        <p:nvSpPr>
          <p:cNvPr id="1745961" name="Text Box 41">
            <a:extLst>
              <a:ext uri="{FF2B5EF4-FFF2-40B4-BE49-F238E27FC236}">
                <a16:creationId xmlns:a16="http://schemas.microsoft.com/office/drawing/2014/main" id="{753EF1BF-C11C-6B4D-8DD0-38C6AC928DE1}"/>
              </a:ext>
            </a:extLst>
          </p:cNvPr>
          <p:cNvSpPr txBox="1">
            <a:spLocks noChangeArrowheads="1"/>
          </p:cNvSpPr>
          <p:nvPr/>
        </p:nvSpPr>
        <p:spPr bwMode="auto">
          <a:xfrm>
            <a:off x="4949825" y="5969000"/>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(10)</a:t>
            </a:r>
            <a:r>
              <a:rPr lang="zh-CN" altLang="en-US" sz="1600" b="0">
                <a:latin typeface="宋体" panose="02010600030101010101" pitchFamily="2" charset="-122"/>
                <a:sym typeface="Wingdings" panose="05000000000000000000" pitchFamily="2" charset="2"/>
              </a:rPr>
              <a:t>执行指令：通知运算器计算</a:t>
            </a:r>
            <a:r>
              <a:rPr lang="en-US" altLang="zh-CN" sz="1600" b="0">
                <a:latin typeface="宋体" panose="02010600030101010101" pitchFamily="2" charset="-122"/>
                <a:sym typeface="Wingdings" panose="05000000000000000000" pitchFamily="2" charset="2"/>
              </a:rPr>
              <a:t>a</a:t>
            </a:r>
            <a:r>
              <a:rPr lang="zh-CN" altLang="en-US" sz="1600" b="0">
                <a:latin typeface="宋体" panose="02010600030101010101" pitchFamily="2" charset="-122"/>
                <a:sym typeface="Wingdings" panose="05000000000000000000" pitchFamily="2" charset="2"/>
              </a:rPr>
              <a:t>乘</a:t>
            </a:r>
            <a:r>
              <a:rPr lang="en-US" altLang="zh-CN" sz="1600" b="0">
                <a:latin typeface="宋体" panose="02010600030101010101" pitchFamily="2" charset="-122"/>
                <a:sym typeface="Wingdings" panose="05000000000000000000" pitchFamily="2" charset="2"/>
              </a:rPr>
              <a:t>x</a:t>
            </a:r>
          </a:p>
        </p:txBody>
      </p:sp>
      <p:sp>
        <p:nvSpPr>
          <p:cNvPr id="1745962" name="Text Box 42">
            <a:extLst>
              <a:ext uri="{FF2B5EF4-FFF2-40B4-BE49-F238E27FC236}">
                <a16:creationId xmlns:a16="http://schemas.microsoft.com/office/drawing/2014/main" id="{A2368E3C-6EC7-2748-CF00-E3CF77906D76}"/>
              </a:ext>
            </a:extLst>
          </p:cNvPr>
          <p:cNvSpPr txBox="1">
            <a:spLocks noChangeArrowheads="1"/>
          </p:cNvSpPr>
          <p:nvPr/>
        </p:nvSpPr>
        <p:spPr bwMode="auto">
          <a:xfrm>
            <a:off x="4949825" y="6273800"/>
            <a:ext cx="323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(11)</a:t>
            </a:r>
            <a:r>
              <a:rPr lang="zh-CN" altLang="en-US" sz="1600" b="0">
                <a:latin typeface="宋体" panose="02010600030101010101" pitchFamily="2" charset="-122"/>
                <a:sym typeface="Wingdings" panose="05000000000000000000" pitchFamily="2" charset="2"/>
              </a:rPr>
              <a:t>继续后续指令的取指、执行</a:t>
            </a:r>
            <a:r>
              <a:rPr lang="en-US" altLang="zh-CN" sz="1600" b="0">
                <a:latin typeface="宋体" panose="02010600030101010101" pitchFamily="2" charset="-122"/>
                <a:sym typeface="Wingdings" panose="05000000000000000000" pitchFamily="2" charset="2"/>
              </a:rPr>
              <a:t>…</a:t>
            </a:r>
          </a:p>
        </p:txBody>
      </p:sp>
      <p:sp>
        <p:nvSpPr>
          <p:cNvPr id="1745963" name="Text Box 43">
            <a:extLst>
              <a:ext uri="{FF2B5EF4-FFF2-40B4-BE49-F238E27FC236}">
                <a16:creationId xmlns:a16="http://schemas.microsoft.com/office/drawing/2014/main" id="{03BEF9A9-1883-44D7-8310-E542AD4B27B8}"/>
              </a:ext>
            </a:extLst>
          </p:cNvPr>
          <p:cNvSpPr txBox="1">
            <a:spLocks noChangeArrowheads="1"/>
          </p:cNvSpPr>
          <p:nvPr/>
        </p:nvSpPr>
        <p:spPr bwMode="auto">
          <a:xfrm>
            <a:off x="4949825" y="4749800"/>
            <a:ext cx="231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(6)</a:t>
            </a:r>
            <a:r>
              <a:rPr lang="zh-CN" altLang="en-US" sz="1600" b="0">
                <a:latin typeface="宋体" panose="02010600030101010101" pitchFamily="2" charset="-122"/>
                <a:sym typeface="Wingdings" panose="05000000000000000000" pitchFamily="2" charset="2"/>
              </a:rPr>
              <a:t>发送下一条指令地址</a:t>
            </a:r>
          </a:p>
        </p:txBody>
      </p:sp>
      <p:sp>
        <p:nvSpPr>
          <p:cNvPr id="1745964" name="Text Box 44">
            <a:extLst>
              <a:ext uri="{FF2B5EF4-FFF2-40B4-BE49-F238E27FC236}">
                <a16:creationId xmlns:a16="http://schemas.microsoft.com/office/drawing/2014/main" id="{CDF98080-EE6D-FEFB-5E4B-6F29ECA9095F}"/>
              </a:ext>
            </a:extLst>
          </p:cNvPr>
          <p:cNvSpPr txBox="1">
            <a:spLocks noChangeArrowheads="1"/>
          </p:cNvSpPr>
          <p:nvPr/>
        </p:nvSpPr>
        <p:spPr bwMode="auto">
          <a:xfrm>
            <a:off x="4949825" y="5054600"/>
            <a:ext cx="231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(7)</a:t>
            </a:r>
            <a:r>
              <a:rPr lang="zh-CN" altLang="en-US" sz="1600" b="0">
                <a:latin typeface="宋体" panose="02010600030101010101" pitchFamily="2" charset="-122"/>
                <a:sym typeface="Wingdings" panose="05000000000000000000" pitchFamily="2" charset="2"/>
              </a:rPr>
              <a:t>取出指令并分析指令</a:t>
            </a:r>
            <a:endParaRPr lang="en-US" altLang="zh-CN" sz="1600" b="0">
              <a:latin typeface="宋体" panose="02010600030101010101" pitchFamily="2" charset="-122"/>
              <a:sym typeface="Wingdings" panose="05000000000000000000" pitchFamily="2" charset="2"/>
            </a:endParaRPr>
          </a:p>
        </p:txBody>
      </p:sp>
      <p:sp>
        <p:nvSpPr>
          <p:cNvPr id="1745965" name="Text Box 45">
            <a:extLst>
              <a:ext uri="{FF2B5EF4-FFF2-40B4-BE49-F238E27FC236}">
                <a16:creationId xmlns:a16="http://schemas.microsoft.com/office/drawing/2014/main" id="{7DE482A4-4CCD-14A2-5FD1-F8DFFE065625}"/>
              </a:ext>
            </a:extLst>
          </p:cNvPr>
          <p:cNvSpPr txBox="1">
            <a:spLocks noChangeArrowheads="1"/>
          </p:cNvSpPr>
          <p:nvPr/>
        </p:nvSpPr>
        <p:spPr bwMode="auto">
          <a:xfrm>
            <a:off x="4949825" y="5359400"/>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(8)</a:t>
            </a:r>
            <a:r>
              <a:rPr lang="zh-CN" altLang="en-US" sz="1600" b="0">
                <a:latin typeface="宋体" panose="02010600030101010101" pitchFamily="2" charset="-122"/>
                <a:sym typeface="Wingdings" panose="05000000000000000000" pitchFamily="2" charset="2"/>
              </a:rPr>
              <a:t>执行指令：发送操作数</a:t>
            </a:r>
            <a:r>
              <a:rPr lang="en-US" altLang="zh-CN" sz="1600" b="0">
                <a:latin typeface="宋体" panose="02010600030101010101" pitchFamily="2" charset="-122"/>
                <a:sym typeface="Wingdings" panose="05000000000000000000" pitchFamily="2" charset="2"/>
              </a:rPr>
              <a:t>a</a:t>
            </a:r>
            <a:r>
              <a:rPr lang="zh-CN" altLang="en-US" sz="1600" b="0">
                <a:latin typeface="宋体" panose="02010600030101010101" pitchFamily="2" charset="-122"/>
                <a:sym typeface="Wingdings" panose="05000000000000000000" pitchFamily="2" charset="2"/>
              </a:rPr>
              <a:t>所在地址</a:t>
            </a:r>
          </a:p>
        </p:txBody>
      </p:sp>
      <p:sp>
        <p:nvSpPr>
          <p:cNvPr id="1745966" name="Text Box 46">
            <a:extLst>
              <a:ext uri="{FF2B5EF4-FFF2-40B4-BE49-F238E27FC236}">
                <a16:creationId xmlns:a16="http://schemas.microsoft.com/office/drawing/2014/main" id="{6DC08CD3-2713-0BB1-D7F6-149D76F3207C}"/>
              </a:ext>
            </a:extLst>
          </p:cNvPr>
          <p:cNvSpPr txBox="1">
            <a:spLocks noChangeArrowheads="1"/>
          </p:cNvSpPr>
          <p:nvPr/>
        </p:nvSpPr>
        <p:spPr bwMode="auto">
          <a:xfrm>
            <a:off x="4949825" y="5664200"/>
            <a:ext cx="2622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宋体" panose="02010600030101010101" pitchFamily="2" charset="-122"/>
                <a:sym typeface="Wingdings" panose="05000000000000000000" pitchFamily="2" charset="2"/>
              </a:rPr>
              <a:t>(9)</a:t>
            </a:r>
            <a:r>
              <a:rPr lang="zh-CN" altLang="en-US" sz="1600" b="0">
                <a:latin typeface="宋体" panose="02010600030101010101" pitchFamily="2" charset="-122"/>
                <a:sym typeface="Wingdings" panose="05000000000000000000" pitchFamily="2" charset="2"/>
              </a:rPr>
              <a:t>执行指令：取出操作数</a:t>
            </a:r>
            <a:r>
              <a:rPr lang="en-US" altLang="zh-CN" sz="1600" b="0">
                <a:latin typeface="宋体" panose="02010600030101010101" pitchFamily="2" charset="-122"/>
                <a:sym typeface="Wingdings" panose="05000000000000000000" pitchFamily="2" charset="2"/>
              </a:rPr>
              <a:t>a</a:t>
            </a:r>
          </a:p>
        </p:txBody>
      </p:sp>
      <p:grpSp>
        <p:nvGrpSpPr>
          <p:cNvPr id="9" name="Group 47">
            <a:extLst>
              <a:ext uri="{FF2B5EF4-FFF2-40B4-BE49-F238E27FC236}">
                <a16:creationId xmlns:a16="http://schemas.microsoft.com/office/drawing/2014/main" id="{2B67047C-F159-30D5-C14E-170EE068C9C1}"/>
              </a:ext>
            </a:extLst>
          </p:cNvPr>
          <p:cNvGrpSpPr>
            <a:grpSpLocks/>
          </p:cNvGrpSpPr>
          <p:nvPr/>
        </p:nvGrpSpPr>
        <p:grpSpPr bwMode="auto">
          <a:xfrm>
            <a:off x="4168775" y="2884488"/>
            <a:ext cx="1219200" cy="457200"/>
            <a:chOff x="3333" y="1650"/>
            <a:chExt cx="768" cy="288"/>
          </a:xfrm>
        </p:grpSpPr>
        <p:sp>
          <p:nvSpPr>
            <p:cNvPr id="28715" name="AutoShape 48">
              <a:extLst>
                <a:ext uri="{FF2B5EF4-FFF2-40B4-BE49-F238E27FC236}">
                  <a16:creationId xmlns:a16="http://schemas.microsoft.com/office/drawing/2014/main" id="{03715ADB-F062-7DBC-724A-D1E0DFC4701E}"/>
                </a:ext>
              </a:extLst>
            </p:cNvPr>
            <p:cNvSpPr>
              <a:spLocks noChangeArrowheads="1"/>
            </p:cNvSpPr>
            <p:nvPr/>
          </p:nvSpPr>
          <p:spPr bwMode="auto">
            <a:xfrm flipH="1">
              <a:off x="3333" y="1842"/>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16" name="Text Box 49">
              <a:extLst>
                <a:ext uri="{FF2B5EF4-FFF2-40B4-BE49-F238E27FC236}">
                  <a16:creationId xmlns:a16="http://schemas.microsoft.com/office/drawing/2014/main" id="{37BFD8B0-7BF8-D7EF-1073-D23BE642D0F9}"/>
                </a:ext>
              </a:extLst>
            </p:cNvPr>
            <p:cNvSpPr txBox="1">
              <a:spLocks noChangeArrowheads="1"/>
            </p:cNvSpPr>
            <p:nvPr/>
          </p:nvSpPr>
          <p:spPr bwMode="auto">
            <a:xfrm>
              <a:off x="3654" y="1650"/>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(7)</a:t>
              </a:r>
            </a:p>
          </p:txBody>
        </p:sp>
      </p:grpSp>
      <p:grpSp>
        <p:nvGrpSpPr>
          <p:cNvPr id="10" name="Group 50">
            <a:extLst>
              <a:ext uri="{FF2B5EF4-FFF2-40B4-BE49-F238E27FC236}">
                <a16:creationId xmlns:a16="http://schemas.microsoft.com/office/drawing/2014/main" id="{5823A7A1-AE54-0776-A40A-600D092EC353}"/>
              </a:ext>
            </a:extLst>
          </p:cNvPr>
          <p:cNvGrpSpPr>
            <a:grpSpLocks/>
          </p:cNvGrpSpPr>
          <p:nvPr/>
        </p:nvGrpSpPr>
        <p:grpSpPr bwMode="auto">
          <a:xfrm>
            <a:off x="4170363" y="3886200"/>
            <a:ext cx="1489075" cy="549275"/>
            <a:chOff x="3334" y="2281"/>
            <a:chExt cx="938" cy="346"/>
          </a:xfrm>
        </p:grpSpPr>
        <p:sp>
          <p:nvSpPr>
            <p:cNvPr id="28713" name="AutoShape 51">
              <a:extLst>
                <a:ext uri="{FF2B5EF4-FFF2-40B4-BE49-F238E27FC236}">
                  <a16:creationId xmlns:a16="http://schemas.microsoft.com/office/drawing/2014/main" id="{DC3DF319-966C-5CB3-6F52-5507842401D4}"/>
                </a:ext>
              </a:extLst>
            </p:cNvPr>
            <p:cNvSpPr>
              <a:spLocks noChangeArrowheads="1"/>
            </p:cNvSpPr>
            <p:nvPr/>
          </p:nvSpPr>
          <p:spPr bwMode="auto">
            <a:xfrm>
              <a:off x="3334" y="2281"/>
              <a:ext cx="768" cy="96"/>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14" name="Rectangle 52">
              <a:extLst>
                <a:ext uri="{FF2B5EF4-FFF2-40B4-BE49-F238E27FC236}">
                  <a16:creationId xmlns:a16="http://schemas.microsoft.com/office/drawing/2014/main" id="{2CE7727D-C36A-7674-8321-099DF1DEAC03}"/>
                </a:ext>
              </a:extLst>
            </p:cNvPr>
            <p:cNvSpPr>
              <a:spLocks noChangeArrowheads="1"/>
            </p:cNvSpPr>
            <p:nvPr/>
          </p:nvSpPr>
          <p:spPr bwMode="auto">
            <a:xfrm>
              <a:off x="3913" y="2377"/>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(8)</a:t>
              </a:r>
            </a:p>
          </p:txBody>
        </p:sp>
      </p:grpSp>
      <p:grpSp>
        <p:nvGrpSpPr>
          <p:cNvPr id="11" name="Group 53">
            <a:extLst>
              <a:ext uri="{FF2B5EF4-FFF2-40B4-BE49-F238E27FC236}">
                <a16:creationId xmlns:a16="http://schemas.microsoft.com/office/drawing/2014/main" id="{DA70449B-02DA-6139-AB69-455164098C85}"/>
              </a:ext>
            </a:extLst>
          </p:cNvPr>
          <p:cNvGrpSpPr>
            <a:grpSpLocks/>
          </p:cNvGrpSpPr>
          <p:nvPr/>
        </p:nvGrpSpPr>
        <p:grpSpPr bwMode="auto">
          <a:xfrm>
            <a:off x="3762375" y="2066925"/>
            <a:ext cx="2122488" cy="1298575"/>
            <a:chOff x="3077" y="1135"/>
            <a:chExt cx="1337" cy="818"/>
          </a:xfrm>
        </p:grpSpPr>
        <p:sp>
          <p:nvSpPr>
            <p:cNvPr id="28711" name="Freeform 54">
              <a:extLst>
                <a:ext uri="{FF2B5EF4-FFF2-40B4-BE49-F238E27FC236}">
                  <a16:creationId xmlns:a16="http://schemas.microsoft.com/office/drawing/2014/main" id="{7AE01E6B-4135-B3EB-FAED-8EC54B1F86E5}"/>
                </a:ext>
              </a:extLst>
            </p:cNvPr>
            <p:cNvSpPr>
              <a:spLocks/>
            </p:cNvSpPr>
            <p:nvPr/>
          </p:nvSpPr>
          <p:spPr bwMode="auto">
            <a:xfrm>
              <a:off x="3077" y="1135"/>
              <a:ext cx="1337" cy="818"/>
            </a:xfrm>
            <a:custGeom>
              <a:avLst/>
              <a:gdLst>
                <a:gd name="T0" fmla="*/ 0 w 1680"/>
                <a:gd name="T1" fmla="*/ 0 h 768"/>
                <a:gd name="T2" fmla="*/ 137 w 1680"/>
                <a:gd name="T3" fmla="*/ 0 h 768"/>
                <a:gd name="T4" fmla="*/ 137 w 1680"/>
                <a:gd name="T5" fmla="*/ 1536 h 768"/>
                <a:gd name="T6" fmla="*/ 0 60000 65536"/>
                <a:gd name="T7" fmla="*/ 0 60000 65536"/>
                <a:gd name="T8" fmla="*/ 0 60000 65536"/>
                <a:gd name="T9" fmla="*/ 0 w 1680"/>
                <a:gd name="T10" fmla="*/ 0 h 768"/>
                <a:gd name="T11" fmla="*/ 1680 w 1680"/>
                <a:gd name="T12" fmla="*/ 768 h 768"/>
              </a:gdLst>
              <a:ahLst/>
              <a:cxnLst>
                <a:cxn ang="T6">
                  <a:pos x="T0" y="T1"/>
                </a:cxn>
                <a:cxn ang="T7">
                  <a:pos x="T2" y="T3"/>
                </a:cxn>
                <a:cxn ang="T8">
                  <a:pos x="T4" y="T5"/>
                </a:cxn>
              </a:cxnLst>
              <a:rect l="T9" t="T10" r="T11" b="T12"/>
              <a:pathLst>
                <a:path w="1680" h="768">
                  <a:moveTo>
                    <a:pt x="0" y="0"/>
                  </a:moveTo>
                  <a:lnTo>
                    <a:pt x="1680" y="0"/>
                  </a:lnTo>
                  <a:lnTo>
                    <a:pt x="1680" y="768"/>
                  </a:lnTo>
                </a:path>
              </a:pathLst>
            </a:custGeom>
            <a:noFill/>
            <a:ln w="57150">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2" name="Text Box 55">
              <a:extLst>
                <a:ext uri="{FF2B5EF4-FFF2-40B4-BE49-F238E27FC236}">
                  <a16:creationId xmlns:a16="http://schemas.microsoft.com/office/drawing/2014/main" id="{DB46A621-263E-10CA-D1FD-472347E77BBA}"/>
                </a:ext>
              </a:extLst>
            </p:cNvPr>
            <p:cNvSpPr txBox="1">
              <a:spLocks noChangeArrowheads="1"/>
            </p:cNvSpPr>
            <p:nvPr/>
          </p:nvSpPr>
          <p:spPr bwMode="auto">
            <a:xfrm>
              <a:off x="3726" y="1168"/>
              <a:ext cx="3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5050"/>
                  </a:solidFill>
                  <a:latin typeface="宋体" panose="02010600030101010101" pitchFamily="2" charset="-122"/>
                  <a:sym typeface="Wingdings" panose="05000000000000000000" pitchFamily="2" charset="2"/>
                </a:rPr>
                <a:t>(9)</a:t>
              </a:r>
            </a:p>
          </p:txBody>
        </p:sp>
      </p:grpSp>
      <p:pic>
        <p:nvPicPr>
          <p:cNvPr id="28708" name="Picture 56">
            <a:extLst>
              <a:ext uri="{FF2B5EF4-FFF2-40B4-BE49-F238E27FC236}">
                <a16:creationId xmlns:a16="http://schemas.microsoft.com/office/drawing/2014/main" id="{D386A274-9138-83C6-E991-4CDC3C358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3" y="2360613"/>
            <a:ext cx="2046287"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7" name="Text Box 16">
            <a:extLst>
              <a:ext uri="{FF2B5EF4-FFF2-40B4-BE49-F238E27FC236}">
                <a16:creationId xmlns:a16="http://schemas.microsoft.com/office/drawing/2014/main" id="{A2FBCE1F-C50F-92E9-79C9-FD85B943AC8C}"/>
              </a:ext>
            </a:extLst>
          </p:cNvPr>
          <p:cNvSpPr txBox="1">
            <a:spLocks noChangeArrowheads="1"/>
          </p:cNvSpPr>
          <p:nvPr/>
        </p:nvSpPr>
        <p:spPr bwMode="auto">
          <a:xfrm>
            <a:off x="163513" y="0"/>
            <a:ext cx="485298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思想与构成</a:t>
            </a:r>
          </a:p>
          <a:p>
            <a:pPr eaLnBrk="1" hangingPunct="1">
              <a:lnSpc>
                <a:spcPct val="120000"/>
              </a:lnSpc>
              <a:defRPr/>
            </a:pPr>
            <a:r>
              <a:rPr lang="en-US" altLang="zh-CN" dirty="0">
                <a:solidFill>
                  <a:schemeClr val="accent6"/>
                </a:solidFill>
                <a:latin typeface="Arial" charset="0"/>
                <a:ea typeface="华文中宋" pitchFamily="2" charset="-122"/>
              </a:rPr>
              <a:t>(4)</a:t>
            </a: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诺依曼计算机的工作原理是怎样的</a:t>
            </a:r>
            <a:r>
              <a:rPr lang="en-US" altLang="zh-CN" dirty="0">
                <a:solidFill>
                  <a:schemeClr val="accent6"/>
                </a:solidFill>
                <a:latin typeface="Arial" charset="0"/>
                <a:ea typeface="华文中宋" pitchFamily="2" charset="-122"/>
              </a:rPr>
              <a:t>? </a:t>
            </a:r>
          </a:p>
        </p:txBody>
      </p:sp>
      <p:sp>
        <p:nvSpPr>
          <p:cNvPr id="28710" name="Text Box 58">
            <a:extLst>
              <a:ext uri="{FF2B5EF4-FFF2-40B4-BE49-F238E27FC236}">
                <a16:creationId xmlns:a16="http://schemas.microsoft.com/office/drawing/2014/main" id="{14CC34C7-C0F4-05CF-D4CD-C03167094D0D}"/>
              </a:ext>
            </a:extLst>
          </p:cNvPr>
          <p:cNvSpPr txBox="1">
            <a:spLocks noChangeArrowheads="1"/>
          </p:cNvSpPr>
          <p:nvPr/>
        </p:nvSpPr>
        <p:spPr bwMode="auto">
          <a:xfrm>
            <a:off x="238125" y="1212850"/>
            <a:ext cx="54768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latin typeface="Times New Roman" panose="02020603050405020304" pitchFamily="18" charset="0"/>
              </a:rPr>
              <a:t>工作原理</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CC0066"/>
                                      </p:to>
                                    </p:animClr>
                                  </p:sub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745956"/>
                                        </p:tgtEl>
                                        <p:attrNameLst>
                                          <p:attrName>style.visibility</p:attrName>
                                        </p:attrNameLst>
                                      </p:cBhvr>
                                      <p:to>
                                        <p:strVal val="visible"/>
                                      </p:to>
                                    </p:set>
                                    <p:anim calcmode="lin" valueType="num">
                                      <p:cBhvr additive="base">
                                        <p:cTn id="10" dur="500" fill="hold"/>
                                        <p:tgtEl>
                                          <p:spTgt spid="1745956"/>
                                        </p:tgtEl>
                                        <p:attrNameLst>
                                          <p:attrName>ppt_x</p:attrName>
                                        </p:attrNameLst>
                                      </p:cBhvr>
                                      <p:tavLst>
                                        <p:tav tm="0">
                                          <p:val>
                                            <p:strVal val="1+#ppt_w/2"/>
                                          </p:val>
                                        </p:tav>
                                        <p:tav tm="100000">
                                          <p:val>
                                            <p:strVal val="#ppt_x"/>
                                          </p:val>
                                        </p:tav>
                                      </p:tavLst>
                                    </p:anim>
                                    <p:anim calcmode="lin" valueType="num">
                                      <p:cBhvr additive="base">
                                        <p:cTn id="11" dur="500" fill="hold"/>
                                        <p:tgtEl>
                                          <p:spTgt spid="174595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6"/>
                                        </p:tgtEl>
                                        <p:attrNameLst>
                                          <p:attrName>ppt_c</p:attrName>
                                        </p:attrNameLst>
                                      </p:cBhvr>
                                      <p:to>
                                        <a:srgbClr val="CC0066"/>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CC0066"/>
                                      </p:to>
                                    </p:animClr>
                                  </p:subTnLst>
                                </p:cTn>
                              </p:par>
                            </p:childTnLst>
                          </p:cTn>
                        </p:par>
                        <p:par>
                          <p:cTn id="16" fill="hold" nodeType="afterGroup">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1745957"/>
                                        </p:tgtEl>
                                        <p:attrNameLst>
                                          <p:attrName>style.visibility</p:attrName>
                                        </p:attrNameLst>
                                      </p:cBhvr>
                                      <p:to>
                                        <p:strVal val="visible"/>
                                      </p:to>
                                    </p:set>
                                    <p:anim calcmode="lin" valueType="num">
                                      <p:cBhvr additive="base">
                                        <p:cTn id="19" dur="500" fill="hold"/>
                                        <p:tgtEl>
                                          <p:spTgt spid="1745957"/>
                                        </p:tgtEl>
                                        <p:attrNameLst>
                                          <p:attrName>ppt_x</p:attrName>
                                        </p:attrNameLst>
                                      </p:cBhvr>
                                      <p:tavLst>
                                        <p:tav tm="0">
                                          <p:val>
                                            <p:strVal val="1+#ppt_w/2"/>
                                          </p:val>
                                        </p:tav>
                                        <p:tav tm="100000">
                                          <p:val>
                                            <p:strVal val="#ppt_x"/>
                                          </p:val>
                                        </p:tav>
                                      </p:tavLst>
                                    </p:anim>
                                    <p:anim calcmode="lin" valueType="num">
                                      <p:cBhvr additive="base">
                                        <p:cTn id="20" dur="500" fill="hold"/>
                                        <p:tgtEl>
                                          <p:spTgt spid="174595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7"/>
                                        </p:tgtEl>
                                        <p:attrNameLst>
                                          <p:attrName>ppt_c</p:attrName>
                                        </p:attrNameLst>
                                      </p:cBhvr>
                                      <p:to>
                                        <a:srgbClr val="CC0066"/>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CC0066"/>
                                      </p:to>
                                    </p:animClr>
                                  </p:subTnLst>
                                </p:cTn>
                              </p:par>
                            </p:childTnLst>
                          </p:cTn>
                        </p:par>
                        <p:par>
                          <p:cTn id="25" fill="hold" nodeType="afterGroup">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1745958"/>
                                        </p:tgtEl>
                                        <p:attrNameLst>
                                          <p:attrName>style.visibility</p:attrName>
                                        </p:attrNameLst>
                                      </p:cBhvr>
                                      <p:to>
                                        <p:strVal val="visible"/>
                                      </p:to>
                                    </p:set>
                                    <p:anim calcmode="lin" valueType="num">
                                      <p:cBhvr additive="base">
                                        <p:cTn id="28" dur="500" fill="hold"/>
                                        <p:tgtEl>
                                          <p:spTgt spid="1745958"/>
                                        </p:tgtEl>
                                        <p:attrNameLst>
                                          <p:attrName>ppt_x</p:attrName>
                                        </p:attrNameLst>
                                      </p:cBhvr>
                                      <p:tavLst>
                                        <p:tav tm="0">
                                          <p:val>
                                            <p:strVal val="1+#ppt_w/2"/>
                                          </p:val>
                                        </p:tav>
                                        <p:tav tm="100000">
                                          <p:val>
                                            <p:strVal val="#ppt_x"/>
                                          </p:val>
                                        </p:tav>
                                      </p:tavLst>
                                    </p:anim>
                                    <p:anim calcmode="lin" valueType="num">
                                      <p:cBhvr additive="base">
                                        <p:cTn id="29" dur="500" fill="hold"/>
                                        <p:tgtEl>
                                          <p:spTgt spid="17459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8"/>
                                        </p:tgtEl>
                                        <p:attrNameLst>
                                          <p:attrName>ppt_c</p:attrName>
                                        </p:attrNameLst>
                                      </p:cBhvr>
                                      <p:to>
                                        <a:srgbClr val="CC0066"/>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CC0066"/>
                                      </p:to>
                                    </p:animClr>
                                  </p:sub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1745959"/>
                                        </p:tgtEl>
                                        <p:attrNameLst>
                                          <p:attrName>style.visibility</p:attrName>
                                        </p:attrNameLst>
                                      </p:cBhvr>
                                      <p:to>
                                        <p:strVal val="visible"/>
                                      </p:to>
                                    </p:set>
                                    <p:anim calcmode="lin" valueType="num">
                                      <p:cBhvr additive="base">
                                        <p:cTn id="37" dur="500" fill="hold"/>
                                        <p:tgtEl>
                                          <p:spTgt spid="1745959"/>
                                        </p:tgtEl>
                                        <p:attrNameLst>
                                          <p:attrName>ppt_x</p:attrName>
                                        </p:attrNameLst>
                                      </p:cBhvr>
                                      <p:tavLst>
                                        <p:tav tm="0">
                                          <p:val>
                                            <p:strVal val="1+#ppt_w/2"/>
                                          </p:val>
                                        </p:tav>
                                        <p:tav tm="100000">
                                          <p:val>
                                            <p:strVal val="#ppt_x"/>
                                          </p:val>
                                        </p:tav>
                                      </p:tavLst>
                                    </p:anim>
                                    <p:anim calcmode="lin" valueType="num">
                                      <p:cBhvr additive="base">
                                        <p:cTn id="38" dur="500" fill="hold"/>
                                        <p:tgtEl>
                                          <p:spTgt spid="174595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9"/>
                                        </p:tgtEl>
                                        <p:attrNameLst>
                                          <p:attrName>ppt_c</p:attrName>
                                        </p:attrNameLst>
                                      </p:cBhvr>
                                      <p:to>
                                        <a:srgbClr val="CC0066"/>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CC0066"/>
                                      </p:to>
                                    </p:animClr>
                                  </p:subTnLst>
                                </p:cTn>
                              </p:par>
                            </p:childTnLst>
                          </p:cTn>
                        </p:par>
                        <p:par>
                          <p:cTn id="43" fill="hold" nodeType="afterGroup">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1745960"/>
                                        </p:tgtEl>
                                        <p:attrNameLst>
                                          <p:attrName>style.visibility</p:attrName>
                                        </p:attrNameLst>
                                      </p:cBhvr>
                                      <p:to>
                                        <p:strVal val="visible"/>
                                      </p:to>
                                    </p:set>
                                    <p:anim calcmode="lin" valueType="num">
                                      <p:cBhvr additive="base">
                                        <p:cTn id="46" dur="500" fill="hold"/>
                                        <p:tgtEl>
                                          <p:spTgt spid="1745960"/>
                                        </p:tgtEl>
                                        <p:attrNameLst>
                                          <p:attrName>ppt_x</p:attrName>
                                        </p:attrNameLst>
                                      </p:cBhvr>
                                      <p:tavLst>
                                        <p:tav tm="0">
                                          <p:val>
                                            <p:strVal val="1+#ppt_w/2"/>
                                          </p:val>
                                        </p:tav>
                                        <p:tav tm="100000">
                                          <p:val>
                                            <p:strVal val="#ppt_x"/>
                                          </p:val>
                                        </p:tav>
                                      </p:tavLst>
                                    </p:anim>
                                    <p:anim calcmode="lin" valueType="num">
                                      <p:cBhvr additive="base">
                                        <p:cTn id="47" dur="500" fill="hold"/>
                                        <p:tgtEl>
                                          <p:spTgt spid="174596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0"/>
                                        </p:tgtEl>
                                        <p:attrNameLst>
                                          <p:attrName>ppt_c</p:attrName>
                                        </p:attrNameLst>
                                      </p:cBhvr>
                                      <p:to>
                                        <a:srgbClr val="CC0066"/>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CC0066"/>
                                      </p:to>
                                    </p:animClr>
                                  </p:subTnLst>
                                </p:cTn>
                              </p:par>
                            </p:childTnLst>
                          </p:cTn>
                        </p:par>
                        <p:par>
                          <p:cTn id="52" fill="hold" nodeType="afterGroup">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745963"/>
                                        </p:tgtEl>
                                        <p:attrNameLst>
                                          <p:attrName>style.visibility</p:attrName>
                                        </p:attrNameLst>
                                      </p:cBhvr>
                                      <p:to>
                                        <p:strVal val="visible"/>
                                      </p:to>
                                    </p:set>
                                    <p:anim calcmode="lin" valueType="num">
                                      <p:cBhvr additive="base">
                                        <p:cTn id="55" dur="500" fill="hold"/>
                                        <p:tgtEl>
                                          <p:spTgt spid="1745963"/>
                                        </p:tgtEl>
                                        <p:attrNameLst>
                                          <p:attrName>ppt_x</p:attrName>
                                        </p:attrNameLst>
                                      </p:cBhvr>
                                      <p:tavLst>
                                        <p:tav tm="0">
                                          <p:val>
                                            <p:strVal val="1+#ppt_w/2"/>
                                          </p:val>
                                        </p:tav>
                                        <p:tav tm="100000">
                                          <p:val>
                                            <p:strVal val="#ppt_x"/>
                                          </p:val>
                                        </p:tav>
                                      </p:tavLst>
                                    </p:anim>
                                    <p:anim calcmode="lin" valueType="num">
                                      <p:cBhvr additive="base">
                                        <p:cTn id="56" dur="500" fill="hold"/>
                                        <p:tgtEl>
                                          <p:spTgt spid="17459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3"/>
                                        </p:tgtEl>
                                        <p:attrNameLst>
                                          <p:attrName>ppt_c</p:attrName>
                                        </p:attrNameLst>
                                      </p:cBhvr>
                                      <p:to>
                                        <a:srgbClr val="CC0066"/>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rgbClr val="CC3399"/>
                                      </p:to>
                                    </p:animClr>
                                  </p:subTnLst>
                                </p:cTn>
                              </p:par>
                            </p:childTnLst>
                          </p:cTn>
                        </p:par>
                        <p:par>
                          <p:cTn id="63" fill="hold" nodeType="afterGroup">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1745964"/>
                                        </p:tgtEl>
                                        <p:attrNameLst>
                                          <p:attrName>style.visibility</p:attrName>
                                        </p:attrNameLst>
                                      </p:cBhvr>
                                      <p:to>
                                        <p:strVal val="visible"/>
                                      </p:to>
                                    </p:set>
                                    <p:anim calcmode="lin" valueType="num">
                                      <p:cBhvr additive="base">
                                        <p:cTn id="66" dur="500" fill="hold"/>
                                        <p:tgtEl>
                                          <p:spTgt spid="1745964"/>
                                        </p:tgtEl>
                                        <p:attrNameLst>
                                          <p:attrName>ppt_x</p:attrName>
                                        </p:attrNameLst>
                                      </p:cBhvr>
                                      <p:tavLst>
                                        <p:tav tm="0">
                                          <p:val>
                                            <p:strVal val="1+#ppt_w/2"/>
                                          </p:val>
                                        </p:tav>
                                        <p:tav tm="100000">
                                          <p:val>
                                            <p:strVal val="#ppt_x"/>
                                          </p:val>
                                        </p:tav>
                                      </p:tavLst>
                                    </p:anim>
                                    <p:anim calcmode="lin" valueType="num">
                                      <p:cBhvr additive="base">
                                        <p:cTn id="67" dur="500" fill="hold"/>
                                        <p:tgtEl>
                                          <p:spTgt spid="174596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4"/>
                                        </p:tgtEl>
                                        <p:attrNameLst>
                                          <p:attrName>ppt_c</p:attrName>
                                        </p:attrNameLst>
                                      </p:cBhvr>
                                      <p:to>
                                        <a:srgbClr val="CC0066"/>
                                      </p:to>
                                    </p:animClr>
                                  </p:sub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ppt_x"/>
                                          </p:val>
                                        </p:tav>
                                        <p:tav tm="100000">
                                          <p:val>
                                            <p:strVal val="#ppt_x"/>
                                          </p:val>
                                        </p:tav>
                                      </p:tavLst>
                                    </p:anim>
                                    <p:anim calcmode="lin" valueType="num">
                                      <p:cBhvr additive="base">
                                        <p:cTn id="73" dur="5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
                                        </p:tgtEl>
                                        <p:attrNameLst>
                                          <p:attrName>ppt_c</p:attrName>
                                        </p:attrNameLst>
                                      </p:cBhvr>
                                      <p:to>
                                        <a:srgbClr val="CC3399"/>
                                      </p:to>
                                    </p:animClr>
                                  </p:subTnLst>
                                </p:cTn>
                              </p:par>
                            </p:childTnLst>
                          </p:cTn>
                        </p:par>
                        <p:par>
                          <p:cTn id="74" fill="hold" nodeType="afterGroup">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1745965"/>
                                        </p:tgtEl>
                                        <p:attrNameLst>
                                          <p:attrName>style.visibility</p:attrName>
                                        </p:attrNameLst>
                                      </p:cBhvr>
                                      <p:to>
                                        <p:strVal val="visible"/>
                                      </p:to>
                                    </p:set>
                                    <p:anim calcmode="lin" valueType="num">
                                      <p:cBhvr additive="base">
                                        <p:cTn id="77" dur="500" fill="hold"/>
                                        <p:tgtEl>
                                          <p:spTgt spid="1745965"/>
                                        </p:tgtEl>
                                        <p:attrNameLst>
                                          <p:attrName>ppt_x</p:attrName>
                                        </p:attrNameLst>
                                      </p:cBhvr>
                                      <p:tavLst>
                                        <p:tav tm="0">
                                          <p:val>
                                            <p:strVal val="1+#ppt_w/2"/>
                                          </p:val>
                                        </p:tav>
                                        <p:tav tm="100000">
                                          <p:val>
                                            <p:strVal val="#ppt_x"/>
                                          </p:val>
                                        </p:tav>
                                      </p:tavLst>
                                    </p:anim>
                                    <p:anim calcmode="lin" valueType="num">
                                      <p:cBhvr additive="base">
                                        <p:cTn id="78" dur="500" fill="hold"/>
                                        <p:tgtEl>
                                          <p:spTgt spid="174596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5"/>
                                        </p:tgtEl>
                                        <p:attrNameLst>
                                          <p:attrName>ppt_c</p:attrName>
                                        </p:attrNameLst>
                                      </p:cBhvr>
                                      <p:to>
                                        <a:srgbClr val="CC0066"/>
                                      </p:to>
                                    </p:animClr>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ppt_x"/>
                                          </p:val>
                                        </p:tav>
                                        <p:tav tm="100000">
                                          <p:val>
                                            <p:strVal val="#ppt_x"/>
                                          </p:val>
                                        </p:tav>
                                      </p:tavLst>
                                    </p:anim>
                                    <p:anim calcmode="lin" valueType="num">
                                      <p:cBhvr additive="base">
                                        <p:cTn id="84" dur="500" fill="hold"/>
                                        <p:tgtEl>
                                          <p:spTgt spid="1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
                                        </p:tgtEl>
                                        <p:attrNameLst>
                                          <p:attrName>ppt_c</p:attrName>
                                        </p:attrNameLst>
                                      </p:cBhvr>
                                      <p:to>
                                        <a:srgbClr val="CC3399"/>
                                      </p:to>
                                    </p:animClr>
                                  </p:subTnLst>
                                </p:cTn>
                              </p:par>
                            </p:childTnLst>
                          </p:cTn>
                        </p:par>
                        <p:par>
                          <p:cTn id="85" fill="hold" nodeType="afterGroup">
                            <p:stCondLst>
                              <p:cond delay="500"/>
                            </p:stCondLst>
                            <p:childTnLst>
                              <p:par>
                                <p:cTn id="86" presetID="2" presetClass="entr" presetSubtype="2" fill="hold" grpId="0" nodeType="afterEffect">
                                  <p:stCondLst>
                                    <p:cond delay="0"/>
                                  </p:stCondLst>
                                  <p:childTnLst>
                                    <p:set>
                                      <p:cBhvr>
                                        <p:cTn id="87" dur="1" fill="hold">
                                          <p:stCondLst>
                                            <p:cond delay="0"/>
                                          </p:stCondLst>
                                        </p:cTn>
                                        <p:tgtEl>
                                          <p:spTgt spid="1745966"/>
                                        </p:tgtEl>
                                        <p:attrNameLst>
                                          <p:attrName>style.visibility</p:attrName>
                                        </p:attrNameLst>
                                      </p:cBhvr>
                                      <p:to>
                                        <p:strVal val="visible"/>
                                      </p:to>
                                    </p:set>
                                    <p:anim calcmode="lin" valueType="num">
                                      <p:cBhvr additive="base">
                                        <p:cTn id="88" dur="500" fill="hold"/>
                                        <p:tgtEl>
                                          <p:spTgt spid="1745966"/>
                                        </p:tgtEl>
                                        <p:attrNameLst>
                                          <p:attrName>ppt_x</p:attrName>
                                        </p:attrNameLst>
                                      </p:cBhvr>
                                      <p:tavLst>
                                        <p:tav tm="0">
                                          <p:val>
                                            <p:strVal val="1+#ppt_w/2"/>
                                          </p:val>
                                        </p:tav>
                                        <p:tav tm="100000">
                                          <p:val>
                                            <p:strVal val="#ppt_x"/>
                                          </p:val>
                                        </p:tav>
                                      </p:tavLst>
                                    </p:anim>
                                    <p:anim calcmode="lin" valueType="num">
                                      <p:cBhvr additive="base">
                                        <p:cTn id="89" dur="500" fill="hold"/>
                                        <p:tgtEl>
                                          <p:spTgt spid="17459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6"/>
                                        </p:tgtEl>
                                        <p:attrNameLst>
                                          <p:attrName>ppt_c</p:attrName>
                                        </p:attrNameLst>
                                      </p:cBhvr>
                                      <p:to>
                                        <a:srgbClr val="CC0066"/>
                                      </p:to>
                                    </p:animClr>
                                  </p:sub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CC0066"/>
                                      </p:to>
                                    </p:animClr>
                                  </p:subTnLst>
                                </p:cTn>
                              </p:par>
                            </p:childTnLst>
                          </p:cTn>
                        </p:par>
                        <p:par>
                          <p:cTn id="94" fill="hold" nodeType="afterGroup">
                            <p:stCondLst>
                              <p:cond delay="500"/>
                            </p:stCondLst>
                            <p:childTnLst>
                              <p:par>
                                <p:cTn id="95" presetID="2" presetClass="entr" presetSubtype="2" fill="hold" grpId="0" nodeType="afterEffect">
                                  <p:stCondLst>
                                    <p:cond delay="0"/>
                                  </p:stCondLst>
                                  <p:childTnLst>
                                    <p:set>
                                      <p:cBhvr>
                                        <p:cTn id="96" dur="1" fill="hold">
                                          <p:stCondLst>
                                            <p:cond delay="0"/>
                                          </p:stCondLst>
                                        </p:cTn>
                                        <p:tgtEl>
                                          <p:spTgt spid="1745961"/>
                                        </p:tgtEl>
                                        <p:attrNameLst>
                                          <p:attrName>style.visibility</p:attrName>
                                        </p:attrNameLst>
                                      </p:cBhvr>
                                      <p:to>
                                        <p:strVal val="visible"/>
                                      </p:to>
                                    </p:set>
                                    <p:anim calcmode="lin" valueType="num">
                                      <p:cBhvr additive="base">
                                        <p:cTn id="97" dur="500" fill="hold"/>
                                        <p:tgtEl>
                                          <p:spTgt spid="1745961"/>
                                        </p:tgtEl>
                                        <p:attrNameLst>
                                          <p:attrName>ppt_x</p:attrName>
                                        </p:attrNameLst>
                                      </p:cBhvr>
                                      <p:tavLst>
                                        <p:tav tm="0">
                                          <p:val>
                                            <p:strVal val="1+#ppt_w/2"/>
                                          </p:val>
                                        </p:tav>
                                        <p:tav tm="100000">
                                          <p:val>
                                            <p:strVal val="#ppt_x"/>
                                          </p:val>
                                        </p:tav>
                                      </p:tavLst>
                                    </p:anim>
                                    <p:anim calcmode="lin" valueType="num">
                                      <p:cBhvr additive="base">
                                        <p:cTn id="98" dur="500" fill="hold"/>
                                        <p:tgtEl>
                                          <p:spTgt spid="174596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1"/>
                                        </p:tgtEl>
                                        <p:attrNameLst>
                                          <p:attrName>ppt_c</p:attrName>
                                        </p:attrNameLst>
                                      </p:cBhvr>
                                      <p:to>
                                        <a:srgbClr val="CC0066"/>
                                      </p:to>
                                    </p:animClr>
                                  </p:subTnLst>
                                </p:cTn>
                              </p:par>
                            </p:childTnLst>
                          </p:cTn>
                        </p:par>
                        <p:par>
                          <p:cTn id="99" fill="hold" nodeType="afterGroup">
                            <p:stCondLst>
                              <p:cond delay="1000"/>
                            </p:stCondLst>
                            <p:childTnLst>
                              <p:par>
                                <p:cTn id="100" presetID="2" presetClass="entr" presetSubtype="2" fill="hold" grpId="0" nodeType="afterEffect">
                                  <p:stCondLst>
                                    <p:cond delay="0"/>
                                  </p:stCondLst>
                                  <p:childTnLst>
                                    <p:set>
                                      <p:cBhvr>
                                        <p:cTn id="101" dur="1" fill="hold">
                                          <p:stCondLst>
                                            <p:cond delay="0"/>
                                          </p:stCondLst>
                                        </p:cTn>
                                        <p:tgtEl>
                                          <p:spTgt spid="1745962"/>
                                        </p:tgtEl>
                                        <p:attrNameLst>
                                          <p:attrName>style.visibility</p:attrName>
                                        </p:attrNameLst>
                                      </p:cBhvr>
                                      <p:to>
                                        <p:strVal val="visible"/>
                                      </p:to>
                                    </p:set>
                                    <p:anim calcmode="lin" valueType="num">
                                      <p:cBhvr additive="base">
                                        <p:cTn id="102" dur="500" fill="hold"/>
                                        <p:tgtEl>
                                          <p:spTgt spid="1745962"/>
                                        </p:tgtEl>
                                        <p:attrNameLst>
                                          <p:attrName>ppt_x</p:attrName>
                                        </p:attrNameLst>
                                      </p:cBhvr>
                                      <p:tavLst>
                                        <p:tav tm="0">
                                          <p:val>
                                            <p:strVal val="1+#ppt_w/2"/>
                                          </p:val>
                                        </p:tav>
                                        <p:tav tm="100000">
                                          <p:val>
                                            <p:strVal val="#ppt_x"/>
                                          </p:val>
                                        </p:tav>
                                      </p:tavLst>
                                    </p:anim>
                                    <p:anim calcmode="lin" valueType="num">
                                      <p:cBhvr additive="base">
                                        <p:cTn id="103" dur="500" fill="hold"/>
                                        <p:tgtEl>
                                          <p:spTgt spid="174596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2"/>
                                        </p:tgtEl>
                                        <p:attrNameLst>
                                          <p:attrName>ppt_c</p:attrName>
                                        </p:attrNameLst>
                                      </p:cBhvr>
                                      <p:to>
                                        <a:srgbClr val="CC006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56" grpId="0" autoUpdateAnimBg="0"/>
      <p:bldP spid="1745957" grpId="0" autoUpdateAnimBg="0"/>
      <p:bldP spid="1745958" grpId="0" autoUpdateAnimBg="0"/>
      <p:bldP spid="1745959" grpId="0" autoUpdateAnimBg="0"/>
      <p:bldP spid="1745960" grpId="0" autoUpdateAnimBg="0"/>
      <p:bldP spid="1745961" grpId="0" autoUpdateAnimBg="0"/>
      <p:bldP spid="1745962" grpId="0" autoUpdateAnimBg="0"/>
      <p:bldP spid="1745963" grpId="0" autoUpdateAnimBg="0"/>
      <p:bldP spid="1745964" grpId="0" autoUpdateAnimBg="0"/>
      <p:bldP spid="1745965" grpId="0" autoUpdateAnimBg="0"/>
      <p:bldP spid="17459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5054531B-19EC-9640-F570-4AC5EB05D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3073400"/>
            <a:ext cx="6442075"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a:extLst>
              <a:ext uri="{FF2B5EF4-FFF2-40B4-BE49-F238E27FC236}">
                <a16:creationId xmlns:a16="http://schemas.microsoft.com/office/drawing/2014/main" id="{CC60B475-B36E-3949-C303-567D12452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563" y="5014913"/>
            <a:ext cx="1171575" cy="827087"/>
          </a:xfrm>
          <a:prstGeom prst="rect">
            <a:avLst/>
          </a:prstGeom>
          <a:noFill/>
          <a:ln w="952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29700" name="Picture 4" descr="memory1-2">
            <a:extLst>
              <a:ext uri="{FF2B5EF4-FFF2-40B4-BE49-F238E27FC236}">
                <a16:creationId xmlns:a16="http://schemas.microsoft.com/office/drawing/2014/main" id="{77C5CD07-B12A-6BD7-11D2-61C640DE8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5176838"/>
            <a:ext cx="28209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 Box 5">
            <a:extLst>
              <a:ext uri="{FF2B5EF4-FFF2-40B4-BE49-F238E27FC236}">
                <a16:creationId xmlns:a16="http://schemas.microsoft.com/office/drawing/2014/main" id="{C8D6D427-6232-A8CC-1FA8-BB306C1C97ED}"/>
              </a:ext>
            </a:extLst>
          </p:cNvPr>
          <p:cNvSpPr txBox="1">
            <a:spLocks noChangeArrowheads="1"/>
          </p:cNvSpPr>
          <p:nvPr/>
        </p:nvSpPr>
        <p:spPr bwMode="auto">
          <a:xfrm>
            <a:off x="261938" y="1193800"/>
            <a:ext cx="8567737"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latin typeface="Times New Roman" panose="02020603050405020304" pitchFamily="18" charset="0"/>
              </a:rPr>
              <a:t>计算机的基本部件</a:t>
            </a:r>
            <a:endParaRPr lang="en-US" altLang="zh-CN" sz="2400">
              <a:latin typeface="Times New Roman" panose="02020603050405020304" pitchFamily="18" charset="0"/>
            </a:endParaRPr>
          </a:p>
          <a:p>
            <a:pPr eaLnBrk="1" hangingPunct="1">
              <a:lnSpc>
                <a:spcPct val="130000"/>
              </a:lnSpc>
              <a:buFont typeface="Wingdings" panose="05000000000000000000" pitchFamily="2" charset="2"/>
              <a:buChar char="u"/>
            </a:pPr>
            <a:r>
              <a:rPr lang="en-US" altLang="zh-CN">
                <a:solidFill>
                  <a:schemeClr val="accent2"/>
                </a:solidFill>
                <a:latin typeface="Times New Roman" panose="02020603050405020304" pitchFamily="18" charset="0"/>
              </a:rPr>
              <a:t>CPU</a:t>
            </a:r>
            <a:r>
              <a:rPr lang="zh-CN" altLang="en-US" sz="1600" b="0">
                <a:latin typeface="Times New Roman" panose="02020603050405020304" pitchFamily="18" charset="0"/>
              </a:rPr>
              <a:t>：</a:t>
            </a:r>
            <a:r>
              <a:rPr lang="zh-CN" altLang="en-US" b="0">
                <a:latin typeface="Times New Roman" panose="02020603050405020304" pitchFamily="18" charset="0"/>
              </a:rPr>
              <a:t>中央处理单元</a:t>
            </a:r>
            <a:r>
              <a:rPr lang="en-US" altLang="zh-CN" b="0">
                <a:latin typeface="Times New Roman" panose="02020603050405020304" pitchFamily="18" charset="0"/>
              </a:rPr>
              <a:t>(Central Process Unit)</a:t>
            </a:r>
            <a:r>
              <a:rPr lang="zh-CN" altLang="en-US" b="0">
                <a:latin typeface="Times New Roman" panose="02020603050405020304" pitchFamily="18" charset="0"/>
              </a:rPr>
              <a:t>，将运算器和控制器集成在一块芯片上，形成微处理器。</a:t>
            </a:r>
          </a:p>
          <a:p>
            <a:pPr eaLnBrk="1" hangingPunct="1">
              <a:lnSpc>
                <a:spcPct val="130000"/>
              </a:lnSpc>
              <a:buFont typeface="Wingdings" panose="05000000000000000000" pitchFamily="2" charset="2"/>
              <a:buChar char="u"/>
            </a:pPr>
            <a:r>
              <a:rPr lang="en-US" altLang="zh-CN">
                <a:solidFill>
                  <a:schemeClr val="accent2"/>
                </a:solidFill>
                <a:latin typeface="Times New Roman" panose="02020603050405020304" pitchFamily="18" charset="0"/>
              </a:rPr>
              <a:t>CPU</a:t>
            </a:r>
            <a:r>
              <a:rPr lang="zh-CN" altLang="en-US">
                <a:solidFill>
                  <a:schemeClr val="accent2"/>
                </a:solidFill>
                <a:latin typeface="Times New Roman" panose="02020603050405020304" pitchFamily="18" charset="0"/>
              </a:rPr>
              <a:t>、主存储器、</a:t>
            </a:r>
            <a:r>
              <a:rPr lang="en-US" altLang="zh-CN">
                <a:solidFill>
                  <a:schemeClr val="accent2"/>
                </a:solidFill>
                <a:latin typeface="Times New Roman" panose="02020603050405020304" pitchFamily="18" charset="0"/>
              </a:rPr>
              <a:t>I/O</a:t>
            </a:r>
            <a:r>
              <a:rPr lang="zh-CN" altLang="en-US">
                <a:solidFill>
                  <a:schemeClr val="accent2"/>
                </a:solidFill>
                <a:latin typeface="Times New Roman" panose="02020603050405020304" pitchFamily="18" charset="0"/>
              </a:rPr>
              <a:t>设备及总线成为现代计算机的四大核心部件。</a:t>
            </a:r>
            <a:endParaRPr lang="en-US" altLang="zh-CN">
              <a:solidFill>
                <a:schemeClr val="accent2"/>
              </a:solidFill>
              <a:latin typeface="Times New Roman" panose="02020603050405020304" pitchFamily="18" charset="0"/>
            </a:endParaRPr>
          </a:p>
        </p:txBody>
      </p:sp>
      <p:sp>
        <p:nvSpPr>
          <p:cNvPr id="29702" name="Text Box 6">
            <a:extLst>
              <a:ext uri="{FF2B5EF4-FFF2-40B4-BE49-F238E27FC236}">
                <a16:creationId xmlns:a16="http://schemas.microsoft.com/office/drawing/2014/main" id="{47476697-DF0D-5AE8-9E04-1431D37EDD26}"/>
              </a:ext>
            </a:extLst>
          </p:cNvPr>
          <p:cNvSpPr txBox="1">
            <a:spLocks noChangeArrowheads="1"/>
          </p:cNvSpPr>
          <p:nvPr/>
        </p:nvSpPr>
        <p:spPr bwMode="auto">
          <a:xfrm>
            <a:off x="3089275" y="4276725"/>
            <a:ext cx="59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t>总线</a:t>
            </a:r>
          </a:p>
        </p:txBody>
      </p:sp>
      <p:sp>
        <p:nvSpPr>
          <p:cNvPr id="16391" name="Text Box 16">
            <a:extLst>
              <a:ext uri="{FF2B5EF4-FFF2-40B4-BE49-F238E27FC236}">
                <a16:creationId xmlns:a16="http://schemas.microsoft.com/office/drawing/2014/main" id="{4257B3E7-9C45-C24A-940D-6916981FCB20}"/>
              </a:ext>
            </a:extLst>
          </p:cNvPr>
          <p:cNvSpPr txBox="1">
            <a:spLocks noChangeArrowheads="1"/>
          </p:cNvSpPr>
          <p:nvPr/>
        </p:nvSpPr>
        <p:spPr bwMode="auto">
          <a:xfrm>
            <a:off x="163513" y="0"/>
            <a:ext cx="5546725"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思想与构成</a:t>
            </a:r>
          </a:p>
          <a:p>
            <a:pPr eaLnBrk="1" hangingPunct="1">
              <a:lnSpc>
                <a:spcPct val="120000"/>
              </a:lnSpc>
              <a:defRPr/>
            </a:pPr>
            <a:r>
              <a:rPr lang="en-US" altLang="zh-CN" dirty="0">
                <a:solidFill>
                  <a:schemeClr val="accent6"/>
                </a:solidFill>
                <a:latin typeface="Arial" charset="0"/>
                <a:ea typeface="华文中宋" pitchFamily="2" charset="-122"/>
              </a:rPr>
              <a:t>(5)</a:t>
            </a:r>
            <a:r>
              <a:rPr lang="zh-CN" altLang="en-US" dirty="0">
                <a:solidFill>
                  <a:schemeClr val="accent6"/>
                </a:solidFill>
                <a:latin typeface="Arial" charset="0"/>
                <a:ea typeface="华文中宋" pitchFamily="2" charset="-122"/>
              </a:rPr>
              <a:t>什么是</a:t>
            </a:r>
            <a:r>
              <a:rPr lang="en-US" altLang="zh-CN" dirty="0">
                <a:solidFill>
                  <a:schemeClr val="accent6"/>
                </a:solidFill>
                <a:latin typeface="Arial" charset="0"/>
                <a:ea typeface="华文中宋" pitchFamily="2" charset="-122"/>
              </a:rPr>
              <a:t>CPU? </a:t>
            </a:r>
            <a:r>
              <a:rPr lang="zh-CN" altLang="en-US" dirty="0">
                <a:solidFill>
                  <a:schemeClr val="accent6"/>
                </a:solidFill>
                <a:latin typeface="Arial" charset="0"/>
                <a:ea typeface="华文中宋" pitchFamily="2" charset="-122"/>
              </a:rPr>
              <a:t>现代计算机的几大部件是什么</a:t>
            </a:r>
            <a:r>
              <a:rPr lang="en-US" altLang="zh-CN" dirty="0">
                <a:solidFill>
                  <a:schemeClr val="accent6"/>
                </a:solidFill>
                <a:latin typeface="Arial" charset="0"/>
                <a:ea typeface="华文中宋" pitchFamily="2" charset="-122"/>
              </a:rPr>
              <a:t>? </a:t>
            </a:r>
          </a:p>
        </p:txBody>
      </p:sp>
      <p:sp>
        <p:nvSpPr>
          <p:cNvPr id="29704" name="Text Box 8">
            <a:extLst>
              <a:ext uri="{FF2B5EF4-FFF2-40B4-BE49-F238E27FC236}">
                <a16:creationId xmlns:a16="http://schemas.microsoft.com/office/drawing/2014/main" id="{89A6D8E8-DF8A-8BF3-B1CF-74DAE8B8C99E}"/>
              </a:ext>
            </a:extLst>
          </p:cNvPr>
          <p:cNvSpPr txBox="1">
            <a:spLocks noChangeArrowheads="1"/>
          </p:cNvSpPr>
          <p:nvPr/>
        </p:nvSpPr>
        <p:spPr bwMode="auto">
          <a:xfrm>
            <a:off x="800100" y="6399213"/>
            <a:ext cx="7823200" cy="3968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a:solidFill>
                  <a:srgbClr val="FFFFEF"/>
                </a:solidFill>
              </a:rPr>
              <a:t>现代计算机里面，一个微处理器</a:t>
            </a:r>
            <a:r>
              <a:rPr kumimoji="0" lang="en-US" altLang="zh-CN">
                <a:solidFill>
                  <a:srgbClr val="FFFFEF"/>
                </a:solidFill>
              </a:rPr>
              <a:t>(</a:t>
            </a:r>
            <a:r>
              <a:rPr kumimoji="0" lang="zh-CN" altLang="en-US">
                <a:solidFill>
                  <a:srgbClr val="FFFFEF"/>
                </a:solidFill>
              </a:rPr>
              <a:t>芯片</a:t>
            </a:r>
            <a:r>
              <a:rPr kumimoji="0" lang="en-US" altLang="zh-CN">
                <a:solidFill>
                  <a:srgbClr val="FFFFEF"/>
                </a:solidFill>
              </a:rPr>
              <a:t>)</a:t>
            </a:r>
            <a:r>
              <a:rPr kumimoji="0" lang="zh-CN" altLang="en-US">
                <a:solidFill>
                  <a:srgbClr val="FFFFEF"/>
                </a:solidFill>
              </a:rPr>
              <a:t>可能包含多个</a:t>
            </a:r>
            <a:r>
              <a:rPr kumimoji="0" lang="en-US" altLang="zh-CN">
                <a:solidFill>
                  <a:srgbClr val="FFFFEF"/>
                </a:solidFill>
              </a:rPr>
              <a:t>CPU</a:t>
            </a:r>
            <a:r>
              <a:rPr kumimoji="0" lang="zh-CN" altLang="en-US">
                <a:solidFill>
                  <a:srgbClr val="FFFFEF"/>
                </a:solidFill>
              </a:rPr>
              <a:t>，即多核</a:t>
            </a:r>
            <a:r>
              <a:rPr kumimoji="0" lang="en-US" altLang="zh-CN">
                <a:solidFill>
                  <a:srgbClr val="FFFFEF"/>
                </a:solidFill>
              </a:rPr>
              <a:t>.</a:t>
            </a:r>
            <a:endParaRPr lang="en-US" altLang="zh-CN">
              <a:solidFill>
                <a:srgbClr val="FFFFEF"/>
              </a:solidFill>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302DF4E3-701F-2962-4EB5-C17FC34740C6}"/>
              </a:ext>
            </a:extLst>
          </p:cNvPr>
          <p:cNvSpPr>
            <a:spLocks noGrp="1" noChangeArrowheads="1"/>
          </p:cNvSpPr>
          <p:nvPr>
            <p:ph type="title" idx="4294967295"/>
          </p:nvPr>
        </p:nvSpPr>
        <p:spPr>
          <a:xfrm>
            <a:off x="287338" y="-7938"/>
            <a:ext cx="8540750" cy="1143001"/>
          </a:xfrm>
          <a:prstGeom prst="rect">
            <a:avLst/>
          </a:prstGeom>
        </p:spPr>
        <p:txBody>
          <a:bodyPr anchor="b"/>
          <a:lstStyle/>
          <a:p>
            <a:pPr eaLnBrk="1" hangingPunct="1">
              <a:defRPr/>
            </a:pPr>
            <a:r>
              <a:rPr lang="zh-CN" altLang="en-US" b="1" dirty="0">
                <a:effectLst>
                  <a:outerShdw blurRad="38100" dist="38100" dir="2700000" algn="tl">
                    <a:srgbClr val="C0C0C0"/>
                  </a:outerShdw>
                </a:effectLst>
              </a:rPr>
              <a:t>输入设备和输出设备</a:t>
            </a:r>
            <a:endParaRPr lang="zh-CN" altLang="en-US" b="1" dirty="0">
              <a:effectLst>
                <a:outerShdw blurRad="38100" dist="38100" dir="2700000" algn="tl">
                  <a:srgbClr val="C0C0C0"/>
                </a:outerShdw>
              </a:effectLst>
              <a:cs typeface="Times New Roman" pitchFamily="18" charset="0"/>
            </a:endParaRPr>
          </a:p>
        </p:txBody>
      </p:sp>
      <p:sp>
        <p:nvSpPr>
          <p:cNvPr id="229379" name="Rectangle 3">
            <a:extLst>
              <a:ext uri="{FF2B5EF4-FFF2-40B4-BE49-F238E27FC236}">
                <a16:creationId xmlns:a16="http://schemas.microsoft.com/office/drawing/2014/main" id="{36F9C75A-C517-53C0-625E-0E54B0114C68}"/>
              </a:ext>
            </a:extLst>
          </p:cNvPr>
          <p:cNvSpPr>
            <a:spLocks noGrp="1" noChangeArrowheads="1"/>
          </p:cNvSpPr>
          <p:nvPr>
            <p:ph type="body" idx="4294967295"/>
          </p:nvPr>
        </p:nvSpPr>
        <p:spPr>
          <a:xfrm>
            <a:off x="287338" y="1393825"/>
            <a:ext cx="8540750" cy="4498975"/>
          </a:xfrm>
          <a:prstGeom prst="rect">
            <a:avLst/>
          </a:prstGeom>
        </p:spPr>
        <p:txBody>
          <a:bodyPr/>
          <a:lstStyle/>
          <a:p>
            <a:pPr marL="469900" indent="-469900" algn="just" eaLnBrk="1" hangingPunct="1">
              <a:defRPr/>
            </a:pPr>
            <a:r>
              <a:rPr lang="zh-CN" altLang="en-US" sz="2400" b="1" dirty="0">
                <a:effectLst>
                  <a:outerShdw blurRad="38100" dist="38100" dir="2700000" algn="tl">
                    <a:srgbClr val="C0C0C0"/>
                  </a:outerShdw>
                </a:effectLst>
              </a:rPr>
              <a:t>作用：是将信息输入计算机和输出计算机。</a:t>
            </a:r>
          </a:p>
          <a:p>
            <a:pPr marL="469900" indent="-469900" algn="just" eaLnBrk="1" hangingPunct="1">
              <a:defRPr/>
            </a:pPr>
            <a:r>
              <a:rPr lang="zh-CN" altLang="en-US" sz="2400" b="1" dirty="0">
                <a:effectLst>
                  <a:outerShdw blurRad="38100" dist="38100" dir="2700000" algn="tl">
                    <a:srgbClr val="C0C0C0"/>
                  </a:outerShdw>
                </a:effectLst>
              </a:rPr>
              <a:t>常用的文字</a:t>
            </a:r>
            <a:r>
              <a:rPr lang="zh-CN" altLang="en-US" sz="2400" b="1" dirty="0">
                <a:solidFill>
                  <a:srgbClr val="0000CC"/>
                </a:solidFill>
                <a:effectLst>
                  <a:outerShdw blurRad="38100" dist="38100" dir="2700000" algn="tl">
                    <a:srgbClr val="C0C0C0"/>
                  </a:outerShdw>
                </a:effectLst>
              </a:rPr>
              <a:t>输入设备</a:t>
            </a:r>
            <a:r>
              <a:rPr lang="zh-CN" altLang="en-US" sz="2400" b="1" dirty="0">
                <a:effectLst>
                  <a:outerShdw blurRad="38100" dist="38100" dir="2700000" algn="tl">
                    <a:srgbClr val="C0C0C0"/>
                  </a:outerShdw>
                </a:effectLst>
              </a:rPr>
              <a:t>是键盘（还有扫描仪、穿孔卡片读入机和鼠标等专用输入设备）。</a:t>
            </a:r>
            <a:endParaRPr lang="en-US" altLang="zh-CN" sz="2400" b="1" dirty="0">
              <a:effectLst>
                <a:outerShdw blurRad="38100" dist="38100" dir="2700000" algn="tl">
                  <a:srgbClr val="C0C0C0"/>
                </a:outerShdw>
              </a:effectLst>
            </a:endParaRPr>
          </a:p>
          <a:p>
            <a:pPr marL="908050" lvl="1" indent="-436563" algn="just" eaLnBrk="1" hangingPunct="1">
              <a:defRPr/>
            </a:pPr>
            <a:r>
              <a:rPr lang="zh-CN" altLang="en-US" sz="2400" b="1" dirty="0">
                <a:effectLst>
                  <a:outerShdw blurRad="38100" dist="38100" dir="2700000" algn="tl">
                    <a:srgbClr val="C0C0C0"/>
                  </a:outerShdw>
                </a:effectLst>
              </a:rPr>
              <a:t>当在键盘上按下一个键时，按下的键通过编码变换成机器可读的数据形式，</a:t>
            </a:r>
          </a:p>
          <a:p>
            <a:pPr marL="908050" lvl="1" indent="-436563" algn="just" eaLnBrk="1" hangingPunct="1">
              <a:defRPr/>
            </a:pPr>
            <a:r>
              <a:rPr lang="zh-CN" altLang="en-US" sz="2400" b="1" dirty="0">
                <a:effectLst>
                  <a:outerShdw blurRad="38100" dist="38100" dir="2700000" algn="tl">
                    <a:srgbClr val="C0C0C0"/>
                  </a:outerShdw>
                </a:effectLst>
              </a:rPr>
              <a:t>如字符“</a:t>
            </a:r>
            <a:r>
              <a:rPr lang="en-US" altLang="zh-CN" sz="2400" b="1" dirty="0">
                <a:effectLst>
                  <a:outerShdw blurRad="38100" dist="38100" dir="2700000" algn="tl">
                    <a:srgbClr val="C0C0C0"/>
                  </a:outerShdw>
                </a:effectLst>
                <a:cs typeface="Times New Roman" pitchFamily="18" charset="0"/>
              </a:rPr>
              <a:t>A</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变换成</a:t>
            </a:r>
            <a:r>
              <a:rPr lang="en-US" altLang="zh-CN" sz="2400" b="1" dirty="0">
                <a:effectLst>
                  <a:outerShdw blurRad="38100" dist="38100" dir="2700000" algn="tl">
                    <a:srgbClr val="C0C0C0"/>
                  </a:outerShdw>
                </a:effectLst>
                <a:cs typeface="Times New Roman" pitchFamily="18" charset="0"/>
              </a:rPr>
              <a:t>ASCII</a:t>
            </a:r>
            <a:r>
              <a:rPr lang="zh-CN" altLang="en-US" sz="2400" b="1" dirty="0">
                <a:effectLst>
                  <a:outerShdw blurRad="38100" dist="38100" dir="2700000" algn="tl">
                    <a:srgbClr val="C0C0C0"/>
                  </a:outerShdw>
                </a:effectLst>
              </a:rPr>
              <a:t>码“</a:t>
            </a:r>
            <a:r>
              <a:rPr lang="zh-CN" altLang="en-US" sz="2400" b="1" dirty="0">
                <a:effectLst>
                  <a:outerShdw blurRad="38100" dist="38100" dir="2700000" algn="tl">
                    <a:srgbClr val="C0C0C0"/>
                  </a:outerShdw>
                </a:effectLst>
                <a:cs typeface="Times New Roman" pitchFamily="18" charset="0"/>
              </a:rPr>
              <a:t>1000001</a:t>
            </a:r>
            <a:r>
              <a:rPr lang="zh-CN" altLang="en-US" sz="2400" b="1" dirty="0">
                <a:effectLst>
                  <a:outerShdw blurRad="38100" dist="38100" dir="2700000" algn="tl">
                    <a:srgbClr val="C0C0C0"/>
                  </a:outerShdw>
                </a:effectLst>
              </a:rPr>
              <a:t>”，该编码数据随即存入存储器等待处理，</a:t>
            </a:r>
          </a:p>
          <a:p>
            <a:pPr marL="908050" lvl="1" indent="-436563" algn="just" eaLnBrk="1" hangingPunct="1">
              <a:defRPr/>
            </a:pPr>
            <a:r>
              <a:rPr lang="zh-CN" altLang="en-US" sz="2400" b="1" dirty="0">
                <a:effectLst>
                  <a:outerShdw blurRad="38100" dist="38100" dir="2700000" algn="tl">
                    <a:srgbClr val="C0C0C0"/>
                  </a:outerShdw>
                </a:effectLst>
              </a:rPr>
              <a:t>通过与“</a:t>
            </a:r>
            <a:r>
              <a:rPr lang="zh-CN" altLang="en-US" sz="2400" b="1" dirty="0">
                <a:effectLst>
                  <a:outerShdw blurRad="38100" dist="38100" dir="2700000" algn="tl">
                    <a:srgbClr val="C0C0C0"/>
                  </a:outerShdw>
                </a:effectLst>
                <a:cs typeface="Times New Roman" pitchFamily="18" charset="0"/>
              </a:rPr>
              <a:t>1000001</a:t>
            </a:r>
            <a:r>
              <a:rPr lang="zh-CN" altLang="en-US" sz="2400" b="1" dirty="0">
                <a:effectLst>
                  <a:outerShdw blurRad="38100" dist="38100" dir="2700000" algn="tl">
                    <a:srgbClr val="C0C0C0"/>
                  </a:outerShdw>
                </a:effectLst>
              </a:rPr>
              <a:t>”对应的字符点阵数据在屏幕上显示一个字符“</a:t>
            </a:r>
            <a:r>
              <a:rPr lang="en-US" altLang="zh-CN" sz="2400" b="1" dirty="0">
                <a:effectLst>
                  <a:outerShdw blurRad="38100" dist="38100" dir="2700000" algn="tl">
                    <a:srgbClr val="C0C0C0"/>
                  </a:outerShdw>
                </a:effectLst>
                <a:cs typeface="Times New Roman" pitchFamily="18" charset="0"/>
              </a:rPr>
              <a:t>A</a:t>
            </a:r>
            <a:r>
              <a:rPr lang="en-US" altLang="zh-CN" sz="2400" b="1" dirty="0">
                <a:effectLst>
                  <a:outerShdw blurRad="38100" dist="38100" dir="2700000" algn="tl">
                    <a:srgbClr val="C0C0C0"/>
                  </a:outerShdw>
                </a:effectLst>
              </a:rPr>
              <a:t>”。</a:t>
            </a:r>
          </a:p>
          <a:p>
            <a:pPr marL="469900" indent="-469900" algn="just" eaLnBrk="1" hangingPunct="1">
              <a:defRPr/>
            </a:pPr>
            <a:r>
              <a:rPr lang="zh-CN" altLang="en-US" sz="2400" b="1" dirty="0">
                <a:solidFill>
                  <a:srgbClr val="0000CC"/>
                </a:solidFill>
                <a:effectLst>
                  <a:outerShdw blurRad="38100" dist="38100" dir="2700000" algn="tl">
                    <a:srgbClr val="C0C0C0"/>
                  </a:outerShdw>
                </a:effectLst>
              </a:rPr>
              <a:t>输出设备</a:t>
            </a:r>
            <a:r>
              <a:rPr lang="zh-CN" altLang="en-US" sz="2400" b="1" dirty="0">
                <a:effectLst>
                  <a:outerShdw blurRad="38100" dist="38100" dir="2700000" algn="tl">
                    <a:srgbClr val="C0C0C0"/>
                  </a:outerShdw>
                </a:effectLst>
              </a:rPr>
              <a:t>有打印机、显示器、绘图仪、磁记录设备等。 </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4B6852F8-FD72-D42E-0D32-6AC4EAF07C19}"/>
              </a:ext>
            </a:extLst>
          </p:cNvPr>
          <p:cNvSpPr txBox="1">
            <a:spLocks noChangeArrowheads="1"/>
          </p:cNvSpPr>
          <p:nvPr/>
        </p:nvSpPr>
        <p:spPr bwMode="auto">
          <a:xfrm>
            <a:off x="239713" y="134302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华文中宋" panose="02010600040101010101" pitchFamily="2" charset="-122"/>
              </a:rPr>
              <a:t>图灵及其贡献</a:t>
            </a:r>
          </a:p>
        </p:txBody>
      </p:sp>
      <p:sp>
        <p:nvSpPr>
          <p:cNvPr id="7171" name="Text Box 3">
            <a:extLst>
              <a:ext uri="{FF2B5EF4-FFF2-40B4-BE49-F238E27FC236}">
                <a16:creationId xmlns:a16="http://schemas.microsoft.com/office/drawing/2014/main" id="{CA68399C-3DCF-729B-D4BB-808E370BF3B0}"/>
              </a:ext>
            </a:extLst>
          </p:cNvPr>
          <p:cNvSpPr txBox="1">
            <a:spLocks noChangeArrowheads="1"/>
          </p:cNvSpPr>
          <p:nvPr/>
        </p:nvSpPr>
        <p:spPr bwMode="auto">
          <a:xfrm>
            <a:off x="190500" y="1890713"/>
            <a:ext cx="61690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30000"/>
              </a:spcBef>
              <a:buClr>
                <a:srgbClr val="0066FF"/>
              </a:buClr>
              <a:buFont typeface="Wingdings" panose="05000000000000000000" pitchFamily="2" charset="2"/>
              <a:buChar char="u"/>
            </a:pPr>
            <a:r>
              <a:rPr kumimoji="0" lang="zh-CN" altLang="zh-CN" sz="2400">
                <a:solidFill>
                  <a:schemeClr val="accent2"/>
                </a:solidFill>
                <a:ea typeface="华文宋体" panose="02010600040101010101" pitchFamily="2" charset="-122"/>
              </a:rPr>
              <a:t>图灵</a:t>
            </a:r>
            <a:r>
              <a:rPr kumimoji="0" lang="zh-CN" altLang="zh-CN" b="0">
                <a:ea typeface="华文宋体" panose="02010600040101010101" pitchFamily="2" charset="-122"/>
              </a:rPr>
              <a:t>(Alan Turing, 1912~1954)</a:t>
            </a:r>
            <a:r>
              <a:rPr kumimoji="0" lang="zh-CN" altLang="en-US" b="0">
                <a:ea typeface="华文宋体" panose="02010600040101010101" pitchFamily="2" charset="-122"/>
              </a:rPr>
              <a:t>，</a:t>
            </a:r>
            <a:r>
              <a:rPr kumimoji="0" lang="zh-CN" altLang="zh-CN" b="0">
                <a:ea typeface="华文宋体" panose="02010600040101010101" pitchFamily="2" charset="-122"/>
              </a:rPr>
              <a:t>出生于英国伦敦，19 岁入剑桥皇家学院，22 岁当选为皇家学会会员。</a:t>
            </a:r>
          </a:p>
          <a:p>
            <a:pPr algn="just" eaLnBrk="1" hangingPunct="1">
              <a:spcBef>
                <a:spcPct val="30000"/>
              </a:spcBef>
              <a:buClr>
                <a:srgbClr val="0066FF"/>
              </a:buClr>
              <a:buFont typeface="Wingdings" panose="05000000000000000000" pitchFamily="2" charset="2"/>
              <a:buChar char="u"/>
            </a:pPr>
            <a:r>
              <a:rPr kumimoji="0" lang="zh-CN" altLang="zh-CN" b="0">
                <a:ea typeface="华文宋体" panose="02010600040101010101" pitchFamily="2" charset="-122"/>
              </a:rPr>
              <a:t>1937 年，发表了论文《论可计算数及其在判定问题中的应用》，提出了</a:t>
            </a:r>
            <a:r>
              <a:rPr kumimoji="0" lang="zh-CN" altLang="zh-CN" sz="2400">
                <a:solidFill>
                  <a:schemeClr val="accent2"/>
                </a:solidFill>
                <a:ea typeface="华文宋体" panose="02010600040101010101" pitchFamily="2" charset="-122"/>
              </a:rPr>
              <a:t>图灵机模型</a:t>
            </a:r>
            <a:r>
              <a:rPr kumimoji="0" lang="zh-CN" altLang="zh-CN" b="0">
                <a:ea typeface="华文宋体" panose="02010600040101010101" pitchFamily="2" charset="-122"/>
              </a:rPr>
              <a:t>，后来，冯</a:t>
            </a:r>
            <a:r>
              <a:rPr kumimoji="0" lang="zh-CN" altLang="zh-CN" b="0">
                <a:latin typeface="华文宋体" panose="02010600040101010101" pitchFamily="2" charset="-122"/>
                <a:ea typeface="华文宋体" panose="02010600040101010101" pitchFamily="2" charset="-122"/>
              </a:rPr>
              <a:t>·</a:t>
            </a:r>
            <a:r>
              <a:rPr kumimoji="0" lang="zh-CN" altLang="zh-CN" b="0">
                <a:ea typeface="华文宋体" panose="02010600040101010101" pitchFamily="2" charset="-122"/>
              </a:rPr>
              <a:t>诺依曼根据这个模型设计出历史上第一台电子计算机。</a:t>
            </a:r>
          </a:p>
          <a:p>
            <a:pPr algn="just" eaLnBrk="1" hangingPunct="1">
              <a:spcBef>
                <a:spcPct val="30000"/>
              </a:spcBef>
              <a:buClr>
                <a:srgbClr val="0066FF"/>
              </a:buClr>
              <a:buFont typeface="Wingdings" panose="05000000000000000000" pitchFamily="2" charset="2"/>
              <a:buChar char="u"/>
            </a:pPr>
            <a:r>
              <a:rPr kumimoji="0" lang="zh-CN" altLang="zh-CN" b="0">
                <a:ea typeface="华文宋体" panose="02010600040101010101" pitchFamily="2" charset="-122"/>
              </a:rPr>
              <a:t>1950 年，发表了划时代的文章：《机器能思考吗</a:t>
            </a:r>
            <a:r>
              <a:rPr kumimoji="0" lang="zh-CN" altLang="en-US" b="0">
                <a:ea typeface="华文宋体" panose="02010600040101010101" pitchFamily="2" charset="-122"/>
              </a:rPr>
              <a:t>?</a:t>
            </a:r>
            <a:r>
              <a:rPr kumimoji="0" lang="zh-CN" altLang="zh-CN" b="0">
                <a:ea typeface="华文宋体" panose="02010600040101010101" pitchFamily="2" charset="-122"/>
              </a:rPr>
              <a:t>》</a:t>
            </a:r>
            <a:r>
              <a:rPr kumimoji="0" lang="zh-CN" altLang="en-US" b="0">
                <a:ea typeface="华文宋体" panose="02010600040101010101" pitchFamily="2" charset="-122"/>
              </a:rPr>
              <a:t>,</a:t>
            </a:r>
            <a:r>
              <a:rPr kumimoji="0" lang="zh-CN" altLang="zh-CN" b="0">
                <a:ea typeface="华文宋体" panose="02010600040101010101" pitchFamily="2" charset="-122"/>
              </a:rPr>
              <a:t>成为了人工智能的开山之作。</a:t>
            </a:r>
          </a:p>
          <a:p>
            <a:pPr algn="just" eaLnBrk="1" hangingPunct="1">
              <a:spcBef>
                <a:spcPct val="30000"/>
              </a:spcBef>
              <a:buClr>
                <a:srgbClr val="0066FF"/>
              </a:buClr>
              <a:buFont typeface="Wingdings" panose="05000000000000000000" pitchFamily="2" charset="2"/>
              <a:buChar char="u"/>
            </a:pPr>
            <a:r>
              <a:rPr kumimoji="0" lang="zh-CN" altLang="zh-CN" b="0">
                <a:ea typeface="华文宋体" panose="02010600040101010101" pitchFamily="2" charset="-122"/>
              </a:rPr>
              <a:t>计算机界于</a:t>
            </a:r>
            <a:r>
              <a:rPr kumimoji="0" lang="en-US" altLang="zh-CN" b="0">
                <a:ea typeface="华文宋体" panose="02010600040101010101" pitchFamily="2" charset="-122"/>
              </a:rPr>
              <a:t>1966</a:t>
            </a:r>
            <a:r>
              <a:rPr kumimoji="0" lang="zh-CN" altLang="en-US" b="0">
                <a:ea typeface="华文宋体" panose="02010600040101010101" pitchFamily="2" charset="-122"/>
              </a:rPr>
              <a:t>年</a:t>
            </a:r>
            <a:r>
              <a:rPr kumimoji="0" lang="zh-CN" altLang="zh-CN" b="0">
                <a:ea typeface="华文宋体" panose="02010600040101010101" pitchFamily="2" charset="-122"/>
              </a:rPr>
              <a:t>设立了最高荣誉奖：</a:t>
            </a:r>
            <a:r>
              <a:rPr kumimoji="0" lang="zh-CN" altLang="zh-CN" sz="2400">
                <a:solidFill>
                  <a:schemeClr val="accent2"/>
                </a:solidFill>
                <a:ea typeface="华文宋体" panose="02010600040101010101" pitchFamily="2" charset="-122"/>
              </a:rPr>
              <a:t>ACM图灵奖</a:t>
            </a:r>
            <a:r>
              <a:rPr kumimoji="0" lang="zh-CN" altLang="zh-CN" sz="1600" b="0">
                <a:ea typeface="华文宋体" panose="02010600040101010101" pitchFamily="2" charset="-122"/>
              </a:rPr>
              <a:t>。</a:t>
            </a:r>
            <a:endParaRPr kumimoji="0" lang="en-US" altLang="zh-CN" sz="1600" b="0">
              <a:ea typeface="华文宋体" panose="02010600040101010101" pitchFamily="2" charset="-122"/>
            </a:endParaRPr>
          </a:p>
          <a:p>
            <a:pPr algn="just" eaLnBrk="1" hangingPunct="1">
              <a:spcBef>
                <a:spcPct val="30000"/>
              </a:spcBef>
              <a:buClr>
                <a:srgbClr val="0066FF"/>
              </a:buClr>
              <a:buFont typeface="Wingdings" panose="05000000000000000000" pitchFamily="2" charset="2"/>
              <a:buChar char="u"/>
            </a:pPr>
            <a:r>
              <a:rPr kumimoji="0" lang="zh-CN" altLang="en-US" b="0">
                <a:ea typeface="华文宋体" panose="02010600040101010101" pitchFamily="2" charset="-122"/>
              </a:rPr>
              <a:t>知道苹果公司的</a:t>
            </a:r>
            <a:r>
              <a:rPr kumimoji="0" lang="en-US" altLang="zh-CN" b="0">
                <a:ea typeface="华文宋体" panose="02010600040101010101" pitchFamily="2" charset="-122"/>
              </a:rPr>
              <a:t>LOGO</a:t>
            </a:r>
            <a:r>
              <a:rPr kumimoji="0" lang="zh-CN" altLang="en-US" b="0">
                <a:ea typeface="华文宋体" panose="02010600040101010101" pitchFamily="2" charset="-122"/>
              </a:rPr>
              <a:t>是什么意义吗</a:t>
            </a:r>
            <a:endParaRPr kumimoji="0" lang="zh-CN" altLang="zh-CN" b="0">
              <a:ea typeface="华文宋体" panose="02010600040101010101" pitchFamily="2" charset="-122"/>
            </a:endParaRPr>
          </a:p>
        </p:txBody>
      </p:sp>
      <p:pic>
        <p:nvPicPr>
          <p:cNvPr id="7172" name="Picture 4">
            <a:extLst>
              <a:ext uri="{FF2B5EF4-FFF2-40B4-BE49-F238E27FC236}">
                <a16:creationId xmlns:a16="http://schemas.microsoft.com/office/drawing/2014/main" id="{1FB8D2D5-F234-7FA8-D864-9626DFE1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275" y="981075"/>
            <a:ext cx="2295525"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3" name="Picture 5">
            <a:extLst>
              <a:ext uri="{FF2B5EF4-FFF2-40B4-BE49-F238E27FC236}">
                <a16:creationId xmlns:a16="http://schemas.microsoft.com/office/drawing/2014/main" id="{809C7837-19ED-B86D-C21A-0BEF62BC56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3789363"/>
            <a:ext cx="22669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02" name="Text Box 16">
            <a:extLst>
              <a:ext uri="{FF2B5EF4-FFF2-40B4-BE49-F238E27FC236}">
                <a16:creationId xmlns:a16="http://schemas.microsoft.com/office/drawing/2014/main" id="{C7FE3CFD-B60E-5D76-646A-240C4DB96D72}"/>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(1)</a:t>
            </a:r>
            <a:r>
              <a:rPr lang="zh-CN" altLang="en-US" dirty="0">
                <a:solidFill>
                  <a:schemeClr val="accent6"/>
                </a:solidFill>
                <a:latin typeface="Arial" charset="0"/>
                <a:ea typeface="华文中宋" pitchFamily="2" charset="-122"/>
              </a:rPr>
              <a:t>图灵是谁</a:t>
            </a:r>
            <a:r>
              <a:rPr lang="en-US" altLang="zh-CN" dirty="0">
                <a:solidFill>
                  <a:schemeClr val="accent6"/>
                </a:solidFill>
                <a:latin typeface="Arial" charset="0"/>
                <a:ea typeface="华文中宋" pitchFamily="2" charset="-122"/>
              </a:rPr>
              <a:t>?</a:t>
            </a:r>
          </a:p>
        </p:txBody>
      </p:sp>
      <p:sp>
        <p:nvSpPr>
          <p:cNvPr id="7175" name="Text Box 7">
            <a:extLst>
              <a:ext uri="{FF2B5EF4-FFF2-40B4-BE49-F238E27FC236}">
                <a16:creationId xmlns:a16="http://schemas.microsoft.com/office/drawing/2014/main" id="{D6EF1783-2F21-B7F8-4D5C-965899BA40E6}"/>
              </a:ext>
            </a:extLst>
          </p:cNvPr>
          <p:cNvSpPr txBox="1">
            <a:spLocks noChangeArrowheads="1"/>
          </p:cNvSpPr>
          <p:nvPr/>
        </p:nvSpPr>
        <p:spPr bwMode="auto">
          <a:xfrm>
            <a:off x="1350963" y="6056313"/>
            <a:ext cx="4646612" cy="701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EF"/>
                </a:solidFill>
              </a:rPr>
              <a:t>你能查阅一下哪些人获得图灵奖了吗？因为什么贡献而获奖呢？</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2B669E34-B18B-7153-9E73-4FC4DEA63BFD}"/>
              </a:ext>
            </a:extLst>
          </p:cNvPr>
          <p:cNvSpPr>
            <a:spLocks noGrp="1" noChangeArrowheads="1"/>
          </p:cNvSpPr>
          <p:nvPr>
            <p:ph type="title" idx="4294967295"/>
          </p:nvPr>
        </p:nvSpPr>
        <p:spPr>
          <a:xfrm>
            <a:off x="212725" y="0"/>
            <a:ext cx="8540750" cy="1143000"/>
          </a:xfrm>
          <a:prstGeom prst="rect">
            <a:avLst/>
          </a:prstGeom>
        </p:spPr>
        <p:txBody>
          <a:bodyPr anchor="b"/>
          <a:lstStyle/>
          <a:p>
            <a:pPr eaLnBrk="1" hangingPunct="1">
              <a:defRPr/>
            </a:pPr>
            <a:r>
              <a:rPr lang="zh-CN" altLang="en-US" b="1" dirty="0">
                <a:effectLst>
                  <a:outerShdw blurRad="38100" dist="38100" dir="2700000" algn="tl">
                    <a:srgbClr val="C0C0C0"/>
                  </a:outerShdw>
                </a:effectLst>
              </a:rPr>
              <a:t>存储器</a:t>
            </a:r>
          </a:p>
        </p:txBody>
      </p:sp>
      <p:sp>
        <p:nvSpPr>
          <p:cNvPr id="379907" name="Rectangle 3">
            <a:extLst>
              <a:ext uri="{FF2B5EF4-FFF2-40B4-BE49-F238E27FC236}">
                <a16:creationId xmlns:a16="http://schemas.microsoft.com/office/drawing/2014/main" id="{AFD65C04-1BB5-6C14-754B-295279BAB547}"/>
              </a:ext>
            </a:extLst>
          </p:cNvPr>
          <p:cNvSpPr>
            <a:spLocks noGrp="1" noChangeArrowheads="1"/>
          </p:cNvSpPr>
          <p:nvPr>
            <p:ph type="body" idx="4294967295"/>
          </p:nvPr>
        </p:nvSpPr>
        <p:spPr>
          <a:xfrm>
            <a:off x="211138" y="1241425"/>
            <a:ext cx="8689975" cy="5616575"/>
          </a:xfrm>
          <a:prstGeom prst="rect">
            <a:avLst/>
          </a:prstGeom>
        </p:spPr>
        <p:txBody>
          <a:bodyPr/>
          <a:lstStyle/>
          <a:p>
            <a:pPr marL="469900" indent="-469900" eaLnBrk="1" hangingPunct="1">
              <a:defRPr/>
            </a:pPr>
            <a:r>
              <a:rPr lang="zh-CN" altLang="en-US" sz="3600" b="1" dirty="0">
                <a:effectLst>
                  <a:outerShdw blurRad="38100" dist="38100" dir="2700000" algn="tl">
                    <a:srgbClr val="C0C0C0"/>
                  </a:outerShdw>
                </a:effectLst>
              </a:rPr>
              <a:t>内存</a:t>
            </a:r>
          </a:p>
          <a:p>
            <a:pPr marL="908050" lvl="1" indent="-436563" eaLnBrk="1" hangingPunct="1">
              <a:defRPr/>
            </a:pPr>
            <a:r>
              <a:rPr lang="zh-CN" altLang="en-US" b="1" dirty="0">
                <a:effectLst>
                  <a:outerShdw blurRad="38100" dist="38100" dir="2700000" algn="tl">
                    <a:srgbClr val="C0C0C0"/>
                  </a:outerShdw>
                </a:effectLst>
              </a:rPr>
              <a:t>随机存储器（</a:t>
            </a:r>
            <a:r>
              <a:rPr lang="en-US" altLang="zh-CN" b="1" dirty="0">
                <a:effectLst>
                  <a:outerShdw blurRad="38100" dist="38100" dir="2700000" algn="tl">
                    <a:srgbClr val="C0C0C0"/>
                  </a:outerShdw>
                </a:effectLst>
              </a:rPr>
              <a:t>RAM</a:t>
            </a:r>
            <a:r>
              <a:rPr lang="zh-CN" altLang="en-US" b="1" dirty="0">
                <a:effectLst>
                  <a:outerShdw blurRad="38100" dist="38100" dir="2700000" algn="tl">
                    <a:srgbClr val="C0C0C0"/>
                  </a:outerShdw>
                </a:effectLst>
              </a:rPr>
              <a:t>）</a:t>
            </a:r>
          </a:p>
          <a:p>
            <a:pPr marL="908050" lvl="1" indent="-436563" eaLnBrk="1" hangingPunct="1">
              <a:defRPr/>
            </a:pPr>
            <a:r>
              <a:rPr lang="zh-CN" altLang="en-US" b="1" dirty="0">
                <a:effectLst>
                  <a:outerShdw blurRad="38100" dist="38100" dir="2700000" algn="tl">
                    <a:srgbClr val="C0C0C0"/>
                  </a:outerShdw>
                </a:effectLst>
              </a:rPr>
              <a:t>只读存储器（</a:t>
            </a:r>
            <a:r>
              <a:rPr lang="en-US" altLang="zh-CN" b="1" dirty="0">
                <a:effectLst>
                  <a:outerShdw blurRad="38100" dist="38100" dir="2700000" algn="tl">
                    <a:srgbClr val="C0C0C0"/>
                  </a:outerShdw>
                </a:effectLst>
              </a:rPr>
              <a:t>ROM</a:t>
            </a:r>
            <a:r>
              <a:rPr lang="zh-CN" altLang="en-US" b="1" dirty="0">
                <a:effectLst>
                  <a:outerShdw blurRad="38100" dist="38100" dir="2700000" algn="tl">
                    <a:srgbClr val="C0C0C0"/>
                  </a:outerShdw>
                </a:effectLst>
              </a:rPr>
              <a:t>）：一般用于</a:t>
            </a:r>
            <a:r>
              <a:rPr lang="en-US" altLang="zh-CN" b="1" dirty="0">
                <a:effectLst>
                  <a:outerShdw blurRad="38100" dist="38100" dir="2700000" algn="tl">
                    <a:srgbClr val="C0C0C0"/>
                  </a:outerShdw>
                </a:effectLst>
              </a:rPr>
              <a:t>BIOS</a:t>
            </a:r>
          </a:p>
          <a:p>
            <a:pPr marL="469900" indent="-469900" eaLnBrk="1" hangingPunct="1">
              <a:defRPr/>
            </a:pPr>
            <a:r>
              <a:rPr lang="zh-CN" altLang="en-US" sz="3600" b="1" dirty="0">
                <a:effectLst>
                  <a:outerShdw blurRad="38100" dist="38100" dir="2700000" algn="tl">
                    <a:srgbClr val="C0C0C0"/>
                  </a:outerShdw>
                </a:effectLst>
              </a:rPr>
              <a:t>外存</a:t>
            </a:r>
          </a:p>
          <a:p>
            <a:pPr marL="908050" lvl="1" indent="-436563" eaLnBrk="1" hangingPunct="1">
              <a:defRPr/>
            </a:pPr>
            <a:r>
              <a:rPr lang="zh-CN" altLang="en-US" b="1" dirty="0">
                <a:effectLst>
                  <a:outerShdw blurRad="38100" dist="38100" dir="2700000" algn="tl">
                    <a:srgbClr val="C0C0C0"/>
                  </a:outerShdw>
                </a:effectLst>
              </a:rPr>
              <a:t>硬盘</a:t>
            </a:r>
          </a:p>
          <a:p>
            <a:pPr marL="908050" lvl="1" indent="-436563" eaLnBrk="1" hangingPunct="1">
              <a:defRPr/>
            </a:pPr>
            <a:r>
              <a:rPr lang="zh-CN" altLang="en-US" b="1" dirty="0">
                <a:effectLst>
                  <a:outerShdw blurRad="38100" dist="38100" dir="2700000" algn="tl">
                    <a:srgbClr val="C0C0C0"/>
                  </a:outerShdw>
                </a:effectLst>
              </a:rPr>
              <a:t>软盘</a:t>
            </a:r>
          </a:p>
          <a:p>
            <a:pPr marL="908050" lvl="1" indent="-436563" eaLnBrk="1" hangingPunct="1">
              <a:defRPr/>
            </a:pPr>
            <a:r>
              <a:rPr lang="zh-CN" altLang="en-US" b="1" dirty="0">
                <a:effectLst>
                  <a:outerShdw blurRad="38100" dist="38100" dir="2700000" algn="tl">
                    <a:srgbClr val="C0C0C0"/>
                  </a:outerShdw>
                </a:effectLst>
              </a:rPr>
              <a:t>光盘</a:t>
            </a:r>
          </a:p>
          <a:p>
            <a:pPr marL="908050" lvl="1" indent="-436563" eaLnBrk="1" hangingPunct="1">
              <a:defRPr/>
            </a:pPr>
            <a:r>
              <a:rPr lang="zh-CN" altLang="en-US" b="1" dirty="0">
                <a:effectLst>
                  <a:outerShdw blurRad="38100" dist="38100" dir="2700000" algn="tl">
                    <a:srgbClr val="C0C0C0"/>
                  </a:outerShdw>
                </a:effectLst>
              </a:rPr>
              <a:t>磁带</a:t>
            </a:r>
          </a:p>
          <a:p>
            <a:pPr marL="908050" lvl="1" indent="-436563" eaLnBrk="1" hangingPunct="1">
              <a:defRPr/>
            </a:pPr>
            <a:r>
              <a:rPr lang="zh-CN" altLang="en-US" b="1" dirty="0">
                <a:effectLst>
                  <a:outerShdw blurRad="38100" dist="38100" dir="2700000" algn="tl">
                    <a:srgbClr val="C0C0C0"/>
                  </a:outerShdw>
                </a:effectLst>
              </a:rPr>
              <a:t>固态硬盘（</a:t>
            </a:r>
            <a:r>
              <a:rPr lang="en-US" altLang="zh-CN" b="1" dirty="0">
                <a:effectLst>
                  <a:outerShdw blurRad="38100" dist="38100" dir="2700000" algn="tl">
                    <a:srgbClr val="C0C0C0"/>
                  </a:outerShdw>
                </a:effectLst>
              </a:rPr>
              <a:t>SSD</a:t>
            </a:r>
            <a:r>
              <a:rPr lang="zh-CN" altLang="en-US" b="1" dirty="0">
                <a:effectLst>
                  <a:outerShdw blurRad="38100" dist="38100" dir="2700000" algn="tl">
                    <a:srgbClr val="C0C0C0"/>
                  </a:outerShdw>
                </a:effectLst>
              </a:rPr>
              <a:t>）</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C6ABC215-F662-ACE0-F644-780ECF078C35}"/>
              </a:ext>
            </a:extLst>
          </p:cNvPr>
          <p:cNvSpPr>
            <a:spLocks noGrp="1" noChangeArrowheads="1"/>
          </p:cNvSpPr>
          <p:nvPr>
            <p:ph type="title" idx="4294967295"/>
          </p:nvPr>
        </p:nvSpPr>
        <p:spPr>
          <a:xfrm>
            <a:off x="271463" y="0"/>
            <a:ext cx="8540750" cy="1143000"/>
          </a:xfrm>
          <a:prstGeom prst="rect">
            <a:avLst/>
          </a:prstGeom>
        </p:spPr>
        <p:txBody>
          <a:bodyPr anchor="b"/>
          <a:lstStyle/>
          <a:p>
            <a:pPr eaLnBrk="1" hangingPunct="1">
              <a:defRPr/>
            </a:pPr>
            <a:r>
              <a:rPr lang="zh-CN" altLang="en-US" sz="4000" b="1" dirty="0">
                <a:effectLst>
                  <a:outerShdw blurRad="38100" dist="38100" dir="2700000" algn="tl">
                    <a:srgbClr val="C0C0C0"/>
                  </a:outerShdw>
                </a:effectLst>
              </a:rPr>
              <a:t>早期计算机设计中的程序执行 </a:t>
            </a:r>
          </a:p>
        </p:txBody>
      </p:sp>
      <p:sp>
        <p:nvSpPr>
          <p:cNvPr id="275459" name="Rectangle 3">
            <a:extLst>
              <a:ext uri="{FF2B5EF4-FFF2-40B4-BE49-F238E27FC236}">
                <a16:creationId xmlns:a16="http://schemas.microsoft.com/office/drawing/2014/main" id="{725E60C2-C2BB-4293-9ED0-1E7AACB950E6}"/>
              </a:ext>
            </a:extLst>
          </p:cNvPr>
          <p:cNvSpPr>
            <a:spLocks noGrp="1" noChangeArrowheads="1"/>
          </p:cNvSpPr>
          <p:nvPr>
            <p:ph type="body" idx="4294967295"/>
          </p:nvPr>
        </p:nvSpPr>
        <p:spPr>
          <a:xfrm>
            <a:off x="301625" y="1600200"/>
            <a:ext cx="8540750" cy="4498975"/>
          </a:xfrm>
          <a:prstGeom prst="rect">
            <a:avLst/>
          </a:prstGeom>
        </p:spPr>
        <p:txBody>
          <a:bodyPr/>
          <a:lstStyle/>
          <a:p>
            <a:pPr marL="469900" indent="-469900" eaLnBrk="1" hangingPunct="1">
              <a:defRPr/>
            </a:pPr>
            <a:r>
              <a:rPr lang="zh-CN" altLang="en-US" sz="2800" b="1" dirty="0">
                <a:effectLst>
                  <a:outerShdw blurRad="38100" dist="38100" dir="2700000" algn="tl">
                    <a:srgbClr val="C0C0C0"/>
                  </a:outerShdw>
                </a:effectLst>
              </a:rPr>
              <a:t>在早期计算机设计中，人们认为，程序与数据是两种完全不同的实体。</a:t>
            </a:r>
          </a:p>
          <a:p>
            <a:pPr marL="469900" indent="-469900" eaLnBrk="1" hangingPunct="1">
              <a:defRPr/>
            </a:pPr>
            <a:r>
              <a:rPr lang="zh-CN" altLang="en-US" sz="2800" b="1" dirty="0">
                <a:effectLst>
                  <a:outerShdw blurRad="38100" dist="38100" dir="2700000" algn="tl">
                    <a:srgbClr val="C0C0C0"/>
                  </a:outerShdw>
                </a:effectLst>
              </a:rPr>
              <a:t>自然地将程序与数据分离，数据存放在存储器中，程序则作为控制器的一个组成部分（如外插型的程序）。这样，每执行一个程序，都要对控制器进行设置。</a:t>
            </a:r>
          </a:p>
          <a:p>
            <a:pPr marL="908050" lvl="1" indent="-436563" eaLnBrk="1" hangingPunct="1">
              <a:defRPr/>
            </a:pPr>
            <a:r>
              <a:rPr lang="zh-CN" altLang="en-US" sz="2400" b="1" dirty="0">
                <a:effectLst>
                  <a:outerShdw blurRad="38100" dist="38100" dir="2700000" algn="tl">
                    <a:srgbClr val="C0C0C0"/>
                  </a:outerShdw>
                </a:effectLst>
              </a:rPr>
              <a:t>如在</a:t>
            </a:r>
            <a:r>
              <a:rPr lang="en-US" altLang="zh-CN" sz="2400" b="1" dirty="0">
                <a:effectLst>
                  <a:outerShdw blurRad="38100" dist="38100" dir="2700000" algn="tl">
                    <a:srgbClr val="C0C0C0"/>
                  </a:outerShdw>
                </a:effectLst>
              </a:rPr>
              <a:t>ENIAC</a:t>
            </a:r>
            <a:r>
              <a:rPr lang="zh-CN" altLang="en-US" sz="2400" b="1" dirty="0">
                <a:effectLst>
                  <a:outerShdw blurRad="38100" dist="38100" dir="2700000" algn="tl">
                    <a:srgbClr val="C0C0C0"/>
                  </a:outerShdw>
                </a:effectLst>
              </a:rPr>
              <a:t>中，编制一个解决小规模问题的程序，就要在</a:t>
            </a:r>
            <a:r>
              <a:rPr lang="en-US" altLang="zh-CN" sz="2400" b="1" dirty="0">
                <a:effectLst>
                  <a:outerShdw blurRad="38100" dist="38100" dir="2700000" algn="tl">
                    <a:srgbClr val="C0C0C0"/>
                  </a:outerShdw>
                </a:effectLst>
              </a:rPr>
              <a:t>40</a:t>
            </a:r>
            <a:r>
              <a:rPr lang="zh-CN" altLang="en-US" sz="2400" b="1" dirty="0">
                <a:effectLst>
                  <a:outerShdw blurRad="38100" dist="38100" dir="2700000" algn="tl">
                    <a:srgbClr val="C0C0C0"/>
                  </a:outerShdw>
                </a:effectLst>
              </a:rPr>
              <a:t>多块几英尺长的插接板上，插上几千个带导线的插头。</a:t>
            </a:r>
          </a:p>
          <a:p>
            <a:pPr marL="469900" indent="-469900" eaLnBrk="1" hangingPunct="1">
              <a:defRPr/>
            </a:pPr>
            <a:r>
              <a:rPr lang="zh-CN" altLang="en-US" sz="2800" b="1" dirty="0">
                <a:effectLst>
                  <a:outerShdw blurRad="38100" dist="38100" dir="2700000" algn="tl">
                    <a:srgbClr val="C0C0C0"/>
                  </a:outerShdw>
                </a:effectLst>
              </a:rPr>
              <a:t>显然，这样的机器效率不仅低，且灵活性也很差。 </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C5C01474-9D86-5B5B-99C0-AF2EFB661072}"/>
              </a:ext>
            </a:extLst>
          </p:cNvPr>
          <p:cNvSpPr>
            <a:spLocks noGrp="1" noChangeArrowheads="1"/>
          </p:cNvSpPr>
          <p:nvPr>
            <p:ph type="title" idx="4294967295"/>
          </p:nvPr>
        </p:nvSpPr>
        <p:spPr>
          <a:xfrm>
            <a:off x="287338" y="0"/>
            <a:ext cx="8540750" cy="1143000"/>
          </a:xfrm>
          <a:prstGeom prst="rect">
            <a:avLst/>
          </a:prstGeom>
        </p:spPr>
        <p:txBody>
          <a:bodyPr anchor="b"/>
          <a:lstStyle/>
          <a:p>
            <a:pPr eaLnBrk="1" hangingPunct="1">
              <a:defRPr/>
            </a:pPr>
            <a:r>
              <a:rPr lang="zh-CN" altLang="en-US" sz="3200" b="1" dirty="0">
                <a:effectLst>
                  <a:outerShdw blurRad="38100" dist="38100" dir="2700000" algn="tl">
                    <a:srgbClr val="C0C0C0"/>
                  </a:outerShdw>
                </a:effectLst>
              </a:rPr>
              <a:t>基于冯</a:t>
            </a:r>
            <a:r>
              <a:rPr lang="en-US" altLang="zh-CN"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诺依曼计算机体系结构的程序执行</a:t>
            </a:r>
          </a:p>
        </p:txBody>
      </p:sp>
      <p:sp>
        <p:nvSpPr>
          <p:cNvPr id="276483" name="Rectangle 3">
            <a:extLst>
              <a:ext uri="{FF2B5EF4-FFF2-40B4-BE49-F238E27FC236}">
                <a16:creationId xmlns:a16="http://schemas.microsoft.com/office/drawing/2014/main" id="{BE2DA05D-C3C5-677D-6506-A1030AD44A05}"/>
              </a:ext>
            </a:extLst>
          </p:cNvPr>
          <p:cNvSpPr>
            <a:spLocks noGrp="1" noChangeArrowheads="1"/>
          </p:cNvSpPr>
          <p:nvPr>
            <p:ph type="body" idx="4294967295"/>
          </p:nvPr>
        </p:nvSpPr>
        <p:spPr>
          <a:xfrm>
            <a:off x="301625" y="1600200"/>
            <a:ext cx="8540750" cy="4498975"/>
          </a:xfrm>
          <a:prstGeom prst="rect">
            <a:avLst/>
          </a:prstGeom>
        </p:spPr>
        <p:txBody>
          <a:bodyPr/>
          <a:lstStyle/>
          <a:p>
            <a:pPr marL="469900" indent="-469900" eaLnBrk="1" hangingPunct="1">
              <a:defRPr/>
            </a:pPr>
            <a:r>
              <a:rPr lang="zh-CN" altLang="en-US" sz="2800" b="1" dirty="0">
                <a:effectLst>
                  <a:outerShdw blurRad="38100" dist="38100" dir="2700000" algn="tl">
                    <a:srgbClr val="C0C0C0"/>
                  </a:outerShdw>
                </a:effectLst>
              </a:rPr>
              <a:t>冯</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诺依曼计算机的体系结构，也即存储程序式计算机的体系结构，则是</a:t>
            </a:r>
            <a:r>
              <a:rPr lang="zh-CN" altLang="en-US" sz="2800" b="1" dirty="0">
                <a:solidFill>
                  <a:srgbClr val="0000CC"/>
                </a:solidFill>
                <a:effectLst>
                  <a:outerShdw blurRad="38100" dist="38100" dir="2700000" algn="tl">
                    <a:srgbClr val="C0C0C0"/>
                  </a:outerShdw>
                </a:effectLst>
              </a:rPr>
              <a:t>将程序与数据一样看待</a:t>
            </a:r>
            <a:r>
              <a:rPr lang="zh-CN" altLang="en-US" sz="2800" b="1" dirty="0">
                <a:effectLst>
                  <a:outerShdw blurRad="38100" dist="38100" dir="2700000" algn="tl">
                    <a:srgbClr val="C0C0C0"/>
                  </a:outerShdw>
                </a:effectLst>
              </a:rPr>
              <a:t>，对程序像数据那样进行适当的编码，然后与数据一起共同存放在存储器中。</a:t>
            </a:r>
          </a:p>
          <a:p>
            <a:pPr marL="469900" indent="-469900" eaLnBrk="1" hangingPunct="1">
              <a:defRPr/>
            </a:pPr>
            <a:r>
              <a:rPr lang="zh-CN" altLang="en-US" sz="2800" b="1" dirty="0">
                <a:effectLst>
                  <a:outerShdw blurRad="38100" dist="38100" dir="2700000" algn="tl">
                    <a:srgbClr val="C0C0C0"/>
                  </a:outerShdw>
                </a:effectLst>
              </a:rPr>
              <a:t>计算机可以通过改变存储器中的内容，对数据进行操作。</a:t>
            </a:r>
          </a:p>
          <a:p>
            <a:pPr marL="469900" indent="-469900" eaLnBrk="1" hangingPunct="1">
              <a:defRPr/>
            </a:pPr>
            <a:r>
              <a:rPr lang="zh-CN" altLang="en-US" sz="2800" b="1" dirty="0">
                <a:effectLst>
                  <a:outerShdw blurRad="38100" dist="38100" dir="2700000" algn="tl">
                    <a:srgbClr val="C0C0C0"/>
                  </a:outerShdw>
                </a:effectLst>
              </a:rPr>
              <a:t>从原来对程序和数据的严格区别到一样看待，这个观念上的转变是计算机史上的一场革命，它反映的正是</a:t>
            </a:r>
            <a:r>
              <a:rPr lang="zh-CN" altLang="en-US" sz="2800" b="1" dirty="0">
                <a:solidFill>
                  <a:srgbClr val="0000CC"/>
                </a:solidFill>
                <a:effectLst>
                  <a:outerShdw blurRad="38100" dist="38100" dir="2700000" algn="tl">
                    <a:srgbClr val="C0C0C0"/>
                  </a:outerShdw>
                </a:effectLst>
              </a:rPr>
              <a:t>计算的本质，即符号串的变化</a:t>
            </a:r>
            <a:r>
              <a:rPr lang="zh-CN" altLang="en-US" sz="2800" b="1" dirty="0">
                <a:effectLst>
                  <a:outerShdw blurRad="38100" dist="38100" dir="2700000" algn="tl">
                    <a:srgbClr val="C0C0C0"/>
                  </a:outerShdw>
                </a:effectLst>
              </a:rPr>
              <a:t>。</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39D124-058C-DCDA-B474-BAE83F196EB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t>指令系统</a:t>
            </a:r>
          </a:p>
        </p:txBody>
      </p:sp>
      <p:sp>
        <p:nvSpPr>
          <p:cNvPr id="36867" name="Rectangle 3">
            <a:extLst>
              <a:ext uri="{FF2B5EF4-FFF2-40B4-BE49-F238E27FC236}">
                <a16:creationId xmlns:a16="http://schemas.microsoft.com/office/drawing/2014/main" id="{C84E6689-7173-0123-F6DB-3F653C2087D6}"/>
              </a:ext>
            </a:extLst>
          </p:cNvPr>
          <p:cNvSpPr>
            <a:spLocks noGrp="1" noChangeArrowheads="1"/>
          </p:cNvSpPr>
          <p:nvPr>
            <p:ph type="body" idx="1"/>
          </p:nvPr>
        </p:nvSpPr>
        <p:spPr bwMode="auto">
          <a:xfrm>
            <a:off x="457200" y="13192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a:t>CPU</a:t>
            </a:r>
            <a:r>
              <a:rPr lang="zh-CN" altLang="en-US" b="1"/>
              <a:t>必须能够解码并且执行的机器指令很少</a:t>
            </a:r>
          </a:p>
          <a:p>
            <a:pPr lvl="1" eaLnBrk="1" hangingPunct="1"/>
            <a:r>
              <a:rPr lang="zh-CN" altLang="en-US" b="1"/>
              <a:t>一旦计算机可以执行一些基本的而且是精选的操作，加入额外的操作理论上是不会改变计算机的能力的。</a:t>
            </a:r>
          </a:p>
          <a:p>
            <a:pPr lvl="1" eaLnBrk="1" hangingPunct="1"/>
            <a:endParaRPr lang="zh-CN" altLang="en-US" b="1"/>
          </a:p>
          <a:p>
            <a:pPr eaLnBrk="1" hangingPunct="1"/>
            <a:r>
              <a:rPr lang="zh-CN" altLang="en-US" b="1"/>
              <a:t>是否充分利用这种特性导致了两种不同的计算机设计：</a:t>
            </a:r>
          </a:p>
          <a:p>
            <a:pPr lvl="1" eaLnBrk="1" hangingPunct="1"/>
            <a:r>
              <a:rPr lang="en-US" altLang="zh-CN" b="1"/>
              <a:t>CISC(Complex instruction set computer)</a:t>
            </a:r>
          </a:p>
          <a:p>
            <a:pPr lvl="1" eaLnBrk="1" hangingPunct="1"/>
            <a:r>
              <a:rPr lang="en-US" altLang="zh-CN" b="1"/>
              <a:t>RISC(Reduced instruction set computer)</a:t>
            </a:r>
            <a:endParaRPr lang="zh-CN" altLang="en-US" b="1"/>
          </a:p>
          <a:p>
            <a:pPr eaLnBrk="1" hangingPunct="1"/>
            <a:endParaRPr lang="zh-CN" altLang="en-US" b="1"/>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0ADEA4A-04C3-33B4-51E9-9F805C90498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a:cs typeface="Times New Roman" panose="02020603050405020304" pitchFamily="18" charset="0"/>
              </a:rPr>
              <a:t>CISC</a:t>
            </a:r>
            <a:endParaRPr lang="zh-CN" altLang="en-US" b="1">
              <a:cs typeface="Times New Roman" panose="02020603050405020304" pitchFamily="18" charset="0"/>
            </a:endParaRPr>
          </a:p>
        </p:txBody>
      </p:sp>
      <p:sp>
        <p:nvSpPr>
          <p:cNvPr id="37891" name="Rectangle 3">
            <a:extLst>
              <a:ext uri="{FF2B5EF4-FFF2-40B4-BE49-F238E27FC236}">
                <a16:creationId xmlns:a16="http://schemas.microsoft.com/office/drawing/2014/main" id="{47817C9D-EED9-23B2-37A4-3220B35C02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t>最初人们采用的是进一步增强原有指令的功能，并设置更为复杂的指令的方法。</a:t>
            </a:r>
            <a:endParaRPr lang="en-US" altLang="zh-CN" b="1"/>
          </a:p>
          <a:p>
            <a:pPr eaLnBrk="1" hangingPunct="1"/>
            <a:endParaRPr lang="en-US" altLang="zh-CN" b="1"/>
          </a:p>
          <a:p>
            <a:pPr eaLnBrk="1" hangingPunct="1"/>
            <a:r>
              <a:rPr lang="zh-CN" altLang="en-US" b="1"/>
              <a:t>采用这种设计思路的计算机被称为复杂指令系统计算机（</a:t>
            </a:r>
            <a:r>
              <a:rPr lang="en-US" altLang="zh-CN" b="1">
                <a:cs typeface="Times New Roman" panose="02020603050405020304" pitchFamily="18" charset="0"/>
              </a:rPr>
              <a:t>CISC</a:t>
            </a:r>
            <a:r>
              <a:rPr lang="en-US" altLang="zh-CN" b="1"/>
              <a:t>）。</a:t>
            </a:r>
          </a:p>
          <a:p>
            <a:pPr lvl="1" eaLnBrk="1" hangingPunct="1"/>
            <a:r>
              <a:rPr lang="en-US" altLang="zh-CN" b="1">
                <a:cs typeface="Times New Roman" panose="02020603050405020304" pitchFamily="18" charset="0"/>
              </a:rPr>
              <a:t>CISC</a:t>
            </a:r>
            <a:r>
              <a:rPr lang="zh-CN" altLang="en-US" b="1"/>
              <a:t>的思路是由</a:t>
            </a:r>
            <a:r>
              <a:rPr lang="en-US" altLang="zh-CN" b="1">
                <a:cs typeface="Times New Roman" panose="02020603050405020304" pitchFamily="18" charset="0"/>
              </a:rPr>
              <a:t>IBM</a:t>
            </a:r>
            <a:r>
              <a:rPr lang="zh-CN" altLang="en-US" b="1"/>
              <a:t>公司提出的，并以</a:t>
            </a:r>
            <a:r>
              <a:rPr lang="zh-CN" altLang="en-US" b="1">
                <a:cs typeface="Times New Roman" panose="02020603050405020304" pitchFamily="18" charset="0"/>
              </a:rPr>
              <a:t>1964</a:t>
            </a:r>
            <a:r>
              <a:rPr lang="zh-CN" altLang="en-US" b="1"/>
              <a:t>年</a:t>
            </a:r>
            <a:r>
              <a:rPr lang="en-US" altLang="zh-CN" b="1">
                <a:cs typeface="Times New Roman" panose="02020603050405020304" pitchFamily="18" charset="0"/>
              </a:rPr>
              <a:t>IBM</a:t>
            </a:r>
            <a:r>
              <a:rPr lang="zh-CN" altLang="en-US" b="1"/>
              <a:t>研制的</a:t>
            </a:r>
            <a:r>
              <a:rPr lang="en-US" altLang="zh-CN" b="1">
                <a:solidFill>
                  <a:srgbClr val="0000CC"/>
                </a:solidFill>
                <a:cs typeface="Times New Roman" panose="02020603050405020304" pitchFamily="18" charset="0"/>
              </a:rPr>
              <a:t>IBM 360</a:t>
            </a:r>
            <a:r>
              <a:rPr lang="zh-CN" altLang="en-US" b="1"/>
              <a:t>系统为代表。</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DE132FA-FA97-E63F-3C6A-BBF16CA70FB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a:cs typeface="Times New Roman" panose="02020603050405020304" pitchFamily="18" charset="0"/>
              </a:rPr>
              <a:t>CISC</a:t>
            </a:r>
            <a:r>
              <a:rPr lang="zh-CN" altLang="en-US" b="1"/>
              <a:t>缺点</a:t>
            </a:r>
          </a:p>
        </p:txBody>
      </p:sp>
      <p:sp>
        <p:nvSpPr>
          <p:cNvPr id="38915" name="Rectangle 3">
            <a:extLst>
              <a:ext uri="{FF2B5EF4-FFF2-40B4-BE49-F238E27FC236}">
                <a16:creationId xmlns:a16="http://schemas.microsoft.com/office/drawing/2014/main" id="{F434D2FB-D14F-5764-7FBA-82EE9046C725}"/>
              </a:ext>
            </a:extLst>
          </p:cNvPr>
          <p:cNvSpPr>
            <a:spLocks noGrp="1" noChangeArrowheads="1"/>
          </p:cNvSpPr>
          <p:nvPr>
            <p:ph type="body" idx="1"/>
          </p:nvPr>
        </p:nvSpPr>
        <p:spPr bwMode="auto">
          <a:xfrm>
            <a:off x="323850" y="1341438"/>
            <a:ext cx="8540750" cy="5256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cs typeface="Times New Roman" panose="02020603050405020304" pitchFamily="18" charset="0"/>
              </a:rPr>
              <a:t>80%</a:t>
            </a:r>
            <a:r>
              <a:rPr lang="zh-CN" altLang="en-US" b="1"/>
              <a:t>的指令只在</a:t>
            </a:r>
            <a:r>
              <a:rPr lang="zh-CN" altLang="en-US" b="1">
                <a:cs typeface="Times New Roman" panose="02020603050405020304" pitchFamily="18" charset="0"/>
              </a:rPr>
              <a:t>20%</a:t>
            </a:r>
            <a:r>
              <a:rPr lang="zh-CN" altLang="en-US" b="1"/>
              <a:t>的运行时间里用到。</a:t>
            </a:r>
          </a:p>
          <a:p>
            <a:pPr eaLnBrk="1" hangingPunct="1"/>
            <a:endParaRPr lang="zh-CN" altLang="en-US" b="1"/>
          </a:p>
          <a:p>
            <a:pPr eaLnBrk="1" hangingPunct="1"/>
            <a:r>
              <a:rPr lang="zh-CN" altLang="en-US" b="1"/>
              <a:t>一些指令非常繁杂，而执行效率甚至比用几条简单的基本指令组合的实现还要慢。</a:t>
            </a:r>
          </a:p>
          <a:p>
            <a:pPr eaLnBrk="1" hangingPunct="1"/>
            <a:r>
              <a:rPr lang="zh-CN" altLang="en-US" b="1"/>
              <a:t>庞杂的指令系统也给超大规模集成电路（</a:t>
            </a:r>
            <a:r>
              <a:rPr lang="en-US" altLang="zh-CN" b="1">
                <a:cs typeface="Times New Roman" panose="02020603050405020304" pitchFamily="18" charset="0"/>
              </a:rPr>
              <a:t>VLSI</a:t>
            </a:r>
            <a:r>
              <a:rPr lang="en-US" altLang="zh-CN" b="1"/>
              <a:t>）</a:t>
            </a:r>
            <a:r>
              <a:rPr lang="zh-CN" altLang="en-US" b="1"/>
              <a:t>的设计带来了困难，</a:t>
            </a:r>
          </a:p>
          <a:p>
            <a:pPr lvl="1" eaLnBrk="1" hangingPunct="1"/>
            <a:r>
              <a:rPr lang="zh-CN" altLang="en-US" b="1"/>
              <a:t>它不但不利于设计自动化技术的应用，延长了设计周期，增加了成本，</a:t>
            </a:r>
          </a:p>
          <a:p>
            <a:pPr lvl="1" eaLnBrk="1" hangingPunct="1"/>
            <a:r>
              <a:rPr lang="zh-CN" altLang="en-US" b="1"/>
              <a:t>容易增加设计中出现错误的机会，从而降低了系统的可靠性。 </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7128131-7122-8B93-8BBC-C72B93E0C30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a:cs typeface="Times New Roman" panose="02020603050405020304" pitchFamily="18" charset="0"/>
              </a:rPr>
              <a:t>RISC</a:t>
            </a:r>
            <a:endParaRPr lang="zh-CN" altLang="en-US" b="1">
              <a:cs typeface="Times New Roman" panose="02020603050405020304" pitchFamily="18" charset="0"/>
            </a:endParaRPr>
          </a:p>
        </p:txBody>
      </p:sp>
      <p:sp>
        <p:nvSpPr>
          <p:cNvPr id="39939" name="Rectangle 3">
            <a:extLst>
              <a:ext uri="{FF2B5EF4-FFF2-40B4-BE49-F238E27FC236}">
                <a16:creationId xmlns:a16="http://schemas.microsoft.com/office/drawing/2014/main" id="{86003A2D-8F89-7AC2-B6E4-04612101E090}"/>
              </a:ext>
            </a:extLst>
          </p:cNvPr>
          <p:cNvSpPr>
            <a:spLocks noGrp="1" noChangeArrowheads="1"/>
          </p:cNvSpPr>
          <p:nvPr>
            <p:ph type="body" idx="1"/>
          </p:nvPr>
        </p:nvSpPr>
        <p:spPr bwMode="auto">
          <a:xfrm>
            <a:off x="457200" y="139382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t>思路主要是通过减少指令总数和简化指令的功能来降低硬件设计的复杂度，从而提高指令的执行速度。</a:t>
            </a:r>
          </a:p>
          <a:p>
            <a:pPr eaLnBrk="1" hangingPunct="1"/>
            <a:r>
              <a:rPr lang="zh-CN" altLang="en-US" b="1"/>
              <a:t>优点：与</a:t>
            </a:r>
            <a:r>
              <a:rPr lang="en-US" altLang="zh-CN" b="1">
                <a:cs typeface="Times New Roman" panose="02020603050405020304" pitchFamily="18" charset="0"/>
              </a:rPr>
              <a:t>CISC</a:t>
            </a:r>
            <a:r>
              <a:rPr lang="zh-CN" altLang="en-US" b="1"/>
              <a:t>技术相比</a:t>
            </a:r>
          </a:p>
          <a:p>
            <a:pPr lvl="1" eaLnBrk="1" hangingPunct="1"/>
            <a:r>
              <a:rPr lang="zh-CN" altLang="en-US" b="1"/>
              <a:t>简化了指令系统，适合超大规模集成电路的实现；</a:t>
            </a:r>
          </a:p>
          <a:p>
            <a:pPr lvl="1" eaLnBrk="1" hangingPunct="1"/>
            <a:r>
              <a:rPr lang="zh-CN" altLang="en-US" b="1"/>
              <a:t> 提高了机器执行的速度和效率；</a:t>
            </a:r>
          </a:p>
          <a:p>
            <a:pPr lvl="1" eaLnBrk="1" hangingPunct="1"/>
            <a:r>
              <a:rPr lang="zh-CN" altLang="en-US" b="1"/>
              <a:t>降低了设计成本，提高了系统的可靠性；</a:t>
            </a:r>
          </a:p>
          <a:p>
            <a:pPr lvl="1" eaLnBrk="1" hangingPunct="1"/>
            <a:r>
              <a:rPr lang="zh-CN" altLang="en-US" b="1"/>
              <a:t> 提供了直接支持高级语言的能力，简化了编译程序的设计。</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962" name="Group 2">
            <a:extLst>
              <a:ext uri="{FF2B5EF4-FFF2-40B4-BE49-F238E27FC236}">
                <a16:creationId xmlns:a16="http://schemas.microsoft.com/office/drawing/2014/main" id="{34E93562-2CFC-680E-E1AD-3AB56A58BD6B}"/>
              </a:ext>
            </a:extLst>
          </p:cNvPr>
          <p:cNvGrpSpPr>
            <a:grpSpLocks/>
          </p:cNvGrpSpPr>
          <p:nvPr/>
        </p:nvGrpSpPr>
        <p:grpSpPr bwMode="auto">
          <a:xfrm>
            <a:off x="4446588" y="5360988"/>
            <a:ext cx="1690687" cy="1095375"/>
            <a:chOff x="272" y="799"/>
            <a:chExt cx="1065" cy="965"/>
          </a:xfrm>
        </p:grpSpPr>
        <p:sp>
          <p:nvSpPr>
            <p:cNvPr id="2" name="AutoShape 39">
              <a:extLst>
                <a:ext uri="{FF2B5EF4-FFF2-40B4-BE49-F238E27FC236}">
                  <a16:creationId xmlns:a16="http://schemas.microsoft.com/office/drawing/2014/main" id="{082B63F7-58FA-703D-E343-E06C575D81E5}"/>
                </a:ext>
              </a:extLst>
            </p:cNvPr>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sz="2800">
                <a:solidFill>
                  <a:srgbClr val="000000"/>
                </a:solidFill>
                <a:latin typeface="宋体" pitchFamily="2" charset="-122"/>
              </a:endParaRPr>
            </a:p>
          </p:txBody>
        </p:sp>
        <p:sp>
          <p:nvSpPr>
            <p:cNvPr id="40991" name="Oval 40">
              <a:extLst>
                <a:ext uri="{FF2B5EF4-FFF2-40B4-BE49-F238E27FC236}">
                  <a16:creationId xmlns:a16="http://schemas.microsoft.com/office/drawing/2014/main" id="{C0DA780E-7CC9-7D18-D9F8-A30C398AC17D}"/>
                </a:ext>
              </a:extLst>
            </p:cNvPr>
            <p:cNvSpPr>
              <a:spLocks noChangeArrowheads="1"/>
            </p:cNvSpPr>
            <p:nvPr/>
          </p:nvSpPr>
          <p:spPr bwMode="gray">
            <a:xfrm>
              <a:off x="360" y="879"/>
              <a:ext cx="889" cy="807"/>
            </a:xfrm>
            <a:prstGeom prst="ellipse">
              <a:avLst/>
            </a:prstGeom>
            <a:solidFill>
              <a:srgbClr val="0033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a:solidFill>
                  <a:srgbClr val="000000"/>
                </a:solidFill>
                <a:latin typeface="宋体" panose="02010600030101010101" pitchFamily="2" charset="-122"/>
              </a:endParaRPr>
            </a:p>
          </p:txBody>
        </p:sp>
        <p:sp>
          <p:nvSpPr>
            <p:cNvPr id="40992" name="Text Box 84">
              <a:extLst>
                <a:ext uri="{FF2B5EF4-FFF2-40B4-BE49-F238E27FC236}">
                  <a16:creationId xmlns:a16="http://schemas.microsoft.com/office/drawing/2014/main" id="{8F6372FB-24FC-8B15-DDC4-18FDF23DF711}"/>
                </a:ext>
              </a:extLst>
            </p:cNvPr>
            <p:cNvSpPr txBox="1">
              <a:spLocks noChangeArrowheads="1"/>
            </p:cNvSpPr>
            <p:nvPr/>
          </p:nvSpPr>
          <p:spPr bwMode="auto">
            <a:xfrm>
              <a:off x="363" y="1023"/>
              <a:ext cx="881"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2800">
                  <a:solidFill>
                    <a:srgbClr val="FFFFFF"/>
                  </a:solidFill>
                  <a:latin typeface="宋体" panose="02010600030101010101" pitchFamily="2" charset="-122"/>
                  <a:ea typeface="华文中宋" panose="02010600040101010101" pitchFamily="2" charset="-122"/>
                </a:rPr>
                <a:t>运算器</a:t>
              </a:r>
            </a:p>
          </p:txBody>
        </p:sp>
      </p:grpSp>
      <p:grpSp>
        <p:nvGrpSpPr>
          <p:cNvPr id="40963" name="Group 6">
            <a:extLst>
              <a:ext uri="{FF2B5EF4-FFF2-40B4-BE49-F238E27FC236}">
                <a16:creationId xmlns:a16="http://schemas.microsoft.com/office/drawing/2014/main" id="{1218B04D-6FF1-09C1-E34D-F2060693A7CB}"/>
              </a:ext>
            </a:extLst>
          </p:cNvPr>
          <p:cNvGrpSpPr>
            <a:grpSpLocks/>
          </p:cNvGrpSpPr>
          <p:nvPr/>
        </p:nvGrpSpPr>
        <p:grpSpPr bwMode="auto">
          <a:xfrm>
            <a:off x="5156200" y="3387725"/>
            <a:ext cx="1981200" cy="1466850"/>
            <a:chOff x="3851" y="962"/>
            <a:chExt cx="1248" cy="924"/>
          </a:xfrm>
        </p:grpSpPr>
        <p:sp>
          <p:nvSpPr>
            <p:cNvPr id="5" name="AutoShape 39">
              <a:extLst>
                <a:ext uri="{FF2B5EF4-FFF2-40B4-BE49-F238E27FC236}">
                  <a16:creationId xmlns:a16="http://schemas.microsoft.com/office/drawing/2014/main" id="{A7E42883-825D-7783-0C6B-AD322639545F}"/>
                </a:ext>
              </a:extLst>
            </p:cNvPr>
            <p:cNvSpPr>
              <a:spLocks noChangeArrowheads="1"/>
            </p:cNvSpPr>
            <p:nvPr/>
          </p:nvSpPr>
          <p:spPr bwMode="gray">
            <a:xfrm>
              <a:off x="3851" y="962"/>
              <a:ext cx="1215" cy="924"/>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a:solidFill>
                  <a:srgbClr val="000000"/>
                </a:solidFill>
                <a:latin typeface="宋体" pitchFamily="2" charset="-122"/>
              </a:endParaRPr>
            </a:p>
          </p:txBody>
        </p:sp>
        <p:sp>
          <p:nvSpPr>
            <p:cNvPr id="40988" name="Oval 40">
              <a:extLst>
                <a:ext uri="{FF2B5EF4-FFF2-40B4-BE49-F238E27FC236}">
                  <a16:creationId xmlns:a16="http://schemas.microsoft.com/office/drawing/2014/main" id="{9A6F54A7-C9AE-7DD0-F19D-E23FC367E157}"/>
                </a:ext>
              </a:extLst>
            </p:cNvPr>
            <p:cNvSpPr>
              <a:spLocks noChangeArrowheads="1"/>
            </p:cNvSpPr>
            <p:nvPr/>
          </p:nvSpPr>
          <p:spPr bwMode="gray">
            <a:xfrm>
              <a:off x="3951" y="1031"/>
              <a:ext cx="1015" cy="771"/>
            </a:xfrm>
            <a:prstGeom prst="ellipse">
              <a:avLst/>
            </a:prstGeom>
            <a:solidFill>
              <a:srgbClr val="008000"/>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3200">
                <a:solidFill>
                  <a:srgbClr val="000000"/>
                </a:solidFill>
                <a:latin typeface="宋体" panose="02010600030101010101" pitchFamily="2" charset="-122"/>
              </a:endParaRPr>
            </a:p>
          </p:txBody>
        </p:sp>
        <p:sp>
          <p:nvSpPr>
            <p:cNvPr id="40989" name="Text Box 84">
              <a:extLst>
                <a:ext uri="{FF2B5EF4-FFF2-40B4-BE49-F238E27FC236}">
                  <a16:creationId xmlns:a16="http://schemas.microsoft.com/office/drawing/2014/main" id="{D8DB3B83-FE15-4EDD-BD7B-461750FFEB2D}"/>
                </a:ext>
              </a:extLst>
            </p:cNvPr>
            <p:cNvSpPr txBox="1">
              <a:spLocks noChangeArrowheads="1"/>
            </p:cNvSpPr>
            <p:nvPr/>
          </p:nvSpPr>
          <p:spPr bwMode="auto">
            <a:xfrm>
              <a:off x="3852" y="1120"/>
              <a:ext cx="124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a:solidFill>
                    <a:srgbClr val="FFFFFF"/>
                  </a:solidFill>
                  <a:latin typeface="宋体" panose="02010600030101010101" pitchFamily="2" charset="-122"/>
                  <a:ea typeface="华文中宋" panose="02010600040101010101" pitchFamily="2" charset="-122"/>
                </a:rPr>
                <a:t>中央处理单元</a:t>
              </a:r>
            </a:p>
            <a:p>
              <a:pPr algn="ctr" eaLnBrk="1" hangingPunct="1"/>
              <a:r>
                <a:rPr kumimoji="0" lang="en-US" altLang="zh-CN" sz="4400">
                  <a:solidFill>
                    <a:srgbClr val="FFFFFF"/>
                  </a:solidFill>
                  <a:ea typeface="华文中宋" panose="02010600040101010101" pitchFamily="2" charset="-122"/>
                </a:rPr>
                <a:t>CPU</a:t>
              </a:r>
            </a:p>
          </p:txBody>
        </p:sp>
      </p:grpSp>
      <p:grpSp>
        <p:nvGrpSpPr>
          <p:cNvPr id="40964" name="Group 10">
            <a:extLst>
              <a:ext uri="{FF2B5EF4-FFF2-40B4-BE49-F238E27FC236}">
                <a16:creationId xmlns:a16="http://schemas.microsoft.com/office/drawing/2014/main" id="{F2C5790B-FEDD-DA20-A1D4-D39C02800022}"/>
              </a:ext>
            </a:extLst>
          </p:cNvPr>
          <p:cNvGrpSpPr>
            <a:grpSpLocks/>
          </p:cNvGrpSpPr>
          <p:nvPr/>
        </p:nvGrpSpPr>
        <p:grpSpPr bwMode="auto">
          <a:xfrm>
            <a:off x="6148388" y="5375275"/>
            <a:ext cx="1690687" cy="1095375"/>
            <a:chOff x="272" y="799"/>
            <a:chExt cx="1065" cy="965"/>
          </a:xfrm>
        </p:grpSpPr>
        <p:sp>
          <p:nvSpPr>
            <p:cNvPr id="8" name="AutoShape 39">
              <a:extLst>
                <a:ext uri="{FF2B5EF4-FFF2-40B4-BE49-F238E27FC236}">
                  <a16:creationId xmlns:a16="http://schemas.microsoft.com/office/drawing/2014/main" id="{1D6BAD85-D3FA-832A-5B04-127761B721BD}"/>
                </a:ext>
              </a:extLst>
            </p:cNvPr>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sz="2800">
                <a:solidFill>
                  <a:srgbClr val="000000"/>
                </a:solidFill>
                <a:latin typeface="宋体" pitchFamily="2" charset="-122"/>
              </a:endParaRPr>
            </a:p>
          </p:txBody>
        </p:sp>
        <p:sp>
          <p:nvSpPr>
            <p:cNvPr id="40985" name="Oval 40">
              <a:extLst>
                <a:ext uri="{FF2B5EF4-FFF2-40B4-BE49-F238E27FC236}">
                  <a16:creationId xmlns:a16="http://schemas.microsoft.com/office/drawing/2014/main" id="{FC5B18CE-F5FA-ED6F-C25A-81203C3C496C}"/>
                </a:ext>
              </a:extLst>
            </p:cNvPr>
            <p:cNvSpPr>
              <a:spLocks noChangeArrowheads="1"/>
            </p:cNvSpPr>
            <p:nvPr/>
          </p:nvSpPr>
          <p:spPr bwMode="gray">
            <a:xfrm>
              <a:off x="360" y="879"/>
              <a:ext cx="889" cy="807"/>
            </a:xfrm>
            <a:prstGeom prst="ellipse">
              <a:avLst/>
            </a:prstGeom>
            <a:solidFill>
              <a:srgbClr val="0033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a:solidFill>
                  <a:srgbClr val="000000"/>
                </a:solidFill>
                <a:latin typeface="宋体" panose="02010600030101010101" pitchFamily="2" charset="-122"/>
              </a:endParaRPr>
            </a:p>
          </p:txBody>
        </p:sp>
        <p:sp>
          <p:nvSpPr>
            <p:cNvPr id="40986" name="Text Box 84">
              <a:extLst>
                <a:ext uri="{FF2B5EF4-FFF2-40B4-BE49-F238E27FC236}">
                  <a16:creationId xmlns:a16="http://schemas.microsoft.com/office/drawing/2014/main" id="{3311319C-49D5-68B1-B8DF-55703C985040}"/>
                </a:ext>
              </a:extLst>
            </p:cNvPr>
            <p:cNvSpPr txBox="1">
              <a:spLocks noChangeArrowheads="1"/>
            </p:cNvSpPr>
            <p:nvPr/>
          </p:nvSpPr>
          <p:spPr bwMode="auto">
            <a:xfrm>
              <a:off x="363" y="1023"/>
              <a:ext cx="881"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2800">
                  <a:solidFill>
                    <a:srgbClr val="FFFFFF"/>
                  </a:solidFill>
                  <a:latin typeface="宋体" panose="02010600030101010101" pitchFamily="2" charset="-122"/>
                  <a:ea typeface="华文中宋" panose="02010600040101010101" pitchFamily="2" charset="-122"/>
                </a:rPr>
                <a:t>控制器</a:t>
              </a:r>
            </a:p>
          </p:txBody>
        </p:sp>
      </p:grpSp>
      <p:sp>
        <p:nvSpPr>
          <p:cNvPr id="40965" name="AutoShape 14">
            <a:extLst>
              <a:ext uri="{FF2B5EF4-FFF2-40B4-BE49-F238E27FC236}">
                <a16:creationId xmlns:a16="http://schemas.microsoft.com/office/drawing/2014/main" id="{C03767C7-F0DA-879A-6D4F-36C519DD890D}"/>
              </a:ext>
            </a:extLst>
          </p:cNvPr>
          <p:cNvSpPr>
            <a:spLocks/>
          </p:cNvSpPr>
          <p:nvPr/>
        </p:nvSpPr>
        <p:spPr bwMode="auto">
          <a:xfrm rot="5400000">
            <a:off x="5990432" y="4128293"/>
            <a:ext cx="304800" cy="1897063"/>
          </a:xfrm>
          <a:prstGeom prst="leftBrace">
            <a:avLst>
              <a:gd name="adj1" fmla="val 5186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0966" name="Group 15">
            <a:extLst>
              <a:ext uri="{FF2B5EF4-FFF2-40B4-BE49-F238E27FC236}">
                <a16:creationId xmlns:a16="http://schemas.microsoft.com/office/drawing/2014/main" id="{0F01F3CC-F348-7A9B-744C-0D6A31DBC523}"/>
              </a:ext>
            </a:extLst>
          </p:cNvPr>
          <p:cNvGrpSpPr>
            <a:grpSpLocks/>
          </p:cNvGrpSpPr>
          <p:nvPr/>
        </p:nvGrpSpPr>
        <p:grpSpPr bwMode="auto">
          <a:xfrm>
            <a:off x="1820863" y="3387725"/>
            <a:ext cx="1981200" cy="1466850"/>
            <a:chOff x="1147" y="2134"/>
            <a:chExt cx="1248" cy="924"/>
          </a:xfrm>
        </p:grpSpPr>
        <p:sp>
          <p:nvSpPr>
            <p:cNvPr id="14" name="AutoShape 39">
              <a:extLst>
                <a:ext uri="{FF2B5EF4-FFF2-40B4-BE49-F238E27FC236}">
                  <a16:creationId xmlns:a16="http://schemas.microsoft.com/office/drawing/2014/main" id="{14B61D2A-54AF-7B16-B8F3-2E978057EE65}"/>
                </a:ext>
              </a:extLst>
            </p:cNvPr>
            <p:cNvSpPr>
              <a:spLocks noChangeArrowheads="1"/>
            </p:cNvSpPr>
            <p:nvPr/>
          </p:nvSpPr>
          <p:spPr bwMode="gray">
            <a:xfrm>
              <a:off x="1147" y="2134"/>
              <a:ext cx="1215" cy="924"/>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a:solidFill>
                  <a:srgbClr val="000000"/>
                </a:solidFill>
                <a:latin typeface="宋体" pitchFamily="2" charset="-122"/>
              </a:endParaRPr>
            </a:p>
          </p:txBody>
        </p:sp>
        <p:sp>
          <p:nvSpPr>
            <p:cNvPr id="40982" name="Oval 40">
              <a:extLst>
                <a:ext uri="{FF2B5EF4-FFF2-40B4-BE49-F238E27FC236}">
                  <a16:creationId xmlns:a16="http://schemas.microsoft.com/office/drawing/2014/main" id="{14E4C857-C363-4D72-47EC-8E4DB3322CAD}"/>
                </a:ext>
              </a:extLst>
            </p:cNvPr>
            <p:cNvSpPr>
              <a:spLocks noChangeArrowheads="1"/>
            </p:cNvSpPr>
            <p:nvPr/>
          </p:nvSpPr>
          <p:spPr bwMode="gray">
            <a:xfrm>
              <a:off x="1247" y="2210"/>
              <a:ext cx="1015" cy="771"/>
            </a:xfrm>
            <a:prstGeom prst="ellipse">
              <a:avLst/>
            </a:prstGeom>
            <a:solidFill>
              <a:srgbClr val="008000"/>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3200">
                <a:solidFill>
                  <a:srgbClr val="000000"/>
                </a:solidFill>
                <a:latin typeface="宋体" panose="02010600030101010101" pitchFamily="2" charset="-122"/>
              </a:endParaRPr>
            </a:p>
          </p:txBody>
        </p:sp>
        <p:sp>
          <p:nvSpPr>
            <p:cNvPr id="40983" name="Text Box 84">
              <a:extLst>
                <a:ext uri="{FF2B5EF4-FFF2-40B4-BE49-F238E27FC236}">
                  <a16:creationId xmlns:a16="http://schemas.microsoft.com/office/drawing/2014/main" id="{9EB80188-55D4-36B3-2446-BF092E9FBF23}"/>
                </a:ext>
              </a:extLst>
            </p:cNvPr>
            <p:cNvSpPr txBox="1">
              <a:spLocks noChangeArrowheads="1"/>
            </p:cNvSpPr>
            <p:nvPr/>
          </p:nvSpPr>
          <p:spPr bwMode="auto">
            <a:xfrm>
              <a:off x="1148" y="2298"/>
              <a:ext cx="124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2800">
                  <a:solidFill>
                    <a:srgbClr val="FFFFFF"/>
                  </a:solidFill>
                  <a:ea typeface="华文中宋" panose="02010600040101010101" pitchFamily="2" charset="-122"/>
                </a:rPr>
                <a:t>(</a:t>
              </a:r>
              <a:r>
                <a:rPr kumimoji="0" lang="zh-CN" altLang="en-US" sz="2800">
                  <a:solidFill>
                    <a:srgbClr val="FFFFFF"/>
                  </a:solidFill>
                  <a:ea typeface="华文中宋" panose="02010600040101010101" pitchFamily="2" charset="-122"/>
                </a:rPr>
                <a:t>主或内</a:t>
              </a:r>
              <a:r>
                <a:rPr kumimoji="0" lang="en-US" altLang="zh-CN" sz="2800">
                  <a:solidFill>
                    <a:srgbClr val="FFFFFF"/>
                  </a:solidFill>
                  <a:ea typeface="华文中宋" panose="02010600040101010101" pitchFamily="2" charset="-122"/>
                </a:rPr>
                <a:t>)  </a:t>
              </a:r>
              <a:r>
                <a:rPr kumimoji="0" lang="zh-CN" altLang="en-US" sz="2800">
                  <a:solidFill>
                    <a:srgbClr val="FFFFFF"/>
                  </a:solidFill>
                  <a:ea typeface="华文中宋" panose="02010600040101010101" pitchFamily="2" charset="-122"/>
                </a:rPr>
                <a:t>存储器</a:t>
              </a:r>
            </a:p>
          </p:txBody>
        </p:sp>
      </p:grpSp>
      <p:sp>
        <p:nvSpPr>
          <p:cNvPr id="40967" name="Line 19">
            <a:extLst>
              <a:ext uri="{FF2B5EF4-FFF2-40B4-BE49-F238E27FC236}">
                <a16:creationId xmlns:a16="http://schemas.microsoft.com/office/drawing/2014/main" id="{D44CB478-96DF-1F8F-A4C6-9355C26C299E}"/>
              </a:ext>
            </a:extLst>
          </p:cNvPr>
          <p:cNvSpPr>
            <a:spLocks noChangeShapeType="1"/>
          </p:cNvSpPr>
          <p:nvPr/>
        </p:nvSpPr>
        <p:spPr bwMode="auto">
          <a:xfrm>
            <a:off x="3803650" y="4110038"/>
            <a:ext cx="1285875" cy="0"/>
          </a:xfrm>
          <a:prstGeom prst="line">
            <a:avLst/>
          </a:prstGeom>
          <a:noFill/>
          <a:ln w="76200" cmpd="tri">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968" name="Group 20">
            <a:extLst>
              <a:ext uri="{FF2B5EF4-FFF2-40B4-BE49-F238E27FC236}">
                <a16:creationId xmlns:a16="http://schemas.microsoft.com/office/drawing/2014/main" id="{E94DFBA7-F154-0102-9F03-FA7B77F23119}"/>
              </a:ext>
            </a:extLst>
          </p:cNvPr>
          <p:cNvGrpSpPr>
            <a:grpSpLocks/>
          </p:cNvGrpSpPr>
          <p:nvPr/>
        </p:nvGrpSpPr>
        <p:grpSpPr bwMode="auto">
          <a:xfrm>
            <a:off x="3032125" y="1298575"/>
            <a:ext cx="1331913" cy="976313"/>
            <a:chOff x="1710" y="840"/>
            <a:chExt cx="839" cy="532"/>
          </a:xfrm>
        </p:grpSpPr>
        <p:sp>
          <p:nvSpPr>
            <p:cNvPr id="12" name="AutoShape 39">
              <a:extLst>
                <a:ext uri="{FF2B5EF4-FFF2-40B4-BE49-F238E27FC236}">
                  <a16:creationId xmlns:a16="http://schemas.microsoft.com/office/drawing/2014/main" id="{6CC78E6B-ED91-B373-9A72-02B74707A0A8}"/>
                </a:ext>
              </a:extLst>
            </p:cNvPr>
            <p:cNvSpPr>
              <a:spLocks noChangeArrowheads="1"/>
            </p:cNvSpPr>
            <p:nvPr/>
          </p:nvSpPr>
          <p:spPr bwMode="gray">
            <a:xfrm>
              <a:off x="1710" y="840"/>
              <a:ext cx="839" cy="532"/>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sz="2800">
                <a:solidFill>
                  <a:srgbClr val="000000"/>
                </a:solidFill>
                <a:latin typeface="宋体" pitchFamily="2" charset="-122"/>
              </a:endParaRPr>
            </a:p>
          </p:txBody>
        </p:sp>
        <p:sp>
          <p:nvSpPr>
            <p:cNvPr id="40979" name="Oval 40">
              <a:extLst>
                <a:ext uri="{FF2B5EF4-FFF2-40B4-BE49-F238E27FC236}">
                  <a16:creationId xmlns:a16="http://schemas.microsoft.com/office/drawing/2014/main" id="{34B46F13-740E-A5BB-DC24-A3E5E8FB590C}"/>
                </a:ext>
              </a:extLst>
            </p:cNvPr>
            <p:cNvSpPr>
              <a:spLocks noChangeArrowheads="1"/>
            </p:cNvSpPr>
            <p:nvPr/>
          </p:nvSpPr>
          <p:spPr bwMode="gray">
            <a:xfrm>
              <a:off x="1779" y="884"/>
              <a:ext cx="701" cy="444"/>
            </a:xfrm>
            <a:prstGeom prst="ellipse">
              <a:avLst/>
            </a:prstGeom>
            <a:solidFill>
              <a:srgbClr val="800080"/>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a:solidFill>
                  <a:srgbClr val="000000"/>
                </a:solidFill>
                <a:latin typeface="宋体" panose="02010600030101010101" pitchFamily="2" charset="-122"/>
              </a:endParaRPr>
            </a:p>
          </p:txBody>
        </p:sp>
        <p:sp>
          <p:nvSpPr>
            <p:cNvPr id="40980" name="Text Box 84">
              <a:extLst>
                <a:ext uri="{FF2B5EF4-FFF2-40B4-BE49-F238E27FC236}">
                  <a16:creationId xmlns:a16="http://schemas.microsoft.com/office/drawing/2014/main" id="{EE803C05-AB15-DC33-3355-1EC1FAF15E56}"/>
                </a:ext>
              </a:extLst>
            </p:cNvPr>
            <p:cNvSpPr txBox="1">
              <a:spLocks noChangeArrowheads="1"/>
            </p:cNvSpPr>
            <p:nvPr/>
          </p:nvSpPr>
          <p:spPr bwMode="auto">
            <a:xfrm>
              <a:off x="1782" y="943"/>
              <a:ext cx="69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2800">
                  <a:solidFill>
                    <a:srgbClr val="FFFFFF"/>
                  </a:solidFill>
                  <a:latin typeface="宋体" panose="02010600030101010101" pitchFamily="2" charset="-122"/>
                  <a:ea typeface="华文中宋" panose="02010600040101010101" pitchFamily="2" charset="-122"/>
                </a:rPr>
                <a:t>程序</a:t>
              </a:r>
            </a:p>
          </p:txBody>
        </p:sp>
      </p:grpSp>
      <p:grpSp>
        <p:nvGrpSpPr>
          <p:cNvPr id="40969" name="Group 24">
            <a:extLst>
              <a:ext uri="{FF2B5EF4-FFF2-40B4-BE49-F238E27FC236}">
                <a16:creationId xmlns:a16="http://schemas.microsoft.com/office/drawing/2014/main" id="{68FB198F-E2CA-F5F6-7BA7-3DBB21B6C190}"/>
              </a:ext>
            </a:extLst>
          </p:cNvPr>
          <p:cNvGrpSpPr>
            <a:grpSpLocks/>
          </p:cNvGrpSpPr>
          <p:nvPr/>
        </p:nvGrpSpPr>
        <p:grpSpPr bwMode="auto">
          <a:xfrm>
            <a:off x="4402138" y="1298575"/>
            <a:ext cx="1331912" cy="976313"/>
            <a:chOff x="2782" y="849"/>
            <a:chExt cx="839" cy="532"/>
          </a:xfrm>
        </p:grpSpPr>
        <p:sp>
          <p:nvSpPr>
            <p:cNvPr id="20" name="AutoShape 39">
              <a:extLst>
                <a:ext uri="{FF2B5EF4-FFF2-40B4-BE49-F238E27FC236}">
                  <a16:creationId xmlns:a16="http://schemas.microsoft.com/office/drawing/2014/main" id="{3BC39162-1FAC-6AA3-0764-E7C13C5829A1}"/>
                </a:ext>
              </a:extLst>
            </p:cNvPr>
            <p:cNvSpPr>
              <a:spLocks noChangeArrowheads="1"/>
            </p:cNvSpPr>
            <p:nvPr/>
          </p:nvSpPr>
          <p:spPr bwMode="gray">
            <a:xfrm>
              <a:off x="2782" y="849"/>
              <a:ext cx="839" cy="532"/>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hangingPunct="1">
                <a:defRPr/>
              </a:pPr>
              <a:endParaRPr kumimoji="0" lang="zh-CN" altLang="en-US" sz="2800">
                <a:solidFill>
                  <a:srgbClr val="000000"/>
                </a:solidFill>
                <a:latin typeface="宋体" pitchFamily="2" charset="-122"/>
              </a:endParaRPr>
            </a:p>
          </p:txBody>
        </p:sp>
        <p:sp>
          <p:nvSpPr>
            <p:cNvPr id="40976" name="Oval 40">
              <a:extLst>
                <a:ext uri="{FF2B5EF4-FFF2-40B4-BE49-F238E27FC236}">
                  <a16:creationId xmlns:a16="http://schemas.microsoft.com/office/drawing/2014/main" id="{8F64F4EC-47E4-A01E-B6F7-69E29DBA294D}"/>
                </a:ext>
              </a:extLst>
            </p:cNvPr>
            <p:cNvSpPr>
              <a:spLocks noChangeArrowheads="1"/>
            </p:cNvSpPr>
            <p:nvPr/>
          </p:nvSpPr>
          <p:spPr bwMode="gray">
            <a:xfrm>
              <a:off x="2851" y="893"/>
              <a:ext cx="701" cy="444"/>
            </a:xfrm>
            <a:prstGeom prst="ellipse">
              <a:avLst/>
            </a:prstGeom>
            <a:solidFill>
              <a:srgbClr val="800080"/>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a:solidFill>
                  <a:srgbClr val="000000"/>
                </a:solidFill>
                <a:latin typeface="宋体" panose="02010600030101010101" pitchFamily="2" charset="-122"/>
              </a:endParaRPr>
            </a:p>
          </p:txBody>
        </p:sp>
        <p:sp>
          <p:nvSpPr>
            <p:cNvPr id="40977" name="Text Box 84">
              <a:extLst>
                <a:ext uri="{FF2B5EF4-FFF2-40B4-BE49-F238E27FC236}">
                  <a16:creationId xmlns:a16="http://schemas.microsoft.com/office/drawing/2014/main" id="{D9A5F4D5-FB97-B19A-0160-4DF61BA08E98}"/>
                </a:ext>
              </a:extLst>
            </p:cNvPr>
            <p:cNvSpPr txBox="1">
              <a:spLocks noChangeArrowheads="1"/>
            </p:cNvSpPr>
            <p:nvPr/>
          </p:nvSpPr>
          <p:spPr bwMode="auto">
            <a:xfrm>
              <a:off x="2854" y="952"/>
              <a:ext cx="69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2800">
                  <a:solidFill>
                    <a:srgbClr val="FFFFFF"/>
                  </a:solidFill>
                  <a:latin typeface="宋体" panose="02010600030101010101" pitchFamily="2" charset="-122"/>
                  <a:ea typeface="华文中宋" panose="02010600040101010101" pitchFamily="2" charset="-122"/>
                </a:rPr>
                <a:t>数据</a:t>
              </a:r>
            </a:p>
          </p:txBody>
        </p:sp>
      </p:grpSp>
      <p:sp>
        <p:nvSpPr>
          <p:cNvPr id="40970" name="AutoShape 28">
            <a:extLst>
              <a:ext uri="{FF2B5EF4-FFF2-40B4-BE49-F238E27FC236}">
                <a16:creationId xmlns:a16="http://schemas.microsoft.com/office/drawing/2014/main" id="{D5697218-95DC-8DFB-AAA7-E0F1C189554B}"/>
              </a:ext>
            </a:extLst>
          </p:cNvPr>
          <p:cNvSpPr>
            <a:spLocks noChangeArrowheads="1"/>
          </p:cNvSpPr>
          <p:nvPr/>
        </p:nvSpPr>
        <p:spPr bwMode="auto">
          <a:xfrm rot="2228834">
            <a:off x="3824288" y="2400300"/>
            <a:ext cx="252412" cy="939800"/>
          </a:xfrm>
          <a:prstGeom prst="downArrow">
            <a:avLst>
              <a:gd name="adj1" fmla="val 50000"/>
              <a:gd name="adj2" fmla="val 93082"/>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1" name="AutoShape 29">
            <a:extLst>
              <a:ext uri="{FF2B5EF4-FFF2-40B4-BE49-F238E27FC236}">
                <a16:creationId xmlns:a16="http://schemas.microsoft.com/office/drawing/2014/main" id="{2DD1CBCD-8C4E-153A-C711-AF070CEEA73D}"/>
              </a:ext>
            </a:extLst>
          </p:cNvPr>
          <p:cNvSpPr>
            <a:spLocks noChangeArrowheads="1"/>
          </p:cNvSpPr>
          <p:nvPr/>
        </p:nvSpPr>
        <p:spPr bwMode="auto">
          <a:xfrm rot="19371166" flipH="1">
            <a:off x="4808538" y="2400300"/>
            <a:ext cx="252412" cy="939800"/>
          </a:xfrm>
          <a:prstGeom prst="downArrow">
            <a:avLst>
              <a:gd name="adj1" fmla="val 50000"/>
              <a:gd name="adj2" fmla="val 93082"/>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2" name="Text Box 30">
            <a:extLst>
              <a:ext uri="{FF2B5EF4-FFF2-40B4-BE49-F238E27FC236}">
                <a16:creationId xmlns:a16="http://schemas.microsoft.com/office/drawing/2014/main" id="{7358BAF1-61FF-958D-AFDB-D57AEA00F342}"/>
              </a:ext>
            </a:extLst>
          </p:cNvPr>
          <p:cNvSpPr txBox="1">
            <a:spLocks noChangeArrowheads="1"/>
          </p:cNvSpPr>
          <p:nvPr/>
        </p:nvSpPr>
        <p:spPr bwMode="auto">
          <a:xfrm>
            <a:off x="2460625" y="2517775"/>
            <a:ext cx="1247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a:t>程序与数据的保存</a:t>
            </a:r>
          </a:p>
        </p:txBody>
      </p:sp>
      <p:sp>
        <p:nvSpPr>
          <p:cNvPr id="40973" name="Text Box 31">
            <a:extLst>
              <a:ext uri="{FF2B5EF4-FFF2-40B4-BE49-F238E27FC236}">
                <a16:creationId xmlns:a16="http://schemas.microsoft.com/office/drawing/2014/main" id="{C97D5BED-9C9C-16F5-755B-43A5E054B5DC}"/>
              </a:ext>
            </a:extLst>
          </p:cNvPr>
          <p:cNvSpPr txBox="1">
            <a:spLocks noChangeArrowheads="1"/>
          </p:cNvSpPr>
          <p:nvPr/>
        </p:nvSpPr>
        <p:spPr bwMode="auto">
          <a:xfrm>
            <a:off x="4995863" y="2519363"/>
            <a:ext cx="15033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程序执行与数据计算</a:t>
            </a:r>
          </a:p>
        </p:txBody>
      </p:sp>
      <p:sp>
        <p:nvSpPr>
          <p:cNvPr id="17422" name="Text Box 16">
            <a:extLst>
              <a:ext uri="{FF2B5EF4-FFF2-40B4-BE49-F238E27FC236}">
                <a16:creationId xmlns:a16="http://schemas.microsoft.com/office/drawing/2014/main" id="{25BC86A9-9081-533C-94E7-412464D1E49A}"/>
              </a:ext>
            </a:extLst>
          </p:cNvPr>
          <p:cNvSpPr txBox="1">
            <a:spLocks noChangeArrowheads="1"/>
          </p:cNvSpPr>
          <p:nvPr/>
        </p:nvSpPr>
        <p:spPr bwMode="auto">
          <a:xfrm>
            <a:off x="163513" y="0"/>
            <a:ext cx="345598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冯</a:t>
            </a:r>
            <a:r>
              <a:rPr lang="en-US" altLang="zh-CN" dirty="0">
                <a:solidFill>
                  <a:schemeClr val="accent6"/>
                </a:solidFill>
                <a:latin typeface="Arial" charset="0"/>
                <a:ea typeface="华文中宋" pitchFamily="2" charset="-122"/>
              </a:rPr>
              <a:t>.</a:t>
            </a:r>
            <a:r>
              <a:rPr lang="zh-CN" altLang="en-US" dirty="0">
                <a:solidFill>
                  <a:schemeClr val="accent6"/>
                </a:solidFill>
                <a:latin typeface="Arial" charset="0"/>
                <a:ea typeface="华文中宋" pitchFamily="2" charset="-122"/>
              </a:rPr>
              <a:t>诺依曼计算机</a:t>
            </a:r>
            <a:r>
              <a:rPr lang="en-US" altLang="zh-CN" dirty="0">
                <a:solidFill>
                  <a:schemeClr val="accent6"/>
                </a:solidFill>
                <a:latin typeface="Arial" charset="0"/>
                <a:ea typeface="华文中宋" pitchFamily="2" charset="-122"/>
              </a:rPr>
              <a:t>: </a:t>
            </a:r>
            <a:r>
              <a:rPr lang="zh-CN" altLang="en-US" dirty="0">
                <a:solidFill>
                  <a:schemeClr val="accent6"/>
                </a:solidFill>
                <a:latin typeface="Arial" charset="0"/>
                <a:ea typeface="华文中宋" pitchFamily="2" charset="-122"/>
              </a:rPr>
              <a:t>思想与构成</a:t>
            </a:r>
          </a:p>
          <a:p>
            <a:pPr eaLnBrk="1" hangingPunct="1">
              <a:lnSpc>
                <a:spcPct val="120000"/>
              </a:lnSpc>
              <a:defRPr/>
            </a:pPr>
            <a:r>
              <a:rPr lang="en-US" altLang="zh-CN" dirty="0">
                <a:solidFill>
                  <a:schemeClr val="accent6"/>
                </a:solidFill>
                <a:latin typeface="Arial" charset="0"/>
                <a:ea typeface="华文中宋" pitchFamily="2" charset="-122"/>
              </a:rPr>
              <a:t>(6)</a:t>
            </a:r>
            <a:r>
              <a:rPr lang="zh-CN" altLang="en-US" dirty="0">
                <a:solidFill>
                  <a:schemeClr val="accent6"/>
                </a:solidFill>
                <a:latin typeface="Arial" charset="0"/>
                <a:ea typeface="华文中宋" pitchFamily="2" charset="-122"/>
              </a:rPr>
              <a:t>小结</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a:extLst>
              <a:ext uri="{FF2B5EF4-FFF2-40B4-BE49-F238E27FC236}">
                <a16:creationId xmlns:a16="http://schemas.microsoft.com/office/drawing/2014/main" id="{F3E06E06-9B8A-C3F4-DC37-576D77210D48}"/>
              </a:ext>
            </a:extLst>
          </p:cNvPr>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219" name="Picture 3">
            <a:extLst>
              <a:ext uri="{FF2B5EF4-FFF2-40B4-BE49-F238E27FC236}">
                <a16:creationId xmlns:a16="http://schemas.microsoft.com/office/drawing/2014/main" id="{AD376B1B-DA0C-D135-5F1B-08B69E86C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444625"/>
            <a:ext cx="7459662"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690A84C7-188C-9BA7-4BCF-185E7D7CFFC8}"/>
              </a:ext>
            </a:extLst>
          </p:cNvPr>
          <p:cNvSpPr txBox="1">
            <a:spLocks noChangeArrowheads="1"/>
          </p:cNvSpPr>
          <p:nvPr/>
        </p:nvSpPr>
        <p:spPr bwMode="auto">
          <a:xfrm>
            <a:off x="261938" y="1643063"/>
            <a:ext cx="86233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kumimoji="0" lang="zh-CN" altLang="zh-CN" sz="2400" b="0">
                <a:ea typeface="华文宋体" panose="02010600040101010101" pitchFamily="2" charset="-122"/>
              </a:rPr>
              <a:t>所谓</a:t>
            </a:r>
            <a:r>
              <a:rPr kumimoji="0" lang="zh-CN" altLang="zh-CN" sz="2400">
                <a:solidFill>
                  <a:schemeClr val="accent2"/>
                </a:solidFill>
                <a:ea typeface="华文宋体" panose="02010600040101010101" pitchFamily="2" charset="-122"/>
              </a:rPr>
              <a:t>计算</a:t>
            </a:r>
            <a:r>
              <a:rPr kumimoji="0" lang="zh-CN" altLang="zh-CN" sz="2400" b="0">
                <a:ea typeface="华文宋体" panose="02010600040101010101" pitchFamily="2" charset="-122"/>
              </a:rPr>
              <a:t>就是计算者(人或机器)对一条两端可无限延长的纸带上的一串0或1，执行指令一步一步地改变纸带上的0或1，经过有限步骤最后得到一个满足预先规定的符号串的</a:t>
            </a:r>
            <a:r>
              <a:rPr kumimoji="0" lang="zh-CN" altLang="zh-CN" sz="2400">
                <a:solidFill>
                  <a:schemeClr val="accent2"/>
                </a:solidFill>
                <a:ea typeface="华文宋体" panose="02010600040101010101" pitchFamily="2" charset="-122"/>
              </a:rPr>
              <a:t>变换过程</a:t>
            </a:r>
            <a:r>
              <a:rPr kumimoji="0" lang="zh-CN" altLang="en-US" sz="2400" b="0">
                <a:ea typeface="华文宋体" panose="02010600040101010101" pitchFamily="2" charset="-122"/>
              </a:rPr>
              <a:t>。</a:t>
            </a:r>
            <a:endParaRPr kumimoji="0" lang="zh-CN" altLang="zh-CN" sz="2400" b="0">
              <a:ea typeface="华文宋体" panose="02010600040101010101" pitchFamily="2" charset="-122"/>
            </a:endParaRPr>
          </a:p>
        </p:txBody>
      </p:sp>
      <p:sp>
        <p:nvSpPr>
          <p:cNvPr id="10243" name="Text Box 3">
            <a:extLst>
              <a:ext uri="{FF2B5EF4-FFF2-40B4-BE49-F238E27FC236}">
                <a16:creationId xmlns:a16="http://schemas.microsoft.com/office/drawing/2014/main" id="{438BE711-DFBD-7E47-50D8-4413C3B433FF}"/>
              </a:ext>
            </a:extLst>
          </p:cNvPr>
          <p:cNvSpPr txBox="1">
            <a:spLocks noChangeArrowheads="1"/>
          </p:cNvSpPr>
          <p:nvPr/>
        </p:nvSpPr>
        <p:spPr bwMode="auto">
          <a:xfrm>
            <a:off x="292100" y="12715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华文中宋" panose="02010600040101010101" pitchFamily="2" charset="-122"/>
              </a:rPr>
              <a:t>什么是计算</a:t>
            </a:r>
            <a:endParaRPr lang="en-US" altLang="zh-CN" sz="2400">
              <a:ea typeface="华文中宋" panose="02010600040101010101" pitchFamily="2" charset="-122"/>
            </a:endParaRPr>
          </a:p>
        </p:txBody>
      </p:sp>
      <p:sp>
        <p:nvSpPr>
          <p:cNvPr id="10244" name="AutoShape 4">
            <a:extLst>
              <a:ext uri="{FF2B5EF4-FFF2-40B4-BE49-F238E27FC236}">
                <a16:creationId xmlns:a16="http://schemas.microsoft.com/office/drawing/2014/main" id="{04F1EC5E-0398-6FC2-E46F-58616C6E5AA0}"/>
              </a:ext>
            </a:extLst>
          </p:cNvPr>
          <p:cNvSpPr>
            <a:spLocks noChangeArrowheads="1"/>
          </p:cNvSpPr>
          <p:nvPr/>
        </p:nvSpPr>
        <p:spPr bwMode="auto">
          <a:xfrm>
            <a:off x="4237038" y="4376738"/>
            <a:ext cx="1892300" cy="1117600"/>
          </a:xfrm>
          <a:prstGeom prst="cube">
            <a:avLst>
              <a:gd name="adj" fmla="val 21449"/>
            </a:avLst>
          </a:prstGeom>
          <a:solidFill>
            <a:srgbClr val="EAEAEA"/>
          </a:solidFill>
          <a:ln w="9525" algn="ctr">
            <a:solidFill>
              <a:schemeClr val="tx1"/>
            </a:solidFill>
            <a:miter lim="800000"/>
            <a:headEnd/>
            <a:tailEnd/>
          </a:ln>
        </p:spPr>
        <p:txBody>
          <a:bodyPr anchor="ct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5" name="Rectangle 5">
            <a:extLst>
              <a:ext uri="{FF2B5EF4-FFF2-40B4-BE49-F238E27FC236}">
                <a16:creationId xmlns:a16="http://schemas.microsoft.com/office/drawing/2014/main" id="{D9AC4EDC-475E-5E0A-3467-DFB80D8B221E}"/>
              </a:ext>
            </a:extLst>
          </p:cNvPr>
          <p:cNvSpPr>
            <a:spLocks noChangeArrowheads="1"/>
          </p:cNvSpPr>
          <p:nvPr/>
        </p:nvSpPr>
        <p:spPr bwMode="auto">
          <a:xfrm>
            <a:off x="1931988" y="4881563"/>
            <a:ext cx="2303462" cy="360362"/>
          </a:xfrm>
          <a:prstGeom prst="rect">
            <a:avLst/>
          </a:prstGeom>
          <a:solidFill>
            <a:srgbClr val="DDDDDD"/>
          </a:solidFill>
          <a:ln w="9525" algn="ctr">
            <a:solidFill>
              <a:schemeClr val="tx1"/>
            </a:solidFill>
            <a:miter lim="800000"/>
            <a:headEnd/>
            <a:tailEnd/>
          </a:ln>
        </p:spPr>
        <p:txBody>
          <a:bodyPr anchor="ct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AutoShape 6">
            <a:extLst>
              <a:ext uri="{FF2B5EF4-FFF2-40B4-BE49-F238E27FC236}">
                <a16:creationId xmlns:a16="http://schemas.microsoft.com/office/drawing/2014/main" id="{EC0C8411-D58E-04CD-5DE0-2D66A489B2DF}"/>
              </a:ext>
            </a:extLst>
          </p:cNvPr>
          <p:cNvSpPr>
            <a:spLocks noChangeArrowheads="1"/>
          </p:cNvSpPr>
          <p:nvPr/>
        </p:nvSpPr>
        <p:spPr bwMode="auto">
          <a:xfrm>
            <a:off x="5380038" y="3217863"/>
            <a:ext cx="377825" cy="1241425"/>
          </a:xfrm>
          <a:prstGeom prst="roundRect">
            <a:avLst>
              <a:gd name="adj" fmla="val 16667"/>
            </a:avLst>
          </a:prstGeom>
          <a:solidFill>
            <a:schemeClr val="bg1"/>
          </a:solidFill>
          <a:ln w="9525" algn="ctr">
            <a:solidFill>
              <a:schemeClr val="tx1"/>
            </a:solidFill>
            <a:round/>
            <a:headEnd/>
            <a:tailEnd/>
          </a:ln>
        </p:spPr>
        <p:txBody>
          <a:bodyPr anchor="ct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7" name="Text Box 7">
            <a:extLst>
              <a:ext uri="{FF2B5EF4-FFF2-40B4-BE49-F238E27FC236}">
                <a16:creationId xmlns:a16="http://schemas.microsoft.com/office/drawing/2014/main" id="{59DE63E1-5760-34C2-E5EE-C176A59B96CC}"/>
              </a:ext>
            </a:extLst>
          </p:cNvPr>
          <p:cNvSpPr txBox="1">
            <a:spLocks noChangeArrowheads="1"/>
          </p:cNvSpPr>
          <p:nvPr/>
        </p:nvSpPr>
        <p:spPr bwMode="auto">
          <a:xfrm>
            <a:off x="2000250" y="4737100"/>
            <a:ext cx="21653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b="0">
                <a:latin typeface="Times New Roman" panose="02020603050405020304" pitchFamily="18" charset="0"/>
              </a:rPr>
              <a:t>…10001110110</a:t>
            </a:r>
          </a:p>
        </p:txBody>
      </p:sp>
      <p:sp>
        <p:nvSpPr>
          <p:cNvPr id="10248" name="Text Box 8">
            <a:extLst>
              <a:ext uri="{FF2B5EF4-FFF2-40B4-BE49-F238E27FC236}">
                <a16:creationId xmlns:a16="http://schemas.microsoft.com/office/drawing/2014/main" id="{8239D805-3BD5-CD60-88CD-0FDCD6F342C6}"/>
              </a:ext>
            </a:extLst>
          </p:cNvPr>
          <p:cNvSpPr txBox="1">
            <a:spLocks noChangeArrowheads="1"/>
          </p:cNvSpPr>
          <p:nvPr/>
        </p:nvSpPr>
        <p:spPr bwMode="auto">
          <a:xfrm rot="-5400000">
            <a:off x="4902994" y="3569494"/>
            <a:ext cx="12509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b="0">
                <a:latin typeface="Times New Roman" panose="02020603050405020304" pitchFamily="18" charset="0"/>
              </a:rPr>
              <a:t>0110101</a:t>
            </a:r>
          </a:p>
        </p:txBody>
      </p:sp>
      <p:sp>
        <p:nvSpPr>
          <p:cNvPr id="10249" name="Rectangle 9">
            <a:extLst>
              <a:ext uri="{FF2B5EF4-FFF2-40B4-BE49-F238E27FC236}">
                <a16:creationId xmlns:a16="http://schemas.microsoft.com/office/drawing/2014/main" id="{7288DD65-657D-880A-C79E-915D5019C3FF}"/>
              </a:ext>
            </a:extLst>
          </p:cNvPr>
          <p:cNvSpPr>
            <a:spLocks noChangeArrowheads="1"/>
          </p:cNvSpPr>
          <p:nvPr/>
        </p:nvSpPr>
        <p:spPr bwMode="auto">
          <a:xfrm>
            <a:off x="6019800" y="4881563"/>
            <a:ext cx="1296988" cy="363537"/>
          </a:xfrm>
          <a:prstGeom prst="rect">
            <a:avLst/>
          </a:prstGeom>
          <a:solidFill>
            <a:srgbClr val="DDDDDD"/>
          </a:solidFill>
          <a:ln w="9525" algn="ctr">
            <a:solidFill>
              <a:schemeClr val="tx1"/>
            </a:solidFill>
            <a:miter lim="800000"/>
            <a:headEnd/>
            <a:tailEnd/>
          </a:ln>
        </p:spPr>
        <p:txBody>
          <a:bodyPr anchor="ct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0" name="AutoShape 10">
            <a:extLst>
              <a:ext uri="{FF2B5EF4-FFF2-40B4-BE49-F238E27FC236}">
                <a16:creationId xmlns:a16="http://schemas.microsoft.com/office/drawing/2014/main" id="{B946C5E8-4468-BF85-5971-C55E272695A1}"/>
              </a:ext>
            </a:extLst>
          </p:cNvPr>
          <p:cNvSpPr>
            <a:spLocks noChangeArrowheads="1"/>
          </p:cNvSpPr>
          <p:nvPr/>
        </p:nvSpPr>
        <p:spPr bwMode="auto">
          <a:xfrm>
            <a:off x="5380038" y="5484813"/>
            <a:ext cx="377825" cy="1169987"/>
          </a:xfrm>
          <a:prstGeom prst="roundRect">
            <a:avLst>
              <a:gd name="adj" fmla="val 16667"/>
            </a:avLst>
          </a:prstGeom>
          <a:solidFill>
            <a:schemeClr val="bg1"/>
          </a:solidFill>
          <a:ln w="9525" algn="ctr">
            <a:solidFill>
              <a:schemeClr val="tx1"/>
            </a:solidFill>
            <a:round/>
            <a:headEnd/>
            <a:tailEnd/>
          </a:ln>
        </p:spPr>
        <p:txBody>
          <a:bodyPr anchor="ct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1" name="Text Box 11">
            <a:extLst>
              <a:ext uri="{FF2B5EF4-FFF2-40B4-BE49-F238E27FC236}">
                <a16:creationId xmlns:a16="http://schemas.microsoft.com/office/drawing/2014/main" id="{ABF47AF9-CBCE-DB61-DEFE-0E1D9C79116A}"/>
              </a:ext>
            </a:extLst>
          </p:cNvPr>
          <p:cNvSpPr txBox="1">
            <a:spLocks noChangeArrowheads="1"/>
          </p:cNvSpPr>
          <p:nvPr/>
        </p:nvSpPr>
        <p:spPr bwMode="auto">
          <a:xfrm>
            <a:off x="5994400" y="4737100"/>
            <a:ext cx="12509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b="0">
                <a:latin typeface="Times New Roman" panose="02020603050405020304" pitchFamily="18" charset="0"/>
              </a:rPr>
              <a:t>10001…</a:t>
            </a:r>
          </a:p>
        </p:txBody>
      </p:sp>
      <p:sp>
        <p:nvSpPr>
          <p:cNvPr id="10252" name="Text Box 12">
            <a:extLst>
              <a:ext uri="{FF2B5EF4-FFF2-40B4-BE49-F238E27FC236}">
                <a16:creationId xmlns:a16="http://schemas.microsoft.com/office/drawing/2014/main" id="{020DF600-9C6E-D524-140A-E04B28F91C4C}"/>
              </a:ext>
            </a:extLst>
          </p:cNvPr>
          <p:cNvSpPr txBox="1">
            <a:spLocks noChangeArrowheads="1"/>
          </p:cNvSpPr>
          <p:nvPr/>
        </p:nvSpPr>
        <p:spPr bwMode="auto">
          <a:xfrm rot="-5400000">
            <a:off x="4902994" y="5772944"/>
            <a:ext cx="12509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b="0">
                <a:latin typeface="Times New Roman" panose="02020603050405020304" pitchFamily="18" charset="0"/>
              </a:rPr>
              <a:t>0110101</a:t>
            </a:r>
          </a:p>
        </p:txBody>
      </p:sp>
      <p:sp>
        <p:nvSpPr>
          <p:cNvPr id="10253" name="Text Box 13">
            <a:extLst>
              <a:ext uri="{FF2B5EF4-FFF2-40B4-BE49-F238E27FC236}">
                <a16:creationId xmlns:a16="http://schemas.microsoft.com/office/drawing/2014/main" id="{F38807A2-335A-4871-AFC7-6628276B2D35}"/>
              </a:ext>
            </a:extLst>
          </p:cNvPr>
          <p:cNvSpPr txBox="1">
            <a:spLocks noChangeArrowheads="1"/>
          </p:cNvSpPr>
          <p:nvPr/>
        </p:nvSpPr>
        <p:spPr bwMode="auto">
          <a:xfrm>
            <a:off x="4264025" y="4665663"/>
            <a:ext cx="16541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b="0">
                <a:latin typeface="Times New Roman" panose="02020603050405020304" pitchFamily="18" charset="0"/>
              </a:rPr>
              <a:t>由“程序”控制，一步步将输入“转换”为输出</a:t>
            </a:r>
          </a:p>
        </p:txBody>
      </p:sp>
      <p:sp>
        <p:nvSpPr>
          <p:cNvPr id="10254" name="Text Box 14">
            <a:extLst>
              <a:ext uri="{FF2B5EF4-FFF2-40B4-BE49-F238E27FC236}">
                <a16:creationId xmlns:a16="http://schemas.microsoft.com/office/drawing/2014/main" id="{893E7502-234F-D2B6-523B-A2BEADD0CC82}"/>
              </a:ext>
            </a:extLst>
          </p:cNvPr>
          <p:cNvSpPr txBox="1">
            <a:spLocks noChangeArrowheads="1"/>
          </p:cNvSpPr>
          <p:nvPr/>
        </p:nvSpPr>
        <p:spPr bwMode="auto">
          <a:xfrm>
            <a:off x="2292350" y="5191125"/>
            <a:ext cx="5905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600" b="0">
                <a:latin typeface="Times New Roman" panose="02020603050405020304" pitchFamily="18" charset="0"/>
              </a:rPr>
              <a:t>输入</a:t>
            </a:r>
          </a:p>
        </p:txBody>
      </p:sp>
      <p:sp>
        <p:nvSpPr>
          <p:cNvPr id="10255" name="Text Box 15">
            <a:extLst>
              <a:ext uri="{FF2B5EF4-FFF2-40B4-BE49-F238E27FC236}">
                <a16:creationId xmlns:a16="http://schemas.microsoft.com/office/drawing/2014/main" id="{49098903-2A7D-00AB-953F-D1F9C1BE50C8}"/>
              </a:ext>
            </a:extLst>
          </p:cNvPr>
          <p:cNvSpPr txBox="1">
            <a:spLocks noChangeArrowheads="1"/>
          </p:cNvSpPr>
          <p:nvPr/>
        </p:nvSpPr>
        <p:spPr bwMode="auto">
          <a:xfrm>
            <a:off x="6524625" y="5191125"/>
            <a:ext cx="5905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600" b="0">
                <a:latin typeface="Times New Roman" panose="02020603050405020304" pitchFamily="18" charset="0"/>
              </a:rPr>
              <a:t>输出</a:t>
            </a:r>
          </a:p>
        </p:txBody>
      </p:sp>
      <p:sp>
        <p:nvSpPr>
          <p:cNvPr id="10256" name="Text Box 16">
            <a:extLst>
              <a:ext uri="{FF2B5EF4-FFF2-40B4-BE49-F238E27FC236}">
                <a16:creationId xmlns:a16="http://schemas.microsoft.com/office/drawing/2014/main" id="{B42AC80F-003A-4016-65C1-A16FFF7B0115}"/>
              </a:ext>
            </a:extLst>
          </p:cNvPr>
          <p:cNvSpPr txBox="1">
            <a:spLocks noChangeArrowheads="1"/>
          </p:cNvSpPr>
          <p:nvPr/>
        </p:nvSpPr>
        <p:spPr bwMode="auto">
          <a:xfrm>
            <a:off x="5754688" y="3386138"/>
            <a:ext cx="431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b="0">
                <a:latin typeface="Times New Roman" panose="02020603050405020304" pitchFamily="18" charset="0"/>
              </a:rPr>
              <a:t>程序</a:t>
            </a:r>
          </a:p>
        </p:txBody>
      </p:sp>
      <p:sp>
        <p:nvSpPr>
          <p:cNvPr id="10257" name="Text Box 17">
            <a:extLst>
              <a:ext uri="{FF2B5EF4-FFF2-40B4-BE49-F238E27FC236}">
                <a16:creationId xmlns:a16="http://schemas.microsoft.com/office/drawing/2014/main" id="{CB25ACD1-7F96-F900-7758-68CD21E3DDB0}"/>
              </a:ext>
            </a:extLst>
          </p:cNvPr>
          <p:cNvSpPr txBox="1">
            <a:spLocks noChangeArrowheads="1"/>
          </p:cNvSpPr>
          <p:nvPr/>
        </p:nvSpPr>
        <p:spPr bwMode="auto">
          <a:xfrm>
            <a:off x="4310063" y="4305300"/>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i="1">
                <a:latin typeface="Times New Roman" panose="02020603050405020304" pitchFamily="18" charset="0"/>
              </a:rPr>
              <a:t>通用机器</a:t>
            </a:r>
          </a:p>
        </p:txBody>
      </p:sp>
      <p:sp>
        <p:nvSpPr>
          <p:cNvPr id="5138" name="Text Box 16">
            <a:extLst>
              <a:ext uri="{FF2B5EF4-FFF2-40B4-BE49-F238E27FC236}">
                <a16:creationId xmlns:a16="http://schemas.microsoft.com/office/drawing/2014/main" id="{80503940-DD3E-FD75-AB5B-7B6F96584EDD}"/>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(2)</a:t>
            </a:r>
            <a:r>
              <a:rPr lang="zh-CN" altLang="en-US" dirty="0">
                <a:solidFill>
                  <a:schemeClr val="accent6"/>
                </a:solidFill>
                <a:latin typeface="Arial" charset="0"/>
                <a:ea typeface="华文中宋" pitchFamily="2" charset="-122"/>
              </a:rPr>
              <a:t>图灵认为什么是计算</a:t>
            </a:r>
            <a:r>
              <a:rPr lang="en-US" altLang="zh-CN" dirty="0">
                <a:solidFill>
                  <a:schemeClr val="accent6"/>
                </a:solidFill>
                <a:latin typeface="Arial" charset="0"/>
                <a:ea typeface="华文中宋" pitchFamily="2" charset="-122"/>
              </a:rPr>
              <a:t>?</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3458" name="Text Box 2">
            <a:extLst>
              <a:ext uri="{FF2B5EF4-FFF2-40B4-BE49-F238E27FC236}">
                <a16:creationId xmlns:a16="http://schemas.microsoft.com/office/drawing/2014/main" id="{D34486DB-5FFB-9D1C-00B5-2306E82415BD}"/>
              </a:ext>
            </a:extLst>
          </p:cNvPr>
          <p:cNvSpPr txBox="1">
            <a:spLocks noChangeArrowheads="1"/>
          </p:cNvSpPr>
          <p:nvPr/>
        </p:nvSpPr>
        <p:spPr bwMode="auto">
          <a:xfrm>
            <a:off x="182563" y="1239838"/>
            <a:ext cx="82883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kumimoji="0" lang="zh-CN" altLang="en-US" sz="2400">
                <a:ea typeface="华文宋体" panose="02010600040101010101" pitchFamily="2" charset="-122"/>
              </a:rPr>
              <a:t>图灵机的思想</a:t>
            </a:r>
          </a:p>
          <a:p>
            <a:pPr eaLnBrk="1" hangingPunct="1">
              <a:lnSpc>
                <a:spcPct val="140000"/>
              </a:lnSpc>
              <a:buClr>
                <a:srgbClr val="0066FF"/>
              </a:buClr>
              <a:buFont typeface="Wingdings" panose="05000000000000000000" pitchFamily="2" charset="2"/>
              <a:buNone/>
            </a:pPr>
            <a:r>
              <a:rPr kumimoji="0" lang="zh-CN" altLang="en-US">
                <a:solidFill>
                  <a:schemeClr val="accent2"/>
                </a:solidFill>
                <a:ea typeface="华文宋体" panose="02010600040101010101" pitchFamily="2" charset="-122"/>
              </a:rPr>
              <a:t>是关于数据、指令、程序及程序</a:t>
            </a:r>
            <a:r>
              <a:rPr kumimoji="0" lang="en-US" altLang="zh-CN">
                <a:solidFill>
                  <a:schemeClr val="accent2"/>
                </a:solidFill>
                <a:ea typeface="华文宋体" panose="02010600040101010101" pitchFamily="2" charset="-122"/>
              </a:rPr>
              <a:t>/</a:t>
            </a:r>
            <a:r>
              <a:rPr kumimoji="0" lang="zh-CN" altLang="en-US">
                <a:solidFill>
                  <a:schemeClr val="accent2"/>
                </a:solidFill>
                <a:ea typeface="华文宋体" panose="02010600040101010101" pitchFamily="2" charset="-122"/>
              </a:rPr>
              <a:t>指令自动执行的基本思想。</a:t>
            </a:r>
          </a:p>
          <a:p>
            <a:pPr eaLnBrk="1" hangingPunct="1">
              <a:lnSpc>
                <a:spcPct val="140000"/>
              </a:lnSpc>
              <a:buClr>
                <a:srgbClr val="0066FF"/>
              </a:buClr>
              <a:buFont typeface="Wingdings" panose="05000000000000000000" pitchFamily="2" charset="2"/>
              <a:buChar char="u"/>
            </a:pPr>
            <a:r>
              <a:rPr kumimoji="0" lang="zh-CN" altLang="en-US" sz="1600" b="0">
                <a:ea typeface="华文宋体" panose="02010600040101010101" pitchFamily="2" charset="-122"/>
              </a:rPr>
              <a:t> 输入被制成一串</a:t>
            </a:r>
            <a:r>
              <a:rPr kumimoji="0" lang="en-US" altLang="zh-CN" sz="1600" b="0">
                <a:ea typeface="华文宋体" panose="02010600040101010101" pitchFamily="2" charset="-122"/>
              </a:rPr>
              <a:t>0</a:t>
            </a:r>
            <a:r>
              <a:rPr kumimoji="0" lang="zh-CN" altLang="en-US" sz="1600" b="0">
                <a:ea typeface="华文宋体" panose="02010600040101010101" pitchFamily="2" charset="-122"/>
              </a:rPr>
              <a:t>和</a:t>
            </a:r>
            <a:r>
              <a:rPr kumimoji="0" lang="en-US" altLang="zh-CN" sz="1600" b="0">
                <a:ea typeface="华文宋体" panose="02010600040101010101" pitchFamily="2" charset="-122"/>
              </a:rPr>
              <a:t>1</a:t>
            </a:r>
            <a:r>
              <a:rPr kumimoji="0" lang="zh-CN" altLang="en-US" sz="1600" b="0">
                <a:ea typeface="华文宋体" panose="02010600040101010101" pitchFamily="2" charset="-122"/>
              </a:rPr>
              <a:t>的纸带，送入机器中</a:t>
            </a:r>
            <a:r>
              <a:rPr kumimoji="0" lang="en-US" altLang="zh-CN" sz="1600" b="0">
                <a:ea typeface="华文宋体" panose="02010600040101010101" pitchFamily="2" charset="-122"/>
              </a:rPr>
              <a:t>----</a:t>
            </a:r>
            <a:r>
              <a:rPr kumimoji="0" lang="zh-CN" altLang="en-US">
                <a:solidFill>
                  <a:srgbClr val="FF0066"/>
                </a:solidFill>
                <a:ea typeface="华文宋体" panose="02010600040101010101" pitchFamily="2" charset="-122"/>
              </a:rPr>
              <a:t>数据</a:t>
            </a:r>
            <a:r>
              <a:rPr kumimoji="0" lang="zh-CN" altLang="en-US" sz="1600" b="0">
                <a:ea typeface="华文宋体" panose="02010600040101010101" pitchFamily="2" charset="-122"/>
              </a:rPr>
              <a:t>。如</a:t>
            </a:r>
            <a:r>
              <a:rPr kumimoji="0" lang="en-US" altLang="zh-CN" sz="1600" b="0">
                <a:ea typeface="华文宋体" panose="02010600040101010101" pitchFamily="2" charset="-122"/>
              </a:rPr>
              <a:t>00010000100011</a:t>
            </a:r>
            <a:r>
              <a:rPr kumimoji="0" lang="en-US" altLang="zh-CN" sz="1600" b="0">
                <a:latin typeface="华文宋体" panose="02010600040101010101" pitchFamily="2" charset="-122"/>
                <a:ea typeface="华文宋体" panose="02010600040101010101" pitchFamily="2" charset="-122"/>
              </a:rPr>
              <a:t>…</a:t>
            </a:r>
            <a:endParaRPr kumimoji="0" lang="en-US" altLang="zh-CN" sz="1600" b="0">
              <a:ea typeface="华文宋体" panose="02010600040101010101" pitchFamily="2" charset="-122"/>
            </a:endParaRPr>
          </a:p>
          <a:p>
            <a:pPr eaLnBrk="1" hangingPunct="1">
              <a:lnSpc>
                <a:spcPct val="140000"/>
              </a:lnSpc>
              <a:buClr>
                <a:srgbClr val="0066FF"/>
              </a:buClr>
              <a:buFont typeface="Wingdings" panose="05000000000000000000" pitchFamily="2" charset="2"/>
              <a:buChar char="u"/>
            </a:pPr>
            <a:r>
              <a:rPr kumimoji="0" lang="zh-CN" altLang="en-US" sz="1600" b="0">
                <a:ea typeface="华文宋体" panose="02010600040101010101" pitchFamily="2" charset="-122"/>
              </a:rPr>
              <a:t> 机器可对输入纸带执行的</a:t>
            </a:r>
            <a:r>
              <a:rPr kumimoji="0" lang="zh-CN" altLang="en-US">
                <a:solidFill>
                  <a:srgbClr val="FF0066"/>
                </a:solidFill>
                <a:ea typeface="华文宋体" panose="02010600040101010101" pitchFamily="2" charset="-122"/>
              </a:rPr>
              <a:t>基本动作</a:t>
            </a:r>
            <a:r>
              <a:rPr kumimoji="0" lang="zh-CN" altLang="en-US" sz="1600" b="0">
                <a:ea typeface="华文宋体" panose="02010600040101010101" pitchFamily="2" charset="-122"/>
              </a:rPr>
              <a:t>包括：</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翻转</a:t>
            </a:r>
            <a:r>
              <a:rPr kumimoji="0" lang="en-US" altLang="zh-CN" sz="1600" b="0">
                <a:ea typeface="华文宋体" panose="02010600040101010101" pitchFamily="2" charset="-122"/>
              </a:rPr>
              <a:t>0</a:t>
            </a:r>
            <a:r>
              <a:rPr kumimoji="0" lang="zh-CN" altLang="en-US" sz="1600" b="0">
                <a:ea typeface="华文宋体" panose="02010600040101010101" pitchFamily="2" charset="-122"/>
              </a:rPr>
              <a:t>为</a:t>
            </a:r>
            <a:r>
              <a:rPr kumimoji="0" lang="en-US" altLang="zh-CN" sz="1600" b="0">
                <a:ea typeface="华文宋体" panose="02010600040101010101" pitchFamily="2" charset="-122"/>
              </a:rPr>
              <a:t>1</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，或 </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翻转</a:t>
            </a:r>
            <a:r>
              <a:rPr kumimoji="0" lang="en-US" altLang="zh-CN" sz="1600" b="0">
                <a:ea typeface="华文宋体" panose="02010600040101010101" pitchFamily="2" charset="-122"/>
              </a:rPr>
              <a:t>1</a:t>
            </a:r>
            <a:r>
              <a:rPr kumimoji="0" lang="zh-CN" altLang="en-US" sz="1600" b="0">
                <a:ea typeface="华文宋体" panose="02010600040101010101" pitchFamily="2" charset="-122"/>
              </a:rPr>
              <a:t>为</a:t>
            </a:r>
            <a:r>
              <a:rPr kumimoji="0" lang="en-US" altLang="zh-CN" sz="1600" b="0">
                <a:ea typeface="华文宋体" panose="02010600040101010101" pitchFamily="2" charset="-122"/>
              </a:rPr>
              <a:t>0</a:t>
            </a:r>
            <a:r>
              <a:rPr kumimoji="0" lang="en-US" altLang="zh-CN" sz="1600" b="0">
                <a:latin typeface="华文宋体" panose="02010600040101010101" pitchFamily="2" charset="-122"/>
                <a:ea typeface="华文宋体" panose="02010600040101010101" pitchFamily="2" charset="-122"/>
              </a:rPr>
              <a:t>”</a:t>
            </a:r>
            <a:r>
              <a:rPr kumimoji="0" lang="en-US" altLang="zh-CN" sz="1600" b="0">
                <a:ea typeface="华文宋体" panose="02010600040101010101" pitchFamily="2" charset="-122"/>
              </a:rPr>
              <a:t>, </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前移一位</a:t>
            </a:r>
            <a:r>
              <a:rPr kumimoji="0" lang="en-US" altLang="zh-CN" sz="1600" b="0">
                <a:latin typeface="华文宋体" panose="02010600040101010101" pitchFamily="2" charset="-122"/>
                <a:ea typeface="华文宋体" panose="02010600040101010101" pitchFamily="2" charset="-122"/>
              </a:rPr>
              <a:t>”</a:t>
            </a:r>
            <a:r>
              <a:rPr kumimoji="0" lang="en-US" altLang="zh-CN" sz="1600" b="0">
                <a:ea typeface="华文宋体" panose="02010600040101010101" pitchFamily="2" charset="-122"/>
              </a:rPr>
              <a:t>, </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停止</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a:t>
            </a:r>
            <a:endParaRPr kumimoji="0" lang="en-US" altLang="zh-CN" sz="1600" b="0">
              <a:ea typeface="华文宋体" panose="02010600040101010101" pitchFamily="2" charset="-122"/>
            </a:endParaRPr>
          </a:p>
          <a:p>
            <a:pPr eaLnBrk="1" hangingPunct="1">
              <a:lnSpc>
                <a:spcPct val="140000"/>
              </a:lnSpc>
              <a:buClr>
                <a:srgbClr val="0066FF"/>
              </a:buClr>
              <a:buFont typeface="Wingdings" panose="05000000000000000000" pitchFamily="2" charset="2"/>
              <a:buChar char="u"/>
            </a:pPr>
            <a:r>
              <a:rPr kumimoji="0" lang="zh-CN" altLang="en-US" sz="1600" b="0">
                <a:ea typeface="华文宋体" panose="02010600040101010101" pitchFamily="2" charset="-122"/>
              </a:rPr>
              <a:t> 对基本动作的控制</a:t>
            </a:r>
            <a:r>
              <a:rPr kumimoji="0" lang="en-US" altLang="zh-CN" sz="1600" b="0">
                <a:ea typeface="华文宋体" panose="02010600040101010101" pitchFamily="2" charset="-122"/>
              </a:rPr>
              <a:t>----</a:t>
            </a:r>
            <a:r>
              <a:rPr kumimoji="0" lang="zh-CN" altLang="en-US">
                <a:solidFill>
                  <a:srgbClr val="FF0066"/>
                </a:solidFill>
                <a:ea typeface="华文宋体" panose="02010600040101010101" pitchFamily="2" charset="-122"/>
              </a:rPr>
              <a:t>指令</a:t>
            </a:r>
            <a:r>
              <a:rPr kumimoji="0" lang="zh-CN" altLang="en-US" sz="1600" b="0">
                <a:solidFill>
                  <a:schemeClr val="tx2"/>
                </a:solidFill>
                <a:ea typeface="华文宋体" panose="02010600040101010101" pitchFamily="2" charset="-122"/>
              </a:rPr>
              <a:t>，机器是按照指令的控制选择执行哪一个动作，指令也可以用</a:t>
            </a:r>
            <a:r>
              <a:rPr kumimoji="0" lang="en-US" altLang="zh-CN" sz="1600" b="0">
                <a:solidFill>
                  <a:schemeClr val="tx2"/>
                </a:solidFill>
                <a:ea typeface="华文宋体" panose="02010600040101010101" pitchFamily="2" charset="-122"/>
              </a:rPr>
              <a:t>0</a:t>
            </a:r>
            <a:r>
              <a:rPr kumimoji="0" lang="zh-CN" altLang="en-US" sz="1600" b="0">
                <a:solidFill>
                  <a:schemeClr val="tx2"/>
                </a:solidFill>
                <a:ea typeface="华文宋体" panose="02010600040101010101" pitchFamily="2" charset="-122"/>
              </a:rPr>
              <a:t>和</a:t>
            </a:r>
            <a:r>
              <a:rPr kumimoji="0" lang="en-US" altLang="zh-CN" sz="1600" b="0">
                <a:solidFill>
                  <a:schemeClr val="tx2"/>
                </a:solidFill>
                <a:ea typeface="华文宋体" panose="02010600040101010101" pitchFamily="2" charset="-122"/>
              </a:rPr>
              <a:t>1</a:t>
            </a:r>
            <a:r>
              <a:rPr kumimoji="0" lang="zh-CN" altLang="en-US" sz="1600" b="0">
                <a:solidFill>
                  <a:schemeClr val="tx2"/>
                </a:solidFill>
                <a:ea typeface="华文宋体" panose="02010600040101010101" pitchFamily="2" charset="-122"/>
              </a:rPr>
              <a:t>来表示</a:t>
            </a:r>
            <a:r>
              <a:rPr kumimoji="0" lang="zh-CN" altLang="en-US" sz="1600" b="0">
                <a:ea typeface="华文宋体" panose="02010600040101010101" pitchFamily="2" charset="-122"/>
              </a:rPr>
              <a:t>：</a:t>
            </a:r>
            <a:r>
              <a:rPr kumimoji="0" lang="en-US" altLang="zh-CN" sz="1600">
                <a:solidFill>
                  <a:schemeClr val="accent2"/>
                </a:solidFill>
                <a:ea typeface="华文宋体" panose="02010600040101010101" pitchFamily="2" charset="-122"/>
              </a:rPr>
              <a:t>01</a:t>
            </a:r>
            <a:r>
              <a:rPr kumimoji="0" lang="zh-CN" altLang="en-US" sz="1600" b="0">
                <a:ea typeface="华文宋体" panose="02010600040101010101" pitchFamily="2" charset="-122"/>
              </a:rPr>
              <a:t>表示</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翻转</a:t>
            </a:r>
            <a:r>
              <a:rPr kumimoji="0" lang="en-US" altLang="zh-CN" sz="1600" b="0">
                <a:ea typeface="华文宋体" panose="02010600040101010101" pitchFamily="2" charset="-122"/>
              </a:rPr>
              <a:t>0</a:t>
            </a:r>
            <a:r>
              <a:rPr kumimoji="0" lang="zh-CN" altLang="en-US" sz="1600" b="0">
                <a:ea typeface="华文宋体" panose="02010600040101010101" pitchFamily="2" charset="-122"/>
              </a:rPr>
              <a:t>为</a:t>
            </a:r>
            <a:r>
              <a:rPr kumimoji="0" lang="en-US" altLang="zh-CN" sz="1600" b="0">
                <a:ea typeface="华文宋体" panose="02010600040101010101" pitchFamily="2" charset="-122"/>
              </a:rPr>
              <a:t>1</a:t>
            </a:r>
            <a:r>
              <a:rPr kumimoji="0" lang="en-US" altLang="zh-CN" sz="1600" b="0">
                <a:latin typeface="华文宋体" panose="02010600040101010101" pitchFamily="2" charset="-122"/>
                <a:ea typeface="华文宋体" panose="02010600040101010101" pitchFamily="2" charset="-122"/>
              </a:rPr>
              <a:t>”</a:t>
            </a:r>
            <a:r>
              <a:rPr kumimoji="0" lang="en-US" altLang="zh-CN" sz="1600" b="0">
                <a:ea typeface="华文宋体" panose="02010600040101010101" pitchFamily="2" charset="-122"/>
              </a:rPr>
              <a:t>(</a:t>
            </a:r>
            <a:r>
              <a:rPr kumimoji="0" lang="zh-CN" altLang="en-US" sz="1600" b="0">
                <a:ea typeface="华文宋体" panose="02010600040101010101" pitchFamily="2" charset="-122"/>
              </a:rPr>
              <a:t>当输入为</a:t>
            </a:r>
            <a:r>
              <a:rPr kumimoji="0" lang="en-US" altLang="zh-CN" sz="1600" b="0">
                <a:ea typeface="华文宋体" panose="02010600040101010101" pitchFamily="2" charset="-122"/>
              </a:rPr>
              <a:t>1</a:t>
            </a:r>
            <a:r>
              <a:rPr kumimoji="0" lang="zh-CN" altLang="en-US" sz="1600" b="0">
                <a:ea typeface="华文宋体" panose="02010600040101010101" pitchFamily="2" charset="-122"/>
              </a:rPr>
              <a:t>时不变</a:t>
            </a:r>
            <a:r>
              <a:rPr kumimoji="0" lang="en-US" altLang="zh-CN" sz="1600" b="0">
                <a:ea typeface="华文宋体" panose="02010600040101010101" pitchFamily="2" charset="-122"/>
              </a:rPr>
              <a:t>)</a:t>
            </a:r>
            <a:r>
              <a:rPr kumimoji="0" lang="zh-CN" altLang="en-US" sz="1600" b="0">
                <a:ea typeface="华文宋体" panose="02010600040101010101" pitchFamily="2" charset="-122"/>
              </a:rPr>
              <a:t>，</a:t>
            </a:r>
            <a:r>
              <a:rPr kumimoji="0" lang="en-US" altLang="zh-CN" sz="1600">
                <a:solidFill>
                  <a:schemeClr val="accent2"/>
                </a:solidFill>
                <a:ea typeface="华文宋体" panose="02010600040101010101" pitchFamily="2" charset="-122"/>
              </a:rPr>
              <a:t>10</a:t>
            </a:r>
            <a:r>
              <a:rPr kumimoji="0" lang="zh-CN" altLang="en-US" sz="1600" b="0">
                <a:ea typeface="华文宋体" panose="02010600040101010101" pitchFamily="2" charset="-122"/>
              </a:rPr>
              <a:t>表示</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翻转</a:t>
            </a:r>
            <a:r>
              <a:rPr kumimoji="0" lang="en-US" altLang="zh-CN" sz="1600" b="0">
                <a:ea typeface="华文宋体" panose="02010600040101010101" pitchFamily="2" charset="-122"/>
              </a:rPr>
              <a:t>1</a:t>
            </a:r>
            <a:r>
              <a:rPr kumimoji="0" lang="zh-CN" altLang="en-US" sz="1600" b="0">
                <a:ea typeface="华文宋体" panose="02010600040101010101" pitchFamily="2" charset="-122"/>
              </a:rPr>
              <a:t>为</a:t>
            </a:r>
            <a:r>
              <a:rPr kumimoji="0" lang="en-US" altLang="zh-CN" sz="1600" b="0">
                <a:ea typeface="华文宋体" panose="02010600040101010101" pitchFamily="2" charset="-122"/>
              </a:rPr>
              <a:t>0</a:t>
            </a:r>
            <a:r>
              <a:rPr kumimoji="0" lang="en-US" altLang="zh-CN" sz="1600" b="0">
                <a:latin typeface="华文宋体" panose="02010600040101010101" pitchFamily="2" charset="-122"/>
                <a:ea typeface="华文宋体" panose="02010600040101010101" pitchFamily="2" charset="-122"/>
              </a:rPr>
              <a:t>”</a:t>
            </a:r>
            <a:r>
              <a:rPr kumimoji="0" lang="en-US" altLang="zh-CN" sz="1600" b="0">
                <a:ea typeface="华文宋体" panose="02010600040101010101" pitchFamily="2" charset="-122"/>
              </a:rPr>
              <a:t>(</a:t>
            </a:r>
            <a:r>
              <a:rPr kumimoji="0" lang="zh-CN" altLang="en-US" sz="1600" b="0">
                <a:ea typeface="华文宋体" panose="02010600040101010101" pitchFamily="2" charset="-122"/>
              </a:rPr>
              <a:t>当输入</a:t>
            </a:r>
            <a:r>
              <a:rPr kumimoji="0" lang="en-US" altLang="zh-CN" sz="1600" b="0">
                <a:ea typeface="华文宋体" panose="02010600040101010101" pitchFamily="2" charset="-122"/>
              </a:rPr>
              <a:t>0</a:t>
            </a:r>
            <a:r>
              <a:rPr kumimoji="0" lang="zh-CN" altLang="en-US" sz="1600" b="0">
                <a:ea typeface="华文宋体" panose="02010600040101010101" pitchFamily="2" charset="-122"/>
              </a:rPr>
              <a:t>时不变</a:t>
            </a:r>
            <a:r>
              <a:rPr kumimoji="0" lang="en-US" altLang="zh-CN" sz="1600" b="0">
                <a:ea typeface="华文宋体" panose="02010600040101010101" pitchFamily="2" charset="-122"/>
              </a:rPr>
              <a:t>), </a:t>
            </a:r>
            <a:r>
              <a:rPr kumimoji="0" lang="en-US" altLang="zh-CN" sz="1600">
                <a:solidFill>
                  <a:schemeClr val="accent2"/>
                </a:solidFill>
                <a:ea typeface="华文宋体" panose="02010600040101010101" pitchFamily="2" charset="-122"/>
              </a:rPr>
              <a:t>11</a:t>
            </a:r>
            <a:r>
              <a:rPr kumimoji="0" lang="zh-CN" altLang="en-US" sz="1600" b="0">
                <a:ea typeface="华文宋体" panose="02010600040101010101" pitchFamily="2" charset="-122"/>
              </a:rPr>
              <a:t>表示</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前移一位</a:t>
            </a:r>
            <a:r>
              <a:rPr kumimoji="0" lang="en-US" altLang="zh-CN" sz="1600" b="0">
                <a:latin typeface="华文宋体" panose="02010600040101010101" pitchFamily="2" charset="-122"/>
                <a:ea typeface="华文宋体" panose="02010600040101010101" pitchFamily="2" charset="-122"/>
              </a:rPr>
              <a:t>”</a:t>
            </a:r>
            <a:r>
              <a:rPr kumimoji="0" lang="en-US" altLang="zh-CN" sz="1600" b="0">
                <a:ea typeface="华文宋体" panose="02010600040101010101" pitchFamily="2" charset="-122"/>
              </a:rPr>
              <a:t>, </a:t>
            </a:r>
            <a:r>
              <a:rPr kumimoji="0" lang="en-US" altLang="zh-CN" sz="1600">
                <a:solidFill>
                  <a:schemeClr val="accent2"/>
                </a:solidFill>
                <a:ea typeface="华文宋体" panose="02010600040101010101" pitchFamily="2" charset="-122"/>
              </a:rPr>
              <a:t>00</a:t>
            </a:r>
            <a:r>
              <a:rPr kumimoji="0" lang="zh-CN" altLang="en-US" sz="1600" b="0">
                <a:ea typeface="华文宋体" panose="02010600040101010101" pitchFamily="2" charset="-122"/>
              </a:rPr>
              <a:t>表示</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停止</a:t>
            </a:r>
            <a:r>
              <a:rPr kumimoji="0" lang="en-US" altLang="zh-CN" sz="1600" b="0">
                <a:latin typeface="华文宋体" panose="02010600040101010101" pitchFamily="2" charset="-122"/>
                <a:ea typeface="华文宋体" panose="02010600040101010101" pitchFamily="2" charset="-122"/>
              </a:rPr>
              <a:t>”</a:t>
            </a:r>
            <a:r>
              <a:rPr kumimoji="0" lang="zh-CN" altLang="en-US" sz="1600" b="0">
                <a:ea typeface="华文宋体" panose="02010600040101010101" pitchFamily="2" charset="-122"/>
              </a:rPr>
              <a:t>。</a:t>
            </a:r>
          </a:p>
          <a:p>
            <a:pPr eaLnBrk="1" hangingPunct="1">
              <a:lnSpc>
                <a:spcPct val="140000"/>
              </a:lnSpc>
              <a:buClr>
                <a:srgbClr val="0066FF"/>
              </a:buClr>
              <a:buFont typeface="Wingdings" panose="05000000000000000000" pitchFamily="2" charset="2"/>
              <a:buChar char="u"/>
            </a:pPr>
            <a:r>
              <a:rPr kumimoji="0" lang="zh-CN" altLang="en-US" sz="1600" b="0">
                <a:ea typeface="华文宋体" panose="02010600040101010101" pitchFamily="2" charset="-122"/>
              </a:rPr>
              <a:t> 输入如何变为输出的控制可以用指令编写一个</a:t>
            </a:r>
            <a:r>
              <a:rPr kumimoji="0" lang="zh-CN" altLang="en-US">
                <a:solidFill>
                  <a:srgbClr val="FF0066"/>
                </a:solidFill>
                <a:ea typeface="华文宋体" panose="02010600040101010101" pitchFamily="2" charset="-122"/>
              </a:rPr>
              <a:t>程序</a:t>
            </a:r>
            <a:r>
              <a:rPr kumimoji="0" lang="zh-CN" altLang="en-US" sz="1600" b="0">
                <a:ea typeface="华文宋体" panose="02010600040101010101" pitchFamily="2" charset="-122"/>
              </a:rPr>
              <a:t>来完成</a:t>
            </a:r>
            <a:r>
              <a:rPr kumimoji="0" lang="en-US" altLang="zh-CN" sz="1600" b="0">
                <a:ea typeface="华文宋体" panose="02010600040101010101" pitchFamily="2" charset="-122"/>
              </a:rPr>
              <a:t>, </a:t>
            </a:r>
            <a:r>
              <a:rPr kumimoji="0" lang="zh-CN" altLang="en-US" sz="1600" b="0">
                <a:ea typeface="华文宋体" panose="02010600040101010101" pitchFamily="2" charset="-122"/>
              </a:rPr>
              <a:t>如</a:t>
            </a:r>
            <a:r>
              <a:rPr kumimoji="0" lang="en-US" altLang="zh-CN" sz="1600" b="0">
                <a:ea typeface="华文宋体" panose="02010600040101010101" pitchFamily="2" charset="-122"/>
              </a:rPr>
              <a:t>: </a:t>
            </a:r>
            <a:r>
              <a:rPr kumimoji="0" lang="en-US" altLang="zh-CN" sz="1600" b="0">
                <a:solidFill>
                  <a:schemeClr val="accent2"/>
                </a:solidFill>
                <a:ea typeface="华文宋体" panose="02010600040101010101" pitchFamily="2" charset="-122"/>
              </a:rPr>
              <a:t>01</a:t>
            </a:r>
            <a:r>
              <a:rPr kumimoji="0" lang="en-US" altLang="zh-CN" sz="1600" b="0">
                <a:solidFill>
                  <a:srgbClr val="FF5050"/>
                </a:solidFill>
                <a:ea typeface="华文宋体" panose="02010600040101010101" pitchFamily="2" charset="-122"/>
              </a:rPr>
              <a:t>11</a:t>
            </a:r>
            <a:r>
              <a:rPr kumimoji="0" lang="en-US" altLang="zh-CN" sz="1600" b="0">
                <a:solidFill>
                  <a:schemeClr val="accent2"/>
                </a:solidFill>
                <a:ea typeface="华文宋体" panose="02010600040101010101" pitchFamily="2" charset="-122"/>
              </a:rPr>
              <a:t>10</a:t>
            </a:r>
            <a:r>
              <a:rPr kumimoji="0" lang="en-US" altLang="zh-CN" sz="1600" b="0">
                <a:solidFill>
                  <a:srgbClr val="FF5050"/>
                </a:solidFill>
                <a:ea typeface="华文宋体" panose="02010600040101010101" pitchFamily="2" charset="-122"/>
              </a:rPr>
              <a:t>11</a:t>
            </a:r>
            <a:r>
              <a:rPr kumimoji="0" lang="en-US" altLang="zh-CN" sz="1600" b="0">
                <a:solidFill>
                  <a:schemeClr val="accent2"/>
                </a:solidFill>
                <a:ea typeface="华文宋体" panose="02010600040101010101" pitchFamily="2" charset="-122"/>
              </a:rPr>
              <a:t>01</a:t>
            </a:r>
            <a:r>
              <a:rPr kumimoji="0" lang="en-US" altLang="zh-CN" sz="1600" b="0">
                <a:solidFill>
                  <a:srgbClr val="FF5050"/>
                </a:solidFill>
                <a:ea typeface="华文宋体" panose="02010600040101010101" pitchFamily="2" charset="-122"/>
              </a:rPr>
              <a:t>11</a:t>
            </a:r>
            <a:r>
              <a:rPr kumimoji="0" lang="en-US" altLang="zh-CN" sz="1600" b="0">
                <a:solidFill>
                  <a:schemeClr val="accent2"/>
                </a:solidFill>
                <a:ea typeface="华文宋体" panose="02010600040101010101" pitchFamily="2" charset="-122"/>
              </a:rPr>
              <a:t>01</a:t>
            </a:r>
            <a:r>
              <a:rPr kumimoji="0" lang="en-US" altLang="zh-CN" sz="1600" b="0">
                <a:solidFill>
                  <a:srgbClr val="FF5050"/>
                </a:solidFill>
                <a:ea typeface="华文宋体" panose="02010600040101010101" pitchFamily="2" charset="-122"/>
              </a:rPr>
              <a:t>11</a:t>
            </a:r>
            <a:r>
              <a:rPr kumimoji="0" lang="en-US" altLang="zh-CN" sz="1600" b="0">
                <a:solidFill>
                  <a:schemeClr val="accent2"/>
                </a:solidFill>
                <a:ea typeface="华文宋体" panose="02010600040101010101" pitchFamily="2" charset="-122"/>
              </a:rPr>
              <a:t>00</a:t>
            </a:r>
            <a:r>
              <a:rPr kumimoji="0" lang="en-US" altLang="zh-CN" sz="1600" b="0">
                <a:solidFill>
                  <a:schemeClr val="accent2"/>
                </a:solidFill>
                <a:latin typeface="华文宋体" panose="02010600040101010101" pitchFamily="2" charset="-122"/>
                <a:ea typeface="华文宋体" panose="02010600040101010101" pitchFamily="2" charset="-122"/>
              </a:rPr>
              <a:t>…</a:t>
            </a:r>
            <a:endParaRPr kumimoji="0" lang="en-US" altLang="zh-CN" sz="1600" b="0">
              <a:solidFill>
                <a:schemeClr val="accent2"/>
              </a:solidFill>
              <a:ea typeface="华文宋体" panose="02010600040101010101" pitchFamily="2" charset="-122"/>
            </a:endParaRPr>
          </a:p>
          <a:p>
            <a:pPr eaLnBrk="1" hangingPunct="1">
              <a:lnSpc>
                <a:spcPct val="140000"/>
              </a:lnSpc>
              <a:buClr>
                <a:srgbClr val="0066FF"/>
              </a:buClr>
              <a:buFont typeface="Wingdings" panose="05000000000000000000" pitchFamily="2" charset="2"/>
              <a:buChar char="u"/>
            </a:pPr>
            <a:r>
              <a:rPr kumimoji="0" lang="zh-CN" altLang="en-US" sz="1600" b="0">
                <a:solidFill>
                  <a:schemeClr val="accent2"/>
                </a:solidFill>
                <a:ea typeface="华文宋体" panose="02010600040101010101" pitchFamily="2" charset="-122"/>
              </a:rPr>
              <a:t> </a:t>
            </a:r>
            <a:r>
              <a:rPr kumimoji="0" lang="zh-CN" altLang="zh-CN" sz="1600" b="0">
                <a:ea typeface="华文宋体" panose="02010600040101010101" pitchFamily="2" charset="-122"/>
              </a:rPr>
              <a:t>机器能够读取程序，按程序中的指令顺序读取指令，</a:t>
            </a:r>
            <a:endParaRPr kumimoji="0" lang="zh-CN" altLang="en-US" sz="1600" b="0">
              <a:ea typeface="华文宋体" panose="02010600040101010101" pitchFamily="2" charset="-122"/>
            </a:endParaRPr>
          </a:p>
          <a:p>
            <a:pPr eaLnBrk="1" hangingPunct="1">
              <a:lnSpc>
                <a:spcPct val="140000"/>
              </a:lnSpc>
              <a:buClr>
                <a:srgbClr val="0066FF"/>
              </a:buClr>
              <a:buFont typeface="Wingdings" panose="05000000000000000000" pitchFamily="2" charset="2"/>
              <a:buNone/>
            </a:pPr>
            <a:r>
              <a:rPr kumimoji="0" lang="zh-CN" altLang="zh-CN" sz="1600" b="0">
                <a:ea typeface="华文宋体" panose="02010600040101010101" pitchFamily="2" charset="-122"/>
              </a:rPr>
              <a:t>读一条指令</a:t>
            </a:r>
            <a:r>
              <a:rPr kumimoji="0" lang="zh-CN" altLang="zh-CN">
                <a:solidFill>
                  <a:srgbClr val="FF0066"/>
                </a:solidFill>
                <a:ea typeface="华文宋体" panose="02010600040101010101" pitchFamily="2" charset="-122"/>
              </a:rPr>
              <a:t>执行</a:t>
            </a:r>
            <a:r>
              <a:rPr kumimoji="0" lang="zh-CN" altLang="zh-CN" sz="1600" b="0">
                <a:ea typeface="华文宋体" panose="02010600040101010101" pitchFamily="2" charset="-122"/>
              </a:rPr>
              <a:t>一条指令。由此实现</a:t>
            </a:r>
            <a:r>
              <a:rPr kumimoji="0" lang="zh-CN" altLang="zh-CN">
                <a:solidFill>
                  <a:srgbClr val="FF0066"/>
                </a:solidFill>
                <a:ea typeface="华文宋体" panose="02010600040101010101" pitchFamily="2" charset="-122"/>
              </a:rPr>
              <a:t>自动计算</a:t>
            </a:r>
            <a:r>
              <a:rPr kumimoji="0" lang="zh-CN" altLang="zh-CN" sz="1600" b="0">
                <a:ea typeface="华文宋体" panose="02010600040101010101" pitchFamily="2" charset="-122"/>
              </a:rPr>
              <a:t>。</a:t>
            </a:r>
            <a:endParaRPr kumimoji="0" lang="en-US" altLang="zh-CN" sz="1600" b="0">
              <a:ea typeface="华文宋体" panose="02010600040101010101" pitchFamily="2" charset="-122"/>
            </a:endParaRPr>
          </a:p>
        </p:txBody>
      </p:sp>
      <p:pic>
        <p:nvPicPr>
          <p:cNvPr id="11267" name="Picture 3">
            <a:extLst>
              <a:ext uri="{FF2B5EF4-FFF2-40B4-BE49-F238E27FC236}">
                <a16:creationId xmlns:a16="http://schemas.microsoft.com/office/drawing/2014/main" id="{3888695F-1995-79D8-082A-2E6EEAC8129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8488" y="5083175"/>
            <a:ext cx="31369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6">
            <a:extLst>
              <a:ext uri="{FF2B5EF4-FFF2-40B4-BE49-F238E27FC236}">
                <a16:creationId xmlns:a16="http://schemas.microsoft.com/office/drawing/2014/main" id="{4C9905E3-3A76-42CE-537A-B20B0C896F7A}"/>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(2)</a:t>
            </a:r>
            <a:r>
              <a:rPr lang="zh-CN" altLang="en-US" dirty="0">
                <a:solidFill>
                  <a:schemeClr val="accent6"/>
                </a:solidFill>
                <a:latin typeface="Arial" charset="0"/>
                <a:ea typeface="华文中宋" pitchFamily="2" charset="-122"/>
              </a:rPr>
              <a:t>图灵认为什么是计算</a:t>
            </a:r>
            <a:r>
              <a:rPr lang="en-US" altLang="zh-CN" dirty="0">
                <a:solidFill>
                  <a:schemeClr val="accent6"/>
                </a:solidFill>
                <a:latin typeface="Arial" charset="0"/>
                <a:ea typeface="华文中宋" pitchFamily="2" charset="-122"/>
              </a:rPr>
              <a:t>?</a:t>
            </a:r>
          </a:p>
        </p:txBody>
      </p:sp>
      <p:sp>
        <p:nvSpPr>
          <p:cNvPr id="11269" name="矩形 4">
            <a:extLst>
              <a:ext uri="{FF2B5EF4-FFF2-40B4-BE49-F238E27FC236}">
                <a16:creationId xmlns:a16="http://schemas.microsoft.com/office/drawing/2014/main" id="{93D2FCAD-AFD4-19C0-2A5F-7E899F731D26}"/>
              </a:ext>
            </a:extLst>
          </p:cNvPr>
          <p:cNvSpPr>
            <a:spLocks noChangeArrowheads="1"/>
          </p:cNvSpPr>
          <p:nvPr/>
        </p:nvSpPr>
        <p:spPr bwMode="auto">
          <a:xfrm>
            <a:off x="1082675" y="5875338"/>
            <a:ext cx="351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a:solidFill>
                  <a:srgbClr val="FF0066"/>
                </a:solidFill>
                <a:ea typeface="华文宋体" panose="02010600040101010101" pitchFamily="2" charset="-122"/>
              </a:rPr>
              <a:t>程序就是基本指令的任意组合</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83458">
                                            <p:txEl>
                                              <p:pRg st="2" end="2"/>
                                            </p:txEl>
                                          </p:spTgt>
                                        </p:tgtEl>
                                        <p:attrNameLst>
                                          <p:attrName>style.visibility</p:attrName>
                                        </p:attrNameLst>
                                      </p:cBhvr>
                                      <p:to>
                                        <p:strVal val="visible"/>
                                      </p:to>
                                    </p:set>
                                    <p:anim calcmode="lin" valueType="num">
                                      <p:cBhvr additive="base">
                                        <p:cTn id="7" dur="500" fill="hold"/>
                                        <p:tgtEl>
                                          <p:spTgt spid="16834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34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83458">
                                            <p:txEl>
                                              <p:pRg st="3" end="3"/>
                                            </p:txEl>
                                          </p:spTgt>
                                        </p:tgtEl>
                                        <p:attrNameLst>
                                          <p:attrName>style.visibility</p:attrName>
                                        </p:attrNameLst>
                                      </p:cBhvr>
                                      <p:to>
                                        <p:strVal val="visible"/>
                                      </p:to>
                                    </p:set>
                                    <p:anim calcmode="lin" valueType="num">
                                      <p:cBhvr additive="base">
                                        <p:cTn id="13" dur="500" fill="hold"/>
                                        <p:tgtEl>
                                          <p:spTgt spid="16834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3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83458">
                                            <p:txEl>
                                              <p:pRg st="4" end="4"/>
                                            </p:txEl>
                                          </p:spTgt>
                                        </p:tgtEl>
                                        <p:attrNameLst>
                                          <p:attrName>style.visibility</p:attrName>
                                        </p:attrNameLst>
                                      </p:cBhvr>
                                      <p:to>
                                        <p:strVal val="visible"/>
                                      </p:to>
                                    </p:set>
                                    <p:anim calcmode="lin" valueType="num">
                                      <p:cBhvr additive="base">
                                        <p:cTn id="19" dur="500" fill="hold"/>
                                        <p:tgtEl>
                                          <p:spTgt spid="16834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3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83458">
                                            <p:txEl>
                                              <p:pRg st="5" end="5"/>
                                            </p:txEl>
                                          </p:spTgt>
                                        </p:tgtEl>
                                        <p:attrNameLst>
                                          <p:attrName>style.visibility</p:attrName>
                                        </p:attrNameLst>
                                      </p:cBhvr>
                                      <p:to>
                                        <p:strVal val="visible"/>
                                      </p:to>
                                    </p:set>
                                    <p:anim calcmode="lin" valueType="num">
                                      <p:cBhvr additive="base">
                                        <p:cTn id="25" dur="500" fill="hold"/>
                                        <p:tgtEl>
                                          <p:spTgt spid="16834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34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83458">
                                            <p:txEl>
                                              <p:pRg st="6" end="6"/>
                                            </p:txEl>
                                          </p:spTgt>
                                        </p:tgtEl>
                                        <p:attrNameLst>
                                          <p:attrName>style.visibility</p:attrName>
                                        </p:attrNameLst>
                                      </p:cBhvr>
                                      <p:to>
                                        <p:strVal val="visible"/>
                                      </p:to>
                                    </p:set>
                                    <p:anim calcmode="lin" valueType="num">
                                      <p:cBhvr additive="base">
                                        <p:cTn id="31" dur="500" fill="hold"/>
                                        <p:tgtEl>
                                          <p:spTgt spid="16834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8345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83458">
                                            <p:txEl>
                                              <p:pRg st="7" end="7"/>
                                            </p:txEl>
                                          </p:spTgt>
                                        </p:tgtEl>
                                        <p:attrNameLst>
                                          <p:attrName>style.visibility</p:attrName>
                                        </p:attrNameLst>
                                      </p:cBhvr>
                                      <p:to>
                                        <p:strVal val="visible"/>
                                      </p:to>
                                    </p:set>
                                    <p:anim calcmode="lin" valueType="num">
                                      <p:cBhvr additive="base">
                                        <p:cTn id="35" dur="500" fill="hold"/>
                                        <p:tgtEl>
                                          <p:spTgt spid="168345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8345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4482" name="Text Box 2">
            <a:extLst>
              <a:ext uri="{FF2B5EF4-FFF2-40B4-BE49-F238E27FC236}">
                <a16:creationId xmlns:a16="http://schemas.microsoft.com/office/drawing/2014/main" id="{ED8F68A4-B315-AB00-C9CA-6DF2E4C396C1}"/>
              </a:ext>
            </a:extLst>
          </p:cNvPr>
          <p:cNvSpPr txBox="1">
            <a:spLocks noChangeArrowheads="1"/>
          </p:cNvSpPr>
          <p:nvPr/>
        </p:nvSpPr>
        <p:spPr bwMode="auto">
          <a:xfrm>
            <a:off x="231775" y="1604963"/>
            <a:ext cx="832326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0066FF"/>
              </a:buClr>
              <a:buFont typeface="Wingdings" panose="05000000000000000000" pitchFamily="2" charset="2"/>
              <a:buChar char="u"/>
            </a:pPr>
            <a:r>
              <a:rPr kumimoji="0" lang="zh-CN" altLang="en-US" sz="1800" b="0">
                <a:ea typeface="华文宋体" panose="02010600040101010101" pitchFamily="2" charset="-122"/>
              </a:rPr>
              <a:t>基本的</a:t>
            </a:r>
            <a:r>
              <a:rPr kumimoji="0" lang="zh-CN" altLang="en-US">
                <a:solidFill>
                  <a:schemeClr val="accent2"/>
                </a:solidFill>
                <a:ea typeface="华文宋体" panose="02010600040101010101" pitchFamily="2" charset="-122"/>
              </a:rPr>
              <a:t>图灵机模型</a:t>
            </a:r>
            <a:r>
              <a:rPr kumimoji="0" lang="zh-CN" altLang="en-US" sz="1800" b="0">
                <a:ea typeface="华文宋体" panose="02010600040101010101" pitchFamily="2" charset="-122"/>
              </a:rPr>
              <a:t>为一个五元组</a:t>
            </a:r>
            <a:r>
              <a:rPr kumimoji="0" lang="en-US" altLang="zh-CN" sz="1800" b="0">
                <a:ea typeface="华文宋体" panose="02010600040101010101" pitchFamily="2" charset="-122"/>
              </a:rPr>
              <a:t>,</a:t>
            </a:r>
          </a:p>
          <a:p>
            <a:pPr eaLnBrk="1" hangingPunct="1">
              <a:lnSpc>
                <a:spcPct val="150000"/>
              </a:lnSpc>
              <a:buClr>
                <a:srgbClr val="0066FF"/>
              </a:buClr>
              <a:buFont typeface="Wingdings" panose="05000000000000000000" pitchFamily="2" charset="2"/>
              <a:buChar char="u"/>
            </a:pPr>
            <a:r>
              <a:rPr kumimoji="0" lang="zh-CN" altLang="en-US" sz="1800">
                <a:solidFill>
                  <a:srgbClr val="3333CC"/>
                </a:solidFill>
                <a:ea typeface="华文宋体" panose="02010600040101010101" pitchFamily="2" charset="-122"/>
              </a:rPr>
              <a:t>几点结论</a:t>
            </a:r>
            <a:r>
              <a:rPr kumimoji="0" lang="en-US" altLang="zh-CN" sz="1800">
                <a:solidFill>
                  <a:srgbClr val="3333CC"/>
                </a:solidFill>
                <a:ea typeface="华文宋体" panose="02010600040101010101" pitchFamily="2" charset="-122"/>
              </a:rPr>
              <a:t>:</a:t>
            </a:r>
          </a:p>
          <a:p>
            <a:pPr eaLnBrk="1" hangingPunct="1">
              <a:lnSpc>
                <a:spcPct val="150000"/>
              </a:lnSpc>
              <a:buClr>
                <a:srgbClr val="0066FF"/>
              </a:buClr>
              <a:buFont typeface="Wingdings" panose="05000000000000000000" pitchFamily="2" charset="2"/>
              <a:buNone/>
            </a:pPr>
            <a:r>
              <a:rPr kumimoji="0" lang="en-US" altLang="zh-CN" sz="1800" b="0">
                <a:ea typeface="华文宋体" panose="02010600040101010101" pitchFamily="2" charset="-122"/>
              </a:rPr>
              <a:t>(1) 图灵机是一种思想模型，它由一个控制器(</a:t>
            </a:r>
            <a:r>
              <a:rPr kumimoji="0" lang="zh-CN" altLang="en-US" sz="1800" b="0">
                <a:ea typeface="华文宋体" panose="02010600040101010101" pitchFamily="2" charset="-122"/>
              </a:rPr>
              <a:t>有限状态转换器</a:t>
            </a:r>
            <a:r>
              <a:rPr kumimoji="0" lang="en-US" altLang="zh-CN" sz="1800" b="0">
                <a:ea typeface="华文宋体" panose="02010600040101010101" pitchFamily="2" charset="-122"/>
              </a:rPr>
              <a:t>)，一条可无限延伸的带子和一个在带子上左右移动的读写头</a:t>
            </a:r>
            <a:r>
              <a:rPr kumimoji="0" lang="zh-CN" altLang="en-US" sz="1800" b="0">
                <a:ea typeface="华文宋体" panose="02010600040101010101" pitchFamily="2" charset="-122"/>
              </a:rPr>
              <a:t>构成。</a:t>
            </a:r>
          </a:p>
          <a:p>
            <a:pPr eaLnBrk="1" hangingPunct="1">
              <a:lnSpc>
                <a:spcPct val="150000"/>
              </a:lnSpc>
              <a:buClr>
                <a:srgbClr val="0066FF"/>
              </a:buClr>
              <a:buFont typeface="Wingdings" panose="05000000000000000000" pitchFamily="2" charset="2"/>
              <a:buNone/>
            </a:pPr>
            <a:r>
              <a:rPr kumimoji="0" lang="en-US" altLang="zh-CN" sz="1800" b="0">
                <a:ea typeface="华文宋体" panose="02010600040101010101" pitchFamily="2" charset="-122"/>
              </a:rPr>
              <a:t>(2)</a:t>
            </a:r>
            <a:r>
              <a:rPr kumimoji="0" lang="zh-CN" altLang="en-US" sz="1800" b="0">
                <a:ea typeface="华文宋体" panose="02010600040101010101" pitchFamily="2" charset="-122"/>
              </a:rPr>
              <a:t> </a:t>
            </a:r>
            <a:r>
              <a:rPr kumimoji="0" lang="zh-CN" altLang="en-US">
                <a:solidFill>
                  <a:schemeClr val="accent2"/>
                </a:solidFill>
                <a:ea typeface="华文宋体" panose="02010600040101010101" pitchFamily="2" charset="-122"/>
              </a:rPr>
              <a:t>程序是五元组</a:t>
            </a:r>
            <a:r>
              <a:rPr kumimoji="0" lang="en-US" altLang="zh-CN">
                <a:solidFill>
                  <a:schemeClr val="accent2"/>
                </a:solidFill>
                <a:ea typeface="华文宋体" panose="02010600040101010101" pitchFamily="2" charset="-122"/>
              </a:rPr>
              <a:t>&lt;q,X,Y,R(</a:t>
            </a:r>
            <a:r>
              <a:rPr kumimoji="0" lang="zh-CN" altLang="en-US">
                <a:solidFill>
                  <a:schemeClr val="accent2"/>
                </a:solidFill>
                <a:ea typeface="华文宋体" panose="02010600040101010101" pitchFamily="2" charset="-122"/>
              </a:rPr>
              <a:t>或</a:t>
            </a:r>
            <a:r>
              <a:rPr kumimoji="0" lang="en-US" altLang="zh-CN">
                <a:solidFill>
                  <a:schemeClr val="accent2"/>
                </a:solidFill>
                <a:ea typeface="华文宋体" panose="02010600040101010101" pitchFamily="2" charset="-122"/>
              </a:rPr>
              <a:t>L</a:t>
            </a:r>
            <a:r>
              <a:rPr kumimoji="0" lang="zh-CN" altLang="en-US">
                <a:solidFill>
                  <a:schemeClr val="accent2"/>
                </a:solidFill>
                <a:ea typeface="华文宋体" panose="02010600040101010101" pitchFamily="2" charset="-122"/>
              </a:rPr>
              <a:t>或</a:t>
            </a:r>
            <a:r>
              <a:rPr kumimoji="0" lang="en-US" altLang="zh-CN">
                <a:solidFill>
                  <a:schemeClr val="accent2"/>
                </a:solidFill>
                <a:ea typeface="华文宋体" panose="02010600040101010101" pitchFamily="2" charset="-122"/>
              </a:rPr>
              <a:t>N),p&gt;</a:t>
            </a:r>
            <a:r>
              <a:rPr kumimoji="0" lang="zh-CN" altLang="en-US">
                <a:solidFill>
                  <a:schemeClr val="accent2"/>
                </a:solidFill>
                <a:ea typeface="华文宋体" panose="02010600040101010101" pitchFamily="2" charset="-122"/>
              </a:rPr>
              <a:t>形式的指令集</a:t>
            </a:r>
            <a:r>
              <a:rPr kumimoji="0" lang="zh-CN" altLang="en-US" sz="1800" b="0">
                <a:ea typeface="华文宋体" panose="02010600040101010101" pitchFamily="2" charset="-122"/>
              </a:rPr>
              <a:t>。其定义了机器在一个特定状态</a:t>
            </a:r>
            <a:r>
              <a:rPr kumimoji="0" lang="en-US" altLang="zh-CN" sz="1800" b="0">
                <a:ea typeface="华文宋体" panose="02010600040101010101" pitchFamily="2" charset="-122"/>
              </a:rPr>
              <a:t>q</a:t>
            </a:r>
            <a:r>
              <a:rPr kumimoji="0" lang="zh-CN" altLang="en-US" sz="1800" b="0">
                <a:ea typeface="华文宋体" panose="02010600040101010101" pitchFamily="2" charset="-122"/>
              </a:rPr>
              <a:t>下从方格中读入一个特定字符</a:t>
            </a:r>
            <a:r>
              <a:rPr kumimoji="0" lang="en-US" altLang="zh-CN" sz="1800" b="0">
                <a:ea typeface="华文宋体" panose="02010600040101010101" pitchFamily="2" charset="-122"/>
              </a:rPr>
              <a:t>X</a:t>
            </a:r>
            <a:r>
              <a:rPr kumimoji="0" lang="zh-CN" altLang="en-US" sz="1800" b="0">
                <a:ea typeface="华文宋体" panose="02010600040101010101" pitchFamily="2" charset="-122"/>
              </a:rPr>
              <a:t>时所采取的动作为在该方格中写入符号</a:t>
            </a:r>
            <a:r>
              <a:rPr kumimoji="0" lang="en-US" altLang="zh-CN" sz="1800" b="0">
                <a:ea typeface="华文宋体" panose="02010600040101010101" pitchFamily="2" charset="-122"/>
              </a:rPr>
              <a:t>Y, </a:t>
            </a:r>
            <a:r>
              <a:rPr kumimoji="0" lang="zh-CN" altLang="en-US" sz="1800" b="0">
                <a:ea typeface="华文宋体" panose="02010600040101010101" pitchFamily="2" charset="-122"/>
              </a:rPr>
              <a:t>然后向右移一格</a:t>
            </a:r>
            <a:r>
              <a:rPr kumimoji="0" lang="en-US" altLang="zh-CN" sz="1800" b="0">
                <a:ea typeface="华文宋体" panose="02010600040101010101" pitchFamily="2" charset="-122"/>
              </a:rPr>
              <a:t>R (</a:t>
            </a:r>
            <a:r>
              <a:rPr kumimoji="0" lang="zh-CN" altLang="en-US" sz="1800" b="0">
                <a:ea typeface="华文宋体" panose="02010600040101010101" pitchFamily="2" charset="-122"/>
              </a:rPr>
              <a:t>或向左移一格</a:t>
            </a:r>
            <a:r>
              <a:rPr kumimoji="0" lang="en-US" altLang="zh-CN" sz="1800" b="0">
                <a:ea typeface="华文宋体" panose="02010600040101010101" pitchFamily="2" charset="-122"/>
              </a:rPr>
              <a:t>L</a:t>
            </a:r>
            <a:r>
              <a:rPr kumimoji="0" lang="zh-CN" altLang="en-US" sz="1800" b="0">
                <a:ea typeface="华文宋体" panose="02010600040101010101" pitchFamily="2" charset="-122"/>
              </a:rPr>
              <a:t>或不移动</a:t>
            </a:r>
            <a:r>
              <a:rPr kumimoji="0" lang="en-US" altLang="zh-CN" sz="1800" b="0">
                <a:ea typeface="华文宋体" panose="02010600040101010101" pitchFamily="2" charset="-122"/>
              </a:rPr>
              <a:t>N), </a:t>
            </a:r>
            <a:r>
              <a:rPr kumimoji="0" lang="zh-CN" altLang="en-US" sz="1800" b="0">
                <a:ea typeface="华文宋体" panose="02010600040101010101" pitchFamily="2" charset="-122"/>
              </a:rPr>
              <a:t>同时将机器状态设为</a:t>
            </a:r>
            <a:r>
              <a:rPr kumimoji="0" lang="en-US" altLang="zh-CN" sz="1800" b="0">
                <a:ea typeface="华文宋体" panose="02010600040101010101" pitchFamily="2" charset="-122"/>
              </a:rPr>
              <a:t>p</a:t>
            </a:r>
            <a:r>
              <a:rPr kumimoji="0" lang="zh-CN" altLang="en-US" sz="1800" b="0">
                <a:ea typeface="华文宋体" panose="02010600040101010101" pitchFamily="2" charset="-122"/>
              </a:rPr>
              <a:t>供下一条指令使用。</a:t>
            </a:r>
          </a:p>
        </p:txBody>
      </p:sp>
      <p:sp>
        <p:nvSpPr>
          <p:cNvPr id="7172" name="Text Box 16">
            <a:extLst>
              <a:ext uri="{FF2B5EF4-FFF2-40B4-BE49-F238E27FC236}">
                <a16:creationId xmlns:a16="http://schemas.microsoft.com/office/drawing/2014/main" id="{A5C9140F-18BC-7C58-FA4F-1A1971F4BF90}"/>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(3)</a:t>
            </a:r>
            <a:r>
              <a:rPr lang="zh-CN" altLang="en-US" dirty="0">
                <a:solidFill>
                  <a:schemeClr val="accent6"/>
                </a:solidFill>
                <a:latin typeface="Arial" charset="0"/>
                <a:ea typeface="华文中宋" pitchFamily="2" charset="-122"/>
              </a:rPr>
              <a:t>图灵机是什么</a:t>
            </a:r>
            <a:r>
              <a:rPr lang="en-US" altLang="zh-CN" dirty="0">
                <a:solidFill>
                  <a:schemeClr val="accent6"/>
                </a:solidFill>
                <a:latin typeface="Arial" charset="0"/>
                <a:ea typeface="华文中宋" pitchFamily="2" charset="-122"/>
              </a:rPr>
              <a:t>?</a:t>
            </a:r>
          </a:p>
        </p:txBody>
      </p:sp>
      <p:sp>
        <p:nvSpPr>
          <p:cNvPr id="12292" name="Rectangle 7">
            <a:extLst>
              <a:ext uri="{FF2B5EF4-FFF2-40B4-BE49-F238E27FC236}">
                <a16:creationId xmlns:a16="http://schemas.microsoft.com/office/drawing/2014/main" id="{F0ED8876-67FF-6B9D-8F56-A03A9AFFBD44}"/>
              </a:ext>
            </a:extLst>
          </p:cNvPr>
          <p:cNvSpPr>
            <a:spLocks noChangeArrowheads="1"/>
          </p:cNvSpPr>
          <p:nvPr/>
        </p:nvSpPr>
        <p:spPr bwMode="auto">
          <a:xfrm>
            <a:off x="277813" y="1265238"/>
            <a:ext cx="189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a:t>图灵机模型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84482">
                                            <p:txEl>
                                              <p:pRg st="3" end="3"/>
                                            </p:txEl>
                                          </p:spTgt>
                                        </p:tgtEl>
                                        <p:attrNameLst>
                                          <p:attrName>style.visibility</p:attrName>
                                        </p:attrNameLst>
                                      </p:cBhvr>
                                      <p:to>
                                        <p:strVal val="visible"/>
                                      </p:to>
                                    </p:set>
                                    <p:anim calcmode="lin" valueType="num">
                                      <p:cBhvr additive="base">
                                        <p:cTn id="7" dur="500" fill="hold"/>
                                        <p:tgtEl>
                                          <p:spTgt spid="168448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44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120951FA-21D5-5D76-D420-4370741FCB93}"/>
              </a:ext>
            </a:extLst>
          </p:cNvPr>
          <p:cNvSpPr>
            <a:spLocks noGrp="1" noChangeArrowheads="1"/>
          </p:cNvSpPr>
          <p:nvPr>
            <p:ph type="dt" sz="quarter" idx="4294967295"/>
          </p:nvPr>
        </p:nvSpPr>
        <p:spPr bwMode="auto">
          <a:xfrm>
            <a:off x="457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fld id="{687555C0-62B7-4F79-B90F-EEA0D8EB4D89}" type="datetime2">
              <a:rPr lang="zh-CN" altLang="en-US" sz="1600">
                <a:latin typeface="Times New Roman" panose="02020603050405020304" pitchFamily="18" charset="0"/>
              </a:rPr>
              <a:pPr eaLnBrk="1" hangingPunct="1"/>
              <a:t>2022年5月22日</a:t>
            </a:fld>
            <a:endParaRPr lang="zh-CN" altLang="zh-CN" sz="1600">
              <a:latin typeface="Times New Roman" panose="02020603050405020304" pitchFamily="18" charset="0"/>
            </a:endParaRPr>
          </a:p>
        </p:txBody>
      </p:sp>
      <p:sp>
        <p:nvSpPr>
          <p:cNvPr id="14339" name="页脚占位符 4">
            <a:extLst>
              <a:ext uri="{FF2B5EF4-FFF2-40B4-BE49-F238E27FC236}">
                <a16:creationId xmlns:a16="http://schemas.microsoft.com/office/drawing/2014/main" id="{221457F2-93BE-D718-157E-BA37B49CBF33}"/>
              </a:ext>
            </a:extLst>
          </p:cNvPr>
          <p:cNvSpPr>
            <a:spLocks noGrp="1"/>
          </p:cNvSpPr>
          <p:nvPr>
            <p:ph type="ftr" sz="quarter" idx="4294967295"/>
          </p:nvPr>
        </p:nvSpPr>
        <p:spPr bwMode="auto">
          <a:xfrm>
            <a:off x="5795963" y="6237288"/>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r" eaLnBrk="1" hangingPunct="1"/>
            <a:fld id="{B91BD838-D73E-4FBA-907C-7C222F8AD822}" type="slidenum">
              <a:rPr lang="en-US" altLang="zh-CN" sz="1600">
                <a:latin typeface="Garamond" panose="02020404030301010803" pitchFamily="18" charset="0"/>
              </a:rPr>
              <a:pPr algn="r" eaLnBrk="1" hangingPunct="1"/>
              <a:t>7</a:t>
            </a:fld>
            <a:endParaRPr lang="en-US" altLang="zh-CN" sz="1600">
              <a:latin typeface="Garamond" panose="02020404030301010803" pitchFamily="18" charset="0"/>
            </a:endParaRPr>
          </a:p>
        </p:txBody>
      </p:sp>
      <p:sp>
        <p:nvSpPr>
          <p:cNvPr id="14340" name="Rectangle 3">
            <a:extLst>
              <a:ext uri="{FF2B5EF4-FFF2-40B4-BE49-F238E27FC236}">
                <a16:creationId xmlns:a16="http://schemas.microsoft.com/office/drawing/2014/main" id="{6B384413-CA29-20B7-B099-0E20B1D09F9B}"/>
              </a:ext>
            </a:extLst>
          </p:cNvPr>
          <p:cNvSpPr>
            <a:spLocks noGrp="1" noChangeArrowheads="1"/>
          </p:cNvSpPr>
          <p:nvPr>
            <p:ph type="body" idx="1"/>
          </p:nvPr>
        </p:nvSpPr>
        <p:spPr bwMode="auto">
          <a:xfrm>
            <a:off x="457200" y="1196975"/>
            <a:ext cx="8229600" cy="1368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zh-CN" altLang="en-US" sz="2400">
                <a:solidFill>
                  <a:srgbClr val="FF0000"/>
                </a:solidFill>
                <a:latin typeface="楷体" panose="02010609060101010101" pitchFamily="49" charset="-122"/>
                <a:ea typeface="楷体" panose="02010609060101010101" pitchFamily="49" charset="-122"/>
              </a:rPr>
              <a:t>考虑用</a:t>
            </a:r>
            <a:r>
              <a:rPr lang="en-US" altLang="zh-CN" sz="2400">
                <a:solidFill>
                  <a:srgbClr val="FF0000"/>
                </a:solidFill>
                <a:latin typeface="楷体" panose="02010609060101010101" pitchFamily="49" charset="-122"/>
                <a:ea typeface="楷体" panose="02010609060101010101" pitchFamily="49" charset="-122"/>
              </a:rPr>
              <a:t>Finite State Machine </a:t>
            </a:r>
            <a:r>
              <a:rPr lang="zh-CN" altLang="en-US" sz="2400">
                <a:solidFill>
                  <a:srgbClr val="FF0000"/>
                </a:solidFill>
                <a:latin typeface="楷体" panose="02010609060101010101" pitchFamily="49" charset="-122"/>
                <a:ea typeface="楷体" panose="02010609060101010101" pitchFamily="49" charset="-122"/>
              </a:rPr>
              <a:t>（有限状态机，</a:t>
            </a:r>
            <a:r>
              <a:rPr lang="en-US" altLang="zh-CN" sz="2400">
                <a:solidFill>
                  <a:srgbClr val="FF0000"/>
                </a:solidFill>
                <a:latin typeface="楷体" panose="02010609060101010101" pitchFamily="49" charset="-122"/>
                <a:ea typeface="楷体" panose="02010609060101010101" pitchFamily="49" charset="-122"/>
              </a:rPr>
              <a:t>FSM</a:t>
            </a:r>
            <a:r>
              <a:rPr lang="zh-CN" altLang="en-US" sz="2400">
                <a:solidFill>
                  <a:srgbClr val="FF0000"/>
                </a:solidFill>
                <a:latin typeface="楷体" panose="02010609060101010101" pitchFamily="49" charset="-122"/>
                <a:ea typeface="楷体" panose="02010609060101010101" pitchFamily="49" charset="-122"/>
              </a:rPr>
              <a:t>）来描述一个开关</a:t>
            </a:r>
            <a:endParaRPr lang="en-US" altLang="zh-CN" sz="2400">
              <a:latin typeface="楷体" panose="02010609060101010101" pitchFamily="49" charset="-122"/>
              <a:ea typeface="楷体" panose="02010609060101010101" pitchFamily="49" charset="-122"/>
            </a:endParaRPr>
          </a:p>
          <a:p>
            <a:pPr eaLnBrk="1" hangingPunct="1">
              <a:lnSpc>
                <a:spcPct val="80000"/>
              </a:lnSpc>
            </a:pPr>
            <a:r>
              <a:rPr lang="zh-CN" altLang="en-US" sz="2400">
                <a:latin typeface="楷体" panose="02010609060101010101" pitchFamily="49" charset="-122"/>
                <a:ea typeface="楷体" panose="02010609060101010101" pitchFamily="49" charset="-122"/>
              </a:rPr>
              <a:t>开关有二个状态：</a:t>
            </a:r>
            <a:r>
              <a:rPr lang="en-US" altLang="zh-CN" sz="2400">
                <a:latin typeface="楷体" panose="02010609060101010101" pitchFamily="49" charset="-122"/>
                <a:ea typeface="楷体" panose="02010609060101010101" pitchFamily="49" charset="-122"/>
              </a:rPr>
              <a:t>On</a:t>
            </a:r>
            <a:r>
              <a:rPr lang="zh-CN" altLang="en-US" sz="2400">
                <a:latin typeface="楷体" panose="02010609060101010101" pitchFamily="49" charset="-122"/>
                <a:ea typeface="楷体" panose="02010609060101010101" pitchFamily="49" charset="-122"/>
              </a:rPr>
              <a:t>， </a:t>
            </a:r>
            <a:r>
              <a:rPr lang="en-US" altLang="zh-CN" sz="2400">
                <a:latin typeface="楷体" panose="02010609060101010101" pitchFamily="49" charset="-122"/>
                <a:ea typeface="楷体" panose="02010609060101010101" pitchFamily="49" charset="-122"/>
              </a:rPr>
              <a:t>Off</a:t>
            </a:r>
          </a:p>
          <a:p>
            <a:pPr eaLnBrk="1" hangingPunct="1">
              <a:lnSpc>
                <a:spcPct val="80000"/>
              </a:lnSpc>
            </a:pPr>
            <a:r>
              <a:rPr lang="zh-CN" altLang="en-US" sz="2400">
                <a:latin typeface="楷体" panose="02010609060101010101" pitchFamily="49" charset="-122"/>
                <a:ea typeface="楷体" panose="02010609060101010101" pitchFamily="49" charset="-122"/>
              </a:rPr>
              <a:t>导致状态的变迁的事件：</a:t>
            </a:r>
            <a:r>
              <a:rPr lang="en-US" altLang="zh-CN" sz="2400">
                <a:latin typeface="楷体" panose="02010609060101010101" pitchFamily="49" charset="-122"/>
                <a:ea typeface="楷体" panose="02010609060101010101" pitchFamily="49" charset="-122"/>
              </a:rPr>
              <a:t>Switch On</a:t>
            </a:r>
            <a:r>
              <a:rPr lang="zh-CN" altLang="en-US" sz="2400">
                <a:latin typeface="楷体" panose="02010609060101010101" pitchFamily="49" charset="-122"/>
                <a:ea typeface="楷体" panose="02010609060101010101" pitchFamily="49" charset="-122"/>
              </a:rPr>
              <a:t>，</a:t>
            </a:r>
            <a:r>
              <a:rPr lang="en-US" altLang="zh-CN" sz="2400">
                <a:latin typeface="楷体" panose="02010609060101010101" pitchFamily="49" charset="-122"/>
                <a:ea typeface="楷体" panose="02010609060101010101" pitchFamily="49" charset="-122"/>
              </a:rPr>
              <a:t>Switch Off</a:t>
            </a:r>
          </a:p>
          <a:p>
            <a:pPr lvl="1" eaLnBrk="1" hangingPunct="1">
              <a:lnSpc>
                <a:spcPct val="80000"/>
              </a:lnSpc>
              <a:buFont typeface="Wingdings" panose="05000000000000000000" pitchFamily="2" charset="2"/>
              <a:buNone/>
            </a:pPr>
            <a:endParaRPr lang="zh-CN" altLang="en-US" sz="2000">
              <a:latin typeface="楷体" panose="02010609060101010101" pitchFamily="49" charset="-122"/>
              <a:ea typeface="楷体" panose="02010609060101010101" pitchFamily="49" charset="-122"/>
            </a:endParaRPr>
          </a:p>
        </p:txBody>
      </p:sp>
      <p:grpSp>
        <p:nvGrpSpPr>
          <p:cNvPr id="2" name="Group 4">
            <a:extLst>
              <a:ext uri="{FF2B5EF4-FFF2-40B4-BE49-F238E27FC236}">
                <a16:creationId xmlns:a16="http://schemas.microsoft.com/office/drawing/2014/main" id="{C126F75F-F561-2E9A-8C55-06621CD58965}"/>
              </a:ext>
            </a:extLst>
          </p:cNvPr>
          <p:cNvGrpSpPr>
            <a:grpSpLocks/>
          </p:cNvGrpSpPr>
          <p:nvPr/>
        </p:nvGrpSpPr>
        <p:grpSpPr bwMode="auto">
          <a:xfrm>
            <a:off x="1597025" y="3549650"/>
            <a:ext cx="885825" cy="942975"/>
            <a:chOff x="690" y="3294"/>
            <a:chExt cx="558" cy="594"/>
          </a:xfrm>
        </p:grpSpPr>
        <p:sp>
          <p:nvSpPr>
            <p:cNvPr id="14358" name="Oval 5">
              <a:extLst>
                <a:ext uri="{FF2B5EF4-FFF2-40B4-BE49-F238E27FC236}">
                  <a16:creationId xmlns:a16="http://schemas.microsoft.com/office/drawing/2014/main" id="{43021728-C87F-7A85-DCF7-70EE91E0D6C2}"/>
                </a:ext>
              </a:extLst>
            </p:cNvPr>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9" name="Oval 6">
              <a:extLst>
                <a:ext uri="{FF2B5EF4-FFF2-40B4-BE49-F238E27FC236}">
                  <a16:creationId xmlns:a16="http://schemas.microsoft.com/office/drawing/2014/main" id="{0167858A-DEE1-E82D-FDCD-8707C18CE071}"/>
                </a:ext>
              </a:extLst>
            </p:cNvPr>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60" name="Text Box 7">
              <a:extLst>
                <a:ext uri="{FF2B5EF4-FFF2-40B4-BE49-F238E27FC236}">
                  <a16:creationId xmlns:a16="http://schemas.microsoft.com/office/drawing/2014/main" id="{1BB8A8E0-7487-5C77-3E56-092410517976}"/>
                </a:ext>
              </a:extLst>
            </p:cNvPr>
            <p:cNvSpPr txBox="1">
              <a:spLocks noChangeArrowheads="1"/>
            </p:cNvSpPr>
            <p:nvPr/>
          </p:nvSpPr>
          <p:spPr bwMode="auto">
            <a:xfrm>
              <a:off x="709" y="3412"/>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a:r>
                <a:rPr lang="zh-CN" altLang="en-US">
                  <a:latin typeface="Comic Sans MS" panose="030F0702030302020204" pitchFamily="66" charset="0"/>
                </a:rPr>
                <a:t>状态</a:t>
              </a:r>
            </a:p>
            <a:p>
              <a:pPr algn="ctr"/>
              <a:r>
                <a:rPr lang="en-US" altLang="zh-CN">
                  <a:latin typeface="Comic Sans MS" panose="030F0702030302020204" pitchFamily="66" charset="0"/>
                </a:rPr>
                <a:t>On</a:t>
              </a:r>
            </a:p>
          </p:txBody>
        </p:sp>
      </p:grpSp>
      <p:sp>
        <p:nvSpPr>
          <p:cNvPr id="326664" name="Freeform 8">
            <a:extLst>
              <a:ext uri="{FF2B5EF4-FFF2-40B4-BE49-F238E27FC236}">
                <a16:creationId xmlns:a16="http://schemas.microsoft.com/office/drawing/2014/main" id="{1697D597-E399-28EC-FFF0-3120BFEF7022}"/>
              </a:ext>
            </a:extLst>
          </p:cNvPr>
          <p:cNvSpPr>
            <a:spLocks/>
          </p:cNvSpPr>
          <p:nvPr/>
        </p:nvSpPr>
        <p:spPr bwMode="auto">
          <a:xfrm>
            <a:off x="2482850" y="3568700"/>
            <a:ext cx="3952875" cy="285750"/>
          </a:xfrm>
          <a:custGeom>
            <a:avLst/>
            <a:gdLst>
              <a:gd name="T0" fmla="*/ 0 w 1446"/>
              <a:gd name="T1" fmla="*/ 2147483646 h 180"/>
              <a:gd name="T2" fmla="*/ 2147483646 w 1446"/>
              <a:gd name="T3" fmla="*/ 2147483646 h 180"/>
              <a:gd name="T4" fmla="*/ 0 60000 65536"/>
              <a:gd name="T5" fmla="*/ 0 60000 65536"/>
              <a:gd name="T6" fmla="*/ 0 w 1446"/>
              <a:gd name="T7" fmla="*/ 0 h 180"/>
              <a:gd name="T8" fmla="*/ 1446 w 1446"/>
              <a:gd name="T9" fmla="*/ 180 h 180"/>
            </a:gdLst>
            <a:ahLst/>
            <a:cxnLst>
              <a:cxn ang="T4">
                <a:pos x="T0" y="T1"/>
              </a:cxn>
              <a:cxn ang="T5">
                <a:pos x="T2" y="T3"/>
              </a:cxn>
            </a:cxnLst>
            <a:rect l="T6" t="T7" r="T8" b="T9"/>
            <a:pathLst>
              <a:path w="1446" h="180">
                <a:moveTo>
                  <a:pt x="0" y="180"/>
                </a:moveTo>
                <a:cubicBezTo>
                  <a:pt x="540" y="30"/>
                  <a:pt x="972" y="0"/>
                  <a:pt x="1446" y="16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9">
            <a:extLst>
              <a:ext uri="{FF2B5EF4-FFF2-40B4-BE49-F238E27FC236}">
                <a16:creationId xmlns:a16="http://schemas.microsoft.com/office/drawing/2014/main" id="{BC11385B-2184-E0FE-B94F-DDE63998E20A}"/>
              </a:ext>
            </a:extLst>
          </p:cNvPr>
          <p:cNvGrpSpPr>
            <a:grpSpLocks/>
          </p:cNvGrpSpPr>
          <p:nvPr/>
        </p:nvGrpSpPr>
        <p:grpSpPr bwMode="auto">
          <a:xfrm>
            <a:off x="6350000" y="3654425"/>
            <a:ext cx="885825" cy="942975"/>
            <a:chOff x="690" y="3294"/>
            <a:chExt cx="558" cy="594"/>
          </a:xfrm>
        </p:grpSpPr>
        <p:sp>
          <p:nvSpPr>
            <p:cNvPr id="14355" name="Oval 10">
              <a:extLst>
                <a:ext uri="{FF2B5EF4-FFF2-40B4-BE49-F238E27FC236}">
                  <a16:creationId xmlns:a16="http://schemas.microsoft.com/office/drawing/2014/main" id="{EA7AAD60-717F-1F6B-3A04-7C059E318CA8}"/>
                </a:ext>
              </a:extLst>
            </p:cNvPr>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6" name="Oval 11">
              <a:extLst>
                <a:ext uri="{FF2B5EF4-FFF2-40B4-BE49-F238E27FC236}">
                  <a16:creationId xmlns:a16="http://schemas.microsoft.com/office/drawing/2014/main" id="{044DC572-95BE-9725-798D-60A665856272}"/>
                </a:ext>
              </a:extLst>
            </p:cNvPr>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7" name="Text Box 12">
              <a:extLst>
                <a:ext uri="{FF2B5EF4-FFF2-40B4-BE49-F238E27FC236}">
                  <a16:creationId xmlns:a16="http://schemas.microsoft.com/office/drawing/2014/main" id="{6310E20F-3E57-9068-6F85-4E496D8F57D8}"/>
                </a:ext>
              </a:extLst>
            </p:cNvPr>
            <p:cNvSpPr txBox="1">
              <a:spLocks noChangeArrowheads="1"/>
            </p:cNvSpPr>
            <p:nvPr/>
          </p:nvSpPr>
          <p:spPr bwMode="auto">
            <a:xfrm>
              <a:off x="709" y="3412"/>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a:r>
                <a:rPr lang="zh-CN" altLang="en-US">
                  <a:latin typeface="Comic Sans MS" panose="030F0702030302020204" pitchFamily="66" charset="0"/>
                </a:rPr>
                <a:t>状态</a:t>
              </a:r>
            </a:p>
            <a:p>
              <a:pPr algn="ctr"/>
              <a:r>
                <a:rPr lang="en-US" altLang="zh-CN">
                  <a:latin typeface="Comic Sans MS" panose="030F0702030302020204" pitchFamily="66" charset="0"/>
                </a:rPr>
                <a:t>Off</a:t>
              </a:r>
            </a:p>
          </p:txBody>
        </p:sp>
      </p:grpSp>
      <p:grpSp>
        <p:nvGrpSpPr>
          <p:cNvPr id="4" name="组合 32">
            <a:extLst>
              <a:ext uri="{FF2B5EF4-FFF2-40B4-BE49-F238E27FC236}">
                <a16:creationId xmlns:a16="http://schemas.microsoft.com/office/drawing/2014/main" id="{A184928B-65FD-209E-479B-71D3855DA4E0}"/>
              </a:ext>
            </a:extLst>
          </p:cNvPr>
          <p:cNvGrpSpPr>
            <a:grpSpLocks/>
          </p:cNvGrpSpPr>
          <p:nvPr/>
        </p:nvGrpSpPr>
        <p:grpSpPr bwMode="auto">
          <a:xfrm>
            <a:off x="2606675" y="2924175"/>
            <a:ext cx="3381375" cy="358775"/>
            <a:chOff x="2607146" y="2924944"/>
            <a:chExt cx="3381375" cy="358775"/>
          </a:xfrm>
        </p:grpSpPr>
        <p:sp>
          <p:nvSpPr>
            <p:cNvPr id="14353" name="Text Box 13">
              <a:extLst>
                <a:ext uri="{FF2B5EF4-FFF2-40B4-BE49-F238E27FC236}">
                  <a16:creationId xmlns:a16="http://schemas.microsoft.com/office/drawing/2014/main" id="{2C2C7302-EAB0-AA18-26CE-04E7A32A8D55}"/>
                </a:ext>
              </a:extLst>
            </p:cNvPr>
            <p:cNvSpPr txBox="1">
              <a:spLocks noChangeArrowheads="1"/>
            </p:cNvSpPr>
            <p:nvPr/>
          </p:nvSpPr>
          <p:spPr bwMode="auto">
            <a:xfrm>
              <a:off x="3650138" y="2924944"/>
              <a:ext cx="12795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0000"/>
                  </a:solidFill>
                  <a:latin typeface="Comic Sans MS" panose="030F0702030302020204" pitchFamily="66" charset="0"/>
                </a:rPr>
                <a:t>Switch Off</a:t>
              </a:r>
              <a:endParaRPr lang="zh-CN" altLang="en-US" sz="1600">
                <a:solidFill>
                  <a:srgbClr val="FF0000"/>
                </a:solidFill>
                <a:latin typeface="Comic Sans MS" panose="030F0702030302020204" pitchFamily="66" charset="0"/>
              </a:endParaRPr>
            </a:p>
          </p:txBody>
        </p:sp>
        <p:sp>
          <p:nvSpPr>
            <p:cNvPr id="14354" name="Line 15">
              <a:extLst>
                <a:ext uri="{FF2B5EF4-FFF2-40B4-BE49-F238E27FC236}">
                  <a16:creationId xmlns:a16="http://schemas.microsoft.com/office/drawing/2014/main" id="{C32A4B61-5704-EB37-2BC3-FB94423A2995}"/>
                </a:ext>
              </a:extLst>
            </p:cNvPr>
            <p:cNvSpPr>
              <a:spLocks noChangeShapeType="1"/>
            </p:cNvSpPr>
            <p:nvPr/>
          </p:nvSpPr>
          <p:spPr bwMode="auto">
            <a:xfrm>
              <a:off x="2607146" y="3283719"/>
              <a:ext cx="33813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 name="Freeform 8">
            <a:extLst>
              <a:ext uri="{FF2B5EF4-FFF2-40B4-BE49-F238E27FC236}">
                <a16:creationId xmlns:a16="http://schemas.microsoft.com/office/drawing/2014/main" id="{8BE8C9F0-1216-A572-8048-10584AC0933D}"/>
              </a:ext>
            </a:extLst>
          </p:cNvPr>
          <p:cNvSpPr>
            <a:spLocks/>
          </p:cNvSpPr>
          <p:nvPr/>
        </p:nvSpPr>
        <p:spPr bwMode="auto">
          <a:xfrm rot="10800000">
            <a:off x="2419350" y="4289425"/>
            <a:ext cx="3952875" cy="285750"/>
          </a:xfrm>
          <a:custGeom>
            <a:avLst/>
            <a:gdLst>
              <a:gd name="T0" fmla="*/ 0 w 1446"/>
              <a:gd name="T1" fmla="*/ 2147483646 h 180"/>
              <a:gd name="T2" fmla="*/ 2147483646 w 1446"/>
              <a:gd name="T3" fmla="*/ 2147483646 h 180"/>
              <a:gd name="T4" fmla="*/ 0 60000 65536"/>
              <a:gd name="T5" fmla="*/ 0 60000 65536"/>
              <a:gd name="T6" fmla="*/ 0 w 1446"/>
              <a:gd name="T7" fmla="*/ 0 h 180"/>
              <a:gd name="T8" fmla="*/ 1446 w 1446"/>
              <a:gd name="T9" fmla="*/ 180 h 180"/>
            </a:gdLst>
            <a:ahLst/>
            <a:cxnLst>
              <a:cxn ang="T4">
                <a:pos x="T0" y="T1"/>
              </a:cxn>
              <a:cxn ang="T5">
                <a:pos x="T2" y="T3"/>
              </a:cxn>
            </a:cxnLst>
            <a:rect l="T6" t="T7" r="T8" b="T9"/>
            <a:pathLst>
              <a:path w="1446" h="180">
                <a:moveTo>
                  <a:pt x="0" y="180"/>
                </a:moveTo>
                <a:cubicBezTo>
                  <a:pt x="540" y="30"/>
                  <a:pt x="972" y="0"/>
                  <a:pt x="1446" y="16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 name="组合 33">
            <a:extLst>
              <a:ext uri="{FF2B5EF4-FFF2-40B4-BE49-F238E27FC236}">
                <a16:creationId xmlns:a16="http://schemas.microsoft.com/office/drawing/2014/main" id="{7C70F0C6-A0C4-D9DF-4543-807CE7078622}"/>
              </a:ext>
            </a:extLst>
          </p:cNvPr>
          <p:cNvGrpSpPr>
            <a:grpSpLocks/>
          </p:cNvGrpSpPr>
          <p:nvPr/>
        </p:nvGrpSpPr>
        <p:grpSpPr bwMode="auto">
          <a:xfrm>
            <a:off x="2630488" y="4581525"/>
            <a:ext cx="3381375" cy="358775"/>
            <a:chOff x="2630785" y="4581128"/>
            <a:chExt cx="3381375" cy="358775"/>
          </a:xfrm>
        </p:grpSpPr>
        <p:sp>
          <p:nvSpPr>
            <p:cNvPr id="14351" name="Text Box 13">
              <a:extLst>
                <a:ext uri="{FF2B5EF4-FFF2-40B4-BE49-F238E27FC236}">
                  <a16:creationId xmlns:a16="http://schemas.microsoft.com/office/drawing/2014/main" id="{5E56AF1E-9E91-5B96-6796-6C9BB81C49C1}"/>
                </a:ext>
              </a:extLst>
            </p:cNvPr>
            <p:cNvSpPr txBox="1">
              <a:spLocks noChangeArrowheads="1"/>
            </p:cNvSpPr>
            <p:nvPr/>
          </p:nvSpPr>
          <p:spPr bwMode="auto">
            <a:xfrm>
              <a:off x="3724271" y="4581128"/>
              <a:ext cx="1178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0000"/>
                  </a:solidFill>
                  <a:latin typeface="Comic Sans MS" panose="030F0702030302020204" pitchFamily="66" charset="0"/>
                </a:rPr>
                <a:t>Switch On</a:t>
              </a:r>
              <a:endParaRPr lang="zh-CN" altLang="en-US" sz="1600">
                <a:solidFill>
                  <a:srgbClr val="FF0000"/>
                </a:solidFill>
                <a:latin typeface="Comic Sans MS" panose="030F0702030302020204" pitchFamily="66" charset="0"/>
              </a:endParaRPr>
            </a:p>
          </p:txBody>
        </p:sp>
        <p:sp>
          <p:nvSpPr>
            <p:cNvPr id="14352" name="Line 15">
              <a:extLst>
                <a:ext uri="{FF2B5EF4-FFF2-40B4-BE49-F238E27FC236}">
                  <a16:creationId xmlns:a16="http://schemas.microsoft.com/office/drawing/2014/main" id="{0C13E0F9-FCDD-D200-3E97-FB64CEFF26EB}"/>
                </a:ext>
              </a:extLst>
            </p:cNvPr>
            <p:cNvSpPr>
              <a:spLocks noChangeShapeType="1"/>
            </p:cNvSpPr>
            <p:nvPr/>
          </p:nvSpPr>
          <p:spPr bwMode="auto">
            <a:xfrm>
              <a:off x="2630785" y="4939903"/>
              <a:ext cx="33813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47" name="Line 45">
            <a:extLst>
              <a:ext uri="{FF2B5EF4-FFF2-40B4-BE49-F238E27FC236}">
                <a16:creationId xmlns:a16="http://schemas.microsoft.com/office/drawing/2014/main" id="{2B37F63B-C0FF-476F-76B2-D4D5573C5C88}"/>
              </a:ext>
            </a:extLst>
          </p:cNvPr>
          <p:cNvSpPr>
            <a:spLocks noChangeShapeType="1"/>
          </p:cNvSpPr>
          <p:nvPr/>
        </p:nvSpPr>
        <p:spPr bwMode="auto">
          <a:xfrm>
            <a:off x="1289050" y="3500438"/>
            <a:ext cx="374650" cy="244475"/>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Oval 46">
            <a:extLst>
              <a:ext uri="{FF2B5EF4-FFF2-40B4-BE49-F238E27FC236}">
                <a16:creationId xmlns:a16="http://schemas.microsoft.com/office/drawing/2014/main" id="{3D998886-079B-05EF-7665-670880C3C6DB}"/>
              </a:ext>
            </a:extLst>
          </p:cNvPr>
          <p:cNvSpPr>
            <a:spLocks noChangeArrowheads="1"/>
          </p:cNvSpPr>
          <p:nvPr/>
        </p:nvSpPr>
        <p:spPr bwMode="auto">
          <a:xfrm>
            <a:off x="1585913" y="3619500"/>
            <a:ext cx="812800" cy="863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49" name="TextBox 34">
            <a:extLst>
              <a:ext uri="{FF2B5EF4-FFF2-40B4-BE49-F238E27FC236}">
                <a16:creationId xmlns:a16="http://schemas.microsoft.com/office/drawing/2014/main" id="{755DBB2E-6728-02E2-C416-806B208D641F}"/>
              </a:ext>
            </a:extLst>
          </p:cNvPr>
          <p:cNvSpPr txBox="1">
            <a:spLocks noChangeArrowheads="1"/>
          </p:cNvSpPr>
          <p:nvPr/>
        </p:nvSpPr>
        <p:spPr bwMode="auto">
          <a:xfrm>
            <a:off x="800100" y="30845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r>
              <a:rPr lang="zh-CN" altLang="en-US"/>
              <a:t>起始状态</a:t>
            </a:r>
          </a:p>
        </p:txBody>
      </p:sp>
      <p:sp>
        <p:nvSpPr>
          <p:cNvPr id="38" name="Oval 46">
            <a:extLst>
              <a:ext uri="{FF2B5EF4-FFF2-40B4-BE49-F238E27FC236}">
                <a16:creationId xmlns:a16="http://schemas.microsoft.com/office/drawing/2014/main" id="{F864E1C3-93B6-228E-8E97-E226C309169B}"/>
              </a:ext>
            </a:extLst>
          </p:cNvPr>
          <p:cNvSpPr>
            <a:spLocks noChangeArrowheads="1"/>
          </p:cNvSpPr>
          <p:nvPr/>
        </p:nvSpPr>
        <p:spPr bwMode="auto">
          <a:xfrm>
            <a:off x="6346825" y="3717925"/>
            <a:ext cx="812800" cy="863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6664"/>
                                        </p:tgtEl>
                                        <p:attrNameLst>
                                          <p:attrName>style.visibility</p:attrName>
                                        </p:attrNameLst>
                                      </p:cBhvr>
                                      <p:to>
                                        <p:strVal val="visible"/>
                                      </p:to>
                                    </p:set>
                                    <p:animEffect transition="in" filter="blinds(horizontal)">
                                      <p:cBhvr>
                                        <p:cTn id="20" dur="500"/>
                                        <p:tgtEl>
                                          <p:spTgt spid="326664"/>
                                        </p:tgtEl>
                                      </p:cBhvr>
                                    </p:animEffect>
                                  </p:childTnLst>
                                </p:cTn>
                              </p:par>
                              <p:par>
                                <p:cTn id="21" presetID="3" presetClass="entr" presetSubtype="1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xit" presetSubtype="10" fill="hold" grpId="1" nodeType="withEffect">
                                  <p:stCondLst>
                                    <p:cond delay="0"/>
                                  </p:stCondLst>
                                  <p:childTnLst>
                                    <p:animEffect transition="out" filter="blinds(horizontal)">
                                      <p:cBhvr>
                                        <p:cTn id="25" dur="500"/>
                                        <p:tgtEl>
                                          <p:spTgt spid="32"/>
                                        </p:tgtEl>
                                      </p:cBhvr>
                                    </p:animEffect>
                                    <p:set>
                                      <p:cBhvr>
                                        <p:cTn id="26" dur="1" fill="hold">
                                          <p:stCondLst>
                                            <p:cond delay="499"/>
                                          </p:stCondLst>
                                        </p:cTn>
                                        <p:tgtEl>
                                          <p:spTgt spid="32"/>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par>
                                <p:cTn id="35" presetID="3" presetClass="entr" presetSubtype="1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xit" presetSubtype="10" fill="hold" grpId="1" nodeType="withEffect">
                                  <p:stCondLst>
                                    <p:cond delay="0"/>
                                  </p:stCondLst>
                                  <p:childTnLst>
                                    <p:animEffect transition="out" filter="blinds(horizontal)">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par>
                                <p:cTn id="41" presetID="3" presetClass="entr" presetSubtype="10" fill="hold" grpId="2"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linds(horizontal)">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8" grpId="0" animBg="1"/>
      <p:bldP spid="38"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49">
            <a:extLst>
              <a:ext uri="{FF2B5EF4-FFF2-40B4-BE49-F238E27FC236}">
                <a16:creationId xmlns:a16="http://schemas.microsoft.com/office/drawing/2014/main" id="{3FFCC261-C8C6-4039-8B1B-44018E6FEBB5}"/>
              </a:ext>
            </a:extLst>
          </p:cNvPr>
          <p:cNvSpPr>
            <a:spLocks noChangeArrowheads="1"/>
          </p:cNvSpPr>
          <p:nvPr/>
        </p:nvSpPr>
        <p:spPr bwMode="auto">
          <a:xfrm>
            <a:off x="6099175" y="728663"/>
            <a:ext cx="2955925" cy="6129337"/>
          </a:xfrm>
          <a:prstGeom prst="rect">
            <a:avLst/>
          </a:prstGeom>
          <a:solidFill>
            <a:schemeClr val="bg1"/>
          </a:solidFill>
          <a:ln w="9525">
            <a:solidFill>
              <a:srgbClr val="FF0000"/>
            </a:solidFill>
            <a:miter lim="800000"/>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3" name="Text Box 2">
            <a:extLst>
              <a:ext uri="{FF2B5EF4-FFF2-40B4-BE49-F238E27FC236}">
                <a16:creationId xmlns:a16="http://schemas.microsoft.com/office/drawing/2014/main" id="{3C517585-37DA-C697-4FBD-56144BD4854F}"/>
              </a:ext>
            </a:extLst>
          </p:cNvPr>
          <p:cNvSpPr txBox="1">
            <a:spLocks noChangeArrowheads="1"/>
          </p:cNvSpPr>
          <p:nvPr/>
        </p:nvSpPr>
        <p:spPr bwMode="auto">
          <a:xfrm>
            <a:off x="182563" y="1104900"/>
            <a:ext cx="5741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kumimoji="0" lang="zh-CN" altLang="en-US" sz="2400">
                <a:ea typeface="华文宋体" panose="02010600040101010101" pitchFamily="2" charset="-122"/>
              </a:rPr>
              <a:t>图灵机模型示例</a:t>
            </a:r>
            <a:r>
              <a:rPr kumimoji="0" lang="zh-CN" altLang="en-US" sz="1800" b="0">
                <a:ea typeface="华文宋体" panose="02010600040101010101" pitchFamily="2" charset="-122"/>
              </a:rPr>
              <a:t>。 </a:t>
            </a:r>
            <a:r>
              <a:rPr kumimoji="0" lang="en-US" altLang="zh-CN" sz="1600" b="0">
                <a:ea typeface="华文宋体" panose="02010600040101010101" pitchFamily="2" charset="-122"/>
              </a:rPr>
              <a:t>(</a:t>
            </a:r>
            <a:r>
              <a:rPr kumimoji="0" lang="zh-CN" altLang="en-US" sz="1600" b="0">
                <a:ea typeface="华文宋体" panose="02010600040101010101" pitchFamily="2" charset="-122"/>
              </a:rPr>
              <a:t>注</a:t>
            </a:r>
            <a:r>
              <a:rPr kumimoji="0" lang="en-US" altLang="zh-CN" sz="1600" b="0">
                <a:ea typeface="华文宋体" panose="02010600040101010101" pitchFamily="2" charset="-122"/>
              </a:rPr>
              <a:t>:</a:t>
            </a:r>
            <a:r>
              <a:rPr kumimoji="0" lang="es-ES" altLang="zh-CN" sz="1600" b="0">
                <a:ea typeface="华文宋体" panose="02010600040101010101" pitchFamily="2" charset="-122"/>
              </a:rPr>
              <a:t>(q,X,Y,R(</a:t>
            </a:r>
            <a:r>
              <a:rPr kumimoji="0" lang="zh-CN" altLang="es-ES" sz="1600" b="0">
                <a:ea typeface="华文宋体" panose="02010600040101010101" pitchFamily="2" charset="-122"/>
              </a:rPr>
              <a:t>或L或N),p</a:t>
            </a:r>
            <a:r>
              <a:rPr kumimoji="0" lang="es-ES" altLang="zh-CN" sz="1600" b="0">
                <a:ea typeface="华文宋体" panose="02010600040101010101" pitchFamily="2" charset="-122"/>
              </a:rPr>
              <a:t>), </a:t>
            </a:r>
            <a:r>
              <a:rPr kumimoji="0" lang="zh-CN" altLang="es-ES" sz="1600" b="0">
                <a:ea typeface="华文宋体" panose="02010600040101010101" pitchFamily="2" charset="-122"/>
              </a:rPr>
              <a:t>状态图中</a:t>
            </a:r>
            <a:r>
              <a:rPr kumimoji="0" lang="zh-CN" altLang="en-US" sz="1600" b="0">
                <a:ea typeface="华文宋体" panose="02010600040101010101" pitchFamily="2" charset="-122"/>
              </a:rPr>
              <a:t>圆圈内的是状态，箭线上的是</a:t>
            </a:r>
            <a:r>
              <a:rPr kumimoji="0" lang="en-US" altLang="zh-CN" sz="1600" b="0">
                <a:ea typeface="华文宋体" panose="02010600040101010101" pitchFamily="2" charset="-122"/>
              </a:rPr>
              <a:t>&lt;X,Y,R&gt;, </a:t>
            </a:r>
            <a:r>
              <a:rPr kumimoji="0" lang="zh-CN" altLang="en-US" sz="1600" b="0">
                <a:ea typeface="华文宋体" panose="02010600040101010101" pitchFamily="2" charset="-122"/>
              </a:rPr>
              <a:t>其含义见前页</a:t>
            </a:r>
            <a:r>
              <a:rPr kumimoji="0" lang="en-US" altLang="zh-CN" sz="1600" b="0">
                <a:ea typeface="华文宋体" panose="02010600040101010101" pitchFamily="2" charset="-122"/>
              </a:rPr>
              <a:t>)</a:t>
            </a:r>
          </a:p>
        </p:txBody>
      </p:sp>
      <p:sp>
        <p:nvSpPr>
          <p:cNvPr id="1685507" name="Line 3">
            <a:extLst>
              <a:ext uri="{FF2B5EF4-FFF2-40B4-BE49-F238E27FC236}">
                <a16:creationId xmlns:a16="http://schemas.microsoft.com/office/drawing/2014/main" id="{4F7CB646-EF81-FB6F-0A9D-94AF2FB8CE7F}"/>
              </a:ext>
            </a:extLst>
          </p:cNvPr>
          <p:cNvSpPr>
            <a:spLocks noChangeShapeType="1"/>
          </p:cNvSpPr>
          <p:nvPr/>
        </p:nvSpPr>
        <p:spPr bwMode="auto">
          <a:xfrm>
            <a:off x="8686800" y="1885950"/>
            <a:ext cx="0" cy="3741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508" name="Text Box 4">
            <a:extLst>
              <a:ext uri="{FF2B5EF4-FFF2-40B4-BE49-F238E27FC236}">
                <a16:creationId xmlns:a16="http://schemas.microsoft.com/office/drawing/2014/main" id="{9C647AD6-AC6E-F612-D6CD-622E30E0DF66}"/>
              </a:ext>
            </a:extLst>
          </p:cNvPr>
          <p:cNvSpPr txBox="1">
            <a:spLocks noChangeArrowheads="1"/>
          </p:cNvSpPr>
          <p:nvPr/>
        </p:nvSpPr>
        <p:spPr bwMode="auto">
          <a:xfrm>
            <a:off x="8647113" y="3098800"/>
            <a:ext cx="428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b="0"/>
              <a:t>执行过程</a:t>
            </a:r>
          </a:p>
        </p:txBody>
      </p:sp>
      <p:sp>
        <p:nvSpPr>
          <p:cNvPr id="1685511" name="Rectangle 7">
            <a:extLst>
              <a:ext uri="{FF2B5EF4-FFF2-40B4-BE49-F238E27FC236}">
                <a16:creationId xmlns:a16="http://schemas.microsoft.com/office/drawing/2014/main" id="{B9DEC45F-4C6A-4A80-862F-5C341F1DDF68}"/>
              </a:ext>
            </a:extLst>
          </p:cNvPr>
          <p:cNvSpPr>
            <a:spLocks noChangeArrowheads="1"/>
          </p:cNvSpPr>
          <p:nvPr/>
        </p:nvSpPr>
        <p:spPr bwMode="auto">
          <a:xfrm>
            <a:off x="2511425" y="6043613"/>
            <a:ext cx="3190875" cy="304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400">
                <a:solidFill>
                  <a:schemeClr val="bg1"/>
                </a:solidFill>
                <a:ea typeface="华文宋体" panose="02010600040101010101" pitchFamily="2" charset="-122"/>
              </a:rPr>
              <a:t>功能：将一串连续</a:t>
            </a:r>
            <a:r>
              <a:rPr kumimoji="0" lang="en-US" altLang="zh-CN" sz="1400">
                <a:solidFill>
                  <a:schemeClr val="bg1"/>
                </a:solidFill>
                <a:ea typeface="华文宋体" panose="02010600040101010101" pitchFamily="2" charset="-122"/>
              </a:rPr>
              <a:t>1</a:t>
            </a:r>
            <a:r>
              <a:rPr kumimoji="0" lang="zh-CN" altLang="en-US" sz="1400">
                <a:solidFill>
                  <a:schemeClr val="bg1"/>
                </a:solidFill>
                <a:ea typeface="华文宋体" panose="02010600040101010101" pitchFamily="2" charset="-122"/>
              </a:rPr>
              <a:t>的后面再加一位</a:t>
            </a:r>
            <a:r>
              <a:rPr kumimoji="0" lang="en-US" altLang="zh-CN" sz="1400">
                <a:solidFill>
                  <a:schemeClr val="bg1"/>
                </a:solidFill>
                <a:ea typeface="华文宋体" panose="02010600040101010101" pitchFamily="2" charset="-122"/>
              </a:rPr>
              <a:t>1</a:t>
            </a:r>
          </a:p>
        </p:txBody>
      </p:sp>
      <p:sp>
        <p:nvSpPr>
          <p:cNvPr id="8199" name="Text Box 16">
            <a:extLst>
              <a:ext uri="{FF2B5EF4-FFF2-40B4-BE49-F238E27FC236}">
                <a16:creationId xmlns:a16="http://schemas.microsoft.com/office/drawing/2014/main" id="{1DB4A3CD-239F-30C3-17CC-77B85EF1DCC5}"/>
              </a:ext>
            </a:extLst>
          </p:cNvPr>
          <p:cNvSpPr txBox="1">
            <a:spLocks noChangeArrowheads="1"/>
          </p:cNvSpPr>
          <p:nvPr/>
        </p:nvSpPr>
        <p:spPr bwMode="auto">
          <a:xfrm>
            <a:off x="163513" y="0"/>
            <a:ext cx="2978150"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dirty="0">
                <a:solidFill>
                  <a:schemeClr val="accent6"/>
                </a:solidFill>
                <a:latin typeface="Arial" charset="0"/>
                <a:ea typeface="华文中宋" pitchFamily="2" charset="-122"/>
              </a:rPr>
              <a:t>图灵机的思想与模型简介</a:t>
            </a:r>
          </a:p>
          <a:p>
            <a:pPr eaLnBrk="1" hangingPunct="1">
              <a:lnSpc>
                <a:spcPct val="120000"/>
              </a:lnSpc>
              <a:defRPr/>
            </a:pPr>
            <a:r>
              <a:rPr lang="en-US" altLang="zh-CN" dirty="0">
                <a:solidFill>
                  <a:schemeClr val="accent6"/>
                </a:solidFill>
                <a:latin typeface="Arial" charset="0"/>
                <a:ea typeface="华文中宋" pitchFamily="2" charset="-122"/>
              </a:rPr>
              <a:t>(3)</a:t>
            </a:r>
            <a:r>
              <a:rPr lang="zh-CN" altLang="en-US" dirty="0">
                <a:solidFill>
                  <a:schemeClr val="accent6"/>
                </a:solidFill>
                <a:latin typeface="Arial" charset="0"/>
                <a:ea typeface="华文中宋" pitchFamily="2" charset="-122"/>
              </a:rPr>
              <a:t>图灵机是什么</a:t>
            </a:r>
            <a:r>
              <a:rPr lang="en-US" altLang="zh-CN" dirty="0">
                <a:solidFill>
                  <a:schemeClr val="accent6"/>
                </a:solidFill>
                <a:latin typeface="Arial" charset="0"/>
                <a:ea typeface="华文中宋" pitchFamily="2" charset="-122"/>
              </a:rPr>
              <a:t>?</a:t>
            </a:r>
          </a:p>
        </p:txBody>
      </p:sp>
      <p:grpSp>
        <p:nvGrpSpPr>
          <p:cNvPr id="2" name="Group 10">
            <a:extLst>
              <a:ext uri="{FF2B5EF4-FFF2-40B4-BE49-F238E27FC236}">
                <a16:creationId xmlns:a16="http://schemas.microsoft.com/office/drawing/2014/main" id="{97D3847E-F2B2-7DFD-FC4A-F64C65FC2DD5}"/>
              </a:ext>
            </a:extLst>
          </p:cNvPr>
          <p:cNvGrpSpPr>
            <a:grpSpLocks/>
          </p:cNvGrpSpPr>
          <p:nvPr/>
        </p:nvGrpSpPr>
        <p:grpSpPr bwMode="auto">
          <a:xfrm>
            <a:off x="3013075" y="5286375"/>
            <a:ext cx="2354263" cy="369888"/>
            <a:chOff x="755" y="1298"/>
            <a:chExt cx="1483" cy="234"/>
          </a:xfrm>
        </p:grpSpPr>
        <p:sp>
          <p:nvSpPr>
            <p:cNvPr id="15498" name="Text Box 11">
              <a:extLst>
                <a:ext uri="{FF2B5EF4-FFF2-40B4-BE49-F238E27FC236}">
                  <a16:creationId xmlns:a16="http://schemas.microsoft.com/office/drawing/2014/main" id="{4B043326-AC35-BE47-2F88-C19FAB1835AC}"/>
                </a:ext>
              </a:extLst>
            </p:cNvPr>
            <p:cNvSpPr txBox="1">
              <a:spLocks noChangeArrowheads="1"/>
            </p:cNvSpPr>
            <p:nvPr/>
          </p:nvSpPr>
          <p:spPr bwMode="auto">
            <a:xfrm>
              <a:off x="832" y="1319"/>
              <a:ext cx="133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0  0  1  1  1  1  0  0  0</a:t>
              </a:r>
            </a:p>
          </p:txBody>
        </p:sp>
        <p:grpSp>
          <p:nvGrpSpPr>
            <p:cNvPr id="15499" name="Group 12">
              <a:extLst>
                <a:ext uri="{FF2B5EF4-FFF2-40B4-BE49-F238E27FC236}">
                  <a16:creationId xmlns:a16="http://schemas.microsoft.com/office/drawing/2014/main" id="{3290C757-760F-EA2C-01FC-F0B2A25F3B6A}"/>
                </a:ext>
              </a:extLst>
            </p:cNvPr>
            <p:cNvGrpSpPr>
              <a:grpSpLocks/>
            </p:cNvGrpSpPr>
            <p:nvPr/>
          </p:nvGrpSpPr>
          <p:grpSpPr bwMode="auto">
            <a:xfrm>
              <a:off x="755" y="1298"/>
              <a:ext cx="1483" cy="223"/>
              <a:chOff x="787" y="1306"/>
              <a:chExt cx="1330" cy="223"/>
            </a:xfrm>
          </p:grpSpPr>
          <p:sp>
            <p:nvSpPr>
              <p:cNvPr id="15510" name="Line 13">
                <a:extLst>
                  <a:ext uri="{FF2B5EF4-FFF2-40B4-BE49-F238E27FC236}">
                    <a16:creationId xmlns:a16="http://schemas.microsoft.com/office/drawing/2014/main" id="{0ABAF710-AD09-F101-1018-F5786B781D00}"/>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1" name="Line 14">
                <a:extLst>
                  <a:ext uri="{FF2B5EF4-FFF2-40B4-BE49-F238E27FC236}">
                    <a16:creationId xmlns:a16="http://schemas.microsoft.com/office/drawing/2014/main" id="{A1AE0EED-A08B-279D-3850-4B290DB4BFCA}"/>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500" name="Line 15">
              <a:extLst>
                <a:ext uri="{FF2B5EF4-FFF2-40B4-BE49-F238E27FC236}">
                  <a16:creationId xmlns:a16="http://schemas.microsoft.com/office/drawing/2014/main" id="{4B1CE129-0C00-146B-5C04-6811AB7870E9}"/>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1" name="Line 16">
              <a:extLst>
                <a:ext uri="{FF2B5EF4-FFF2-40B4-BE49-F238E27FC236}">
                  <a16:creationId xmlns:a16="http://schemas.microsoft.com/office/drawing/2014/main" id="{DCA2E853-75AF-4947-3B24-FA0419F5C020}"/>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2" name="Line 17">
              <a:extLst>
                <a:ext uri="{FF2B5EF4-FFF2-40B4-BE49-F238E27FC236}">
                  <a16:creationId xmlns:a16="http://schemas.microsoft.com/office/drawing/2014/main" id="{E1780369-E248-EF03-D9DB-098453B90C26}"/>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3" name="Line 18">
              <a:extLst>
                <a:ext uri="{FF2B5EF4-FFF2-40B4-BE49-F238E27FC236}">
                  <a16:creationId xmlns:a16="http://schemas.microsoft.com/office/drawing/2014/main" id="{BA35308D-64AE-71B9-5A12-91BB5E0B6CE3}"/>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4" name="Line 19">
              <a:extLst>
                <a:ext uri="{FF2B5EF4-FFF2-40B4-BE49-F238E27FC236}">
                  <a16:creationId xmlns:a16="http://schemas.microsoft.com/office/drawing/2014/main" id="{9A7E5F42-BE8F-BA49-8A85-307274966BE9}"/>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5" name="Line 20">
              <a:extLst>
                <a:ext uri="{FF2B5EF4-FFF2-40B4-BE49-F238E27FC236}">
                  <a16:creationId xmlns:a16="http://schemas.microsoft.com/office/drawing/2014/main" id="{8D131640-DBED-0570-C332-D3BFA5F8AEB9}"/>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6" name="Line 21">
              <a:extLst>
                <a:ext uri="{FF2B5EF4-FFF2-40B4-BE49-F238E27FC236}">
                  <a16:creationId xmlns:a16="http://schemas.microsoft.com/office/drawing/2014/main" id="{9C580FD9-AFAC-EB90-D817-D3C1E88ACAA2}"/>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7" name="Line 22">
              <a:extLst>
                <a:ext uri="{FF2B5EF4-FFF2-40B4-BE49-F238E27FC236}">
                  <a16:creationId xmlns:a16="http://schemas.microsoft.com/office/drawing/2014/main" id="{686E2CE6-281A-2482-2F7D-77E0CA605BFB}"/>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8" name="Line 23">
              <a:extLst>
                <a:ext uri="{FF2B5EF4-FFF2-40B4-BE49-F238E27FC236}">
                  <a16:creationId xmlns:a16="http://schemas.microsoft.com/office/drawing/2014/main" id="{B6953767-503A-CB36-FD2D-8E20381B06CB}"/>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9" name="Line 24">
              <a:extLst>
                <a:ext uri="{FF2B5EF4-FFF2-40B4-BE49-F238E27FC236}">
                  <a16:creationId xmlns:a16="http://schemas.microsoft.com/office/drawing/2014/main" id="{6C338F67-00D8-EEC1-A1BC-4D9DFA906B8F}"/>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5529" name="Line 25">
            <a:extLst>
              <a:ext uri="{FF2B5EF4-FFF2-40B4-BE49-F238E27FC236}">
                <a16:creationId xmlns:a16="http://schemas.microsoft.com/office/drawing/2014/main" id="{07874BFE-E4FA-FEE8-204C-928E40EC3A3B}"/>
              </a:ext>
            </a:extLst>
          </p:cNvPr>
          <p:cNvSpPr>
            <a:spLocks noChangeShapeType="1"/>
          </p:cNvSpPr>
          <p:nvPr/>
        </p:nvSpPr>
        <p:spPr bwMode="auto">
          <a:xfrm>
            <a:off x="3487738" y="5030788"/>
            <a:ext cx="0" cy="255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530" name="Text Box 26">
            <a:extLst>
              <a:ext uri="{FF2B5EF4-FFF2-40B4-BE49-F238E27FC236}">
                <a16:creationId xmlns:a16="http://schemas.microsoft.com/office/drawing/2014/main" id="{22ADAA5E-9A50-502C-68B5-DA2E4BABA4FB}"/>
              </a:ext>
            </a:extLst>
          </p:cNvPr>
          <p:cNvSpPr txBox="1">
            <a:spLocks noChangeArrowheads="1"/>
          </p:cNvSpPr>
          <p:nvPr/>
        </p:nvSpPr>
        <p:spPr bwMode="auto">
          <a:xfrm>
            <a:off x="3081338" y="4672013"/>
            <a:ext cx="803275" cy="3460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a:t>控制器</a:t>
            </a:r>
          </a:p>
        </p:txBody>
      </p:sp>
      <p:grpSp>
        <p:nvGrpSpPr>
          <p:cNvPr id="4" name="Group 46">
            <a:extLst>
              <a:ext uri="{FF2B5EF4-FFF2-40B4-BE49-F238E27FC236}">
                <a16:creationId xmlns:a16="http://schemas.microsoft.com/office/drawing/2014/main" id="{D7B33AD5-5C1D-3658-DF70-F24662477BD7}"/>
              </a:ext>
            </a:extLst>
          </p:cNvPr>
          <p:cNvGrpSpPr>
            <a:grpSpLocks/>
          </p:cNvGrpSpPr>
          <p:nvPr/>
        </p:nvGrpSpPr>
        <p:grpSpPr bwMode="auto">
          <a:xfrm>
            <a:off x="495300" y="3309938"/>
            <a:ext cx="1390650" cy="1758950"/>
            <a:chOff x="846" y="1321"/>
            <a:chExt cx="876" cy="1108"/>
          </a:xfrm>
        </p:grpSpPr>
        <p:sp>
          <p:nvSpPr>
            <p:cNvPr id="15496" name="AutoShape 27">
              <a:extLst>
                <a:ext uri="{FF2B5EF4-FFF2-40B4-BE49-F238E27FC236}">
                  <a16:creationId xmlns:a16="http://schemas.microsoft.com/office/drawing/2014/main" id="{3C161F2C-F39D-6DCD-DD76-523D00FDC4AC}"/>
                </a:ext>
              </a:extLst>
            </p:cNvPr>
            <p:cNvSpPr>
              <a:spLocks noChangeArrowheads="1"/>
            </p:cNvSpPr>
            <p:nvPr/>
          </p:nvSpPr>
          <p:spPr bwMode="auto">
            <a:xfrm>
              <a:off x="846" y="1321"/>
              <a:ext cx="876" cy="1108"/>
            </a:xfrm>
            <a:prstGeom prst="foldedCorner">
              <a:avLst>
                <a:gd name="adj" fmla="val 125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97" name="Text Box 28">
              <a:extLst>
                <a:ext uri="{FF2B5EF4-FFF2-40B4-BE49-F238E27FC236}">
                  <a16:creationId xmlns:a16="http://schemas.microsoft.com/office/drawing/2014/main" id="{C19FB6B2-6318-287D-EE60-8102E0AB010B}"/>
                </a:ext>
              </a:extLst>
            </p:cNvPr>
            <p:cNvSpPr txBox="1">
              <a:spLocks noChangeArrowheads="1"/>
            </p:cNvSpPr>
            <p:nvPr/>
          </p:nvSpPr>
          <p:spPr bwMode="auto">
            <a:xfrm>
              <a:off x="851" y="1346"/>
              <a:ext cx="848"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1</a:t>
              </a:r>
              <a:r>
                <a:rPr kumimoji="0" lang="en-US" altLang="zh-CN" sz="1600"/>
                <a:t>,0,0,R,S</a:t>
              </a:r>
              <a:r>
                <a:rPr kumimoji="0" lang="en-US" altLang="zh-CN" sz="1600" baseline="-25000"/>
                <a:t>1</a:t>
              </a:r>
              <a:r>
                <a:rPr kumimoji="0" lang="en-US" altLang="zh-CN" sz="1600"/>
                <a:t>)</a:t>
              </a:r>
            </a:p>
            <a:p>
              <a:pPr eaLnBrk="1" hangingPunct="1"/>
              <a:r>
                <a:rPr kumimoji="0" lang="en-US" altLang="zh-CN" sz="1600"/>
                <a:t>(S</a:t>
              </a:r>
              <a:r>
                <a:rPr kumimoji="0" lang="en-US" altLang="zh-CN" sz="1600" baseline="-25000"/>
                <a:t>1</a:t>
              </a:r>
              <a:r>
                <a:rPr kumimoji="0" lang="en-US" altLang="zh-CN" sz="1600"/>
                <a:t>,1,1,R,S</a:t>
              </a:r>
              <a:r>
                <a:rPr kumimoji="0" lang="en-US" altLang="zh-CN" sz="1600" baseline="-25000"/>
                <a:t>2</a:t>
              </a:r>
              <a:r>
                <a:rPr kumimoji="0" lang="en-US" altLang="zh-CN" sz="1600"/>
                <a:t>)</a:t>
              </a:r>
            </a:p>
            <a:p>
              <a:pPr eaLnBrk="1" hangingPunct="1"/>
              <a:r>
                <a:rPr kumimoji="0" lang="en-US" altLang="zh-CN" sz="1600"/>
                <a:t>(S</a:t>
              </a:r>
              <a:r>
                <a:rPr kumimoji="0" lang="en-US" altLang="zh-CN" sz="1600" baseline="-25000"/>
                <a:t>2</a:t>
              </a:r>
              <a:r>
                <a:rPr kumimoji="0" lang="en-US" altLang="zh-CN" sz="1600"/>
                <a:t>,1,1,R,S</a:t>
              </a:r>
              <a:r>
                <a:rPr kumimoji="0" lang="en-US" altLang="zh-CN" sz="1600" baseline="-25000"/>
                <a:t>2</a:t>
              </a:r>
              <a:r>
                <a:rPr kumimoji="0" lang="en-US" altLang="zh-CN" sz="1600"/>
                <a:t>)</a:t>
              </a:r>
            </a:p>
            <a:p>
              <a:pPr eaLnBrk="1" hangingPunct="1"/>
              <a:r>
                <a:rPr kumimoji="0" lang="en-US" altLang="zh-CN" sz="1600"/>
                <a:t>(S</a:t>
              </a:r>
              <a:r>
                <a:rPr kumimoji="0" lang="en-US" altLang="zh-CN" sz="1600" baseline="-25000"/>
                <a:t>2</a:t>
              </a:r>
              <a:r>
                <a:rPr kumimoji="0" lang="en-US" altLang="zh-CN" sz="1600"/>
                <a:t>,0,1,L,S</a:t>
              </a:r>
              <a:r>
                <a:rPr kumimoji="0" lang="en-US" altLang="zh-CN" sz="1600" baseline="-25000"/>
                <a:t>3</a:t>
              </a:r>
              <a:r>
                <a:rPr kumimoji="0" lang="en-US" altLang="zh-CN" sz="1600"/>
                <a:t>)</a:t>
              </a:r>
            </a:p>
            <a:p>
              <a:pPr eaLnBrk="1" hangingPunct="1"/>
              <a:r>
                <a:rPr kumimoji="0" lang="en-US" altLang="zh-CN" sz="1600"/>
                <a:t>(S</a:t>
              </a:r>
              <a:r>
                <a:rPr kumimoji="0" lang="en-US" altLang="zh-CN" sz="1600" baseline="-25000"/>
                <a:t>3</a:t>
              </a:r>
              <a:r>
                <a:rPr kumimoji="0" lang="en-US" altLang="zh-CN" sz="1600"/>
                <a:t>,1,1,L,S</a:t>
              </a:r>
              <a:r>
                <a:rPr kumimoji="0" lang="en-US" altLang="zh-CN" sz="1600" baseline="-25000"/>
                <a:t>3</a:t>
              </a:r>
              <a:r>
                <a:rPr kumimoji="0" lang="en-US" altLang="zh-CN" sz="1600"/>
                <a:t>)</a:t>
              </a:r>
            </a:p>
            <a:p>
              <a:pPr eaLnBrk="1" hangingPunct="1"/>
              <a:r>
                <a:rPr kumimoji="0" lang="en-US" altLang="zh-CN" sz="1600"/>
                <a:t>(S</a:t>
              </a:r>
              <a:r>
                <a:rPr kumimoji="0" lang="en-US" altLang="zh-CN" sz="1600" baseline="-25000"/>
                <a:t>3</a:t>
              </a:r>
              <a:r>
                <a:rPr kumimoji="0" lang="en-US" altLang="zh-CN" sz="1600"/>
                <a:t>,0,0,N,S</a:t>
              </a:r>
              <a:r>
                <a:rPr kumimoji="0" lang="en-US" altLang="zh-CN" sz="1600" baseline="-25000"/>
                <a:t>4</a:t>
              </a:r>
              <a:r>
                <a:rPr kumimoji="0" lang="en-US" altLang="zh-CN" sz="1600"/>
                <a:t>)</a:t>
              </a:r>
            </a:p>
          </p:txBody>
        </p:sp>
      </p:grpSp>
      <p:sp>
        <p:nvSpPr>
          <p:cNvPr id="1685533" name="Oval 29">
            <a:extLst>
              <a:ext uri="{FF2B5EF4-FFF2-40B4-BE49-F238E27FC236}">
                <a16:creationId xmlns:a16="http://schemas.microsoft.com/office/drawing/2014/main" id="{097C57CC-0134-94F3-7454-3F3990035FD4}"/>
              </a:ext>
            </a:extLst>
          </p:cNvPr>
          <p:cNvSpPr>
            <a:spLocks noChangeArrowheads="1"/>
          </p:cNvSpPr>
          <p:nvPr/>
        </p:nvSpPr>
        <p:spPr bwMode="auto">
          <a:xfrm>
            <a:off x="3027363" y="2536825"/>
            <a:ext cx="493712" cy="447675"/>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1</a:t>
            </a:r>
          </a:p>
        </p:txBody>
      </p:sp>
      <p:sp>
        <p:nvSpPr>
          <p:cNvPr id="1685534" name="Oval 30">
            <a:extLst>
              <a:ext uri="{FF2B5EF4-FFF2-40B4-BE49-F238E27FC236}">
                <a16:creationId xmlns:a16="http://schemas.microsoft.com/office/drawing/2014/main" id="{07063F34-CFC3-D749-209A-05E576B767EA}"/>
              </a:ext>
            </a:extLst>
          </p:cNvPr>
          <p:cNvSpPr>
            <a:spLocks noChangeArrowheads="1"/>
          </p:cNvSpPr>
          <p:nvPr/>
        </p:nvSpPr>
        <p:spPr bwMode="auto">
          <a:xfrm>
            <a:off x="4394200" y="2514600"/>
            <a:ext cx="493713" cy="447675"/>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2</a:t>
            </a:r>
          </a:p>
        </p:txBody>
      </p:sp>
      <p:sp>
        <p:nvSpPr>
          <p:cNvPr id="1685535" name="Oval 31">
            <a:extLst>
              <a:ext uri="{FF2B5EF4-FFF2-40B4-BE49-F238E27FC236}">
                <a16:creationId xmlns:a16="http://schemas.microsoft.com/office/drawing/2014/main" id="{1DC2A469-1B7A-545E-5E21-419348545B85}"/>
              </a:ext>
            </a:extLst>
          </p:cNvPr>
          <p:cNvSpPr>
            <a:spLocks noChangeArrowheads="1"/>
          </p:cNvSpPr>
          <p:nvPr/>
        </p:nvSpPr>
        <p:spPr bwMode="auto">
          <a:xfrm>
            <a:off x="4394200" y="3792538"/>
            <a:ext cx="493713" cy="447675"/>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3</a:t>
            </a:r>
          </a:p>
        </p:txBody>
      </p:sp>
      <p:sp>
        <p:nvSpPr>
          <p:cNvPr id="1685536" name="Oval 32">
            <a:extLst>
              <a:ext uri="{FF2B5EF4-FFF2-40B4-BE49-F238E27FC236}">
                <a16:creationId xmlns:a16="http://schemas.microsoft.com/office/drawing/2014/main" id="{8D7296C2-D011-62AD-9399-0E01FD20CD14}"/>
              </a:ext>
            </a:extLst>
          </p:cNvPr>
          <p:cNvSpPr>
            <a:spLocks noChangeArrowheads="1"/>
          </p:cNvSpPr>
          <p:nvPr/>
        </p:nvSpPr>
        <p:spPr bwMode="auto">
          <a:xfrm>
            <a:off x="3028950" y="3792538"/>
            <a:ext cx="493713" cy="447675"/>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4</a:t>
            </a:r>
          </a:p>
        </p:txBody>
      </p:sp>
      <p:sp>
        <p:nvSpPr>
          <p:cNvPr id="1685537" name="Line 33">
            <a:extLst>
              <a:ext uri="{FF2B5EF4-FFF2-40B4-BE49-F238E27FC236}">
                <a16:creationId xmlns:a16="http://schemas.microsoft.com/office/drawing/2014/main" id="{5C8651B2-D387-F5D9-DCD9-D61F724A7D92}"/>
              </a:ext>
            </a:extLst>
          </p:cNvPr>
          <p:cNvSpPr>
            <a:spLocks noChangeShapeType="1"/>
          </p:cNvSpPr>
          <p:nvPr/>
        </p:nvSpPr>
        <p:spPr bwMode="auto">
          <a:xfrm>
            <a:off x="3521075" y="2757488"/>
            <a:ext cx="877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538" name="Text Box 34">
            <a:extLst>
              <a:ext uri="{FF2B5EF4-FFF2-40B4-BE49-F238E27FC236}">
                <a16:creationId xmlns:a16="http://schemas.microsoft.com/office/drawing/2014/main" id="{62185A26-74A5-CC4E-B441-2F5CBE01D422}"/>
              </a:ext>
            </a:extLst>
          </p:cNvPr>
          <p:cNvSpPr txBox="1">
            <a:spLocks noChangeArrowheads="1"/>
          </p:cNvSpPr>
          <p:nvPr/>
        </p:nvSpPr>
        <p:spPr bwMode="auto">
          <a:xfrm>
            <a:off x="3598863" y="243363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1,1,R</a:t>
            </a:r>
          </a:p>
        </p:txBody>
      </p:sp>
      <p:sp>
        <p:nvSpPr>
          <p:cNvPr id="1685539" name="Freeform 35">
            <a:extLst>
              <a:ext uri="{FF2B5EF4-FFF2-40B4-BE49-F238E27FC236}">
                <a16:creationId xmlns:a16="http://schemas.microsoft.com/office/drawing/2014/main" id="{436B67EF-005A-7A00-521A-AF8FAD279E09}"/>
              </a:ext>
            </a:extLst>
          </p:cNvPr>
          <p:cNvSpPr>
            <a:spLocks/>
          </p:cNvSpPr>
          <p:nvPr/>
        </p:nvSpPr>
        <p:spPr bwMode="auto">
          <a:xfrm>
            <a:off x="4813300" y="2425700"/>
            <a:ext cx="512763" cy="581025"/>
          </a:xfrm>
          <a:custGeom>
            <a:avLst/>
            <a:gdLst>
              <a:gd name="T0" fmla="*/ 0 w 323"/>
              <a:gd name="T1" fmla="*/ 2147483646 h 366"/>
              <a:gd name="T2" fmla="*/ 2147483646 w 323"/>
              <a:gd name="T3" fmla="*/ 2147483646 h 366"/>
              <a:gd name="T4" fmla="*/ 2147483646 w 323"/>
              <a:gd name="T5" fmla="*/ 2147483646 h 366"/>
              <a:gd name="T6" fmla="*/ 2147483646 w 323"/>
              <a:gd name="T7" fmla="*/ 2147483646 h 366"/>
              <a:gd name="T8" fmla="*/ 0 60000 65536"/>
              <a:gd name="T9" fmla="*/ 0 60000 65536"/>
              <a:gd name="T10" fmla="*/ 0 60000 65536"/>
              <a:gd name="T11" fmla="*/ 0 60000 65536"/>
              <a:gd name="T12" fmla="*/ 0 w 323"/>
              <a:gd name="T13" fmla="*/ 0 h 366"/>
              <a:gd name="T14" fmla="*/ 323 w 323"/>
              <a:gd name="T15" fmla="*/ 366 h 366"/>
            </a:gdLst>
            <a:ahLst/>
            <a:cxnLst>
              <a:cxn ang="T8">
                <a:pos x="T0" y="T1"/>
              </a:cxn>
              <a:cxn ang="T9">
                <a:pos x="T2" y="T3"/>
              </a:cxn>
              <a:cxn ang="T10">
                <a:pos x="T4" y="T5"/>
              </a:cxn>
              <a:cxn ang="T11">
                <a:pos x="T6" y="T7"/>
              </a:cxn>
            </a:cxnLst>
            <a:rect l="T12" t="T13" r="T14" b="T15"/>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85540" name="Text Box 36">
            <a:extLst>
              <a:ext uri="{FF2B5EF4-FFF2-40B4-BE49-F238E27FC236}">
                <a16:creationId xmlns:a16="http://schemas.microsoft.com/office/drawing/2014/main" id="{48C1D2AC-673E-63D0-01CC-277E3446BD19}"/>
              </a:ext>
            </a:extLst>
          </p:cNvPr>
          <p:cNvSpPr txBox="1">
            <a:spLocks noChangeArrowheads="1"/>
          </p:cNvSpPr>
          <p:nvPr/>
        </p:nvSpPr>
        <p:spPr bwMode="auto">
          <a:xfrm>
            <a:off x="4786313" y="2181225"/>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1,1,R</a:t>
            </a:r>
          </a:p>
        </p:txBody>
      </p:sp>
      <p:sp>
        <p:nvSpPr>
          <p:cNvPr id="1685541" name="Line 37">
            <a:extLst>
              <a:ext uri="{FF2B5EF4-FFF2-40B4-BE49-F238E27FC236}">
                <a16:creationId xmlns:a16="http://schemas.microsoft.com/office/drawing/2014/main" id="{F7A9D1A2-4437-4B58-4FA5-E36DFB2281B0}"/>
              </a:ext>
            </a:extLst>
          </p:cNvPr>
          <p:cNvSpPr>
            <a:spLocks noChangeShapeType="1"/>
          </p:cNvSpPr>
          <p:nvPr/>
        </p:nvSpPr>
        <p:spPr bwMode="auto">
          <a:xfrm>
            <a:off x="4630738" y="2965450"/>
            <a:ext cx="0" cy="828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542" name="Text Box 38">
            <a:extLst>
              <a:ext uri="{FF2B5EF4-FFF2-40B4-BE49-F238E27FC236}">
                <a16:creationId xmlns:a16="http://schemas.microsoft.com/office/drawing/2014/main" id="{2D62A2DF-B905-351B-A1EC-3BB673A40252}"/>
              </a:ext>
            </a:extLst>
          </p:cNvPr>
          <p:cNvSpPr txBox="1">
            <a:spLocks noChangeArrowheads="1"/>
          </p:cNvSpPr>
          <p:nvPr/>
        </p:nvSpPr>
        <p:spPr bwMode="auto">
          <a:xfrm>
            <a:off x="4583113" y="3097213"/>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0,1,L</a:t>
            </a:r>
          </a:p>
        </p:txBody>
      </p:sp>
      <p:sp>
        <p:nvSpPr>
          <p:cNvPr id="1685543" name="Freeform 39">
            <a:extLst>
              <a:ext uri="{FF2B5EF4-FFF2-40B4-BE49-F238E27FC236}">
                <a16:creationId xmlns:a16="http://schemas.microsoft.com/office/drawing/2014/main" id="{3C9438FD-010C-2C70-8D1B-EB528CED9C3C}"/>
              </a:ext>
            </a:extLst>
          </p:cNvPr>
          <p:cNvSpPr>
            <a:spLocks/>
          </p:cNvSpPr>
          <p:nvPr/>
        </p:nvSpPr>
        <p:spPr bwMode="auto">
          <a:xfrm>
            <a:off x="4827588" y="3725863"/>
            <a:ext cx="514350" cy="579437"/>
          </a:xfrm>
          <a:custGeom>
            <a:avLst/>
            <a:gdLst>
              <a:gd name="T0" fmla="*/ 0 w 323"/>
              <a:gd name="T1" fmla="*/ 2147483646 h 366"/>
              <a:gd name="T2" fmla="*/ 2147483646 w 323"/>
              <a:gd name="T3" fmla="*/ 2147483646 h 366"/>
              <a:gd name="T4" fmla="*/ 2147483646 w 323"/>
              <a:gd name="T5" fmla="*/ 2147483646 h 366"/>
              <a:gd name="T6" fmla="*/ 2147483646 w 323"/>
              <a:gd name="T7" fmla="*/ 2147483646 h 366"/>
              <a:gd name="T8" fmla="*/ 0 60000 65536"/>
              <a:gd name="T9" fmla="*/ 0 60000 65536"/>
              <a:gd name="T10" fmla="*/ 0 60000 65536"/>
              <a:gd name="T11" fmla="*/ 0 60000 65536"/>
              <a:gd name="T12" fmla="*/ 0 w 323"/>
              <a:gd name="T13" fmla="*/ 0 h 366"/>
              <a:gd name="T14" fmla="*/ 323 w 323"/>
              <a:gd name="T15" fmla="*/ 366 h 366"/>
            </a:gdLst>
            <a:ahLst/>
            <a:cxnLst>
              <a:cxn ang="T8">
                <a:pos x="T0" y="T1"/>
              </a:cxn>
              <a:cxn ang="T9">
                <a:pos x="T2" y="T3"/>
              </a:cxn>
              <a:cxn ang="T10">
                <a:pos x="T4" y="T5"/>
              </a:cxn>
              <a:cxn ang="T11">
                <a:pos x="T6" y="T7"/>
              </a:cxn>
            </a:cxnLst>
            <a:rect l="T12" t="T13" r="T14" b="T15"/>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85544" name="Text Box 40">
            <a:extLst>
              <a:ext uri="{FF2B5EF4-FFF2-40B4-BE49-F238E27FC236}">
                <a16:creationId xmlns:a16="http://schemas.microsoft.com/office/drawing/2014/main" id="{912AF6B5-A8B5-C7F5-3E74-F7B595ACBD0A}"/>
              </a:ext>
            </a:extLst>
          </p:cNvPr>
          <p:cNvSpPr txBox="1">
            <a:spLocks noChangeArrowheads="1"/>
          </p:cNvSpPr>
          <p:nvPr/>
        </p:nvSpPr>
        <p:spPr bwMode="auto">
          <a:xfrm>
            <a:off x="4802188" y="347980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1,1,L</a:t>
            </a:r>
          </a:p>
        </p:txBody>
      </p:sp>
      <p:sp>
        <p:nvSpPr>
          <p:cNvPr id="1685545" name="Line 41">
            <a:extLst>
              <a:ext uri="{FF2B5EF4-FFF2-40B4-BE49-F238E27FC236}">
                <a16:creationId xmlns:a16="http://schemas.microsoft.com/office/drawing/2014/main" id="{A49E253D-47E2-387A-87E5-F61BE5FF416D}"/>
              </a:ext>
            </a:extLst>
          </p:cNvPr>
          <p:cNvSpPr>
            <a:spLocks noChangeShapeType="1"/>
          </p:cNvSpPr>
          <p:nvPr/>
        </p:nvSpPr>
        <p:spPr bwMode="auto">
          <a:xfrm>
            <a:off x="3508375" y="4029075"/>
            <a:ext cx="8778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85546" name="Text Box 42">
            <a:extLst>
              <a:ext uri="{FF2B5EF4-FFF2-40B4-BE49-F238E27FC236}">
                <a16:creationId xmlns:a16="http://schemas.microsoft.com/office/drawing/2014/main" id="{0AE3F3C2-79F5-4166-2B9C-1227EC7941DE}"/>
              </a:ext>
            </a:extLst>
          </p:cNvPr>
          <p:cNvSpPr txBox="1">
            <a:spLocks noChangeArrowheads="1"/>
          </p:cNvSpPr>
          <p:nvPr/>
        </p:nvSpPr>
        <p:spPr bwMode="auto">
          <a:xfrm>
            <a:off x="3584575" y="370363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0,0,N</a:t>
            </a:r>
          </a:p>
        </p:txBody>
      </p:sp>
      <p:sp>
        <p:nvSpPr>
          <p:cNvPr id="1685547" name="Text Box 43">
            <a:extLst>
              <a:ext uri="{FF2B5EF4-FFF2-40B4-BE49-F238E27FC236}">
                <a16:creationId xmlns:a16="http://schemas.microsoft.com/office/drawing/2014/main" id="{360A4DC6-ECB3-C128-C57E-1F166DFB2607}"/>
              </a:ext>
            </a:extLst>
          </p:cNvPr>
          <p:cNvSpPr txBox="1">
            <a:spLocks noChangeArrowheads="1"/>
          </p:cNvSpPr>
          <p:nvPr/>
        </p:nvSpPr>
        <p:spPr bwMode="auto">
          <a:xfrm>
            <a:off x="434975" y="2087563"/>
            <a:ext cx="14128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1</a:t>
            </a:r>
            <a:r>
              <a:rPr kumimoji="0" lang="zh-CN" altLang="en-US" sz="1600"/>
              <a:t>：开始状态</a:t>
            </a:r>
          </a:p>
          <a:p>
            <a:pPr eaLnBrk="1" hangingPunct="1"/>
            <a:r>
              <a:rPr kumimoji="0" lang="en-US" altLang="zh-CN" sz="1600"/>
              <a:t>S</a:t>
            </a:r>
            <a:r>
              <a:rPr kumimoji="0" lang="en-US" altLang="zh-CN" sz="1600" baseline="-25000"/>
              <a:t>2</a:t>
            </a:r>
            <a:r>
              <a:rPr kumimoji="0" lang="zh-CN" altLang="en-US" sz="1600"/>
              <a:t>：右移状态</a:t>
            </a:r>
          </a:p>
          <a:p>
            <a:pPr eaLnBrk="1" hangingPunct="1"/>
            <a:r>
              <a:rPr kumimoji="0" lang="en-US" altLang="zh-CN" sz="1600"/>
              <a:t>S</a:t>
            </a:r>
            <a:r>
              <a:rPr kumimoji="0" lang="en-US" altLang="zh-CN" sz="1600" baseline="-25000"/>
              <a:t>3</a:t>
            </a:r>
            <a:r>
              <a:rPr kumimoji="0" lang="zh-CN" altLang="en-US" sz="1600"/>
              <a:t>：左移状态</a:t>
            </a:r>
          </a:p>
          <a:p>
            <a:pPr eaLnBrk="1" hangingPunct="1"/>
            <a:r>
              <a:rPr kumimoji="0" lang="en-US" altLang="zh-CN" sz="1600"/>
              <a:t>S</a:t>
            </a:r>
            <a:r>
              <a:rPr kumimoji="0" lang="en-US" altLang="zh-CN" sz="1600" baseline="-25000"/>
              <a:t>4</a:t>
            </a:r>
            <a:r>
              <a:rPr kumimoji="0" lang="zh-CN" altLang="en-US" sz="1600"/>
              <a:t>：停机状态</a:t>
            </a:r>
          </a:p>
        </p:txBody>
      </p:sp>
      <p:sp>
        <p:nvSpPr>
          <p:cNvPr id="1685548" name="Freeform 44">
            <a:extLst>
              <a:ext uri="{FF2B5EF4-FFF2-40B4-BE49-F238E27FC236}">
                <a16:creationId xmlns:a16="http://schemas.microsoft.com/office/drawing/2014/main" id="{E02FEB4D-DBB7-C370-E612-2B6199E0B798}"/>
              </a:ext>
            </a:extLst>
          </p:cNvPr>
          <p:cNvSpPr>
            <a:spLocks/>
          </p:cNvSpPr>
          <p:nvPr/>
        </p:nvSpPr>
        <p:spPr bwMode="auto">
          <a:xfrm flipH="1">
            <a:off x="2605088" y="2470150"/>
            <a:ext cx="512762" cy="581025"/>
          </a:xfrm>
          <a:custGeom>
            <a:avLst/>
            <a:gdLst>
              <a:gd name="T0" fmla="*/ 0 w 323"/>
              <a:gd name="T1" fmla="*/ 2147483646 h 366"/>
              <a:gd name="T2" fmla="*/ 2147483646 w 323"/>
              <a:gd name="T3" fmla="*/ 2147483646 h 366"/>
              <a:gd name="T4" fmla="*/ 2147483646 w 323"/>
              <a:gd name="T5" fmla="*/ 2147483646 h 366"/>
              <a:gd name="T6" fmla="*/ 2147483646 w 323"/>
              <a:gd name="T7" fmla="*/ 2147483646 h 366"/>
              <a:gd name="T8" fmla="*/ 0 60000 65536"/>
              <a:gd name="T9" fmla="*/ 0 60000 65536"/>
              <a:gd name="T10" fmla="*/ 0 60000 65536"/>
              <a:gd name="T11" fmla="*/ 0 60000 65536"/>
              <a:gd name="T12" fmla="*/ 0 w 323"/>
              <a:gd name="T13" fmla="*/ 0 h 366"/>
              <a:gd name="T14" fmla="*/ 323 w 323"/>
              <a:gd name="T15" fmla="*/ 366 h 366"/>
            </a:gdLst>
            <a:ahLst/>
            <a:cxnLst>
              <a:cxn ang="T8">
                <a:pos x="T0" y="T1"/>
              </a:cxn>
              <a:cxn ang="T9">
                <a:pos x="T2" y="T3"/>
              </a:cxn>
              <a:cxn ang="T10">
                <a:pos x="T4" y="T5"/>
              </a:cxn>
              <a:cxn ang="T11">
                <a:pos x="T6" y="T7"/>
              </a:cxn>
            </a:cxnLst>
            <a:rect l="T12" t="T13" r="T14" b="T15"/>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85549" name="Text Box 45">
            <a:extLst>
              <a:ext uri="{FF2B5EF4-FFF2-40B4-BE49-F238E27FC236}">
                <a16:creationId xmlns:a16="http://schemas.microsoft.com/office/drawing/2014/main" id="{55E16616-0F31-DF8D-A868-8EAA178ED0F8}"/>
              </a:ext>
            </a:extLst>
          </p:cNvPr>
          <p:cNvSpPr txBox="1">
            <a:spLocks noChangeArrowheads="1"/>
          </p:cNvSpPr>
          <p:nvPr/>
        </p:nvSpPr>
        <p:spPr bwMode="auto">
          <a:xfrm>
            <a:off x="2466975" y="22145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0,0,R</a:t>
            </a:r>
          </a:p>
        </p:txBody>
      </p:sp>
      <p:grpSp>
        <p:nvGrpSpPr>
          <p:cNvPr id="5" name="Group 47">
            <a:extLst>
              <a:ext uri="{FF2B5EF4-FFF2-40B4-BE49-F238E27FC236}">
                <a16:creationId xmlns:a16="http://schemas.microsoft.com/office/drawing/2014/main" id="{C80B6371-58CF-6D1C-1981-1A6667DB3EA9}"/>
              </a:ext>
            </a:extLst>
          </p:cNvPr>
          <p:cNvGrpSpPr>
            <a:grpSpLocks/>
          </p:cNvGrpSpPr>
          <p:nvPr/>
        </p:nvGrpSpPr>
        <p:grpSpPr bwMode="auto">
          <a:xfrm>
            <a:off x="6249988" y="1277938"/>
            <a:ext cx="2355850" cy="369887"/>
            <a:chOff x="755" y="1298"/>
            <a:chExt cx="1483" cy="233"/>
          </a:xfrm>
        </p:grpSpPr>
        <p:sp>
          <p:nvSpPr>
            <p:cNvPr id="15482" name="Text Box 48">
              <a:extLst>
                <a:ext uri="{FF2B5EF4-FFF2-40B4-BE49-F238E27FC236}">
                  <a16:creationId xmlns:a16="http://schemas.microsoft.com/office/drawing/2014/main" id="{243EBA56-A285-808F-10F9-DB8F29501DE1}"/>
                </a:ext>
              </a:extLst>
            </p:cNvPr>
            <p:cNvSpPr txBox="1">
              <a:spLocks noChangeArrowheads="1"/>
            </p:cNvSpPr>
            <p:nvPr/>
          </p:nvSpPr>
          <p:spPr bwMode="auto">
            <a:xfrm>
              <a:off x="832" y="1319"/>
              <a:ext cx="1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0  0  1  1  1  1  0  0  0</a:t>
              </a:r>
            </a:p>
          </p:txBody>
        </p:sp>
        <p:grpSp>
          <p:nvGrpSpPr>
            <p:cNvPr id="15483" name="Group 49">
              <a:extLst>
                <a:ext uri="{FF2B5EF4-FFF2-40B4-BE49-F238E27FC236}">
                  <a16:creationId xmlns:a16="http://schemas.microsoft.com/office/drawing/2014/main" id="{9FFFA6AD-4643-B04C-8165-58ADB26346A6}"/>
                </a:ext>
              </a:extLst>
            </p:cNvPr>
            <p:cNvGrpSpPr>
              <a:grpSpLocks/>
            </p:cNvGrpSpPr>
            <p:nvPr/>
          </p:nvGrpSpPr>
          <p:grpSpPr bwMode="auto">
            <a:xfrm>
              <a:off x="755" y="1298"/>
              <a:ext cx="1483" cy="223"/>
              <a:chOff x="787" y="1306"/>
              <a:chExt cx="1330" cy="223"/>
            </a:xfrm>
          </p:grpSpPr>
          <p:sp>
            <p:nvSpPr>
              <p:cNvPr id="15494" name="Line 50">
                <a:extLst>
                  <a:ext uri="{FF2B5EF4-FFF2-40B4-BE49-F238E27FC236}">
                    <a16:creationId xmlns:a16="http://schemas.microsoft.com/office/drawing/2014/main" id="{1B30B87C-3EE9-4E14-D8FA-051079B7AF97}"/>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5" name="Line 51">
                <a:extLst>
                  <a:ext uri="{FF2B5EF4-FFF2-40B4-BE49-F238E27FC236}">
                    <a16:creationId xmlns:a16="http://schemas.microsoft.com/office/drawing/2014/main" id="{CCEE57A6-322D-C00C-25A6-3CC2DFD5E14F}"/>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84" name="Line 52">
              <a:extLst>
                <a:ext uri="{FF2B5EF4-FFF2-40B4-BE49-F238E27FC236}">
                  <a16:creationId xmlns:a16="http://schemas.microsoft.com/office/drawing/2014/main" id="{45F5342C-5EDA-7063-454E-67CB4B200DF8}"/>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5" name="Line 53">
              <a:extLst>
                <a:ext uri="{FF2B5EF4-FFF2-40B4-BE49-F238E27FC236}">
                  <a16:creationId xmlns:a16="http://schemas.microsoft.com/office/drawing/2014/main" id="{BC692CE8-0525-D3BA-B18D-E25AD7086D6F}"/>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6" name="Line 54">
              <a:extLst>
                <a:ext uri="{FF2B5EF4-FFF2-40B4-BE49-F238E27FC236}">
                  <a16:creationId xmlns:a16="http://schemas.microsoft.com/office/drawing/2014/main" id="{86322D14-1924-B6B1-2404-2968D8D7D032}"/>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7" name="Line 55">
              <a:extLst>
                <a:ext uri="{FF2B5EF4-FFF2-40B4-BE49-F238E27FC236}">
                  <a16:creationId xmlns:a16="http://schemas.microsoft.com/office/drawing/2014/main" id="{1412FB20-5DB4-2A24-196E-E5ED98FA4B11}"/>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8" name="Line 56">
              <a:extLst>
                <a:ext uri="{FF2B5EF4-FFF2-40B4-BE49-F238E27FC236}">
                  <a16:creationId xmlns:a16="http://schemas.microsoft.com/office/drawing/2014/main" id="{7571D3E2-3AB1-9418-F64E-360D4AADEE63}"/>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9" name="Line 57">
              <a:extLst>
                <a:ext uri="{FF2B5EF4-FFF2-40B4-BE49-F238E27FC236}">
                  <a16:creationId xmlns:a16="http://schemas.microsoft.com/office/drawing/2014/main" id="{4193E8F3-5C31-7C3D-79B3-5F26AA331838}"/>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0" name="Line 58">
              <a:extLst>
                <a:ext uri="{FF2B5EF4-FFF2-40B4-BE49-F238E27FC236}">
                  <a16:creationId xmlns:a16="http://schemas.microsoft.com/office/drawing/2014/main" id="{DD30A65C-C5A0-8F0B-DE26-6AC319A901F9}"/>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1" name="Line 59">
              <a:extLst>
                <a:ext uri="{FF2B5EF4-FFF2-40B4-BE49-F238E27FC236}">
                  <a16:creationId xmlns:a16="http://schemas.microsoft.com/office/drawing/2014/main" id="{2919E84E-5770-6905-3E2F-C55BE51190F3}"/>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2" name="Line 60">
              <a:extLst>
                <a:ext uri="{FF2B5EF4-FFF2-40B4-BE49-F238E27FC236}">
                  <a16:creationId xmlns:a16="http://schemas.microsoft.com/office/drawing/2014/main" id="{78B9523B-6CE2-E141-8C4B-D99E0B1E49E5}"/>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3" name="Line 61">
              <a:extLst>
                <a:ext uri="{FF2B5EF4-FFF2-40B4-BE49-F238E27FC236}">
                  <a16:creationId xmlns:a16="http://schemas.microsoft.com/office/drawing/2014/main" id="{ECF237FA-8FF0-60AA-FA6D-7D704D75869F}"/>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62">
            <a:extLst>
              <a:ext uri="{FF2B5EF4-FFF2-40B4-BE49-F238E27FC236}">
                <a16:creationId xmlns:a16="http://schemas.microsoft.com/office/drawing/2014/main" id="{C77D4023-CF64-95DC-5CF6-6C9CD7D07E11}"/>
              </a:ext>
            </a:extLst>
          </p:cNvPr>
          <p:cNvGrpSpPr>
            <a:grpSpLocks/>
          </p:cNvGrpSpPr>
          <p:nvPr/>
        </p:nvGrpSpPr>
        <p:grpSpPr bwMode="auto">
          <a:xfrm>
            <a:off x="6249988" y="2282825"/>
            <a:ext cx="2355850" cy="369888"/>
            <a:chOff x="755" y="1298"/>
            <a:chExt cx="1483" cy="233"/>
          </a:xfrm>
        </p:grpSpPr>
        <p:sp>
          <p:nvSpPr>
            <p:cNvPr id="15468" name="Text Box 63">
              <a:extLst>
                <a:ext uri="{FF2B5EF4-FFF2-40B4-BE49-F238E27FC236}">
                  <a16:creationId xmlns:a16="http://schemas.microsoft.com/office/drawing/2014/main" id="{63940F70-CD41-C5B6-8F2D-8FD94B7C4D0E}"/>
                </a:ext>
              </a:extLst>
            </p:cNvPr>
            <p:cNvSpPr txBox="1">
              <a:spLocks noChangeArrowheads="1"/>
            </p:cNvSpPr>
            <p:nvPr/>
          </p:nvSpPr>
          <p:spPr bwMode="auto">
            <a:xfrm>
              <a:off x="832" y="1319"/>
              <a:ext cx="1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0  0  1  1  1  1  0  0  0</a:t>
              </a:r>
            </a:p>
          </p:txBody>
        </p:sp>
        <p:grpSp>
          <p:nvGrpSpPr>
            <p:cNvPr id="15469" name="Group 64">
              <a:extLst>
                <a:ext uri="{FF2B5EF4-FFF2-40B4-BE49-F238E27FC236}">
                  <a16:creationId xmlns:a16="http://schemas.microsoft.com/office/drawing/2014/main" id="{706B9DA1-83D9-1AA4-67CB-4A3E696E53B1}"/>
                </a:ext>
              </a:extLst>
            </p:cNvPr>
            <p:cNvGrpSpPr>
              <a:grpSpLocks/>
            </p:cNvGrpSpPr>
            <p:nvPr/>
          </p:nvGrpSpPr>
          <p:grpSpPr bwMode="auto">
            <a:xfrm>
              <a:off x="755" y="1298"/>
              <a:ext cx="1483" cy="223"/>
              <a:chOff x="787" y="1306"/>
              <a:chExt cx="1330" cy="223"/>
            </a:xfrm>
          </p:grpSpPr>
          <p:sp>
            <p:nvSpPr>
              <p:cNvPr id="15480" name="Line 65">
                <a:extLst>
                  <a:ext uri="{FF2B5EF4-FFF2-40B4-BE49-F238E27FC236}">
                    <a16:creationId xmlns:a16="http://schemas.microsoft.com/office/drawing/2014/main" id="{3CEF359E-1B81-FA7E-4C1A-1F118D1DCC54}"/>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1" name="Line 66">
                <a:extLst>
                  <a:ext uri="{FF2B5EF4-FFF2-40B4-BE49-F238E27FC236}">
                    <a16:creationId xmlns:a16="http://schemas.microsoft.com/office/drawing/2014/main" id="{8CC0D037-B957-CBF4-0B50-DF2485133BB8}"/>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70" name="Line 67">
              <a:extLst>
                <a:ext uri="{FF2B5EF4-FFF2-40B4-BE49-F238E27FC236}">
                  <a16:creationId xmlns:a16="http://schemas.microsoft.com/office/drawing/2014/main" id="{1696535C-0697-A62A-CB61-777865AE92E6}"/>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 name="Line 68">
              <a:extLst>
                <a:ext uri="{FF2B5EF4-FFF2-40B4-BE49-F238E27FC236}">
                  <a16:creationId xmlns:a16="http://schemas.microsoft.com/office/drawing/2014/main" id="{17AC74D8-782B-E465-9BA9-E42FC8477E15}"/>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 name="Line 69">
              <a:extLst>
                <a:ext uri="{FF2B5EF4-FFF2-40B4-BE49-F238E27FC236}">
                  <a16:creationId xmlns:a16="http://schemas.microsoft.com/office/drawing/2014/main" id="{ADF6FF8E-9616-ABC6-3279-4F63E29EBF62}"/>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 name="Line 70">
              <a:extLst>
                <a:ext uri="{FF2B5EF4-FFF2-40B4-BE49-F238E27FC236}">
                  <a16:creationId xmlns:a16="http://schemas.microsoft.com/office/drawing/2014/main" id="{6F569ABA-DD06-8A4A-F385-18E37431979E}"/>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 name="Line 71">
              <a:extLst>
                <a:ext uri="{FF2B5EF4-FFF2-40B4-BE49-F238E27FC236}">
                  <a16:creationId xmlns:a16="http://schemas.microsoft.com/office/drawing/2014/main" id="{84F47E16-367B-998B-E8B2-2D8821203EDF}"/>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5" name="Line 72">
              <a:extLst>
                <a:ext uri="{FF2B5EF4-FFF2-40B4-BE49-F238E27FC236}">
                  <a16:creationId xmlns:a16="http://schemas.microsoft.com/office/drawing/2014/main" id="{BC5E7E20-12C2-A689-F04B-790824980DE4}"/>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6" name="Line 73">
              <a:extLst>
                <a:ext uri="{FF2B5EF4-FFF2-40B4-BE49-F238E27FC236}">
                  <a16:creationId xmlns:a16="http://schemas.microsoft.com/office/drawing/2014/main" id="{C8BFEB4A-6E45-057E-6513-F237C99FF32D}"/>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7" name="Line 74">
              <a:extLst>
                <a:ext uri="{FF2B5EF4-FFF2-40B4-BE49-F238E27FC236}">
                  <a16:creationId xmlns:a16="http://schemas.microsoft.com/office/drawing/2014/main" id="{BD947002-54C5-34E8-1666-1A8B2EAA87E7}"/>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8" name="Line 75">
              <a:extLst>
                <a:ext uri="{FF2B5EF4-FFF2-40B4-BE49-F238E27FC236}">
                  <a16:creationId xmlns:a16="http://schemas.microsoft.com/office/drawing/2014/main" id="{3B2CE0C1-C06E-D23A-96D4-F60F01F3D57A}"/>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9" name="Line 76">
              <a:extLst>
                <a:ext uri="{FF2B5EF4-FFF2-40B4-BE49-F238E27FC236}">
                  <a16:creationId xmlns:a16="http://schemas.microsoft.com/office/drawing/2014/main" id="{47BCAC36-956B-AB11-E144-8F2B7B1D92D5}"/>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5581" name="Line 77">
            <a:extLst>
              <a:ext uri="{FF2B5EF4-FFF2-40B4-BE49-F238E27FC236}">
                <a16:creationId xmlns:a16="http://schemas.microsoft.com/office/drawing/2014/main" id="{BC6C4E62-F821-C9DA-67A7-07C3140BD232}"/>
              </a:ext>
            </a:extLst>
          </p:cNvPr>
          <p:cNvSpPr>
            <a:spLocks noChangeShapeType="1"/>
          </p:cNvSpPr>
          <p:nvPr/>
        </p:nvSpPr>
        <p:spPr bwMode="auto">
          <a:xfrm>
            <a:off x="6724650" y="1022350"/>
            <a:ext cx="0" cy="255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582" name="Text Box 78">
            <a:extLst>
              <a:ext uri="{FF2B5EF4-FFF2-40B4-BE49-F238E27FC236}">
                <a16:creationId xmlns:a16="http://schemas.microsoft.com/office/drawing/2014/main" id="{6306DF2D-D94F-3A6E-D892-4A8D63F50CD7}"/>
              </a:ext>
            </a:extLst>
          </p:cNvPr>
          <p:cNvSpPr txBox="1">
            <a:spLocks noChangeArrowheads="1"/>
          </p:cNvSpPr>
          <p:nvPr/>
        </p:nvSpPr>
        <p:spPr bwMode="auto">
          <a:xfrm>
            <a:off x="6229350" y="765175"/>
            <a:ext cx="134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1</a:t>
            </a:r>
            <a:r>
              <a:rPr kumimoji="0" lang="en-US" altLang="zh-CN" sz="1600"/>
              <a:t>,0,0,R,S</a:t>
            </a:r>
            <a:r>
              <a:rPr kumimoji="0" lang="en-US" altLang="zh-CN" sz="1600" baseline="-25000"/>
              <a:t>1</a:t>
            </a:r>
            <a:r>
              <a:rPr kumimoji="0" lang="en-US" altLang="zh-CN" sz="1600"/>
              <a:t>)</a:t>
            </a:r>
          </a:p>
        </p:txBody>
      </p:sp>
      <p:sp>
        <p:nvSpPr>
          <p:cNvPr id="1685583" name="Line 79">
            <a:extLst>
              <a:ext uri="{FF2B5EF4-FFF2-40B4-BE49-F238E27FC236}">
                <a16:creationId xmlns:a16="http://schemas.microsoft.com/office/drawing/2014/main" id="{4C4A296F-4D83-7EF3-AA1A-64B81BF2C304}"/>
              </a:ext>
            </a:extLst>
          </p:cNvPr>
          <p:cNvSpPr>
            <a:spLocks noChangeShapeType="1"/>
          </p:cNvSpPr>
          <p:nvPr/>
        </p:nvSpPr>
        <p:spPr bwMode="auto">
          <a:xfrm>
            <a:off x="6964363" y="2028825"/>
            <a:ext cx="0" cy="255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584" name="Text Box 80">
            <a:extLst>
              <a:ext uri="{FF2B5EF4-FFF2-40B4-BE49-F238E27FC236}">
                <a16:creationId xmlns:a16="http://schemas.microsoft.com/office/drawing/2014/main" id="{1161333A-547F-AB04-6246-8E1E16210621}"/>
              </a:ext>
            </a:extLst>
          </p:cNvPr>
          <p:cNvSpPr txBox="1">
            <a:spLocks noChangeArrowheads="1"/>
          </p:cNvSpPr>
          <p:nvPr/>
        </p:nvSpPr>
        <p:spPr bwMode="auto">
          <a:xfrm>
            <a:off x="6469063" y="1771650"/>
            <a:ext cx="134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1</a:t>
            </a:r>
            <a:r>
              <a:rPr kumimoji="0" lang="en-US" altLang="zh-CN" sz="1600"/>
              <a:t>,1,1,R,S</a:t>
            </a:r>
            <a:r>
              <a:rPr kumimoji="0" lang="en-US" altLang="zh-CN" sz="1600" baseline="-25000"/>
              <a:t>2</a:t>
            </a:r>
            <a:r>
              <a:rPr kumimoji="0" lang="en-US" altLang="zh-CN" sz="1600"/>
              <a:t>)</a:t>
            </a:r>
          </a:p>
        </p:txBody>
      </p:sp>
      <p:grpSp>
        <p:nvGrpSpPr>
          <p:cNvPr id="9" name="Group 81">
            <a:extLst>
              <a:ext uri="{FF2B5EF4-FFF2-40B4-BE49-F238E27FC236}">
                <a16:creationId xmlns:a16="http://schemas.microsoft.com/office/drawing/2014/main" id="{D76856C6-8578-1DE8-574F-8E8431BA4959}"/>
              </a:ext>
            </a:extLst>
          </p:cNvPr>
          <p:cNvGrpSpPr>
            <a:grpSpLocks/>
          </p:cNvGrpSpPr>
          <p:nvPr/>
        </p:nvGrpSpPr>
        <p:grpSpPr bwMode="auto">
          <a:xfrm>
            <a:off x="6249988" y="3314700"/>
            <a:ext cx="2355850" cy="369888"/>
            <a:chOff x="755" y="1298"/>
            <a:chExt cx="1483" cy="233"/>
          </a:xfrm>
        </p:grpSpPr>
        <p:sp>
          <p:nvSpPr>
            <p:cNvPr id="15454" name="Text Box 82">
              <a:extLst>
                <a:ext uri="{FF2B5EF4-FFF2-40B4-BE49-F238E27FC236}">
                  <a16:creationId xmlns:a16="http://schemas.microsoft.com/office/drawing/2014/main" id="{84264846-82CC-FC22-F42C-F5455235F601}"/>
                </a:ext>
              </a:extLst>
            </p:cNvPr>
            <p:cNvSpPr txBox="1">
              <a:spLocks noChangeArrowheads="1"/>
            </p:cNvSpPr>
            <p:nvPr/>
          </p:nvSpPr>
          <p:spPr bwMode="auto">
            <a:xfrm>
              <a:off x="832" y="1319"/>
              <a:ext cx="1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0  0  1  1  1  1  0  0  0</a:t>
              </a:r>
            </a:p>
          </p:txBody>
        </p:sp>
        <p:grpSp>
          <p:nvGrpSpPr>
            <p:cNvPr id="15455" name="Group 83">
              <a:extLst>
                <a:ext uri="{FF2B5EF4-FFF2-40B4-BE49-F238E27FC236}">
                  <a16:creationId xmlns:a16="http://schemas.microsoft.com/office/drawing/2014/main" id="{30BB4FB4-E28E-75F1-1248-DD492C8F7DD1}"/>
                </a:ext>
              </a:extLst>
            </p:cNvPr>
            <p:cNvGrpSpPr>
              <a:grpSpLocks/>
            </p:cNvGrpSpPr>
            <p:nvPr/>
          </p:nvGrpSpPr>
          <p:grpSpPr bwMode="auto">
            <a:xfrm>
              <a:off x="755" y="1298"/>
              <a:ext cx="1483" cy="223"/>
              <a:chOff x="787" y="1306"/>
              <a:chExt cx="1330" cy="223"/>
            </a:xfrm>
          </p:grpSpPr>
          <p:sp>
            <p:nvSpPr>
              <p:cNvPr id="15466" name="Line 84">
                <a:extLst>
                  <a:ext uri="{FF2B5EF4-FFF2-40B4-BE49-F238E27FC236}">
                    <a16:creationId xmlns:a16="http://schemas.microsoft.com/office/drawing/2014/main" id="{DC42FD16-7D9E-FA0A-FCBC-268D68E78B81}"/>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 name="Line 85">
                <a:extLst>
                  <a:ext uri="{FF2B5EF4-FFF2-40B4-BE49-F238E27FC236}">
                    <a16:creationId xmlns:a16="http://schemas.microsoft.com/office/drawing/2014/main" id="{772DD7EC-4C72-31B2-0D00-541D6A6C9BAF}"/>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56" name="Line 86">
              <a:extLst>
                <a:ext uri="{FF2B5EF4-FFF2-40B4-BE49-F238E27FC236}">
                  <a16:creationId xmlns:a16="http://schemas.microsoft.com/office/drawing/2014/main" id="{84633DC3-1B53-21CB-E335-97712CDA1DAA}"/>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7" name="Line 87">
              <a:extLst>
                <a:ext uri="{FF2B5EF4-FFF2-40B4-BE49-F238E27FC236}">
                  <a16:creationId xmlns:a16="http://schemas.microsoft.com/office/drawing/2014/main" id="{E19EC5E6-AB9B-AA6E-7AE5-CA839B1251A7}"/>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8" name="Line 88">
              <a:extLst>
                <a:ext uri="{FF2B5EF4-FFF2-40B4-BE49-F238E27FC236}">
                  <a16:creationId xmlns:a16="http://schemas.microsoft.com/office/drawing/2014/main" id="{4730BBC5-B14D-8E51-CA65-8D38FD436D45}"/>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9" name="Line 89">
              <a:extLst>
                <a:ext uri="{FF2B5EF4-FFF2-40B4-BE49-F238E27FC236}">
                  <a16:creationId xmlns:a16="http://schemas.microsoft.com/office/drawing/2014/main" id="{4944A65E-E2D9-E6CC-9C45-2393F41FEADC}"/>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0" name="Line 90">
              <a:extLst>
                <a:ext uri="{FF2B5EF4-FFF2-40B4-BE49-F238E27FC236}">
                  <a16:creationId xmlns:a16="http://schemas.microsoft.com/office/drawing/2014/main" id="{DBDAEC43-4CDE-CD03-A2E5-7B909A3F903E}"/>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1" name="Line 91">
              <a:extLst>
                <a:ext uri="{FF2B5EF4-FFF2-40B4-BE49-F238E27FC236}">
                  <a16:creationId xmlns:a16="http://schemas.microsoft.com/office/drawing/2014/main" id="{2D10EFD0-3198-EE7E-0D53-DD2F2AD82CED}"/>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2" name="Line 92">
              <a:extLst>
                <a:ext uri="{FF2B5EF4-FFF2-40B4-BE49-F238E27FC236}">
                  <a16:creationId xmlns:a16="http://schemas.microsoft.com/office/drawing/2014/main" id="{436B6E8B-8CD2-9F67-E3F8-BEF22BF54D77}"/>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 name="Line 93">
              <a:extLst>
                <a:ext uri="{FF2B5EF4-FFF2-40B4-BE49-F238E27FC236}">
                  <a16:creationId xmlns:a16="http://schemas.microsoft.com/office/drawing/2014/main" id="{BDC9C492-6E77-82CE-B893-3958C4F98690}"/>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 name="Line 94">
              <a:extLst>
                <a:ext uri="{FF2B5EF4-FFF2-40B4-BE49-F238E27FC236}">
                  <a16:creationId xmlns:a16="http://schemas.microsoft.com/office/drawing/2014/main" id="{FA0F160E-B8B1-EE70-6209-AB6386845F64}"/>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5" name="Line 95">
              <a:extLst>
                <a:ext uri="{FF2B5EF4-FFF2-40B4-BE49-F238E27FC236}">
                  <a16:creationId xmlns:a16="http://schemas.microsoft.com/office/drawing/2014/main" id="{36C9A431-4E16-1D98-EFBA-09E6C1D2EDFA}"/>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5600" name="Line 96">
            <a:extLst>
              <a:ext uri="{FF2B5EF4-FFF2-40B4-BE49-F238E27FC236}">
                <a16:creationId xmlns:a16="http://schemas.microsoft.com/office/drawing/2014/main" id="{E1D4701D-5D52-E50E-FF82-89FE0B44D332}"/>
              </a:ext>
            </a:extLst>
          </p:cNvPr>
          <p:cNvSpPr>
            <a:spLocks noChangeShapeType="1"/>
          </p:cNvSpPr>
          <p:nvPr/>
        </p:nvSpPr>
        <p:spPr bwMode="auto">
          <a:xfrm>
            <a:off x="7204075" y="2990850"/>
            <a:ext cx="0" cy="255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601" name="Text Box 97">
            <a:extLst>
              <a:ext uri="{FF2B5EF4-FFF2-40B4-BE49-F238E27FC236}">
                <a16:creationId xmlns:a16="http://schemas.microsoft.com/office/drawing/2014/main" id="{5B1E868C-5464-FEB5-877A-7CD58E16AE64}"/>
              </a:ext>
            </a:extLst>
          </p:cNvPr>
          <p:cNvSpPr txBox="1">
            <a:spLocks noChangeArrowheads="1"/>
          </p:cNvSpPr>
          <p:nvPr/>
        </p:nvSpPr>
        <p:spPr bwMode="auto">
          <a:xfrm>
            <a:off x="6708775" y="2786063"/>
            <a:ext cx="134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2</a:t>
            </a:r>
            <a:r>
              <a:rPr kumimoji="0" lang="en-US" altLang="zh-CN" sz="1600"/>
              <a:t>,1,1,R,S</a:t>
            </a:r>
            <a:r>
              <a:rPr kumimoji="0" lang="en-US" altLang="zh-CN" sz="1600" baseline="-25000"/>
              <a:t>2</a:t>
            </a:r>
            <a:r>
              <a:rPr kumimoji="0" lang="en-US" altLang="zh-CN" sz="1600"/>
              <a:t>)</a:t>
            </a:r>
          </a:p>
        </p:txBody>
      </p:sp>
      <p:grpSp>
        <p:nvGrpSpPr>
          <p:cNvPr id="11" name="Group 98">
            <a:extLst>
              <a:ext uri="{FF2B5EF4-FFF2-40B4-BE49-F238E27FC236}">
                <a16:creationId xmlns:a16="http://schemas.microsoft.com/office/drawing/2014/main" id="{45FE9F38-FEB3-20B2-E494-4A511815CA15}"/>
              </a:ext>
            </a:extLst>
          </p:cNvPr>
          <p:cNvGrpSpPr>
            <a:grpSpLocks/>
          </p:cNvGrpSpPr>
          <p:nvPr/>
        </p:nvGrpSpPr>
        <p:grpSpPr bwMode="auto">
          <a:xfrm>
            <a:off x="6249988" y="4357688"/>
            <a:ext cx="2355850" cy="369887"/>
            <a:chOff x="755" y="1298"/>
            <a:chExt cx="1483" cy="234"/>
          </a:xfrm>
        </p:grpSpPr>
        <p:sp>
          <p:nvSpPr>
            <p:cNvPr id="15440" name="Text Box 99">
              <a:extLst>
                <a:ext uri="{FF2B5EF4-FFF2-40B4-BE49-F238E27FC236}">
                  <a16:creationId xmlns:a16="http://schemas.microsoft.com/office/drawing/2014/main" id="{696C74A8-56BC-79E3-AF37-A07995E91EC1}"/>
                </a:ext>
              </a:extLst>
            </p:cNvPr>
            <p:cNvSpPr txBox="1">
              <a:spLocks noChangeArrowheads="1"/>
            </p:cNvSpPr>
            <p:nvPr/>
          </p:nvSpPr>
          <p:spPr bwMode="auto">
            <a:xfrm>
              <a:off x="832" y="1319"/>
              <a:ext cx="13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0  0  1  1  1  1  0  0  0</a:t>
              </a:r>
            </a:p>
          </p:txBody>
        </p:sp>
        <p:grpSp>
          <p:nvGrpSpPr>
            <p:cNvPr id="15441" name="Group 100">
              <a:extLst>
                <a:ext uri="{FF2B5EF4-FFF2-40B4-BE49-F238E27FC236}">
                  <a16:creationId xmlns:a16="http://schemas.microsoft.com/office/drawing/2014/main" id="{CC7E8323-1665-F4F3-3704-77C1F33DC2F6}"/>
                </a:ext>
              </a:extLst>
            </p:cNvPr>
            <p:cNvGrpSpPr>
              <a:grpSpLocks/>
            </p:cNvGrpSpPr>
            <p:nvPr/>
          </p:nvGrpSpPr>
          <p:grpSpPr bwMode="auto">
            <a:xfrm>
              <a:off x="755" y="1298"/>
              <a:ext cx="1483" cy="223"/>
              <a:chOff x="787" y="1306"/>
              <a:chExt cx="1330" cy="223"/>
            </a:xfrm>
          </p:grpSpPr>
          <p:sp>
            <p:nvSpPr>
              <p:cNvPr id="15452" name="Line 101">
                <a:extLst>
                  <a:ext uri="{FF2B5EF4-FFF2-40B4-BE49-F238E27FC236}">
                    <a16:creationId xmlns:a16="http://schemas.microsoft.com/office/drawing/2014/main" id="{42034CCB-F69B-E76F-36C9-95D6459AA5BA}"/>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3" name="Line 102">
                <a:extLst>
                  <a:ext uri="{FF2B5EF4-FFF2-40B4-BE49-F238E27FC236}">
                    <a16:creationId xmlns:a16="http://schemas.microsoft.com/office/drawing/2014/main" id="{47C7FC01-19B8-B0E9-9A11-1E44A404A50B}"/>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42" name="Line 103">
              <a:extLst>
                <a:ext uri="{FF2B5EF4-FFF2-40B4-BE49-F238E27FC236}">
                  <a16:creationId xmlns:a16="http://schemas.microsoft.com/office/drawing/2014/main" id="{8C4A7CA7-4B37-37AE-8181-9E940D97F27A}"/>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3" name="Line 104">
              <a:extLst>
                <a:ext uri="{FF2B5EF4-FFF2-40B4-BE49-F238E27FC236}">
                  <a16:creationId xmlns:a16="http://schemas.microsoft.com/office/drawing/2014/main" id="{81B9BC70-7102-478A-A86F-48F970F957EC}"/>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4" name="Line 105">
              <a:extLst>
                <a:ext uri="{FF2B5EF4-FFF2-40B4-BE49-F238E27FC236}">
                  <a16:creationId xmlns:a16="http://schemas.microsoft.com/office/drawing/2014/main" id="{8891A768-B4C3-B0AD-73E6-40F810727BD3}"/>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5" name="Line 106">
              <a:extLst>
                <a:ext uri="{FF2B5EF4-FFF2-40B4-BE49-F238E27FC236}">
                  <a16:creationId xmlns:a16="http://schemas.microsoft.com/office/drawing/2014/main" id="{694F2603-9BE6-1019-8FA7-8F8E49ADA7C0}"/>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6" name="Line 107">
              <a:extLst>
                <a:ext uri="{FF2B5EF4-FFF2-40B4-BE49-F238E27FC236}">
                  <a16:creationId xmlns:a16="http://schemas.microsoft.com/office/drawing/2014/main" id="{01380A6C-4382-67EA-472A-F54D4406542B}"/>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7" name="Line 108">
              <a:extLst>
                <a:ext uri="{FF2B5EF4-FFF2-40B4-BE49-F238E27FC236}">
                  <a16:creationId xmlns:a16="http://schemas.microsoft.com/office/drawing/2014/main" id="{F45DBC8E-6261-6C88-330C-926055EBFB66}"/>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8" name="Line 109">
              <a:extLst>
                <a:ext uri="{FF2B5EF4-FFF2-40B4-BE49-F238E27FC236}">
                  <a16:creationId xmlns:a16="http://schemas.microsoft.com/office/drawing/2014/main" id="{0272B212-5062-B597-ADE1-AD229877EFFA}"/>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9" name="Line 110">
              <a:extLst>
                <a:ext uri="{FF2B5EF4-FFF2-40B4-BE49-F238E27FC236}">
                  <a16:creationId xmlns:a16="http://schemas.microsoft.com/office/drawing/2014/main" id="{7F44A17C-B282-8BB9-30AB-A614D2BFD5A4}"/>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0" name="Line 111">
              <a:extLst>
                <a:ext uri="{FF2B5EF4-FFF2-40B4-BE49-F238E27FC236}">
                  <a16:creationId xmlns:a16="http://schemas.microsoft.com/office/drawing/2014/main" id="{7D11CCD2-7AA8-EB46-B8C6-879DF49E15DF}"/>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1" name="Line 112">
              <a:extLst>
                <a:ext uri="{FF2B5EF4-FFF2-40B4-BE49-F238E27FC236}">
                  <a16:creationId xmlns:a16="http://schemas.microsoft.com/office/drawing/2014/main" id="{7EB4D66C-0389-A13B-17D9-7666AB66BCD8}"/>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5617" name="Line 113">
            <a:extLst>
              <a:ext uri="{FF2B5EF4-FFF2-40B4-BE49-F238E27FC236}">
                <a16:creationId xmlns:a16="http://schemas.microsoft.com/office/drawing/2014/main" id="{BB7A4E89-8194-18E0-3052-485849FA9B98}"/>
              </a:ext>
            </a:extLst>
          </p:cNvPr>
          <p:cNvSpPr>
            <a:spLocks noChangeShapeType="1"/>
          </p:cNvSpPr>
          <p:nvPr/>
        </p:nvSpPr>
        <p:spPr bwMode="auto">
          <a:xfrm>
            <a:off x="7877175" y="4095750"/>
            <a:ext cx="0" cy="255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618" name="Text Box 114">
            <a:extLst>
              <a:ext uri="{FF2B5EF4-FFF2-40B4-BE49-F238E27FC236}">
                <a16:creationId xmlns:a16="http://schemas.microsoft.com/office/drawing/2014/main" id="{E96C14E3-2DA4-C24D-27E0-A7FA3EBB7F6B}"/>
              </a:ext>
            </a:extLst>
          </p:cNvPr>
          <p:cNvSpPr txBox="1">
            <a:spLocks noChangeArrowheads="1"/>
          </p:cNvSpPr>
          <p:nvPr/>
        </p:nvSpPr>
        <p:spPr bwMode="auto">
          <a:xfrm>
            <a:off x="7381875" y="3836988"/>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2</a:t>
            </a:r>
            <a:r>
              <a:rPr kumimoji="0" lang="en-US" altLang="zh-CN" sz="1600"/>
              <a:t>,0,1,L,S</a:t>
            </a:r>
            <a:r>
              <a:rPr kumimoji="0" lang="en-US" altLang="zh-CN" sz="1600" baseline="-25000"/>
              <a:t>3</a:t>
            </a:r>
            <a:r>
              <a:rPr kumimoji="0" lang="en-US" altLang="zh-CN" sz="1600"/>
              <a:t>)</a:t>
            </a:r>
          </a:p>
        </p:txBody>
      </p:sp>
      <p:grpSp>
        <p:nvGrpSpPr>
          <p:cNvPr id="13" name="Group 115">
            <a:extLst>
              <a:ext uri="{FF2B5EF4-FFF2-40B4-BE49-F238E27FC236}">
                <a16:creationId xmlns:a16="http://schemas.microsoft.com/office/drawing/2014/main" id="{ED05BA82-4576-1D07-3CFB-DC3F06F43F06}"/>
              </a:ext>
            </a:extLst>
          </p:cNvPr>
          <p:cNvGrpSpPr>
            <a:grpSpLocks/>
          </p:cNvGrpSpPr>
          <p:nvPr/>
        </p:nvGrpSpPr>
        <p:grpSpPr bwMode="auto">
          <a:xfrm>
            <a:off x="6251575" y="5413375"/>
            <a:ext cx="2354263" cy="369888"/>
            <a:chOff x="755" y="1298"/>
            <a:chExt cx="1483" cy="233"/>
          </a:xfrm>
        </p:grpSpPr>
        <p:sp>
          <p:nvSpPr>
            <p:cNvPr id="15426" name="Text Box 116">
              <a:extLst>
                <a:ext uri="{FF2B5EF4-FFF2-40B4-BE49-F238E27FC236}">
                  <a16:creationId xmlns:a16="http://schemas.microsoft.com/office/drawing/2014/main" id="{70C34F83-DF2B-783C-1A01-47682696CC9F}"/>
                </a:ext>
              </a:extLst>
            </p:cNvPr>
            <p:cNvSpPr txBox="1">
              <a:spLocks noChangeArrowheads="1"/>
            </p:cNvSpPr>
            <p:nvPr/>
          </p:nvSpPr>
          <p:spPr bwMode="auto">
            <a:xfrm>
              <a:off x="832" y="1319"/>
              <a:ext cx="13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a:t>
              </a:r>
              <a:r>
                <a:rPr kumimoji="0" lang="en-US" altLang="zh-CN" sz="1600">
                  <a:solidFill>
                    <a:srgbClr val="FF0000"/>
                  </a:solidFill>
                </a:rPr>
                <a:t>1</a:t>
              </a:r>
              <a:r>
                <a:rPr kumimoji="0" lang="en-US" altLang="zh-CN" sz="1600"/>
                <a:t>  0  0</a:t>
              </a:r>
            </a:p>
          </p:txBody>
        </p:sp>
        <p:grpSp>
          <p:nvGrpSpPr>
            <p:cNvPr id="15427" name="Group 117">
              <a:extLst>
                <a:ext uri="{FF2B5EF4-FFF2-40B4-BE49-F238E27FC236}">
                  <a16:creationId xmlns:a16="http://schemas.microsoft.com/office/drawing/2014/main" id="{51A25FF4-52B2-4839-ACE7-9D9EDB6240A5}"/>
                </a:ext>
              </a:extLst>
            </p:cNvPr>
            <p:cNvGrpSpPr>
              <a:grpSpLocks/>
            </p:cNvGrpSpPr>
            <p:nvPr/>
          </p:nvGrpSpPr>
          <p:grpSpPr bwMode="auto">
            <a:xfrm>
              <a:off x="755" y="1298"/>
              <a:ext cx="1483" cy="223"/>
              <a:chOff x="787" y="1306"/>
              <a:chExt cx="1330" cy="223"/>
            </a:xfrm>
          </p:grpSpPr>
          <p:sp>
            <p:nvSpPr>
              <p:cNvPr id="15438" name="Line 118">
                <a:extLst>
                  <a:ext uri="{FF2B5EF4-FFF2-40B4-BE49-F238E27FC236}">
                    <a16:creationId xmlns:a16="http://schemas.microsoft.com/office/drawing/2014/main" id="{9448B6C0-2C26-143F-CDF8-1D5982721750}"/>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9" name="Line 119">
                <a:extLst>
                  <a:ext uri="{FF2B5EF4-FFF2-40B4-BE49-F238E27FC236}">
                    <a16:creationId xmlns:a16="http://schemas.microsoft.com/office/drawing/2014/main" id="{B971E03F-CC14-F6E1-DAE2-8E32E8F2CA2B}"/>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28" name="Line 120">
              <a:extLst>
                <a:ext uri="{FF2B5EF4-FFF2-40B4-BE49-F238E27FC236}">
                  <a16:creationId xmlns:a16="http://schemas.microsoft.com/office/drawing/2014/main" id="{70E07791-8FE2-A896-FE15-F31F872D7940}"/>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9" name="Line 121">
              <a:extLst>
                <a:ext uri="{FF2B5EF4-FFF2-40B4-BE49-F238E27FC236}">
                  <a16:creationId xmlns:a16="http://schemas.microsoft.com/office/drawing/2014/main" id="{5B464F50-E403-7CEC-910B-D5276B8AF1E6}"/>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0" name="Line 122">
              <a:extLst>
                <a:ext uri="{FF2B5EF4-FFF2-40B4-BE49-F238E27FC236}">
                  <a16:creationId xmlns:a16="http://schemas.microsoft.com/office/drawing/2014/main" id="{6171FDD6-581B-7A99-BD04-10B2EF8DF2E3}"/>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1" name="Line 123">
              <a:extLst>
                <a:ext uri="{FF2B5EF4-FFF2-40B4-BE49-F238E27FC236}">
                  <a16:creationId xmlns:a16="http://schemas.microsoft.com/office/drawing/2014/main" id="{8F29A91F-ADF8-05C7-B47D-E69BEB86B763}"/>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2" name="Line 124">
              <a:extLst>
                <a:ext uri="{FF2B5EF4-FFF2-40B4-BE49-F238E27FC236}">
                  <a16:creationId xmlns:a16="http://schemas.microsoft.com/office/drawing/2014/main" id="{9E334575-B390-10EA-97F3-BA0CB83E247C}"/>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Line 125">
              <a:extLst>
                <a:ext uri="{FF2B5EF4-FFF2-40B4-BE49-F238E27FC236}">
                  <a16:creationId xmlns:a16="http://schemas.microsoft.com/office/drawing/2014/main" id="{24E5BA20-F78E-3A14-4CA4-9C0F20474DF2}"/>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4" name="Line 126">
              <a:extLst>
                <a:ext uri="{FF2B5EF4-FFF2-40B4-BE49-F238E27FC236}">
                  <a16:creationId xmlns:a16="http://schemas.microsoft.com/office/drawing/2014/main" id="{14CF0F0B-6A9C-24BA-0838-E8FC81D03877}"/>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5" name="Line 127">
              <a:extLst>
                <a:ext uri="{FF2B5EF4-FFF2-40B4-BE49-F238E27FC236}">
                  <a16:creationId xmlns:a16="http://schemas.microsoft.com/office/drawing/2014/main" id="{F5143D2A-46C0-0AC9-011C-4A0C38134AFE}"/>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6" name="Line 128">
              <a:extLst>
                <a:ext uri="{FF2B5EF4-FFF2-40B4-BE49-F238E27FC236}">
                  <a16:creationId xmlns:a16="http://schemas.microsoft.com/office/drawing/2014/main" id="{94C795A9-1ED6-241B-DA93-1BCF69A2C304}"/>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7" name="Line 129">
              <a:extLst>
                <a:ext uri="{FF2B5EF4-FFF2-40B4-BE49-F238E27FC236}">
                  <a16:creationId xmlns:a16="http://schemas.microsoft.com/office/drawing/2014/main" id="{E896DC5D-8A0C-3E56-0E95-9EB10819E6B8}"/>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5634" name="Line 130">
            <a:extLst>
              <a:ext uri="{FF2B5EF4-FFF2-40B4-BE49-F238E27FC236}">
                <a16:creationId xmlns:a16="http://schemas.microsoft.com/office/drawing/2014/main" id="{BB6B0290-FDC2-9AD7-083F-236D3A87B861}"/>
              </a:ext>
            </a:extLst>
          </p:cNvPr>
          <p:cNvSpPr>
            <a:spLocks noChangeShapeType="1"/>
          </p:cNvSpPr>
          <p:nvPr/>
        </p:nvSpPr>
        <p:spPr bwMode="auto">
          <a:xfrm>
            <a:off x="7653338" y="5140325"/>
            <a:ext cx="0" cy="257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635" name="Text Box 131">
            <a:extLst>
              <a:ext uri="{FF2B5EF4-FFF2-40B4-BE49-F238E27FC236}">
                <a16:creationId xmlns:a16="http://schemas.microsoft.com/office/drawing/2014/main" id="{08B61619-9AD9-1A69-203A-BBDC40E07B77}"/>
              </a:ext>
            </a:extLst>
          </p:cNvPr>
          <p:cNvSpPr txBox="1">
            <a:spLocks noChangeArrowheads="1"/>
          </p:cNvSpPr>
          <p:nvPr/>
        </p:nvSpPr>
        <p:spPr bwMode="auto">
          <a:xfrm>
            <a:off x="7158038" y="4883150"/>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3</a:t>
            </a:r>
            <a:r>
              <a:rPr kumimoji="0" lang="en-US" altLang="zh-CN" sz="1600"/>
              <a:t>,1,1,L,S</a:t>
            </a:r>
            <a:r>
              <a:rPr kumimoji="0" lang="en-US" altLang="zh-CN" sz="1600" baseline="-25000"/>
              <a:t>3</a:t>
            </a:r>
            <a:r>
              <a:rPr kumimoji="0" lang="en-US" altLang="zh-CN" sz="1600"/>
              <a:t>)</a:t>
            </a:r>
          </a:p>
        </p:txBody>
      </p:sp>
      <p:grpSp>
        <p:nvGrpSpPr>
          <p:cNvPr id="15" name="Group 132">
            <a:extLst>
              <a:ext uri="{FF2B5EF4-FFF2-40B4-BE49-F238E27FC236}">
                <a16:creationId xmlns:a16="http://schemas.microsoft.com/office/drawing/2014/main" id="{D4968B01-252B-4BB4-FAB9-EA67236A664D}"/>
              </a:ext>
            </a:extLst>
          </p:cNvPr>
          <p:cNvGrpSpPr>
            <a:grpSpLocks/>
          </p:cNvGrpSpPr>
          <p:nvPr/>
        </p:nvGrpSpPr>
        <p:grpSpPr bwMode="auto">
          <a:xfrm>
            <a:off x="6251575" y="6469063"/>
            <a:ext cx="2354263" cy="369887"/>
            <a:chOff x="755" y="1298"/>
            <a:chExt cx="1483" cy="233"/>
          </a:xfrm>
        </p:grpSpPr>
        <p:sp>
          <p:nvSpPr>
            <p:cNvPr id="15412" name="Text Box 133">
              <a:extLst>
                <a:ext uri="{FF2B5EF4-FFF2-40B4-BE49-F238E27FC236}">
                  <a16:creationId xmlns:a16="http://schemas.microsoft.com/office/drawing/2014/main" id="{39BB64D7-D791-8C07-AF88-5AB51555CC78}"/>
                </a:ext>
              </a:extLst>
            </p:cNvPr>
            <p:cNvSpPr txBox="1">
              <a:spLocks noChangeArrowheads="1"/>
            </p:cNvSpPr>
            <p:nvPr/>
          </p:nvSpPr>
          <p:spPr bwMode="auto">
            <a:xfrm>
              <a:off x="832" y="1319"/>
              <a:ext cx="13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0  0  1  1  1  1  </a:t>
              </a:r>
              <a:r>
                <a:rPr kumimoji="0" lang="en-US" altLang="zh-CN" sz="1600">
                  <a:solidFill>
                    <a:srgbClr val="FF0000"/>
                  </a:solidFill>
                </a:rPr>
                <a:t>1</a:t>
              </a:r>
              <a:r>
                <a:rPr kumimoji="0" lang="en-US" altLang="zh-CN" sz="1600"/>
                <a:t>  0  0</a:t>
              </a:r>
            </a:p>
          </p:txBody>
        </p:sp>
        <p:grpSp>
          <p:nvGrpSpPr>
            <p:cNvPr id="15413" name="Group 134">
              <a:extLst>
                <a:ext uri="{FF2B5EF4-FFF2-40B4-BE49-F238E27FC236}">
                  <a16:creationId xmlns:a16="http://schemas.microsoft.com/office/drawing/2014/main" id="{307CA1FA-D7F3-6EF2-56F1-4C21A2902A24}"/>
                </a:ext>
              </a:extLst>
            </p:cNvPr>
            <p:cNvGrpSpPr>
              <a:grpSpLocks/>
            </p:cNvGrpSpPr>
            <p:nvPr/>
          </p:nvGrpSpPr>
          <p:grpSpPr bwMode="auto">
            <a:xfrm>
              <a:off x="755" y="1298"/>
              <a:ext cx="1483" cy="223"/>
              <a:chOff x="787" y="1306"/>
              <a:chExt cx="1330" cy="223"/>
            </a:xfrm>
          </p:grpSpPr>
          <p:sp>
            <p:nvSpPr>
              <p:cNvPr id="15424" name="Line 135">
                <a:extLst>
                  <a:ext uri="{FF2B5EF4-FFF2-40B4-BE49-F238E27FC236}">
                    <a16:creationId xmlns:a16="http://schemas.microsoft.com/office/drawing/2014/main" id="{FD9171AF-208D-F572-1443-07E6CA2B3C0E}"/>
                  </a:ext>
                </a:extLst>
              </p:cNvPr>
              <p:cNvSpPr>
                <a:spLocks noChangeShapeType="1"/>
              </p:cNvSpPr>
              <p:nvPr/>
            </p:nvSpPr>
            <p:spPr bwMode="auto">
              <a:xfrm>
                <a:off x="795" y="1306"/>
                <a:ext cx="13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5" name="Line 136">
                <a:extLst>
                  <a:ext uri="{FF2B5EF4-FFF2-40B4-BE49-F238E27FC236}">
                    <a16:creationId xmlns:a16="http://schemas.microsoft.com/office/drawing/2014/main" id="{70505869-4B74-7A4D-E758-FB39C6D819DE}"/>
                  </a:ext>
                </a:extLst>
              </p:cNvPr>
              <p:cNvSpPr>
                <a:spLocks noChangeShapeType="1"/>
              </p:cNvSpPr>
              <p:nvPr/>
            </p:nvSpPr>
            <p:spPr bwMode="auto">
              <a:xfrm>
                <a:off x="787" y="1529"/>
                <a:ext cx="13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14" name="Line 137">
              <a:extLst>
                <a:ext uri="{FF2B5EF4-FFF2-40B4-BE49-F238E27FC236}">
                  <a16:creationId xmlns:a16="http://schemas.microsoft.com/office/drawing/2014/main" id="{F6019F46-A25F-81F3-C29F-39EF36119CD6}"/>
                </a:ext>
              </a:extLst>
            </p:cNvPr>
            <p:cNvSpPr>
              <a:spLocks noChangeShapeType="1"/>
            </p:cNvSpPr>
            <p:nvPr/>
          </p:nvSpPr>
          <p:spPr bwMode="auto">
            <a:xfrm>
              <a:off x="86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Line 138">
              <a:extLst>
                <a:ext uri="{FF2B5EF4-FFF2-40B4-BE49-F238E27FC236}">
                  <a16:creationId xmlns:a16="http://schemas.microsoft.com/office/drawing/2014/main" id="{BD6EE619-2800-81BA-6B16-97EC062835B4}"/>
                </a:ext>
              </a:extLst>
            </p:cNvPr>
            <p:cNvSpPr>
              <a:spLocks noChangeShapeType="1"/>
            </p:cNvSpPr>
            <p:nvPr/>
          </p:nvSpPr>
          <p:spPr bwMode="auto">
            <a:xfrm>
              <a:off x="1003"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Line 139">
              <a:extLst>
                <a:ext uri="{FF2B5EF4-FFF2-40B4-BE49-F238E27FC236}">
                  <a16:creationId xmlns:a16="http://schemas.microsoft.com/office/drawing/2014/main" id="{67F85667-CCB1-9F28-2E25-AD809757EFD4}"/>
                </a:ext>
              </a:extLst>
            </p:cNvPr>
            <p:cNvSpPr>
              <a:spLocks noChangeShapeType="1"/>
            </p:cNvSpPr>
            <p:nvPr/>
          </p:nvSpPr>
          <p:spPr bwMode="auto">
            <a:xfrm>
              <a:off x="1146"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7" name="Line 140">
              <a:extLst>
                <a:ext uri="{FF2B5EF4-FFF2-40B4-BE49-F238E27FC236}">
                  <a16:creationId xmlns:a16="http://schemas.microsoft.com/office/drawing/2014/main" id="{2A6E3AB9-57AE-D271-CA1A-DABB74562BD2}"/>
                </a:ext>
              </a:extLst>
            </p:cNvPr>
            <p:cNvSpPr>
              <a:spLocks noChangeShapeType="1"/>
            </p:cNvSpPr>
            <p:nvPr/>
          </p:nvSpPr>
          <p:spPr bwMode="auto">
            <a:xfrm>
              <a:off x="1289"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8" name="Line 141">
              <a:extLst>
                <a:ext uri="{FF2B5EF4-FFF2-40B4-BE49-F238E27FC236}">
                  <a16:creationId xmlns:a16="http://schemas.microsoft.com/office/drawing/2014/main" id="{0C8C74B6-A4D0-BF66-DA87-49A4C0D8CF6C}"/>
                </a:ext>
              </a:extLst>
            </p:cNvPr>
            <p:cNvSpPr>
              <a:spLocks noChangeShapeType="1"/>
            </p:cNvSpPr>
            <p:nvPr/>
          </p:nvSpPr>
          <p:spPr bwMode="auto">
            <a:xfrm>
              <a:off x="1432"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9" name="Line 142">
              <a:extLst>
                <a:ext uri="{FF2B5EF4-FFF2-40B4-BE49-F238E27FC236}">
                  <a16:creationId xmlns:a16="http://schemas.microsoft.com/office/drawing/2014/main" id="{6B5899C6-5BA3-3303-468A-FA74EE9270FC}"/>
                </a:ext>
              </a:extLst>
            </p:cNvPr>
            <p:cNvSpPr>
              <a:spLocks noChangeShapeType="1"/>
            </p:cNvSpPr>
            <p:nvPr/>
          </p:nvSpPr>
          <p:spPr bwMode="auto">
            <a:xfrm>
              <a:off x="1575"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0" name="Line 143">
              <a:extLst>
                <a:ext uri="{FF2B5EF4-FFF2-40B4-BE49-F238E27FC236}">
                  <a16:creationId xmlns:a16="http://schemas.microsoft.com/office/drawing/2014/main" id="{4E6380BD-602C-0D08-BC19-BB7F23A45AA0}"/>
                </a:ext>
              </a:extLst>
            </p:cNvPr>
            <p:cNvSpPr>
              <a:spLocks noChangeShapeType="1"/>
            </p:cNvSpPr>
            <p:nvPr/>
          </p:nvSpPr>
          <p:spPr bwMode="auto">
            <a:xfrm>
              <a:off x="1718"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1" name="Line 144">
              <a:extLst>
                <a:ext uri="{FF2B5EF4-FFF2-40B4-BE49-F238E27FC236}">
                  <a16:creationId xmlns:a16="http://schemas.microsoft.com/office/drawing/2014/main" id="{EE209C70-A969-5CFB-1C67-A2C341491C9C}"/>
                </a:ext>
              </a:extLst>
            </p:cNvPr>
            <p:cNvSpPr>
              <a:spLocks noChangeShapeType="1"/>
            </p:cNvSpPr>
            <p:nvPr/>
          </p:nvSpPr>
          <p:spPr bwMode="auto">
            <a:xfrm>
              <a:off x="1861"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2" name="Line 145">
              <a:extLst>
                <a:ext uri="{FF2B5EF4-FFF2-40B4-BE49-F238E27FC236}">
                  <a16:creationId xmlns:a16="http://schemas.microsoft.com/office/drawing/2014/main" id="{F4E1E7A4-9F97-44DE-F02B-49D39F68863F}"/>
                </a:ext>
              </a:extLst>
            </p:cNvPr>
            <p:cNvSpPr>
              <a:spLocks noChangeShapeType="1"/>
            </p:cNvSpPr>
            <p:nvPr/>
          </p:nvSpPr>
          <p:spPr bwMode="auto">
            <a:xfrm>
              <a:off x="2004"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3" name="Line 146">
              <a:extLst>
                <a:ext uri="{FF2B5EF4-FFF2-40B4-BE49-F238E27FC236}">
                  <a16:creationId xmlns:a16="http://schemas.microsoft.com/office/drawing/2014/main" id="{85F89ED1-46B4-55D2-5488-1C2460504202}"/>
                </a:ext>
              </a:extLst>
            </p:cNvPr>
            <p:cNvSpPr>
              <a:spLocks noChangeShapeType="1"/>
            </p:cNvSpPr>
            <p:nvPr/>
          </p:nvSpPr>
          <p:spPr bwMode="auto">
            <a:xfrm>
              <a:off x="2140" y="1301"/>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5651" name="Line 147">
            <a:extLst>
              <a:ext uri="{FF2B5EF4-FFF2-40B4-BE49-F238E27FC236}">
                <a16:creationId xmlns:a16="http://schemas.microsoft.com/office/drawing/2014/main" id="{6B8C5999-1BDC-9040-A569-3B652AD21608}"/>
              </a:ext>
            </a:extLst>
          </p:cNvPr>
          <p:cNvSpPr>
            <a:spLocks noChangeShapeType="1"/>
          </p:cNvSpPr>
          <p:nvPr/>
        </p:nvSpPr>
        <p:spPr bwMode="auto">
          <a:xfrm>
            <a:off x="6754813" y="6230938"/>
            <a:ext cx="0" cy="255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5652" name="Text Box 148">
            <a:extLst>
              <a:ext uri="{FF2B5EF4-FFF2-40B4-BE49-F238E27FC236}">
                <a16:creationId xmlns:a16="http://schemas.microsoft.com/office/drawing/2014/main" id="{C7EBCFFD-F435-4CD3-021E-49832113AE22}"/>
              </a:ext>
            </a:extLst>
          </p:cNvPr>
          <p:cNvSpPr txBox="1">
            <a:spLocks noChangeArrowheads="1"/>
          </p:cNvSpPr>
          <p:nvPr/>
        </p:nvSpPr>
        <p:spPr bwMode="auto">
          <a:xfrm>
            <a:off x="6323013" y="5973763"/>
            <a:ext cx="134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6" rIns="91429" bIns="45716">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a:t>(S</a:t>
            </a:r>
            <a:r>
              <a:rPr kumimoji="0" lang="en-US" altLang="zh-CN" sz="1600" baseline="-25000"/>
              <a:t>3</a:t>
            </a:r>
            <a:r>
              <a:rPr kumimoji="0" lang="en-US" altLang="zh-CN" sz="1600"/>
              <a:t>,0,0,N,S</a:t>
            </a:r>
            <a:r>
              <a:rPr kumimoji="0" lang="en-US" altLang="zh-CN" sz="1600" baseline="-25000"/>
              <a:t>4</a:t>
            </a:r>
            <a:r>
              <a:rPr kumimoji="0" lang="en-US" altLang="zh-CN" sz="1600"/>
              <a:t>)</a:t>
            </a:r>
          </a:p>
        </p:txBody>
      </p:sp>
      <p:sp>
        <p:nvSpPr>
          <p:cNvPr id="15407" name="矩形 146">
            <a:extLst>
              <a:ext uri="{FF2B5EF4-FFF2-40B4-BE49-F238E27FC236}">
                <a16:creationId xmlns:a16="http://schemas.microsoft.com/office/drawing/2014/main" id="{47DF3DDE-1BC0-3479-4DA8-42891C2F2922}"/>
              </a:ext>
            </a:extLst>
          </p:cNvPr>
          <p:cNvSpPr>
            <a:spLocks noChangeArrowheads="1"/>
          </p:cNvSpPr>
          <p:nvPr/>
        </p:nvSpPr>
        <p:spPr bwMode="auto">
          <a:xfrm>
            <a:off x="4275138" y="4670425"/>
            <a:ext cx="1631950" cy="338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t>有限状态转换器</a:t>
            </a:r>
          </a:p>
        </p:txBody>
      </p:sp>
      <p:cxnSp>
        <p:nvCxnSpPr>
          <p:cNvPr id="15408" name="直接箭头连接符 150">
            <a:extLst>
              <a:ext uri="{FF2B5EF4-FFF2-40B4-BE49-F238E27FC236}">
                <a16:creationId xmlns:a16="http://schemas.microsoft.com/office/drawing/2014/main" id="{81D3842E-4774-6E16-4BB3-C22DD411DA65}"/>
              </a:ext>
            </a:extLst>
          </p:cNvPr>
          <p:cNvCxnSpPr>
            <a:cxnSpLocks noChangeShapeType="1"/>
            <a:stCxn id="1685530" idx="3"/>
            <a:endCxn id="15407" idx="1"/>
          </p:cNvCxnSpPr>
          <p:nvPr/>
        </p:nvCxnSpPr>
        <p:spPr bwMode="auto">
          <a:xfrm flipV="1">
            <a:off x="3884613" y="4840288"/>
            <a:ext cx="390525" cy="47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409" name="直接箭头连接符 152">
            <a:extLst>
              <a:ext uri="{FF2B5EF4-FFF2-40B4-BE49-F238E27FC236}">
                <a16:creationId xmlns:a16="http://schemas.microsoft.com/office/drawing/2014/main" id="{365045B8-AA20-2D1D-114B-14067925F82C}"/>
              </a:ext>
            </a:extLst>
          </p:cNvPr>
          <p:cNvCxnSpPr>
            <a:cxnSpLocks noChangeShapeType="1"/>
            <a:stCxn id="15407" idx="0"/>
          </p:cNvCxnSpPr>
          <p:nvPr/>
        </p:nvCxnSpPr>
        <p:spPr bwMode="auto">
          <a:xfrm rot="5400000" flipH="1" flipV="1">
            <a:off x="4922044" y="4493419"/>
            <a:ext cx="346075" cy="79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410" name="矩形 153">
            <a:extLst>
              <a:ext uri="{FF2B5EF4-FFF2-40B4-BE49-F238E27FC236}">
                <a16:creationId xmlns:a16="http://schemas.microsoft.com/office/drawing/2014/main" id="{1FF5AA48-385C-2F13-E245-15D1595F9FFC}"/>
              </a:ext>
            </a:extLst>
          </p:cNvPr>
          <p:cNvSpPr>
            <a:spLocks noChangeArrowheads="1"/>
          </p:cNvSpPr>
          <p:nvPr/>
        </p:nvSpPr>
        <p:spPr bwMode="auto">
          <a:xfrm>
            <a:off x="889000" y="5565775"/>
            <a:ext cx="598488" cy="338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t>程序</a:t>
            </a:r>
          </a:p>
        </p:txBody>
      </p:sp>
      <p:cxnSp>
        <p:nvCxnSpPr>
          <p:cNvPr id="15411" name="直接箭头连接符 155">
            <a:extLst>
              <a:ext uri="{FF2B5EF4-FFF2-40B4-BE49-F238E27FC236}">
                <a16:creationId xmlns:a16="http://schemas.microsoft.com/office/drawing/2014/main" id="{6373AC37-0D58-6792-59BB-686BCD928C37}"/>
              </a:ext>
            </a:extLst>
          </p:cNvPr>
          <p:cNvCxnSpPr>
            <a:cxnSpLocks noChangeShapeType="1"/>
            <a:stCxn id="15410" idx="0"/>
            <a:endCxn id="15496" idx="2"/>
          </p:cNvCxnSpPr>
          <p:nvPr/>
        </p:nvCxnSpPr>
        <p:spPr bwMode="auto">
          <a:xfrm rot="5400000" flipH="1" flipV="1">
            <a:off x="940594" y="5315744"/>
            <a:ext cx="4968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85547"/>
                                        </p:tgtEl>
                                        <p:attrNameLst>
                                          <p:attrName>style.visibility</p:attrName>
                                        </p:attrNameLst>
                                      </p:cBhvr>
                                      <p:to>
                                        <p:strVal val="visible"/>
                                      </p:to>
                                    </p:set>
                                    <p:anim calcmode="lin" valueType="num">
                                      <p:cBhvr additive="base">
                                        <p:cTn id="11" dur="500" fill="hold"/>
                                        <p:tgtEl>
                                          <p:spTgt spid="1685547"/>
                                        </p:tgtEl>
                                        <p:attrNameLst>
                                          <p:attrName>ppt_x</p:attrName>
                                        </p:attrNameLst>
                                      </p:cBhvr>
                                      <p:tavLst>
                                        <p:tav tm="0">
                                          <p:val>
                                            <p:strVal val="#ppt_x"/>
                                          </p:val>
                                        </p:tav>
                                        <p:tav tm="100000">
                                          <p:val>
                                            <p:strVal val="#ppt_x"/>
                                          </p:val>
                                        </p:tav>
                                      </p:tavLst>
                                    </p:anim>
                                    <p:anim calcmode="lin" valueType="num">
                                      <p:cBhvr additive="base">
                                        <p:cTn id="12" dur="500" fill="hold"/>
                                        <p:tgtEl>
                                          <p:spTgt spid="168554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85533"/>
                                        </p:tgtEl>
                                        <p:attrNameLst>
                                          <p:attrName>style.visibility</p:attrName>
                                        </p:attrNameLst>
                                      </p:cBhvr>
                                      <p:to>
                                        <p:strVal val="visible"/>
                                      </p:to>
                                    </p:set>
                                    <p:anim calcmode="lin" valueType="num">
                                      <p:cBhvr additive="base">
                                        <p:cTn id="17" dur="500" fill="hold"/>
                                        <p:tgtEl>
                                          <p:spTgt spid="1685533"/>
                                        </p:tgtEl>
                                        <p:attrNameLst>
                                          <p:attrName>ppt_x</p:attrName>
                                        </p:attrNameLst>
                                      </p:cBhvr>
                                      <p:tavLst>
                                        <p:tav tm="0">
                                          <p:val>
                                            <p:strVal val="#ppt_x"/>
                                          </p:val>
                                        </p:tav>
                                        <p:tav tm="100000">
                                          <p:val>
                                            <p:strVal val="#ppt_x"/>
                                          </p:val>
                                        </p:tav>
                                      </p:tavLst>
                                    </p:anim>
                                    <p:anim calcmode="lin" valueType="num">
                                      <p:cBhvr additive="base">
                                        <p:cTn id="18" dur="500" fill="hold"/>
                                        <p:tgtEl>
                                          <p:spTgt spid="16855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85534"/>
                                        </p:tgtEl>
                                        <p:attrNameLst>
                                          <p:attrName>style.visibility</p:attrName>
                                        </p:attrNameLst>
                                      </p:cBhvr>
                                      <p:to>
                                        <p:strVal val="visible"/>
                                      </p:to>
                                    </p:set>
                                    <p:anim calcmode="lin" valueType="num">
                                      <p:cBhvr additive="base">
                                        <p:cTn id="21" dur="500" fill="hold"/>
                                        <p:tgtEl>
                                          <p:spTgt spid="1685534"/>
                                        </p:tgtEl>
                                        <p:attrNameLst>
                                          <p:attrName>ppt_x</p:attrName>
                                        </p:attrNameLst>
                                      </p:cBhvr>
                                      <p:tavLst>
                                        <p:tav tm="0">
                                          <p:val>
                                            <p:strVal val="#ppt_x"/>
                                          </p:val>
                                        </p:tav>
                                        <p:tav tm="100000">
                                          <p:val>
                                            <p:strVal val="#ppt_x"/>
                                          </p:val>
                                        </p:tav>
                                      </p:tavLst>
                                    </p:anim>
                                    <p:anim calcmode="lin" valueType="num">
                                      <p:cBhvr additive="base">
                                        <p:cTn id="22" dur="500" fill="hold"/>
                                        <p:tgtEl>
                                          <p:spTgt spid="168553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85535"/>
                                        </p:tgtEl>
                                        <p:attrNameLst>
                                          <p:attrName>style.visibility</p:attrName>
                                        </p:attrNameLst>
                                      </p:cBhvr>
                                      <p:to>
                                        <p:strVal val="visible"/>
                                      </p:to>
                                    </p:set>
                                    <p:anim calcmode="lin" valueType="num">
                                      <p:cBhvr additive="base">
                                        <p:cTn id="25" dur="500" fill="hold"/>
                                        <p:tgtEl>
                                          <p:spTgt spid="1685535"/>
                                        </p:tgtEl>
                                        <p:attrNameLst>
                                          <p:attrName>ppt_x</p:attrName>
                                        </p:attrNameLst>
                                      </p:cBhvr>
                                      <p:tavLst>
                                        <p:tav tm="0">
                                          <p:val>
                                            <p:strVal val="#ppt_x"/>
                                          </p:val>
                                        </p:tav>
                                        <p:tav tm="100000">
                                          <p:val>
                                            <p:strVal val="#ppt_x"/>
                                          </p:val>
                                        </p:tav>
                                      </p:tavLst>
                                    </p:anim>
                                    <p:anim calcmode="lin" valueType="num">
                                      <p:cBhvr additive="base">
                                        <p:cTn id="26" dur="500" fill="hold"/>
                                        <p:tgtEl>
                                          <p:spTgt spid="168553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85536"/>
                                        </p:tgtEl>
                                        <p:attrNameLst>
                                          <p:attrName>style.visibility</p:attrName>
                                        </p:attrNameLst>
                                      </p:cBhvr>
                                      <p:to>
                                        <p:strVal val="visible"/>
                                      </p:to>
                                    </p:set>
                                    <p:anim calcmode="lin" valueType="num">
                                      <p:cBhvr additive="base">
                                        <p:cTn id="29" dur="500" fill="hold"/>
                                        <p:tgtEl>
                                          <p:spTgt spid="1685536"/>
                                        </p:tgtEl>
                                        <p:attrNameLst>
                                          <p:attrName>ppt_x</p:attrName>
                                        </p:attrNameLst>
                                      </p:cBhvr>
                                      <p:tavLst>
                                        <p:tav tm="0">
                                          <p:val>
                                            <p:strVal val="#ppt_x"/>
                                          </p:val>
                                        </p:tav>
                                        <p:tav tm="100000">
                                          <p:val>
                                            <p:strVal val="#ppt_x"/>
                                          </p:val>
                                        </p:tav>
                                      </p:tavLst>
                                    </p:anim>
                                    <p:anim calcmode="lin" valueType="num">
                                      <p:cBhvr additive="base">
                                        <p:cTn id="30" dur="500" fill="hold"/>
                                        <p:tgtEl>
                                          <p:spTgt spid="168553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85537"/>
                                        </p:tgtEl>
                                        <p:attrNameLst>
                                          <p:attrName>style.visibility</p:attrName>
                                        </p:attrNameLst>
                                      </p:cBhvr>
                                      <p:to>
                                        <p:strVal val="visible"/>
                                      </p:to>
                                    </p:set>
                                    <p:anim calcmode="lin" valueType="num">
                                      <p:cBhvr additive="base">
                                        <p:cTn id="33" dur="500" fill="hold"/>
                                        <p:tgtEl>
                                          <p:spTgt spid="1685537"/>
                                        </p:tgtEl>
                                        <p:attrNameLst>
                                          <p:attrName>ppt_x</p:attrName>
                                        </p:attrNameLst>
                                      </p:cBhvr>
                                      <p:tavLst>
                                        <p:tav tm="0">
                                          <p:val>
                                            <p:strVal val="#ppt_x"/>
                                          </p:val>
                                        </p:tav>
                                        <p:tav tm="100000">
                                          <p:val>
                                            <p:strVal val="#ppt_x"/>
                                          </p:val>
                                        </p:tav>
                                      </p:tavLst>
                                    </p:anim>
                                    <p:anim calcmode="lin" valueType="num">
                                      <p:cBhvr additive="base">
                                        <p:cTn id="34" dur="500" fill="hold"/>
                                        <p:tgtEl>
                                          <p:spTgt spid="16855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85538"/>
                                        </p:tgtEl>
                                        <p:attrNameLst>
                                          <p:attrName>style.visibility</p:attrName>
                                        </p:attrNameLst>
                                      </p:cBhvr>
                                      <p:to>
                                        <p:strVal val="visible"/>
                                      </p:to>
                                    </p:set>
                                    <p:anim calcmode="lin" valueType="num">
                                      <p:cBhvr additive="base">
                                        <p:cTn id="37" dur="500" fill="hold"/>
                                        <p:tgtEl>
                                          <p:spTgt spid="1685538"/>
                                        </p:tgtEl>
                                        <p:attrNameLst>
                                          <p:attrName>ppt_x</p:attrName>
                                        </p:attrNameLst>
                                      </p:cBhvr>
                                      <p:tavLst>
                                        <p:tav tm="0">
                                          <p:val>
                                            <p:strVal val="#ppt_x"/>
                                          </p:val>
                                        </p:tav>
                                        <p:tav tm="100000">
                                          <p:val>
                                            <p:strVal val="#ppt_x"/>
                                          </p:val>
                                        </p:tav>
                                      </p:tavLst>
                                    </p:anim>
                                    <p:anim calcmode="lin" valueType="num">
                                      <p:cBhvr additive="base">
                                        <p:cTn id="38" dur="500" fill="hold"/>
                                        <p:tgtEl>
                                          <p:spTgt spid="168553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85539"/>
                                        </p:tgtEl>
                                        <p:attrNameLst>
                                          <p:attrName>style.visibility</p:attrName>
                                        </p:attrNameLst>
                                      </p:cBhvr>
                                      <p:to>
                                        <p:strVal val="visible"/>
                                      </p:to>
                                    </p:set>
                                    <p:anim calcmode="lin" valueType="num">
                                      <p:cBhvr additive="base">
                                        <p:cTn id="41" dur="500" fill="hold"/>
                                        <p:tgtEl>
                                          <p:spTgt spid="1685539"/>
                                        </p:tgtEl>
                                        <p:attrNameLst>
                                          <p:attrName>ppt_x</p:attrName>
                                        </p:attrNameLst>
                                      </p:cBhvr>
                                      <p:tavLst>
                                        <p:tav tm="0">
                                          <p:val>
                                            <p:strVal val="#ppt_x"/>
                                          </p:val>
                                        </p:tav>
                                        <p:tav tm="100000">
                                          <p:val>
                                            <p:strVal val="#ppt_x"/>
                                          </p:val>
                                        </p:tav>
                                      </p:tavLst>
                                    </p:anim>
                                    <p:anim calcmode="lin" valueType="num">
                                      <p:cBhvr additive="base">
                                        <p:cTn id="42" dur="500" fill="hold"/>
                                        <p:tgtEl>
                                          <p:spTgt spid="168553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85540"/>
                                        </p:tgtEl>
                                        <p:attrNameLst>
                                          <p:attrName>style.visibility</p:attrName>
                                        </p:attrNameLst>
                                      </p:cBhvr>
                                      <p:to>
                                        <p:strVal val="visible"/>
                                      </p:to>
                                    </p:set>
                                    <p:anim calcmode="lin" valueType="num">
                                      <p:cBhvr additive="base">
                                        <p:cTn id="45" dur="500" fill="hold"/>
                                        <p:tgtEl>
                                          <p:spTgt spid="1685540"/>
                                        </p:tgtEl>
                                        <p:attrNameLst>
                                          <p:attrName>ppt_x</p:attrName>
                                        </p:attrNameLst>
                                      </p:cBhvr>
                                      <p:tavLst>
                                        <p:tav tm="0">
                                          <p:val>
                                            <p:strVal val="#ppt_x"/>
                                          </p:val>
                                        </p:tav>
                                        <p:tav tm="100000">
                                          <p:val>
                                            <p:strVal val="#ppt_x"/>
                                          </p:val>
                                        </p:tav>
                                      </p:tavLst>
                                    </p:anim>
                                    <p:anim calcmode="lin" valueType="num">
                                      <p:cBhvr additive="base">
                                        <p:cTn id="46" dur="500" fill="hold"/>
                                        <p:tgtEl>
                                          <p:spTgt spid="168554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85541"/>
                                        </p:tgtEl>
                                        <p:attrNameLst>
                                          <p:attrName>style.visibility</p:attrName>
                                        </p:attrNameLst>
                                      </p:cBhvr>
                                      <p:to>
                                        <p:strVal val="visible"/>
                                      </p:to>
                                    </p:set>
                                    <p:anim calcmode="lin" valueType="num">
                                      <p:cBhvr additive="base">
                                        <p:cTn id="49" dur="500" fill="hold"/>
                                        <p:tgtEl>
                                          <p:spTgt spid="1685541"/>
                                        </p:tgtEl>
                                        <p:attrNameLst>
                                          <p:attrName>ppt_x</p:attrName>
                                        </p:attrNameLst>
                                      </p:cBhvr>
                                      <p:tavLst>
                                        <p:tav tm="0">
                                          <p:val>
                                            <p:strVal val="#ppt_x"/>
                                          </p:val>
                                        </p:tav>
                                        <p:tav tm="100000">
                                          <p:val>
                                            <p:strVal val="#ppt_x"/>
                                          </p:val>
                                        </p:tav>
                                      </p:tavLst>
                                    </p:anim>
                                    <p:anim calcmode="lin" valueType="num">
                                      <p:cBhvr additive="base">
                                        <p:cTn id="50" dur="500" fill="hold"/>
                                        <p:tgtEl>
                                          <p:spTgt spid="16855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85542"/>
                                        </p:tgtEl>
                                        <p:attrNameLst>
                                          <p:attrName>style.visibility</p:attrName>
                                        </p:attrNameLst>
                                      </p:cBhvr>
                                      <p:to>
                                        <p:strVal val="visible"/>
                                      </p:to>
                                    </p:set>
                                    <p:anim calcmode="lin" valueType="num">
                                      <p:cBhvr additive="base">
                                        <p:cTn id="53" dur="500" fill="hold"/>
                                        <p:tgtEl>
                                          <p:spTgt spid="1685542"/>
                                        </p:tgtEl>
                                        <p:attrNameLst>
                                          <p:attrName>ppt_x</p:attrName>
                                        </p:attrNameLst>
                                      </p:cBhvr>
                                      <p:tavLst>
                                        <p:tav tm="0">
                                          <p:val>
                                            <p:strVal val="#ppt_x"/>
                                          </p:val>
                                        </p:tav>
                                        <p:tav tm="100000">
                                          <p:val>
                                            <p:strVal val="#ppt_x"/>
                                          </p:val>
                                        </p:tav>
                                      </p:tavLst>
                                    </p:anim>
                                    <p:anim calcmode="lin" valueType="num">
                                      <p:cBhvr additive="base">
                                        <p:cTn id="54" dur="500" fill="hold"/>
                                        <p:tgtEl>
                                          <p:spTgt spid="168554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85543"/>
                                        </p:tgtEl>
                                        <p:attrNameLst>
                                          <p:attrName>style.visibility</p:attrName>
                                        </p:attrNameLst>
                                      </p:cBhvr>
                                      <p:to>
                                        <p:strVal val="visible"/>
                                      </p:to>
                                    </p:set>
                                    <p:anim calcmode="lin" valueType="num">
                                      <p:cBhvr additive="base">
                                        <p:cTn id="57" dur="500" fill="hold"/>
                                        <p:tgtEl>
                                          <p:spTgt spid="1685543"/>
                                        </p:tgtEl>
                                        <p:attrNameLst>
                                          <p:attrName>ppt_x</p:attrName>
                                        </p:attrNameLst>
                                      </p:cBhvr>
                                      <p:tavLst>
                                        <p:tav tm="0">
                                          <p:val>
                                            <p:strVal val="#ppt_x"/>
                                          </p:val>
                                        </p:tav>
                                        <p:tav tm="100000">
                                          <p:val>
                                            <p:strVal val="#ppt_x"/>
                                          </p:val>
                                        </p:tav>
                                      </p:tavLst>
                                    </p:anim>
                                    <p:anim calcmode="lin" valueType="num">
                                      <p:cBhvr additive="base">
                                        <p:cTn id="58" dur="500" fill="hold"/>
                                        <p:tgtEl>
                                          <p:spTgt spid="168554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85544"/>
                                        </p:tgtEl>
                                        <p:attrNameLst>
                                          <p:attrName>style.visibility</p:attrName>
                                        </p:attrNameLst>
                                      </p:cBhvr>
                                      <p:to>
                                        <p:strVal val="visible"/>
                                      </p:to>
                                    </p:set>
                                    <p:anim calcmode="lin" valueType="num">
                                      <p:cBhvr additive="base">
                                        <p:cTn id="61" dur="500" fill="hold"/>
                                        <p:tgtEl>
                                          <p:spTgt spid="1685544"/>
                                        </p:tgtEl>
                                        <p:attrNameLst>
                                          <p:attrName>ppt_x</p:attrName>
                                        </p:attrNameLst>
                                      </p:cBhvr>
                                      <p:tavLst>
                                        <p:tav tm="0">
                                          <p:val>
                                            <p:strVal val="#ppt_x"/>
                                          </p:val>
                                        </p:tav>
                                        <p:tav tm="100000">
                                          <p:val>
                                            <p:strVal val="#ppt_x"/>
                                          </p:val>
                                        </p:tav>
                                      </p:tavLst>
                                    </p:anim>
                                    <p:anim calcmode="lin" valueType="num">
                                      <p:cBhvr additive="base">
                                        <p:cTn id="62" dur="500" fill="hold"/>
                                        <p:tgtEl>
                                          <p:spTgt spid="168554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85545"/>
                                        </p:tgtEl>
                                        <p:attrNameLst>
                                          <p:attrName>style.visibility</p:attrName>
                                        </p:attrNameLst>
                                      </p:cBhvr>
                                      <p:to>
                                        <p:strVal val="visible"/>
                                      </p:to>
                                    </p:set>
                                    <p:anim calcmode="lin" valueType="num">
                                      <p:cBhvr additive="base">
                                        <p:cTn id="65" dur="500" fill="hold"/>
                                        <p:tgtEl>
                                          <p:spTgt spid="1685545"/>
                                        </p:tgtEl>
                                        <p:attrNameLst>
                                          <p:attrName>ppt_x</p:attrName>
                                        </p:attrNameLst>
                                      </p:cBhvr>
                                      <p:tavLst>
                                        <p:tav tm="0">
                                          <p:val>
                                            <p:strVal val="#ppt_x"/>
                                          </p:val>
                                        </p:tav>
                                        <p:tav tm="100000">
                                          <p:val>
                                            <p:strVal val="#ppt_x"/>
                                          </p:val>
                                        </p:tav>
                                      </p:tavLst>
                                    </p:anim>
                                    <p:anim calcmode="lin" valueType="num">
                                      <p:cBhvr additive="base">
                                        <p:cTn id="66" dur="500" fill="hold"/>
                                        <p:tgtEl>
                                          <p:spTgt spid="168554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685546"/>
                                        </p:tgtEl>
                                        <p:attrNameLst>
                                          <p:attrName>style.visibility</p:attrName>
                                        </p:attrNameLst>
                                      </p:cBhvr>
                                      <p:to>
                                        <p:strVal val="visible"/>
                                      </p:to>
                                    </p:set>
                                    <p:anim calcmode="lin" valueType="num">
                                      <p:cBhvr additive="base">
                                        <p:cTn id="69" dur="500" fill="hold"/>
                                        <p:tgtEl>
                                          <p:spTgt spid="1685546"/>
                                        </p:tgtEl>
                                        <p:attrNameLst>
                                          <p:attrName>ppt_x</p:attrName>
                                        </p:attrNameLst>
                                      </p:cBhvr>
                                      <p:tavLst>
                                        <p:tav tm="0">
                                          <p:val>
                                            <p:strVal val="#ppt_x"/>
                                          </p:val>
                                        </p:tav>
                                        <p:tav tm="100000">
                                          <p:val>
                                            <p:strVal val="#ppt_x"/>
                                          </p:val>
                                        </p:tav>
                                      </p:tavLst>
                                    </p:anim>
                                    <p:anim calcmode="lin" valueType="num">
                                      <p:cBhvr additive="base">
                                        <p:cTn id="70" dur="500" fill="hold"/>
                                        <p:tgtEl>
                                          <p:spTgt spid="168554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685548"/>
                                        </p:tgtEl>
                                        <p:attrNameLst>
                                          <p:attrName>style.visibility</p:attrName>
                                        </p:attrNameLst>
                                      </p:cBhvr>
                                      <p:to>
                                        <p:strVal val="visible"/>
                                      </p:to>
                                    </p:set>
                                    <p:anim calcmode="lin" valueType="num">
                                      <p:cBhvr additive="base">
                                        <p:cTn id="73" dur="500" fill="hold"/>
                                        <p:tgtEl>
                                          <p:spTgt spid="1685548"/>
                                        </p:tgtEl>
                                        <p:attrNameLst>
                                          <p:attrName>ppt_x</p:attrName>
                                        </p:attrNameLst>
                                      </p:cBhvr>
                                      <p:tavLst>
                                        <p:tav tm="0">
                                          <p:val>
                                            <p:strVal val="#ppt_x"/>
                                          </p:val>
                                        </p:tav>
                                        <p:tav tm="100000">
                                          <p:val>
                                            <p:strVal val="#ppt_x"/>
                                          </p:val>
                                        </p:tav>
                                      </p:tavLst>
                                    </p:anim>
                                    <p:anim calcmode="lin" valueType="num">
                                      <p:cBhvr additive="base">
                                        <p:cTn id="74" dur="500" fill="hold"/>
                                        <p:tgtEl>
                                          <p:spTgt spid="16855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685549"/>
                                        </p:tgtEl>
                                        <p:attrNameLst>
                                          <p:attrName>style.visibility</p:attrName>
                                        </p:attrNameLst>
                                      </p:cBhvr>
                                      <p:to>
                                        <p:strVal val="visible"/>
                                      </p:to>
                                    </p:set>
                                    <p:anim calcmode="lin" valueType="num">
                                      <p:cBhvr additive="base">
                                        <p:cTn id="77" dur="500" fill="hold"/>
                                        <p:tgtEl>
                                          <p:spTgt spid="1685549"/>
                                        </p:tgtEl>
                                        <p:attrNameLst>
                                          <p:attrName>ppt_x</p:attrName>
                                        </p:attrNameLst>
                                      </p:cBhvr>
                                      <p:tavLst>
                                        <p:tav tm="0">
                                          <p:val>
                                            <p:strVal val="#ppt_x"/>
                                          </p:val>
                                        </p:tav>
                                        <p:tav tm="100000">
                                          <p:val>
                                            <p:strVal val="#ppt_x"/>
                                          </p:val>
                                        </p:tav>
                                      </p:tavLst>
                                    </p:anim>
                                    <p:anim calcmode="lin" valueType="num">
                                      <p:cBhvr additive="base">
                                        <p:cTn id="78" dur="500" fill="hold"/>
                                        <p:tgtEl>
                                          <p:spTgt spid="1685549"/>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500" fill="hold"/>
                                        <p:tgtEl>
                                          <p:spTgt spid="2"/>
                                        </p:tgtEl>
                                        <p:attrNameLst>
                                          <p:attrName>ppt_x</p:attrName>
                                        </p:attrNameLst>
                                      </p:cBhvr>
                                      <p:tavLst>
                                        <p:tav tm="0">
                                          <p:val>
                                            <p:strVal val="#ppt_x"/>
                                          </p:val>
                                        </p:tav>
                                        <p:tav tm="100000">
                                          <p:val>
                                            <p:strVal val="#ppt_x"/>
                                          </p:val>
                                        </p:tav>
                                      </p:tavLst>
                                    </p:anim>
                                    <p:anim calcmode="lin" valueType="num">
                                      <p:cBhvr additive="base">
                                        <p:cTn id="84" dur="5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685529"/>
                                        </p:tgtEl>
                                        <p:attrNameLst>
                                          <p:attrName>style.visibility</p:attrName>
                                        </p:attrNameLst>
                                      </p:cBhvr>
                                      <p:to>
                                        <p:strVal val="visible"/>
                                      </p:to>
                                    </p:set>
                                    <p:anim calcmode="lin" valueType="num">
                                      <p:cBhvr additive="base">
                                        <p:cTn id="87" dur="500" fill="hold"/>
                                        <p:tgtEl>
                                          <p:spTgt spid="1685529"/>
                                        </p:tgtEl>
                                        <p:attrNameLst>
                                          <p:attrName>ppt_x</p:attrName>
                                        </p:attrNameLst>
                                      </p:cBhvr>
                                      <p:tavLst>
                                        <p:tav tm="0">
                                          <p:val>
                                            <p:strVal val="#ppt_x"/>
                                          </p:val>
                                        </p:tav>
                                        <p:tav tm="100000">
                                          <p:val>
                                            <p:strVal val="#ppt_x"/>
                                          </p:val>
                                        </p:tav>
                                      </p:tavLst>
                                    </p:anim>
                                    <p:anim calcmode="lin" valueType="num">
                                      <p:cBhvr additive="base">
                                        <p:cTn id="88" dur="500" fill="hold"/>
                                        <p:tgtEl>
                                          <p:spTgt spid="168552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85530"/>
                                        </p:tgtEl>
                                        <p:attrNameLst>
                                          <p:attrName>style.visibility</p:attrName>
                                        </p:attrNameLst>
                                      </p:cBhvr>
                                      <p:to>
                                        <p:strVal val="visible"/>
                                      </p:to>
                                    </p:set>
                                    <p:anim calcmode="lin" valueType="num">
                                      <p:cBhvr additive="base">
                                        <p:cTn id="91" dur="500" fill="hold"/>
                                        <p:tgtEl>
                                          <p:spTgt spid="1685530"/>
                                        </p:tgtEl>
                                        <p:attrNameLst>
                                          <p:attrName>ppt_x</p:attrName>
                                        </p:attrNameLst>
                                      </p:cBhvr>
                                      <p:tavLst>
                                        <p:tav tm="0">
                                          <p:val>
                                            <p:strVal val="#ppt_x"/>
                                          </p:val>
                                        </p:tav>
                                        <p:tav tm="100000">
                                          <p:val>
                                            <p:strVal val="#ppt_x"/>
                                          </p:val>
                                        </p:tav>
                                      </p:tavLst>
                                    </p:anim>
                                    <p:anim calcmode="lin" valueType="num">
                                      <p:cBhvr additive="base">
                                        <p:cTn id="92" dur="500" fill="hold"/>
                                        <p:tgtEl>
                                          <p:spTgt spid="1685530"/>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500" fill="hold"/>
                                        <p:tgtEl>
                                          <p:spTgt spid="5"/>
                                        </p:tgtEl>
                                        <p:attrNameLst>
                                          <p:attrName>ppt_x</p:attrName>
                                        </p:attrNameLst>
                                      </p:cBhvr>
                                      <p:tavLst>
                                        <p:tav tm="0">
                                          <p:val>
                                            <p:strVal val="#ppt_x"/>
                                          </p:val>
                                        </p:tav>
                                        <p:tav tm="100000">
                                          <p:val>
                                            <p:strVal val="#ppt_x"/>
                                          </p:val>
                                        </p:tav>
                                      </p:tavLst>
                                    </p:anim>
                                    <p:anim calcmode="lin" valueType="num">
                                      <p:cBhvr additive="base">
                                        <p:cTn id="98" dur="500" fill="hold"/>
                                        <p:tgtEl>
                                          <p:spTgt spid="5"/>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685581"/>
                                        </p:tgtEl>
                                        <p:attrNameLst>
                                          <p:attrName>style.visibility</p:attrName>
                                        </p:attrNameLst>
                                      </p:cBhvr>
                                      <p:to>
                                        <p:strVal val="visible"/>
                                      </p:to>
                                    </p:set>
                                    <p:anim calcmode="lin" valueType="num">
                                      <p:cBhvr additive="base">
                                        <p:cTn id="101" dur="500" fill="hold"/>
                                        <p:tgtEl>
                                          <p:spTgt spid="1685581"/>
                                        </p:tgtEl>
                                        <p:attrNameLst>
                                          <p:attrName>ppt_x</p:attrName>
                                        </p:attrNameLst>
                                      </p:cBhvr>
                                      <p:tavLst>
                                        <p:tav tm="0">
                                          <p:val>
                                            <p:strVal val="#ppt_x"/>
                                          </p:val>
                                        </p:tav>
                                        <p:tav tm="100000">
                                          <p:val>
                                            <p:strVal val="#ppt_x"/>
                                          </p:val>
                                        </p:tav>
                                      </p:tavLst>
                                    </p:anim>
                                    <p:anim calcmode="lin" valueType="num">
                                      <p:cBhvr additive="base">
                                        <p:cTn id="102" dur="500" fill="hold"/>
                                        <p:tgtEl>
                                          <p:spTgt spid="168558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685582"/>
                                        </p:tgtEl>
                                        <p:attrNameLst>
                                          <p:attrName>style.visibility</p:attrName>
                                        </p:attrNameLst>
                                      </p:cBhvr>
                                      <p:to>
                                        <p:strVal val="visible"/>
                                      </p:to>
                                    </p:set>
                                    <p:anim calcmode="lin" valueType="num">
                                      <p:cBhvr additive="base">
                                        <p:cTn id="105" dur="500" fill="hold"/>
                                        <p:tgtEl>
                                          <p:spTgt spid="1685582"/>
                                        </p:tgtEl>
                                        <p:attrNameLst>
                                          <p:attrName>ppt_x</p:attrName>
                                        </p:attrNameLst>
                                      </p:cBhvr>
                                      <p:tavLst>
                                        <p:tav tm="0">
                                          <p:val>
                                            <p:strVal val="#ppt_x"/>
                                          </p:val>
                                        </p:tav>
                                        <p:tav tm="100000">
                                          <p:val>
                                            <p:strVal val="#ppt_x"/>
                                          </p:val>
                                        </p:tav>
                                      </p:tavLst>
                                    </p:anim>
                                    <p:anim calcmode="lin" valueType="num">
                                      <p:cBhvr additive="base">
                                        <p:cTn id="106" dur="500" fill="hold"/>
                                        <p:tgtEl>
                                          <p:spTgt spid="168558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685507"/>
                                        </p:tgtEl>
                                        <p:attrNameLst>
                                          <p:attrName>style.visibility</p:attrName>
                                        </p:attrNameLst>
                                      </p:cBhvr>
                                      <p:to>
                                        <p:strVal val="visible"/>
                                      </p:to>
                                    </p:set>
                                    <p:anim calcmode="lin" valueType="num">
                                      <p:cBhvr additive="base">
                                        <p:cTn id="109" dur="500" fill="hold"/>
                                        <p:tgtEl>
                                          <p:spTgt spid="1685507"/>
                                        </p:tgtEl>
                                        <p:attrNameLst>
                                          <p:attrName>ppt_x</p:attrName>
                                        </p:attrNameLst>
                                      </p:cBhvr>
                                      <p:tavLst>
                                        <p:tav tm="0">
                                          <p:val>
                                            <p:strVal val="#ppt_x"/>
                                          </p:val>
                                        </p:tav>
                                        <p:tav tm="100000">
                                          <p:val>
                                            <p:strVal val="#ppt_x"/>
                                          </p:val>
                                        </p:tav>
                                      </p:tavLst>
                                    </p:anim>
                                    <p:anim calcmode="lin" valueType="num">
                                      <p:cBhvr additive="base">
                                        <p:cTn id="110" dur="500" fill="hold"/>
                                        <p:tgtEl>
                                          <p:spTgt spid="168550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685508"/>
                                        </p:tgtEl>
                                        <p:attrNameLst>
                                          <p:attrName>style.visibility</p:attrName>
                                        </p:attrNameLst>
                                      </p:cBhvr>
                                      <p:to>
                                        <p:strVal val="visible"/>
                                      </p:to>
                                    </p:set>
                                    <p:anim calcmode="lin" valueType="num">
                                      <p:cBhvr additive="base">
                                        <p:cTn id="113" dur="500" fill="hold"/>
                                        <p:tgtEl>
                                          <p:spTgt spid="1685508"/>
                                        </p:tgtEl>
                                        <p:attrNameLst>
                                          <p:attrName>ppt_x</p:attrName>
                                        </p:attrNameLst>
                                      </p:cBhvr>
                                      <p:tavLst>
                                        <p:tav tm="0">
                                          <p:val>
                                            <p:strVal val="#ppt_x"/>
                                          </p:val>
                                        </p:tav>
                                        <p:tav tm="100000">
                                          <p:val>
                                            <p:strVal val="#ppt_x"/>
                                          </p:val>
                                        </p:tav>
                                      </p:tavLst>
                                    </p:anim>
                                    <p:anim calcmode="lin" valueType="num">
                                      <p:cBhvr additive="base">
                                        <p:cTn id="114" dur="500" fill="hold"/>
                                        <p:tgtEl>
                                          <p:spTgt spid="1685508"/>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nodeType="clickEffect">
                                  <p:stCondLst>
                                    <p:cond delay="0"/>
                                  </p:stCondLst>
                                  <p:childTnLst>
                                    <p:set>
                                      <p:cBhvr>
                                        <p:cTn id="118" dur="1" fill="hold">
                                          <p:stCondLst>
                                            <p:cond delay="0"/>
                                          </p:stCondLst>
                                        </p:cTn>
                                        <p:tgtEl>
                                          <p:spTgt spid="7"/>
                                        </p:tgtEl>
                                        <p:attrNameLst>
                                          <p:attrName>style.visibility</p:attrName>
                                        </p:attrNameLst>
                                      </p:cBhvr>
                                      <p:to>
                                        <p:strVal val="visible"/>
                                      </p:to>
                                    </p:set>
                                    <p:anim calcmode="lin" valueType="num">
                                      <p:cBhvr additive="base">
                                        <p:cTn id="119" dur="500" fill="hold"/>
                                        <p:tgtEl>
                                          <p:spTgt spid="7"/>
                                        </p:tgtEl>
                                        <p:attrNameLst>
                                          <p:attrName>ppt_x</p:attrName>
                                        </p:attrNameLst>
                                      </p:cBhvr>
                                      <p:tavLst>
                                        <p:tav tm="0">
                                          <p:val>
                                            <p:strVal val="#ppt_x"/>
                                          </p:val>
                                        </p:tav>
                                        <p:tav tm="100000">
                                          <p:val>
                                            <p:strVal val="#ppt_x"/>
                                          </p:val>
                                        </p:tav>
                                      </p:tavLst>
                                    </p:anim>
                                    <p:anim calcmode="lin" valueType="num">
                                      <p:cBhvr additive="base">
                                        <p:cTn id="120" dur="500" fill="hold"/>
                                        <p:tgtEl>
                                          <p:spTgt spid="7"/>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685583"/>
                                        </p:tgtEl>
                                        <p:attrNameLst>
                                          <p:attrName>style.visibility</p:attrName>
                                        </p:attrNameLst>
                                      </p:cBhvr>
                                      <p:to>
                                        <p:strVal val="visible"/>
                                      </p:to>
                                    </p:set>
                                    <p:anim calcmode="lin" valueType="num">
                                      <p:cBhvr additive="base">
                                        <p:cTn id="123" dur="500" fill="hold"/>
                                        <p:tgtEl>
                                          <p:spTgt spid="1685583"/>
                                        </p:tgtEl>
                                        <p:attrNameLst>
                                          <p:attrName>ppt_x</p:attrName>
                                        </p:attrNameLst>
                                      </p:cBhvr>
                                      <p:tavLst>
                                        <p:tav tm="0">
                                          <p:val>
                                            <p:strVal val="#ppt_x"/>
                                          </p:val>
                                        </p:tav>
                                        <p:tav tm="100000">
                                          <p:val>
                                            <p:strVal val="#ppt_x"/>
                                          </p:val>
                                        </p:tav>
                                      </p:tavLst>
                                    </p:anim>
                                    <p:anim calcmode="lin" valueType="num">
                                      <p:cBhvr additive="base">
                                        <p:cTn id="124" dur="500" fill="hold"/>
                                        <p:tgtEl>
                                          <p:spTgt spid="168558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685584"/>
                                        </p:tgtEl>
                                        <p:attrNameLst>
                                          <p:attrName>style.visibility</p:attrName>
                                        </p:attrNameLst>
                                      </p:cBhvr>
                                      <p:to>
                                        <p:strVal val="visible"/>
                                      </p:to>
                                    </p:set>
                                    <p:anim calcmode="lin" valueType="num">
                                      <p:cBhvr additive="base">
                                        <p:cTn id="127" dur="500" fill="hold"/>
                                        <p:tgtEl>
                                          <p:spTgt spid="1685584"/>
                                        </p:tgtEl>
                                        <p:attrNameLst>
                                          <p:attrName>ppt_x</p:attrName>
                                        </p:attrNameLst>
                                      </p:cBhvr>
                                      <p:tavLst>
                                        <p:tav tm="0">
                                          <p:val>
                                            <p:strVal val="#ppt_x"/>
                                          </p:val>
                                        </p:tav>
                                        <p:tav tm="100000">
                                          <p:val>
                                            <p:strVal val="#ppt_x"/>
                                          </p:val>
                                        </p:tav>
                                      </p:tavLst>
                                    </p:anim>
                                    <p:anim calcmode="lin" valueType="num">
                                      <p:cBhvr additive="base">
                                        <p:cTn id="128" dur="500" fill="hold"/>
                                        <p:tgtEl>
                                          <p:spTgt spid="1685584"/>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nodeType="clickEffect">
                                  <p:stCondLst>
                                    <p:cond delay="0"/>
                                  </p:stCondLst>
                                  <p:childTnLst>
                                    <p:set>
                                      <p:cBhvr>
                                        <p:cTn id="132" dur="1" fill="hold">
                                          <p:stCondLst>
                                            <p:cond delay="0"/>
                                          </p:stCondLst>
                                        </p:cTn>
                                        <p:tgtEl>
                                          <p:spTgt spid="9"/>
                                        </p:tgtEl>
                                        <p:attrNameLst>
                                          <p:attrName>style.visibility</p:attrName>
                                        </p:attrNameLst>
                                      </p:cBhvr>
                                      <p:to>
                                        <p:strVal val="visible"/>
                                      </p:to>
                                    </p:set>
                                    <p:anim calcmode="lin" valueType="num">
                                      <p:cBhvr additive="base">
                                        <p:cTn id="133" dur="500" fill="hold"/>
                                        <p:tgtEl>
                                          <p:spTgt spid="9"/>
                                        </p:tgtEl>
                                        <p:attrNameLst>
                                          <p:attrName>ppt_x</p:attrName>
                                        </p:attrNameLst>
                                      </p:cBhvr>
                                      <p:tavLst>
                                        <p:tav tm="0">
                                          <p:val>
                                            <p:strVal val="#ppt_x"/>
                                          </p:val>
                                        </p:tav>
                                        <p:tav tm="100000">
                                          <p:val>
                                            <p:strVal val="#ppt_x"/>
                                          </p:val>
                                        </p:tav>
                                      </p:tavLst>
                                    </p:anim>
                                    <p:anim calcmode="lin" valueType="num">
                                      <p:cBhvr additive="base">
                                        <p:cTn id="134" dur="500" fill="hold"/>
                                        <p:tgtEl>
                                          <p:spTgt spid="9"/>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685600"/>
                                        </p:tgtEl>
                                        <p:attrNameLst>
                                          <p:attrName>style.visibility</p:attrName>
                                        </p:attrNameLst>
                                      </p:cBhvr>
                                      <p:to>
                                        <p:strVal val="visible"/>
                                      </p:to>
                                    </p:set>
                                    <p:anim calcmode="lin" valueType="num">
                                      <p:cBhvr additive="base">
                                        <p:cTn id="137" dur="500" fill="hold"/>
                                        <p:tgtEl>
                                          <p:spTgt spid="1685600"/>
                                        </p:tgtEl>
                                        <p:attrNameLst>
                                          <p:attrName>ppt_x</p:attrName>
                                        </p:attrNameLst>
                                      </p:cBhvr>
                                      <p:tavLst>
                                        <p:tav tm="0">
                                          <p:val>
                                            <p:strVal val="#ppt_x"/>
                                          </p:val>
                                        </p:tav>
                                        <p:tav tm="100000">
                                          <p:val>
                                            <p:strVal val="#ppt_x"/>
                                          </p:val>
                                        </p:tav>
                                      </p:tavLst>
                                    </p:anim>
                                    <p:anim calcmode="lin" valueType="num">
                                      <p:cBhvr additive="base">
                                        <p:cTn id="138" dur="500" fill="hold"/>
                                        <p:tgtEl>
                                          <p:spTgt spid="168560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685601"/>
                                        </p:tgtEl>
                                        <p:attrNameLst>
                                          <p:attrName>style.visibility</p:attrName>
                                        </p:attrNameLst>
                                      </p:cBhvr>
                                      <p:to>
                                        <p:strVal val="visible"/>
                                      </p:to>
                                    </p:set>
                                    <p:anim calcmode="lin" valueType="num">
                                      <p:cBhvr additive="base">
                                        <p:cTn id="141" dur="500" fill="hold"/>
                                        <p:tgtEl>
                                          <p:spTgt spid="1685601"/>
                                        </p:tgtEl>
                                        <p:attrNameLst>
                                          <p:attrName>ppt_x</p:attrName>
                                        </p:attrNameLst>
                                      </p:cBhvr>
                                      <p:tavLst>
                                        <p:tav tm="0">
                                          <p:val>
                                            <p:strVal val="#ppt_x"/>
                                          </p:val>
                                        </p:tav>
                                        <p:tav tm="100000">
                                          <p:val>
                                            <p:strVal val="#ppt_x"/>
                                          </p:val>
                                        </p:tav>
                                      </p:tavLst>
                                    </p:anim>
                                    <p:anim calcmode="lin" valueType="num">
                                      <p:cBhvr additive="base">
                                        <p:cTn id="142" dur="500" fill="hold"/>
                                        <p:tgtEl>
                                          <p:spTgt spid="1685601"/>
                                        </p:tgtEl>
                                        <p:attrNameLst>
                                          <p:attrName>ppt_y</p:attrName>
                                        </p:attrNameLst>
                                      </p:cBhvr>
                                      <p:tavLst>
                                        <p:tav tm="0">
                                          <p:val>
                                            <p:strVal val="1+#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4" fill="hold" nodeType="clickEffect">
                                  <p:stCondLst>
                                    <p:cond delay="0"/>
                                  </p:stCondLst>
                                  <p:childTnLst>
                                    <p:set>
                                      <p:cBhvr>
                                        <p:cTn id="146" dur="1" fill="hold">
                                          <p:stCondLst>
                                            <p:cond delay="0"/>
                                          </p:stCondLst>
                                        </p:cTn>
                                        <p:tgtEl>
                                          <p:spTgt spid="11"/>
                                        </p:tgtEl>
                                        <p:attrNameLst>
                                          <p:attrName>style.visibility</p:attrName>
                                        </p:attrNameLst>
                                      </p:cBhvr>
                                      <p:to>
                                        <p:strVal val="visible"/>
                                      </p:to>
                                    </p:set>
                                    <p:anim calcmode="lin" valueType="num">
                                      <p:cBhvr additive="base">
                                        <p:cTn id="147" dur="500" fill="hold"/>
                                        <p:tgtEl>
                                          <p:spTgt spid="11"/>
                                        </p:tgtEl>
                                        <p:attrNameLst>
                                          <p:attrName>ppt_x</p:attrName>
                                        </p:attrNameLst>
                                      </p:cBhvr>
                                      <p:tavLst>
                                        <p:tav tm="0">
                                          <p:val>
                                            <p:strVal val="#ppt_x"/>
                                          </p:val>
                                        </p:tav>
                                        <p:tav tm="100000">
                                          <p:val>
                                            <p:strVal val="#ppt_x"/>
                                          </p:val>
                                        </p:tav>
                                      </p:tavLst>
                                    </p:anim>
                                    <p:anim calcmode="lin" valueType="num">
                                      <p:cBhvr additive="base">
                                        <p:cTn id="148" dur="500" fill="hold"/>
                                        <p:tgtEl>
                                          <p:spTgt spid="11"/>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685617"/>
                                        </p:tgtEl>
                                        <p:attrNameLst>
                                          <p:attrName>style.visibility</p:attrName>
                                        </p:attrNameLst>
                                      </p:cBhvr>
                                      <p:to>
                                        <p:strVal val="visible"/>
                                      </p:to>
                                    </p:set>
                                    <p:anim calcmode="lin" valueType="num">
                                      <p:cBhvr additive="base">
                                        <p:cTn id="151" dur="500" fill="hold"/>
                                        <p:tgtEl>
                                          <p:spTgt spid="1685617"/>
                                        </p:tgtEl>
                                        <p:attrNameLst>
                                          <p:attrName>ppt_x</p:attrName>
                                        </p:attrNameLst>
                                      </p:cBhvr>
                                      <p:tavLst>
                                        <p:tav tm="0">
                                          <p:val>
                                            <p:strVal val="#ppt_x"/>
                                          </p:val>
                                        </p:tav>
                                        <p:tav tm="100000">
                                          <p:val>
                                            <p:strVal val="#ppt_x"/>
                                          </p:val>
                                        </p:tav>
                                      </p:tavLst>
                                    </p:anim>
                                    <p:anim calcmode="lin" valueType="num">
                                      <p:cBhvr additive="base">
                                        <p:cTn id="152" dur="500" fill="hold"/>
                                        <p:tgtEl>
                                          <p:spTgt spid="168561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685618"/>
                                        </p:tgtEl>
                                        <p:attrNameLst>
                                          <p:attrName>style.visibility</p:attrName>
                                        </p:attrNameLst>
                                      </p:cBhvr>
                                      <p:to>
                                        <p:strVal val="visible"/>
                                      </p:to>
                                    </p:set>
                                    <p:anim calcmode="lin" valueType="num">
                                      <p:cBhvr additive="base">
                                        <p:cTn id="155" dur="500" fill="hold"/>
                                        <p:tgtEl>
                                          <p:spTgt spid="1685618"/>
                                        </p:tgtEl>
                                        <p:attrNameLst>
                                          <p:attrName>ppt_x</p:attrName>
                                        </p:attrNameLst>
                                      </p:cBhvr>
                                      <p:tavLst>
                                        <p:tav tm="0">
                                          <p:val>
                                            <p:strVal val="#ppt_x"/>
                                          </p:val>
                                        </p:tav>
                                        <p:tav tm="100000">
                                          <p:val>
                                            <p:strVal val="#ppt_x"/>
                                          </p:val>
                                        </p:tav>
                                      </p:tavLst>
                                    </p:anim>
                                    <p:anim calcmode="lin" valueType="num">
                                      <p:cBhvr additive="base">
                                        <p:cTn id="156" dur="500" fill="hold"/>
                                        <p:tgtEl>
                                          <p:spTgt spid="1685618"/>
                                        </p:tgtEl>
                                        <p:attrNameLst>
                                          <p:attrName>ppt_y</p:attrName>
                                        </p:attrNameLst>
                                      </p:cBhvr>
                                      <p:tavLst>
                                        <p:tav tm="0">
                                          <p:val>
                                            <p:strVal val="1+#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4" fill="hold" nodeType="clickEffect">
                                  <p:stCondLst>
                                    <p:cond delay="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500" fill="hold"/>
                                        <p:tgtEl>
                                          <p:spTgt spid="13"/>
                                        </p:tgtEl>
                                        <p:attrNameLst>
                                          <p:attrName>ppt_x</p:attrName>
                                        </p:attrNameLst>
                                      </p:cBhvr>
                                      <p:tavLst>
                                        <p:tav tm="0">
                                          <p:val>
                                            <p:strVal val="#ppt_x"/>
                                          </p:val>
                                        </p:tav>
                                        <p:tav tm="100000">
                                          <p:val>
                                            <p:strVal val="#ppt_x"/>
                                          </p:val>
                                        </p:tav>
                                      </p:tavLst>
                                    </p:anim>
                                    <p:anim calcmode="lin" valueType="num">
                                      <p:cBhvr additive="base">
                                        <p:cTn id="162" dur="500" fill="hold"/>
                                        <p:tgtEl>
                                          <p:spTgt spid="13"/>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685634"/>
                                        </p:tgtEl>
                                        <p:attrNameLst>
                                          <p:attrName>style.visibility</p:attrName>
                                        </p:attrNameLst>
                                      </p:cBhvr>
                                      <p:to>
                                        <p:strVal val="visible"/>
                                      </p:to>
                                    </p:set>
                                    <p:anim calcmode="lin" valueType="num">
                                      <p:cBhvr additive="base">
                                        <p:cTn id="165" dur="500" fill="hold"/>
                                        <p:tgtEl>
                                          <p:spTgt spid="1685634"/>
                                        </p:tgtEl>
                                        <p:attrNameLst>
                                          <p:attrName>ppt_x</p:attrName>
                                        </p:attrNameLst>
                                      </p:cBhvr>
                                      <p:tavLst>
                                        <p:tav tm="0">
                                          <p:val>
                                            <p:strVal val="#ppt_x"/>
                                          </p:val>
                                        </p:tav>
                                        <p:tav tm="100000">
                                          <p:val>
                                            <p:strVal val="#ppt_x"/>
                                          </p:val>
                                        </p:tav>
                                      </p:tavLst>
                                    </p:anim>
                                    <p:anim calcmode="lin" valueType="num">
                                      <p:cBhvr additive="base">
                                        <p:cTn id="166" dur="500" fill="hold"/>
                                        <p:tgtEl>
                                          <p:spTgt spid="1685634"/>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685635"/>
                                        </p:tgtEl>
                                        <p:attrNameLst>
                                          <p:attrName>style.visibility</p:attrName>
                                        </p:attrNameLst>
                                      </p:cBhvr>
                                      <p:to>
                                        <p:strVal val="visible"/>
                                      </p:to>
                                    </p:set>
                                    <p:anim calcmode="lin" valueType="num">
                                      <p:cBhvr additive="base">
                                        <p:cTn id="169" dur="500" fill="hold"/>
                                        <p:tgtEl>
                                          <p:spTgt spid="1685635"/>
                                        </p:tgtEl>
                                        <p:attrNameLst>
                                          <p:attrName>ppt_x</p:attrName>
                                        </p:attrNameLst>
                                      </p:cBhvr>
                                      <p:tavLst>
                                        <p:tav tm="0">
                                          <p:val>
                                            <p:strVal val="#ppt_x"/>
                                          </p:val>
                                        </p:tav>
                                        <p:tav tm="100000">
                                          <p:val>
                                            <p:strVal val="#ppt_x"/>
                                          </p:val>
                                        </p:tav>
                                      </p:tavLst>
                                    </p:anim>
                                    <p:anim calcmode="lin" valueType="num">
                                      <p:cBhvr additive="base">
                                        <p:cTn id="170" dur="500" fill="hold"/>
                                        <p:tgtEl>
                                          <p:spTgt spid="1685635"/>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nodeType="clickEffect">
                                  <p:stCondLst>
                                    <p:cond delay="0"/>
                                  </p:stCondLst>
                                  <p:childTnLst>
                                    <p:set>
                                      <p:cBhvr>
                                        <p:cTn id="174" dur="1" fill="hold">
                                          <p:stCondLst>
                                            <p:cond delay="0"/>
                                          </p:stCondLst>
                                        </p:cTn>
                                        <p:tgtEl>
                                          <p:spTgt spid="15"/>
                                        </p:tgtEl>
                                        <p:attrNameLst>
                                          <p:attrName>style.visibility</p:attrName>
                                        </p:attrNameLst>
                                      </p:cBhvr>
                                      <p:to>
                                        <p:strVal val="visible"/>
                                      </p:to>
                                    </p:set>
                                    <p:anim calcmode="lin" valueType="num">
                                      <p:cBhvr additive="base">
                                        <p:cTn id="175" dur="500" fill="hold"/>
                                        <p:tgtEl>
                                          <p:spTgt spid="15"/>
                                        </p:tgtEl>
                                        <p:attrNameLst>
                                          <p:attrName>ppt_x</p:attrName>
                                        </p:attrNameLst>
                                      </p:cBhvr>
                                      <p:tavLst>
                                        <p:tav tm="0">
                                          <p:val>
                                            <p:strVal val="#ppt_x"/>
                                          </p:val>
                                        </p:tav>
                                        <p:tav tm="100000">
                                          <p:val>
                                            <p:strVal val="#ppt_x"/>
                                          </p:val>
                                        </p:tav>
                                      </p:tavLst>
                                    </p:anim>
                                    <p:anim calcmode="lin" valueType="num">
                                      <p:cBhvr additive="base">
                                        <p:cTn id="176" dur="500" fill="hold"/>
                                        <p:tgtEl>
                                          <p:spTgt spid="15"/>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1685651"/>
                                        </p:tgtEl>
                                        <p:attrNameLst>
                                          <p:attrName>style.visibility</p:attrName>
                                        </p:attrNameLst>
                                      </p:cBhvr>
                                      <p:to>
                                        <p:strVal val="visible"/>
                                      </p:to>
                                    </p:set>
                                    <p:anim calcmode="lin" valueType="num">
                                      <p:cBhvr additive="base">
                                        <p:cTn id="179" dur="500" fill="hold"/>
                                        <p:tgtEl>
                                          <p:spTgt spid="1685651"/>
                                        </p:tgtEl>
                                        <p:attrNameLst>
                                          <p:attrName>ppt_x</p:attrName>
                                        </p:attrNameLst>
                                      </p:cBhvr>
                                      <p:tavLst>
                                        <p:tav tm="0">
                                          <p:val>
                                            <p:strVal val="#ppt_x"/>
                                          </p:val>
                                        </p:tav>
                                        <p:tav tm="100000">
                                          <p:val>
                                            <p:strVal val="#ppt_x"/>
                                          </p:val>
                                        </p:tav>
                                      </p:tavLst>
                                    </p:anim>
                                    <p:anim calcmode="lin" valueType="num">
                                      <p:cBhvr additive="base">
                                        <p:cTn id="180" dur="500" fill="hold"/>
                                        <p:tgtEl>
                                          <p:spTgt spid="1685651"/>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685652"/>
                                        </p:tgtEl>
                                        <p:attrNameLst>
                                          <p:attrName>style.visibility</p:attrName>
                                        </p:attrNameLst>
                                      </p:cBhvr>
                                      <p:to>
                                        <p:strVal val="visible"/>
                                      </p:to>
                                    </p:set>
                                    <p:anim calcmode="lin" valueType="num">
                                      <p:cBhvr additive="base">
                                        <p:cTn id="183" dur="500" fill="hold"/>
                                        <p:tgtEl>
                                          <p:spTgt spid="1685652"/>
                                        </p:tgtEl>
                                        <p:attrNameLst>
                                          <p:attrName>ppt_x</p:attrName>
                                        </p:attrNameLst>
                                      </p:cBhvr>
                                      <p:tavLst>
                                        <p:tav tm="0">
                                          <p:val>
                                            <p:strVal val="#ppt_x"/>
                                          </p:val>
                                        </p:tav>
                                        <p:tav tm="100000">
                                          <p:val>
                                            <p:strVal val="#ppt_x"/>
                                          </p:val>
                                        </p:tav>
                                      </p:tavLst>
                                    </p:anim>
                                    <p:anim calcmode="lin" valueType="num">
                                      <p:cBhvr additive="base">
                                        <p:cTn id="184" dur="500" fill="hold"/>
                                        <p:tgtEl>
                                          <p:spTgt spid="1685652"/>
                                        </p:tgtEl>
                                        <p:attrNameLst>
                                          <p:attrName>ppt_y</p:attrName>
                                        </p:attrNameLst>
                                      </p:cBhvr>
                                      <p:tavLst>
                                        <p:tav tm="0">
                                          <p:val>
                                            <p:strVal val="1+#ppt_h/2"/>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1685511"/>
                                        </p:tgtEl>
                                        <p:attrNameLst>
                                          <p:attrName>style.visibility</p:attrName>
                                        </p:attrNameLst>
                                      </p:cBhvr>
                                      <p:to>
                                        <p:strVal val="visible"/>
                                      </p:to>
                                    </p:set>
                                    <p:anim calcmode="lin" valueType="num">
                                      <p:cBhvr additive="base">
                                        <p:cTn id="189" dur="500" fill="hold"/>
                                        <p:tgtEl>
                                          <p:spTgt spid="1685511"/>
                                        </p:tgtEl>
                                        <p:attrNameLst>
                                          <p:attrName>ppt_x</p:attrName>
                                        </p:attrNameLst>
                                      </p:cBhvr>
                                      <p:tavLst>
                                        <p:tav tm="0">
                                          <p:val>
                                            <p:strVal val="#ppt_x"/>
                                          </p:val>
                                        </p:tav>
                                        <p:tav tm="100000">
                                          <p:val>
                                            <p:strVal val="#ppt_x"/>
                                          </p:val>
                                        </p:tav>
                                      </p:tavLst>
                                    </p:anim>
                                    <p:anim calcmode="lin" valueType="num">
                                      <p:cBhvr additive="base">
                                        <p:cTn id="190" dur="500" fill="hold"/>
                                        <p:tgtEl>
                                          <p:spTgt spid="1685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508" grpId="0"/>
      <p:bldP spid="1685511" grpId="0" animBg="1"/>
      <p:bldP spid="1685530" grpId="0" animBg="1"/>
      <p:bldP spid="1685533" grpId="0" animBg="1"/>
      <p:bldP spid="1685534" grpId="0" animBg="1"/>
      <p:bldP spid="1685535" grpId="0" animBg="1"/>
      <p:bldP spid="1685536" grpId="0" animBg="1"/>
      <p:bldP spid="1685538" grpId="0"/>
      <p:bldP spid="1685540" grpId="0"/>
      <p:bldP spid="1685542" grpId="0"/>
      <p:bldP spid="1685544" grpId="0"/>
      <p:bldP spid="1685546" grpId="0"/>
      <p:bldP spid="1685547" grpId="0"/>
      <p:bldP spid="1685549" grpId="0"/>
      <p:bldP spid="1685582" grpId="0"/>
      <p:bldP spid="1685584" grpId="0"/>
      <p:bldP spid="1685601" grpId="0"/>
      <p:bldP spid="1685618" grpId="0"/>
      <p:bldP spid="1685635" grpId="0"/>
      <p:bldP spid="16856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27A1D3B6-DE7B-C518-B746-0A50D9EFF1FF}"/>
              </a:ext>
            </a:extLst>
          </p:cNvPr>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z="4400" b="1">
                <a:solidFill>
                  <a:srgbClr val="292929"/>
                </a:solidFill>
              </a:rPr>
              <a:t>练  习</a:t>
            </a:r>
          </a:p>
        </p:txBody>
      </p:sp>
      <p:sp>
        <p:nvSpPr>
          <p:cNvPr id="3" name="Rectangle 3">
            <a:extLst>
              <a:ext uri="{FF2B5EF4-FFF2-40B4-BE49-F238E27FC236}">
                <a16:creationId xmlns:a16="http://schemas.microsoft.com/office/drawing/2014/main" id="{524C0BB0-7CA8-4F05-35CC-CE7926C6B386}"/>
              </a:ext>
            </a:extLst>
          </p:cNvPr>
          <p:cNvSpPr txBox="1">
            <a:spLocks noRot="1" noChangeArrowheads="1"/>
          </p:cNvSpPr>
          <p:nvPr/>
        </p:nvSpPr>
        <p:spPr>
          <a:xfrm>
            <a:off x="0" y="1171575"/>
            <a:ext cx="8918575" cy="5686425"/>
          </a:xfrm>
          <a:prstGeom prst="rect">
            <a:avLst/>
          </a:prstGeom>
        </p:spPr>
        <p:txBody>
          <a:bodyPr/>
          <a:lstStyle/>
          <a:p>
            <a:pPr marL="342900" indent="-342900" eaLnBrk="1" hangingPunct="1">
              <a:spcBef>
                <a:spcPct val="20000"/>
              </a:spcBef>
              <a:buFontTx/>
              <a:buChar char="•"/>
              <a:defRPr/>
            </a:pPr>
            <a:r>
              <a:rPr lang="en-US" altLang="zh-CN" sz="2800" i="1" kern="0" dirty="0">
                <a:solidFill>
                  <a:srgbClr val="0000CC"/>
                </a:solidFill>
                <a:latin typeface="Times New Roman" pitchFamily="18" charset="0"/>
                <a:ea typeface="+mn-ea"/>
                <a:cs typeface="Times New Roman" pitchFamily="18" charset="0"/>
              </a:rPr>
              <a:t>b</a:t>
            </a:r>
            <a:r>
              <a:rPr lang="zh-CN" altLang="en-US" sz="2800" kern="0" dirty="0">
                <a:latin typeface="Times New Roman" pitchFamily="18" charset="0"/>
                <a:ea typeface="+mn-ea"/>
              </a:rPr>
              <a:t>表示空格，</a:t>
            </a:r>
            <a:r>
              <a:rPr lang="en-US" altLang="zh-CN" sz="2800" i="1" kern="0" dirty="0">
                <a:solidFill>
                  <a:srgbClr val="0000CC"/>
                </a:solidFill>
                <a:latin typeface="Times New Roman" pitchFamily="18" charset="0"/>
                <a:ea typeface="+mn-ea"/>
                <a:cs typeface="Times New Roman" pitchFamily="18" charset="0"/>
              </a:rPr>
              <a:t>q</a:t>
            </a:r>
            <a:r>
              <a:rPr lang="en-US" altLang="zh-CN" sz="2800" kern="0" baseline="-30000" dirty="0">
                <a:solidFill>
                  <a:srgbClr val="0000CC"/>
                </a:solidFill>
                <a:latin typeface="Times New Roman" pitchFamily="18" charset="0"/>
                <a:ea typeface="+mn-ea"/>
                <a:cs typeface="Times New Roman" pitchFamily="18" charset="0"/>
              </a:rPr>
              <a:t>1</a:t>
            </a:r>
            <a:r>
              <a:rPr lang="zh-CN" altLang="en-US" sz="2800" kern="0" dirty="0">
                <a:latin typeface="Times New Roman" pitchFamily="18" charset="0"/>
                <a:ea typeface="+mn-ea"/>
              </a:rPr>
              <a:t>表示机器的初始状态，</a:t>
            </a:r>
            <a:r>
              <a:rPr lang="zh-CN" altLang="en-US" sz="2800" kern="0" dirty="0">
                <a:solidFill>
                  <a:srgbClr val="0000CC"/>
                </a:solidFill>
                <a:latin typeface="Times New Roman" pitchFamily="18" charset="0"/>
                <a:ea typeface="+mn-ea"/>
              </a:rPr>
              <a:t> </a:t>
            </a:r>
            <a:r>
              <a:rPr lang="en-US" altLang="zh-CN" sz="2800" i="1" kern="0" dirty="0">
                <a:solidFill>
                  <a:srgbClr val="0000CC"/>
                </a:solidFill>
                <a:latin typeface="Times New Roman" pitchFamily="18" charset="0"/>
                <a:ea typeface="+mn-ea"/>
                <a:cs typeface="Times New Roman" pitchFamily="18" charset="0"/>
              </a:rPr>
              <a:t>q</a:t>
            </a:r>
            <a:r>
              <a:rPr lang="en-US" altLang="zh-CN" sz="2800" kern="0" baseline="-30000" dirty="0">
                <a:solidFill>
                  <a:srgbClr val="0000CC"/>
                </a:solidFill>
                <a:latin typeface="Times New Roman" pitchFamily="18" charset="0"/>
                <a:ea typeface="+mn-ea"/>
                <a:cs typeface="Times New Roman" pitchFamily="18" charset="0"/>
              </a:rPr>
              <a:t>4</a:t>
            </a:r>
            <a:r>
              <a:rPr lang="zh-CN" altLang="en-US" sz="2800" kern="0" dirty="0">
                <a:latin typeface="Times New Roman" pitchFamily="18" charset="0"/>
                <a:ea typeface="+mn-ea"/>
              </a:rPr>
              <a:t>表示机器的结束状态，设带子上的输入信息是</a:t>
            </a:r>
            <a:r>
              <a:rPr lang="en-US" altLang="zh-CN" sz="2800" kern="0" dirty="0">
                <a:latin typeface="Times New Roman" pitchFamily="18" charset="0"/>
                <a:ea typeface="+mn-ea"/>
                <a:cs typeface="Times New Roman" pitchFamily="18" charset="0"/>
              </a:rPr>
              <a:t>10100010</a:t>
            </a:r>
            <a:r>
              <a:rPr lang="zh-CN" altLang="en-US" sz="2800" kern="0" dirty="0">
                <a:latin typeface="Times New Roman" pitchFamily="18" charset="0"/>
                <a:ea typeface="+mn-ea"/>
              </a:rPr>
              <a:t>，读入头位对准</a:t>
            </a:r>
            <a:r>
              <a:rPr lang="zh-CN" altLang="en-US" sz="2800" kern="0" dirty="0">
                <a:solidFill>
                  <a:srgbClr val="0000CC"/>
                </a:solidFill>
                <a:latin typeface="Times New Roman" pitchFamily="18" charset="0"/>
                <a:ea typeface="+mn-ea"/>
              </a:rPr>
              <a:t>最右边</a:t>
            </a:r>
            <a:r>
              <a:rPr lang="zh-CN" altLang="en-US" sz="2800" kern="0" dirty="0">
                <a:latin typeface="Times New Roman" pitchFamily="18" charset="0"/>
                <a:ea typeface="+mn-ea"/>
              </a:rPr>
              <a:t>第一个为</a:t>
            </a:r>
            <a:r>
              <a:rPr lang="en-US" altLang="zh-CN" sz="2800" kern="0" dirty="0">
                <a:latin typeface="Times New Roman" pitchFamily="18" charset="0"/>
                <a:ea typeface="+mn-ea"/>
                <a:cs typeface="Times New Roman" pitchFamily="18" charset="0"/>
              </a:rPr>
              <a:t>0</a:t>
            </a:r>
            <a:r>
              <a:rPr lang="zh-CN" altLang="en-US" sz="2800" kern="0" dirty="0">
                <a:latin typeface="Times New Roman" pitchFamily="18" charset="0"/>
                <a:ea typeface="+mn-ea"/>
              </a:rPr>
              <a:t>的方格，状态为初始状态</a:t>
            </a:r>
            <a:r>
              <a:rPr lang="en-US" altLang="zh-CN" sz="2800" i="1" kern="0" dirty="0">
                <a:latin typeface="Times New Roman" pitchFamily="18" charset="0"/>
                <a:ea typeface="+mn-ea"/>
                <a:cs typeface="Times New Roman" pitchFamily="18" charset="0"/>
              </a:rPr>
              <a:t>q</a:t>
            </a:r>
            <a:r>
              <a:rPr lang="en-US" altLang="zh-CN" sz="2800" kern="0" baseline="-30000" dirty="0">
                <a:latin typeface="Times New Roman" pitchFamily="18" charset="0"/>
                <a:ea typeface="+mn-ea"/>
                <a:cs typeface="Times New Roman" pitchFamily="18" charset="0"/>
              </a:rPr>
              <a:t>1</a:t>
            </a:r>
            <a:r>
              <a:rPr lang="zh-CN" altLang="en-US" sz="2800" kern="0" dirty="0">
                <a:latin typeface="Times New Roman" pitchFamily="18" charset="0"/>
                <a:ea typeface="+mn-ea"/>
              </a:rPr>
              <a:t>。规则如下。</a:t>
            </a:r>
          </a:p>
          <a:p>
            <a:pPr marL="742950" lvl="1" indent="-285750" eaLnBrk="1" hangingPunct="1">
              <a:spcBef>
                <a:spcPct val="20000"/>
              </a:spcBef>
              <a:buFontTx/>
              <a:buChar char="–"/>
              <a:defRPr/>
            </a:pP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1</a:t>
            </a:r>
            <a:r>
              <a:rPr lang="en-US" altLang="zh-CN" kern="0" dirty="0">
                <a:latin typeface="Times New Roman" pitchFamily="18" charset="0"/>
                <a:ea typeface="+mn-ea"/>
                <a:cs typeface="Times New Roman" pitchFamily="18" charset="0"/>
              </a:rPr>
              <a:t> 0 1 </a:t>
            </a:r>
            <a:r>
              <a:rPr lang="en-US" altLang="zh-CN" i="1" kern="0" dirty="0">
                <a:latin typeface="Times New Roman" pitchFamily="18" charset="0"/>
                <a:ea typeface="+mn-ea"/>
                <a:cs typeface="Times New Roman" pitchFamily="18" charset="0"/>
              </a:rPr>
              <a:t>L</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2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1</a:t>
            </a:r>
            <a:r>
              <a:rPr lang="en-US" altLang="zh-CN" kern="0" dirty="0">
                <a:latin typeface="Times New Roman" pitchFamily="18" charset="0"/>
                <a:ea typeface="+mn-ea"/>
                <a:cs typeface="Times New Roman" pitchFamily="18" charset="0"/>
              </a:rPr>
              <a:t> 1 0 </a:t>
            </a:r>
            <a:r>
              <a:rPr lang="en-US" altLang="zh-CN" i="1" kern="0" dirty="0">
                <a:latin typeface="Times New Roman" pitchFamily="18" charset="0"/>
                <a:ea typeface="+mn-ea"/>
                <a:cs typeface="Times New Roman" pitchFamily="18" charset="0"/>
              </a:rPr>
              <a:t>L</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3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1</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b</a:t>
            </a:r>
            <a:r>
              <a:rPr lang="en-US" altLang="zh-CN" kern="0" dirty="0">
                <a:latin typeface="Times New Roman" pitchFamily="18" charset="0"/>
                <a:ea typeface="+mn-ea"/>
                <a:cs typeface="Times New Roman" pitchFamily="18" charset="0"/>
              </a:rPr>
              <a:t> </a:t>
            </a:r>
            <a:r>
              <a:rPr lang="en-US" altLang="zh-CN" i="1" kern="0" dirty="0" err="1">
                <a:latin typeface="Times New Roman" pitchFamily="18" charset="0"/>
                <a:ea typeface="+mn-ea"/>
                <a:cs typeface="Times New Roman" pitchFamily="18" charset="0"/>
              </a:rPr>
              <a:t>b</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N</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4</a:t>
            </a:r>
          </a:p>
          <a:p>
            <a:pPr marL="742950" lvl="1" indent="-285750" eaLnBrk="1" hangingPunct="1">
              <a:spcBef>
                <a:spcPct val="20000"/>
              </a:spcBef>
              <a:buFontTx/>
              <a:buChar char="–"/>
              <a:defRPr/>
            </a:pP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2</a:t>
            </a:r>
            <a:r>
              <a:rPr lang="en-US" altLang="zh-CN" kern="0" dirty="0">
                <a:latin typeface="Times New Roman" pitchFamily="18" charset="0"/>
                <a:ea typeface="+mn-ea"/>
                <a:cs typeface="Times New Roman" pitchFamily="18" charset="0"/>
              </a:rPr>
              <a:t> 0 0 </a:t>
            </a:r>
            <a:r>
              <a:rPr lang="en-US" altLang="zh-CN" i="1" kern="0" dirty="0">
                <a:latin typeface="Times New Roman" pitchFamily="18" charset="0"/>
                <a:ea typeface="+mn-ea"/>
                <a:cs typeface="Times New Roman" pitchFamily="18" charset="0"/>
              </a:rPr>
              <a:t>L</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2              </a:t>
            </a:r>
            <a:r>
              <a:rPr lang="en-US" altLang="zh-CN" i="1" kern="0" dirty="0" err="1">
                <a:latin typeface="Times New Roman" pitchFamily="18" charset="0"/>
                <a:ea typeface="+mn-ea"/>
                <a:cs typeface="Times New Roman" pitchFamily="18" charset="0"/>
              </a:rPr>
              <a:t>q</a:t>
            </a:r>
            <a:r>
              <a:rPr lang="en-US" altLang="zh-CN" kern="0" baseline="-30000" dirty="0" err="1">
                <a:latin typeface="Times New Roman" pitchFamily="18" charset="0"/>
                <a:ea typeface="+mn-ea"/>
                <a:cs typeface="Times New Roman" pitchFamily="18" charset="0"/>
              </a:rPr>
              <a:t>2</a:t>
            </a:r>
            <a:r>
              <a:rPr lang="en-US" altLang="zh-CN" kern="0" dirty="0">
                <a:latin typeface="Times New Roman" pitchFamily="18" charset="0"/>
                <a:ea typeface="+mn-ea"/>
                <a:cs typeface="Times New Roman" pitchFamily="18" charset="0"/>
              </a:rPr>
              <a:t> 1 1 </a:t>
            </a:r>
            <a:r>
              <a:rPr lang="en-US" altLang="zh-CN" i="1" kern="0" dirty="0">
                <a:latin typeface="Times New Roman" pitchFamily="18" charset="0"/>
                <a:ea typeface="+mn-ea"/>
                <a:cs typeface="Times New Roman" pitchFamily="18" charset="0"/>
              </a:rPr>
              <a:t>L</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2             </a:t>
            </a:r>
            <a:r>
              <a:rPr lang="en-US" altLang="zh-CN" i="1" kern="0" dirty="0" err="1">
                <a:latin typeface="Times New Roman" pitchFamily="18" charset="0"/>
                <a:ea typeface="+mn-ea"/>
                <a:cs typeface="Times New Roman" pitchFamily="18" charset="0"/>
              </a:rPr>
              <a:t>q</a:t>
            </a:r>
            <a:r>
              <a:rPr lang="en-US" altLang="zh-CN" kern="0" baseline="-30000" dirty="0" err="1">
                <a:latin typeface="Times New Roman" pitchFamily="18" charset="0"/>
                <a:ea typeface="+mn-ea"/>
                <a:cs typeface="Times New Roman" pitchFamily="18" charset="0"/>
              </a:rPr>
              <a:t>2</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b</a:t>
            </a:r>
            <a:r>
              <a:rPr lang="en-US" altLang="zh-CN" kern="0" dirty="0">
                <a:latin typeface="Times New Roman" pitchFamily="18" charset="0"/>
                <a:ea typeface="+mn-ea"/>
                <a:cs typeface="Times New Roman" pitchFamily="18" charset="0"/>
              </a:rPr>
              <a:t> </a:t>
            </a:r>
            <a:r>
              <a:rPr lang="en-US" altLang="zh-CN" i="1" kern="0" dirty="0" err="1">
                <a:latin typeface="Times New Roman" pitchFamily="18" charset="0"/>
                <a:ea typeface="+mn-ea"/>
                <a:cs typeface="Times New Roman" pitchFamily="18" charset="0"/>
              </a:rPr>
              <a:t>b</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N</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4</a:t>
            </a:r>
          </a:p>
          <a:p>
            <a:pPr marL="742950" lvl="1" indent="-285750" eaLnBrk="1" hangingPunct="1">
              <a:spcBef>
                <a:spcPct val="20000"/>
              </a:spcBef>
              <a:buFontTx/>
              <a:buChar char="–"/>
              <a:defRPr/>
            </a:pP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3</a:t>
            </a:r>
            <a:r>
              <a:rPr lang="en-US" altLang="zh-CN" kern="0" dirty="0">
                <a:latin typeface="Times New Roman" pitchFamily="18" charset="0"/>
                <a:ea typeface="+mn-ea"/>
                <a:cs typeface="Times New Roman" pitchFamily="18" charset="0"/>
              </a:rPr>
              <a:t> 0 1 </a:t>
            </a:r>
            <a:r>
              <a:rPr lang="en-US" altLang="zh-CN" i="1" kern="0" dirty="0">
                <a:latin typeface="Times New Roman" pitchFamily="18" charset="0"/>
                <a:ea typeface="+mn-ea"/>
                <a:cs typeface="Times New Roman" pitchFamily="18" charset="0"/>
              </a:rPr>
              <a:t>L</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2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3</a:t>
            </a:r>
            <a:r>
              <a:rPr lang="en-US" altLang="zh-CN" kern="0" dirty="0">
                <a:latin typeface="Times New Roman" pitchFamily="18" charset="0"/>
                <a:ea typeface="+mn-ea"/>
                <a:cs typeface="Times New Roman" pitchFamily="18" charset="0"/>
              </a:rPr>
              <a:t> 1 0 </a:t>
            </a:r>
            <a:r>
              <a:rPr lang="en-US" altLang="zh-CN" i="1" kern="0" dirty="0">
                <a:latin typeface="Times New Roman" pitchFamily="18" charset="0"/>
                <a:ea typeface="+mn-ea"/>
                <a:cs typeface="Times New Roman" pitchFamily="18" charset="0"/>
              </a:rPr>
              <a:t>L</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3             </a:t>
            </a:r>
            <a:r>
              <a:rPr lang="en-US" altLang="zh-CN" i="1" kern="0" dirty="0" err="1">
                <a:latin typeface="Times New Roman" pitchFamily="18" charset="0"/>
                <a:ea typeface="+mn-ea"/>
                <a:cs typeface="Times New Roman" pitchFamily="18" charset="0"/>
              </a:rPr>
              <a:t>q</a:t>
            </a:r>
            <a:r>
              <a:rPr lang="en-US" altLang="zh-CN" kern="0" baseline="-30000" dirty="0" err="1">
                <a:latin typeface="Times New Roman" pitchFamily="18" charset="0"/>
                <a:ea typeface="+mn-ea"/>
                <a:cs typeface="Times New Roman" pitchFamily="18" charset="0"/>
              </a:rPr>
              <a:t>3</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b</a:t>
            </a:r>
            <a:r>
              <a:rPr lang="en-US" altLang="zh-CN" kern="0" dirty="0">
                <a:latin typeface="Times New Roman" pitchFamily="18" charset="0"/>
                <a:ea typeface="+mn-ea"/>
                <a:cs typeface="Times New Roman" pitchFamily="18" charset="0"/>
              </a:rPr>
              <a:t> </a:t>
            </a:r>
            <a:r>
              <a:rPr lang="en-US" altLang="zh-CN" i="1" kern="0" dirty="0" err="1">
                <a:latin typeface="Times New Roman" pitchFamily="18" charset="0"/>
                <a:ea typeface="+mn-ea"/>
                <a:cs typeface="Times New Roman" pitchFamily="18" charset="0"/>
              </a:rPr>
              <a:t>b</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N</a:t>
            </a:r>
            <a:r>
              <a:rPr lang="en-US" altLang="zh-CN" kern="0" dirty="0">
                <a:latin typeface="Times New Roman" pitchFamily="18" charset="0"/>
                <a:ea typeface="+mn-ea"/>
                <a:cs typeface="Times New Roman" pitchFamily="18" charset="0"/>
              </a:rPr>
              <a:t> </a:t>
            </a:r>
            <a:r>
              <a:rPr lang="en-US" altLang="zh-CN" i="1" kern="0" dirty="0">
                <a:latin typeface="Times New Roman" pitchFamily="18" charset="0"/>
                <a:ea typeface="+mn-ea"/>
                <a:cs typeface="Times New Roman" pitchFamily="18" charset="0"/>
              </a:rPr>
              <a:t>q</a:t>
            </a:r>
            <a:r>
              <a:rPr lang="en-US" altLang="zh-CN" kern="0" baseline="-30000" dirty="0">
                <a:latin typeface="Times New Roman" pitchFamily="18" charset="0"/>
                <a:ea typeface="+mn-ea"/>
                <a:cs typeface="Times New Roman" pitchFamily="18" charset="0"/>
              </a:rPr>
              <a:t>4</a:t>
            </a:r>
            <a:endParaRPr lang="en-US" altLang="zh-CN" kern="0" dirty="0">
              <a:latin typeface="+mn-lt"/>
              <a:ea typeface="+mn-ea"/>
            </a:endParaRPr>
          </a:p>
        </p:txBody>
      </p:sp>
      <p:graphicFrame>
        <p:nvGraphicFramePr>
          <p:cNvPr id="17412" name="Object 4">
            <a:extLst>
              <a:ext uri="{FF2B5EF4-FFF2-40B4-BE49-F238E27FC236}">
                <a16:creationId xmlns:a16="http://schemas.microsoft.com/office/drawing/2014/main" id="{571534B4-9DD4-F6A7-F450-CC8045024CCF}"/>
              </a:ext>
            </a:extLst>
          </p:cNvPr>
          <p:cNvGraphicFramePr>
            <a:graphicFrameLocks noChangeAspect="1"/>
          </p:cNvGraphicFramePr>
          <p:nvPr/>
        </p:nvGraphicFramePr>
        <p:xfrm>
          <a:off x="0" y="4108450"/>
          <a:ext cx="9144000" cy="2736850"/>
        </p:xfrm>
        <a:graphic>
          <a:graphicData uri="http://schemas.openxmlformats.org/presentationml/2006/ole">
            <mc:AlternateContent xmlns:mc="http://schemas.openxmlformats.org/markup-compatibility/2006">
              <mc:Choice xmlns:v="urn:schemas-microsoft-com:vml" Requires="v">
                <p:oleObj spid="_x0000_s17413" name="Picture" r:id="rId3" imgW="5143500" imgH="1594104" progId="Word.Picture.8">
                  <p:embed/>
                </p:oleObj>
              </mc:Choice>
              <mc:Fallback>
                <p:oleObj name="Picture" r:id="rId3" imgW="5143500" imgH="159410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08450"/>
                        <a:ext cx="91440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27481</TotalTime>
  <Words>2680</Words>
  <Application>Microsoft Office PowerPoint</Application>
  <PresentationFormat>全屏显示(4:3)</PresentationFormat>
  <Paragraphs>278</Paragraphs>
  <Slides>27</Slides>
  <Notes>10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44" baseType="lpstr">
      <vt:lpstr>Arial</vt:lpstr>
      <vt:lpstr>宋体</vt:lpstr>
      <vt:lpstr>Times New Roman</vt:lpstr>
      <vt:lpstr>华文隶书</vt:lpstr>
      <vt:lpstr>隶书</vt:lpstr>
      <vt:lpstr>黑体</vt:lpstr>
      <vt:lpstr>Tahoma</vt:lpstr>
      <vt:lpstr>Wingdings</vt:lpstr>
      <vt:lpstr>华文中宋</vt:lpstr>
      <vt:lpstr>华文宋体</vt:lpstr>
      <vt:lpstr>Garamond</vt:lpstr>
      <vt:lpstr>楷体</vt:lpstr>
      <vt:lpstr>Comic Sans MS</vt:lpstr>
      <vt:lpstr>Verdana</vt:lpstr>
      <vt:lpstr>自定义设计方案</vt:lpstr>
      <vt:lpstr>默认设计模板</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输入设备和输出设备</vt:lpstr>
      <vt:lpstr>存储器</vt:lpstr>
      <vt:lpstr>早期计算机设计中的程序执行 </vt:lpstr>
      <vt:lpstr>基于冯·诺依曼计算机体系结构的程序执行</vt:lpstr>
      <vt:lpstr>指令系统</vt:lpstr>
      <vt:lpstr>CISC</vt:lpstr>
      <vt:lpstr>CISC缺点</vt:lpstr>
      <vt:lpstr>RISC</vt:lpstr>
      <vt:lpstr>PowerPoint 演示文稿</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战德臣</dc:creator>
  <cp:lastModifiedBy>xu ruida</cp:lastModifiedBy>
  <cp:revision>1406</cp:revision>
  <dcterms:created xsi:type="dcterms:W3CDTF">1999-01-12T07:01:06Z</dcterms:created>
  <dcterms:modified xsi:type="dcterms:W3CDTF">2022-05-22T07:37:29Z</dcterms:modified>
</cp:coreProperties>
</file>