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chu kejing" initials="ck" lastIdx="18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AF5F7"/>
    <a:srgbClr val="303C81"/>
    <a:srgbClr val="DE1B26"/>
    <a:srgbClr val="595959"/>
    <a:srgbClr val="2E75B6"/>
    <a:srgbClr val="7EA9D2"/>
    <a:srgbClr val="FFFFFF"/>
    <a:srgbClr val="558FC4"/>
    <a:srgbClr val="4B88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7577" autoAdjust="0"/>
    <p:restoredTop sz="94660"/>
  </p:normalViewPr>
  <p:slideViewPr>
    <p:cSldViewPr showGuides="1" snapToGrid="0">
      <p:cViewPr varScale="1">
        <p:scale>
          <a:sx n="46" d="100"/>
          <a:sy n="46" d="100"/>
        </p:scale>
        <p:origin x="53" y="4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tableStyles" Target="tableStyles.xml"/><Relationship Id="rId36" Type="http://schemas.openxmlformats.org/officeDocument/2006/relationships/presProps" Target="presProps.xml"/><Relationship Id="rId37" Type="http://schemas.openxmlformats.org/officeDocument/2006/relationships/viewProps" Target="viewProps.xml"/><Relationship Id="rId38" Type="http://schemas.openxmlformats.org/officeDocument/2006/relationships/commentAuthors" Target="commentAuthors.xml"/><Relationship Id="rId39" Type="http://schemas.openxmlformats.org/officeDocument/2006/relationships/theme" Target="theme/theme1.xml"/></Relationships>
</file>

<file path=ppt/comments/comment1.xml><?xml version="1.0" encoding="utf-8"?>
<p:cmLst xmlns:p="http://schemas.openxmlformats.org/presentationml/2006/main" xmlns:r="http://schemas.openxmlformats.org/officeDocument/2006/relationships" xmlns:a="http://schemas.openxmlformats.org/drawingml/2006/main">
  <p:cm authorId="1" dt="2020-10-29T15:34:28.246" idx="17">
    <p:pos x="146" y="146"/>
    <p:text>计算机只能识别特定的二进制指令，运行程序需要将源代码转换成二进制指令。</p:text>
  </p:cm>
  <p:cm authorId="1" dt="2020-10-29T15:44:23.766" idx="18">
    <p:pos x="5198" y="1742"/>
    <p:text>只要解释器遵循同样的语法，同样的代码在不同的平台执行的结果一定相同</p:text>
  </p:cm>
</p:cmLst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85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30334F09-79B6-4066-9E11-0EE585D5A140}" type="datetimeFigureOut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86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86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86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86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393A843C-45FF-43A1-B807-465B921760E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8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2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0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3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3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10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11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12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13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14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15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16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17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18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19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20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21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4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22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23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5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24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6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25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6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26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7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27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7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28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8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29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3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9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30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9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31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32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4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5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6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7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8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93A843C-45FF-43A1-B807-465B921760E9}" type="slidenum">
              <a:rPr altLang="en-US" lang="zh-CN" smtClean="0"/>
              <a:t>9</a:t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6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l="478" t="643" b="410"/>
          <a:stretch>
            <a:fillRect/>
          </a:stretch>
        </p:blipFill>
        <p:spPr>
          <a:xfrm rot="5400000">
            <a:off x="2667001" y="-2666999"/>
            <a:ext cx="6858000" cy="12192002"/>
          </a:xfrm>
          <a:prstGeom prst="rect"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2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8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1654CB-7F65-449D-A6F1-9CC67B25CFBA}" type="datetimeFigureOut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8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28CEB-9C65-4EF5-A65C-565A0BB4DBD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1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8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1654CB-7F65-449D-A6F1-9CC67B25CFBA}" type="datetimeFigureOut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8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28CEB-9C65-4EF5-A65C-565A0BB4DBD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1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8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1654CB-7F65-449D-A6F1-9CC67B25CFBA}" type="datetimeFigureOut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8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28CEB-9C65-4EF5-A65C-565A0BB4DBD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31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8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1654CB-7F65-449D-A6F1-9CC67B25CFBA}" type="datetimeFigureOut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8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28CEB-9C65-4EF5-A65C-565A0BB4DBD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36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837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83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1654CB-7F65-449D-A6F1-9CC67B25CFBA}" type="datetimeFigureOut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83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4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28CEB-9C65-4EF5-A65C-565A0BB4DBD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42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843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84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845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84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1654CB-7F65-449D-A6F1-9CC67B25CFBA}" type="datetimeFigureOut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84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4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28CEB-9C65-4EF5-A65C-565A0BB4DBD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0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1654CB-7F65-449D-A6F1-9CC67B25CFBA}" type="datetimeFigureOut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80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28CEB-9C65-4EF5-A65C-565A0BB4DBD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1654CB-7F65-449D-A6F1-9CC67B25CFBA}" type="datetimeFigureOut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85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28CEB-9C65-4EF5-A65C-565A0BB4DBD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5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85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85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1654CB-7F65-449D-A6F1-9CC67B25CFBA}" type="datetimeFigureOut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85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5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28CEB-9C65-4EF5-A65C-565A0BB4DBD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20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82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82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B1654CB-7F65-449D-A6F1-9CC67B25CFBA}" type="datetimeFigureOut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82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2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828CEB-9C65-4EF5-A65C-565A0BB4DBD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654CB-7F65-449D-A6F1-9CC67B25CFBA}" type="datetimeFigureOut">
              <a:rPr altLang="en-US" lang="zh-CN" smtClean="0"/>
              <a:t>2020/10/30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28CEB-9C65-4EF5-A65C-565A0BB4DBD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Relationship Id="rId4" Type="http://schemas.openxmlformats.org/officeDocument/2006/relationships/comments" Target="../comments/comment1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文本框 9"/>
          <p:cNvSpPr txBox="1"/>
          <p:nvPr/>
        </p:nvSpPr>
        <p:spPr>
          <a:xfrm>
            <a:off x="2259463" y="2307561"/>
            <a:ext cx="7683769" cy="7645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dirty="0" sz="4000" lang="zh-CN">
                <a:latin typeface="黑体" panose="02010609060101010101" pitchFamily="49" charset="-122"/>
                <a:ea typeface="黑体" panose="02010609060101010101" pitchFamily="49" charset="-122"/>
              </a:rPr>
              <a:t>简单汉诺塔问题的</a:t>
            </a:r>
            <a:r>
              <a:rPr altLang="zh-CN" b="1" dirty="0" sz="4000" lang="en-US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altLang="en-US" b="1" dirty="0" sz="4000" lang="zh-CN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</a:p>
        </p:txBody>
      </p:sp>
      <p:sp>
        <p:nvSpPr>
          <p:cNvPr id="1048582" name="文本框 15"/>
          <p:cNvSpPr txBox="1"/>
          <p:nvPr/>
        </p:nvSpPr>
        <p:spPr>
          <a:xfrm>
            <a:off x="5046996" y="3748750"/>
            <a:ext cx="2041739" cy="37083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dirty="0" sz="1600" lang="zh-CN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日期　输入日期</a:t>
            </a:r>
          </a:p>
        </p:txBody>
      </p:sp>
      <p:cxnSp>
        <p:nvCxnSpPr>
          <p:cNvPr id="3145728" name="直接连接符 21"/>
          <p:cNvCxnSpPr>
            <a:cxnSpLocks/>
          </p:cNvCxnSpPr>
          <p:nvPr/>
        </p:nvCxnSpPr>
        <p:spPr>
          <a:xfrm>
            <a:off x="208547" y="2661504"/>
            <a:ext cx="1879453" cy="0"/>
          </a:xfrm>
          <a:prstGeom prst="line"/>
          <a:ln w="15875">
            <a:solidFill>
              <a:srgbClr val="303C8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连接符 22"/>
          <p:cNvCxnSpPr>
            <a:cxnSpLocks/>
          </p:cNvCxnSpPr>
          <p:nvPr/>
        </p:nvCxnSpPr>
        <p:spPr>
          <a:xfrm flipH="1">
            <a:off x="10114695" y="2661504"/>
            <a:ext cx="1868757" cy="0"/>
          </a:xfrm>
          <a:prstGeom prst="line"/>
          <a:ln w="15875">
            <a:solidFill>
              <a:srgbClr val="303C8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3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15532" y="336536"/>
            <a:ext cx="1700106" cy="1293982"/>
          </a:xfrm>
          <a:prstGeom prst="rect"/>
        </p:spPr>
      </p:pic>
      <p:sp>
        <p:nvSpPr>
          <p:cNvPr id="1048583" name="文本框 4"/>
          <p:cNvSpPr txBox="1"/>
          <p:nvPr/>
        </p:nvSpPr>
        <p:spPr>
          <a:xfrm>
            <a:off x="4350651" y="3803160"/>
            <a:ext cx="6864677" cy="10058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en-US" b="1" dirty="0" sz="3600" lang="zh-CN">
                <a:latin typeface="华文新魏" panose="02010800040101010101" pitchFamily="2" charset="-122"/>
                <a:ea typeface="华文新魏" panose="02010800040101010101" pitchFamily="2" charset="-122"/>
              </a:rPr>
              <a:t>计算思维课程</a:t>
            </a:r>
            <a:endParaRPr altLang="zh-CN" b="1" dirty="0" sz="3600" 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48584" name="文本框 2"/>
          <p:cNvSpPr txBox="1"/>
          <p:nvPr/>
        </p:nvSpPr>
        <p:spPr>
          <a:xfrm>
            <a:off x="3656396" y="4696454"/>
            <a:ext cx="6864677" cy="7010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en-US" dirty="0" sz="24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华中科技大学计算机科学与技术学院</a:t>
            </a:r>
            <a:endParaRPr altLang="zh-CN" dirty="0" sz="24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62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648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5.</a:t>
            </a:r>
            <a:r>
              <a:rPr altLang="en-US" b="1" dirty="0" sz="2800" lang="zh-CN"/>
              <a:t>模块导入</a:t>
            </a:r>
          </a:p>
        </p:txBody>
      </p:sp>
      <p:sp>
        <p:nvSpPr>
          <p:cNvPr id="1048649" name="文本框 2"/>
          <p:cNvSpPr txBox="1"/>
          <p:nvPr/>
        </p:nvSpPr>
        <p:spPr>
          <a:xfrm>
            <a:off x="1086541" y="1813618"/>
            <a:ext cx="10518026" cy="1107439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25000"/>
              </a:lnSpc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      模块是类或函数的集合，用于处理一类问题。使用任何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python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模块都需要导入。</a:t>
            </a:r>
          </a:p>
        </p:txBody>
      </p:sp>
      <p:sp>
        <p:nvSpPr>
          <p:cNvPr id="1048650" name="文本框 3"/>
          <p:cNvSpPr txBox="1"/>
          <p:nvPr/>
        </p:nvSpPr>
        <p:spPr>
          <a:xfrm>
            <a:off x="1086541" y="2793438"/>
            <a:ext cx="10418100" cy="26314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lnSpc>
                <a:spcPct val="125000"/>
              </a:lnSpc>
              <a:buFont typeface="+mj-ea"/>
              <a:buAutoNum type="circleNumDbPlain"/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import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语句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      import  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模块名   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#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将整个模块导入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 indent="-457200" marL="457200">
              <a:lnSpc>
                <a:spcPct val="125000"/>
              </a:lnSpc>
              <a:buFont typeface="+mj-ea"/>
              <a:buAutoNum type="circleNumDbPlain" startAt="2"/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from...import</a:t>
            </a:r>
          </a:p>
          <a:p>
            <a:pPr indent="-342900" lvl="1" marL="8001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from 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模块名   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import   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函数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1 [,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函数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2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，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…] #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导入模块中的函数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 indent="-342900" lvl="1" marL="8001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from 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模块名   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import   *    #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导入整个模块的全部函数</a:t>
            </a:r>
          </a:p>
        </p:txBody>
      </p:sp>
      <p:sp>
        <p:nvSpPr>
          <p:cNvPr id="1048651" name="文本框 10"/>
          <p:cNvSpPr txBox="1"/>
          <p:nvPr/>
        </p:nvSpPr>
        <p:spPr>
          <a:xfrm>
            <a:off x="986615" y="5357611"/>
            <a:ext cx="10518026" cy="8534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25000"/>
              </a:lnSpc>
            </a:pPr>
            <a:r>
              <a:rPr altLang="en-US" dirty="0" sz="2400" lang="zh-CN">
                <a:solidFill>
                  <a:srgbClr val="FF0000"/>
                </a:solidFill>
                <a:latin typeface="Helvetica Neue"/>
              </a:rPr>
              <a:t>注意：方法</a:t>
            </a:r>
            <a:r>
              <a:rPr altLang="zh-CN" dirty="0" sz="2400" lang="en-US">
                <a:solidFill>
                  <a:srgbClr val="FF0000"/>
                </a:solidFill>
                <a:latin typeface="Helvetica Neue"/>
              </a:rPr>
              <a:t>1</a:t>
            </a:r>
            <a:r>
              <a:rPr altLang="en-US" dirty="0" sz="2400" lang="zh-CN">
                <a:solidFill>
                  <a:srgbClr val="FF0000"/>
                </a:solidFill>
                <a:latin typeface="Helvetica Neue"/>
              </a:rPr>
              <a:t>引入调用函数：模块名</a:t>
            </a:r>
            <a:r>
              <a:rPr altLang="zh-CN" b="1" dirty="0" sz="3600" lang="en-US">
                <a:solidFill>
                  <a:srgbClr val="FF0000"/>
                </a:solidFill>
                <a:latin typeface="Helvetica Neue"/>
              </a:rPr>
              <a:t>.</a:t>
            </a:r>
            <a:r>
              <a:rPr altLang="en-US" dirty="0" sz="2400" lang="zh-CN">
                <a:solidFill>
                  <a:srgbClr val="FF0000"/>
                </a:solidFill>
                <a:latin typeface="Helvetica Neue"/>
              </a:rPr>
              <a:t>函数名，而方法二直接使用函数名调用。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63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656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6.</a:t>
            </a:r>
            <a:r>
              <a:rPr altLang="en-US" b="1" dirty="0" sz="2800" lang="zh-CN"/>
              <a:t>变量</a:t>
            </a:r>
          </a:p>
        </p:txBody>
      </p:sp>
      <p:sp>
        <p:nvSpPr>
          <p:cNvPr id="1048657" name="文本框 2"/>
          <p:cNvSpPr txBox="1"/>
          <p:nvPr/>
        </p:nvSpPr>
        <p:spPr>
          <a:xfrm>
            <a:off x="1086541" y="1813618"/>
            <a:ext cx="10518026" cy="1107439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25000"/>
              </a:lnSpc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      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python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是弱类型的语言，变量的类型由其值的类型决定，不用为变量声名类型，但是每个变量在使用前都必须赋值，变量赋值以后该变量才会被创建。</a:t>
            </a:r>
          </a:p>
        </p:txBody>
      </p:sp>
      <p:sp>
        <p:nvSpPr>
          <p:cNvPr id="1048658" name="文本框 3"/>
          <p:cNvSpPr txBox="1"/>
          <p:nvPr/>
        </p:nvSpPr>
        <p:spPr>
          <a:xfrm>
            <a:off x="1086541" y="2793438"/>
            <a:ext cx="10418100" cy="36474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lnSpc>
                <a:spcPct val="125000"/>
              </a:lnSpc>
              <a:buFont typeface="+mj-ea"/>
              <a:buAutoNum type="circleNumDbPlain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变量命名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     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长度不受限制，字符必须是字母、数字或下划线；第一个字符不能是数字，区分大小写，不能把关键字作为变量名。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 indent="-514350" marL="514350">
              <a:lnSpc>
                <a:spcPct val="125000"/>
              </a:lnSpc>
              <a:buFont typeface="+mj-ea"/>
              <a:buAutoNum type="circleNumDbPlain" startAt="2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赋值语句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     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变量名 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= 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变量值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     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变量名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1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，变量名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2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，变量名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3 =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值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1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， 值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2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，值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3</a:t>
            </a:r>
          </a:p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     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功能：定义新的变量，让已定义的变量指向特定值。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64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663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7.</a:t>
            </a:r>
            <a:r>
              <a:rPr altLang="en-US" b="1" dirty="0" sz="2800" lang="zh-CN"/>
              <a:t>运算符</a:t>
            </a:r>
          </a:p>
        </p:txBody>
      </p:sp>
      <p:sp>
        <p:nvSpPr>
          <p:cNvPr id="1048664" name="文本框 2"/>
          <p:cNvSpPr txBox="1"/>
          <p:nvPr/>
        </p:nvSpPr>
        <p:spPr>
          <a:xfrm>
            <a:off x="1086541" y="1813618"/>
            <a:ext cx="10518026" cy="5994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25000"/>
              </a:lnSpc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      </a:t>
            </a:r>
          </a:p>
        </p:txBody>
      </p:sp>
      <p:sp>
        <p:nvSpPr>
          <p:cNvPr id="1048665" name="文本框 3"/>
          <p:cNvSpPr txBox="1"/>
          <p:nvPr/>
        </p:nvSpPr>
        <p:spPr>
          <a:xfrm>
            <a:off x="1078624" y="1789480"/>
            <a:ext cx="10418100" cy="36474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lnSpc>
                <a:spcPct val="125000"/>
              </a:lnSpc>
              <a:buFont typeface="+mj-ea"/>
              <a:buAutoNum type="circleNumDbPlain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算术运算符：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+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，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-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，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*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，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/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，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%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，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**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，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//</a:t>
            </a:r>
          </a:p>
          <a:p>
            <a:pPr indent="-514350" marL="514350">
              <a:lnSpc>
                <a:spcPct val="125000"/>
              </a:lnSpc>
              <a:buFont typeface="+mj-ea"/>
              <a:buAutoNum type="circleNumDbPlain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比较运算符：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==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，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!=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，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&gt;, &lt;, &gt;=, &lt;=</a:t>
            </a:r>
          </a:p>
          <a:p>
            <a:pPr indent="-514350" marL="514350">
              <a:lnSpc>
                <a:spcPct val="125000"/>
              </a:lnSpc>
              <a:buFont typeface="+mj-ea"/>
              <a:buAutoNum type="circleNumDbPlain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赋值运算符：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=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，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+=, -=, *=, /=, %=, **=, //=, :=</a:t>
            </a:r>
          </a:p>
          <a:p>
            <a:pPr indent="-514350" marL="514350">
              <a:lnSpc>
                <a:spcPct val="125000"/>
              </a:lnSpc>
              <a:buFont typeface="+mj-ea"/>
              <a:buAutoNum type="circleNumDbPlain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位运算符：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&amp;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，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|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，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^, ~, &lt;&lt;, &gt;&gt;</a:t>
            </a:r>
          </a:p>
          <a:p>
            <a:pPr indent="-514350" marL="514350">
              <a:lnSpc>
                <a:spcPct val="125000"/>
              </a:lnSpc>
              <a:buFont typeface="+mj-ea"/>
              <a:buAutoNum type="circleNumDbPlain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逻辑运算符：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and, or, not</a:t>
            </a:r>
          </a:p>
          <a:p>
            <a:pPr indent="-514350" marL="514350">
              <a:lnSpc>
                <a:spcPct val="125000"/>
              </a:lnSpc>
              <a:buFont typeface="+mj-ea"/>
              <a:buAutoNum type="circleNumDbPlain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成员运算符：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in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，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not in</a:t>
            </a:r>
          </a:p>
          <a:p>
            <a:pPr indent="-514350" marL="514350">
              <a:lnSpc>
                <a:spcPct val="125000"/>
              </a:lnSpc>
              <a:buFont typeface="+mj-ea"/>
              <a:buAutoNum type="circleNumDbPlain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身份运算符：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is, is not</a:t>
            </a:r>
            <a:endParaRPr altLang="en-US" dirty="0" sz="2400" lang="zh-CN">
              <a:solidFill>
                <a:srgbClr val="333333"/>
              </a:solidFill>
              <a:latin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65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670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7.</a:t>
            </a:r>
            <a:r>
              <a:rPr altLang="en-US" b="1" dirty="0" sz="2800" lang="zh-CN"/>
              <a:t>运算符</a:t>
            </a:r>
          </a:p>
        </p:txBody>
      </p:sp>
      <p:sp>
        <p:nvSpPr>
          <p:cNvPr id="1048671" name="文本框 2"/>
          <p:cNvSpPr txBox="1"/>
          <p:nvPr/>
        </p:nvSpPr>
        <p:spPr>
          <a:xfrm>
            <a:off x="2765713" y="1189072"/>
            <a:ext cx="10518026" cy="599439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25000"/>
              </a:lnSpc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优先级：</a:t>
            </a:r>
          </a:p>
        </p:txBody>
      </p:sp>
      <p:pic>
        <p:nvPicPr>
          <p:cNvPr id="2097166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814512" y="1707227"/>
            <a:ext cx="6664470" cy="4902127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2097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67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676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7.</a:t>
            </a:r>
            <a:r>
              <a:rPr altLang="en-US" b="1" dirty="0" sz="2800" lang="zh-CN"/>
              <a:t>运算符</a:t>
            </a:r>
          </a:p>
        </p:txBody>
      </p:sp>
      <p:sp>
        <p:nvSpPr>
          <p:cNvPr id="1048677" name="文本框 2"/>
          <p:cNvSpPr txBox="1"/>
          <p:nvPr/>
        </p:nvSpPr>
        <p:spPr>
          <a:xfrm>
            <a:off x="1274518" y="1789480"/>
            <a:ext cx="8794866" cy="1107439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25000"/>
              </a:lnSpc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      可以使用括号来改变运算的顺序，同时，适当的使用括号还可以使表达式更加易读。</a:t>
            </a:r>
          </a:p>
        </p:txBody>
      </p:sp>
      <p:sp>
        <p:nvSpPr>
          <p:cNvPr id="1048678" name="文本框 3"/>
          <p:cNvSpPr txBox="1"/>
          <p:nvPr/>
        </p:nvSpPr>
        <p:spPr>
          <a:xfrm>
            <a:off x="1174692" y="3108881"/>
            <a:ext cx="8794866" cy="11074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   30+15*2=60</a:t>
            </a:r>
          </a:p>
          <a:p>
            <a:pPr>
              <a:lnSpc>
                <a:spcPct val="125000"/>
              </a:lnSpc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（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30+15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）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*2=90</a:t>
            </a:r>
            <a:endParaRPr altLang="en-US" dirty="0" sz="2400" lang="zh-CN">
              <a:solidFill>
                <a:srgbClr val="333333"/>
              </a:solidFill>
              <a:latin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68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683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8.</a:t>
            </a:r>
            <a:r>
              <a:rPr altLang="en-US" b="1" dirty="0" sz="2800" lang="zh-CN"/>
              <a:t>数据类型</a:t>
            </a:r>
          </a:p>
        </p:txBody>
      </p:sp>
      <p:sp>
        <p:nvSpPr>
          <p:cNvPr id="1048684" name="文本框 2"/>
          <p:cNvSpPr txBox="1"/>
          <p:nvPr/>
        </p:nvSpPr>
        <p:spPr>
          <a:xfrm>
            <a:off x="1166848" y="2015760"/>
            <a:ext cx="9897787" cy="3139440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25000"/>
              </a:lnSpc>
              <a:buFont typeface="+mj-ea"/>
              <a:buAutoNum type="circleNumDbPlain"/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Number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（数字）：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 Python3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支持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int, float, bool, complex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（复数）；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 indent="-457200" marL="457200">
              <a:lnSpc>
                <a:spcPct val="125000"/>
              </a:lnSpc>
              <a:buFont typeface="+mj-ea"/>
              <a:buAutoNum type="circleNumDbPlain"/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String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（字符串）：用单引号 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‘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、双引号 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“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或三引号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“‘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括起来；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 indent="-457200" marL="457200">
              <a:lnSpc>
                <a:spcPct val="125000"/>
              </a:lnSpc>
              <a:buFont typeface="+mj-ea"/>
              <a:buAutoNum type="circleNumDbPlain"/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List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（列表）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 indent="-457200" marL="457200">
              <a:lnSpc>
                <a:spcPct val="125000"/>
              </a:lnSpc>
              <a:buFont typeface="+mj-ea"/>
              <a:buAutoNum type="circleNumDbPlain"/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Tuple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（元组）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 indent="-457200" marL="457200">
              <a:lnSpc>
                <a:spcPct val="125000"/>
              </a:lnSpc>
              <a:buFont typeface="+mj-ea"/>
              <a:buAutoNum type="circleNumDbPlain"/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Set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（集合）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 indent="-457200" marL="457200">
              <a:lnSpc>
                <a:spcPct val="125000"/>
              </a:lnSpc>
              <a:buFont typeface="+mj-ea"/>
              <a:buAutoNum type="circleNumDbPlain"/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Dictionary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（字典）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69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689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8.</a:t>
            </a:r>
            <a:r>
              <a:rPr altLang="en-US" b="1" dirty="0" sz="2800" lang="zh-CN"/>
              <a:t>数据类型</a:t>
            </a:r>
          </a:p>
        </p:txBody>
      </p:sp>
      <p:sp>
        <p:nvSpPr>
          <p:cNvPr id="1048690" name="文本框 2"/>
          <p:cNvSpPr txBox="1"/>
          <p:nvPr/>
        </p:nvSpPr>
        <p:spPr>
          <a:xfrm>
            <a:off x="2937063" y="1186540"/>
            <a:ext cx="3513613" cy="599439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25000"/>
              </a:lnSpc>
              <a:buFont typeface="+mj-ea"/>
              <a:buAutoNum type="circleNumDbPlain" startAt="2"/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String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（字符串）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048691" name="文本框 3"/>
          <p:cNvSpPr txBox="1"/>
          <p:nvPr/>
        </p:nvSpPr>
        <p:spPr>
          <a:xfrm>
            <a:off x="914795" y="1903668"/>
            <a:ext cx="8794866" cy="36474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25000"/>
              </a:lnSpc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变量名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=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“字符串”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25000"/>
              </a:lnSpc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变量名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[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索引值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]    #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索引值从左向右以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0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开始，从右向左以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-1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开始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25000"/>
              </a:lnSpc>
            </a:pP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str = ‘China’</a:t>
            </a:r>
          </a:p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str[0]			#C</a:t>
            </a:r>
          </a:p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str[1:4]		#hin</a:t>
            </a:r>
          </a:p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‘Hello’ + str		#HelloChina</a:t>
            </a:r>
          </a:p>
        </p:txBody>
      </p:sp>
      <p:sp>
        <p:nvSpPr>
          <p:cNvPr id="1048692" name="文本框 4"/>
          <p:cNvSpPr txBox="1"/>
          <p:nvPr/>
        </p:nvSpPr>
        <p:spPr>
          <a:xfrm>
            <a:off x="914795" y="5412382"/>
            <a:ext cx="10518026" cy="5994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25000"/>
              </a:lnSpc>
            </a:pPr>
            <a:r>
              <a:rPr altLang="en-US" dirty="0" sz="2400" lang="zh-CN">
                <a:solidFill>
                  <a:srgbClr val="FF0000"/>
                </a:solidFill>
                <a:latin typeface="Helvetica Neue"/>
              </a:rPr>
              <a:t>注意：</a:t>
            </a:r>
            <a:r>
              <a:rPr altLang="zh-CN" dirty="0" sz="2400" lang="en-US">
                <a:solidFill>
                  <a:srgbClr val="FF0000"/>
                </a:solidFill>
                <a:latin typeface="Helvetica Neue"/>
              </a:rPr>
              <a:t>str[0]=‘c’ </a:t>
            </a:r>
            <a:r>
              <a:rPr altLang="en-US" dirty="0" sz="2400" lang="zh-CN">
                <a:solidFill>
                  <a:srgbClr val="FF0000"/>
                </a:solidFill>
                <a:latin typeface="Helvetica Neue"/>
              </a:rPr>
              <a:t>会报错，因为</a:t>
            </a:r>
            <a:r>
              <a:rPr altLang="zh-CN" dirty="0" sz="2400" lang="en-US">
                <a:solidFill>
                  <a:srgbClr val="FF0000"/>
                </a:solidFill>
                <a:latin typeface="Helvetica Neue"/>
              </a:rPr>
              <a:t>python</a:t>
            </a:r>
            <a:r>
              <a:rPr altLang="en-US" dirty="0" sz="2400" lang="zh-CN">
                <a:solidFill>
                  <a:srgbClr val="FF0000"/>
                </a:solidFill>
                <a:latin typeface="Helvetica Neue"/>
              </a:rPr>
              <a:t>字符串是不可变数据类型。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70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697" name="文本框 1"/>
          <p:cNvSpPr txBox="1"/>
          <p:nvPr/>
        </p:nvSpPr>
        <p:spPr>
          <a:xfrm>
            <a:off x="734525" y="1142997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8.</a:t>
            </a:r>
            <a:r>
              <a:rPr altLang="en-US" b="1" dirty="0" sz="2800" lang="zh-CN"/>
              <a:t>数据类型</a:t>
            </a:r>
          </a:p>
        </p:txBody>
      </p:sp>
      <p:sp>
        <p:nvSpPr>
          <p:cNvPr id="1048698" name="文本框 2"/>
          <p:cNvSpPr txBox="1"/>
          <p:nvPr/>
        </p:nvSpPr>
        <p:spPr>
          <a:xfrm>
            <a:off x="2842495" y="1142997"/>
            <a:ext cx="3513613" cy="599439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25000"/>
              </a:lnSpc>
              <a:buFont typeface="+mj-ea"/>
              <a:buAutoNum type="circleNumDbPlain" startAt="3"/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List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（列表）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048699" name="文本框 3"/>
          <p:cNvSpPr txBox="1"/>
          <p:nvPr/>
        </p:nvSpPr>
        <p:spPr>
          <a:xfrm>
            <a:off x="1011222" y="1550605"/>
            <a:ext cx="10689772" cy="5679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列表由一组元素组成，元素可以是任何类型的值：数字，字符串、序列；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 indent="-342900" marL="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列表是可变的，可以直接添加、修改、删除列表里的元素；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 indent="-342900" marL="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创建列表：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   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方括号括起来，元素用逗号分割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    list = [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元素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1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，元素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2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，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…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元素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n]   #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定义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n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个元素的列表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    list = []                                          #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定义空列表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    l =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 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list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（）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				  #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创建一个空列表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 indent="-342900" marL="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使用列表：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    list = [2, ‘</a:t>
            </a:r>
            <a:r>
              <a:rPr altLang="zh-CN" dirty="0" sz="2400" lang="en-US" err="1">
                <a:solidFill>
                  <a:srgbClr val="333333"/>
                </a:solidFill>
                <a:latin typeface="Helvetica Neue"/>
              </a:rPr>
              <a:t>abc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’, 5, ‘China’]</a:t>
            </a:r>
          </a:p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    list[0]          #2</a:t>
            </a:r>
          </a:p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    list[1:3]       #[‘abc’, 5]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71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704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8.</a:t>
            </a:r>
            <a:r>
              <a:rPr altLang="en-US" b="1" dirty="0" sz="2800" lang="zh-CN"/>
              <a:t>数据类型</a:t>
            </a:r>
          </a:p>
        </p:txBody>
      </p:sp>
      <p:sp>
        <p:nvSpPr>
          <p:cNvPr id="1048705" name="文本框 2"/>
          <p:cNvSpPr txBox="1"/>
          <p:nvPr/>
        </p:nvSpPr>
        <p:spPr>
          <a:xfrm>
            <a:off x="2937063" y="1186540"/>
            <a:ext cx="3513613" cy="599439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25000"/>
              </a:lnSpc>
              <a:buFont typeface="+mj-ea"/>
              <a:buAutoNum type="circleNumDbPlain" startAt="3"/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List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（列表）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2097172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74518" y="1790557"/>
            <a:ext cx="9713878" cy="4410737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73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710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8.</a:t>
            </a:r>
            <a:r>
              <a:rPr altLang="en-US" b="1" dirty="0" sz="2800" lang="zh-CN"/>
              <a:t>数据类型</a:t>
            </a:r>
          </a:p>
        </p:txBody>
      </p:sp>
      <p:sp>
        <p:nvSpPr>
          <p:cNvPr id="1048711" name="文本框 2"/>
          <p:cNvSpPr txBox="1"/>
          <p:nvPr/>
        </p:nvSpPr>
        <p:spPr>
          <a:xfrm>
            <a:off x="2937063" y="1186540"/>
            <a:ext cx="3513613" cy="599439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25000"/>
              </a:lnSpc>
              <a:buFont typeface="+mj-ea"/>
              <a:buAutoNum type="circleNumDbPlain" startAt="4"/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Tuple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（元组）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048712" name="文本框 3"/>
          <p:cNvSpPr txBox="1"/>
          <p:nvPr/>
        </p:nvSpPr>
        <p:spPr>
          <a:xfrm>
            <a:off x="1047797" y="1789480"/>
            <a:ext cx="10024755" cy="1107439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      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元组与列表类似，但是元组是不可变的，它的元素不能修改，写在（）里，元素之间用逗号隔开。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048713" name="文本框 9"/>
          <p:cNvSpPr txBox="1"/>
          <p:nvPr/>
        </p:nvSpPr>
        <p:spPr>
          <a:xfrm>
            <a:off x="997919" y="3081015"/>
            <a:ext cx="6779029" cy="1107440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tuple = ( '</a:t>
            </a:r>
            <a:r>
              <a:rPr altLang="zh-CN" dirty="0" sz="2400" lang="en-US" err="1">
                <a:solidFill>
                  <a:srgbClr val="333333"/>
                </a:solidFill>
                <a:latin typeface="Helvetica Neue"/>
              </a:rPr>
              <a:t>abcd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', 786 , 2.23, '</a:t>
            </a:r>
            <a:r>
              <a:rPr altLang="zh-CN" dirty="0" sz="2400" lang="en-US" err="1">
                <a:solidFill>
                  <a:srgbClr val="333333"/>
                </a:solidFill>
                <a:latin typeface="Helvetica Neue"/>
              </a:rPr>
              <a:t>runoob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', 70.2  )</a:t>
            </a:r>
          </a:p>
          <a:p>
            <a:pPr>
              <a:lnSpc>
                <a:spcPct val="125000"/>
              </a:lnSpc>
            </a:pPr>
            <a:r>
              <a:rPr altLang="zh-CN" dirty="0" sz="2400" lang="en-US" err="1">
                <a:solidFill>
                  <a:srgbClr val="333333"/>
                </a:solidFill>
                <a:latin typeface="Helvetica Neue"/>
              </a:rPr>
              <a:t>tinytuple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 = (123, '</a:t>
            </a:r>
            <a:r>
              <a:rPr altLang="zh-CN" dirty="0" sz="2400" lang="en-US" err="1">
                <a:solidFill>
                  <a:srgbClr val="333333"/>
                </a:solidFill>
                <a:latin typeface="Helvetica Neue"/>
              </a:rPr>
              <a:t>runoob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')</a:t>
            </a:r>
            <a:endParaRPr altLang="en-US" dirty="0" sz="2400" lang="zh-CN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048714" name="文本框 11"/>
          <p:cNvSpPr txBox="1"/>
          <p:nvPr/>
        </p:nvSpPr>
        <p:spPr>
          <a:xfrm>
            <a:off x="997919" y="4280686"/>
            <a:ext cx="10490269" cy="2123440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tuple[0] 			#abcd</a:t>
            </a:r>
          </a:p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tuple[1:3] 			#(786, 2.23)</a:t>
            </a:r>
          </a:p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tuple + </a:t>
            </a:r>
            <a:r>
              <a:rPr altLang="zh-CN" dirty="0" sz="2400" lang="en-US" err="1">
                <a:solidFill>
                  <a:srgbClr val="333333"/>
                </a:solidFill>
                <a:latin typeface="Helvetica Neue"/>
              </a:rPr>
              <a:t>tinytuple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		#('abcd', 786, 2.23, '</a:t>
            </a:r>
            <a:r>
              <a:rPr altLang="zh-CN" dirty="0" sz="2400" lang="en-US" err="1">
                <a:solidFill>
                  <a:srgbClr val="333333"/>
                </a:solidFill>
                <a:latin typeface="Helvetica Neue"/>
              </a:rPr>
              <a:t>runoob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', 70.2, 123, '</a:t>
            </a:r>
            <a:r>
              <a:rPr altLang="zh-CN" dirty="0" sz="2400" lang="en-US" err="1">
                <a:solidFill>
                  <a:srgbClr val="333333"/>
                </a:solidFill>
                <a:latin typeface="Helvetica Neue"/>
              </a:rPr>
              <a:t>runoob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')</a:t>
            </a:r>
          </a:p>
          <a:p>
            <a:pPr>
              <a:lnSpc>
                <a:spcPct val="125000"/>
              </a:lnSpc>
            </a:pPr>
            <a:endParaRPr altLang="en-US" dirty="0" sz="2400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7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9"/>
          <p:cNvGrpSpPr/>
          <p:nvPr/>
        </p:nvGrpSpPr>
        <p:grpSpPr>
          <a:xfrm>
            <a:off x="1952451" y="2363421"/>
            <a:ext cx="8736664" cy="924673"/>
            <a:chOff x="2158618" y="2261506"/>
            <a:chExt cx="8045013" cy="739235"/>
          </a:xfrm>
        </p:grpSpPr>
        <p:sp>
          <p:nvSpPr>
            <p:cNvPr id="1048588" name="右箭头 7"/>
            <p:cNvSpPr/>
            <p:nvPr/>
          </p:nvSpPr>
          <p:spPr bwMode="auto">
            <a:xfrm>
              <a:off x="3889190" y="2450255"/>
              <a:ext cx="450508" cy="361164"/>
            </a:xfrm>
            <a:prstGeom prst="rightArrow"/>
            <a:solidFill>
              <a:srgbClr val="4D4D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anchorCtr="0" bIns="45720" compatLnSpc="1" lIns="91440" numCol="1" rIns="91440" rtlCol="0" tIns="45720" vert="horz" wrap="square"/>
            <a:p>
              <a:pPr defTabSz="914400" eaLnBrk="1" fontAlgn="base" hangingPunct="1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altLang="en-US" baseline="0" b="0" cap="none" sz="1400" i="0" kern="0" kumimoji="0" lang="zh-CN" noProof="0" normalizeH="0" spc="0" strike="noStrike" u="none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48589" name="矩形 13"/>
            <p:cNvSpPr/>
            <p:nvPr/>
          </p:nvSpPr>
          <p:spPr bwMode="auto">
            <a:xfrm>
              <a:off x="2158618" y="2292775"/>
              <a:ext cx="1940679" cy="626663"/>
            </a:xfrm>
            <a:prstGeom prst="rect"/>
            <a:solidFill>
              <a:srgbClr val="DE1B26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algn="tl" blurRad="50800" dir="2700000" dist="38100" rotWithShape="0">
                <a:prstClr val="black">
                  <a:alpha val="40000"/>
                </a:prstClr>
              </a:outerShdw>
            </a:effectLst>
          </p:spPr>
          <p:txBody>
            <a:bodyPr anchor="t" anchorCtr="0" bIns="45720" compatLnSpc="1" lIns="91440" numCol="1" rIns="91440" rtlCol="0" tIns="45720" vert="horz" wrap="square"/>
            <a:p>
              <a:pPr defTabSz="914400" eaLnBrk="1" fontAlgn="base" hangingPunct="1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altLang="en-US" baseline="0" b="0" cap="none" sz="1400" i="0" kern="0" kumimoji="0" lang="zh-CN" noProof="0" normalizeH="0" spc="0" strike="noStrike" u="none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48590" name="TextBox 18"/>
            <p:cNvSpPr txBox="1"/>
            <p:nvPr/>
          </p:nvSpPr>
          <p:spPr>
            <a:xfrm>
              <a:off x="2158618" y="2338760"/>
              <a:ext cx="1847559" cy="661981"/>
            </a:xfrm>
            <a:prstGeom prst="rect"/>
            <a:noFill/>
          </p:spPr>
          <p:txBody>
            <a:bodyPr rtlCol="0" wrap="square">
              <a:spAutoFit/>
            </a:bodyPr>
            <a:p>
              <a:pPr algn="ctr" defTabSz="914400" eaLnBrk="1" fontAlgn="base" hangingPunct="1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altLang="zh-CN" b="1" dirty="0" sz="4400" kern="0" lang="en-US">
                  <a:solidFill>
                    <a:srgbClr val="FFFFFF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altLang="en-US" baseline="0" b="1" cap="none" dirty="0" sz="4400" i="0" kern="0" kumimoji="0" lang="zh-CN" noProof="0" normalizeH="0" spc="0" strike="noStrike" u="none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52" name="组合 15"/>
            <p:cNvGrpSpPr/>
            <p:nvPr/>
          </p:nvGrpSpPr>
          <p:grpSpPr>
            <a:xfrm>
              <a:off x="4062491" y="2261506"/>
              <a:ext cx="6141140" cy="657932"/>
              <a:chOff x="3440971" y="1246810"/>
              <a:chExt cx="7852672" cy="841298"/>
            </a:xfrm>
          </p:grpSpPr>
          <p:sp>
            <p:nvSpPr>
              <p:cNvPr id="1048591" name="矩形 16"/>
              <p:cNvSpPr/>
              <p:nvPr/>
            </p:nvSpPr>
            <p:spPr bwMode="auto">
              <a:xfrm>
                <a:off x="3440971" y="1286794"/>
                <a:ext cx="7852672" cy="801314"/>
              </a:xfrm>
              <a:prstGeom prst="rect"/>
              <a:solidFill>
                <a:srgbClr val="FFFFFF"/>
              </a:solidFill>
              <a:ln w="9525" cap="flat" cmpd="sng" algn="ctr">
                <a:solidFill>
                  <a:srgbClr val="FFFFFF">
                    <a:lumMod val="8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t" anchorCtr="0" bIns="45720" compatLnSpc="1" lIns="91440" numCol="1" rIns="91440" rtlCol="0" tIns="45720" vert="horz" wrap="square"/>
              <a:p>
                <a:pPr defTabSz="914400" eaLnBrk="1" fontAlgn="base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altLang="en-US" baseline="0" b="0" cap="none" sz="1400" i="0" kern="0" kumimoji="0" lang="zh-CN" noProof="0" normalizeH="0" spc="0" strike="noStrike" u="none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048592" name="TextBox 19"/>
              <p:cNvSpPr txBox="1"/>
              <p:nvPr/>
            </p:nvSpPr>
            <p:spPr>
              <a:xfrm>
                <a:off x="3709636" y="1246810"/>
                <a:ext cx="7435305" cy="820510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>
                  <a:lnSpc>
                    <a:spcPct val="150000"/>
                  </a:lnSpc>
                </a:pPr>
                <a:r>
                  <a:rPr altLang="zh-CN" dirty="0" sz="2800" 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</a:t>
                </a:r>
                <a:r>
                  <a:rPr altLang="en-US" dirty="0" sz="2800" 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基础</a:t>
                </a:r>
                <a:endParaRPr altLang="zh-CN" dirty="0" sz="2800" 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3" name="组合 18"/>
          <p:cNvGrpSpPr/>
          <p:nvPr/>
        </p:nvGrpSpPr>
        <p:grpSpPr>
          <a:xfrm>
            <a:off x="1982787" y="3702169"/>
            <a:ext cx="9144001" cy="856408"/>
            <a:chOff x="2158618" y="3144851"/>
            <a:chExt cx="8420102" cy="626672"/>
          </a:xfrm>
        </p:grpSpPr>
        <p:sp>
          <p:nvSpPr>
            <p:cNvPr id="1048593" name="右箭头 10"/>
            <p:cNvSpPr/>
            <p:nvPr/>
          </p:nvSpPr>
          <p:spPr bwMode="auto">
            <a:xfrm>
              <a:off x="3889190" y="3302331"/>
              <a:ext cx="450508" cy="361164"/>
            </a:xfrm>
            <a:prstGeom prst="rightArrow"/>
            <a:solidFill>
              <a:srgbClr val="4D4D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anchorCtr="0" bIns="45720" compatLnSpc="1" lIns="91440" numCol="1" rIns="91440" rtlCol="0" tIns="45720" vert="horz" wrap="square"/>
            <a:p>
              <a:pPr defTabSz="914400" eaLnBrk="1" fontAlgn="base" hangingPunct="1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altLang="en-US" baseline="0" b="0" cap="none" sz="1400" i="0" kern="0" kumimoji="0" lang="zh-CN" noProof="0" normalizeH="0" spc="0" strike="noStrike" u="none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48594" name="矩形 20"/>
            <p:cNvSpPr/>
            <p:nvPr/>
          </p:nvSpPr>
          <p:spPr bwMode="auto">
            <a:xfrm>
              <a:off x="2158618" y="3144851"/>
              <a:ext cx="1940679" cy="626663"/>
            </a:xfrm>
            <a:prstGeom prst="rect"/>
            <a:solidFill>
              <a:srgbClr val="303C8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algn="tl" blurRad="50800" dir="2700000" dist="38100" rotWithShape="0">
                <a:prstClr val="black">
                  <a:alpha val="40000"/>
                </a:prstClr>
              </a:outerShdw>
            </a:effectLst>
          </p:spPr>
          <p:txBody>
            <a:bodyPr anchor="t" anchorCtr="0" bIns="45720" compatLnSpc="1" lIns="91440" numCol="1" rIns="91440" rtlCol="0" tIns="45720" vert="horz" wrap="square"/>
            <a:p>
              <a:pPr defTabSz="914400" eaLnBrk="1" fontAlgn="base" hangingPunct="1" indent="0" latinLnBrk="0" lvl="0" marL="0" marR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altLang="en-US" baseline="0" b="0" cap="none" sz="1400" i="0" kern="0" kumimoji="0" lang="zh-CN" noProof="0" normalizeH="0" spc="0" strike="noStrike" u="none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54" name="组合 22"/>
            <p:cNvGrpSpPr/>
            <p:nvPr/>
          </p:nvGrpSpPr>
          <p:grpSpPr>
            <a:xfrm>
              <a:off x="4062491" y="3144851"/>
              <a:ext cx="6516229" cy="626672"/>
              <a:chOff x="3440971" y="2376343"/>
              <a:chExt cx="8332298" cy="801326"/>
            </a:xfrm>
          </p:grpSpPr>
          <p:sp>
            <p:nvSpPr>
              <p:cNvPr id="1048595" name="矩形 23"/>
              <p:cNvSpPr/>
              <p:nvPr/>
            </p:nvSpPr>
            <p:spPr bwMode="auto">
              <a:xfrm>
                <a:off x="3440971" y="2376343"/>
                <a:ext cx="7852672" cy="801314"/>
              </a:xfrm>
              <a:prstGeom prst="rect"/>
              <a:solidFill>
                <a:srgbClr val="FFFFFF"/>
              </a:solidFill>
              <a:ln w="9525" cap="flat" cmpd="sng" algn="ctr">
                <a:solidFill>
                  <a:srgbClr val="FFFFFF">
                    <a:lumMod val="8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t" anchorCtr="0" bIns="45720" compatLnSpc="1" lIns="91440" numCol="1" rIns="91440" rtlCol="0" tIns="45720" vert="horz" wrap="square"/>
              <a:p>
                <a:pPr defTabSz="914400" eaLnBrk="1" fontAlgn="base" hangingPunct="1" indent="0" latinLnBrk="0" lvl="0" marL="0" marR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altLang="en-US" baseline="0" b="0" cap="none" sz="1400" i="0" kern="0" kumimoji="0" lang="zh-CN" noProof="0" normalizeH="0" spc="0" strike="noStrike" u="none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048596" name="TextBox 21"/>
              <p:cNvSpPr txBox="1"/>
              <p:nvPr/>
            </p:nvSpPr>
            <p:spPr>
              <a:xfrm>
                <a:off x="3709636" y="2426653"/>
                <a:ext cx="8063633" cy="751016"/>
              </a:xfrm>
              <a:prstGeom prst="rect"/>
              <a:noFill/>
            </p:spPr>
            <p:txBody>
              <a:bodyPr rtlCol="0" wrap="square">
                <a:spAutoFit/>
              </a:bodyPr>
              <a:p>
                <a:pPr fontAlgn="base" lvl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altLang="en-US" dirty="0" sz="2800" 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汉诺塔移动程序的命令行实现</a:t>
                </a:r>
              </a:p>
            </p:txBody>
          </p:sp>
        </p:grpSp>
      </p:grpSp>
      <p:sp>
        <p:nvSpPr>
          <p:cNvPr id="1048597" name="TextBox 18"/>
          <p:cNvSpPr txBox="1"/>
          <p:nvPr/>
        </p:nvSpPr>
        <p:spPr>
          <a:xfrm>
            <a:off x="1952451" y="3794945"/>
            <a:ext cx="1847559" cy="828039"/>
          </a:xfrm>
          <a:prstGeom prst="rect"/>
          <a:noFill/>
        </p:spPr>
        <p:txBody>
          <a:bodyPr rtlCol="0" wrap="square">
            <a:spAutoFit/>
          </a:bodyPr>
          <a:p>
            <a:pPr algn="ctr" defTabSz="914400" eaLnBrk="1" fontAlgn="base" hangingPunct="1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altLang="zh-CN" b="1" dirty="0" sz="4400" kern="0" lang="en-US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2</a:t>
            </a:r>
            <a:endParaRPr altLang="en-US" baseline="0" b="1" cap="none" dirty="0" sz="4400" i="0" kern="0" kumimoji="0" lang="zh-CN" noProof="0" normalizeH="0" spc="0" strike="noStrike" u="none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48598" name="文本框 46"/>
          <p:cNvSpPr txBox="1"/>
          <p:nvPr/>
        </p:nvSpPr>
        <p:spPr>
          <a:xfrm>
            <a:off x="949989" y="381383"/>
            <a:ext cx="7515226" cy="6248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dirty="0" sz="3200" lang="zh-CN">
                <a:latin typeface="黑体" panose="02010609060101010101" pitchFamily="49" charset="-122"/>
                <a:ea typeface="黑体" panose="02010609060101010101" pitchFamily="49" charset="-122"/>
              </a:rPr>
              <a:t>简单汉诺塔问题的</a:t>
            </a:r>
            <a:r>
              <a:rPr altLang="zh-CN" b="1" dirty="0" sz="3200" lang="en-US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altLang="en-US" b="1" dirty="0" sz="3200" lang="zh-CN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</a:p>
        </p:txBody>
      </p:sp>
      <p:pic>
        <p:nvPicPr>
          <p:cNvPr id="2097154" name="图片 48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74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719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8.</a:t>
            </a:r>
            <a:r>
              <a:rPr altLang="en-US" b="1" dirty="0" sz="2800" lang="zh-CN"/>
              <a:t>数据类型</a:t>
            </a:r>
          </a:p>
        </p:txBody>
      </p:sp>
      <p:sp>
        <p:nvSpPr>
          <p:cNvPr id="1048720" name="文本框 3"/>
          <p:cNvSpPr txBox="1"/>
          <p:nvPr/>
        </p:nvSpPr>
        <p:spPr>
          <a:xfrm>
            <a:off x="1047797" y="1789480"/>
            <a:ext cx="10024755" cy="2631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集合（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set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）是由一个或数个形态各异的大小整体组成的，构成集合的事物或对象称作元素或是成员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;</a:t>
            </a:r>
          </a:p>
          <a:p>
            <a:pPr indent="-342900" marL="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基本功能是进行成员关系测试和删除重复元素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;</a:t>
            </a:r>
          </a:p>
          <a:p>
            <a:pPr indent="-342900" marL="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可以使用大括号 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{ }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或者 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set()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函数创建集合，注意：创建一个空集合必须用 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set()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而不是 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{ }</a:t>
            </a:r>
          </a:p>
        </p:txBody>
      </p:sp>
      <p:sp>
        <p:nvSpPr>
          <p:cNvPr id="1048721" name="文本框 11"/>
          <p:cNvSpPr txBox="1"/>
          <p:nvPr/>
        </p:nvSpPr>
        <p:spPr>
          <a:xfrm>
            <a:off x="1385354" y="4154295"/>
            <a:ext cx="10490269" cy="955039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25000"/>
              </a:lnSpc>
            </a:pPr>
            <a:r>
              <a:rPr altLang="zh-CN" dirty="0" sz="2000" lang="en-US">
                <a:solidFill>
                  <a:srgbClr val="333333"/>
                </a:solidFill>
                <a:latin typeface="Helvetica Neue"/>
              </a:rPr>
              <a:t>sites = {'Google', 'Taobao', '</a:t>
            </a:r>
            <a:r>
              <a:rPr altLang="zh-CN" dirty="0" sz="2000" lang="en-US" err="1">
                <a:solidFill>
                  <a:srgbClr val="333333"/>
                </a:solidFill>
                <a:latin typeface="Helvetica Neue"/>
              </a:rPr>
              <a:t>Runoob</a:t>
            </a:r>
            <a:r>
              <a:rPr altLang="zh-CN" dirty="0" sz="2000" lang="en-US">
                <a:solidFill>
                  <a:srgbClr val="333333"/>
                </a:solidFill>
                <a:latin typeface="Helvetica Neue"/>
              </a:rPr>
              <a:t>', 'Facebook', '</a:t>
            </a:r>
            <a:r>
              <a:rPr altLang="zh-CN" dirty="0" sz="2000" lang="en-US" err="1">
                <a:solidFill>
                  <a:srgbClr val="333333"/>
                </a:solidFill>
                <a:latin typeface="Helvetica Neue"/>
              </a:rPr>
              <a:t>Zhihu</a:t>
            </a:r>
            <a:r>
              <a:rPr altLang="zh-CN" dirty="0" sz="2000" lang="en-US">
                <a:solidFill>
                  <a:srgbClr val="333333"/>
                </a:solidFill>
                <a:latin typeface="Helvetica Neue"/>
              </a:rPr>
              <a:t>', 'Baidu'}</a:t>
            </a:r>
          </a:p>
          <a:p>
            <a:pPr>
              <a:lnSpc>
                <a:spcPct val="125000"/>
              </a:lnSpc>
            </a:pPr>
            <a:r>
              <a:rPr altLang="zh-CN" dirty="0" sz="2000" lang="en-US">
                <a:solidFill>
                  <a:srgbClr val="333333"/>
                </a:solidFill>
                <a:latin typeface="Helvetica Neue"/>
              </a:rPr>
              <a:t>print(sites)   # </a:t>
            </a:r>
            <a:r>
              <a:rPr altLang="en-US" dirty="0" sz="2000" lang="zh-CN">
                <a:solidFill>
                  <a:srgbClr val="333333"/>
                </a:solidFill>
                <a:latin typeface="Helvetica Neue"/>
              </a:rPr>
              <a:t>输出集合，重复的元素被自动去掉</a:t>
            </a:r>
          </a:p>
        </p:txBody>
      </p:sp>
      <p:sp>
        <p:nvSpPr>
          <p:cNvPr id="1048722" name="文本框 10"/>
          <p:cNvSpPr txBox="1"/>
          <p:nvPr/>
        </p:nvSpPr>
        <p:spPr>
          <a:xfrm>
            <a:off x="1385354" y="4999604"/>
            <a:ext cx="6093228" cy="1818639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25000"/>
              </a:lnSpc>
            </a:pPr>
            <a:r>
              <a:rPr altLang="zh-CN" dirty="0" sz="2000" lang="en-US"/>
              <a:t>a = set('abracadabra')</a:t>
            </a:r>
          </a:p>
          <a:p>
            <a:pPr>
              <a:lnSpc>
                <a:spcPct val="125000"/>
              </a:lnSpc>
            </a:pPr>
            <a:r>
              <a:rPr altLang="zh-CN" dirty="0" sz="2000" lang="en-US"/>
              <a:t>b = set('</a:t>
            </a:r>
            <a:r>
              <a:rPr altLang="zh-CN" dirty="0" sz="2000" lang="en-US" err="1"/>
              <a:t>alacazam</a:t>
            </a:r>
            <a:r>
              <a:rPr altLang="zh-CN" dirty="0" sz="2000" lang="en-US"/>
              <a:t>')</a:t>
            </a:r>
          </a:p>
          <a:p>
            <a:pPr>
              <a:lnSpc>
                <a:spcPct val="125000"/>
              </a:lnSpc>
            </a:pPr>
            <a:r>
              <a:rPr altLang="zh-CN" dirty="0" sz="2000" lang="en-US"/>
              <a:t>a – b	#</a:t>
            </a:r>
            <a:r>
              <a:rPr altLang="en-US" dirty="0" sz="2000" lang="zh-CN"/>
              <a:t>差集：</a:t>
            </a:r>
            <a:r>
              <a:rPr altLang="zh-CN" dirty="0" sz="2000" lang="en-US"/>
              <a:t> {'b', 'c', 'a', 'r', 'd'}</a:t>
            </a:r>
          </a:p>
          <a:p>
            <a:pPr>
              <a:lnSpc>
                <a:spcPct val="125000"/>
              </a:lnSpc>
            </a:pPr>
            <a:r>
              <a:rPr altLang="zh-CN" dirty="0" sz="2000" lang="en-US"/>
              <a:t>a &amp; b    #</a:t>
            </a:r>
            <a:r>
              <a:rPr altLang="en-US" dirty="0" sz="2000" lang="zh-CN"/>
              <a:t>交集：</a:t>
            </a:r>
            <a:r>
              <a:rPr altLang="zh-CN" dirty="0" sz="2000" lang="en-US"/>
              <a:t>{'c', 'a'}</a:t>
            </a:r>
            <a:endParaRPr altLang="en-US" dirty="0" sz="2000" lang="zh-CN"/>
          </a:p>
        </p:txBody>
      </p:sp>
      <p:sp>
        <p:nvSpPr>
          <p:cNvPr id="1048723" name="文本框 8"/>
          <p:cNvSpPr txBox="1"/>
          <p:nvPr/>
        </p:nvSpPr>
        <p:spPr>
          <a:xfrm>
            <a:off x="2904406" y="1212705"/>
            <a:ext cx="3513613" cy="599439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25000"/>
              </a:lnSpc>
              <a:buFont typeface="+mj-ea"/>
              <a:buAutoNum type="circleNumDbPlain" startAt="5"/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Set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（集合）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75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728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8.</a:t>
            </a:r>
            <a:r>
              <a:rPr altLang="en-US" b="1" dirty="0" sz="2800" lang="zh-CN"/>
              <a:t>数据类型</a:t>
            </a:r>
          </a:p>
        </p:txBody>
      </p:sp>
      <p:sp>
        <p:nvSpPr>
          <p:cNvPr id="1048729" name="文本框 3"/>
          <p:cNvSpPr txBox="1"/>
          <p:nvPr/>
        </p:nvSpPr>
        <p:spPr>
          <a:xfrm>
            <a:off x="1047797" y="1655769"/>
            <a:ext cx="10024755" cy="1615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字典是无序的</a:t>
            </a:r>
            <a:r>
              <a:rPr altLang="en-US" b="1" dirty="0" sz="2400" lang="zh-CN">
                <a:solidFill>
                  <a:srgbClr val="333333"/>
                </a:solidFill>
                <a:latin typeface="Helvetica Neue"/>
              </a:rPr>
              <a:t>键</a:t>
            </a:r>
            <a:r>
              <a:rPr altLang="zh-CN" b="1" dirty="0" sz="2400" lang="en-US">
                <a:solidFill>
                  <a:srgbClr val="333333"/>
                </a:solidFill>
                <a:latin typeface="Helvetica Neue"/>
              </a:rPr>
              <a:t>(key) : </a:t>
            </a:r>
            <a:r>
              <a:rPr altLang="en-US" b="1" dirty="0" sz="2400" lang="zh-CN">
                <a:solidFill>
                  <a:srgbClr val="333333"/>
                </a:solidFill>
                <a:latin typeface="Helvetica Neue"/>
              </a:rPr>
              <a:t>值</a:t>
            </a:r>
            <a:r>
              <a:rPr altLang="zh-CN" b="1" dirty="0" sz="2400" lang="en-US">
                <a:solidFill>
                  <a:srgbClr val="333333"/>
                </a:solidFill>
                <a:latin typeface="Helvetica Neue"/>
              </a:rPr>
              <a:t>(value)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集合，通过“键”来存取；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 indent="-342900" marL="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字典是一种映射类型，字典用 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{ }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标识；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 indent="-342900" marL="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键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(key)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必须使用不可变类型，在同一个字典中，键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(key)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必须是唯一的。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048730" name="文本框 9"/>
          <p:cNvSpPr txBox="1"/>
          <p:nvPr/>
        </p:nvSpPr>
        <p:spPr>
          <a:xfrm>
            <a:off x="1205541" y="3190114"/>
            <a:ext cx="9867011" cy="1818640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25000"/>
              </a:lnSpc>
            </a:pPr>
            <a:r>
              <a:rPr altLang="zh-CN" dirty="0" sz="2000" lang="en-US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altLang="zh-CN" dirty="0" sz="2000" lang="en-US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{}</a:t>
            </a:r>
          </a:p>
          <a:p>
            <a:pPr>
              <a:lnSpc>
                <a:spcPct val="125000"/>
              </a:lnSpc>
            </a:pPr>
            <a:r>
              <a:rPr altLang="zh-CN" dirty="0" sz="2000" lang="en-US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altLang="zh-CN" dirty="0" sz="2000" lang="en-US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['one'] = "1 - </a:t>
            </a:r>
            <a:r>
              <a:rPr altLang="en-US" dirty="0" sz="2000" lang="zh-CN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菜鸟教程</a:t>
            </a:r>
            <a:r>
              <a:rPr altLang="zh-CN" dirty="0" sz="2000" lang="en-US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25000"/>
              </a:lnSpc>
            </a:pPr>
            <a:r>
              <a:rPr altLang="zh-CN" dirty="0" sz="2000" lang="en-US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altLang="zh-CN" dirty="0" sz="2000" lang="en-US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    = "2 - </a:t>
            </a:r>
            <a:r>
              <a:rPr altLang="en-US" dirty="0" sz="2000" lang="zh-CN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菜鸟工具</a:t>
            </a:r>
            <a:r>
              <a:rPr altLang="zh-CN" dirty="0" sz="2000" lang="en-US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25000"/>
              </a:lnSpc>
            </a:pPr>
            <a:r>
              <a:rPr altLang="zh-CN" dirty="0" sz="2000" lang="en-US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tinydict</a:t>
            </a:r>
            <a:r>
              <a:rPr altLang="zh-CN" dirty="0" sz="2000" lang="en-US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{'name': 'runoob','code':1, 'site': 'www.runoob.com'}</a:t>
            </a:r>
            <a:endParaRPr altLang="en-US" dirty="0" sz="2000" lang="zh-CN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31" name="文本框 11"/>
          <p:cNvSpPr txBox="1"/>
          <p:nvPr/>
        </p:nvSpPr>
        <p:spPr>
          <a:xfrm>
            <a:off x="1274518" y="4904526"/>
            <a:ext cx="10490269" cy="1818640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25000"/>
              </a:lnSpc>
            </a:pPr>
            <a:r>
              <a:rPr altLang="zh-CN" dirty="0" sz="2000" lang="en-US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altLang="zh-CN" dirty="0" sz="2000" lang="en-US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['one']			# 1 - </a:t>
            </a:r>
            <a:r>
              <a:rPr altLang="en-US" dirty="0" sz="2000" lang="zh-CN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菜鸟教程</a:t>
            </a:r>
            <a:endParaRPr altLang="zh-CN" dirty="0" sz="2000" lang="en-US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altLang="zh-CN" dirty="0" sz="2000" lang="en-US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tinydict</a:t>
            </a:r>
            <a:r>
              <a:rPr altLang="zh-CN" dirty="0" sz="2000" lang="en-US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['site'] 			# www.runoob.com</a:t>
            </a:r>
          </a:p>
          <a:p>
            <a:pPr>
              <a:lnSpc>
                <a:spcPct val="125000"/>
              </a:lnSpc>
            </a:pPr>
            <a:r>
              <a:rPr altLang="zh-CN" dirty="0" sz="2000" lang="en-US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+ </a:t>
            </a:r>
            <a:r>
              <a:rPr altLang="zh-CN" dirty="0" sz="2000" lang="en-US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tinytuple</a:t>
            </a:r>
            <a:r>
              <a:rPr altLang="zh-CN" dirty="0" sz="2000" lang="en-US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#('abcd', 786, 2.23, '</a:t>
            </a:r>
            <a:r>
              <a:rPr altLang="zh-CN" dirty="0" sz="2000" lang="en-US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runoob</a:t>
            </a:r>
            <a:r>
              <a:rPr altLang="zh-CN" dirty="0" sz="2000" lang="en-US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70.2, 123, '</a:t>
            </a:r>
            <a:r>
              <a:rPr altLang="zh-CN" dirty="0" sz="2000" lang="en-US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runoob</a:t>
            </a:r>
            <a:r>
              <a:rPr altLang="zh-CN" dirty="0" sz="2000" lang="en-US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ct val="125000"/>
              </a:lnSpc>
            </a:pPr>
            <a:r>
              <a:rPr altLang="zh-CN" dirty="0" sz="2000" lang="en-US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tinydict.values</a:t>
            </a:r>
            <a:r>
              <a:rPr altLang="zh-CN" dirty="0" sz="2000" lang="en-US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			# </a:t>
            </a:r>
            <a:r>
              <a:rPr altLang="zh-CN" dirty="0" sz="2000" lang="en-US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dict_values</a:t>
            </a:r>
            <a:r>
              <a:rPr altLang="zh-CN" dirty="0" sz="2000" lang="en-US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(['</a:t>
            </a:r>
            <a:r>
              <a:rPr altLang="zh-CN" dirty="0" sz="2000" lang="en-US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runoob</a:t>
            </a:r>
            <a:r>
              <a:rPr altLang="zh-CN" dirty="0" sz="2000" lang="en-US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1, 'www.runoob.com'])</a:t>
            </a:r>
            <a:endParaRPr altLang="en-US" dirty="0" sz="2000" lang="zh-CN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32" name="文本框 4"/>
          <p:cNvSpPr txBox="1"/>
          <p:nvPr/>
        </p:nvSpPr>
        <p:spPr>
          <a:xfrm>
            <a:off x="2937063" y="1186540"/>
            <a:ext cx="3513613" cy="599439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25000"/>
              </a:lnSpc>
              <a:buFont typeface="+mj-ea"/>
              <a:buAutoNum type="circleNumDbPlain" startAt="6"/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Dictionary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（字典）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76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737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8.</a:t>
            </a:r>
            <a:r>
              <a:rPr altLang="en-US" b="1" dirty="0" sz="2800" lang="zh-CN"/>
              <a:t>数据类型</a:t>
            </a:r>
          </a:p>
        </p:txBody>
      </p:sp>
      <p:sp>
        <p:nvSpPr>
          <p:cNvPr id="1048738" name="文本框 4"/>
          <p:cNvSpPr txBox="1"/>
          <p:nvPr/>
        </p:nvSpPr>
        <p:spPr>
          <a:xfrm>
            <a:off x="2937063" y="1186540"/>
            <a:ext cx="3513613" cy="599439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25000"/>
              </a:lnSpc>
              <a:buFont typeface="+mj-ea"/>
              <a:buAutoNum type="circleNumDbPlain" startAt="6"/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Dictionary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（字典）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2097177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74518" y="1789480"/>
            <a:ext cx="9342102" cy="4661196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78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743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8.</a:t>
            </a:r>
            <a:r>
              <a:rPr altLang="en-US" b="1" dirty="0" sz="2800" lang="zh-CN"/>
              <a:t>数据类型</a:t>
            </a:r>
          </a:p>
        </p:txBody>
      </p:sp>
      <p:sp>
        <p:nvSpPr>
          <p:cNvPr id="1048744" name="文本框 4"/>
          <p:cNvSpPr txBox="1"/>
          <p:nvPr/>
        </p:nvSpPr>
        <p:spPr>
          <a:xfrm>
            <a:off x="2937063" y="1186540"/>
            <a:ext cx="3513613" cy="599439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25000"/>
              </a:lnSpc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数据类型转换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2097179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818518" y="1709760"/>
            <a:ext cx="7022824" cy="4942477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80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749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9.</a:t>
            </a:r>
            <a:r>
              <a:rPr altLang="en-US" b="1" dirty="0" sz="2800" lang="zh-CN"/>
              <a:t>函数</a:t>
            </a:r>
          </a:p>
        </p:txBody>
      </p:sp>
      <p:sp>
        <p:nvSpPr>
          <p:cNvPr id="1048750" name="文本框 3"/>
          <p:cNvSpPr txBox="1"/>
          <p:nvPr/>
        </p:nvSpPr>
        <p:spPr>
          <a:xfrm>
            <a:off x="1047797" y="1789480"/>
            <a:ext cx="10024755" cy="1107439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25000"/>
              </a:lnSpc>
            </a:pPr>
            <a:r>
              <a:rPr altLang="en-US" b="1" dirty="0" sz="2400" lang="zh-CN">
                <a:solidFill>
                  <a:srgbClr val="333333"/>
                </a:solidFill>
                <a:latin typeface="Helvetica Neue"/>
              </a:rPr>
              <a:t>函数：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组织好的，可重复使用的，用来实现单一，或相关联功能的代码段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Python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提供了许多内建函数，比如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print()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 我们也可以自定义函数。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048751" name="文本框 9"/>
          <p:cNvSpPr txBox="1"/>
          <p:nvPr/>
        </p:nvSpPr>
        <p:spPr>
          <a:xfrm>
            <a:off x="1047796" y="2813446"/>
            <a:ext cx="6093228" cy="1463039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altLang="en-US" dirty="0" sz="2000" lang="zh-CN">
                <a:solidFill>
                  <a:srgbClr val="333333"/>
                </a:solidFill>
                <a:latin typeface="Helvetica Neue"/>
              </a:rPr>
              <a:t>定义函数：</a:t>
            </a:r>
            <a:endParaRPr altLang="zh-CN" dirty="0" sz="2000" lang="en-US">
              <a:solidFill>
                <a:srgbClr val="333333"/>
              </a:solidFill>
              <a:latin typeface="Helvetica Neue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endParaRPr altLang="zh-CN" dirty="0" sz="2000" lang="en-US">
              <a:solidFill>
                <a:srgbClr val="333333"/>
              </a:solidFill>
              <a:latin typeface="Helvetica Neue"/>
            </a:endParaRPr>
          </a:p>
          <a:p>
            <a:r>
              <a:rPr altLang="zh-CN" dirty="0" sz="2000" lang="en-US">
                <a:solidFill>
                  <a:srgbClr val="333333"/>
                </a:solidFill>
                <a:latin typeface="Helvetica Neue"/>
              </a:rPr>
              <a:t>    </a:t>
            </a:r>
            <a:r>
              <a:rPr altLang="en-US" dirty="0" sz="2000" lang="zh-CN">
                <a:solidFill>
                  <a:srgbClr val="333333"/>
                </a:solidFill>
                <a:latin typeface="Helvetica Neue"/>
              </a:rPr>
              <a:t>def 函数名（参数列表）</a:t>
            </a:r>
            <a:r>
              <a:rPr altLang="en-US" dirty="0" sz="2000" lang="zh-CN">
                <a:solidFill>
                  <a:srgbClr val="FF0000"/>
                </a:solidFill>
                <a:latin typeface="Helvetica Neue"/>
              </a:rPr>
              <a:t>:</a:t>
            </a:r>
          </a:p>
          <a:p>
            <a:r>
              <a:rPr altLang="en-US" dirty="0" sz="2000" lang="zh-CN">
                <a:solidFill>
                  <a:srgbClr val="333333"/>
                </a:solidFill>
                <a:latin typeface="Helvetica Neue"/>
              </a:rPr>
              <a:t>    函数体</a:t>
            </a:r>
          </a:p>
        </p:txBody>
      </p:sp>
      <p:sp>
        <p:nvSpPr>
          <p:cNvPr id="1048752" name="文本框 13"/>
          <p:cNvSpPr txBox="1"/>
          <p:nvPr/>
        </p:nvSpPr>
        <p:spPr>
          <a:xfrm>
            <a:off x="1274518" y="4264780"/>
            <a:ext cx="9121340" cy="777240"/>
          </a:xfrm>
          <a:prstGeom prst="rect"/>
          <a:noFill/>
        </p:spPr>
        <p:txBody>
          <a:bodyPr wrap="square">
            <a:spAutoFit/>
          </a:bodyPr>
          <a:p>
            <a:r>
              <a:rPr altLang="en-US" dirty="0" sz="2000" lang="zh-CN"/>
              <a:t>注意：通常用return [表达式] 结束函数，选择性地返回一个值给调用方，不带表达式的 return 相当于返回 None。</a:t>
            </a:r>
          </a:p>
        </p:txBody>
      </p:sp>
      <p:sp>
        <p:nvSpPr>
          <p:cNvPr id="1048753" name="文本框 15"/>
          <p:cNvSpPr txBox="1"/>
          <p:nvPr/>
        </p:nvSpPr>
        <p:spPr>
          <a:xfrm>
            <a:off x="1047796" y="5117730"/>
            <a:ext cx="6093228" cy="777239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altLang="en-US" dirty="0" sz="2000" lang="zh-CN">
                <a:solidFill>
                  <a:srgbClr val="333333"/>
                </a:solidFill>
                <a:latin typeface="Helvetica Neue"/>
              </a:rPr>
              <a:t>调用函数：</a:t>
            </a:r>
            <a:endParaRPr altLang="zh-CN" dirty="0" sz="2000" lang="en-US">
              <a:solidFill>
                <a:srgbClr val="333333"/>
              </a:solidFill>
              <a:latin typeface="Helvetica Neue"/>
            </a:endParaRPr>
          </a:p>
          <a:p>
            <a:r>
              <a:rPr altLang="zh-CN" dirty="0" sz="2000" lang="en-US">
                <a:solidFill>
                  <a:srgbClr val="333333"/>
                </a:solidFill>
                <a:latin typeface="Helvetica Neue"/>
              </a:rPr>
              <a:t>     </a:t>
            </a:r>
            <a:r>
              <a:rPr altLang="en-US" dirty="0" sz="2000" lang="zh-CN">
                <a:solidFill>
                  <a:srgbClr val="333333"/>
                </a:solidFill>
                <a:latin typeface="Helvetica Neue"/>
              </a:rPr>
              <a:t>函数名（参数）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4"/>
                                        <p:tgtEl>
                                          <p:spTgt spid="1048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1048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1048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2" grpId="0"/>
      <p:bldP spid="10487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81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758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10.</a:t>
            </a:r>
            <a:r>
              <a:rPr altLang="en-US" b="1" dirty="0" sz="2800" lang="zh-CN"/>
              <a:t>条件控制</a:t>
            </a:r>
          </a:p>
        </p:txBody>
      </p:sp>
      <p:sp>
        <p:nvSpPr>
          <p:cNvPr id="1048865" name="文本框 8"/>
          <p:cNvSpPr txBox="1"/>
          <p:nvPr/>
        </p:nvSpPr>
        <p:spPr>
          <a:xfrm>
            <a:off x="3711633" y="1820069"/>
            <a:ext cx="6093228" cy="3749040"/>
          </a:xfrm>
          <a:prstGeom prst="rect"/>
          <a:noFill/>
        </p:spPr>
        <p:txBody>
          <a:bodyPr wrap="square">
            <a:spAutoFit/>
          </a:bodyPr>
          <a:p>
            <a:r>
              <a:rPr altLang="en-US" dirty="0" lang="zh-CN"/>
              <a:t>if 表达式1:</a:t>
            </a:r>
          </a:p>
          <a:p>
            <a:r>
              <a:rPr altLang="en-US" dirty="0" lang="zh-CN"/>
              <a:t>    语句</a:t>
            </a:r>
          </a:p>
          <a:p>
            <a:r>
              <a:rPr altLang="en-US" dirty="0" lang="zh-CN"/>
              <a:t>    if 表达式2:</a:t>
            </a:r>
          </a:p>
          <a:p>
            <a:r>
              <a:rPr altLang="en-US" dirty="0" lang="zh-CN"/>
              <a:t>        语句</a:t>
            </a:r>
          </a:p>
          <a:p>
            <a:r>
              <a:rPr altLang="en-US" dirty="0" lang="zh-CN"/>
              <a:t>    elif 表达式3:</a:t>
            </a:r>
          </a:p>
          <a:p>
            <a:r>
              <a:rPr altLang="en-US" dirty="0" lang="zh-CN"/>
              <a:t>        语句</a:t>
            </a:r>
          </a:p>
          <a:p>
            <a:r>
              <a:rPr altLang="en-US" dirty="0" lang="zh-CN"/>
              <a:t>    else:</a:t>
            </a:r>
          </a:p>
          <a:p>
            <a:r>
              <a:rPr altLang="en-US" dirty="0" lang="zh-CN"/>
              <a:t>        语句</a:t>
            </a:r>
          </a:p>
          <a:p>
            <a:r>
              <a:rPr altLang="en-US" dirty="0" lang="zh-CN"/>
              <a:t>elif 表达式4:</a:t>
            </a:r>
          </a:p>
          <a:p>
            <a:r>
              <a:rPr altLang="en-US" dirty="0" lang="zh-CN"/>
              <a:t>    语句</a:t>
            </a:r>
          </a:p>
          <a:p>
            <a:r>
              <a:rPr altLang="en-US" dirty="0" lang="zh-CN"/>
              <a:t>else:</a:t>
            </a:r>
          </a:p>
          <a:p>
            <a:r>
              <a:rPr altLang="en-US" dirty="0" lang="zh-CN"/>
              <a:t>    语句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82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764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11.</a:t>
            </a:r>
            <a:r>
              <a:rPr altLang="en-US" b="1" dirty="0" sz="2800" lang="zh-CN"/>
              <a:t>循环语句</a:t>
            </a:r>
          </a:p>
        </p:txBody>
      </p:sp>
      <p:sp>
        <p:nvSpPr>
          <p:cNvPr id="1048864" name="文本框 10"/>
          <p:cNvSpPr txBox="1"/>
          <p:nvPr/>
        </p:nvSpPr>
        <p:spPr>
          <a:xfrm>
            <a:off x="1274518" y="2951072"/>
            <a:ext cx="6093228" cy="1615440"/>
          </a:xfrm>
          <a:prstGeom prst="rect"/>
          <a:noFill/>
        </p:spPr>
        <p:txBody>
          <a:bodyPr wrap="square">
            <a:spAutoFit/>
          </a:bodyPr>
          <a:p>
            <a:r>
              <a:rPr altLang="zh-CN" dirty="0" lang="en-US"/>
              <a:t>while </a:t>
            </a:r>
            <a:r>
              <a:rPr altLang="en-US" dirty="0" lang="zh-CN"/>
              <a:t>判断条件</a:t>
            </a:r>
            <a:r>
              <a:rPr altLang="zh-CN" dirty="0" lang="en-US"/>
              <a:t>(condition)</a:t>
            </a:r>
            <a:r>
              <a:rPr altLang="en-US" dirty="0" lang="zh-CN"/>
              <a:t>：</a:t>
            </a:r>
          </a:p>
          <a:p>
            <a:r>
              <a:rPr altLang="en-US" dirty="0" lang="zh-CN"/>
              <a:t>    执行语句</a:t>
            </a:r>
            <a:r>
              <a:rPr altLang="zh-CN" dirty="0" lang="en-US"/>
              <a:t>(statements)……</a:t>
            </a:r>
          </a:p>
          <a:p>
            <a:endParaRPr altLang="zh-CN" dirty="0" lang="en-US"/>
          </a:p>
          <a:p>
            <a:r>
              <a:rPr altLang="zh-CN" dirty="0" lang="en-US"/>
              <a:t>for &lt;variable&gt; in &lt;sequence&gt;:</a:t>
            </a:r>
          </a:p>
          <a:p>
            <a:r>
              <a:rPr altLang="zh-CN" dirty="0" lang="en-US"/>
              <a:t>    &lt;statements&gt;</a:t>
            </a:r>
            <a:endParaRPr altLang="en-US" dirty="0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 fontAlgn="base" lv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汉诺塔移动程序的命令行实现</a:t>
            </a:r>
          </a:p>
        </p:txBody>
      </p:sp>
      <p:pic>
        <p:nvPicPr>
          <p:cNvPr id="2097183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770" name="文本框 2"/>
          <p:cNvSpPr txBox="1"/>
          <p:nvPr/>
        </p:nvSpPr>
        <p:spPr>
          <a:xfrm>
            <a:off x="1047403" y="1379913"/>
            <a:ext cx="10534995" cy="43586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en-US" b="1" dirty="0" sz="24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altLang="en-US" dirty="0" sz="2400" lang="zh-CN"/>
              <a:t>汉诺塔是印度的一个古老传说。据说开天辟地之神勃拉玛在一个庙里留下了三根金刚石柱，并在第一根上从上到下依次串着由小到大不同的</a:t>
            </a:r>
            <a:r>
              <a:rPr altLang="zh-CN" dirty="0" sz="2400" lang="en-US"/>
              <a:t>64</a:t>
            </a:r>
            <a:r>
              <a:rPr altLang="en-US" dirty="0" sz="2400" lang="zh-CN"/>
              <a:t>片中空的圆型金盘，神要庙里的僧人把这</a:t>
            </a:r>
            <a:r>
              <a:rPr altLang="zh-CN" dirty="0" sz="2400" lang="en-US"/>
              <a:t>64</a:t>
            </a:r>
            <a:r>
              <a:rPr altLang="en-US" dirty="0" sz="2400" lang="zh-CN"/>
              <a:t>片金盘也按由小到大的顺序搬到第三根上，每次只能搬一个，可利用中间的一根石柱作为中转，并且要求在搬运的过程中，不论在哪个石柱上，大的金盘都不能放在小的金盘上面。神说，当所有的金盘都从事先穿好的那根石柱上移到另外一根石柱上时，世界就将在一声霹雳中消灭了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 fontAlgn="base" lv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汉诺塔移动程序的命令行实现</a:t>
            </a:r>
          </a:p>
        </p:txBody>
      </p:sp>
      <p:pic>
        <p:nvPicPr>
          <p:cNvPr id="2097184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pic>
        <p:nvPicPr>
          <p:cNvPr id="2097185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930890" y="1947345"/>
            <a:ext cx="9370118" cy="2996452"/>
          </a:xfrm>
          <a:prstGeom prst="rect"/>
        </p:spPr>
      </p:pic>
      <p:sp>
        <p:nvSpPr>
          <p:cNvPr id="1048775" name="文本框 10"/>
          <p:cNvSpPr txBox="1"/>
          <p:nvPr/>
        </p:nvSpPr>
        <p:spPr>
          <a:xfrm>
            <a:off x="1662546" y="1239156"/>
            <a:ext cx="3956858" cy="4978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ea"/>
              <a:buAutoNum type="circleNumDbPlain"/>
            </a:pPr>
            <a:r>
              <a:rPr altLang="en-US" dirty="0" sz="2400" lang="zh-CN"/>
              <a:t>新建一个函数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2097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09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09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 fontAlgn="base" lv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汉诺塔移动程序的命令行实现</a:t>
            </a:r>
          </a:p>
        </p:txBody>
      </p:sp>
      <p:pic>
        <p:nvPicPr>
          <p:cNvPr id="2097186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780" name="文本框 10"/>
          <p:cNvSpPr txBox="1"/>
          <p:nvPr/>
        </p:nvSpPr>
        <p:spPr>
          <a:xfrm>
            <a:off x="1662546" y="1239156"/>
            <a:ext cx="3956858" cy="497839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+mj-ea"/>
              <a:buAutoNum type="circleNumDbPlain" startAt="2"/>
            </a:pPr>
            <a:r>
              <a:rPr altLang="en-US" dirty="0" sz="2400" lang="zh-CN"/>
              <a:t>统计移动次数</a:t>
            </a:r>
          </a:p>
        </p:txBody>
      </p:sp>
      <p:pic>
        <p:nvPicPr>
          <p:cNvPr id="2097187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088733" y="1833157"/>
            <a:ext cx="7864730" cy="3785687"/>
          </a:xfrm>
          <a:prstGeom prst="rect"/>
        </p:spPr>
      </p:pic>
      <p:sp>
        <p:nvSpPr>
          <p:cNvPr id="1048781" name="矩形 2"/>
          <p:cNvSpPr/>
          <p:nvPr/>
        </p:nvSpPr>
        <p:spPr>
          <a:xfrm>
            <a:off x="2200054" y="1833158"/>
            <a:ext cx="1158288" cy="344778"/>
          </a:xfrm>
          <a:prstGeom prst="rect"/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82" name="矩形 3"/>
          <p:cNvSpPr/>
          <p:nvPr/>
        </p:nvSpPr>
        <p:spPr>
          <a:xfrm>
            <a:off x="2719636" y="2521074"/>
            <a:ext cx="1842678" cy="344778"/>
          </a:xfrm>
          <a:prstGeom prst="rect"/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83" name="矩形 6"/>
          <p:cNvSpPr/>
          <p:nvPr/>
        </p:nvSpPr>
        <p:spPr>
          <a:xfrm>
            <a:off x="3183727" y="3533988"/>
            <a:ext cx="2103168" cy="344778"/>
          </a:xfrm>
          <a:prstGeom prst="rect"/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4"/>
                                        <p:tgtEl>
                                          <p:spTgt spid="1048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1048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1"/>
                                        <p:tgtEl>
                                          <p:spTgt spid="10487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2"/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3"/>
                                        <p:tgtEl>
                                          <p:spTgt spid="1048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1" grpId="0" animBg="1"/>
      <p:bldP spid="1048782" grpId="0" animBg="1"/>
      <p:bldP spid="10487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5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603" name="文本框 2"/>
          <p:cNvSpPr txBox="1"/>
          <p:nvPr/>
        </p:nvSpPr>
        <p:spPr>
          <a:xfrm>
            <a:off x="1047403" y="1379913"/>
            <a:ext cx="10534995" cy="1310639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b="1" dirty="0" sz="24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b="1" dirty="0" sz="24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官方定义：</a:t>
            </a:r>
            <a:r>
              <a:rPr altLang="zh-CN" dirty="0" sz="2400" lang="en-US"/>
              <a:t>Python</a:t>
            </a:r>
            <a:r>
              <a:rPr altLang="en-US" dirty="0" sz="2400" lang="zh-CN"/>
              <a:t>是一种解释型的，面向对象的，带有动态语义的高级程序设计语言。</a:t>
            </a:r>
          </a:p>
        </p:txBody>
      </p:sp>
      <p:sp>
        <p:nvSpPr>
          <p:cNvPr id="1048604" name="文本框 4"/>
          <p:cNvSpPr txBox="1"/>
          <p:nvPr/>
        </p:nvSpPr>
        <p:spPr>
          <a:xfrm>
            <a:off x="1047402" y="2797037"/>
            <a:ext cx="10534996" cy="37363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altLang="en-US" b="1" dirty="0" sz="20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解释型：</a:t>
            </a:r>
            <a:r>
              <a:rPr altLang="en-US" dirty="0" sz="2000" lang="zh-CN"/>
              <a:t>不需要在运行前编译，在运行时解释器才将源代码转换成二进制指令，边执行边转换，需要哪些就转换哪些，跨平台，“一次编写，处处运行”；编译型：比如</a:t>
            </a:r>
            <a:r>
              <a:rPr altLang="zh-CN" dirty="0" sz="2000" lang="en-US"/>
              <a:t>C</a:t>
            </a:r>
            <a:r>
              <a:rPr altLang="en-US" dirty="0" sz="2000" lang="zh-CN"/>
              <a:t>语言，必须提前将所有的源代码一次性转换成二进制指令，生成一个可执行文件。</a:t>
            </a:r>
            <a:endParaRPr altLang="zh-CN" dirty="0" sz="2000" lang="en-US"/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altLang="en-US" b="1" dirty="0" sz="2000" lang="zh-CN"/>
              <a:t>面向对象</a:t>
            </a:r>
            <a:r>
              <a:rPr altLang="en-US" dirty="0" sz="2000" lang="zh-CN"/>
              <a:t>：</a:t>
            </a:r>
            <a:r>
              <a:rPr altLang="zh-CN" dirty="0" sz="2000" lang="en-US"/>
              <a:t>python</a:t>
            </a:r>
            <a:r>
              <a:rPr altLang="en-US" dirty="0" sz="2000" lang="zh-CN"/>
              <a:t>支持面向对象编程思想，简单来说就是基于对象编程，处理问题时考虑重现各个对象之间的关系；面向过程：分析出解决问题的步骤，然后用函数实现，再依次调用，是一种顺序的思维方式，比如</a:t>
            </a:r>
            <a:r>
              <a:rPr altLang="zh-CN" dirty="0" sz="2000" lang="en-US"/>
              <a:t>c</a:t>
            </a:r>
            <a:r>
              <a:rPr altLang="en-US" dirty="0" sz="2000" lang="zh-CN"/>
              <a:t>语言。</a:t>
            </a:r>
            <a:endParaRPr altLang="zh-CN" dirty="0" sz="2000" lang="en-US"/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altLang="en-US" b="1" dirty="0" sz="2000" lang="zh-CN"/>
              <a:t>动态语义</a:t>
            </a:r>
            <a:r>
              <a:rPr altLang="en-US" dirty="0" sz="2000" lang="zh-CN"/>
              <a:t>：在运行时可以改变结构，相对于静态。</a:t>
            </a:r>
            <a:endParaRPr altLang="zh-CN" dirty="0" sz="20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文本框 5"/>
          <p:cNvSpPr txBox="1"/>
          <p:nvPr/>
        </p:nvSpPr>
        <p:spPr>
          <a:xfrm>
            <a:off x="1814512" y="248646"/>
            <a:ext cx="7515226" cy="743986"/>
          </a:xfrm>
          <a:prstGeom prst="rect"/>
          <a:noFill/>
        </p:spPr>
        <p:txBody>
          <a:bodyPr rtlCol="0" wrap="square">
            <a:spAutoFit/>
          </a:bodyPr>
          <a:p>
            <a:pPr fontAlgn="base" lv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汉诺塔移动程序的命令行实现</a:t>
            </a:r>
          </a:p>
        </p:txBody>
      </p:sp>
      <p:pic>
        <p:nvPicPr>
          <p:cNvPr id="2097188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788" name="文本框 10"/>
          <p:cNvSpPr txBox="1"/>
          <p:nvPr/>
        </p:nvSpPr>
        <p:spPr>
          <a:xfrm>
            <a:off x="1662546" y="1239156"/>
            <a:ext cx="3956858" cy="461665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+mj-ea"/>
              <a:buAutoNum type="circleNumDbPlain" startAt="3"/>
            </a:pPr>
            <a:r>
              <a:rPr altLang="en-US" dirty="0" sz="2400" lang="zh-CN"/>
              <a:t>与用户交互</a:t>
            </a:r>
          </a:p>
        </p:txBody>
      </p:sp>
      <p:pic>
        <p:nvPicPr>
          <p:cNvPr id="2097189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075297" y="2266243"/>
            <a:ext cx="6562323" cy="74398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文本框 5"/>
          <p:cNvSpPr txBox="1"/>
          <p:nvPr/>
        </p:nvSpPr>
        <p:spPr>
          <a:xfrm>
            <a:off x="1814512" y="248646"/>
            <a:ext cx="7515226" cy="743986"/>
          </a:xfrm>
          <a:prstGeom prst="rect"/>
          <a:noFill/>
        </p:spPr>
        <p:txBody>
          <a:bodyPr rtlCol="0" wrap="square">
            <a:spAutoFit/>
          </a:bodyPr>
          <a:p>
            <a:pPr fontAlgn="base" lv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汉诺塔移动程序的命令行实现</a:t>
            </a:r>
          </a:p>
        </p:txBody>
      </p:sp>
      <p:pic>
        <p:nvPicPr>
          <p:cNvPr id="2097190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793" name="文本框 10"/>
          <p:cNvSpPr txBox="1"/>
          <p:nvPr/>
        </p:nvSpPr>
        <p:spPr>
          <a:xfrm>
            <a:off x="1662546" y="1239156"/>
            <a:ext cx="3956858" cy="461665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+mj-ea"/>
              <a:buAutoNum type="circleNumDbPlain" startAt="4"/>
            </a:pPr>
            <a:r>
              <a:rPr altLang="en-US" dirty="0" sz="2400" lang="zh-CN"/>
              <a:t>输出结果</a:t>
            </a:r>
          </a:p>
        </p:txBody>
      </p:sp>
      <p:pic>
        <p:nvPicPr>
          <p:cNvPr id="2097191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095653" y="1700821"/>
            <a:ext cx="7234085" cy="4553875"/>
          </a:xfrm>
          <a:prstGeom prst="rect"/>
        </p:spPr>
      </p:pic>
      <p:sp>
        <p:nvSpPr>
          <p:cNvPr id="1048794" name="矩形 2"/>
          <p:cNvSpPr/>
          <p:nvPr/>
        </p:nvSpPr>
        <p:spPr>
          <a:xfrm>
            <a:off x="3050723" y="2924791"/>
            <a:ext cx="2286048" cy="333798"/>
          </a:xfrm>
          <a:prstGeom prst="rect"/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95" name="矩形 3"/>
          <p:cNvSpPr/>
          <p:nvPr/>
        </p:nvSpPr>
        <p:spPr>
          <a:xfrm>
            <a:off x="2128903" y="5877165"/>
            <a:ext cx="3723256" cy="333798"/>
          </a:xfrm>
          <a:prstGeom prst="rect"/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4"/>
                                        <p:tgtEl>
                                          <p:spTgt spid="1048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4" grpId="0" animBg="1"/>
      <p:bldP spid="104879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文本框 9"/>
          <p:cNvSpPr txBox="1"/>
          <p:nvPr/>
        </p:nvSpPr>
        <p:spPr>
          <a:xfrm>
            <a:off x="2259463" y="2286791"/>
            <a:ext cx="7683769" cy="707886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dirty="0" sz="4000" lang="zh-CN">
                <a:latin typeface="思源黑体 CN Medium" panose="020B0600000000000000" pitchFamily="34" charset="-122"/>
                <a:ea typeface="思源黑体 CN Medium" panose="020B0600000000000000"/>
              </a:rPr>
              <a:t>谢谢观看！</a:t>
            </a:r>
          </a:p>
        </p:txBody>
      </p:sp>
      <p:sp>
        <p:nvSpPr>
          <p:cNvPr id="1048800" name="文本框 15"/>
          <p:cNvSpPr txBox="1"/>
          <p:nvPr/>
        </p:nvSpPr>
        <p:spPr>
          <a:xfrm>
            <a:off x="5046996" y="3748750"/>
            <a:ext cx="2041739" cy="339523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dirty="0" sz="1600" lang="zh-CN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日期　输入日期</a:t>
            </a:r>
          </a:p>
        </p:txBody>
      </p:sp>
      <p:cxnSp>
        <p:nvCxnSpPr>
          <p:cNvPr id="3145730" name="直接连接符 21"/>
          <p:cNvCxnSpPr>
            <a:cxnSpLocks/>
          </p:cNvCxnSpPr>
          <p:nvPr/>
        </p:nvCxnSpPr>
        <p:spPr>
          <a:xfrm>
            <a:off x="208547" y="2661504"/>
            <a:ext cx="1879453" cy="0"/>
          </a:xfrm>
          <a:prstGeom prst="line"/>
          <a:ln w="15875">
            <a:solidFill>
              <a:srgbClr val="303C8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22"/>
          <p:cNvCxnSpPr>
            <a:cxnSpLocks/>
          </p:cNvCxnSpPr>
          <p:nvPr/>
        </p:nvCxnSpPr>
        <p:spPr>
          <a:xfrm flipH="1">
            <a:off x="10114695" y="2661504"/>
            <a:ext cx="1868757" cy="0"/>
          </a:xfrm>
          <a:prstGeom prst="line"/>
          <a:ln w="15875">
            <a:solidFill>
              <a:srgbClr val="303C8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92" name="图片 26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809995" y="3668450"/>
            <a:ext cx="4572009" cy="2999238"/>
          </a:xfrm>
          <a:prstGeom prst="rect"/>
        </p:spPr>
      </p:pic>
      <p:pic>
        <p:nvPicPr>
          <p:cNvPr id="2097193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15532" y="336536"/>
            <a:ext cx="1700106" cy="1293982"/>
          </a:xfrm>
          <a:prstGeom prst="rect"/>
        </p:spPr>
      </p:pic>
      <p:sp>
        <p:nvSpPr>
          <p:cNvPr id="1048801" name="文本框 2"/>
          <p:cNvSpPr txBox="1"/>
          <p:nvPr/>
        </p:nvSpPr>
        <p:spPr>
          <a:xfrm>
            <a:off x="2515638" y="721917"/>
            <a:ext cx="2493831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2800" lang="zh-CN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华中科技大学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6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609" name="文本框 1"/>
          <p:cNvSpPr txBox="1"/>
          <p:nvPr/>
        </p:nvSpPr>
        <p:spPr>
          <a:xfrm>
            <a:off x="978723" y="1133279"/>
            <a:ext cx="2264228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1. </a:t>
            </a:r>
            <a:r>
              <a:rPr altLang="en-US" b="1" dirty="0" sz="2800" lang="zh-CN"/>
              <a:t>标识符</a:t>
            </a:r>
          </a:p>
        </p:txBody>
      </p:sp>
      <p:sp>
        <p:nvSpPr>
          <p:cNvPr id="1048610" name="文本框 2"/>
          <p:cNvSpPr txBox="1"/>
          <p:nvPr/>
        </p:nvSpPr>
        <p:spPr>
          <a:xfrm>
            <a:off x="1132114" y="2122261"/>
            <a:ext cx="10418100" cy="19202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lnSpc>
                <a:spcPct val="125000"/>
              </a:lnSpc>
              <a:buFont typeface="+mj-ea"/>
              <a:buAutoNum type="circleNumDbPlain"/>
            </a:pPr>
            <a:r>
              <a:rPr altLang="en-US" b="0" dirty="0" sz="2400" i="0" lang="zh-CN">
                <a:solidFill>
                  <a:srgbClr val="333333"/>
                </a:solidFill>
                <a:effectLst/>
                <a:latin typeface="Helvetica Neue"/>
              </a:rPr>
              <a:t>第一个字符必须是字母表中字母或下划线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 indent="-514350" marL="514350">
              <a:lnSpc>
                <a:spcPct val="125000"/>
              </a:lnSpc>
              <a:buFont typeface="+mj-ea"/>
              <a:buAutoNum type="circleNumDbPlain"/>
            </a:pPr>
            <a:r>
              <a:rPr altLang="en-US" b="0" dirty="0" sz="2400" i="0" lang="zh-CN">
                <a:solidFill>
                  <a:srgbClr val="333333"/>
                </a:solidFill>
                <a:effectLst/>
                <a:latin typeface="Helvetica Neue"/>
              </a:rPr>
              <a:t>标识符的其他的部分由字母、数字和下划线组成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 indent="-514350" marL="514350">
              <a:lnSpc>
                <a:spcPct val="125000"/>
              </a:lnSpc>
              <a:buFont typeface="+mj-ea"/>
              <a:buAutoNum type="circleNumDbPlain"/>
            </a:pPr>
            <a:r>
              <a:rPr altLang="en-US" b="0" dirty="0" sz="2400" i="0" lang="zh-CN">
                <a:solidFill>
                  <a:srgbClr val="333333"/>
                </a:solidFill>
                <a:effectLst/>
                <a:latin typeface="Helvetica Neue"/>
              </a:rPr>
              <a:t>标识符对大小写敏感。</a:t>
            </a:r>
          </a:p>
          <a:p>
            <a:endParaRPr altLang="en-US" dirty="0" lang="zh-CN"/>
          </a:p>
        </p:txBody>
      </p:sp>
      <p:sp>
        <p:nvSpPr>
          <p:cNvPr id="1048611" name="文本框 3"/>
          <p:cNvSpPr txBox="1"/>
          <p:nvPr/>
        </p:nvSpPr>
        <p:spPr>
          <a:xfrm>
            <a:off x="1632584" y="3760209"/>
            <a:ext cx="9743186" cy="1615440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altLang="en-US" b="0" dirty="0" sz="2400" i="0" lang="zh-CN">
                <a:solidFill>
                  <a:srgbClr val="333333"/>
                </a:solidFill>
                <a:effectLst/>
                <a:latin typeface="Helvetica Neue"/>
              </a:rPr>
              <a:t>变量名、模块名、包名通常小写，可以使用下划线</a:t>
            </a:r>
            <a:endParaRPr altLang="zh-CN" b="0" dirty="0" sz="2400" i="0" lang="en-US">
              <a:solidFill>
                <a:srgbClr val="333333"/>
              </a:solidFill>
              <a:effectLst/>
              <a:latin typeface="Helvetica Neue"/>
            </a:endParaRPr>
          </a:p>
          <a:p>
            <a:pPr indent="-457200" marL="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altLang="en-US" b="0" dirty="0" sz="2400" i="0" lang="zh-CN">
                <a:solidFill>
                  <a:srgbClr val="333333"/>
                </a:solidFill>
                <a:effectLst/>
                <a:latin typeface="Helvetica Neue"/>
              </a:rPr>
              <a:t>类名首字母大写，对象名小写</a:t>
            </a:r>
            <a:endParaRPr altLang="zh-CN" b="0" dirty="0" sz="2400" i="0" lang="en-US">
              <a:solidFill>
                <a:srgbClr val="333333"/>
              </a:solidFill>
              <a:effectLst/>
              <a:latin typeface="Helvetica Neue"/>
            </a:endParaRPr>
          </a:p>
          <a:p>
            <a:pPr indent="-457200" marL="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altLang="en-US" b="0" dirty="0" sz="2400" i="0" lang="zh-CN">
                <a:solidFill>
                  <a:srgbClr val="333333"/>
                </a:solidFill>
                <a:effectLst/>
                <a:latin typeface="Helvetica Neue"/>
              </a:rPr>
              <a:t>函数名通常小写，并用下划线或单词首字母大写增加名称的可读性</a:t>
            </a:r>
            <a:endParaRPr altLang="en-US" dirty="0" sz="2400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7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616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2.</a:t>
            </a:r>
            <a:r>
              <a:rPr altLang="en-US" b="1" dirty="0" sz="2800" lang="zh-CN"/>
              <a:t>保留字（关键字）</a:t>
            </a:r>
          </a:p>
        </p:txBody>
      </p:sp>
      <p:sp>
        <p:nvSpPr>
          <p:cNvPr id="1048617" name="文本框 2"/>
          <p:cNvSpPr txBox="1"/>
          <p:nvPr/>
        </p:nvSpPr>
        <p:spPr>
          <a:xfrm>
            <a:off x="1274518" y="1903668"/>
            <a:ext cx="10418100" cy="1107439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lnSpc>
                <a:spcPct val="125000"/>
              </a:lnSpc>
              <a:buFont typeface="+mj-ea"/>
              <a:buAutoNum type="circleNumDbPlain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不能把关键字用作任何标识符名称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 indent="-514350" marL="514350">
              <a:lnSpc>
                <a:spcPct val="125000"/>
              </a:lnSpc>
              <a:buFont typeface="+mj-ea"/>
              <a:buAutoNum type="circleNumDbPlain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共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33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个关键字，除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True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、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False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和 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None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外，其它均为小写形式。</a:t>
            </a:r>
          </a:p>
        </p:txBody>
      </p:sp>
      <p:graphicFrame>
        <p:nvGraphicFramePr>
          <p:cNvPr id="4194304" name="表格 6"/>
          <p:cNvGraphicFramePr>
            <a:graphicFrameLocks noGrp="1"/>
          </p:cNvGraphicFramePr>
          <p:nvPr/>
        </p:nvGraphicFramePr>
        <p:xfrm>
          <a:off x="1814512" y="3078425"/>
          <a:ext cx="9071204" cy="3341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7890"/>
                <a:gridCol w="6923314"/>
              </a:tblGrid>
              <a:tr h="477303">
                <a:tc>
                  <a:txBody>
                    <a:bodyPr/>
                    <a:p>
                      <a:pPr algn="ctr"/>
                      <a:r>
                        <a:rPr altLang="en-US" b="1" dirty="0" sz="2400" lang="zh-CN"/>
                        <a:t>关键字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en-US" b="1" dirty="0" sz="2400" lang="zh-CN"/>
                        <a:t>含义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7303">
                <a:tc>
                  <a:txBody>
                    <a:bodyPr/>
                    <a:p>
                      <a:pPr algn="ctr"/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False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布尔类型的值，表示假，与 </a:t>
                      </a:r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True </a:t>
                      </a:r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相反</a:t>
                      </a:r>
                    </a:p>
                  </a:txBody>
                </a:tc>
              </a:tr>
              <a:tr h="477303">
                <a:tc>
                  <a:txBody>
                    <a:bodyPr/>
                    <a:p>
                      <a:pPr algn="ctr"/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True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布尔类型的值，表示真，与 </a:t>
                      </a:r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False </a:t>
                      </a:r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相反</a:t>
                      </a:r>
                    </a:p>
                  </a:txBody>
                </a:tc>
              </a:tr>
              <a:tr h="477303">
                <a:tc>
                  <a:txBody>
                    <a:bodyPr/>
                    <a:p>
                      <a:pPr algn="ctr"/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and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用于表达式运算，逻辑与操作</a:t>
                      </a:r>
                    </a:p>
                  </a:txBody>
                </a:tc>
              </a:tr>
              <a:tr h="477303">
                <a:tc>
                  <a:txBody>
                    <a:bodyPr/>
                    <a:p>
                      <a:pPr algn="ctr"/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break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中断循环语句的执行</a:t>
                      </a:r>
                    </a:p>
                  </a:txBody>
                </a:tc>
              </a:tr>
              <a:tr h="477303">
                <a:tc>
                  <a:txBody>
                    <a:bodyPr/>
                    <a:p>
                      <a:pPr algn="ctr"/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class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用于定义类</a:t>
                      </a:r>
                    </a:p>
                  </a:txBody>
                </a:tc>
              </a:tr>
              <a:tr h="477303">
                <a:tc>
                  <a:txBody>
                    <a:bodyPr/>
                    <a:p>
                      <a:pPr algn="ctr"/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continue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跳出本次循环，继续执行下一次循环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8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622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2.</a:t>
            </a:r>
            <a:r>
              <a:rPr altLang="en-US" b="1" dirty="0" sz="2800" lang="zh-CN"/>
              <a:t>保留字（关键字）</a:t>
            </a:r>
          </a:p>
        </p:txBody>
      </p:sp>
      <p:graphicFrame>
        <p:nvGraphicFramePr>
          <p:cNvPr id="4194305" name="表格 6"/>
          <p:cNvGraphicFramePr>
            <a:graphicFrameLocks noGrp="1"/>
          </p:cNvGraphicFramePr>
          <p:nvPr/>
        </p:nvGraphicFramePr>
        <p:xfrm>
          <a:off x="1274518" y="1862158"/>
          <a:ext cx="9071204" cy="4773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7890"/>
                <a:gridCol w="6923314"/>
              </a:tblGrid>
              <a:tr h="477303">
                <a:tc>
                  <a:txBody>
                    <a:bodyPr/>
                    <a:p>
                      <a:pPr algn="ctr"/>
                      <a:r>
                        <a:rPr altLang="en-US" b="1" dirty="0" sz="2400" lang="zh-CN"/>
                        <a:t>关键字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altLang="en-US" b="1" dirty="0" sz="2400" lang="zh-CN"/>
                        <a:t>含义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7303">
                <a:tc>
                  <a:txBody>
                    <a:bodyPr/>
                    <a:p>
                      <a:pPr algn="ctr"/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def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用于定义函数或方法</a:t>
                      </a:r>
                    </a:p>
                  </a:txBody>
                </a:tc>
              </a:tr>
              <a:tr h="477303">
                <a:tc>
                  <a:txBody>
                    <a:bodyPr/>
                    <a:p>
                      <a:pPr algn="ctr"/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if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条件语句，与 </a:t>
                      </a:r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else</a:t>
                      </a:r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、</a:t>
                      </a:r>
                      <a:r>
                        <a:rPr altLang="zh-CN" dirty="0" sz="1800" lang="en-US" err="1">
                          <a:latin typeface="+mn-ea"/>
                          <a:ea typeface="+mn-ea"/>
                        </a:rPr>
                        <a:t>elif</a:t>
                      </a:r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 </a:t>
                      </a:r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结合使用</a:t>
                      </a:r>
                    </a:p>
                  </a:txBody>
                </a:tc>
              </a:tr>
              <a:tr h="477303">
                <a:tc>
                  <a:txBody>
                    <a:bodyPr/>
                    <a:p>
                      <a:pPr algn="ctr"/>
                      <a:r>
                        <a:rPr altLang="zh-CN" dirty="0" sz="1800" lang="en-US" err="1">
                          <a:latin typeface="+mn-ea"/>
                          <a:ea typeface="+mn-ea"/>
                        </a:rPr>
                        <a:t>elif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条件语句，与 </a:t>
                      </a:r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if</a:t>
                      </a:r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、</a:t>
                      </a:r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else </a:t>
                      </a:r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结合使用</a:t>
                      </a:r>
                    </a:p>
                  </a:txBody>
                </a:tc>
              </a:tr>
              <a:tr h="477303">
                <a:tc>
                  <a:txBody>
                    <a:bodyPr/>
                    <a:p>
                      <a:pPr algn="ctr"/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else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条件语句，与 </a:t>
                      </a:r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if</a:t>
                      </a:r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、</a:t>
                      </a:r>
                      <a:r>
                        <a:rPr altLang="zh-CN" dirty="0" sz="1800" lang="en-US" err="1">
                          <a:latin typeface="+mn-ea"/>
                          <a:ea typeface="+mn-ea"/>
                        </a:rPr>
                        <a:t>elif</a:t>
                      </a:r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 </a:t>
                      </a:r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结合使用。也可用于异常和循环语句</a:t>
                      </a:r>
                    </a:p>
                  </a:txBody>
                </a:tc>
              </a:tr>
              <a:tr h="477303">
                <a:tc>
                  <a:txBody>
                    <a:bodyPr/>
                    <a:p>
                      <a:pPr algn="ctr"/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for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for </a:t>
                      </a:r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循环语句</a:t>
                      </a:r>
                    </a:p>
                  </a:txBody>
                </a:tc>
              </a:tr>
              <a:tr h="477303">
                <a:tc>
                  <a:txBody>
                    <a:bodyPr/>
                    <a:p>
                      <a:pPr algn="ctr"/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import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用于导入模块，与 </a:t>
                      </a:r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from </a:t>
                      </a:r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结合使用</a:t>
                      </a:r>
                    </a:p>
                  </a:txBody>
                </a:tc>
              </a:tr>
              <a:tr h="477303">
                <a:tc>
                  <a:txBody>
                    <a:bodyPr/>
                    <a:p>
                      <a:pPr algn="ctr"/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from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用于导入模块，与 </a:t>
                      </a:r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import </a:t>
                      </a:r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结合使用</a:t>
                      </a:r>
                    </a:p>
                  </a:txBody>
                </a:tc>
              </a:tr>
              <a:tr h="477303">
                <a:tc>
                  <a:txBody>
                    <a:bodyPr/>
                    <a:p>
                      <a:pPr algn="ctr"/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global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定义全局变量</a:t>
                      </a:r>
                    </a:p>
                  </a:txBody>
                </a:tc>
              </a:tr>
              <a:tr h="477303">
                <a:tc>
                  <a:txBody>
                    <a:bodyPr/>
                    <a:p>
                      <a:pPr algn="ctr"/>
                      <a:r>
                        <a:rPr altLang="zh-CN" dirty="0" sz="1800" lang="en-US">
                          <a:latin typeface="+mn-ea"/>
                          <a:ea typeface="+mn-ea"/>
                        </a:rPr>
                        <a:t>return</a:t>
                      </a:r>
                      <a:endParaRPr altLang="en-US" dirty="0" sz="1800" lang="zh-CN">
                        <a:latin typeface="+mn-ea"/>
                        <a:ea typeface="+mn-ea"/>
                      </a:endParaRPr>
                    </a:p>
                  </a:txBody>
                </a:tc>
                <a:tc>
                  <a:txBody>
                    <a:bodyPr/>
                    <a:p>
                      <a:pPr algn="l"/>
                      <a:r>
                        <a:rPr altLang="en-US" dirty="0" sz="1800" lang="zh-CN">
                          <a:latin typeface="+mn-ea"/>
                          <a:ea typeface="+mn-ea"/>
                        </a:rPr>
                        <a:t>用于从函数返回计算结果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9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627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3.</a:t>
            </a:r>
            <a:r>
              <a:rPr altLang="en-US" b="1" dirty="0" sz="2800" lang="zh-CN"/>
              <a:t>注释</a:t>
            </a:r>
          </a:p>
        </p:txBody>
      </p:sp>
      <p:sp>
        <p:nvSpPr>
          <p:cNvPr id="1048628" name="文本框 2"/>
          <p:cNvSpPr txBox="1"/>
          <p:nvPr/>
        </p:nvSpPr>
        <p:spPr>
          <a:xfrm>
            <a:off x="1086541" y="3394609"/>
            <a:ext cx="10418100" cy="1107439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lnSpc>
                <a:spcPct val="125000"/>
              </a:lnSpc>
              <a:buFont typeface="+mj-ea"/>
              <a:buAutoNum type="circleNumDbPlain"/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Python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中单行注释以 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#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开头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 indent="-514350" marL="514350">
              <a:lnSpc>
                <a:spcPct val="125000"/>
              </a:lnSpc>
              <a:buFont typeface="+mj-ea"/>
              <a:buAutoNum type="circleNumDbPlain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多行注释可以用多个 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#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号，还有 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'''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和 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"""</a:t>
            </a:r>
            <a:endParaRPr altLang="en-US" dirty="0" sz="2400" lang="zh-CN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048629" name="文本框 9"/>
          <p:cNvSpPr txBox="1"/>
          <p:nvPr/>
        </p:nvSpPr>
        <p:spPr>
          <a:xfrm>
            <a:off x="1086541" y="1993662"/>
            <a:ext cx="8451373" cy="1107439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25000"/>
              </a:lnSpc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      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注释主要用作留给程序阅读者说明有关程序的一切有用的信息，代码执行的时候会忽略这部分内容。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60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634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4.</a:t>
            </a:r>
            <a:r>
              <a:rPr altLang="en-US" b="1" dirty="0" sz="2800" lang="zh-CN"/>
              <a:t> 行与缩进</a:t>
            </a:r>
          </a:p>
        </p:txBody>
      </p:sp>
      <p:sp>
        <p:nvSpPr>
          <p:cNvPr id="1048635" name="文本框 2"/>
          <p:cNvSpPr txBox="1"/>
          <p:nvPr/>
        </p:nvSpPr>
        <p:spPr>
          <a:xfrm>
            <a:off x="1086541" y="1813618"/>
            <a:ext cx="10518026" cy="16154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25000"/>
              </a:lnSpc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      对于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C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语言和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java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等语言，代码缩进只是作为良好的编程习惯，而对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python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来说，代码缩进是一种语法，它使用缩进和冒号来表示代码块，这也是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python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最具特色的地方。</a:t>
            </a:r>
          </a:p>
        </p:txBody>
      </p:sp>
      <p:sp>
        <p:nvSpPr>
          <p:cNvPr id="1048636" name="文本框 13"/>
          <p:cNvSpPr txBox="1"/>
          <p:nvPr/>
        </p:nvSpPr>
        <p:spPr>
          <a:xfrm>
            <a:off x="1086541" y="3602898"/>
            <a:ext cx="10418100" cy="31394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lnSpc>
                <a:spcPct val="125000"/>
              </a:lnSpc>
              <a:buFont typeface="+mj-ea"/>
              <a:buAutoNum type="circleNumDbPlain"/>
            </a:pP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python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以空格缩进来区分程序功能块，缩进的长度不受限制，可以使用空格、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Tab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键等，但最好保持一致；相当于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c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语言里的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{ };</a:t>
            </a:r>
          </a:p>
          <a:p>
            <a:pPr indent="-514350" marL="514350">
              <a:lnSpc>
                <a:spcPct val="125000"/>
              </a:lnSpc>
              <a:buFont typeface="+mj-ea"/>
              <a:buAutoNum type="circleNumDbPlain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如一行中有多条语句，语句间要以“；”分隔；</a:t>
            </a:r>
            <a:endParaRPr altLang="zh-CN" dirty="0" sz="2400" lang="en-US">
              <a:solidFill>
                <a:srgbClr val="333333"/>
              </a:solidFill>
              <a:latin typeface="Helvetica Neue"/>
            </a:endParaRPr>
          </a:p>
          <a:p>
            <a:pPr indent="-514350" marL="514350">
              <a:lnSpc>
                <a:spcPct val="125000"/>
              </a:lnSpc>
              <a:buFont typeface="+mj-ea"/>
              <a:buAutoNum type="circleNumDbPlain"/>
            </a:pP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每行程序以换行符代表结束，如果一行程序太长，可以用“</a:t>
            </a:r>
            <a:r>
              <a:rPr altLang="zh-CN" dirty="0" sz="2400" lang="en-US">
                <a:solidFill>
                  <a:srgbClr val="333333"/>
                </a:solidFill>
                <a:latin typeface="Helvetica Neue"/>
              </a:rPr>
              <a:t>\”</a:t>
            </a:r>
            <a:r>
              <a:rPr altLang="en-US" dirty="0" sz="2400" lang="zh-CN">
                <a:solidFill>
                  <a:srgbClr val="333333"/>
                </a:solidFill>
                <a:latin typeface="Helvetica Neue"/>
              </a:rPr>
              <a:t>符号扩展到下一行</a:t>
            </a:r>
          </a:p>
          <a:p>
            <a:pPr indent="-514350" marL="514350">
              <a:lnSpc>
                <a:spcPct val="125000"/>
              </a:lnSpc>
              <a:buFont typeface="+mj-ea"/>
              <a:buAutoNum type="circleNumDbPlain"/>
            </a:pPr>
            <a:endParaRPr altLang="en-US" dirty="0" sz="2400" lang="zh-CN">
              <a:solidFill>
                <a:srgbClr val="333333"/>
              </a:solidFill>
              <a:latin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 5"/>
          <p:cNvSpPr txBox="1"/>
          <p:nvPr/>
        </p:nvSpPr>
        <p:spPr>
          <a:xfrm>
            <a:off x="1814512" y="248646"/>
            <a:ext cx="7515226" cy="8915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zh-CN" dirty="0" sz="320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altLang="en-US" dirty="0" sz="320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altLang="zh-CN" dirty="0" sz="320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61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4525" y="284823"/>
            <a:ext cx="1079987" cy="821997"/>
          </a:xfrm>
          <a:prstGeom prst="rect"/>
        </p:spPr>
      </p:pic>
      <p:sp>
        <p:nvSpPr>
          <p:cNvPr id="1048641" name="文本框 1"/>
          <p:cNvSpPr txBox="1"/>
          <p:nvPr/>
        </p:nvSpPr>
        <p:spPr>
          <a:xfrm>
            <a:off x="829093" y="1186540"/>
            <a:ext cx="4483135" cy="561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2800" lang="en-US"/>
              <a:t>4.</a:t>
            </a:r>
            <a:r>
              <a:rPr altLang="en-US" b="1" dirty="0" sz="2800" lang="zh-CN"/>
              <a:t> 行与缩进</a:t>
            </a:r>
          </a:p>
        </p:txBody>
      </p:sp>
      <p:sp>
        <p:nvSpPr>
          <p:cNvPr id="1048642" name="Rectangle 2"/>
          <p:cNvSpPr>
            <a:spLocks noChangeArrowheads="1"/>
          </p:cNvSpPr>
          <p:nvPr/>
        </p:nvSpPr>
        <p:spPr bwMode="auto">
          <a:xfrm>
            <a:off x="1626763" y="4550868"/>
            <a:ext cx="7828280" cy="1409639"/>
          </a:xfrm>
          <a:prstGeom prst="rect"/>
          <a:noFill/>
          <a:ln>
            <a:noFill/>
          </a:ln>
          <a:effectLst/>
        </p:spPr>
        <p:txBody>
          <a:bodyPr anchor="ctr" anchorCtr="0" bIns="95220" compatLnSpc="1" lIns="91440" numCol="1" rIns="91440" tIns="952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i="0" kumimoji="0" lang="zh-CN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</a:rPr>
              <a:t>File "test.py", line 6 </a:t>
            </a:r>
            <a:endParaRPr altLang="zh-CN" baseline="0" b="0" cap="none" dirty="0" i="0" kumimoji="0" lang="en-US" normalizeH="0" strike="noStrike" u="none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Menlo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dirty="0" lang="en-US">
                <a:solidFill>
                  <a:srgbClr val="FF0000"/>
                </a:solidFill>
                <a:latin typeface="Arial Unicode MS"/>
                <a:ea typeface="Menlo"/>
              </a:rPr>
              <a:t>        </a:t>
            </a:r>
            <a:r>
              <a:rPr altLang="zh-CN" baseline="0" b="0" cap="none" dirty="0" i="0" kumimoji="0" lang="zh-CN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</a:rPr>
              <a:t>print ("False") # 缩进不一致，会导致运行错误 </a:t>
            </a:r>
            <a:endParaRPr altLang="zh-CN" baseline="0" b="0" cap="none" dirty="0" i="0" kumimoji="0" lang="en-US" normalizeH="0" strike="noStrike" u="none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Menlo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dirty="0" lang="en-US">
                <a:solidFill>
                  <a:srgbClr val="FF0000"/>
                </a:solidFill>
                <a:latin typeface="Arial Unicode MS"/>
                <a:ea typeface="Menlo"/>
              </a:rPr>
              <a:t>					</a:t>
            </a:r>
            <a:r>
              <a:rPr altLang="zh-CN" baseline="0" b="0" cap="none" dirty="0" i="0" kumimoji="0" lang="zh-CN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</a:rPr>
              <a:t>^</a:t>
            </a:r>
            <a:endParaRPr altLang="zh-CN" baseline="0" b="0" cap="none" dirty="0" i="0" kumimoji="0" lang="en-US" normalizeH="0" strike="noStrike" u="none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Menlo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i="0" kumimoji="0" lang="zh-CN" normalizeH="0" strike="noStrike" u="none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</a:rPr>
              <a:t> IndentationError: unindent does not match any outer indentation level</a:t>
            </a:r>
            <a:r>
              <a:rPr altLang="zh-CN" baseline="0" b="0" cap="none" dirty="0" sz="1600" i="0" kumimoji="0" lang="zh-CN" normalizeH="0" strike="noStrike" u="none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altLang="zh-CN" baseline="0" b="0" cap="none" dirty="0" sz="4400" i="0" kumimoji="0" lang="zh-CN" normalizeH="0" strike="noStrike" u="none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43" name="文本框 3"/>
          <p:cNvSpPr txBox="1"/>
          <p:nvPr/>
        </p:nvSpPr>
        <p:spPr>
          <a:xfrm>
            <a:off x="1629969" y="2063703"/>
            <a:ext cx="6093228" cy="1920240"/>
          </a:xfrm>
          <a:prstGeom prst="rect"/>
          <a:noFill/>
        </p:spPr>
        <p:txBody>
          <a:bodyPr wrap="square">
            <a:spAutoFit/>
          </a:bodyPr>
          <a:p>
            <a:r>
              <a:rPr altLang="zh-CN" b="1" dirty="0" i="0" lang="en-US">
                <a:solidFill>
                  <a:srgbClr val="008000"/>
                </a:solidFill>
                <a:effectLst/>
                <a:latin typeface="Menlo"/>
              </a:rPr>
              <a:t>if</a:t>
            </a:r>
            <a:r>
              <a:rPr altLang="zh-CN" b="0" dirty="0" i="0" lang="en-US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altLang="zh-CN" b="0" dirty="0" i="0" lang="en-US">
                <a:solidFill>
                  <a:srgbClr val="008080"/>
                </a:solidFill>
                <a:effectLst/>
                <a:latin typeface="Menlo"/>
              </a:rPr>
              <a:t>True</a:t>
            </a:r>
            <a:r>
              <a:rPr altLang="zh-CN" b="0" dirty="0" i="0" lang="en-US">
                <a:solidFill>
                  <a:srgbClr val="000000"/>
                </a:solidFill>
                <a:effectLst/>
                <a:latin typeface="Menlo"/>
              </a:rPr>
              <a:t>:</a:t>
            </a:r>
          </a:p>
          <a:p>
            <a:r>
              <a:rPr altLang="zh-CN" b="1" dirty="0" i="0" lang="en-US">
                <a:solidFill>
                  <a:srgbClr val="000000"/>
                </a:solidFill>
                <a:effectLst/>
                <a:latin typeface="Menlo"/>
              </a:rPr>
              <a:t>      </a:t>
            </a:r>
            <a:r>
              <a:rPr altLang="zh-CN" b="1" dirty="0" i="0" lang="en-US">
                <a:solidFill>
                  <a:srgbClr val="008000"/>
                </a:solidFill>
                <a:effectLst/>
                <a:latin typeface="Menlo"/>
              </a:rPr>
              <a:t>print</a:t>
            </a:r>
            <a:r>
              <a:rPr altLang="zh-CN" b="0" dirty="0" i="0" lang="en-US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altLang="zh-CN" b="0" dirty="0" i="0" lang="en-US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altLang="zh-CN" b="0" dirty="0" i="0" lang="en-US">
                <a:solidFill>
                  <a:srgbClr val="AA1111"/>
                </a:solidFill>
                <a:effectLst/>
                <a:latin typeface="Menlo"/>
              </a:rPr>
              <a:t>"Answer"</a:t>
            </a:r>
            <a:r>
              <a:rPr altLang="zh-CN" b="0" dirty="0" i="0" lang="en-US">
                <a:solidFill>
                  <a:srgbClr val="808000"/>
                </a:solidFill>
                <a:effectLst/>
                <a:latin typeface="Menlo"/>
              </a:rPr>
              <a:t>)</a:t>
            </a:r>
            <a:br>
              <a:rPr altLang="zh-CN" dirty="0" lang="en-US"/>
            </a:br>
            <a:r>
              <a:rPr altLang="zh-CN" b="0" dirty="0" i="0" lang="en-US">
                <a:solidFill>
                  <a:srgbClr val="000000"/>
                </a:solidFill>
                <a:effectLst/>
                <a:latin typeface="Menlo"/>
              </a:rPr>
              <a:t>      </a:t>
            </a:r>
            <a:r>
              <a:rPr altLang="zh-CN" b="1" dirty="0" i="0" lang="en-US">
                <a:solidFill>
                  <a:srgbClr val="008000"/>
                </a:solidFill>
                <a:effectLst/>
                <a:latin typeface="Menlo"/>
              </a:rPr>
              <a:t>print</a:t>
            </a:r>
            <a:r>
              <a:rPr altLang="zh-CN" b="0" dirty="0" i="0" lang="en-US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altLang="zh-CN" b="0" dirty="0" i="0" lang="en-US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altLang="zh-CN" b="0" dirty="0" i="0" lang="en-US">
                <a:solidFill>
                  <a:srgbClr val="AA1111"/>
                </a:solidFill>
                <a:effectLst/>
                <a:latin typeface="Menlo"/>
              </a:rPr>
              <a:t>"True"</a:t>
            </a:r>
            <a:r>
              <a:rPr altLang="zh-CN" b="0" dirty="0" i="0" lang="en-US">
                <a:solidFill>
                  <a:srgbClr val="808000"/>
                </a:solidFill>
                <a:effectLst/>
                <a:latin typeface="Menlo"/>
              </a:rPr>
              <a:t>)</a:t>
            </a:r>
            <a:br>
              <a:rPr altLang="zh-CN" dirty="0" lang="en-US"/>
            </a:br>
            <a:r>
              <a:rPr altLang="zh-CN" b="1" dirty="0" i="0" lang="en-US">
                <a:solidFill>
                  <a:srgbClr val="008000"/>
                </a:solidFill>
                <a:effectLst/>
                <a:latin typeface="Menlo"/>
              </a:rPr>
              <a:t>else</a:t>
            </a:r>
            <a:r>
              <a:rPr altLang="zh-CN" b="0" dirty="0" i="0" lang="en-US">
                <a:solidFill>
                  <a:srgbClr val="000000"/>
                </a:solidFill>
                <a:effectLst/>
                <a:latin typeface="Menlo"/>
              </a:rPr>
              <a:t>:</a:t>
            </a:r>
            <a:br>
              <a:rPr altLang="zh-CN" dirty="0" lang="en-US"/>
            </a:br>
            <a:r>
              <a:rPr altLang="zh-CN" b="0" dirty="0" i="0" lang="en-US">
                <a:solidFill>
                  <a:srgbClr val="000000"/>
                </a:solidFill>
                <a:effectLst/>
                <a:latin typeface="Menlo"/>
              </a:rPr>
              <a:t>      </a:t>
            </a:r>
            <a:r>
              <a:rPr altLang="zh-CN" b="1" dirty="0" i="0" lang="en-US">
                <a:solidFill>
                  <a:srgbClr val="008000"/>
                </a:solidFill>
                <a:effectLst/>
                <a:latin typeface="Menlo"/>
              </a:rPr>
              <a:t>print</a:t>
            </a:r>
            <a:r>
              <a:rPr altLang="zh-CN" b="0" dirty="0" i="0" lang="en-US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altLang="zh-CN" b="0" dirty="0" i="0" lang="en-US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altLang="zh-CN" b="0" dirty="0" i="0" lang="en-US">
                <a:solidFill>
                  <a:srgbClr val="AA1111"/>
                </a:solidFill>
                <a:effectLst/>
                <a:latin typeface="Menlo"/>
              </a:rPr>
              <a:t>"Answer"</a:t>
            </a:r>
            <a:r>
              <a:rPr altLang="zh-CN" b="0" dirty="0" i="0" lang="en-US">
                <a:solidFill>
                  <a:srgbClr val="808000"/>
                </a:solidFill>
                <a:effectLst/>
                <a:latin typeface="Menlo"/>
              </a:rPr>
              <a:t>)</a:t>
            </a:r>
            <a:br>
              <a:rPr altLang="zh-CN" dirty="0" lang="en-US"/>
            </a:br>
            <a:r>
              <a:rPr altLang="zh-CN" b="0" dirty="0" i="0" lang="en-US">
                <a:solidFill>
                  <a:srgbClr val="000000"/>
                </a:solidFill>
                <a:effectLst/>
                <a:latin typeface="Menlo"/>
              </a:rPr>
              <a:t>   </a:t>
            </a:r>
            <a:r>
              <a:rPr altLang="zh-CN" b="1" dirty="0" i="0" lang="en-US">
                <a:solidFill>
                  <a:srgbClr val="008000"/>
                </a:solidFill>
                <a:effectLst/>
                <a:latin typeface="Menlo"/>
              </a:rPr>
              <a:t>print</a:t>
            </a:r>
            <a:r>
              <a:rPr altLang="zh-CN" b="0" dirty="0" i="0" lang="en-US"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altLang="zh-CN" b="0" dirty="0" i="0" lang="en-US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altLang="zh-CN" b="0" dirty="0" i="0" lang="en-US">
                <a:solidFill>
                  <a:srgbClr val="AA1111"/>
                </a:solidFill>
                <a:effectLst/>
                <a:latin typeface="Menlo"/>
              </a:rPr>
              <a:t>"False"</a:t>
            </a:r>
            <a:r>
              <a:rPr altLang="zh-CN" b="0" dirty="0" i="0" lang="en-US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altLang="zh-CN" b="0" dirty="0" i="0" lang="en-US">
                <a:solidFill>
                  <a:srgbClr val="000000"/>
                </a:solidFill>
                <a:effectLst/>
                <a:latin typeface="Menlo"/>
              </a:rPr>
              <a:t>    </a:t>
            </a:r>
            <a:r>
              <a:rPr altLang="zh-CN" b="0" dirty="0" i="0" lang="en-US">
                <a:solidFill>
                  <a:srgbClr val="AA5500"/>
                </a:solidFill>
                <a:effectLst/>
                <a:latin typeface="Menlo"/>
              </a:rPr>
              <a:t># </a:t>
            </a:r>
            <a:r>
              <a:rPr altLang="en-US" b="0" dirty="0" i="0" lang="zh-CN">
                <a:solidFill>
                  <a:srgbClr val="AA5500"/>
                </a:solidFill>
                <a:effectLst/>
                <a:latin typeface="Menlo"/>
              </a:rPr>
              <a:t>缩进不一致，会导致运行错误</a:t>
            </a:r>
            <a:endParaRPr altLang="en-US" dirty="0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advClick="0" p14:dur="0"/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script</dc:creator>
  <cp:lastModifiedBy>chu kejing</cp:lastModifiedBy>
  <dcterms:created xsi:type="dcterms:W3CDTF">2019-04-13T21:53:00Z</dcterms:created>
  <dcterms:modified xsi:type="dcterms:W3CDTF">2020-11-07T05:57:04Z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