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3" r:id="rId4"/>
    <p:sldId id="259" r:id="rId5"/>
    <p:sldId id="258" r:id="rId6"/>
    <p:sldId id="260" r:id="rId7"/>
    <p:sldId id="261" r:id="rId8"/>
    <p:sldId id="262" r:id="rId9"/>
    <p:sldId id="263" r:id="rId10"/>
    <p:sldId id="265" r:id="rId11"/>
    <p:sldId id="272" r:id="rId12"/>
    <p:sldId id="27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B9008-67EC-48D0-A1AA-B343F9D7DD91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5DAAD-1DFD-43E2-A9FB-72B8EE786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534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4E7D4-0DE3-4A40-80DC-4CF145347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E58359-8C90-4B45-ACE4-624519761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C8833-6099-4AEE-A227-31858FBD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1827-B8B1-4FFF-BC90-448C987E7178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F77AA-EAFE-4E0C-AF47-9E683D90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6BB4BF-638C-4B42-8A38-CF2FBBDA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F9A-02D0-4FAB-B860-BCD8525D4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48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611F5-DBCE-4582-B56F-EB0B2881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E07E87-2D78-41D3-A3E7-7E49A67DE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859C29-A0B7-46C4-AE0F-F720CDAFA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ADABA-2D7B-49E8-9D7A-42E39FB83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1827-B8B1-4FFF-BC90-448C987E7178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5F8427-AECE-480D-8D78-1405DE02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F07545-EB0F-4CC0-931A-A9643A15A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F9A-02D0-4FAB-B860-BCD8525D4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00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5BD25-C415-437E-88DF-BFFF87C9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21BB82-92A6-43E4-AB4F-FD575CB5C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69643-93A6-4B3F-8CCB-6662CF21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1827-B8B1-4FFF-BC90-448C987E7178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6F5023-5B8A-49F3-8428-CDB97132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50F8DB-0F05-45EE-B7EC-0A08CA32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F9A-02D0-4FAB-B860-BCD8525D4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382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74706A-FF50-436F-B2A5-73715D9B9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06D76C-B247-42A7-A15A-551E5ACDD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91E6D-0F2A-45E4-846F-6FE8027A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1827-B8B1-4FFF-BC90-448C987E7178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9476D-3A97-454B-90C3-9A5BFF1E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0C4547-481A-4840-BAE3-808557C2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F9A-02D0-4FAB-B860-BCD8525D4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44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14E06-B705-48B1-BF57-2C55DFB7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E24D16-5C22-48BD-9CFF-2F8F3F581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B54CB-BE93-4AC1-9FDC-3BCA7367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1827-B8B1-4FFF-BC90-448C987E7178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AFE94-0256-4F84-B043-0B6A1B5F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CEBFC2-9B55-40F7-A68D-84B6B23B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F9A-02D0-4FAB-B860-BCD8525D4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67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31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6DE7B-6933-41BD-B60C-334109C1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F970B7-1082-4027-BC9E-65523437A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4D8008-1FA6-41FC-B11B-AF059B93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1827-B8B1-4FFF-BC90-448C987E7178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EA61A9-F204-4740-ABEA-BC50FD02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2F9707-E6ED-47E2-B993-83ACF6D6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F9A-02D0-4FAB-B860-BCD8525D4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21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EF1DA-A6ED-41E9-A1E5-FECA0DDD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6FF2E-6867-4131-A58B-13FF9E703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86B44B-89A7-4499-AA36-14EDCDD2C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F7D6A7-B912-4EC4-BF06-3EBD4AE7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1827-B8B1-4FFF-BC90-448C987E7178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134FC3-D7F3-4C1F-A9C5-5EB2F941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9C9F14-2F70-4E44-8261-900CA7EF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F9A-02D0-4FAB-B860-BCD8525D4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61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EF869-C47D-4084-AC0B-05A8CBB0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935AF0-B3AA-4FC9-A65A-92764A5D5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6CAB48-7EBC-48F2-9E51-3A3458B1F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9EA427-5BB2-43EB-A5E3-8A20DD214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F3403B-6EB5-40C6-AB87-5774FE5E4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FC12BD-6053-48C1-951D-AF7D23F5B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1827-B8B1-4FFF-BC90-448C987E7178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B18C63-EF8D-4453-92E7-53724BF9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ABA5E2-CE82-469E-A6F7-E5D766D9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F9A-02D0-4FAB-B860-BCD8525D4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02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2CC84-CD4F-4848-9C93-014C1B77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E184B9-F737-4714-8C25-9C7DA6B8F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1827-B8B1-4FFF-BC90-448C987E7178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DAFCFF-8D03-4F69-81AD-46B5DE1C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B92001-DF9A-49FB-9292-F9F00F85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F9A-02D0-4FAB-B860-BCD8525D4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49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A0F6D4-CF2D-41F4-AA7A-DC3E6850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1827-B8B1-4FFF-BC90-448C987E7178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749934-E1BB-4AA5-8970-F7624553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35706C-2D26-4BFA-940E-42BF4FB6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F9A-02D0-4FAB-B860-BCD8525D4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90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B1B92-D59B-4CDF-9729-1A7021AA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3B4AE-B625-40AA-B361-1B93A99FA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551D1C-2DB0-4617-B0E5-5E9DFA177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B5AE20-DCC5-4AA8-9A0B-A23C7724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1827-B8B1-4FFF-BC90-448C987E7178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C1DB79-61BF-4032-AAE1-FA5872C9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3A8F46-BBCF-477D-8985-BF8CC153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F9A-02D0-4FAB-B860-BCD8525D4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26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1F61CA-3997-4B86-8532-EB916330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DE1D5D-389D-466F-A2B0-9A62C9B9A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600CA7-1D9E-4058-9F48-9C2F7483C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A1827-B8B1-4FFF-BC90-448C987E7178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78B841-2A58-41FA-BD8B-47E491F3C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AF21FA-7409-4AE3-845A-6214F70C9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D3F9A-02D0-4FAB-B860-BCD8525D4C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82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7B18B-0B8F-4423-B89C-17B7C4524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1"/>
            <a:ext cx="9144000" cy="1576875"/>
          </a:xfrm>
        </p:spPr>
        <p:txBody>
          <a:bodyPr/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TSP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772389-67B4-44D8-9F39-072D2CF00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9584"/>
            <a:ext cx="9144000" cy="668215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zh-CN" altLang="en-US" sz="2800" b="1">
                <a:latin typeface="仿宋" panose="02010609060101010101" pitchFamily="49" charset="-122"/>
                <a:ea typeface="仿宋" panose="02010609060101010101" pitchFamily="49" charset="-122"/>
              </a:rPr>
              <a:t>任恒</a:t>
            </a:r>
            <a:endParaRPr lang="en-US" altLang="zh-CN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r"/>
            <a:fld id="{1D3A76C4-316E-49B2-BB8F-E2AB0DB531C0}" type="datetime2">
              <a:rPr lang="zh-CN" altLang="zh-CN" b="1">
                <a:latin typeface="仿宋" panose="02010609060101010101" pitchFamily="49" charset="-122"/>
                <a:ea typeface="仿宋" panose="02010609060101010101" pitchFamily="49" charset="-122"/>
              </a:rPr>
              <a:t>2020年11月7日</a:t>
            </a:fld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597395-0F97-4431-AD8A-D3DFF4BB0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77" y="753757"/>
            <a:ext cx="5193323" cy="127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 descr="IDCNEW3">
            <a:extLst>
              <a:ext uri="{FF2B5EF4-FFF2-40B4-BE49-F238E27FC236}">
                <a16:creationId xmlns:a16="http://schemas.microsoft.com/office/drawing/2014/main" id="{F5C21B6E-6CE5-4342-81DD-9E24039A7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100" y="559789"/>
            <a:ext cx="1781907" cy="166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3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E9535-D638-40E3-9F95-E4CF30272B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14350"/>
            <a:ext cx="10515600" cy="557213"/>
          </a:xfrm>
        </p:spPr>
        <p:txBody>
          <a:bodyPr>
            <a:noAutofit/>
          </a:bodyPr>
          <a:lstStyle/>
          <a:p>
            <a:r>
              <a:rPr lang="en-US" altLang="zh-CN" sz="3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TSP_greedy</a:t>
            </a:r>
            <a:endParaRPr lang="zh-CN" altLang="en-US" sz="3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FA9282-ED26-4955-9CE2-25778FF0453E}"/>
              </a:ext>
            </a:extLst>
          </p:cNvPr>
          <p:cNvSpPr txBox="1"/>
          <p:nvPr/>
        </p:nvSpPr>
        <p:spPr>
          <a:xfrm>
            <a:off x="47625" y="5659425"/>
            <a:ext cx="11980252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如果在某一节点下找到的最短距离大于等于设置的不可达距离，那么说明是无法找到解决方案。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CCB669-34CF-4EE1-AB6F-D29FC8455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1124826"/>
            <a:ext cx="120967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30D722F-00A8-4DB1-8A58-2B3B3DB27E2C}"/>
              </a:ext>
            </a:extLst>
          </p:cNvPr>
          <p:cNvSpPr txBox="1"/>
          <p:nvPr/>
        </p:nvSpPr>
        <p:spPr>
          <a:xfrm>
            <a:off x="2303585" y="5029200"/>
            <a:ext cx="10621108" cy="3226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C577A6-1AB9-41BA-AD4F-5976EB195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499" y="733246"/>
            <a:ext cx="10413023" cy="61247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find_all_path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(now_dist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cur_node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left_nodes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path):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path_dict 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dict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not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left_nodes: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已经没有节点可走,返回回到开始节点的距离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path.append(start_node)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不能直接返回上面语句，执行结果不是path，是None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now_dist + matrix[cur_node][start_node]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path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(left_nodes)):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# </a:t>
            </a:r>
            <a:r>
              <a:rPr lang="zh-CN" altLang="en-US" sz="2000" b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将此节点填入已走路径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new_path = path + [left_nodes[index]]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one_dist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one_path = find_all_path(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now_dist + matrix[cur_node][left_nodes[index]]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# 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当前已走距离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left_nodes[index]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				# 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当前走的城市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(left_nodes[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index] + left_nodes[index +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:])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剩余未走城市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new_path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						# 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当前已走城市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path_dict[one_dist] = one_path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			# 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EC336D1-1A88-4E95-AD7B-804AD44B6B7F}"/>
              </a:ext>
            </a:extLst>
          </p:cNvPr>
          <p:cNvSpPr txBox="1">
            <a:spLocks/>
          </p:cNvSpPr>
          <p:nvPr/>
        </p:nvSpPr>
        <p:spPr>
          <a:xfrm>
            <a:off x="0" y="241788"/>
            <a:ext cx="10515600" cy="557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TSP_</a:t>
            </a:r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遍历路径</a:t>
            </a:r>
          </a:p>
        </p:txBody>
      </p:sp>
    </p:spTree>
    <p:extLst>
      <p:ext uri="{BB962C8B-B14F-4D97-AF65-F5344CB8AC3E}">
        <p14:creationId xmlns:p14="http://schemas.microsoft.com/office/powerpoint/2010/main" val="2872570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8893A9-11AB-48C4-9B56-6B544DAC6A93}"/>
              </a:ext>
            </a:extLst>
          </p:cNvPr>
          <p:cNvSpPr/>
          <p:nvPr/>
        </p:nvSpPr>
        <p:spPr>
          <a:xfrm>
            <a:off x="2863361" y="2061645"/>
            <a:ext cx="72302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min_path = </a:t>
            </a:r>
            <a:r>
              <a:rPr lang="zh-CN" altLang="zh-CN" sz="2000" b="1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None</a:t>
            </a:r>
            <a:br>
              <a:rPr lang="zh-CN" altLang="zh-CN" sz="2000" b="1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b="1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b="1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min_dist = </a:t>
            </a:r>
            <a:r>
              <a:rPr lang="zh-CN" altLang="zh-CN" sz="2000" b="1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0xFFFFFF</a:t>
            </a:r>
            <a:endParaRPr lang="en-US" altLang="zh-CN" sz="2000" b="1" dirty="0">
              <a:solidFill>
                <a:srgbClr val="6897B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# </a:t>
            </a:r>
            <a:r>
              <a:rPr lang="zh-CN" altLang="en-US" sz="2000" b="1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将当前节点下所有的路径、距离对遍历，找出最短路径</a:t>
            </a:r>
            <a:br>
              <a:rPr lang="zh-CN" altLang="zh-CN" sz="2000" b="1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b="1" dirty="0">
                <a:solidFill>
                  <a:srgbClr val="6897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b="1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lang="zh-CN" altLang="zh-CN" sz="2000" b="1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key_dist</a:t>
            </a:r>
            <a:r>
              <a:rPr lang="zh-CN" altLang="zh-CN" sz="2000" b="1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2000" b="1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path_value </a:t>
            </a:r>
            <a:r>
              <a:rPr lang="zh-CN" altLang="zh-CN" sz="2000" b="1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lang="zh-CN" altLang="zh-CN" sz="2000" b="1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path_dict.items():</a:t>
            </a:r>
            <a:br>
              <a:rPr lang="zh-CN" altLang="zh-CN" sz="2000" b="1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b="1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2000" b="1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lang="zh-CN" altLang="zh-CN" sz="2000" b="1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key_dist &lt; min_dist:</a:t>
            </a:r>
            <a:br>
              <a:rPr lang="zh-CN" altLang="zh-CN" sz="2000" b="1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b="1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min_dist = key_dist</a:t>
            </a:r>
            <a:br>
              <a:rPr lang="zh-CN" altLang="zh-CN" sz="2000" b="1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b="1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min_path = path_dict[key_dist]</a:t>
            </a:r>
            <a:br>
              <a:rPr lang="zh-CN" altLang="zh-CN" sz="2000" b="1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b="1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b="1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lang="zh-CN" altLang="zh-CN" sz="2000" b="1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min_dist</a:t>
            </a:r>
            <a:r>
              <a:rPr lang="zh-CN" altLang="zh-CN" sz="2000" b="1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2000" b="1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min_path</a:t>
            </a:r>
            <a:endParaRPr lang="en-US" altLang="zh-CN" sz="2000" b="1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25E5FB9-AA54-417C-AD23-06B7E850B803}"/>
              </a:ext>
            </a:extLst>
          </p:cNvPr>
          <p:cNvSpPr txBox="1">
            <a:spLocks/>
          </p:cNvSpPr>
          <p:nvPr/>
        </p:nvSpPr>
        <p:spPr>
          <a:xfrm>
            <a:off x="0" y="241788"/>
            <a:ext cx="10515600" cy="557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TSP_</a:t>
            </a:r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遍历路径</a:t>
            </a:r>
          </a:p>
        </p:txBody>
      </p:sp>
    </p:spTree>
    <p:extLst>
      <p:ext uri="{BB962C8B-B14F-4D97-AF65-F5344CB8AC3E}">
        <p14:creationId xmlns:p14="http://schemas.microsoft.com/office/powerpoint/2010/main" val="92318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E9535-D638-40E3-9F95-E4CF30272B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42950"/>
            <a:ext cx="10515600" cy="558800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关于</a:t>
            </a:r>
            <a:r>
              <a:rPr lang="en-US" altLang="zh-CN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TSP</a:t>
            </a:r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03C4E-589B-4909-8189-317DF6F49B0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4592" y="1763712"/>
            <a:ext cx="10515600" cy="4351338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即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TSP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问题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Traveling Salesman Problem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又译为旅行商问题、旅行推销员问题、货郎担问题。假设有一个旅行商人要拜访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个城市，他必须选择所要走的路径，路径的限制是每个城市只能拜访一次，而且最后要回到原来出发的城市。路径的选择目标是要求得的路径路程为所有路径之中的最小值。</a:t>
            </a:r>
          </a:p>
        </p:txBody>
      </p:sp>
    </p:spTree>
    <p:extLst>
      <p:ext uri="{BB962C8B-B14F-4D97-AF65-F5344CB8AC3E}">
        <p14:creationId xmlns:p14="http://schemas.microsoft.com/office/powerpoint/2010/main" val="176430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>
            <a:extLst>
              <a:ext uri="{FF2B5EF4-FFF2-40B4-BE49-F238E27FC236}">
                <a16:creationId xmlns:a16="http://schemas.microsoft.com/office/drawing/2014/main" id="{6D05A75C-A947-477D-A782-A5C6251A7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CE8CF"/>
              </a:clrFrom>
              <a:clrTo>
                <a:srgbClr val="CCE8C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372" y="4134959"/>
            <a:ext cx="3403286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60DBA72-6C80-4407-916F-A3EB432B1E24}"/>
                  </a:ext>
                </a:extLst>
              </p:cNvPr>
              <p:cNvSpPr txBox="1"/>
              <p:nvPr/>
            </p:nvSpPr>
            <p:spPr>
              <a:xfrm>
                <a:off x="744616" y="1791006"/>
                <a:ext cx="11242220" cy="1151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dirty="0">
                    <a:latin typeface="+mn-lt"/>
                    <a:ea typeface="微软雅黑" panose="020B0503020204020204" pitchFamily="34" charset="-122"/>
                  </a:rPr>
                  <a:t>输入：</a:t>
                </a:r>
                <a:r>
                  <a:rPr lang="en-US" altLang="zh-CN" b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n</a:t>
                </a:r>
                <a:r>
                  <a:rPr lang="zh-CN" altLang="zh-CN" b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个城市，记为</a:t>
                </a:r>
                <a:r>
                  <a:rPr lang="en-US" altLang="zh-CN" b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V={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b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b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,…,</m:t>
                    </m:r>
                    <m:sSub>
                      <m:sSubPr>
                        <m:ctrlPr>
                          <a:rPr lang="zh-CN" altLang="zh-CN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b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}</a:t>
                </a:r>
                <a:r>
                  <a:rPr lang="zh-CN" altLang="zh-CN" b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，任意两个城市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  <m:r>
                      <a:rPr lang="en-US" altLang="zh-CN" b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zh-CN" altLang="zh-CN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</m:sSub>
                    <m:r>
                      <a:rPr lang="en-US" altLang="zh-CN" b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lang="en-US" altLang="zh-CN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𝑉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之间有距离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zh-CN" altLang="zh-CN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b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dirty="0">
                    <a:latin typeface="+mn-lt"/>
                    <a:ea typeface="微软雅黑" panose="020B0503020204020204" pitchFamily="34" charset="-122"/>
                  </a:rPr>
                  <a:t>输出：</a:t>
                </a:r>
                <a:r>
                  <a:rPr lang="zh-CN" altLang="en-US" b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所有</a:t>
                </a:r>
                <a:r>
                  <a:rPr lang="zh-CN" altLang="zh-CN" b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城市的一个访问顺序</a:t>
                </a:r>
                <a:r>
                  <a:rPr lang="en-US" altLang="zh-CN" b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t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b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t</m:t>
                        </m:r>
                      </m:e>
                      <m:sub>
                        <m:r>
                          <a:rPr lang="en-US" altLang="zh-CN" b="0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b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,…,</m:t>
                    </m:r>
                    <m:sSub>
                      <m:sSubPr>
                        <m:ctrlPr>
                          <a:rPr lang="zh-CN" altLang="zh-CN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t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b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}</a:t>
                </a:r>
                <a:r>
                  <a:rPr lang="zh-CN" altLang="zh-CN" b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t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  <m:r>
                      <a:rPr lang="en-US" altLang="zh-CN" b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lang="en-US" altLang="zh-CN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𝑉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t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lang="en-US" altLang="zh-CN" b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lang="en-US" altLang="zh-CN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b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zh-CN" altLang="zh-CN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t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</m:oMath>
                </a14:m>
                <a:r>
                  <a:rPr lang="en-US" altLang="zh-CN" b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zh-CN" b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𝑚𝑖𝑛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a:rPr lang="en-US" altLang="zh-CN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  <m:r>
                          <a:rPr lang="en-US" altLang="zh-CN" b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en-US" altLang="zh-CN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  <m:sup>
                        <m:r>
                          <a:rPr lang="en-US" altLang="zh-CN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b="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b="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𝑖</m:t>
                                </m:r>
                                <m:r>
                                  <a:rPr lang="en-US" altLang="zh-CN" b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r>
                                  <a:rPr lang="en-US" altLang="zh-CN" b="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altLang="zh-CN" b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.</a:t>
                </a:r>
                <a:endParaRPr lang="zh-CN" altLang="en-US" b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60DBA72-6C80-4407-916F-A3EB432B1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16" y="1791006"/>
                <a:ext cx="11242220" cy="1151341"/>
              </a:xfrm>
              <a:prstGeom prst="rect">
                <a:avLst/>
              </a:prstGeom>
              <a:blipFill>
                <a:blip r:embed="rId3"/>
                <a:stretch>
                  <a:fillRect l="-434" b="-4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960EB40-DD5E-4190-9FF9-89F9A87D206A}"/>
                  </a:ext>
                </a:extLst>
              </p:cNvPr>
              <p:cNvSpPr txBox="1"/>
              <p:nvPr/>
            </p:nvSpPr>
            <p:spPr>
              <a:xfrm>
                <a:off x="744616" y="3269402"/>
                <a:ext cx="10783355" cy="1061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+mn-lt"/>
                    <a:ea typeface="微软雅黑" panose="020B0503020204020204" pitchFamily="34" charset="-122"/>
                  </a:rPr>
                  <a:t>输入：</a:t>
                </a:r>
                <a:r>
                  <a:rPr lang="en-US" altLang="zh-CN" b="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n</a:t>
                </a:r>
                <a:r>
                  <a:rPr lang="zh-CN" altLang="zh-CN" b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个城市，</a:t>
                </a:r>
                <a:r>
                  <a:rPr lang="zh-CN" altLang="en-US" b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记</a:t>
                </a:r>
                <a:r>
                  <a:rPr lang="zh-CN" altLang="zh-CN" b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为</a:t>
                </a:r>
                <a:r>
                  <a:rPr lang="en-US" altLang="zh-CN" b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V={</a:t>
                </a:r>
                <a:r>
                  <a:rPr lang="en-US" altLang="zh-CN" b="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1, 2, …, n</a:t>
                </a:r>
                <a:r>
                  <a:rPr lang="en-US" altLang="zh-CN" b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}</a:t>
                </a:r>
                <a:r>
                  <a:rPr lang="zh-CN" altLang="zh-CN" b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，任意两个城市</a:t>
                </a:r>
                <a:r>
                  <a:rPr lang="en-US" altLang="zh-CN" b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</a:t>
                </a:r>
                <a:r>
                  <a:rPr lang="zh-CN" altLang="zh-CN" b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j</a:t>
                </a:r>
                <a:r>
                  <a:rPr lang="zh-CN" altLang="zh-CN" b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之间的距离</a:t>
                </a:r>
                <a:r>
                  <a:rPr lang="zh-CN" altLang="en-US" b="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有</a:t>
                </a:r>
                <a:r>
                  <a:rPr lang="en-US" altLang="zh-CN" b="0" dirty="0" err="1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d</a:t>
                </a:r>
                <a:r>
                  <a:rPr lang="en-US" altLang="zh-CN" b="0" baseline="-25000" dirty="0" err="1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i,j</a:t>
                </a:r>
                <a:endParaRPr lang="en-US" altLang="zh-CN" b="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+mn-lt"/>
                    <a:ea typeface="微软雅黑" panose="020B0503020204020204" pitchFamily="34" charset="-122"/>
                  </a:rPr>
                  <a:t>输出：</a:t>
                </a:r>
                <a:r>
                  <a:rPr lang="zh-CN" altLang="en-US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所有</a:t>
                </a:r>
                <a:r>
                  <a:rPr lang="zh-CN" altLang="zh-CN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城市的一个访问顺序</a:t>
                </a:r>
                <a:r>
                  <a:rPr lang="en-US" altLang="zh-CN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T={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𝐭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𝐭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𝐭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𝐧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}</a:t>
                </a:r>
                <a:r>
                  <a:rPr lang="zh-CN" altLang="zh-CN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𝐭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𝐢</m:t>
                        </m:r>
                      </m:sub>
                    </m:sSub>
                    <m:r>
                      <a:rPr lang="en-US" altLang="zh-CN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</a:rPr>
                      <m:t>𝐕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𝒕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𝐧</m:t>
                        </m:r>
                        <m:r>
                          <a:rPr lang="en-US" altLang="zh-CN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𝒕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,</a:t>
                </a:r>
                <a:r>
                  <a:rPr lang="zh-CN" altLang="zh-CN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</a:rPr>
                      <m:t>𝐦𝐢𝐧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𝐢</m:t>
                        </m:r>
                        <m:r>
                          <a:rPr lang="en-US" altLang="zh-CN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𝐧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𝐝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𝐭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𝐢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𝐭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𝐢</m:t>
                                </m:r>
                                <m:r>
                                  <a:rPr lang="en-US" altLang="zh-CN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.</m:t>
                        </m:r>
                      </m:e>
                    </m:nary>
                  </m:oMath>
                </a14:m>
                <a:endParaRPr lang="zh-CN" altLang="en-US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960EB40-DD5E-4190-9FF9-89F9A87D2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16" y="3269402"/>
                <a:ext cx="10783355" cy="1061766"/>
              </a:xfrm>
              <a:prstGeom prst="rect">
                <a:avLst/>
              </a:prstGeom>
              <a:blipFill>
                <a:blip r:embed="rId4"/>
                <a:stretch>
                  <a:fillRect l="-452" b="-49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C97FDA0-6625-4496-B10A-49B6F7B3D399}"/>
                  </a:ext>
                </a:extLst>
              </p:cNvPr>
              <p:cNvSpPr txBox="1"/>
              <p:nvPr/>
            </p:nvSpPr>
            <p:spPr>
              <a:xfrm>
                <a:off x="744616" y="4789261"/>
                <a:ext cx="6571464" cy="1062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C00000"/>
                    </a:solidFill>
                    <a:latin typeface="+mn-lt"/>
                    <a:ea typeface="微软雅黑" panose="020B0503020204020204" pitchFamily="34" charset="-122"/>
                  </a:rPr>
                  <a:t>问题求解的基本思想</a:t>
                </a:r>
                <a:r>
                  <a:rPr lang="zh-CN" altLang="en-US" dirty="0">
                    <a:latin typeface="+mn-lt"/>
                    <a:ea typeface="微软雅黑" panose="020B0503020204020204" pitchFamily="34" charset="-122"/>
                  </a:rPr>
                  <a:t>：</a:t>
                </a:r>
                <a:r>
                  <a:rPr lang="zh-CN" altLang="zh-CN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在所有可能的访问顺序</a:t>
                </a:r>
                <a:r>
                  <a:rPr lang="en-US" altLang="zh-CN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</a:t>
                </a:r>
                <a:r>
                  <a:rPr lang="zh-CN" altLang="zh-CN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构成的状态空间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+mn-ea"/>
                      </a:rPr>
                      <m:t>Ω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上搜索使得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i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+mn-ea"/>
                              </a:rPr>
                              <m:t>d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𝐭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  <a:ea typeface="+mn-ea"/>
                                  </a:rPr>
                                  <m:t>i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𝐭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  <a:ea typeface="+mn-ea"/>
                                  </a:rPr>
                                  <m:t>i</m:t>
                                </m:r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+mn-ea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最小的访问顺序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opt</m:t>
                        </m:r>
                      </m:sub>
                    </m:sSub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。</a:t>
                </a:r>
                <a:endParaRPr lang="zh-CN" altLang="en-US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C97FDA0-6625-4496-B10A-49B6F7B3D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16" y="4789261"/>
                <a:ext cx="6571464" cy="1062214"/>
              </a:xfrm>
              <a:prstGeom prst="rect">
                <a:avLst/>
              </a:prstGeom>
              <a:blipFill>
                <a:blip r:embed="rId5"/>
                <a:stretch>
                  <a:fillRect l="-742" b="-49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下箭头 4">
            <a:extLst>
              <a:ext uri="{FF2B5EF4-FFF2-40B4-BE49-F238E27FC236}">
                <a16:creationId xmlns:a16="http://schemas.microsoft.com/office/drawing/2014/main" id="{D80DC4D3-B7FC-4294-B257-4E8371F00CDA}"/>
              </a:ext>
            </a:extLst>
          </p:cNvPr>
          <p:cNvSpPr/>
          <p:nvPr/>
        </p:nvSpPr>
        <p:spPr bwMode="auto">
          <a:xfrm>
            <a:off x="4530436" y="2971800"/>
            <a:ext cx="526473" cy="464127"/>
          </a:xfrm>
          <a:prstGeom prst="downArrow">
            <a:avLst/>
          </a:prstGeom>
          <a:solidFill>
            <a:schemeClr val="accent2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下箭头 28">
            <a:extLst>
              <a:ext uri="{FF2B5EF4-FFF2-40B4-BE49-F238E27FC236}">
                <a16:creationId xmlns:a16="http://schemas.microsoft.com/office/drawing/2014/main" id="{7D48045A-EBFF-47B5-9D96-FAEAFACC6619}"/>
              </a:ext>
            </a:extLst>
          </p:cNvPr>
          <p:cNvSpPr/>
          <p:nvPr/>
        </p:nvSpPr>
        <p:spPr bwMode="auto">
          <a:xfrm>
            <a:off x="4530435" y="4379937"/>
            <a:ext cx="526473" cy="464127"/>
          </a:xfrm>
          <a:prstGeom prst="downArrow">
            <a:avLst/>
          </a:prstGeom>
          <a:solidFill>
            <a:schemeClr val="accent2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" name="Group 35">
            <a:extLst>
              <a:ext uri="{FF2B5EF4-FFF2-40B4-BE49-F238E27FC236}">
                <a16:creationId xmlns:a16="http://schemas.microsoft.com/office/drawing/2014/main" id="{C75E43CA-9694-4B6F-8BB5-BE1198388AE6}"/>
              </a:ext>
            </a:extLst>
          </p:cNvPr>
          <p:cNvGrpSpPr>
            <a:grpSpLocks/>
          </p:cNvGrpSpPr>
          <p:nvPr/>
        </p:nvGrpSpPr>
        <p:grpSpPr bwMode="auto">
          <a:xfrm>
            <a:off x="5112327" y="2902804"/>
            <a:ext cx="1530928" cy="533123"/>
            <a:chOff x="4695" y="2178"/>
            <a:chExt cx="649" cy="497"/>
          </a:xfrm>
        </p:grpSpPr>
        <p:sp>
          <p:nvSpPr>
            <p:cNvPr id="11" name="AutoShape 39">
              <a:extLst>
                <a:ext uri="{FF2B5EF4-FFF2-40B4-BE49-F238E27FC236}">
                  <a16:creationId xmlns:a16="http://schemas.microsoft.com/office/drawing/2014/main" id="{9DF84425-C7CB-41F5-A523-9E018D41ABC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695" y="2178"/>
              <a:ext cx="649" cy="497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Oval 40">
              <a:extLst>
                <a:ext uri="{FF2B5EF4-FFF2-40B4-BE49-F238E27FC236}">
                  <a16:creationId xmlns:a16="http://schemas.microsoft.com/office/drawing/2014/main" id="{913C0875-4982-48D6-97A8-44D8C8C01CA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749" y="2219"/>
              <a:ext cx="541" cy="414"/>
            </a:xfrm>
            <a:prstGeom prst="ellipse">
              <a:avLst/>
            </a:prstGeom>
            <a:solidFill>
              <a:srgbClr val="33330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84">
              <a:extLst>
                <a:ext uri="{FF2B5EF4-FFF2-40B4-BE49-F238E27FC236}">
                  <a16:creationId xmlns:a16="http://schemas.microsoft.com/office/drawing/2014/main" id="{DE0C5FBD-FF98-41B0-92B6-AC3F6B956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244"/>
              <a:ext cx="53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进一步简化</a:t>
              </a:r>
            </a:p>
          </p:txBody>
        </p:sp>
      </p:grpSp>
      <p:grpSp>
        <p:nvGrpSpPr>
          <p:cNvPr id="14" name="Group 35">
            <a:extLst>
              <a:ext uri="{FF2B5EF4-FFF2-40B4-BE49-F238E27FC236}">
                <a16:creationId xmlns:a16="http://schemas.microsoft.com/office/drawing/2014/main" id="{24BAA09B-BCFD-49FB-975E-55591AADB0AC}"/>
              </a:ext>
            </a:extLst>
          </p:cNvPr>
          <p:cNvGrpSpPr>
            <a:grpSpLocks/>
          </p:cNvGrpSpPr>
          <p:nvPr/>
        </p:nvGrpSpPr>
        <p:grpSpPr bwMode="auto">
          <a:xfrm>
            <a:off x="3063729" y="5843566"/>
            <a:ext cx="1044144" cy="845119"/>
            <a:chOff x="4695" y="2178"/>
            <a:chExt cx="649" cy="497"/>
          </a:xfrm>
        </p:grpSpPr>
        <p:sp>
          <p:nvSpPr>
            <p:cNvPr id="15" name="AutoShape 39">
              <a:extLst>
                <a:ext uri="{FF2B5EF4-FFF2-40B4-BE49-F238E27FC236}">
                  <a16:creationId xmlns:a16="http://schemas.microsoft.com/office/drawing/2014/main" id="{A2F63C85-3ED7-46E7-9463-53DE3F1F2E8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695" y="2178"/>
              <a:ext cx="649" cy="497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Oval 40">
              <a:extLst>
                <a:ext uri="{FF2B5EF4-FFF2-40B4-BE49-F238E27FC236}">
                  <a16:creationId xmlns:a16="http://schemas.microsoft.com/office/drawing/2014/main" id="{5879CD94-AD50-4254-B1AC-AEF956CD571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749" y="2219"/>
              <a:ext cx="541" cy="414"/>
            </a:xfrm>
            <a:prstGeom prst="ellipse">
              <a:avLst/>
            </a:prstGeom>
            <a:solidFill>
              <a:srgbClr val="333300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 Box 84">
              <a:extLst>
                <a:ext uri="{FF2B5EF4-FFF2-40B4-BE49-F238E27FC236}">
                  <a16:creationId xmlns:a16="http://schemas.microsoft.com/office/drawing/2014/main" id="{D6F621FD-4923-4563-97EC-BBEA88D42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268"/>
              <a:ext cx="53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35000"/>
                </a:spcBef>
              </a:pPr>
              <a:r>
                <a:rPr kumimoji="0"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蛮干</a:t>
              </a:r>
              <a:r>
                <a:rPr kumimoji="0"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kumimoji="0"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遍历</a:t>
              </a:r>
            </a:p>
          </p:txBody>
        </p:sp>
      </p:grpSp>
      <p:sp>
        <p:nvSpPr>
          <p:cNvPr id="18" name="标题 1">
            <a:extLst>
              <a:ext uri="{FF2B5EF4-FFF2-40B4-BE49-F238E27FC236}">
                <a16:creationId xmlns:a16="http://schemas.microsoft.com/office/drawing/2014/main" id="{BB803FBC-210C-4A68-909D-2B7AEFB814C9}"/>
              </a:ext>
            </a:extLst>
          </p:cNvPr>
          <p:cNvSpPr txBox="1">
            <a:spLocks/>
          </p:cNvSpPr>
          <p:nvPr/>
        </p:nvSpPr>
        <p:spPr>
          <a:xfrm>
            <a:off x="0" y="742950"/>
            <a:ext cx="10515600" cy="558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将</a:t>
            </a:r>
            <a:r>
              <a:rPr lang="en-US" altLang="zh-CN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TSP</a:t>
            </a:r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问题抽象为数学问题</a:t>
            </a:r>
          </a:p>
        </p:txBody>
      </p:sp>
    </p:spTree>
    <p:extLst>
      <p:ext uri="{BB962C8B-B14F-4D97-AF65-F5344CB8AC3E}">
        <p14:creationId xmlns:p14="http://schemas.microsoft.com/office/powerpoint/2010/main" val="155850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16AF8-7216-4E80-98A6-0FB8AD0BB7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09575"/>
            <a:ext cx="10515600" cy="74295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示例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1BB6FB-2B6B-4F3E-BA33-13A512B33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1" y="1599092"/>
            <a:ext cx="6295293" cy="3972471"/>
          </a:xfrm>
          <a:prstGeom prst="rect">
            <a:avLst/>
          </a:prstGeom>
        </p:spPr>
      </p:pic>
      <p:grpSp>
        <p:nvGrpSpPr>
          <p:cNvPr id="5" name="Group 12">
            <a:extLst>
              <a:ext uri="{FF2B5EF4-FFF2-40B4-BE49-F238E27FC236}">
                <a16:creationId xmlns:a16="http://schemas.microsoft.com/office/drawing/2014/main" id="{1794645B-0409-4896-93CE-B2A067A544D4}"/>
              </a:ext>
            </a:extLst>
          </p:cNvPr>
          <p:cNvGrpSpPr>
            <a:grpSpLocks/>
          </p:cNvGrpSpPr>
          <p:nvPr/>
        </p:nvGrpSpPr>
        <p:grpSpPr bwMode="auto">
          <a:xfrm>
            <a:off x="7124787" y="1599091"/>
            <a:ext cx="4577775" cy="3972471"/>
            <a:chOff x="2307" y="1460"/>
            <a:chExt cx="3275" cy="2601"/>
          </a:xfrm>
        </p:grpSpPr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7BC707BA-932B-4FAE-A9E4-7F47A81E37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" y="1460"/>
              <a:ext cx="3258" cy="2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A2F9545F-0D35-4D03-8EBC-2B27253A70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8" y="1520"/>
              <a:ext cx="126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200" dirty="0">
                  <a:solidFill>
                    <a:srgbClr val="FF5050"/>
                  </a:solidFill>
                  <a:ea typeface="华文宋体" panose="02010600040101010101" pitchFamily="2" charset="-122"/>
                </a:rPr>
                <a:t>所有路径组合及其长度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358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E9535-D638-40E3-9F95-E4CF30272B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42950"/>
            <a:ext cx="10515600" cy="558800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关于贪心算法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03C4E-589B-4909-8189-317DF6F49B0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又名贪婪算法、贪婪算法，是一种常用的求解最优化问题的简单、迅速的算法。贪心算法总是做出在当前看来最好的选择，它所做的每一个在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当前状态下某种意义上是最好的选择即贪心选择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，并希望通过每次所作的贪心选择导致最终得到问题最优解。必须注意的是，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贪心算法不是对所有问题都能得到整体最优解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（比如此处）。对于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TSP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问题，贪心算法实现就是每次在选择下一个城市的时候，只考虑当前情况，保证迄今为止经过的路径总距离最短。</a:t>
            </a:r>
          </a:p>
        </p:txBody>
      </p:sp>
    </p:spTree>
    <p:extLst>
      <p:ext uri="{BB962C8B-B14F-4D97-AF65-F5344CB8AC3E}">
        <p14:creationId xmlns:p14="http://schemas.microsoft.com/office/powerpoint/2010/main" val="140803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E9535-D638-40E3-9F95-E4CF30272B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49275"/>
            <a:ext cx="10515600" cy="557213"/>
          </a:xfrm>
        </p:spPr>
        <p:txBody>
          <a:bodyPr>
            <a:noAutofit/>
          </a:bodyPr>
          <a:lstStyle/>
          <a:p>
            <a:r>
              <a:rPr lang="en-US" altLang="zh-CN" sz="3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build_data</a:t>
            </a:r>
            <a:endParaRPr lang="zh-CN" altLang="en-US" sz="3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7E4CD8-F507-4D4E-A1CB-C2A97795E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500"/>
            <a:ext cx="12192000" cy="21588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7FA9282-ED26-4955-9CE2-25778FF0453E}"/>
              </a:ext>
            </a:extLst>
          </p:cNvPr>
          <p:cNvSpPr txBox="1"/>
          <p:nvPr/>
        </p:nvSpPr>
        <p:spPr>
          <a:xfrm>
            <a:off x="7565782" y="4000401"/>
            <a:ext cx="40092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node_list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生成五个坐标对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	#x,   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[65, 106],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[62, 117],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[57, 103],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[100, 113],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[63, 115]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DBA12C-91E2-4A77-9446-070F2D18A891}"/>
              </a:ext>
            </a:extLst>
          </p:cNvPr>
          <p:cNvSpPr txBox="1"/>
          <p:nvPr/>
        </p:nvSpPr>
        <p:spPr>
          <a:xfrm>
            <a:off x="10761785" y="5974661"/>
            <a:ext cx="162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代码规范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9FE8A3-2C38-4F1F-9D44-A2F152A1181F}"/>
              </a:ext>
            </a:extLst>
          </p:cNvPr>
          <p:cNvSpPr txBox="1"/>
          <p:nvPr/>
        </p:nvSpPr>
        <p:spPr>
          <a:xfrm>
            <a:off x="306267" y="4000401"/>
            <a:ext cx="400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数据结构：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6D2F97E-F6A9-44D6-9917-B54DB9E87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761490"/>
              </p:ext>
            </p:extLst>
          </p:nvPr>
        </p:nvGraphicFramePr>
        <p:xfrm>
          <a:off x="1818544" y="4092433"/>
          <a:ext cx="2628899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0054">
                  <a:extLst>
                    <a:ext uri="{9D8B030D-6E8A-4147-A177-3AD203B41FA5}">
                      <a16:colId xmlns:a16="http://schemas.microsoft.com/office/drawing/2014/main" val="1718817311"/>
                    </a:ext>
                  </a:extLst>
                </a:gridCol>
                <a:gridCol w="551113">
                  <a:extLst>
                    <a:ext uri="{9D8B030D-6E8A-4147-A177-3AD203B41FA5}">
                      <a16:colId xmlns:a16="http://schemas.microsoft.com/office/drawing/2014/main" val="1844324242"/>
                    </a:ext>
                  </a:extLst>
                </a:gridCol>
                <a:gridCol w="767732">
                  <a:extLst>
                    <a:ext uri="{9D8B030D-6E8A-4147-A177-3AD203B41FA5}">
                      <a16:colId xmlns:a16="http://schemas.microsoft.com/office/drawing/2014/main" val="1002529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城市编号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794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45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56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79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573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90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E9535-D638-40E3-9F95-E4CF30272B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98463"/>
            <a:ext cx="10515600" cy="557212"/>
          </a:xfrm>
        </p:spPr>
        <p:txBody>
          <a:bodyPr>
            <a:noAutofit/>
          </a:bodyPr>
          <a:lstStyle/>
          <a:p>
            <a:r>
              <a:rPr lang="en-US" altLang="zh-CN" sz="3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build_data</a:t>
            </a:r>
            <a:endParaRPr lang="zh-CN" altLang="en-US" sz="3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B79EFD-DF79-4C6A-8CC4-794470FD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1256712"/>
            <a:ext cx="121443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5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E9535-D638-40E3-9F95-E4CF30272B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04825"/>
            <a:ext cx="10515600" cy="558800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矩阵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FA9282-ED26-4955-9CE2-25778FF0453E}"/>
              </a:ext>
            </a:extLst>
          </p:cNvPr>
          <p:cNvSpPr txBox="1"/>
          <p:nvPr/>
        </p:nvSpPr>
        <p:spPr>
          <a:xfrm>
            <a:off x="820615" y="1380393"/>
            <a:ext cx="10550769" cy="3412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城市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0-4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于城市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0-4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之间的距离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距离矩阵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		1		2		3		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0.0		11.4		268435455	35.6		9.2	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11.4		0.0		14.8		38.2		2.2	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268435455	14.8		0.0		268435455	13.4	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35.6		38.2		268435455	0.0		268435455	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9.2		2.2		13.4		268435455	0.0	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59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E9535-D638-40E3-9F95-E4CF30272B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14350"/>
            <a:ext cx="10515600" cy="557213"/>
          </a:xfrm>
        </p:spPr>
        <p:txBody>
          <a:bodyPr>
            <a:noAutofit/>
          </a:bodyPr>
          <a:lstStyle/>
          <a:p>
            <a:r>
              <a:rPr lang="en-US" altLang="zh-CN" sz="3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build_data</a:t>
            </a:r>
            <a:r>
              <a:rPr lang="en-US" altLang="zh-CN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-mask</a:t>
            </a:r>
            <a:endParaRPr lang="zh-CN" altLang="en-US" sz="3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FA9282-ED26-4955-9CE2-25778FF0453E}"/>
              </a:ext>
            </a:extLst>
          </p:cNvPr>
          <p:cNvSpPr txBox="1"/>
          <p:nvPr/>
        </p:nvSpPr>
        <p:spPr>
          <a:xfrm>
            <a:off x="126023" y="4202723"/>
            <a:ext cx="10550769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随机将一些边的距离设置成无穷大，表示这些边所连接的城市不可直达。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68D825-ECB1-4928-9A01-90514B647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9180"/>
            <a:ext cx="12192000" cy="18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0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981</Words>
  <Application>Microsoft Office PowerPoint</Application>
  <PresentationFormat>宽屏</PresentationFormat>
  <Paragraphs>66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等线 Light</vt:lpstr>
      <vt:lpstr>仿宋</vt:lpstr>
      <vt:lpstr>楷体</vt:lpstr>
      <vt:lpstr>宋体</vt:lpstr>
      <vt:lpstr>微软雅黑</vt:lpstr>
      <vt:lpstr>Arial</vt:lpstr>
      <vt:lpstr>Cambria Math</vt:lpstr>
      <vt:lpstr>Times New Roman</vt:lpstr>
      <vt:lpstr>Office 主题​​</vt:lpstr>
      <vt:lpstr>TSP问题</vt:lpstr>
      <vt:lpstr>关于TSP问题</vt:lpstr>
      <vt:lpstr>PowerPoint 演示文稿</vt:lpstr>
      <vt:lpstr>示例</vt:lpstr>
      <vt:lpstr>关于贪心算法</vt:lpstr>
      <vt:lpstr>build_data</vt:lpstr>
      <vt:lpstr>build_data</vt:lpstr>
      <vt:lpstr>矩阵</vt:lpstr>
      <vt:lpstr>build_data-mask</vt:lpstr>
      <vt:lpstr>TSP_greedy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TSP问题</dc:title>
  <dc:creator>任 恒</dc:creator>
  <cp:lastModifiedBy>辜 希武</cp:lastModifiedBy>
  <cp:revision>27</cp:revision>
  <dcterms:created xsi:type="dcterms:W3CDTF">2020-10-22T07:40:19Z</dcterms:created>
  <dcterms:modified xsi:type="dcterms:W3CDTF">2020-11-07T06:09:42Z</dcterms:modified>
</cp:coreProperties>
</file>