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70" r:id="rId2"/>
    <p:sldId id="1071" r:id="rId3"/>
    <p:sldId id="1072" r:id="rId4"/>
    <p:sldId id="1073" r:id="rId5"/>
    <p:sldId id="107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79EEE-79F1-4961-9434-C2BF9D3505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ACFB88-C0C5-4B15-B175-D45BCC8761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2AFAD8-C709-4F59-BD29-EA290743C347}"/>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5" name="页脚占位符 4">
            <a:extLst>
              <a:ext uri="{FF2B5EF4-FFF2-40B4-BE49-F238E27FC236}">
                <a16:creationId xmlns:a16="http://schemas.microsoft.com/office/drawing/2014/main" id="{6C8089C8-AA65-46BC-BD53-C19CB81B0F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8DD582-D8E5-4F72-A86B-FC2490C0437E}"/>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417793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F8962-A83B-43D3-B6D2-FECD75941A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B1DCB1-8C7F-41A0-AD63-E79871EB2D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ADD176-BE8D-4EC7-9D19-0015446A826D}"/>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5" name="页脚占位符 4">
            <a:extLst>
              <a:ext uri="{FF2B5EF4-FFF2-40B4-BE49-F238E27FC236}">
                <a16:creationId xmlns:a16="http://schemas.microsoft.com/office/drawing/2014/main" id="{431E86AA-A45F-4A69-B251-4D923EEC56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32ECA-A78B-4170-A010-12DC40103732}"/>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339747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3C4A71-230B-4D92-8F32-9B0CADF26F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FBB4EE-144B-4DB0-8BF0-44CD9672BF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53548F-94AB-432F-8A9C-7933F095DAC7}"/>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5" name="页脚占位符 4">
            <a:extLst>
              <a:ext uri="{FF2B5EF4-FFF2-40B4-BE49-F238E27FC236}">
                <a16:creationId xmlns:a16="http://schemas.microsoft.com/office/drawing/2014/main" id="{03A9444A-D269-4A69-A759-2D2BC9F26C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DEC681-12AF-4449-9F9B-9FB98DED838B}"/>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334814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8CC6E-752A-4815-A5F0-923A17CFF5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F60B3-A9EF-46C6-9066-D77935DFAA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B2A831-09BC-4C9E-9AF6-404162A8CB39}"/>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5" name="页脚占位符 4">
            <a:extLst>
              <a:ext uri="{FF2B5EF4-FFF2-40B4-BE49-F238E27FC236}">
                <a16:creationId xmlns:a16="http://schemas.microsoft.com/office/drawing/2014/main" id="{940702B8-5903-4BCA-B99A-131D8103F7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044276-A62C-407B-84A1-85DF862B6A8A}"/>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365692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7D2CD-C43A-4C75-AC13-7EAB1665D0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EC291C-DBC0-4CF1-AC36-1DC1526D7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FA8D24-94F9-4639-A77D-070CE70F4FCB}"/>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5" name="页脚占位符 4">
            <a:extLst>
              <a:ext uri="{FF2B5EF4-FFF2-40B4-BE49-F238E27FC236}">
                <a16:creationId xmlns:a16="http://schemas.microsoft.com/office/drawing/2014/main" id="{6CE9E906-A02B-44AF-98E2-5A20313807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498C-D471-437B-8DF6-AA2CF30A665E}"/>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277467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8AE18-68D8-456C-920D-A7AE9F617C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C6B86D-9F47-40BD-BC3B-04E909871C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C85ED5-4DE9-4C68-A635-84E3546ECA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DF506A-32CA-4B05-8A1F-D82CBFAD1AAF}"/>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6" name="页脚占位符 5">
            <a:extLst>
              <a:ext uri="{FF2B5EF4-FFF2-40B4-BE49-F238E27FC236}">
                <a16:creationId xmlns:a16="http://schemas.microsoft.com/office/drawing/2014/main" id="{BB6DAFA7-B82D-4CF9-A2F1-C3A91FE6B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7ED061-9026-475B-A407-38DFB7E6EFF6}"/>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35936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719F8-92B9-4D40-8144-F0926469B1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C86BA34-E3C6-44F2-BF9F-BB5412B4F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D6DC5E-17FA-4C36-B320-20C1A64D43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B6AD9B-31DC-4B5E-9E35-BD8F83249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6DF7761-6B92-4817-96F4-7D0F5A3F42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BFA26B-69AB-4B77-B35E-451BEE6E4B90}"/>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8" name="页脚占位符 7">
            <a:extLst>
              <a:ext uri="{FF2B5EF4-FFF2-40B4-BE49-F238E27FC236}">
                <a16:creationId xmlns:a16="http://schemas.microsoft.com/office/drawing/2014/main" id="{354C846C-130A-47C0-883A-1F7ED4634B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9B0E91-5EE0-435E-ADC9-92B74EBD145B}"/>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401459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9C233-6B44-4D68-8A6C-ABACC17242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8EAE8E-A2AC-4769-985E-BFB4508B5DBC}"/>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4" name="页脚占位符 3">
            <a:extLst>
              <a:ext uri="{FF2B5EF4-FFF2-40B4-BE49-F238E27FC236}">
                <a16:creationId xmlns:a16="http://schemas.microsoft.com/office/drawing/2014/main" id="{1EAF7957-570E-4D3B-AF24-53531898DB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C515F5-0E45-457C-A9FF-4638886289EB}"/>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55704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3EAE6A-3E35-4DD1-84CC-87C24B941FD5}"/>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3" name="页脚占位符 2">
            <a:extLst>
              <a:ext uri="{FF2B5EF4-FFF2-40B4-BE49-F238E27FC236}">
                <a16:creationId xmlns:a16="http://schemas.microsoft.com/office/drawing/2014/main" id="{31B5D27D-FFF8-4793-B2A5-FA70A96AB6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96FDA1-CF00-4579-BC03-7BE240849DF2}"/>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371570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1E77D-9523-421E-9CB3-1703EBF00F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5F8908-8322-4AB6-8E7D-F7BD7F08B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C35B5B-E837-4AA5-B50B-5FD706EF1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C489F7-0923-478C-AA92-D6015BEFE446}"/>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6" name="页脚占位符 5">
            <a:extLst>
              <a:ext uri="{FF2B5EF4-FFF2-40B4-BE49-F238E27FC236}">
                <a16:creationId xmlns:a16="http://schemas.microsoft.com/office/drawing/2014/main" id="{52EB422F-935D-4820-96C8-0A46AEE56D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44236D-46C2-4EF6-8B06-6828A9B5B8CB}"/>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162973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12AED-4095-48C2-B925-1DC32D3513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1C6D4F-4212-4EEF-A799-96C2C9C56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7AA542-6911-4F3E-85A6-7F38DAFA5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223FFB-BBAC-4177-BF50-C3E049681C41}"/>
              </a:ext>
            </a:extLst>
          </p:cNvPr>
          <p:cNvSpPr>
            <a:spLocks noGrp="1"/>
          </p:cNvSpPr>
          <p:nvPr>
            <p:ph type="dt" sz="half" idx="10"/>
          </p:nvPr>
        </p:nvSpPr>
        <p:spPr/>
        <p:txBody>
          <a:bodyPr/>
          <a:lstStyle/>
          <a:p>
            <a:fld id="{62360DEF-AD6A-48D3-9285-858C2519002D}" type="datetimeFigureOut">
              <a:rPr lang="zh-CN" altLang="en-US" smtClean="0"/>
              <a:t>2020/11/3</a:t>
            </a:fld>
            <a:endParaRPr lang="zh-CN" altLang="en-US"/>
          </a:p>
        </p:txBody>
      </p:sp>
      <p:sp>
        <p:nvSpPr>
          <p:cNvPr id="6" name="页脚占位符 5">
            <a:extLst>
              <a:ext uri="{FF2B5EF4-FFF2-40B4-BE49-F238E27FC236}">
                <a16:creationId xmlns:a16="http://schemas.microsoft.com/office/drawing/2014/main" id="{5D73F51E-FC3F-4C44-BBF3-2B0AE4E96F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739EF8-D969-46B4-B8A3-623F932BBD2F}"/>
              </a:ext>
            </a:extLst>
          </p:cNvPr>
          <p:cNvSpPr>
            <a:spLocks noGrp="1"/>
          </p:cNvSpPr>
          <p:nvPr>
            <p:ph type="sldNum" sz="quarter" idx="12"/>
          </p:nvPr>
        </p:nvSpPr>
        <p:spPr/>
        <p:txBody>
          <a:body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267923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5E484D-F10C-4136-A498-926DEF60F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3A03DC-D63A-42EB-9DD6-E9E60152F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E006A0-4BBF-46A8-AC8F-D2C60D231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60DEF-AD6A-48D3-9285-858C2519002D}" type="datetimeFigureOut">
              <a:rPr lang="zh-CN" altLang="en-US" smtClean="0"/>
              <a:t>2020/11/3</a:t>
            </a:fld>
            <a:endParaRPr lang="zh-CN" altLang="en-US"/>
          </a:p>
        </p:txBody>
      </p:sp>
      <p:sp>
        <p:nvSpPr>
          <p:cNvPr id="5" name="页脚占位符 4">
            <a:extLst>
              <a:ext uri="{FF2B5EF4-FFF2-40B4-BE49-F238E27FC236}">
                <a16:creationId xmlns:a16="http://schemas.microsoft.com/office/drawing/2014/main" id="{E04563A5-BE18-4821-A18B-7A7CC6C5C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1DC9E5-2D6B-438F-96B9-8C7E9EC47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AB855-9E58-495D-A9D4-22FFCA25A9F8}" type="slidenum">
              <a:rPr lang="zh-CN" altLang="en-US" smtClean="0"/>
              <a:t>‹#›</a:t>
            </a:fld>
            <a:endParaRPr lang="zh-CN" altLang="en-US"/>
          </a:p>
        </p:txBody>
      </p:sp>
    </p:spTree>
    <p:extLst>
      <p:ext uri="{BB962C8B-B14F-4D97-AF65-F5344CB8AC3E}">
        <p14:creationId xmlns:p14="http://schemas.microsoft.com/office/powerpoint/2010/main" val="88592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6" name="Text Box 4"/>
          <p:cNvSpPr txBox="1">
            <a:spLocks noChangeArrowheads="1"/>
          </p:cNvSpPr>
          <p:nvPr/>
        </p:nvSpPr>
        <p:spPr bwMode="auto">
          <a:xfrm>
            <a:off x="641954" y="902498"/>
            <a:ext cx="5687570"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 typeface="Wingdings" panose="05000000000000000000" pitchFamily="2" charset="2"/>
              <a:buNone/>
            </a:pPr>
            <a:r>
              <a:rPr lang="zh-CN" altLang="en-US" sz="2000" dirty="0">
                <a:solidFill>
                  <a:schemeClr val="accent2"/>
                </a:solidFill>
                <a:latin typeface="微软雅黑" panose="020B0503020204020204" pitchFamily="34" charset="-122"/>
                <a:ea typeface="微软雅黑" panose="020B0503020204020204" pitchFamily="34" charset="-122"/>
              </a:rPr>
              <a:t>要求实现一个图灵机，该图灵机能识别两种模式</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V=C;”</a:t>
            </a:r>
            <a:r>
              <a:rPr lang="zh-CN" altLang="en-US" sz="2000" dirty="0">
                <a:solidFill>
                  <a:schemeClr val="accent2"/>
                </a:solidFill>
                <a:latin typeface="微软雅黑" panose="020B0503020204020204" pitchFamily="34" charset="-122"/>
                <a:ea typeface="微软雅黑" panose="020B0503020204020204" pitchFamily="34" charset="-122"/>
              </a:rPr>
              <a:t>和 </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V=C+C;”</a:t>
            </a:r>
            <a:r>
              <a:rPr lang="zh-CN" altLang="en-US" sz="2000" dirty="0">
                <a:solidFill>
                  <a:schemeClr val="accent2"/>
                </a:solidFill>
                <a:latin typeface="微软雅黑" panose="020B0503020204020204" pitchFamily="34" charset="-122"/>
                <a:ea typeface="微软雅黑" panose="020B0503020204020204" pitchFamily="34" charset="-122"/>
              </a:rPr>
              <a:t>并能去除空格。该图灵机的工作状态图如右图所示</a:t>
            </a:r>
          </a:p>
        </p:txBody>
      </p:sp>
      <p:grpSp>
        <p:nvGrpSpPr>
          <p:cNvPr id="1928198" name="Group 6"/>
          <p:cNvGrpSpPr>
            <a:grpSpLocks/>
          </p:cNvGrpSpPr>
          <p:nvPr/>
        </p:nvGrpSpPr>
        <p:grpSpPr bwMode="auto">
          <a:xfrm>
            <a:off x="6550758" y="2038129"/>
            <a:ext cx="4981575" cy="3375025"/>
            <a:chOff x="4266" y="381"/>
            <a:chExt cx="3138" cy="2126"/>
          </a:xfrm>
        </p:grpSpPr>
        <p:sp>
          <p:nvSpPr>
            <p:cNvPr id="1928199" name="Oval 7"/>
            <p:cNvSpPr>
              <a:spLocks noChangeArrowheads="1"/>
            </p:cNvSpPr>
            <p:nvPr/>
          </p:nvSpPr>
          <p:spPr bwMode="auto">
            <a:xfrm>
              <a:off x="4781" y="871"/>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1</a:t>
              </a:r>
            </a:p>
          </p:txBody>
        </p:sp>
        <p:sp>
          <p:nvSpPr>
            <p:cNvPr id="1928200" name="Oval 8"/>
            <p:cNvSpPr>
              <a:spLocks noChangeArrowheads="1"/>
            </p:cNvSpPr>
            <p:nvPr/>
          </p:nvSpPr>
          <p:spPr bwMode="auto">
            <a:xfrm>
              <a:off x="5642" y="857"/>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2</a:t>
              </a:r>
            </a:p>
          </p:txBody>
        </p:sp>
        <p:sp>
          <p:nvSpPr>
            <p:cNvPr id="1928201" name="Oval 9"/>
            <p:cNvSpPr>
              <a:spLocks noChangeArrowheads="1"/>
            </p:cNvSpPr>
            <p:nvPr/>
          </p:nvSpPr>
          <p:spPr bwMode="auto">
            <a:xfrm>
              <a:off x="6512" y="864"/>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3</a:t>
              </a:r>
            </a:p>
          </p:txBody>
        </p:sp>
        <p:sp>
          <p:nvSpPr>
            <p:cNvPr id="1928202" name="Oval 10"/>
            <p:cNvSpPr>
              <a:spLocks noChangeArrowheads="1"/>
            </p:cNvSpPr>
            <p:nvPr/>
          </p:nvSpPr>
          <p:spPr bwMode="auto">
            <a:xfrm>
              <a:off x="686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4</a:t>
              </a:r>
            </a:p>
          </p:txBody>
        </p:sp>
        <p:sp>
          <p:nvSpPr>
            <p:cNvPr id="1928203" name="Line 11"/>
            <p:cNvSpPr>
              <a:spLocks noChangeShapeType="1"/>
            </p:cNvSpPr>
            <p:nvPr/>
          </p:nvSpPr>
          <p:spPr bwMode="auto">
            <a:xfrm>
              <a:off x="5091" y="1011"/>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4" name="Text Box 12"/>
            <p:cNvSpPr txBox="1">
              <a:spLocks noChangeArrowheads="1"/>
            </p:cNvSpPr>
            <p:nvPr/>
          </p:nvSpPr>
          <p:spPr bwMode="auto">
            <a:xfrm>
              <a:off x="5140" y="806"/>
              <a:ext cx="43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V,V,R</a:t>
              </a:r>
            </a:p>
          </p:txBody>
        </p:sp>
        <p:sp>
          <p:nvSpPr>
            <p:cNvPr id="1928205" name="Freeform 13"/>
            <p:cNvSpPr>
              <a:spLocks/>
            </p:cNvSpPr>
            <p:nvPr/>
          </p:nvSpPr>
          <p:spPr bwMode="auto">
            <a:xfrm rot="-5400000">
              <a:off x="5612" y="55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6" name="Text Box 14"/>
            <p:cNvSpPr txBox="1">
              <a:spLocks noChangeArrowheads="1"/>
            </p:cNvSpPr>
            <p:nvPr/>
          </p:nvSpPr>
          <p:spPr bwMode="auto">
            <a:xfrm>
              <a:off x="5384" y="40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07" name="Line 15"/>
            <p:cNvSpPr>
              <a:spLocks noChangeShapeType="1"/>
            </p:cNvSpPr>
            <p:nvPr/>
          </p:nvSpPr>
          <p:spPr bwMode="auto">
            <a:xfrm>
              <a:off x="6727" y="1136"/>
              <a:ext cx="294" cy="6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8" name="Text Box 16"/>
            <p:cNvSpPr txBox="1">
              <a:spLocks noChangeArrowheads="1"/>
            </p:cNvSpPr>
            <p:nvPr/>
          </p:nvSpPr>
          <p:spPr bwMode="auto">
            <a:xfrm>
              <a:off x="6025" y="804"/>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09" name="Freeform 17"/>
            <p:cNvSpPr>
              <a:spLocks/>
            </p:cNvSpPr>
            <p:nvPr/>
          </p:nvSpPr>
          <p:spPr bwMode="auto">
            <a:xfrm rot="-5400000">
              <a:off x="6492" y="558"/>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0" name="Text Box 18"/>
            <p:cNvSpPr txBox="1">
              <a:spLocks noChangeArrowheads="1"/>
            </p:cNvSpPr>
            <p:nvPr/>
          </p:nvSpPr>
          <p:spPr bwMode="auto">
            <a:xfrm>
              <a:off x="6819" y="127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11" name="Freeform 19"/>
            <p:cNvSpPr>
              <a:spLocks/>
            </p:cNvSpPr>
            <p:nvPr/>
          </p:nvSpPr>
          <p:spPr bwMode="auto">
            <a:xfrm flipH="1">
              <a:off x="4509" y="81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2" name="Oval 20"/>
            <p:cNvSpPr>
              <a:spLocks noChangeArrowheads="1"/>
            </p:cNvSpPr>
            <p:nvPr/>
          </p:nvSpPr>
          <p:spPr bwMode="auto">
            <a:xfrm>
              <a:off x="5998"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5</a:t>
              </a:r>
            </a:p>
          </p:txBody>
        </p:sp>
        <p:sp>
          <p:nvSpPr>
            <p:cNvPr id="1928213" name="Oval 21"/>
            <p:cNvSpPr>
              <a:spLocks noChangeArrowheads="1"/>
            </p:cNvSpPr>
            <p:nvPr/>
          </p:nvSpPr>
          <p:spPr bwMode="auto">
            <a:xfrm>
              <a:off x="511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6</a:t>
              </a:r>
            </a:p>
          </p:txBody>
        </p:sp>
        <p:sp>
          <p:nvSpPr>
            <p:cNvPr id="1928214" name="Line 22"/>
            <p:cNvSpPr>
              <a:spLocks noChangeShapeType="1"/>
            </p:cNvSpPr>
            <p:nvPr/>
          </p:nvSpPr>
          <p:spPr bwMode="auto">
            <a:xfrm>
              <a:off x="6305"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5" name="Text Box 23"/>
            <p:cNvSpPr txBox="1">
              <a:spLocks noChangeArrowheads="1"/>
            </p:cNvSpPr>
            <p:nvPr/>
          </p:nvSpPr>
          <p:spPr bwMode="auto">
            <a:xfrm>
              <a:off x="6361" y="1706"/>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16" name="Text Box 24"/>
            <p:cNvSpPr txBox="1">
              <a:spLocks noChangeArrowheads="1"/>
            </p:cNvSpPr>
            <p:nvPr/>
          </p:nvSpPr>
          <p:spPr bwMode="auto">
            <a:xfrm>
              <a:off x="6282" y="38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7" name="Text Box 25"/>
            <p:cNvSpPr txBox="1">
              <a:spLocks noChangeArrowheads="1"/>
            </p:cNvSpPr>
            <p:nvPr/>
          </p:nvSpPr>
          <p:spPr bwMode="auto">
            <a:xfrm>
              <a:off x="6670"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8" name="Text Box 26"/>
            <p:cNvSpPr txBox="1">
              <a:spLocks noChangeArrowheads="1"/>
            </p:cNvSpPr>
            <p:nvPr/>
          </p:nvSpPr>
          <p:spPr bwMode="auto">
            <a:xfrm>
              <a:off x="5816"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9" name="Text Box 27"/>
            <p:cNvSpPr txBox="1">
              <a:spLocks noChangeArrowheads="1"/>
            </p:cNvSpPr>
            <p:nvPr/>
          </p:nvSpPr>
          <p:spPr bwMode="auto">
            <a:xfrm>
              <a:off x="4272" y="64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20" name="Freeform 28"/>
            <p:cNvSpPr>
              <a:spLocks/>
            </p:cNvSpPr>
            <p:nvPr/>
          </p:nvSpPr>
          <p:spPr bwMode="auto">
            <a:xfrm rot="16200000" flipH="1">
              <a:off x="6847" y="197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1" name="Freeform 29"/>
            <p:cNvSpPr>
              <a:spLocks/>
            </p:cNvSpPr>
            <p:nvPr/>
          </p:nvSpPr>
          <p:spPr bwMode="auto">
            <a:xfrm rot="16200000" flipH="1">
              <a:off x="5981"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2" name="Freeform 30"/>
            <p:cNvSpPr>
              <a:spLocks/>
            </p:cNvSpPr>
            <p:nvPr/>
          </p:nvSpPr>
          <p:spPr bwMode="auto">
            <a:xfrm rot="16200000" flipH="1">
              <a:off x="5099"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3" name="Line 31"/>
            <p:cNvSpPr>
              <a:spLocks noChangeShapeType="1"/>
            </p:cNvSpPr>
            <p:nvPr/>
          </p:nvSpPr>
          <p:spPr bwMode="auto">
            <a:xfrm>
              <a:off x="5953" y="1003"/>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4" name="Oval 32"/>
            <p:cNvSpPr>
              <a:spLocks noChangeArrowheads="1"/>
            </p:cNvSpPr>
            <p:nvPr/>
          </p:nvSpPr>
          <p:spPr bwMode="auto">
            <a:xfrm>
              <a:off x="4266"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7</a:t>
              </a:r>
            </a:p>
          </p:txBody>
        </p:sp>
        <p:sp>
          <p:nvSpPr>
            <p:cNvPr id="1928225" name="Line 33"/>
            <p:cNvSpPr>
              <a:spLocks noChangeShapeType="1"/>
            </p:cNvSpPr>
            <p:nvPr/>
          </p:nvSpPr>
          <p:spPr bwMode="auto">
            <a:xfrm>
              <a:off x="4571"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6" name="Text Box 34"/>
            <p:cNvSpPr txBox="1">
              <a:spLocks noChangeArrowheads="1"/>
            </p:cNvSpPr>
            <p:nvPr/>
          </p:nvSpPr>
          <p:spPr bwMode="auto">
            <a:xfrm>
              <a:off x="4597" y="1706"/>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sp>
          <p:nvSpPr>
            <p:cNvPr id="1928227" name="Line 35"/>
            <p:cNvSpPr>
              <a:spLocks noChangeShapeType="1"/>
            </p:cNvSpPr>
            <p:nvPr/>
          </p:nvSpPr>
          <p:spPr bwMode="auto">
            <a:xfrm>
              <a:off x="5439"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8" name="Text Box 36"/>
            <p:cNvSpPr txBox="1">
              <a:spLocks noChangeArrowheads="1"/>
            </p:cNvSpPr>
            <p:nvPr/>
          </p:nvSpPr>
          <p:spPr bwMode="auto">
            <a:xfrm>
              <a:off x="5489" y="170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29" name="Text Box 37"/>
            <p:cNvSpPr txBox="1">
              <a:spLocks noChangeArrowheads="1"/>
            </p:cNvSpPr>
            <p:nvPr/>
          </p:nvSpPr>
          <p:spPr bwMode="auto">
            <a:xfrm>
              <a:off x="4914"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30" name="Freeform 38"/>
            <p:cNvSpPr>
              <a:spLocks/>
            </p:cNvSpPr>
            <p:nvPr/>
          </p:nvSpPr>
          <p:spPr bwMode="auto">
            <a:xfrm>
              <a:off x="4524" y="1420"/>
              <a:ext cx="2436" cy="368"/>
            </a:xfrm>
            <a:custGeom>
              <a:avLst/>
              <a:gdLst>
                <a:gd name="T0" fmla="*/ 2436 w 2436"/>
                <a:gd name="T1" fmla="*/ 356 h 368"/>
                <a:gd name="T2" fmla="*/ 1206 w 2436"/>
                <a:gd name="T3" fmla="*/ 2 h 368"/>
                <a:gd name="T4" fmla="*/ 0 w 2436"/>
                <a:gd name="T5" fmla="*/ 368 h 368"/>
              </a:gdLst>
              <a:ahLst/>
              <a:cxnLst>
                <a:cxn ang="0">
                  <a:pos x="T0" y="T1"/>
                </a:cxn>
                <a:cxn ang="0">
                  <a:pos x="T2" y="T3"/>
                </a:cxn>
                <a:cxn ang="0">
                  <a:pos x="T4" y="T5"/>
                </a:cxn>
              </a:cxnLst>
              <a:rect l="0" t="0" r="r" b="b"/>
              <a:pathLst>
                <a:path w="2436" h="368">
                  <a:moveTo>
                    <a:pt x="2436" y="356"/>
                  </a:moveTo>
                  <a:cubicBezTo>
                    <a:pt x="2231" y="297"/>
                    <a:pt x="1612" y="0"/>
                    <a:pt x="1206" y="2"/>
                  </a:cubicBezTo>
                  <a:cubicBezTo>
                    <a:pt x="800" y="4"/>
                    <a:pt x="251" y="292"/>
                    <a:pt x="0" y="36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8231" name="Text Box 39"/>
            <p:cNvSpPr txBox="1">
              <a:spLocks noChangeArrowheads="1"/>
            </p:cNvSpPr>
            <p:nvPr/>
          </p:nvSpPr>
          <p:spPr bwMode="auto">
            <a:xfrm>
              <a:off x="5465" y="1392"/>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grpSp>
      <p:sp>
        <p:nvSpPr>
          <p:cNvPr id="1928232" name="Text Box 40"/>
          <p:cNvSpPr txBox="1">
            <a:spLocks noChangeArrowheads="1"/>
          </p:cNvSpPr>
          <p:nvPr/>
        </p:nvSpPr>
        <p:spPr bwMode="auto">
          <a:xfrm>
            <a:off x="6639258" y="5744147"/>
            <a:ext cx="460931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en-US" altLang="zh-CN" sz="1800" b="0" dirty="0"/>
              <a:t>(c)</a:t>
            </a:r>
            <a:r>
              <a:rPr kumimoji="0" lang="zh-CN" altLang="en-US" sz="1800" b="0" dirty="0"/>
              <a:t>能识别两种模式“</a:t>
            </a:r>
            <a:r>
              <a:rPr kumimoji="0" lang="en-US" altLang="zh-CN" sz="1800" b="0" dirty="0"/>
              <a:t>V=C;”</a:t>
            </a:r>
            <a:r>
              <a:rPr kumimoji="0" lang="zh-CN" altLang="en-US" sz="1800" b="0" dirty="0"/>
              <a:t>和 “</a:t>
            </a:r>
            <a:r>
              <a:rPr kumimoji="0" lang="en-US" altLang="zh-CN" sz="1800" b="0" dirty="0"/>
              <a:t>V=C+C;”</a:t>
            </a:r>
            <a:r>
              <a:rPr kumimoji="0" lang="zh-CN" altLang="en-US" sz="1800" b="0" dirty="0"/>
              <a:t>并能去除空格的图灵机示意图</a:t>
            </a:r>
          </a:p>
        </p:txBody>
      </p:sp>
      <p:sp>
        <p:nvSpPr>
          <p:cNvPr id="1928233" name="Text Box 41"/>
          <p:cNvSpPr txBox="1">
            <a:spLocks noChangeArrowheads="1"/>
          </p:cNvSpPr>
          <p:nvPr/>
        </p:nvSpPr>
        <p:spPr bwMode="auto">
          <a:xfrm>
            <a:off x="6533181" y="477249"/>
            <a:ext cx="5192713" cy="701675"/>
          </a:xfrm>
          <a:prstGeom prst="rect">
            <a:avLst/>
          </a:prstGeom>
          <a:solidFill>
            <a:srgbClr val="B2B2B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0" dirty="0"/>
              <a:t>注：字母表</a:t>
            </a:r>
            <a:r>
              <a:rPr kumimoji="0" lang="en-US" altLang="zh-CN" b="0" dirty="0"/>
              <a:t>{V</a:t>
            </a:r>
            <a:r>
              <a:rPr kumimoji="0" lang="zh-CN" altLang="en-US" b="0" dirty="0"/>
              <a:t>，</a:t>
            </a:r>
            <a:r>
              <a:rPr kumimoji="0" lang="en-US" altLang="zh-CN" b="0" dirty="0"/>
              <a:t>C</a:t>
            </a:r>
            <a:r>
              <a:rPr kumimoji="0" lang="zh-CN" altLang="en-US" b="0" dirty="0"/>
              <a:t>，</a:t>
            </a:r>
            <a:r>
              <a:rPr kumimoji="0" lang="en-US" altLang="zh-CN" b="0" dirty="0"/>
              <a:t>=</a:t>
            </a:r>
            <a:r>
              <a:rPr kumimoji="0" lang="zh-CN" altLang="en-US" b="0" dirty="0"/>
              <a:t>，</a:t>
            </a:r>
            <a:r>
              <a:rPr kumimoji="0" lang="en-US" altLang="zh-CN" b="0" dirty="0"/>
              <a:t>+</a:t>
            </a:r>
            <a:r>
              <a:rPr kumimoji="0" lang="zh-CN" altLang="en-US" b="0" dirty="0"/>
              <a:t>，空格</a:t>
            </a:r>
            <a:r>
              <a:rPr kumimoji="0" lang="en-US" altLang="zh-CN" b="0" dirty="0"/>
              <a:t>, ; }</a:t>
            </a:r>
            <a:r>
              <a:rPr kumimoji="0" lang="zh-CN" altLang="en-US" b="0" dirty="0"/>
              <a:t>；</a:t>
            </a:r>
            <a:r>
              <a:rPr kumimoji="0" lang="en-US" altLang="zh-CN" b="0" dirty="0"/>
              <a:t>S</a:t>
            </a:r>
            <a:r>
              <a:rPr kumimoji="0" lang="en-US" altLang="zh-CN" b="0" baseline="-25000" dirty="0"/>
              <a:t>1</a:t>
            </a:r>
            <a:r>
              <a:rPr kumimoji="0" lang="zh-CN" altLang="en-US" b="0" dirty="0"/>
              <a:t>起始状态；</a:t>
            </a:r>
            <a:r>
              <a:rPr kumimoji="0" lang="en-US" altLang="zh-CN" b="0" dirty="0"/>
              <a:t>S</a:t>
            </a:r>
            <a:r>
              <a:rPr kumimoji="0" lang="en-US" altLang="zh-CN" b="0" baseline="-25000" dirty="0"/>
              <a:t>7</a:t>
            </a:r>
            <a:r>
              <a:rPr kumimoji="0" lang="zh-CN" altLang="en-US" b="0" dirty="0"/>
              <a:t>终止状态；</a:t>
            </a:r>
            <a:r>
              <a:rPr kumimoji="0" lang="en-US" altLang="zh-CN" b="0" dirty="0"/>
              <a:t>null</a:t>
            </a:r>
            <a:r>
              <a:rPr kumimoji="0" lang="zh-CN" altLang="en-US" b="0" dirty="0"/>
              <a:t>表示什么也不写回。</a:t>
            </a:r>
          </a:p>
        </p:txBody>
      </p:sp>
      <p:sp>
        <p:nvSpPr>
          <p:cNvPr id="3" name="标题 1">
            <a:extLst>
              <a:ext uri="{FF2B5EF4-FFF2-40B4-BE49-F238E27FC236}">
                <a16:creationId xmlns:a16="http://schemas.microsoft.com/office/drawing/2014/main" id="{4D7F825B-DB2D-4313-B49B-59289754A832}"/>
              </a:ext>
            </a:extLst>
          </p:cNvPr>
          <p:cNvSpPr txBox="1">
            <a:spLocks/>
          </p:cNvSpPr>
          <p:nvPr/>
        </p:nvSpPr>
        <p:spPr>
          <a:xfrm>
            <a:off x="691528" y="253016"/>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简单模式识别图灵机的实现</a:t>
            </a:r>
          </a:p>
        </p:txBody>
      </p:sp>
      <p:sp>
        <p:nvSpPr>
          <p:cNvPr id="4" name="Text Box 4">
            <a:extLst>
              <a:ext uri="{FF2B5EF4-FFF2-40B4-BE49-F238E27FC236}">
                <a16:creationId xmlns:a16="http://schemas.microsoft.com/office/drawing/2014/main" id="{7156C4CE-2D11-4305-B8A8-989D16B5DCB7}"/>
              </a:ext>
            </a:extLst>
          </p:cNvPr>
          <p:cNvSpPr txBox="1">
            <a:spLocks noChangeArrowheads="1"/>
          </p:cNvSpPr>
          <p:nvPr/>
        </p:nvSpPr>
        <p:spPr bwMode="auto">
          <a:xfrm>
            <a:off x="641954" y="3743592"/>
            <a:ext cx="5687570"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 typeface="Wingdings" panose="05000000000000000000" pitchFamily="2" charset="2"/>
              <a:buNone/>
            </a:pPr>
            <a:r>
              <a:rPr lang="zh-CN" altLang="en-US" sz="2000" dirty="0">
                <a:solidFill>
                  <a:schemeClr val="accent2"/>
                </a:solidFill>
                <a:latin typeface="微软雅黑" panose="020B0503020204020204" pitchFamily="34" charset="-122"/>
                <a:ea typeface="微软雅黑" panose="020B0503020204020204" pitchFamily="34" charset="-122"/>
              </a:rPr>
              <a:t>图灵机开始处于起始状态</a:t>
            </a:r>
            <a:r>
              <a:rPr lang="en-US" altLang="zh-CN" sz="2000" b="1" dirty="0">
                <a:solidFill>
                  <a:srgbClr val="FF0000"/>
                </a:solidFill>
                <a:latin typeface="微软雅黑" panose="020B0503020204020204" pitchFamily="34" charset="-122"/>
                <a:ea typeface="微软雅黑" panose="020B0503020204020204" pitchFamily="34" charset="-122"/>
              </a:rPr>
              <a:t>S1</a:t>
            </a:r>
            <a:r>
              <a:rPr lang="zh-CN" altLang="en-US" sz="2000" dirty="0">
                <a:solidFill>
                  <a:schemeClr val="accent2"/>
                </a:solidFill>
                <a:latin typeface="微软雅黑" panose="020B0503020204020204" pitchFamily="34" charset="-122"/>
                <a:ea typeface="微软雅黑" panose="020B0503020204020204" pitchFamily="34" charset="-122"/>
              </a:rPr>
              <a:t>，若图灵机对特定的输入运行后成功达到终止状态</a:t>
            </a:r>
            <a:r>
              <a:rPr lang="en-US" altLang="zh-CN" sz="2000" b="1" dirty="0">
                <a:solidFill>
                  <a:srgbClr val="FF0000"/>
                </a:solidFill>
                <a:latin typeface="微软雅黑" panose="020B0503020204020204" pitchFamily="34" charset="-122"/>
                <a:ea typeface="微软雅黑" panose="020B0503020204020204" pitchFamily="34" charset="-122"/>
              </a:rPr>
              <a:t>S7</a:t>
            </a:r>
            <a:r>
              <a:rPr lang="zh-CN" altLang="en-US" sz="2000" dirty="0">
                <a:solidFill>
                  <a:schemeClr val="accent2"/>
                </a:solidFill>
                <a:latin typeface="微软雅黑" panose="020B0503020204020204" pitchFamily="34" charset="-122"/>
                <a:ea typeface="微软雅黑" panose="020B0503020204020204" pitchFamily="34" charset="-122"/>
              </a:rPr>
              <a:t>，表示该输入符合</a:t>
            </a:r>
            <a:r>
              <a:rPr lang="en-US" altLang="zh-CN" sz="2000" dirty="0">
                <a:solidFill>
                  <a:schemeClr val="accent2"/>
                </a:solidFill>
                <a:latin typeface="微软雅黑" panose="020B0503020204020204" pitchFamily="34" charset="-122"/>
                <a:ea typeface="微软雅黑" panose="020B0503020204020204" pitchFamily="34" charset="-122"/>
              </a:rPr>
              <a:t>V=C;”</a:t>
            </a:r>
            <a:r>
              <a:rPr lang="zh-CN" altLang="en-US" sz="2000" dirty="0">
                <a:solidFill>
                  <a:schemeClr val="accent2"/>
                </a:solidFill>
                <a:latin typeface="微软雅黑" panose="020B0503020204020204" pitchFamily="34" charset="-122"/>
                <a:ea typeface="微软雅黑" panose="020B0503020204020204" pitchFamily="34" charset="-122"/>
              </a:rPr>
              <a:t>或 “</a:t>
            </a:r>
            <a:r>
              <a:rPr lang="en-US" altLang="zh-CN" sz="2000" dirty="0">
                <a:solidFill>
                  <a:schemeClr val="accent2"/>
                </a:solidFill>
                <a:latin typeface="微软雅黑" panose="020B0503020204020204" pitchFamily="34" charset="-122"/>
                <a:ea typeface="微软雅黑" panose="020B0503020204020204" pitchFamily="34" charset="-122"/>
              </a:rPr>
              <a:t>V=C+C;”</a:t>
            </a:r>
            <a:r>
              <a:rPr lang="zh-CN" altLang="en-US" sz="2000" dirty="0">
                <a:solidFill>
                  <a:schemeClr val="accent2"/>
                </a:solidFill>
                <a:latin typeface="微软雅黑" panose="020B0503020204020204" pitchFamily="34" charset="-122"/>
                <a:ea typeface="微软雅黑" panose="020B0503020204020204" pitchFamily="34" charset="-122"/>
              </a:rPr>
              <a:t>的模式。</a:t>
            </a:r>
          </a:p>
        </p:txBody>
      </p:sp>
      <p:sp>
        <p:nvSpPr>
          <p:cNvPr id="5" name="Text Box 4">
            <a:extLst>
              <a:ext uri="{FF2B5EF4-FFF2-40B4-BE49-F238E27FC236}">
                <a16:creationId xmlns:a16="http://schemas.microsoft.com/office/drawing/2014/main" id="{B8086287-3AF7-4D20-8CE4-16CB349B0A31}"/>
              </a:ext>
            </a:extLst>
          </p:cNvPr>
          <p:cNvSpPr txBox="1">
            <a:spLocks noChangeArrowheads="1"/>
          </p:cNvSpPr>
          <p:nvPr/>
        </p:nvSpPr>
        <p:spPr bwMode="auto">
          <a:xfrm>
            <a:off x="641954" y="5217810"/>
            <a:ext cx="5687570"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 typeface="Wingdings" panose="05000000000000000000" pitchFamily="2" charset="2"/>
              <a:buNone/>
            </a:pPr>
            <a:r>
              <a:rPr lang="zh-CN" altLang="en-US" sz="2000" dirty="0">
                <a:solidFill>
                  <a:schemeClr val="accent2"/>
                </a:solidFill>
                <a:latin typeface="微软雅黑" panose="020B0503020204020204" pitchFamily="34" charset="-122"/>
                <a:ea typeface="微软雅黑" panose="020B0503020204020204" pitchFamily="34" charset="-122"/>
              </a:rPr>
              <a:t>若图灵机读取到了不在规则上的输入或者读取完整个纸带后没有处于终止状态</a:t>
            </a:r>
            <a:r>
              <a:rPr lang="en-US" altLang="zh-CN" sz="2000" dirty="0">
                <a:solidFill>
                  <a:schemeClr val="accent2"/>
                </a:solidFill>
                <a:latin typeface="微软雅黑" panose="020B0503020204020204" pitchFamily="34" charset="-122"/>
                <a:ea typeface="微软雅黑" panose="020B0503020204020204" pitchFamily="34" charset="-122"/>
              </a:rPr>
              <a:t>S7</a:t>
            </a:r>
            <a:r>
              <a:rPr lang="zh-CN" altLang="en-US" sz="2000" dirty="0">
                <a:solidFill>
                  <a:schemeClr val="accent2"/>
                </a:solidFill>
                <a:latin typeface="微软雅黑" panose="020B0503020204020204" pitchFamily="34" charset="-122"/>
                <a:ea typeface="微软雅黑" panose="020B0503020204020204" pitchFamily="34" charset="-122"/>
              </a:rPr>
              <a:t>，表示该输入不符合要识别的这两种特定模式</a:t>
            </a:r>
          </a:p>
        </p:txBody>
      </p:sp>
      <p:sp>
        <p:nvSpPr>
          <p:cNvPr id="6" name="Text Box 4">
            <a:extLst>
              <a:ext uri="{FF2B5EF4-FFF2-40B4-BE49-F238E27FC236}">
                <a16:creationId xmlns:a16="http://schemas.microsoft.com/office/drawing/2014/main" id="{6D440ADB-8AAD-4FDA-8DAB-759CFFE80226}"/>
              </a:ext>
            </a:extLst>
          </p:cNvPr>
          <p:cNvSpPr txBox="1">
            <a:spLocks noChangeArrowheads="1"/>
          </p:cNvSpPr>
          <p:nvPr/>
        </p:nvSpPr>
        <p:spPr bwMode="auto">
          <a:xfrm>
            <a:off x="694814" y="2359058"/>
            <a:ext cx="5687570"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 typeface="Wingdings" panose="05000000000000000000" pitchFamily="2" charset="2"/>
              <a:buNone/>
            </a:pPr>
            <a:r>
              <a:rPr lang="en-US" altLang="zh-CN" sz="2000" b="1" dirty="0">
                <a:solidFill>
                  <a:srgbClr val="FF0000"/>
                </a:solidFill>
                <a:latin typeface="微软雅黑" panose="020B0503020204020204" pitchFamily="34" charset="-122"/>
                <a:ea typeface="微软雅黑" panose="020B0503020204020204" pitchFamily="34" charset="-122"/>
              </a:rPr>
              <a:t>V</a:t>
            </a:r>
            <a:r>
              <a:rPr lang="zh-CN" altLang="en-US" sz="2000" dirty="0">
                <a:solidFill>
                  <a:schemeClr val="accent2"/>
                </a:solidFill>
                <a:latin typeface="微软雅黑" panose="020B0503020204020204" pitchFamily="34" charset="-122"/>
                <a:ea typeface="微软雅黑" panose="020B0503020204020204" pitchFamily="34" charset="-122"/>
              </a:rPr>
              <a:t>代表由字母和下划线和数字构成的变量标识符，如</a:t>
            </a:r>
            <a:r>
              <a:rPr lang="en-US" altLang="zh-CN" sz="2000" b="1" dirty="0">
                <a:solidFill>
                  <a:srgbClr val="FF0000"/>
                </a:solidFill>
                <a:latin typeface="微软雅黑" panose="020B0503020204020204" pitchFamily="34" charset="-122"/>
                <a:ea typeface="微软雅黑" panose="020B0503020204020204" pitchFamily="34" charset="-122"/>
              </a:rPr>
              <a:t>result</a:t>
            </a:r>
          </a:p>
          <a:p>
            <a:pPr>
              <a:lnSpc>
                <a:spcPct val="130000"/>
              </a:lnSpc>
              <a:buFont typeface="Wingdings" panose="05000000000000000000" pitchFamily="2" charset="2"/>
              <a:buNone/>
            </a:pPr>
            <a:r>
              <a:rPr lang="en-US" altLang="zh-CN" sz="2000" b="1" dirty="0">
                <a:solidFill>
                  <a:srgbClr val="FF0000"/>
                </a:solidFill>
                <a:latin typeface="微软雅黑" panose="020B0503020204020204" pitchFamily="34" charset="-122"/>
                <a:ea typeface="微软雅黑" panose="020B0503020204020204" pitchFamily="34" charset="-122"/>
              </a:rPr>
              <a:t>C</a:t>
            </a:r>
            <a:r>
              <a:rPr lang="zh-CN" altLang="en-US" sz="2000" dirty="0">
                <a:solidFill>
                  <a:schemeClr val="accent2"/>
                </a:solidFill>
                <a:latin typeface="微软雅黑" panose="020B0503020204020204" pitchFamily="34" charset="-122"/>
                <a:ea typeface="微软雅黑" panose="020B0503020204020204" pitchFamily="34" charset="-122"/>
              </a:rPr>
              <a:t>代表正整数常量，如</a:t>
            </a:r>
            <a:r>
              <a:rPr lang="en-US" altLang="zh-CN" sz="2000" b="1" dirty="0">
                <a:solidFill>
                  <a:srgbClr val="FF0000"/>
                </a:solidFill>
                <a:latin typeface="微软雅黑" panose="020B0503020204020204" pitchFamily="34" charset="-122"/>
                <a:ea typeface="微软雅黑" panose="020B0503020204020204" pitchFamily="34" charset="-122"/>
              </a:rPr>
              <a:t>68</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8" name="Oval 32">
            <a:extLst>
              <a:ext uri="{FF2B5EF4-FFF2-40B4-BE49-F238E27FC236}">
                <a16:creationId xmlns:a16="http://schemas.microsoft.com/office/drawing/2014/main" id="{68F4068C-96F6-4E25-8C04-39866A49CA34}"/>
              </a:ext>
            </a:extLst>
          </p:cNvPr>
          <p:cNvSpPr>
            <a:spLocks noChangeArrowheads="1"/>
          </p:cNvSpPr>
          <p:nvPr/>
        </p:nvSpPr>
        <p:spPr bwMode="auto">
          <a:xfrm>
            <a:off x="7860446" y="2709642"/>
            <a:ext cx="833454" cy="373713"/>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6" rIns="91429" bIns="45716">
            <a:spAutoFit/>
          </a:bodyPr>
          <a:lstStyle/>
          <a:p>
            <a:endParaRPr kumimoji="0" lang="en-US" altLang="zh-CN" sz="1600" b="0" baseline="-25000" dirty="0">
              <a:solidFill>
                <a:srgbClr val="FF0000"/>
              </a:solidFill>
            </a:endParaRPr>
          </a:p>
        </p:txBody>
      </p:sp>
      <p:sp>
        <p:nvSpPr>
          <p:cNvPr id="9" name="Text Box 4">
            <a:extLst>
              <a:ext uri="{FF2B5EF4-FFF2-40B4-BE49-F238E27FC236}">
                <a16:creationId xmlns:a16="http://schemas.microsoft.com/office/drawing/2014/main" id="{A3D53941-58B0-403D-AFC0-C0E2095F8277}"/>
              </a:ext>
            </a:extLst>
          </p:cNvPr>
          <p:cNvSpPr txBox="1">
            <a:spLocks noChangeArrowheads="1"/>
          </p:cNvSpPr>
          <p:nvPr/>
        </p:nvSpPr>
        <p:spPr bwMode="auto">
          <a:xfrm>
            <a:off x="5920806" y="1858023"/>
            <a:ext cx="2578671" cy="38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读取到</a:t>
            </a:r>
            <a:r>
              <a:rPr lang="en-US" altLang="zh-CN" sz="1600" dirty="0">
                <a:solidFill>
                  <a:srgbClr val="FF0000"/>
                </a:solidFill>
                <a:latin typeface="微软雅黑" panose="020B0503020204020204" pitchFamily="34" charset="-122"/>
                <a:ea typeface="微软雅黑" panose="020B0503020204020204" pitchFamily="34" charset="-122"/>
              </a:rPr>
              <a:t>V</a:t>
            </a:r>
            <a:r>
              <a:rPr lang="zh-CN" altLang="en-US" sz="1600" dirty="0">
                <a:solidFill>
                  <a:srgbClr val="FF0000"/>
                </a:solidFill>
                <a:latin typeface="微软雅黑" panose="020B0503020204020204" pitchFamily="34" charset="-122"/>
                <a:ea typeface="微软雅黑" panose="020B0503020204020204" pitchFamily="34" charset="-122"/>
              </a:rPr>
              <a:t>，写回</a:t>
            </a:r>
            <a:r>
              <a:rPr lang="en-US" altLang="zh-CN" sz="1600" dirty="0">
                <a:solidFill>
                  <a:srgbClr val="FF0000"/>
                </a:solidFill>
                <a:latin typeface="微软雅黑" panose="020B0503020204020204" pitchFamily="34" charset="-122"/>
                <a:ea typeface="微软雅黑" panose="020B0503020204020204" pitchFamily="34" charset="-122"/>
              </a:rPr>
              <a:t>V</a:t>
            </a:r>
            <a:r>
              <a:rPr lang="zh-CN" altLang="en-US" sz="1600" dirty="0">
                <a:solidFill>
                  <a:srgbClr val="FF0000"/>
                </a:solidFill>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R(</a:t>
            </a:r>
            <a:r>
              <a:rPr lang="zh-CN" altLang="en-US" sz="1600" dirty="0">
                <a:solidFill>
                  <a:srgbClr val="FF0000"/>
                </a:solidFill>
                <a:latin typeface="微软雅黑" panose="020B0503020204020204" pitchFamily="34" charset="-122"/>
                <a:ea typeface="微软雅黑" panose="020B0503020204020204" pitchFamily="34" charset="-122"/>
              </a:rPr>
              <a:t>右移）</a:t>
            </a:r>
          </a:p>
        </p:txBody>
      </p:sp>
      <p:cxnSp>
        <p:nvCxnSpPr>
          <p:cNvPr id="11" name="直接箭头连接符 10">
            <a:extLst>
              <a:ext uri="{FF2B5EF4-FFF2-40B4-BE49-F238E27FC236}">
                <a16:creationId xmlns:a16="http://schemas.microsoft.com/office/drawing/2014/main" id="{CE70EA34-48B6-49A6-8575-BF3F04238B39}"/>
              </a:ext>
            </a:extLst>
          </p:cNvPr>
          <p:cNvCxnSpPr>
            <a:endCxn id="9" idx="2"/>
          </p:cNvCxnSpPr>
          <p:nvPr/>
        </p:nvCxnSpPr>
        <p:spPr>
          <a:xfrm flipH="1" flipV="1">
            <a:off x="7210142" y="2239281"/>
            <a:ext cx="919385" cy="47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28233"/>
                                        </p:tgtEl>
                                        <p:attrNameLst>
                                          <p:attrName>style.visibility</p:attrName>
                                        </p:attrNameLst>
                                      </p:cBhvr>
                                      <p:to>
                                        <p:strVal val="visible"/>
                                      </p:to>
                                    </p:set>
                                    <p:anim calcmode="lin" valueType="num">
                                      <p:cBhvr additive="base">
                                        <p:cTn id="7" dur="500" fill="hold"/>
                                        <p:tgtEl>
                                          <p:spTgt spid="1928233"/>
                                        </p:tgtEl>
                                        <p:attrNameLst>
                                          <p:attrName>ppt_x</p:attrName>
                                        </p:attrNameLst>
                                      </p:cBhvr>
                                      <p:tavLst>
                                        <p:tav tm="0">
                                          <p:val>
                                            <p:strVal val="#ppt_x"/>
                                          </p:val>
                                        </p:tav>
                                        <p:tav tm="100000">
                                          <p:val>
                                            <p:strVal val="#ppt_x"/>
                                          </p:val>
                                        </p:tav>
                                      </p:tavLst>
                                    </p:anim>
                                    <p:anim calcmode="lin" valueType="num">
                                      <p:cBhvr additive="base">
                                        <p:cTn id="8" dur="500" fill="hold"/>
                                        <p:tgtEl>
                                          <p:spTgt spid="19282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8198"/>
                                        </p:tgtEl>
                                        <p:attrNameLst>
                                          <p:attrName>style.visibility</p:attrName>
                                        </p:attrNameLst>
                                      </p:cBhvr>
                                      <p:to>
                                        <p:strVal val="visible"/>
                                      </p:to>
                                    </p:set>
                                    <p:anim calcmode="lin" valueType="num">
                                      <p:cBhvr additive="base">
                                        <p:cTn id="13" dur="500" fill="hold"/>
                                        <p:tgtEl>
                                          <p:spTgt spid="1928198"/>
                                        </p:tgtEl>
                                        <p:attrNameLst>
                                          <p:attrName>ppt_x</p:attrName>
                                        </p:attrNameLst>
                                      </p:cBhvr>
                                      <p:tavLst>
                                        <p:tav tm="0">
                                          <p:val>
                                            <p:strVal val="#ppt_x"/>
                                          </p:val>
                                        </p:tav>
                                        <p:tav tm="100000">
                                          <p:val>
                                            <p:strVal val="#ppt_x"/>
                                          </p:val>
                                        </p:tav>
                                      </p:tavLst>
                                    </p:anim>
                                    <p:anim calcmode="lin" valueType="num">
                                      <p:cBhvr additive="base">
                                        <p:cTn id="14" dur="500" fill="hold"/>
                                        <p:tgtEl>
                                          <p:spTgt spid="192819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28232"/>
                                        </p:tgtEl>
                                        <p:attrNameLst>
                                          <p:attrName>style.visibility</p:attrName>
                                        </p:attrNameLst>
                                      </p:cBhvr>
                                      <p:to>
                                        <p:strVal val="visible"/>
                                      </p:to>
                                    </p:set>
                                    <p:anim calcmode="lin" valueType="num">
                                      <p:cBhvr additive="base">
                                        <p:cTn id="17" dur="500" fill="hold"/>
                                        <p:tgtEl>
                                          <p:spTgt spid="1928232"/>
                                        </p:tgtEl>
                                        <p:attrNameLst>
                                          <p:attrName>ppt_x</p:attrName>
                                        </p:attrNameLst>
                                      </p:cBhvr>
                                      <p:tavLst>
                                        <p:tav tm="0">
                                          <p:val>
                                            <p:strVal val="#ppt_x"/>
                                          </p:val>
                                        </p:tav>
                                        <p:tav tm="100000">
                                          <p:val>
                                            <p:strVal val="#ppt_x"/>
                                          </p:val>
                                        </p:tav>
                                      </p:tavLst>
                                    </p:anim>
                                    <p:anim calcmode="lin" valueType="num">
                                      <p:cBhvr additive="base">
                                        <p:cTn id="18" dur="500" fill="hold"/>
                                        <p:tgtEl>
                                          <p:spTgt spid="1928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232" grpId="0"/>
      <p:bldP spid="19282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6" name="Text Box 4"/>
          <p:cNvSpPr txBox="1">
            <a:spLocks noChangeArrowheads="1"/>
          </p:cNvSpPr>
          <p:nvPr/>
        </p:nvSpPr>
        <p:spPr bwMode="auto">
          <a:xfrm>
            <a:off x="562357" y="1567077"/>
            <a:ext cx="5687570" cy="454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solidFill>
                  <a:schemeClr val="accent2"/>
                </a:solidFill>
                <a:latin typeface="微软雅黑" panose="020B0503020204020204" pitchFamily="34" charset="-122"/>
                <a:ea typeface="微软雅黑" panose="020B0503020204020204" pitchFamily="34" charset="-122"/>
              </a:rPr>
              <a:t>示例输入</a:t>
            </a:r>
            <a:r>
              <a:rPr lang="en-US" altLang="zh-CN" sz="2400" dirty="0">
                <a:solidFill>
                  <a:schemeClr val="accent2"/>
                </a:solidFill>
                <a:latin typeface="微软雅黑" panose="020B0503020204020204" pitchFamily="34" charset="-122"/>
                <a:ea typeface="微软雅黑" panose="020B0503020204020204" pitchFamily="34" charset="-122"/>
              </a:rPr>
              <a:t>1</a:t>
            </a:r>
            <a:r>
              <a:rPr lang="zh-CN" altLang="en-US" sz="2400" dirty="0">
                <a:solidFill>
                  <a:schemeClr val="accent2"/>
                </a:solidFill>
                <a:latin typeface="微软雅黑" panose="020B0503020204020204" pitchFamily="34" charset="-122"/>
                <a:ea typeface="微软雅黑" panose="020B0503020204020204" pitchFamily="34" charset="-122"/>
              </a:rPr>
              <a:t>：</a:t>
            </a:r>
            <a:r>
              <a:rPr kumimoji="0" lang="en-US" altLang="zh-CN" sz="2400" dirty="0"/>
              <a:t>Result = 7 + 10;</a:t>
            </a:r>
          </a:p>
          <a:p>
            <a:pPr>
              <a:lnSpc>
                <a:spcPct val="130000"/>
              </a:lnSpc>
              <a:buFont typeface="Wingdings" panose="05000000000000000000" pitchFamily="2" charset="2"/>
              <a:buNone/>
            </a:pPr>
            <a:r>
              <a:rPr lang="zh-CN" altLang="en-US" sz="2400" dirty="0">
                <a:solidFill>
                  <a:schemeClr val="accent2"/>
                </a:solidFill>
                <a:latin typeface="微软雅黑" panose="020B0503020204020204" pitchFamily="34" charset="-122"/>
                <a:ea typeface="微软雅黑" panose="020B0503020204020204" pitchFamily="34" charset="-122"/>
              </a:rPr>
              <a:t>预期输出：</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('S1', 'V', 'V', 'R', 'S2')</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('S2', ' ', '', 'R', 'S2')</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('S2', '=', '=', 'R', 'S3')</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('S3', ' ', '', 'R', 'S3')</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('S3', 'C', 'C', 'R', 'S4')</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('S4', ' ', '', 'R', 'S4')</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('S4', '+', '+', 'R', 'S5')</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('S5', ' ', '', 'R', 'S5')</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('S5', 'C', 'C', 'R', 'S6')</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('S6', ';', '', 'N', 'S7’)</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V=C+C</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nvGrpSpPr>
          <p:cNvPr id="1928198" name="Group 6"/>
          <p:cNvGrpSpPr>
            <a:grpSpLocks/>
          </p:cNvGrpSpPr>
          <p:nvPr/>
        </p:nvGrpSpPr>
        <p:grpSpPr bwMode="auto">
          <a:xfrm>
            <a:off x="6550758" y="2038129"/>
            <a:ext cx="4981575" cy="3375025"/>
            <a:chOff x="4266" y="381"/>
            <a:chExt cx="3138" cy="2126"/>
          </a:xfrm>
        </p:grpSpPr>
        <p:sp>
          <p:nvSpPr>
            <p:cNvPr id="1928199" name="Oval 7"/>
            <p:cNvSpPr>
              <a:spLocks noChangeArrowheads="1"/>
            </p:cNvSpPr>
            <p:nvPr/>
          </p:nvSpPr>
          <p:spPr bwMode="auto">
            <a:xfrm>
              <a:off x="4781" y="871"/>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1</a:t>
              </a:r>
            </a:p>
          </p:txBody>
        </p:sp>
        <p:sp>
          <p:nvSpPr>
            <p:cNvPr id="1928200" name="Oval 8"/>
            <p:cNvSpPr>
              <a:spLocks noChangeArrowheads="1"/>
            </p:cNvSpPr>
            <p:nvPr/>
          </p:nvSpPr>
          <p:spPr bwMode="auto">
            <a:xfrm>
              <a:off x="5642" y="857"/>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2</a:t>
              </a:r>
            </a:p>
          </p:txBody>
        </p:sp>
        <p:sp>
          <p:nvSpPr>
            <p:cNvPr id="1928201" name="Oval 9"/>
            <p:cNvSpPr>
              <a:spLocks noChangeArrowheads="1"/>
            </p:cNvSpPr>
            <p:nvPr/>
          </p:nvSpPr>
          <p:spPr bwMode="auto">
            <a:xfrm>
              <a:off x="6512" y="864"/>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3</a:t>
              </a:r>
            </a:p>
          </p:txBody>
        </p:sp>
        <p:sp>
          <p:nvSpPr>
            <p:cNvPr id="1928202" name="Oval 10"/>
            <p:cNvSpPr>
              <a:spLocks noChangeArrowheads="1"/>
            </p:cNvSpPr>
            <p:nvPr/>
          </p:nvSpPr>
          <p:spPr bwMode="auto">
            <a:xfrm>
              <a:off x="686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4</a:t>
              </a:r>
            </a:p>
          </p:txBody>
        </p:sp>
        <p:sp>
          <p:nvSpPr>
            <p:cNvPr id="1928203" name="Line 11"/>
            <p:cNvSpPr>
              <a:spLocks noChangeShapeType="1"/>
            </p:cNvSpPr>
            <p:nvPr/>
          </p:nvSpPr>
          <p:spPr bwMode="auto">
            <a:xfrm>
              <a:off x="5091" y="1011"/>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4" name="Text Box 12"/>
            <p:cNvSpPr txBox="1">
              <a:spLocks noChangeArrowheads="1"/>
            </p:cNvSpPr>
            <p:nvPr/>
          </p:nvSpPr>
          <p:spPr bwMode="auto">
            <a:xfrm>
              <a:off x="5140" y="806"/>
              <a:ext cx="43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V,V,R</a:t>
              </a:r>
            </a:p>
          </p:txBody>
        </p:sp>
        <p:sp>
          <p:nvSpPr>
            <p:cNvPr id="1928205" name="Freeform 13"/>
            <p:cNvSpPr>
              <a:spLocks/>
            </p:cNvSpPr>
            <p:nvPr/>
          </p:nvSpPr>
          <p:spPr bwMode="auto">
            <a:xfrm rot="-5400000">
              <a:off x="5612" y="55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6" name="Text Box 14"/>
            <p:cNvSpPr txBox="1">
              <a:spLocks noChangeArrowheads="1"/>
            </p:cNvSpPr>
            <p:nvPr/>
          </p:nvSpPr>
          <p:spPr bwMode="auto">
            <a:xfrm>
              <a:off x="5384" y="40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07" name="Line 15"/>
            <p:cNvSpPr>
              <a:spLocks noChangeShapeType="1"/>
            </p:cNvSpPr>
            <p:nvPr/>
          </p:nvSpPr>
          <p:spPr bwMode="auto">
            <a:xfrm>
              <a:off x="6727" y="1136"/>
              <a:ext cx="294" cy="6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8" name="Text Box 16"/>
            <p:cNvSpPr txBox="1">
              <a:spLocks noChangeArrowheads="1"/>
            </p:cNvSpPr>
            <p:nvPr/>
          </p:nvSpPr>
          <p:spPr bwMode="auto">
            <a:xfrm>
              <a:off x="6025" y="804"/>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09" name="Freeform 17"/>
            <p:cNvSpPr>
              <a:spLocks/>
            </p:cNvSpPr>
            <p:nvPr/>
          </p:nvSpPr>
          <p:spPr bwMode="auto">
            <a:xfrm rot="-5400000">
              <a:off x="6492" y="558"/>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0" name="Text Box 18"/>
            <p:cNvSpPr txBox="1">
              <a:spLocks noChangeArrowheads="1"/>
            </p:cNvSpPr>
            <p:nvPr/>
          </p:nvSpPr>
          <p:spPr bwMode="auto">
            <a:xfrm>
              <a:off x="6819" y="127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11" name="Freeform 19"/>
            <p:cNvSpPr>
              <a:spLocks/>
            </p:cNvSpPr>
            <p:nvPr/>
          </p:nvSpPr>
          <p:spPr bwMode="auto">
            <a:xfrm flipH="1">
              <a:off x="4509" y="81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2" name="Oval 20"/>
            <p:cNvSpPr>
              <a:spLocks noChangeArrowheads="1"/>
            </p:cNvSpPr>
            <p:nvPr/>
          </p:nvSpPr>
          <p:spPr bwMode="auto">
            <a:xfrm>
              <a:off x="5998"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5</a:t>
              </a:r>
            </a:p>
          </p:txBody>
        </p:sp>
        <p:sp>
          <p:nvSpPr>
            <p:cNvPr id="1928213" name="Oval 21"/>
            <p:cNvSpPr>
              <a:spLocks noChangeArrowheads="1"/>
            </p:cNvSpPr>
            <p:nvPr/>
          </p:nvSpPr>
          <p:spPr bwMode="auto">
            <a:xfrm>
              <a:off x="511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6</a:t>
              </a:r>
            </a:p>
          </p:txBody>
        </p:sp>
        <p:sp>
          <p:nvSpPr>
            <p:cNvPr id="1928214" name="Line 22"/>
            <p:cNvSpPr>
              <a:spLocks noChangeShapeType="1"/>
            </p:cNvSpPr>
            <p:nvPr/>
          </p:nvSpPr>
          <p:spPr bwMode="auto">
            <a:xfrm>
              <a:off x="6305"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5" name="Text Box 23"/>
            <p:cNvSpPr txBox="1">
              <a:spLocks noChangeArrowheads="1"/>
            </p:cNvSpPr>
            <p:nvPr/>
          </p:nvSpPr>
          <p:spPr bwMode="auto">
            <a:xfrm>
              <a:off x="6361" y="1706"/>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16" name="Text Box 24"/>
            <p:cNvSpPr txBox="1">
              <a:spLocks noChangeArrowheads="1"/>
            </p:cNvSpPr>
            <p:nvPr/>
          </p:nvSpPr>
          <p:spPr bwMode="auto">
            <a:xfrm>
              <a:off x="6282" y="38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7" name="Text Box 25"/>
            <p:cNvSpPr txBox="1">
              <a:spLocks noChangeArrowheads="1"/>
            </p:cNvSpPr>
            <p:nvPr/>
          </p:nvSpPr>
          <p:spPr bwMode="auto">
            <a:xfrm>
              <a:off x="6670"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8" name="Text Box 26"/>
            <p:cNvSpPr txBox="1">
              <a:spLocks noChangeArrowheads="1"/>
            </p:cNvSpPr>
            <p:nvPr/>
          </p:nvSpPr>
          <p:spPr bwMode="auto">
            <a:xfrm>
              <a:off x="5816"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9" name="Text Box 27"/>
            <p:cNvSpPr txBox="1">
              <a:spLocks noChangeArrowheads="1"/>
            </p:cNvSpPr>
            <p:nvPr/>
          </p:nvSpPr>
          <p:spPr bwMode="auto">
            <a:xfrm>
              <a:off x="4272" y="64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20" name="Freeform 28"/>
            <p:cNvSpPr>
              <a:spLocks/>
            </p:cNvSpPr>
            <p:nvPr/>
          </p:nvSpPr>
          <p:spPr bwMode="auto">
            <a:xfrm rot="16200000" flipH="1">
              <a:off x="6847" y="197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1" name="Freeform 29"/>
            <p:cNvSpPr>
              <a:spLocks/>
            </p:cNvSpPr>
            <p:nvPr/>
          </p:nvSpPr>
          <p:spPr bwMode="auto">
            <a:xfrm rot="16200000" flipH="1">
              <a:off x="5981"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2" name="Freeform 30"/>
            <p:cNvSpPr>
              <a:spLocks/>
            </p:cNvSpPr>
            <p:nvPr/>
          </p:nvSpPr>
          <p:spPr bwMode="auto">
            <a:xfrm rot="16200000" flipH="1">
              <a:off x="5099"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3" name="Line 31"/>
            <p:cNvSpPr>
              <a:spLocks noChangeShapeType="1"/>
            </p:cNvSpPr>
            <p:nvPr/>
          </p:nvSpPr>
          <p:spPr bwMode="auto">
            <a:xfrm>
              <a:off x="5953" y="1003"/>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4" name="Oval 32"/>
            <p:cNvSpPr>
              <a:spLocks noChangeArrowheads="1"/>
            </p:cNvSpPr>
            <p:nvPr/>
          </p:nvSpPr>
          <p:spPr bwMode="auto">
            <a:xfrm>
              <a:off x="4266"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7</a:t>
              </a:r>
            </a:p>
          </p:txBody>
        </p:sp>
        <p:sp>
          <p:nvSpPr>
            <p:cNvPr id="1928225" name="Line 33"/>
            <p:cNvSpPr>
              <a:spLocks noChangeShapeType="1"/>
            </p:cNvSpPr>
            <p:nvPr/>
          </p:nvSpPr>
          <p:spPr bwMode="auto">
            <a:xfrm>
              <a:off x="4571"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6" name="Text Box 34"/>
            <p:cNvSpPr txBox="1">
              <a:spLocks noChangeArrowheads="1"/>
            </p:cNvSpPr>
            <p:nvPr/>
          </p:nvSpPr>
          <p:spPr bwMode="auto">
            <a:xfrm>
              <a:off x="4597" y="1706"/>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sp>
          <p:nvSpPr>
            <p:cNvPr id="1928227" name="Line 35"/>
            <p:cNvSpPr>
              <a:spLocks noChangeShapeType="1"/>
            </p:cNvSpPr>
            <p:nvPr/>
          </p:nvSpPr>
          <p:spPr bwMode="auto">
            <a:xfrm>
              <a:off x="5439"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8" name="Text Box 36"/>
            <p:cNvSpPr txBox="1">
              <a:spLocks noChangeArrowheads="1"/>
            </p:cNvSpPr>
            <p:nvPr/>
          </p:nvSpPr>
          <p:spPr bwMode="auto">
            <a:xfrm>
              <a:off x="5489" y="170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29" name="Text Box 37"/>
            <p:cNvSpPr txBox="1">
              <a:spLocks noChangeArrowheads="1"/>
            </p:cNvSpPr>
            <p:nvPr/>
          </p:nvSpPr>
          <p:spPr bwMode="auto">
            <a:xfrm>
              <a:off x="4914"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30" name="Freeform 38"/>
            <p:cNvSpPr>
              <a:spLocks/>
            </p:cNvSpPr>
            <p:nvPr/>
          </p:nvSpPr>
          <p:spPr bwMode="auto">
            <a:xfrm>
              <a:off x="4524" y="1420"/>
              <a:ext cx="2436" cy="368"/>
            </a:xfrm>
            <a:custGeom>
              <a:avLst/>
              <a:gdLst>
                <a:gd name="T0" fmla="*/ 2436 w 2436"/>
                <a:gd name="T1" fmla="*/ 356 h 368"/>
                <a:gd name="T2" fmla="*/ 1206 w 2436"/>
                <a:gd name="T3" fmla="*/ 2 h 368"/>
                <a:gd name="T4" fmla="*/ 0 w 2436"/>
                <a:gd name="T5" fmla="*/ 368 h 368"/>
              </a:gdLst>
              <a:ahLst/>
              <a:cxnLst>
                <a:cxn ang="0">
                  <a:pos x="T0" y="T1"/>
                </a:cxn>
                <a:cxn ang="0">
                  <a:pos x="T2" y="T3"/>
                </a:cxn>
                <a:cxn ang="0">
                  <a:pos x="T4" y="T5"/>
                </a:cxn>
              </a:cxnLst>
              <a:rect l="0" t="0" r="r" b="b"/>
              <a:pathLst>
                <a:path w="2436" h="368">
                  <a:moveTo>
                    <a:pt x="2436" y="356"/>
                  </a:moveTo>
                  <a:cubicBezTo>
                    <a:pt x="2231" y="297"/>
                    <a:pt x="1612" y="0"/>
                    <a:pt x="1206" y="2"/>
                  </a:cubicBezTo>
                  <a:cubicBezTo>
                    <a:pt x="800" y="4"/>
                    <a:pt x="251" y="292"/>
                    <a:pt x="0" y="36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8231" name="Text Box 39"/>
            <p:cNvSpPr txBox="1">
              <a:spLocks noChangeArrowheads="1"/>
            </p:cNvSpPr>
            <p:nvPr/>
          </p:nvSpPr>
          <p:spPr bwMode="auto">
            <a:xfrm>
              <a:off x="5465" y="1392"/>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grpSp>
      <p:sp>
        <p:nvSpPr>
          <p:cNvPr id="1928232" name="Text Box 40"/>
          <p:cNvSpPr txBox="1">
            <a:spLocks noChangeArrowheads="1"/>
          </p:cNvSpPr>
          <p:nvPr/>
        </p:nvSpPr>
        <p:spPr bwMode="auto">
          <a:xfrm>
            <a:off x="6639258" y="5744147"/>
            <a:ext cx="460931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en-US" altLang="zh-CN" sz="1800" b="0" dirty="0"/>
              <a:t>(c)</a:t>
            </a:r>
            <a:r>
              <a:rPr kumimoji="0" lang="zh-CN" altLang="en-US" sz="1800" b="0" dirty="0"/>
              <a:t>能识别两种模式“</a:t>
            </a:r>
            <a:r>
              <a:rPr kumimoji="0" lang="en-US" altLang="zh-CN" sz="1800" b="0" dirty="0"/>
              <a:t>V=C;”</a:t>
            </a:r>
            <a:r>
              <a:rPr kumimoji="0" lang="zh-CN" altLang="en-US" sz="1800" b="0" dirty="0"/>
              <a:t>和 “</a:t>
            </a:r>
            <a:r>
              <a:rPr kumimoji="0" lang="en-US" altLang="zh-CN" sz="1800" b="0" dirty="0"/>
              <a:t>V=C+C;”</a:t>
            </a:r>
            <a:r>
              <a:rPr kumimoji="0" lang="zh-CN" altLang="en-US" sz="1800" b="0" dirty="0"/>
              <a:t>并能去除空格的图灵机示意图</a:t>
            </a:r>
          </a:p>
        </p:txBody>
      </p:sp>
      <p:sp>
        <p:nvSpPr>
          <p:cNvPr id="1928233" name="Text Box 41"/>
          <p:cNvSpPr txBox="1">
            <a:spLocks noChangeArrowheads="1"/>
          </p:cNvSpPr>
          <p:nvPr/>
        </p:nvSpPr>
        <p:spPr bwMode="auto">
          <a:xfrm>
            <a:off x="6632514" y="1169795"/>
            <a:ext cx="5192713" cy="701675"/>
          </a:xfrm>
          <a:prstGeom prst="rect">
            <a:avLst/>
          </a:prstGeom>
          <a:solidFill>
            <a:srgbClr val="B2B2B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0" dirty="0"/>
              <a:t>注：字母表</a:t>
            </a:r>
            <a:r>
              <a:rPr kumimoji="0" lang="en-US" altLang="zh-CN" b="0" dirty="0"/>
              <a:t>{V</a:t>
            </a:r>
            <a:r>
              <a:rPr kumimoji="0" lang="zh-CN" altLang="en-US" b="0" dirty="0"/>
              <a:t>，</a:t>
            </a:r>
            <a:r>
              <a:rPr kumimoji="0" lang="en-US" altLang="zh-CN" b="0" dirty="0"/>
              <a:t>C</a:t>
            </a:r>
            <a:r>
              <a:rPr kumimoji="0" lang="zh-CN" altLang="en-US" b="0" dirty="0"/>
              <a:t>，</a:t>
            </a:r>
            <a:r>
              <a:rPr kumimoji="0" lang="en-US" altLang="zh-CN" b="0" dirty="0"/>
              <a:t>=</a:t>
            </a:r>
            <a:r>
              <a:rPr kumimoji="0" lang="zh-CN" altLang="en-US" b="0" dirty="0"/>
              <a:t>，</a:t>
            </a:r>
            <a:r>
              <a:rPr kumimoji="0" lang="en-US" altLang="zh-CN" b="0" dirty="0"/>
              <a:t>+</a:t>
            </a:r>
            <a:r>
              <a:rPr kumimoji="0" lang="zh-CN" altLang="en-US" b="0" dirty="0"/>
              <a:t>，空格</a:t>
            </a:r>
            <a:r>
              <a:rPr kumimoji="0" lang="en-US" altLang="zh-CN" b="0" dirty="0"/>
              <a:t>, ; }</a:t>
            </a:r>
            <a:r>
              <a:rPr kumimoji="0" lang="zh-CN" altLang="en-US" b="0" dirty="0"/>
              <a:t>；</a:t>
            </a:r>
            <a:r>
              <a:rPr kumimoji="0" lang="en-US" altLang="zh-CN" b="0" dirty="0"/>
              <a:t>S</a:t>
            </a:r>
            <a:r>
              <a:rPr kumimoji="0" lang="en-US" altLang="zh-CN" b="0" baseline="-25000" dirty="0"/>
              <a:t>1</a:t>
            </a:r>
            <a:r>
              <a:rPr kumimoji="0" lang="zh-CN" altLang="en-US" b="0" dirty="0"/>
              <a:t>起始状态；</a:t>
            </a:r>
            <a:r>
              <a:rPr kumimoji="0" lang="en-US" altLang="zh-CN" b="0" dirty="0"/>
              <a:t>S</a:t>
            </a:r>
            <a:r>
              <a:rPr kumimoji="0" lang="en-US" altLang="zh-CN" b="0" baseline="-25000" dirty="0"/>
              <a:t>7</a:t>
            </a:r>
            <a:r>
              <a:rPr kumimoji="0" lang="zh-CN" altLang="en-US" b="0" dirty="0"/>
              <a:t>终止状态；</a:t>
            </a:r>
            <a:r>
              <a:rPr kumimoji="0" lang="en-US" altLang="zh-CN" b="0" dirty="0"/>
              <a:t>null</a:t>
            </a:r>
            <a:r>
              <a:rPr kumimoji="0" lang="zh-CN" altLang="en-US" b="0" dirty="0"/>
              <a:t>表示什么也不写回。</a:t>
            </a:r>
          </a:p>
        </p:txBody>
      </p:sp>
      <p:sp>
        <p:nvSpPr>
          <p:cNvPr id="3" name="标题 1">
            <a:extLst>
              <a:ext uri="{FF2B5EF4-FFF2-40B4-BE49-F238E27FC236}">
                <a16:creationId xmlns:a16="http://schemas.microsoft.com/office/drawing/2014/main" id="{4D7F825B-DB2D-4313-B49B-59289754A832}"/>
              </a:ext>
            </a:extLst>
          </p:cNvPr>
          <p:cNvSpPr txBox="1">
            <a:spLocks/>
          </p:cNvSpPr>
          <p:nvPr/>
        </p:nvSpPr>
        <p:spPr>
          <a:xfrm>
            <a:off x="691528" y="253016"/>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简单模式识别图灵机的实现</a:t>
            </a:r>
          </a:p>
        </p:txBody>
      </p:sp>
      <p:sp>
        <p:nvSpPr>
          <p:cNvPr id="2" name="Text Box 4">
            <a:extLst>
              <a:ext uri="{FF2B5EF4-FFF2-40B4-BE49-F238E27FC236}">
                <a16:creationId xmlns:a16="http://schemas.microsoft.com/office/drawing/2014/main" id="{88D6EBEA-8599-4E10-ACA4-6AD346900F3D}"/>
              </a:ext>
            </a:extLst>
          </p:cNvPr>
          <p:cNvSpPr txBox="1">
            <a:spLocks noChangeArrowheads="1"/>
          </p:cNvSpPr>
          <p:nvPr/>
        </p:nvSpPr>
        <p:spPr bwMode="auto">
          <a:xfrm>
            <a:off x="589267" y="910403"/>
            <a:ext cx="611337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000" dirty="0">
                <a:solidFill>
                  <a:schemeClr val="accent2"/>
                </a:solidFill>
                <a:latin typeface="微软雅黑" panose="020B0503020204020204" pitchFamily="34" charset="-122"/>
                <a:ea typeface="微软雅黑" panose="020B0503020204020204" pitchFamily="34" charset="-122"/>
              </a:rPr>
              <a:t>要求输出图灵机运行过程中所运用的规则与识别结果</a:t>
            </a:r>
          </a:p>
        </p:txBody>
      </p:sp>
      <p:sp>
        <p:nvSpPr>
          <p:cNvPr id="6" name="Text Box 4">
            <a:extLst>
              <a:ext uri="{FF2B5EF4-FFF2-40B4-BE49-F238E27FC236}">
                <a16:creationId xmlns:a16="http://schemas.microsoft.com/office/drawing/2014/main" id="{502B45E4-6BE0-43F3-A36D-A2ED0D29A5E6}"/>
              </a:ext>
            </a:extLst>
          </p:cNvPr>
          <p:cNvSpPr txBox="1">
            <a:spLocks noChangeArrowheads="1"/>
          </p:cNvSpPr>
          <p:nvPr/>
        </p:nvSpPr>
        <p:spPr bwMode="auto">
          <a:xfrm>
            <a:off x="527123" y="6082546"/>
            <a:ext cx="7515969" cy="70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五元组的含义</a:t>
            </a:r>
            <a:r>
              <a:rPr lang="en-US" altLang="zh-CN" sz="1600" dirty="0">
                <a:solidFill>
                  <a:schemeClr val="accent2"/>
                </a:solidFill>
                <a:latin typeface="微软雅黑" panose="020B0503020204020204" pitchFamily="34" charset="-122"/>
                <a:ea typeface="微软雅黑" panose="020B0503020204020204" pitchFamily="34" charset="-122"/>
              </a:rPr>
              <a:t>:</a:t>
            </a:r>
          </a:p>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（当前状态，当前输入，写回的字母，右移</a:t>
            </a:r>
            <a:r>
              <a:rPr lang="en-US" altLang="zh-CN" sz="1600" dirty="0">
                <a:solidFill>
                  <a:schemeClr val="accent2"/>
                </a:solidFill>
                <a:latin typeface="微软雅黑" panose="020B0503020204020204" pitchFamily="34" charset="-122"/>
                <a:ea typeface="微软雅黑" panose="020B0503020204020204" pitchFamily="34" charset="-122"/>
              </a:rPr>
              <a:t>R</a:t>
            </a:r>
            <a:r>
              <a:rPr lang="zh-CN" altLang="en-US" sz="1600" dirty="0">
                <a:solidFill>
                  <a:schemeClr val="accent2"/>
                </a:solidFill>
                <a:latin typeface="微软雅黑" panose="020B0503020204020204" pitchFamily="34" charset="-122"/>
                <a:ea typeface="微软雅黑" panose="020B0503020204020204" pitchFamily="34" charset="-122"/>
              </a:rPr>
              <a:t>或左移</a:t>
            </a:r>
            <a:r>
              <a:rPr lang="en-US" altLang="zh-CN" sz="1600" dirty="0">
                <a:solidFill>
                  <a:schemeClr val="accent2"/>
                </a:solidFill>
                <a:latin typeface="微软雅黑" panose="020B0503020204020204" pitchFamily="34" charset="-122"/>
                <a:ea typeface="微软雅黑" panose="020B0503020204020204" pitchFamily="34" charset="-122"/>
              </a:rPr>
              <a:t>L</a:t>
            </a:r>
            <a:r>
              <a:rPr lang="zh-CN" altLang="en-US" sz="1600" dirty="0">
                <a:solidFill>
                  <a:schemeClr val="accent2"/>
                </a:solidFill>
                <a:latin typeface="微软雅黑" panose="020B0503020204020204" pitchFamily="34" charset="-122"/>
                <a:ea typeface="微软雅黑" panose="020B0503020204020204" pitchFamily="34" charset="-122"/>
              </a:rPr>
              <a:t>，下一个状态）</a:t>
            </a:r>
          </a:p>
        </p:txBody>
      </p:sp>
      <p:sp>
        <p:nvSpPr>
          <p:cNvPr id="7" name="Text Box 4">
            <a:extLst>
              <a:ext uri="{FF2B5EF4-FFF2-40B4-BE49-F238E27FC236}">
                <a16:creationId xmlns:a16="http://schemas.microsoft.com/office/drawing/2014/main" id="{848AADEB-BF6A-4D70-8D92-120E3AA7D900}"/>
              </a:ext>
            </a:extLst>
          </p:cNvPr>
          <p:cNvSpPr txBox="1">
            <a:spLocks noChangeArrowheads="1"/>
          </p:cNvSpPr>
          <p:nvPr/>
        </p:nvSpPr>
        <p:spPr bwMode="auto">
          <a:xfrm>
            <a:off x="1753681" y="5728216"/>
            <a:ext cx="2174194" cy="38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最终匹配的模式</a:t>
            </a:r>
          </a:p>
        </p:txBody>
      </p:sp>
      <p:sp>
        <p:nvSpPr>
          <p:cNvPr id="8" name="Text Box 4">
            <a:extLst>
              <a:ext uri="{FF2B5EF4-FFF2-40B4-BE49-F238E27FC236}">
                <a16:creationId xmlns:a16="http://schemas.microsoft.com/office/drawing/2014/main" id="{5A7EDE16-CEB6-4DD2-AD79-B076D6E6D519}"/>
              </a:ext>
            </a:extLst>
          </p:cNvPr>
          <p:cNvSpPr txBox="1">
            <a:spLocks noChangeArrowheads="1"/>
          </p:cNvSpPr>
          <p:nvPr/>
        </p:nvSpPr>
        <p:spPr bwMode="auto">
          <a:xfrm>
            <a:off x="3574045" y="2533300"/>
            <a:ext cx="2174194" cy="38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运用的规则</a:t>
            </a:r>
          </a:p>
        </p:txBody>
      </p:sp>
      <p:cxnSp>
        <p:nvCxnSpPr>
          <p:cNvPr id="10" name="直接箭头连接符 9">
            <a:extLst>
              <a:ext uri="{FF2B5EF4-FFF2-40B4-BE49-F238E27FC236}">
                <a16:creationId xmlns:a16="http://schemas.microsoft.com/office/drawing/2014/main" id="{31C9074F-9DDF-4F5A-A194-03CD2E5E77B4}"/>
              </a:ext>
            </a:extLst>
          </p:cNvPr>
          <p:cNvCxnSpPr/>
          <p:nvPr/>
        </p:nvCxnSpPr>
        <p:spPr>
          <a:xfrm flipH="1">
            <a:off x="2957573" y="2723929"/>
            <a:ext cx="594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C346220-5FBA-4B27-9BC0-E400CEBB9D2D}"/>
              </a:ext>
            </a:extLst>
          </p:cNvPr>
          <p:cNvCxnSpPr>
            <a:stCxn id="7" idx="1"/>
          </p:cNvCxnSpPr>
          <p:nvPr/>
        </p:nvCxnSpPr>
        <p:spPr>
          <a:xfrm flipH="1">
            <a:off x="1447060" y="5918845"/>
            <a:ext cx="306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 Box 4">
            <a:extLst>
              <a:ext uri="{FF2B5EF4-FFF2-40B4-BE49-F238E27FC236}">
                <a16:creationId xmlns:a16="http://schemas.microsoft.com/office/drawing/2014/main" id="{8BF84C26-2FDD-48DE-973A-9BDE7B333AB6}"/>
              </a:ext>
            </a:extLst>
          </p:cNvPr>
          <p:cNvSpPr txBox="1">
            <a:spLocks noChangeArrowheads="1"/>
          </p:cNvSpPr>
          <p:nvPr/>
        </p:nvSpPr>
        <p:spPr bwMode="auto">
          <a:xfrm>
            <a:off x="3574109" y="3493102"/>
            <a:ext cx="2174194" cy="70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注意写回空字符</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来表示</a:t>
            </a:r>
            <a:r>
              <a:rPr lang="en-US" altLang="zh-CN" sz="1600" dirty="0">
                <a:solidFill>
                  <a:srgbClr val="FF0000"/>
                </a:solidFill>
                <a:latin typeface="微软雅黑" panose="020B0503020204020204" pitchFamily="34" charset="-122"/>
                <a:ea typeface="微软雅黑" panose="020B0503020204020204" pitchFamily="34" charset="-122"/>
              </a:rPr>
              <a:t>null</a:t>
            </a:r>
            <a:endParaRPr lang="zh-CN" altLang="en-US" sz="1600" dirty="0">
              <a:solidFill>
                <a:srgbClr val="FF0000"/>
              </a:solidFill>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2DED1C7F-9900-429B-A228-9593750367D8}"/>
              </a:ext>
            </a:extLst>
          </p:cNvPr>
          <p:cNvCxnSpPr/>
          <p:nvPr/>
        </p:nvCxnSpPr>
        <p:spPr>
          <a:xfrm flipH="1">
            <a:off x="2707689" y="3683888"/>
            <a:ext cx="844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 Box 4">
            <a:extLst>
              <a:ext uri="{FF2B5EF4-FFF2-40B4-BE49-F238E27FC236}">
                <a16:creationId xmlns:a16="http://schemas.microsoft.com/office/drawing/2014/main" id="{E706C8C9-EC89-432D-9340-02E26ACDDC99}"/>
              </a:ext>
            </a:extLst>
          </p:cNvPr>
          <p:cNvSpPr txBox="1">
            <a:spLocks noChangeArrowheads="1"/>
          </p:cNvSpPr>
          <p:nvPr/>
        </p:nvSpPr>
        <p:spPr bwMode="auto">
          <a:xfrm>
            <a:off x="3592159" y="5382597"/>
            <a:ext cx="2174194" cy="38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注意分号的匹配</a:t>
            </a:r>
          </a:p>
        </p:txBody>
      </p:sp>
      <p:cxnSp>
        <p:nvCxnSpPr>
          <p:cNvPr id="64" name="直接箭头连接符 63">
            <a:extLst>
              <a:ext uri="{FF2B5EF4-FFF2-40B4-BE49-F238E27FC236}">
                <a16:creationId xmlns:a16="http://schemas.microsoft.com/office/drawing/2014/main" id="{B8741F4F-4C90-4089-A1C9-D134F96B8335}"/>
              </a:ext>
            </a:extLst>
          </p:cNvPr>
          <p:cNvCxnSpPr/>
          <p:nvPr/>
        </p:nvCxnSpPr>
        <p:spPr>
          <a:xfrm flipH="1">
            <a:off x="2794612" y="5573226"/>
            <a:ext cx="844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64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28233"/>
                                        </p:tgtEl>
                                        <p:attrNameLst>
                                          <p:attrName>style.visibility</p:attrName>
                                        </p:attrNameLst>
                                      </p:cBhvr>
                                      <p:to>
                                        <p:strVal val="visible"/>
                                      </p:to>
                                    </p:set>
                                    <p:anim calcmode="lin" valueType="num">
                                      <p:cBhvr additive="base">
                                        <p:cTn id="7" dur="500" fill="hold"/>
                                        <p:tgtEl>
                                          <p:spTgt spid="1928233"/>
                                        </p:tgtEl>
                                        <p:attrNameLst>
                                          <p:attrName>ppt_x</p:attrName>
                                        </p:attrNameLst>
                                      </p:cBhvr>
                                      <p:tavLst>
                                        <p:tav tm="0">
                                          <p:val>
                                            <p:strVal val="#ppt_x"/>
                                          </p:val>
                                        </p:tav>
                                        <p:tav tm="100000">
                                          <p:val>
                                            <p:strVal val="#ppt_x"/>
                                          </p:val>
                                        </p:tav>
                                      </p:tavLst>
                                    </p:anim>
                                    <p:anim calcmode="lin" valueType="num">
                                      <p:cBhvr additive="base">
                                        <p:cTn id="8" dur="500" fill="hold"/>
                                        <p:tgtEl>
                                          <p:spTgt spid="19282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8198"/>
                                        </p:tgtEl>
                                        <p:attrNameLst>
                                          <p:attrName>style.visibility</p:attrName>
                                        </p:attrNameLst>
                                      </p:cBhvr>
                                      <p:to>
                                        <p:strVal val="visible"/>
                                      </p:to>
                                    </p:set>
                                    <p:anim calcmode="lin" valueType="num">
                                      <p:cBhvr additive="base">
                                        <p:cTn id="13" dur="500" fill="hold"/>
                                        <p:tgtEl>
                                          <p:spTgt spid="1928198"/>
                                        </p:tgtEl>
                                        <p:attrNameLst>
                                          <p:attrName>ppt_x</p:attrName>
                                        </p:attrNameLst>
                                      </p:cBhvr>
                                      <p:tavLst>
                                        <p:tav tm="0">
                                          <p:val>
                                            <p:strVal val="#ppt_x"/>
                                          </p:val>
                                        </p:tav>
                                        <p:tav tm="100000">
                                          <p:val>
                                            <p:strVal val="#ppt_x"/>
                                          </p:val>
                                        </p:tav>
                                      </p:tavLst>
                                    </p:anim>
                                    <p:anim calcmode="lin" valueType="num">
                                      <p:cBhvr additive="base">
                                        <p:cTn id="14" dur="500" fill="hold"/>
                                        <p:tgtEl>
                                          <p:spTgt spid="192819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28232"/>
                                        </p:tgtEl>
                                        <p:attrNameLst>
                                          <p:attrName>style.visibility</p:attrName>
                                        </p:attrNameLst>
                                      </p:cBhvr>
                                      <p:to>
                                        <p:strVal val="visible"/>
                                      </p:to>
                                    </p:set>
                                    <p:anim calcmode="lin" valueType="num">
                                      <p:cBhvr additive="base">
                                        <p:cTn id="17" dur="500" fill="hold"/>
                                        <p:tgtEl>
                                          <p:spTgt spid="1928232"/>
                                        </p:tgtEl>
                                        <p:attrNameLst>
                                          <p:attrName>ppt_x</p:attrName>
                                        </p:attrNameLst>
                                      </p:cBhvr>
                                      <p:tavLst>
                                        <p:tav tm="0">
                                          <p:val>
                                            <p:strVal val="#ppt_x"/>
                                          </p:val>
                                        </p:tav>
                                        <p:tav tm="100000">
                                          <p:val>
                                            <p:strVal val="#ppt_x"/>
                                          </p:val>
                                        </p:tav>
                                      </p:tavLst>
                                    </p:anim>
                                    <p:anim calcmode="lin" valueType="num">
                                      <p:cBhvr additive="base">
                                        <p:cTn id="18" dur="500" fill="hold"/>
                                        <p:tgtEl>
                                          <p:spTgt spid="1928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232" grpId="0"/>
      <p:bldP spid="19282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6" name="Text Box 4"/>
          <p:cNvSpPr txBox="1">
            <a:spLocks noChangeArrowheads="1"/>
          </p:cNvSpPr>
          <p:nvPr/>
        </p:nvSpPr>
        <p:spPr bwMode="auto">
          <a:xfrm>
            <a:off x="589267" y="1535038"/>
            <a:ext cx="5687570" cy="198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solidFill>
                  <a:schemeClr val="accent2"/>
                </a:solidFill>
                <a:latin typeface="微软雅黑" panose="020B0503020204020204" pitchFamily="34" charset="-122"/>
                <a:ea typeface="微软雅黑" panose="020B0503020204020204" pitchFamily="34" charset="-122"/>
              </a:rPr>
              <a:t>示例输入</a:t>
            </a:r>
            <a:r>
              <a:rPr lang="en-US" altLang="zh-CN" sz="2400" dirty="0">
                <a:solidFill>
                  <a:schemeClr val="accent2"/>
                </a:solidFill>
                <a:latin typeface="微软雅黑" panose="020B0503020204020204" pitchFamily="34" charset="-122"/>
                <a:ea typeface="微软雅黑" panose="020B0503020204020204" pitchFamily="34" charset="-122"/>
              </a:rPr>
              <a:t>2</a:t>
            </a:r>
            <a:r>
              <a:rPr lang="zh-CN" altLang="en-US" sz="2400" dirty="0">
                <a:solidFill>
                  <a:schemeClr val="accent2"/>
                </a:solidFill>
                <a:latin typeface="微软雅黑" panose="020B0503020204020204" pitchFamily="34" charset="-122"/>
                <a:ea typeface="微软雅黑" panose="020B0503020204020204" pitchFamily="34" charset="-122"/>
              </a:rPr>
              <a:t>：</a:t>
            </a:r>
            <a:r>
              <a:rPr kumimoji="0" lang="en-US" altLang="zh-CN" sz="2400" dirty="0"/>
              <a:t>a1=a2+3;</a:t>
            </a:r>
          </a:p>
          <a:p>
            <a:pPr>
              <a:lnSpc>
                <a:spcPct val="130000"/>
              </a:lnSpc>
              <a:buFont typeface="Wingdings" panose="05000000000000000000" pitchFamily="2" charset="2"/>
              <a:buNone/>
            </a:pPr>
            <a:r>
              <a:rPr lang="zh-CN" altLang="en-US" sz="2400" dirty="0">
                <a:solidFill>
                  <a:schemeClr val="accent2"/>
                </a:solidFill>
                <a:latin typeface="微软雅黑" panose="020B0503020204020204" pitchFamily="34" charset="-122"/>
                <a:ea typeface="微软雅黑" panose="020B0503020204020204" pitchFamily="34" charset="-122"/>
              </a:rPr>
              <a:t>预期输出：</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('S1', 'V', 'V', 'R', 'S2')</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('S2', '=', '=', 'R', 'S3')</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('S3', 'V'): false</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nvGrpSpPr>
          <p:cNvPr id="1928198" name="Group 6"/>
          <p:cNvGrpSpPr>
            <a:grpSpLocks/>
          </p:cNvGrpSpPr>
          <p:nvPr/>
        </p:nvGrpSpPr>
        <p:grpSpPr bwMode="auto">
          <a:xfrm>
            <a:off x="6550758" y="2038129"/>
            <a:ext cx="4981575" cy="3375025"/>
            <a:chOff x="4266" y="381"/>
            <a:chExt cx="3138" cy="2126"/>
          </a:xfrm>
        </p:grpSpPr>
        <p:sp>
          <p:nvSpPr>
            <p:cNvPr id="1928199" name="Oval 7"/>
            <p:cNvSpPr>
              <a:spLocks noChangeArrowheads="1"/>
            </p:cNvSpPr>
            <p:nvPr/>
          </p:nvSpPr>
          <p:spPr bwMode="auto">
            <a:xfrm>
              <a:off x="4781" y="871"/>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1</a:t>
              </a:r>
            </a:p>
          </p:txBody>
        </p:sp>
        <p:sp>
          <p:nvSpPr>
            <p:cNvPr id="1928200" name="Oval 8"/>
            <p:cNvSpPr>
              <a:spLocks noChangeArrowheads="1"/>
            </p:cNvSpPr>
            <p:nvPr/>
          </p:nvSpPr>
          <p:spPr bwMode="auto">
            <a:xfrm>
              <a:off x="5642" y="857"/>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2</a:t>
              </a:r>
            </a:p>
          </p:txBody>
        </p:sp>
        <p:sp>
          <p:nvSpPr>
            <p:cNvPr id="1928201" name="Oval 9"/>
            <p:cNvSpPr>
              <a:spLocks noChangeArrowheads="1"/>
            </p:cNvSpPr>
            <p:nvPr/>
          </p:nvSpPr>
          <p:spPr bwMode="auto">
            <a:xfrm>
              <a:off x="6512" y="864"/>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3</a:t>
              </a:r>
            </a:p>
          </p:txBody>
        </p:sp>
        <p:sp>
          <p:nvSpPr>
            <p:cNvPr id="1928202" name="Oval 10"/>
            <p:cNvSpPr>
              <a:spLocks noChangeArrowheads="1"/>
            </p:cNvSpPr>
            <p:nvPr/>
          </p:nvSpPr>
          <p:spPr bwMode="auto">
            <a:xfrm>
              <a:off x="686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4</a:t>
              </a:r>
            </a:p>
          </p:txBody>
        </p:sp>
        <p:sp>
          <p:nvSpPr>
            <p:cNvPr id="1928203" name="Line 11"/>
            <p:cNvSpPr>
              <a:spLocks noChangeShapeType="1"/>
            </p:cNvSpPr>
            <p:nvPr/>
          </p:nvSpPr>
          <p:spPr bwMode="auto">
            <a:xfrm>
              <a:off x="5091" y="1011"/>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4" name="Text Box 12"/>
            <p:cNvSpPr txBox="1">
              <a:spLocks noChangeArrowheads="1"/>
            </p:cNvSpPr>
            <p:nvPr/>
          </p:nvSpPr>
          <p:spPr bwMode="auto">
            <a:xfrm>
              <a:off x="5140" y="806"/>
              <a:ext cx="43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dirty="0"/>
                <a:t>V,V,R</a:t>
              </a:r>
            </a:p>
          </p:txBody>
        </p:sp>
        <p:sp>
          <p:nvSpPr>
            <p:cNvPr id="1928205" name="Freeform 13"/>
            <p:cNvSpPr>
              <a:spLocks/>
            </p:cNvSpPr>
            <p:nvPr/>
          </p:nvSpPr>
          <p:spPr bwMode="auto">
            <a:xfrm rot="-5400000">
              <a:off x="5612" y="55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6" name="Text Box 14"/>
            <p:cNvSpPr txBox="1">
              <a:spLocks noChangeArrowheads="1"/>
            </p:cNvSpPr>
            <p:nvPr/>
          </p:nvSpPr>
          <p:spPr bwMode="auto">
            <a:xfrm>
              <a:off x="5384" y="40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07" name="Line 15"/>
            <p:cNvSpPr>
              <a:spLocks noChangeShapeType="1"/>
            </p:cNvSpPr>
            <p:nvPr/>
          </p:nvSpPr>
          <p:spPr bwMode="auto">
            <a:xfrm>
              <a:off x="6727" y="1136"/>
              <a:ext cx="294" cy="6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8" name="Text Box 16"/>
            <p:cNvSpPr txBox="1">
              <a:spLocks noChangeArrowheads="1"/>
            </p:cNvSpPr>
            <p:nvPr/>
          </p:nvSpPr>
          <p:spPr bwMode="auto">
            <a:xfrm>
              <a:off x="6025" y="804"/>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09" name="Freeform 17"/>
            <p:cNvSpPr>
              <a:spLocks/>
            </p:cNvSpPr>
            <p:nvPr/>
          </p:nvSpPr>
          <p:spPr bwMode="auto">
            <a:xfrm rot="-5400000">
              <a:off x="6492" y="558"/>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0" name="Text Box 18"/>
            <p:cNvSpPr txBox="1">
              <a:spLocks noChangeArrowheads="1"/>
            </p:cNvSpPr>
            <p:nvPr/>
          </p:nvSpPr>
          <p:spPr bwMode="auto">
            <a:xfrm>
              <a:off x="6819" y="127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11" name="Freeform 19"/>
            <p:cNvSpPr>
              <a:spLocks/>
            </p:cNvSpPr>
            <p:nvPr/>
          </p:nvSpPr>
          <p:spPr bwMode="auto">
            <a:xfrm flipH="1">
              <a:off x="4509" y="81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2" name="Oval 20"/>
            <p:cNvSpPr>
              <a:spLocks noChangeArrowheads="1"/>
            </p:cNvSpPr>
            <p:nvPr/>
          </p:nvSpPr>
          <p:spPr bwMode="auto">
            <a:xfrm>
              <a:off x="5998"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5</a:t>
              </a:r>
            </a:p>
          </p:txBody>
        </p:sp>
        <p:sp>
          <p:nvSpPr>
            <p:cNvPr id="1928213" name="Oval 21"/>
            <p:cNvSpPr>
              <a:spLocks noChangeArrowheads="1"/>
            </p:cNvSpPr>
            <p:nvPr/>
          </p:nvSpPr>
          <p:spPr bwMode="auto">
            <a:xfrm>
              <a:off x="511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6</a:t>
              </a:r>
            </a:p>
          </p:txBody>
        </p:sp>
        <p:sp>
          <p:nvSpPr>
            <p:cNvPr id="1928214" name="Line 22"/>
            <p:cNvSpPr>
              <a:spLocks noChangeShapeType="1"/>
            </p:cNvSpPr>
            <p:nvPr/>
          </p:nvSpPr>
          <p:spPr bwMode="auto">
            <a:xfrm>
              <a:off x="6305"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5" name="Text Box 23"/>
            <p:cNvSpPr txBox="1">
              <a:spLocks noChangeArrowheads="1"/>
            </p:cNvSpPr>
            <p:nvPr/>
          </p:nvSpPr>
          <p:spPr bwMode="auto">
            <a:xfrm>
              <a:off x="6361" y="1706"/>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16" name="Text Box 24"/>
            <p:cNvSpPr txBox="1">
              <a:spLocks noChangeArrowheads="1"/>
            </p:cNvSpPr>
            <p:nvPr/>
          </p:nvSpPr>
          <p:spPr bwMode="auto">
            <a:xfrm>
              <a:off x="6282" y="38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7" name="Text Box 25"/>
            <p:cNvSpPr txBox="1">
              <a:spLocks noChangeArrowheads="1"/>
            </p:cNvSpPr>
            <p:nvPr/>
          </p:nvSpPr>
          <p:spPr bwMode="auto">
            <a:xfrm>
              <a:off x="6670"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8" name="Text Box 26"/>
            <p:cNvSpPr txBox="1">
              <a:spLocks noChangeArrowheads="1"/>
            </p:cNvSpPr>
            <p:nvPr/>
          </p:nvSpPr>
          <p:spPr bwMode="auto">
            <a:xfrm>
              <a:off x="5816"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9" name="Text Box 27"/>
            <p:cNvSpPr txBox="1">
              <a:spLocks noChangeArrowheads="1"/>
            </p:cNvSpPr>
            <p:nvPr/>
          </p:nvSpPr>
          <p:spPr bwMode="auto">
            <a:xfrm>
              <a:off x="4272" y="64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20" name="Freeform 28"/>
            <p:cNvSpPr>
              <a:spLocks/>
            </p:cNvSpPr>
            <p:nvPr/>
          </p:nvSpPr>
          <p:spPr bwMode="auto">
            <a:xfrm rot="16200000" flipH="1">
              <a:off x="6847" y="197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1" name="Freeform 29"/>
            <p:cNvSpPr>
              <a:spLocks/>
            </p:cNvSpPr>
            <p:nvPr/>
          </p:nvSpPr>
          <p:spPr bwMode="auto">
            <a:xfrm rot="16200000" flipH="1">
              <a:off x="5981"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2" name="Freeform 30"/>
            <p:cNvSpPr>
              <a:spLocks/>
            </p:cNvSpPr>
            <p:nvPr/>
          </p:nvSpPr>
          <p:spPr bwMode="auto">
            <a:xfrm rot="16200000" flipH="1">
              <a:off x="5099"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3" name="Line 31"/>
            <p:cNvSpPr>
              <a:spLocks noChangeShapeType="1"/>
            </p:cNvSpPr>
            <p:nvPr/>
          </p:nvSpPr>
          <p:spPr bwMode="auto">
            <a:xfrm>
              <a:off x="5953" y="1003"/>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4" name="Oval 32"/>
            <p:cNvSpPr>
              <a:spLocks noChangeArrowheads="1"/>
            </p:cNvSpPr>
            <p:nvPr/>
          </p:nvSpPr>
          <p:spPr bwMode="auto">
            <a:xfrm>
              <a:off x="4266"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7</a:t>
              </a:r>
            </a:p>
          </p:txBody>
        </p:sp>
        <p:sp>
          <p:nvSpPr>
            <p:cNvPr id="1928225" name="Line 33"/>
            <p:cNvSpPr>
              <a:spLocks noChangeShapeType="1"/>
            </p:cNvSpPr>
            <p:nvPr/>
          </p:nvSpPr>
          <p:spPr bwMode="auto">
            <a:xfrm>
              <a:off x="4571"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6" name="Text Box 34"/>
            <p:cNvSpPr txBox="1">
              <a:spLocks noChangeArrowheads="1"/>
            </p:cNvSpPr>
            <p:nvPr/>
          </p:nvSpPr>
          <p:spPr bwMode="auto">
            <a:xfrm>
              <a:off x="4597" y="1706"/>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sp>
          <p:nvSpPr>
            <p:cNvPr id="1928227" name="Line 35"/>
            <p:cNvSpPr>
              <a:spLocks noChangeShapeType="1"/>
            </p:cNvSpPr>
            <p:nvPr/>
          </p:nvSpPr>
          <p:spPr bwMode="auto">
            <a:xfrm>
              <a:off x="5439"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8" name="Text Box 36"/>
            <p:cNvSpPr txBox="1">
              <a:spLocks noChangeArrowheads="1"/>
            </p:cNvSpPr>
            <p:nvPr/>
          </p:nvSpPr>
          <p:spPr bwMode="auto">
            <a:xfrm>
              <a:off x="5489" y="170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29" name="Text Box 37"/>
            <p:cNvSpPr txBox="1">
              <a:spLocks noChangeArrowheads="1"/>
            </p:cNvSpPr>
            <p:nvPr/>
          </p:nvSpPr>
          <p:spPr bwMode="auto">
            <a:xfrm>
              <a:off x="4914"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30" name="Freeform 38"/>
            <p:cNvSpPr>
              <a:spLocks/>
            </p:cNvSpPr>
            <p:nvPr/>
          </p:nvSpPr>
          <p:spPr bwMode="auto">
            <a:xfrm>
              <a:off x="4524" y="1420"/>
              <a:ext cx="2436" cy="368"/>
            </a:xfrm>
            <a:custGeom>
              <a:avLst/>
              <a:gdLst>
                <a:gd name="T0" fmla="*/ 2436 w 2436"/>
                <a:gd name="T1" fmla="*/ 356 h 368"/>
                <a:gd name="T2" fmla="*/ 1206 w 2436"/>
                <a:gd name="T3" fmla="*/ 2 h 368"/>
                <a:gd name="T4" fmla="*/ 0 w 2436"/>
                <a:gd name="T5" fmla="*/ 368 h 368"/>
              </a:gdLst>
              <a:ahLst/>
              <a:cxnLst>
                <a:cxn ang="0">
                  <a:pos x="T0" y="T1"/>
                </a:cxn>
                <a:cxn ang="0">
                  <a:pos x="T2" y="T3"/>
                </a:cxn>
                <a:cxn ang="0">
                  <a:pos x="T4" y="T5"/>
                </a:cxn>
              </a:cxnLst>
              <a:rect l="0" t="0" r="r" b="b"/>
              <a:pathLst>
                <a:path w="2436" h="368">
                  <a:moveTo>
                    <a:pt x="2436" y="356"/>
                  </a:moveTo>
                  <a:cubicBezTo>
                    <a:pt x="2231" y="297"/>
                    <a:pt x="1612" y="0"/>
                    <a:pt x="1206" y="2"/>
                  </a:cubicBezTo>
                  <a:cubicBezTo>
                    <a:pt x="800" y="4"/>
                    <a:pt x="251" y="292"/>
                    <a:pt x="0" y="36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8231" name="Text Box 39"/>
            <p:cNvSpPr txBox="1">
              <a:spLocks noChangeArrowheads="1"/>
            </p:cNvSpPr>
            <p:nvPr/>
          </p:nvSpPr>
          <p:spPr bwMode="auto">
            <a:xfrm>
              <a:off x="5465" y="1392"/>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grpSp>
      <p:sp>
        <p:nvSpPr>
          <p:cNvPr id="1928232" name="Text Box 40"/>
          <p:cNvSpPr txBox="1">
            <a:spLocks noChangeArrowheads="1"/>
          </p:cNvSpPr>
          <p:nvPr/>
        </p:nvSpPr>
        <p:spPr bwMode="auto">
          <a:xfrm>
            <a:off x="6639258" y="5744147"/>
            <a:ext cx="460931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en-US" altLang="zh-CN" sz="1800" b="0" dirty="0"/>
              <a:t>(c)</a:t>
            </a:r>
            <a:r>
              <a:rPr kumimoji="0" lang="zh-CN" altLang="en-US" sz="1800" b="0" dirty="0"/>
              <a:t>能识别两种模式“</a:t>
            </a:r>
            <a:r>
              <a:rPr kumimoji="0" lang="en-US" altLang="zh-CN" sz="1800" b="0" dirty="0"/>
              <a:t>V=C;”</a:t>
            </a:r>
            <a:r>
              <a:rPr kumimoji="0" lang="zh-CN" altLang="en-US" sz="1800" b="0" dirty="0"/>
              <a:t>和 “</a:t>
            </a:r>
            <a:r>
              <a:rPr kumimoji="0" lang="en-US" altLang="zh-CN" sz="1800" b="0" dirty="0"/>
              <a:t>V=C+C;”</a:t>
            </a:r>
            <a:r>
              <a:rPr kumimoji="0" lang="zh-CN" altLang="en-US" sz="1800" b="0" dirty="0"/>
              <a:t>并能去除空格的图灵机示意图</a:t>
            </a:r>
          </a:p>
        </p:txBody>
      </p:sp>
      <p:sp>
        <p:nvSpPr>
          <p:cNvPr id="1928233" name="Text Box 41"/>
          <p:cNvSpPr txBox="1">
            <a:spLocks noChangeArrowheads="1"/>
          </p:cNvSpPr>
          <p:nvPr/>
        </p:nvSpPr>
        <p:spPr bwMode="auto">
          <a:xfrm>
            <a:off x="6632514" y="1169795"/>
            <a:ext cx="5192713" cy="701675"/>
          </a:xfrm>
          <a:prstGeom prst="rect">
            <a:avLst/>
          </a:prstGeom>
          <a:solidFill>
            <a:srgbClr val="B2B2B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0" dirty="0"/>
              <a:t>注：字母表</a:t>
            </a:r>
            <a:r>
              <a:rPr kumimoji="0" lang="en-US" altLang="zh-CN" b="0" dirty="0"/>
              <a:t>{V</a:t>
            </a:r>
            <a:r>
              <a:rPr kumimoji="0" lang="zh-CN" altLang="en-US" b="0" dirty="0"/>
              <a:t>，</a:t>
            </a:r>
            <a:r>
              <a:rPr kumimoji="0" lang="en-US" altLang="zh-CN" b="0" dirty="0"/>
              <a:t>C</a:t>
            </a:r>
            <a:r>
              <a:rPr kumimoji="0" lang="zh-CN" altLang="en-US" b="0" dirty="0"/>
              <a:t>，</a:t>
            </a:r>
            <a:r>
              <a:rPr kumimoji="0" lang="en-US" altLang="zh-CN" b="0" dirty="0"/>
              <a:t>=</a:t>
            </a:r>
            <a:r>
              <a:rPr kumimoji="0" lang="zh-CN" altLang="en-US" b="0" dirty="0"/>
              <a:t>，</a:t>
            </a:r>
            <a:r>
              <a:rPr kumimoji="0" lang="en-US" altLang="zh-CN" b="0" dirty="0"/>
              <a:t>+</a:t>
            </a:r>
            <a:r>
              <a:rPr kumimoji="0" lang="zh-CN" altLang="en-US" b="0" dirty="0"/>
              <a:t>，空格</a:t>
            </a:r>
            <a:r>
              <a:rPr kumimoji="0" lang="en-US" altLang="zh-CN" b="0" dirty="0"/>
              <a:t>, ; }</a:t>
            </a:r>
            <a:r>
              <a:rPr kumimoji="0" lang="zh-CN" altLang="en-US" b="0" dirty="0"/>
              <a:t>；</a:t>
            </a:r>
            <a:r>
              <a:rPr kumimoji="0" lang="en-US" altLang="zh-CN" b="0" dirty="0"/>
              <a:t>S</a:t>
            </a:r>
            <a:r>
              <a:rPr kumimoji="0" lang="en-US" altLang="zh-CN" b="0" baseline="-25000" dirty="0"/>
              <a:t>1</a:t>
            </a:r>
            <a:r>
              <a:rPr kumimoji="0" lang="zh-CN" altLang="en-US" b="0" dirty="0"/>
              <a:t>起始状态；</a:t>
            </a:r>
            <a:r>
              <a:rPr kumimoji="0" lang="en-US" altLang="zh-CN" b="0" dirty="0"/>
              <a:t>S</a:t>
            </a:r>
            <a:r>
              <a:rPr kumimoji="0" lang="en-US" altLang="zh-CN" b="0" baseline="-25000" dirty="0"/>
              <a:t>7</a:t>
            </a:r>
            <a:r>
              <a:rPr kumimoji="0" lang="zh-CN" altLang="en-US" b="0" dirty="0"/>
              <a:t>终止状态；</a:t>
            </a:r>
            <a:r>
              <a:rPr kumimoji="0" lang="en-US" altLang="zh-CN" b="0" dirty="0"/>
              <a:t>null</a:t>
            </a:r>
            <a:r>
              <a:rPr kumimoji="0" lang="zh-CN" altLang="en-US" b="0" dirty="0"/>
              <a:t>表示什么也不写回。</a:t>
            </a:r>
          </a:p>
        </p:txBody>
      </p:sp>
      <p:sp>
        <p:nvSpPr>
          <p:cNvPr id="3" name="标题 1">
            <a:extLst>
              <a:ext uri="{FF2B5EF4-FFF2-40B4-BE49-F238E27FC236}">
                <a16:creationId xmlns:a16="http://schemas.microsoft.com/office/drawing/2014/main" id="{4D7F825B-DB2D-4313-B49B-59289754A832}"/>
              </a:ext>
            </a:extLst>
          </p:cNvPr>
          <p:cNvSpPr txBox="1">
            <a:spLocks/>
          </p:cNvSpPr>
          <p:nvPr/>
        </p:nvSpPr>
        <p:spPr>
          <a:xfrm>
            <a:off x="691528" y="253016"/>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简单模式识别图灵机的实现</a:t>
            </a:r>
          </a:p>
        </p:txBody>
      </p:sp>
      <p:sp>
        <p:nvSpPr>
          <p:cNvPr id="2" name="Text Box 4">
            <a:extLst>
              <a:ext uri="{FF2B5EF4-FFF2-40B4-BE49-F238E27FC236}">
                <a16:creationId xmlns:a16="http://schemas.microsoft.com/office/drawing/2014/main" id="{88D6EBEA-8599-4E10-ACA4-6AD346900F3D}"/>
              </a:ext>
            </a:extLst>
          </p:cNvPr>
          <p:cNvSpPr txBox="1">
            <a:spLocks noChangeArrowheads="1"/>
          </p:cNvSpPr>
          <p:nvPr/>
        </p:nvSpPr>
        <p:spPr bwMode="auto">
          <a:xfrm>
            <a:off x="589267" y="910403"/>
            <a:ext cx="611337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000" dirty="0">
                <a:solidFill>
                  <a:schemeClr val="accent2"/>
                </a:solidFill>
                <a:latin typeface="微软雅黑" panose="020B0503020204020204" pitchFamily="34" charset="-122"/>
                <a:ea typeface="微软雅黑" panose="020B0503020204020204" pitchFamily="34" charset="-122"/>
              </a:rPr>
              <a:t>要求输出图灵机运行过程中所运用的规则与识别结果</a:t>
            </a:r>
          </a:p>
        </p:txBody>
      </p:sp>
      <p:sp>
        <p:nvSpPr>
          <p:cNvPr id="6" name="Text Box 4">
            <a:extLst>
              <a:ext uri="{FF2B5EF4-FFF2-40B4-BE49-F238E27FC236}">
                <a16:creationId xmlns:a16="http://schemas.microsoft.com/office/drawing/2014/main" id="{502B45E4-6BE0-43F3-A36D-A2ED0D29A5E6}"/>
              </a:ext>
            </a:extLst>
          </p:cNvPr>
          <p:cNvSpPr txBox="1">
            <a:spLocks noChangeArrowheads="1"/>
          </p:cNvSpPr>
          <p:nvPr/>
        </p:nvSpPr>
        <p:spPr bwMode="auto">
          <a:xfrm>
            <a:off x="527123" y="6082546"/>
            <a:ext cx="7515969" cy="70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五元组的含义</a:t>
            </a:r>
            <a:r>
              <a:rPr lang="en-US" altLang="zh-CN" sz="1600" dirty="0">
                <a:solidFill>
                  <a:schemeClr val="accent2"/>
                </a:solidFill>
                <a:latin typeface="微软雅黑" panose="020B0503020204020204" pitchFamily="34" charset="-122"/>
                <a:ea typeface="微软雅黑" panose="020B0503020204020204" pitchFamily="34" charset="-122"/>
              </a:rPr>
              <a:t>:</a:t>
            </a:r>
          </a:p>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（当前状态，当前输入，写回的字母，右移</a:t>
            </a:r>
            <a:r>
              <a:rPr lang="en-US" altLang="zh-CN" sz="1600" dirty="0">
                <a:solidFill>
                  <a:schemeClr val="accent2"/>
                </a:solidFill>
                <a:latin typeface="微软雅黑" panose="020B0503020204020204" pitchFamily="34" charset="-122"/>
                <a:ea typeface="微软雅黑" panose="020B0503020204020204" pitchFamily="34" charset="-122"/>
              </a:rPr>
              <a:t>R</a:t>
            </a:r>
            <a:r>
              <a:rPr lang="zh-CN" altLang="en-US" sz="1600" dirty="0">
                <a:solidFill>
                  <a:schemeClr val="accent2"/>
                </a:solidFill>
                <a:latin typeface="微软雅黑" panose="020B0503020204020204" pitchFamily="34" charset="-122"/>
                <a:ea typeface="微软雅黑" panose="020B0503020204020204" pitchFamily="34" charset="-122"/>
              </a:rPr>
              <a:t>或左移</a:t>
            </a:r>
            <a:r>
              <a:rPr lang="en-US" altLang="zh-CN" sz="1600" dirty="0">
                <a:solidFill>
                  <a:schemeClr val="accent2"/>
                </a:solidFill>
                <a:latin typeface="微软雅黑" panose="020B0503020204020204" pitchFamily="34" charset="-122"/>
                <a:ea typeface="微软雅黑" panose="020B0503020204020204" pitchFamily="34" charset="-122"/>
              </a:rPr>
              <a:t>L</a:t>
            </a:r>
            <a:r>
              <a:rPr lang="zh-CN" altLang="en-US" sz="1600" dirty="0">
                <a:solidFill>
                  <a:schemeClr val="accent2"/>
                </a:solidFill>
                <a:latin typeface="微软雅黑" panose="020B0503020204020204" pitchFamily="34" charset="-122"/>
                <a:ea typeface="微软雅黑" panose="020B0503020204020204" pitchFamily="34" charset="-122"/>
              </a:rPr>
              <a:t>，下一个状态）</a:t>
            </a:r>
          </a:p>
        </p:txBody>
      </p:sp>
      <p:sp>
        <p:nvSpPr>
          <p:cNvPr id="13" name="Text Box 4">
            <a:extLst>
              <a:ext uri="{FF2B5EF4-FFF2-40B4-BE49-F238E27FC236}">
                <a16:creationId xmlns:a16="http://schemas.microsoft.com/office/drawing/2014/main" id="{8BF84C26-2FDD-48DE-973A-9BDE7B333AB6}"/>
              </a:ext>
            </a:extLst>
          </p:cNvPr>
          <p:cNvSpPr txBox="1">
            <a:spLocks noChangeArrowheads="1"/>
          </p:cNvSpPr>
          <p:nvPr/>
        </p:nvSpPr>
        <p:spPr bwMode="auto">
          <a:xfrm>
            <a:off x="1632804" y="3929672"/>
            <a:ext cx="4270253" cy="102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在</a:t>
            </a:r>
            <a:r>
              <a:rPr lang="en-US" altLang="zh-CN" sz="1600" dirty="0">
                <a:solidFill>
                  <a:srgbClr val="FF0000"/>
                </a:solidFill>
                <a:latin typeface="微软雅黑" panose="020B0503020204020204" pitchFamily="34" charset="-122"/>
                <a:ea typeface="微软雅黑" panose="020B0503020204020204" pitchFamily="34" charset="-122"/>
              </a:rPr>
              <a:t>S3</a:t>
            </a:r>
            <a:r>
              <a:rPr lang="zh-CN" altLang="en-US" sz="1600" dirty="0">
                <a:solidFill>
                  <a:srgbClr val="FF0000"/>
                </a:solidFill>
                <a:latin typeface="微软雅黑" panose="020B0503020204020204" pitchFamily="34" charset="-122"/>
                <a:ea typeface="微软雅黑" panose="020B0503020204020204" pitchFamily="34" charset="-122"/>
              </a:rPr>
              <a:t>状态时读到输入</a:t>
            </a:r>
            <a:r>
              <a:rPr lang="en-US" altLang="zh-CN" sz="1600" dirty="0">
                <a:solidFill>
                  <a:srgbClr val="FF0000"/>
                </a:solidFill>
                <a:latin typeface="微软雅黑" panose="020B0503020204020204" pitchFamily="34" charset="-122"/>
                <a:ea typeface="微软雅黑" panose="020B0503020204020204" pitchFamily="34" charset="-122"/>
              </a:rPr>
              <a:t>V</a:t>
            </a:r>
            <a:r>
              <a:rPr lang="zh-CN" altLang="en-US" sz="1600" dirty="0">
                <a:solidFill>
                  <a:srgbClr val="FF0000"/>
                </a:solidFill>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a2)</a:t>
            </a:r>
            <a:r>
              <a:rPr lang="zh-CN" altLang="en-US" sz="1600" dirty="0">
                <a:solidFill>
                  <a:srgbClr val="FF0000"/>
                </a:solidFill>
                <a:latin typeface="微软雅黑" panose="020B0503020204020204" pitchFamily="34" charset="-122"/>
                <a:ea typeface="微软雅黑" panose="020B0503020204020204" pitchFamily="34" charset="-122"/>
              </a:rPr>
              <a:t>，不是</a:t>
            </a:r>
            <a:r>
              <a:rPr lang="en-US" altLang="zh-CN" sz="1600" dirty="0">
                <a:solidFill>
                  <a:srgbClr val="FF0000"/>
                </a:solidFill>
                <a:latin typeface="微软雅黑" panose="020B0503020204020204" pitchFamily="34" charset="-122"/>
                <a:ea typeface="微软雅黑" panose="020B0503020204020204" pitchFamily="34" charset="-122"/>
              </a:rPr>
              <a:t>S3</a:t>
            </a:r>
            <a:r>
              <a:rPr lang="zh-CN" altLang="en-US" sz="1600" dirty="0">
                <a:solidFill>
                  <a:srgbClr val="FF0000"/>
                </a:solidFill>
                <a:latin typeface="微软雅黑" panose="020B0503020204020204" pitchFamily="34" charset="-122"/>
                <a:ea typeface="微软雅黑" panose="020B0503020204020204" pitchFamily="34" charset="-122"/>
              </a:rPr>
              <a:t>状态的预期输入，说明输入不符合要识别的模式，输出</a:t>
            </a:r>
            <a:r>
              <a:rPr lang="en-US" altLang="zh-CN" sz="1600" dirty="0">
                <a:solidFill>
                  <a:srgbClr val="FF0000"/>
                </a:solidFill>
                <a:latin typeface="微软雅黑" panose="020B0503020204020204" pitchFamily="34" charset="-122"/>
                <a:ea typeface="微软雅黑" panose="020B0503020204020204" pitchFamily="34" charset="-122"/>
              </a:rPr>
              <a:t>false</a:t>
            </a:r>
            <a:r>
              <a:rPr lang="zh-CN" altLang="en-US" sz="1600" dirty="0">
                <a:solidFill>
                  <a:srgbClr val="FF0000"/>
                </a:solidFill>
                <a:latin typeface="微软雅黑" panose="020B0503020204020204" pitchFamily="34" charset="-122"/>
                <a:ea typeface="微软雅黑" panose="020B0503020204020204" pitchFamily="34" charset="-122"/>
              </a:rPr>
              <a:t>，停止图灵机</a:t>
            </a:r>
          </a:p>
        </p:txBody>
      </p:sp>
      <p:cxnSp>
        <p:nvCxnSpPr>
          <p:cNvPr id="5" name="连接符: 肘形 4">
            <a:extLst>
              <a:ext uri="{FF2B5EF4-FFF2-40B4-BE49-F238E27FC236}">
                <a16:creationId xmlns:a16="http://schemas.microsoft.com/office/drawing/2014/main" id="{7BA5B302-1483-475B-B6A5-9ED113EE346D}"/>
              </a:ext>
            </a:extLst>
          </p:cNvPr>
          <p:cNvCxnSpPr>
            <a:stCxn id="13" idx="0"/>
          </p:cNvCxnSpPr>
          <p:nvPr/>
        </p:nvCxnSpPr>
        <p:spPr>
          <a:xfrm rot="16200000" flipV="1">
            <a:off x="2648803" y="2810544"/>
            <a:ext cx="581664" cy="1656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8575B57-C6D7-4DCC-B11F-D686FC2BE400}"/>
              </a:ext>
            </a:extLst>
          </p:cNvPr>
          <p:cNvCxnSpPr/>
          <p:nvPr/>
        </p:nvCxnSpPr>
        <p:spPr>
          <a:xfrm flipV="1">
            <a:off x="5903057" y="3236692"/>
            <a:ext cx="4147345"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914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28233"/>
                                        </p:tgtEl>
                                        <p:attrNameLst>
                                          <p:attrName>style.visibility</p:attrName>
                                        </p:attrNameLst>
                                      </p:cBhvr>
                                      <p:to>
                                        <p:strVal val="visible"/>
                                      </p:to>
                                    </p:set>
                                    <p:anim calcmode="lin" valueType="num">
                                      <p:cBhvr additive="base">
                                        <p:cTn id="7" dur="500" fill="hold"/>
                                        <p:tgtEl>
                                          <p:spTgt spid="1928233"/>
                                        </p:tgtEl>
                                        <p:attrNameLst>
                                          <p:attrName>ppt_x</p:attrName>
                                        </p:attrNameLst>
                                      </p:cBhvr>
                                      <p:tavLst>
                                        <p:tav tm="0">
                                          <p:val>
                                            <p:strVal val="#ppt_x"/>
                                          </p:val>
                                        </p:tav>
                                        <p:tav tm="100000">
                                          <p:val>
                                            <p:strVal val="#ppt_x"/>
                                          </p:val>
                                        </p:tav>
                                      </p:tavLst>
                                    </p:anim>
                                    <p:anim calcmode="lin" valueType="num">
                                      <p:cBhvr additive="base">
                                        <p:cTn id="8" dur="500" fill="hold"/>
                                        <p:tgtEl>
                                          <p:spTgt spid="19282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8198"/>
                                        </p:tgtEl>
                                        <p:attrNameLst>
                                          <p:attrName>style.visibility</p:attrName>
                                        </p:attrNameLst>
                                      </p:cBhvr>
                                      <p:to>
                                        <p:strVal val="visible"/>
                                      </p:to>
                                    </p:set>
                                    <p:anim calcmode="lin" valueType="num">
                                      <p:cBhvr additive="base">
                                        <p:cTn id="13" dur="500" fill="hold"/>
                                        <p:tgtEl>
                                          <p:spTgt spid="1928198"/>
                                        </p:tgtEl>
                                        <p:attrNameLst>
                                          <p:attrName>ppt_x</p:attrName>
                                        </p:attrNameLst>
                                      </p:cBhvr>
                                      <p:tavLst>
                                        <p:tav tm="0">
                                          <p:val>
                                            <p:strVal val="#ppt_x"/>
                                          </p:val>
                                        </p:tav>
                                        <p:tav tm="100000">
                                          <p:val>
                                            <p:strVal val="#ppt_x"/>
                                          </p:val>
                                        </p:tav>
                                      </p:tavLst>
                                    </p:anim>
                                    <p:anim calcmode="lin" valueType="num">
                                      <p:cBhvr additive="base">
                                        <p:cTn id="14" dur="500" fill="hold"/>
                                        <p:tgtEl>
                                          <p:spTgt spid="192819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28232"/>
                                        </p:tgtEl>
                                        <p:attrNameLst>
                                          <p:attrName>style.visibility</p:attrName>
                                        </p:attrNameLst>
                                      </p:cBhvr>
                                      <p:to>
                                        <p:strVal val="visible"/>
                                      </p:to>
                                    </p:set>
                                    <p:anim calcmode="lin" valueType="num">
                                      <p:cBhvr additive="base">
                                        <p:cTn id="17" dur="500" fill="hold"/>
                                        <p:tgtEl>
                                          <p:spTgt spid="1928232"/>
                                        </p:tgtEl>
                                        <p:attrNameLst>
                                          <p:attrName>ppt_x</p:attrName>
                                        </p:attrNameLst>
                                      </p:cBhvr>
                                      <p:tavLst>
                                        <p:tav tm="0">
                                          <p:val>
                                            <p:strVal val="#ppt_x"/>
                                          </p:val>
                                        </p:tav>
                                        <p:tav tm="100000">
                                          <p:val>
                                            <p:strVal val="#ppt_x"/>
                                          </p:val>
                                        </p:tav>
                                      </p:tavLst>
                                    </p:anim>
                                    <p:anim calcmode="lin" valueType="num">
                                      <p:cBhvr additive="base">
                                        <p:cTn id="18" dur="500" fill="hold"/>
                                        <p:tgtEl>
                                          <p:spTgt spid="1928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232" grpId="0"/>
      <p:bldP spid="19282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6" name="Text Box 4"/>
          <p:cNvSpPr txBox="1">
            <a:spLocks noChangeArrowheads="1"/>
          </p:cNvSpPr>
          <p:nvPr/>
        </p:nvSpPr>
        <p:spPr bwMode="auto">
          <a:xfrm>
            <a:off x="589267" y="1535038"/>
            <a:ext cx="5687570" cy="230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solidFill>
                  <a:schemeClr val="accent2"/>
                </a:solidFill>
                <a:latin typeface="微软雅黑" panose="020B0503020204020204" pitchFamily="34" charset="-122"/>
                <a:ea typeface="微软雅黑" panose="020B0503020204020204" pitchFamily="34" charset="-122"/>
              </a:rPr>
              <a:t>示例输入</a:t>
            </a:r>
            <a:r>
              <a:rPr lang="en-US" altLang="zh-CN" sz="2400" dirty="0">
                <a:solidFill>
                  <a:schemeClr val="accent2"/>
                </a:solidFill>
                <a:latin typeface="微软雅黑" panose="020B0503020204020204" pitchFamily="34" charset="-122"/>
                <a:ea typeface="微软雅黑" panose="020B0503020204020204" pitchFamily="34" charset="-122"/>
              </a:rPr>
              <a:t>3</a:t>
            </a:r>
            <a:r>
              <a:rPr lang="zh-CN" altLang="en-US" sz="2400" dirty="0">
                <a:solidFill>
                  <a:schemeClr val="accent2"/>
                </a:solidFill>
                <a:latin typeface="微软雅黑" panose="020B0503020204020204" pitchFamily="34" charset="-122"/>
                <a:ea typeface="微软雅黑" panose="020B0503020204020204" pitchFamily="34" charset="-122"/>
              </a:rPr>
              <a:t>：</a:t>
            </a:r>
            <a:r>
              <a:rPr kumimoji="0" lang="en-US" altLang="zh-CN" sz="2400" dirty="0"/>
              <a:t>a=66</a:t>
            </a:r>
          </a:p>
          <a:p>
            <a:pPr>
              <a:lnSpc>
                <a:spcPct val="130000"/>
              </a:lnSpc>
              <a:buFont typeface="Wingdings" panose="05000000000000000000" pitchFamily="2" charset="2"/>
              <a:buNone/>
            </a:pPr>
            <a:r>
              <a:rPr lang="zh-CN" altLang="en-US" sz="2400" dirty="0">
                <a:solidFill>
                  <a:schemeClr val="accent2"/>
                </a:solidFill>
                <a:latin typeface="微软雅黑" panose="020B0503020204020204" pitchFamily="34" charset="-122"/>
                <a:ea typeface="微软雅黑" panose="020B0503020204020204" pitchFamily="34" charset="-122"/>
              </a:rPr>
              <a:t>预期输出：</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('S1', 'V', 'V', 'R', 'S2')</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('S2', '=', '=', 'R', 'S3')</a:t>
            </a:r>
          </a:p>
          <a:p>
            <a:pPr>
              <a:lnSpc>
                <a:spcPct val="130000"/>
              </a:lnSpc>
              <a:buFont typeface="Wingdings" panose="05000000000000000000" pitchFamily="2" charset="2"/>
              <a:buNone/>
            </a:pPr>
            <a:r>
              <a:rPr lang="en-US" altLang="zh-CN" sz="1600" dirty="0">
                <a:solidFill>
                  <a:schemeClr val="accent2"/>
                </a:solidFill>
                <a:latin typeface="微软雅黑" panose="020B0503020204020204" pitchFamily="34" charset="-122"/>
                <a:ea typeface="微软雅黑" panose="020B0503020204020204" pitchFamily="34" charset="-122"/>
              </a:rPr>
              <a:t>('S3', 'C', 'C', 'R', 'S4')</a:t>
            </a:r>
          </a:p>
          <a:p>
            <a:pPr>
              <a:lnSpc>
                <a:spcPct val="130000"/>
              </a:lnSpc>
              <a:buFont typeface="Wingdings" panose="05000000000000000000" pitchFamily="2" charset="2"/>
              <a:buNone/>
            </a:pPr>
            <a:r>
              <a:rPr lang="zh-CN" altLang="en-US" sz="1600" dirty="0">
                <a:solidFill>
                  <a:schemeClr val="accent2"/>
                </a:solidFill>
                <a:latin typeface="微软雅黑" panose="020B0503020204020204" pitchFamily="34" charset="-122"/>
                <a:ea typeface="微软雅黑" panose="020B0503020204020204" pitchFamily="34" charset="-122"/>
              </a:rPr>
              <a:t>最终状态不是</a:t>
            </a:r>
            <a:r>
              <a:rPr lang="en-US" altLang="zh-CN" sz="1600" dirty="0">
                <a:solidFill>
                  <a:schemeClr val="accent2"/>
                </a:solidFill>
                <a:latin typeface="微软雅黑" panose="020B0503020204020204" pitchFamily="34" charset="-122"/>
                <a:ea typeface="微软雅黑" panose="020B0503020204020204" pitchFamily="34" charset="-122"/>
              </a:rPr>
              <a:t>S7: false</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nvGrpSpPr>
          <p:cNvPr id="1928198" name="Group 6"/>
          <p:cNvGrpSpPr>
            <a:grpSpLocks/>
          </p:cNvGrpSpPr>
          <p:nvPr/>
        </p:nvGrpSpPr>
        <p:grpSpPr bwMode="auto">
          <a:xfrm>
            <a:off x="6550758" y="2038129"/>
            <a:ext cx="4981575" cy="3375025"/>
            <a:chOff x="4266" y="381"/>
            <a:chExt cx="3138" cy="2126"/>
          </a:xfrm>
        </p:grpSpPr>
        <p:sp>
          <p:nvSpPr>
            <p:cNvPr id="1928199" name="Oval 7"/>
            <p:cNvSpPr>
              <a:spLocks noChangeArrowheads="1"/>
            </p:cNvSpPr>
            <p:nvPr/>
          </p:nvSpPr>
          <p:spPr bwMode="auto">
            <a:xfrm>
              <a:off x="4781" y="871"/>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1</a:t>
              </a:r>
            </a:p>
          </p:txBody>
        </p:sp>
        <p:sp>
          <p:nvSpPr>
            <p:cNvPr id="1928200" name="Oval 8"/>
            <p:cNvSpPr>
              <a:spLocks noChangeArrowheads="1"/>
            </p:cNvSpPr>
            <p:nvPr/>
          </p:nvSpPr>
          <p:spPr bwMode="auto">
            <a:xfrm>
              <a:off x="5642" y="857"/>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2</a:t>
              </a:r>
            </a:p>
          </p:txBody>
        </p:sp>
        <p:sp>
          <p:nvSpPr>
            <p:cNvPr id="1928201" name="Oval 9"/>
            <p:cNvSpPr>
              <a:spLocks noChangeArrowheads="1"/>
            </p:cNvSpPr>
            <p:nvPr/>
          </p:nvSpPr>
          <p:spPr bwMode="auto">
            <a:xfrm>
              <a:off x="6512" y="864"/>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3</a:t>
              </a:r>
            </a:p>
          </p:txBody>
        </p:sp>
        <p:sp>
          <p:nvSpPr>
            <p:cNvPr id="1928202" name="Oval 10"/>
            <p:cNvSpPr>
              <a:spLocks noChangeArrowheads="1"/>
            </p:cNvSpPr>
            <p:nvPr/>
          </p:nvSpPr>
          <p:spPr bwMode="auto">
            <a:xfrm>
              <a:off x="686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4</a:t>
              </a:r>
            </a:p>
          </p:txBody>
        </p:sp>
        <p:sp>
          <p:nvSpPr>
            <p:cNvPr id="1928203" name="Line 11"/>
            <p:cNvSpPr>
              <a:spLocks noChangeShapeType="1"/>
            </p:cNvSpPr>
            <p:nvPr/>
          </p:nvSpPr>
          <p:spPr bwMode="auto">
            <a:xfrm>
              <a:off x="5091" y="1011"/>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4" name="Text Box 12"/>
            <p:cNvSpPr txBox="1">
              <a:spLocks noChangeArrowheads="1"/>
            </p:cNvSpPr>
            <p:nvPr/>
          </p:nvSpPr>
          <p:spPr bwMode="auto">
            <a:xfrm>
              <a:off x="5140" y="806"/>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endParaRPr kumimoji="0" lang="en-US" altLang="zh-CN" sz="1600" b="0" dirty="0"/>
            </a:p>
          </p:txBody>
        </p:sp>
        <p:sp>
          <p:nvSpPr>
            <p:cNvPr id="1928205" name="Freeform 13"/>
            <p:cNvSpPr>
              <a:spLocks/>
            </p:cNvSpPr>
            <p:nvPr/>
          </p:nvSpPr>
          <p:spPr bwMode="auto">
            <a:xfrm rot="-5400000">
              <a:off x="5612" y="55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6" name="Text Box 14"/>
            <p:cNvSpPr txBox="1">
              <a:spLocks noChangeArrowheads="1"/>
            </p:cNvSpPr>
            <p:nvPr/>
          </p:nvSpPr>
          <p:spPr bwMode="auto">
            <a:xfrm>
              <a:off x="5384" y="40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07" name="Line 15"/>
            <p:cNvSpPr>
              <a:spLocks noChangeShapeType="1"/>
            </p:cNvSpPr>
            <p:nvPr/>
          </p:nvSpPr>
          <p:spPr bwMode="auto">
            <a:xfrm>
              <a:off x="6727" y="1136"/>
              <a:ext cx="294" cy="6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08" name="Text Box 16"/>
            <p:cNvSpPr txBox="1">
              <a:spLocks noChangeArrowheads="1"/>
            </p:cNvSpPr>
            <p:nvPr/>
          </p:nvSpPr>
          <p:spPr bwMode="auto">
            <a:xfrm>
              <a:off x="6025" y="804"/>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09" name="Freeform 17"/>
            <p:cNvSpPr>
              <a:spLocks/>
            </p:cNvSpPr>
            <p:nvPr/>
          </p:nvSpPr>
          <p:spPr bwMode="auto">
            <a:xfrm rot="-5400000">
              <a:off x="6492" y="558"/>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0" name="Text Box 18"/>
            <p:cNvSpPr txBox="1">
              <a:spLocks noChangeArrowheads="1"/>
            </p:cNvSpPr>
            <p:nvPr/>
          </p:nvSpPr>
          <p:spPr bwMode="auto">
            <a:xfrm>
              <a:off x="6819" y="127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11" name="Freeform 19"/>
            <p:cNvSpPr>
              <a:spLocks/>
            </p:cNvSpPr>
            <p:nvPr/>
          </p:nvSpPr>
          <p:spPr bwMode="auto">
            <a:xfrm flipH="1">
              <a:off x="4509" y="81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2" name="Oval 20"/>
            <p:cNvSpPr>
              <a:spLocks noChangeArrowheads="1"/>
            </p:cNvSpPr>
            <p:nvPr/>
          </p:nvSpPr>
          <p:spPr bwMode="auto">
            <a:xfrm>
              <a:off x="5998"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5</a:t>
              </a:r>
            </a:p>
          </p:txBody>
        </p:sp>
        <p:sp>
          <p:nvSpPr>
            <p:cNvPr id="1928213" name="Oval 21"/>
            <p:cNvSpPr>
              <a:spLocks noChangeArrowheads="1"/>
            </p:cNvSpPr>
            <p:nvPr/>
          </p:nvSpPr>
          <p:spPr bwMode="auto">
            <a:xfrm>
              <a:off x="5114"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6</a:t>
              </a:r>
            </a:p>
          </p:txBody>
        </p:sp>
        <p:sp>
          <p:nvSpPr>
            <p:cNvPr id="1928214" name="Line 22"/>
            <p:cNvSpPr>
              <a:spLocks noChangeShapeType="1"/>
            </p:cNvSpPr>
            <p:nvPr/>
          </p:nvSpPr>
          <p:spPr bwMode="auto">
            <a:xfrm>
              <a:off x="6305"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15" name="Text Box 23"/>
            <p:cNvSpPr txBox="1">
              <a:spLocks noChangeArrowheads="1"/>
            </p:cNvSpPr>
            <p:nvPr/>
          </p:nvSpPr>
          <p:spPr bwMode="auto">
            <a:xfrm>
              <a:off x="6361" y="1706"/>
              <a:ext cx="4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+,+,R</a:t>
              </a:r>
            </a:p>
          </p:txBody>
        </p:sp>
        <p:sp>
          <p:nvSpPr>
            <p:cNvPr id="1928216" name="Text Box 24"/>
            <p:cNvSpPr txBox="1">
              <a:spLocks noChangeArrowheads="1"/>
            </p:cNvSpPr>
            <p:nvPr/>
          </p:nvSpPr>
          <p:spPr bwMode="auto">
            <a:xfrm>
              <a:off x="6282" y="381"/>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7" name="Text Box 25"/>
            <p:cNvSpPr txBox="1">
              <a:spLocks noChangeArrowheads="1"/>
            </p:cNvSpPr>
            <p:nvPr/>
          </p:nvSpPr>
          <p:spPr bwMode="auto">
            <a:xfrm>
              <a:off x="6670"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8" name="Text Box 26"/>
            <p:cNvSpPr txBox="1">
              <a:spLocks noChangeArrowheads="1"/>
            </p:cNvSpPr>
            <p:nvPr/>
          </p:nvSpPr>
          <p:spPr bwMode="auto">
            <a:xfrm>
              <a:off x="5816"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19" name="Text Box 27"/>
            <p:cNvSpPr txBox="1">
              <a:spLocks noChangeArrowheads="1"/>
            </p:cNvSpPr>
            <p:nvPr/>
          </p:nvSpPr>
          <p:spPr bwMode="auto">
            <a:xfrm>
              <a:off x="4272" y="64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20" name="Freeform 28"/>
            <p:cNvSpPr>
              <a:spLocks/>
            </p:cNvSpPr>
            <p:nvPr/>
          </p:nvSpPr>
          <p:spPr bwMode="auto">
            <a:xfrm rot="16200000" flipH="1">
              <a:off x="6847" y="1975"/>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1" name="Freeform 29"/>
            <p:cNvSpPr>
              <a:spLocks/>
            </p:cNvSpPr>
            <p:nvPr/>
          </p:nvSpPr>
          <p:spPr bwMode="auto">
            <a:xfrm rot="16200000" flipH="1">
              <a:off x="5981"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2" name="Freeform 30"/>
            <p:cNvSpPr>
              <a:spLocks/>
            </p:cNvSpPr>
            <p:nvPr/>
          </p:nvSpPr>
          <p:spPr bwMode="auto">
            <a:xfrm rot="16200000" flipH="1">
              <a:off x="5099" y="1973"/>
              <a:ext cx="323" cy="366"/>
            </a:xfrm>
            <a:custGeom>
              <a:avLst/>
              <a:gdLst>
                <a:gd name="T0" fmla="*/ 0 w 323"/>
                <a:gd name="T1" fmla="*/ 86 h 366"/>
                <a:gd name="T2" fmla="*/ 277 w 323"/>
                <a:gd name="T3" fmla="*/ 40 h 366"/>
                <a:gd name="T4" fmla="*/ 277 w 323"/>
                <a:gd name="T5" fmla="*/ 324 h 366"/>
                <a:gd name="T6" fmla="*/ 8 w 323"/>
                <a:gd name="T7" fmla="*/ 294 h 366"/>
              </a:gdLst>
              <a:ahLst/>
              <a:cxnLst>
                <a:cxn ang="0">
                  <a:pos x="T0" y="T1"/>
                </a:cxn>
                <a:cxn ang="0">
                  <a:pos x="T2" y="T3"/>
                </a:cxn>
                <a:cxn ang="0">
                  <a:pos x="T4" y="T5"/>
                </a:cxn>
                <a:cxn ang="0">
                  <a:pos x="T6" y="T7"/>
                </a:cxn>
              </a:cxnLst>
              <a:rect l="0" t="0" r="r" b="b"/>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3" name="Line 31"/>
            <p:cNvSpPr>
              <a:spLocks noChangeShapeType="1"/>
            </p:cNvSpPr>
            <p:nvPr/>
          </p:nvSpPr>
          <p:spPr bwMode="auto">
            <a:xfrm>
              <a:off x="5953" y="1003"/>
              <a:ext cx="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4" name="Oval 32"/>
            <p:cNvSpPr>
              <a:spLocks noChangeArrowheads="1"/>
            </p:cNvSpPr>
            <p:nvPr/>
          </p:nvSpPr>
          <p:spPr bwMode="auto">
            <a:xfrm>
              <a:off x="4266" y="1756"/>
              <a:ext cx="351" cy="3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S</a:t>
              </a:r>
              <a:r>
                <a:rPr kumimoji="0" lang="en-US" altLang="zh-CN" sz="1600" b="0" baseline="-25000"/>
                <a:t>7</a:t>
              </a:r>
            </a:p>
          </p:txBody>
        </p:sp>
        <p:sp>
          <p:nvSpPr>
            <p:cNvPr id="1928225" name="Line 33"/>
            <p:cNvSpPr>
              <a:spLocks noChangeShapeType="1"/>
            </p:cNvSpPr>
            <p:nvPr/>
          </p:nvSpPr>
          <p:spPr bwMode="auto">
            <a:xfrm>
              <a:off x="4571"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6" name="Text Box 34"/>
            <p:cNvSpPr txBox="1">
              <a:spLocks noChangeArrowheads="1"/>
            </p:cNvSpPr>
            <p:nvPr/>
          </p:nvSpPr>
          <p:spPr bwMode="auto">
            <a:xfrm>
              <a:off x="4597" y="1706"/>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sp>
          <p:nvSpPr>
            <p:cNvPr id="1928227" name="Line 35"/>
            <p:cNvSpPr>
              <a:spLocks noChangeShapeType="1"/>
            </p:cNvSpPr>
            <p:nvPr/>
          </p:nvSpPr>
          <p:spPr bwMode="auto">
            <a:xfrm>
              <a:off x="5439" y="1897"/>
              <a:ext cx="55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8228" name="Text Box 36"/>
            <p:cNvSpPr txBox="1">
              <a:spLocks noChangeArrowheads="1"/>
            </p:cNvSpPr>
            <p:nvPr/>
          </p:nvSpPr>
          <p:spPr bwMode="auto">
            <a:xfrm>
              <a:off x="5489" y="1706"/>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C,C,R</a:t>
              </a:r>
            </a:p>
          </p:txBody>
        </p:sp>
        <p:sp>
          <p:nvSpPr>
            <p:cNvPr id="1928229" name="Text Box 37"/>
            <p:cNvSpPr txBox="1">
              <a:spLocks noChangeArrowheads="1"/>
            </p:cNvSpPr>
            <p:nvPr/>
          </p:nvSpPr>
          <p:spPr bwMode="auto">
            <a:xfrm>
              <a:off x="4914" y="2295"/>
              <a:ext cx="7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zh-CN" altLang="en-US" sz="1600" b="0"/>
                <a:t>空格</a:t>
              </a:r>
              <a:r>
                <a:rPr kumimoji="0" lang="en-US" altLang="zh-CN" sz="1600" b="0"/>
                <a:t>,null,R</a:t>
              </a:r>
            </a:p>
          </p:txBody>
        </p:sp>
        <p:sp>
          <p:nvSpPr>
            <p:cNvPr id="1928230" name="Freeform 38"/>
            <p:cNvSpPr>
              <a:spLocks/>
            </p:cNvSpPr>
            <p:nvPr/>
          </p:nvSpPr>
          <p:spPr bwMode="auto">
            <a:xfrm>
              <a:off x="4524" y="1420"/>
              <a:ext cx="2436" cy="368"/>
            </a:xfrm>
            <a:custGeom>
              <a:avLst/>
              <a:gdLst>
                <a:gd name="T0" fmla="*/ 2436 w 2436"/>
                <a:gd name="T1" fmla="*/ 356 h 368"/>
                <a:gd name="T2" fmla="*/ 1206 w 2436"/>
                <a:gd name="T3" fmla="*/ 2 h 368"/>
                <a:gd name="T4" fmla="*/ 0 w 2436"/>
                <a:gd name="T5" fmla="*/ 368 h 368"/>
              </a:gdLst>
              <a:ahLst/>
              <a:cxnLst>
                <a:cxn ang="0">
                  <a:pos x="T0" y="T1"/>
                </a:cxn>
                <a:cxn ang="0">
                  <a:pos x="T2" y="T3"/>
                </a:cxn>
                <a:cxn ang="0">
                  <a:pos x="T4" y="T5"/>
                </a:cxn>
              </a:cxnLst>
              <a:rect l="0" t="0" r="r" b="b"/>
              <a:pathLst>
                <a:path w="2436" h="368">
                  <a:moveTo>
                    <a:pt x="2436" y="356"/>
                  </a:moveTo>
                  <a:cubicBezTo>
                    <a:pt x="2231" y="297"/>
                    <a:pt x="1612" y="0"/>
                    <a:pt x="1206" y="2"/>
                  </a:cubicBezTo>
                  <a:cubicBezTo>
                    <a:pt x="800" y="4"/>
                    <a:pt x="251" y="292"/>
                    <a:pt x="0" y="36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8231" name="Text Box 39"/>
            <p:cNvSpPr txBox="1">
              <a:spLocks noChangeArrowheads="1"/>
            </p:cNvSpPr>
            <p:nvPr/>
          </p:nvSpPr>
          <p:spPr bwMode="auto">
            <a:xfrm>
              <a:off x="5465" y="1392"/>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a:t>;,null,N</a:t>
              </a:r>
            </a:p>
          </p:txBody>
        </p:sp>
      </p:grpSp>
      <p:sp>
        <p:nvSpPr>
          <p:cNvPr id="1928232" name="Text Box 40"/>
          <p:cNvSpPr txBox="1">
            <a:spLocks noChangeArrowheads="1"/>
          </p:cNvSpPr>
          <p:nvPr/>
        </p:nvSpPr>
        <p:spPr bwMode="auto">
          <a:xfrm>
            <a:off x="6639258" y="5744147"/>
            <a:ext cx="460931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en-US" altLang="zh-CN" sz="1800" b="0" dirty="0"/>
              <a:t>(c)</a:t>
            </a:r>
            <a:r>
              <a:rPr kumimoji="0" lang="zh-CN" altLang="en-US" sz="1800" b="0" dirty="0"/>
              <a:t>能识别两种模式“</a:t>
            </a:r>
            <a:r>
              <a:rPr kumimoji="0" lang="en-US" altLang="zh-CN" sz="1800" b="0" dirty="0"/>
              <a:t>V=C;”</a:t>
            </a:r>
            <a:r>
              <a:rPr kumimoji="0" lang="zh-CN" altLang="en-US" sz="1800" b="0" dirty="0"/>
              <a:t>和 “</a:t>
            </a:r>
            <a:r>
              <a:rPr kumimoji="0" lang="en-US" altLang="zh-CN" sz="1800" b="0" dirty="0"/>
              <a:t>V=C+C;”</a:t>
            </a:r>
            <a:r>
              <a:rPr kumimoji="0" lang="zh-CN" altLang="en-US" sz="1800" b="0" dirty="0"/>
              <a:t>并能去除空格的图灵机示意图</a:t>
            </a:r>
          </a:p>
        </p:txBody>
      </p:sp>
      <p:sp>
        <p:nvSpPr>
          <p:cNvPr id="1928233" name="Text Box 41"/>
          <p:cNvSpPr txBox="1">
            <a:spLocks noChangeArrowheads="1"/>
          </p:cNvSpPr>
          <p:nvPr/>
        </p:nvSpPr>
        <p:spPr bwMode="auto">
          <a:xfrm>
            <a:off x="6632514" y="1169795"/>
            <a:ext cx="5192713" cy="701675"/>
          </a:xfrm>
          <a:prstGeom prst="rect">
            <a:avLst/>
          </a:prstGeom>
          <a:solidFill>
            <a:srgbClr val="B2B2B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0" dirty="0"/>
              <a:t>注：字母表</a:t>
            </a:r>
            <a:r>
              <a:rPr kumimoji="0" lang="en-US" altLang="zh-CN" b="0" dirty="0"/>
              <a:t>{V</a:t>
            </a:r>
            <a:r>
              <a:rPr kumimoji="0" lang="zh-CN" altLang="en-US" b="0" dirty="0"/>
              <a:t>，</a:t>
            </a:r>
            <a:r>
              <a:rPr kumimoji="0" lang="en-US" altLang="zh-CN" b="0" dirty="0"/>
              <a:t>C</a:t>
            </a:r>
            <a:r>
              <a:rPr kumimoji="0" lang="zh-CN" altLang="en-US" b="0" dirty="0"/>
              <a:t>，</a:t>
            </a:r>
            <a:r>
              <a:rPr kumimoji="0" lang="en-US" altLang="zh-CN" b="0" dirty="0"/>
              <a:t>=</a:t>
            </a:r>
            <a:r>
              <a:rPr kumimoji="0" lang="zh-CN" altLang="en-US" b="0" dirty="0"/>
              <a:t>，</a:t>
            </a:r>
            <a:r>
              <a:rPr kumimoji="0" lang="en-US" altLang="zh-CN" b="0" dirty="0"/>
              <a:t>+</a:t>
            </a:r>
            <a:r>
              <a:rPr kumimoji="0" lang="zh-CN" altLang="en-US" b="0" dirty="0"/>
              <a:t>，空格</a:t>
            </a:r>
            <a:r>
              <a:rPr kumimoji="0" lang="en-US" altLang="zh-CN" b="0" dirty="0"/>
              <a:t>, ; }</a:t>
            </a:r>
            <a:r>
              <a:rPr kumimoji="0" lang="zh-CN" altLang="en-US" b="0" dirty="0"/>
              <a:t>；</a:t>
            </a:r>
            <a:r>
              <a:rPr kumimoji="0" lang="en-US" altLang="zh-CN" b="0" dirty="0"/>
              <a:t>S</a:t>
            </a:r>
            <a:r>
              <a:rPr kumimoji="0" lang="en-US" altLang="zh-CN" b="0" baseline="-25000" dirty="0"/>
              <a:t>1</a:t>
            </a:r>
            <a:r>
              <a:rPr kumimoji="0" lang="zh-CN" altLang="en-US" b="0" dirty="0"/>
              <a:t>起始状态；</a:t>
            </a:r>
            <a:r>
              <a:rPr kumimoji="0" lang="en-US" altLang="zh-CN" b="0" dirty="0"/>
              <a:t>S</a:t>
            </a:r>
            <a:r>
              <a:rPr kumimoji="0" lang="en-US" altLang="zh-CN" b="0" baseline="-25000" dirty="0"/>
              <a:t>7</a:t>
            </a:r>
            <a:r>
              <a:rPr kumimoji="0" lang="zh-CN" altLang="en-US" b="0" dirty="0"/>
              <a:t>终止状态；</a:t>
            </a:r>
            <a:r>
              <a:rPr kumimoji="0" lang="en-US" altLang="zh-CN" b="0" dirty="0"/>
              <a:t>null</a:t>
            </a:r>
            <a:r>
              <a:rPr kumimoji="0" lang="zh-CN" altLang="en-US" b="0" dirty="0"/>
              <a:t>表示什么也不写回。</a:t>
            </a:r>
          </a:p>
        </p:txBody>
      </p:sp>
      <p:sp>
        <p:nvSpPr>
          <p:cNvPr id="3" name="标题 1">
            <a:extLst>
              <a:ext uri="{FF2B5EF4-FFF2-40B4-BE49-F238E27FC236}">
                <a16:creationId xmlns:a16="http://schemas.microsoft.com/office/drawing/2014/main" id="{4D7F825B-DB2D-4313-B49B-59289754A832}"/>
              </a:ext>
            </a:extLst>
          </p:cNvPr>
          <p:cNvSpPr txBox="1">
            <a:spLocks/>
          </p:cNvSpPr>
          <p:nvPr/>
        </p:nvSpPr>
        <p:spPr>
          <a:xfrm>
            <a:off x="691528" y="253016"/>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简单模式识别图灵机的实现</a:t>
            </a:r>
          </a:p>
        </p:txBody>
      </p:sp>
      <p:sp>
        <p:nvSpPr>
          <p:cNvPr id="2" name="Text Box 4">
            <a:extLst>
              <a:ext uri="{FF2B5EF4-FFF2-40B4-BE49-F238E27FC236}">
                <a16:creationId xmlns:a16="http://schemas.microsoft.com/office/drawing/2014/main" id="{88D6EBEA-8599-4E10-ACA4-6AD346900F3D}"/>
              </a:ext>
            </a:extLst>
          </p:cNvPr>
          <p:cNvSpPr txBox="1">
            <a:spLocks noChangeArrowheads="1"/>
          </p:cNvSpPr>
          <p:nvPr/>
        </p:nvSpPr>
        <p:spPr bwMode="auto">
          <a:xfrm>
            <a:off x="589267" y="910403"/>
            <a:ext cx="611337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000" dirty="0">
                <a:solidFill>
                  <a:schemeClr val="accent2"/>
                </a:solidFill>
                <a:latin typeface="微软雅黑" panose="020B0503020204020204" pitchFamily="34" charset="-122"/>
                <a:ea typeface="微软雅黑" panose="020B0503020204020204" pitchFamily="34" charset="-122"/>
              </a:rPr>
              <a:t>要求输出图灵机运行过程中所运用的规则与识别结果</a:t>
            </a:r>
          </a:p>
        </p:txBody>
      </p:sp>
      <p:sp>
        <p:nvSpPr>
          <p:cNvPr id="6" name="Text Box 4">
            <a:extLst>
              <a:ext uri="{FF2B5EF4-FFF2-40B4-BE49-F238E27FC236}">
                <a16:creationId xmlns:a16="http://schemas.microsoft.com/office/drawing/2014/main" id="{502B45E4-6BE0-43F3-A36D-A2ED0D29A5E6}"/>
              </a:ext>
            </a:extLst>
          </p:cNvPr>
          <p:cNvSpPr txBox="1">
            <a:spLocks noChangeArrowheads="1"/>
          </p:cNvSpPr>
          <p:nvPr/>
        </p:nvSpPr>
        <p:spPr bwMode="auto">
          <a:xfrm>
            <a:off x="509367" y="5968034"/>
            <a:ext cx="7515969" cy="70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五元组的含义</a:t>
            </a:r>
            <a:r>
              <a:rPr lang="en-US" altLang="zh-CN" sz="1600" dirty="0">
                <a:solidFill>
                  <a:schemeClr val="accent2"/>
                </a:solidFill>
                <a:latin typeface="微软雅黑" panose="020B0503020204020204" pitchFamily="34" charset="-122"/>
                <a:ea typeface="微软雅黑" panose="020B0503020204020204" pitchFamily="34" charset="-122"/>
              </a:rPr>
              <a:t>:</a:t>
            </a:r>
          </a:p>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（当前状态，当前输入，写回的字母，右移</a:t>
            </a:r>
            <a:r>
              <a:rPr lang="en-US" altLang="zh-CN" sz="1600" dirty="0">
                <a:solidFill>
                  <a:schemeClr val="accent2"/>
                </a:solidFill>
                <a:latin typeface="微软雅黑" panose="020B0503020204020204" pitchFamily="34" charset="-122"/>
                <a:ea typeface="微软雅黑" panose="020B0503020204020204" pitchFamily="34" charset="-122"/>
              </a:rPr>
              <a:t>R</a:t>
            </a:r>
            <a:r>
              <a:rPr lang="zh-CN" altLang="en-US" sz="1600" dirty="0">
                <a:solidFill>
                  <a:schemeClr val="accent2"/>
                </a:solidFill>
                <a:latin typeface="微软雅黑" panose="020B0503020204020204" pitchFamily="34" charset="-122"/>
                <a:ea typeface="微软雅黑" panose="020B0503020204020204" pitchFamily="34" charset="-122"/>
              </a:rPr>
              <a:t>或左移</a:t>
            </a:r>
            <a:r>
              <a:rPr lang="en-US" altLang="zh-CN" sz="1600" dirty="0">
                <a:solidFill>
                  <a:schemeClr val="accent2"/>
                </a:solidFill>
                <a:latin typeface="微软雅黑" panose="020B0503020204020204" pitchFamily="34" charset="-122"/>
                <a:ea typeface="微软雅黑" panose="020B0503020204020204" pitchFamily="34" charset="-122"/>
              </a:rPr>
              <a:t>L</a:t>
            </a:r>
            <a:r>
              <a:rPr lang="zh-CN" altLang="en-US" sz="1600" dirty="0">
                <a:solidFill>
                  <a:schemeClr val="accent2"/>
                </a:solidFill>
                <a:latin typeface="微软雅黑" panose="020B0503020204020204" pitchFamily="34" charset="-122"/>
                <a:ea typeface="微软雅黑" panose="020B0503020204020204" pitchFamily="34" charset="-122"/>
              </a:rPr>
              <a:t>，下一个状态）</a:t>
            </a:r>
          </a:p>
        </p:txBody>
      </p:sp>
      <p:sp>
        <p:nvSpPr>
          <p:cNvPr id="13" name="Text Box 4">
            <a:extLst>
              <a:ext uri="{FF2B5EF4-FFF2-40B4-BE49-F238E27FC236}">
                <a16:creationId xmlns:a16="http://schemas.microsoft.com/office/drawing/2014/main" id="{8BF84C26-2FDD-48DE-973A-9BDE7B333AB6}"/>
              </a:ext>
            </a:extLst>
          </p:cNvPr>
          <p:cNvSpPr txBox="1">
            <a:spLocks noChangeArrowheads="1"/>
          </p:cNvSpPr>
          <p:nvPr/>
        </p:nvSpPr>
        <p:spPr bwMode="auto">
          <a:xfrm>
            <a:off x="1260629" y="4246960"/>
            <a:ext cx="4443993" cy="102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600" dirty="0">
                <a:solidFill>
                  <a:srgbClr val="FF0000"/>
                </a:solidFill>
                <a:latin typeface="微软雅黑" panose="020B0503020204020204" pitchFamily="34" charset="-122"/>
                <a:ea typeface="微软雅黑" panose="020B0503020204020204" pitchFamily="34" charset="-122"/>
              </a:rPr>
              <a:t>在</a:t>
            </a:r>
            <a:r>
              <a:rPr lang="en-US" altLang="zh-CN" sz="1600" dirty="0">
                <a:solidFill>
                  <a:srgbClr val="FF0000"/>
                </a:solidFill>
                <a:latin typeface="微软雅黑" panose="020B0503020204020204" pitchFamily="34" charset="-122"/>
                <a:ea typeface="微软雅黑" panose="020B0503020204020204" pitchFamily="34" charset="-122"/>
              </a:rPr>
              <a:t>S3</a:t>
            </a:r>
            <a:r>
              <a:rPr lang="zh-CN" altLang="en-US" sz="1600" dirty="0">
                <a:solidFill>
                  <a:srgbClr val="FF0000"/>
                </a:solidFill>
                <a:latin typeface="微软雅黑" panose="020B0503020204020204" pitchFamily="34" charset="-122"/>
                <a:ea typeface="微软雅黑" panose="020B0503020204020204" pitchFamily="34" charset="-122"/>
              </a:rPr>
              <a:t>读取到</a:t>
            </a:r>
            <a:r>
              <a:rPr lang="en-US" altLang="zh-CN" sz="1600" dirty="0">
                <a:solidFill>
                  <a:srgbClr val="FF0000"/>
                </a:solidFill>
                <a:latin typeface="微软雅黑" panose="020B0503020204020204" pitchFamily="34" charset="-122"/>
                <a:ea typeface="微软雅黑" panose="020B0503020204020204" pitchFamily="34" charset="-122"/>
              </a:rPr>
              <a:t>C</a:t>
            </a:r>
            <a:r>
              <a:rPr lang="zh-CN" altLang="en-US" sz="1600" dirty="0">
                <a:solidFill>
                  <a:srgbClr val="FF0000"/>
                </a:solidFill>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66</a:t>
            </a:r>
            <a:r>
              <a:rPr lang="zh-CN" altLang="en-US" sz="1600" dirty="0">
                <a:solidFill>
                  <a:srgbClr val="FF0000"/>
                </a:solidFill>
                <a:latin typeface="微软雅黑" panose="020B0503020204020204" pitchFamily="34" charset="-122"/>
                <a:ea typeface="微软雅黑" panose="020B0503020204020204" pitchFamily="34" charset="-122"/>
              </a:rPr>
              <a:t>）后，纸带上内容已经读取完成，图灵机处于</a:t>
            </a:r>
            <a:r>
              <a:rPr lang="en-US" altLang="zh-CN" sz="1600" dirty="0">
                <a:solidFill>
                  <a:srgbClr val="FF0000"/>
                </a:solidFill>
                <a:latin typeface="微软雅黑" panose="020B0503020204020204" pitchFamily="34" charset="-122"/>
                <a:ea typeface="微软雅黑" panose="020B0503020204020204" pitchFamily="34" charset="-122"/>
              </a:rPr>
              <a:t>S4</a:t>
            </a:r>
            <a:r>
              <a:rPr lang="zh-CN" altLang="en-US" sz="1600" dirty="0">
                <a:solidFill>
                  <a:srgbClr val="FF0000"/>
                </a:solidFill>
                <a:latin typeface="微软雅黑" panose="020B0503020204020204" pitchFamily="34" charset="-122"/>
                <a:ea typeface="微软雅黑" panose="020B0503020204020204" pitchFamily="34" charset="-122"/>
              </a:rPr>
              <a:t>状态，即未读到分号进入</a:t>
            </a:r>
            <a:r>
              <a:rPr lang="en-US" altLang="zh-CN" sz="1600" dirty="0">
                <a:solidFill>
                  <a:srgbClr val="FF0000"/>
                </a:solidFill>
                <a:latin typeface="微软雅黑" panose="020B0503020204020204" pitchFamily="34" charset="-122"/>
                <a:ea typeface="微软雅黑" panose="020B0503020204020204" pitchFamily="34" charset="-122"/>
              </a:rPr>
              <a:t>S7</a:t>
            </a:r>
            <a:r>
              <a:rPr lang="zh-CN" altLang="en-US" sz="1600" dirty="0">
                <a:solidFill>
                  <a:srgbClr val="FF0000"/>
                </a:solidFill>
                <a:latin typeface="微软雅黑" panose="020B0503020204020204" pitchFamily="34" charset="-122"/>
                <a:ea typeface="微软雅黑" panose="020B0503020204020204" pitchFamily="34" charset="-122"/>
              </a:rPr>
              <a:t>状态，识别失败</a:t>
            </a:r>
          </a:p>
        </p:txBody>
      </p:sp>
      <p:cxnSp>
        <p:nvCxnSpPr>
          <p:cNvPr id="5" name="连接符: 肘形 4">
            <a:extLst>
              <a:ext uri="{FF2B5EF4-FFF2-40B4-BE49-F238E27FC236}">
                <a16:creationId xmlns:a16="http://schemas.microsoft.com/office/drawing/2014/main" id="{7BA5B302-1483-475B-B6A5-9ED113EE346D}"/>
              </a:ext>
            </a:extLst>
          </p:cNvPr>
          <p:cNvCxnSpPr>
            <a:stCxn id="13" idx="0"/>
          </p:cNvCxnSpPr>
          <p:nvPr/>
        </p:nvCxnSpPr>
        <p:spPr>
          <a:xfrm rot="16200000" flipV="1">
            <a:off x="2822819" y="3587153"/>
            <a:ext cx="581664" cy="7379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22AF32D0-8E11-4E87-BDE4-072F61A31B02}"/>
              </a:ext>
            </a:extLst>
          </p:cNvPr>
          <p:cNvCxnSpPr/>
          <p:nvPr/>
        </p:nvCxnSpPr>
        <p:spPr>
          <a:xfrm rot="16200000" flipV="1">
            <a:off x="2651848" y="2371195"/>
            <a:ext cx="2375490" cy="1376039"/>
          </a:xfrm>
          <a:prstGeom prst="bentConnector3">
            <a:avLst>
              <a:gd name="adj1" fmla="val 99705"/>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32">
            <a:extLst>
              <a:ext uri="{FF2B5EF4-FFF2-40B4-BE49-F238E27FC236}">
                <a16:creationId xmlns:a16="http://schemas.microsoft.com/office/drawing/2014/main" id="{DF6C6EEF-5139-4636-B6F3-27EC49317099}"/>
              </a:ext>
            </a:extLst>
          </p:cNvPr>
          <p:cNvSpPr>
            <a:spLocks noChangeArrowheads="1"/>
          </p:cNvSpPr>
          <p:nvPr/>
        </p:nvSpPr>
        <p:spPr bwMode="auto">
          <a:xfrm>
            <a:off x="8425259" y="3652617"/>
            <a:ext cx="833454" cy="373713"/>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6" rIns="91429" bIns="45716">
            <a:spAutoFit/>
          </a:bodyPr>
          <a:lstStyle/>
          <a:p>
            <a:endParaRPr kumimoji="0" lang="en-US" altLang="zh-CN" sz="1600" b="0" baseline="-25000" dirty="0">
              <a:solidFill>
                <a:srgbClr val="FF0000"/>
              </a:solidFill>
            </a:endParaRPr>
          </a:p>
        </p:txBody>
      </p:sp>
      <p:sp>
        <p:nvSpPr>
          <p:cNvPr id="12" name="Text Box 12">
            <a:extLst>
              <a:ext uri="{FF2B5EF4-FFF2-40B4-BE49-F238E27FC236}">
                <a16:creationId xmlns:a16="http://schemas.microsoft.com/office/drawing/2014/main" id="{98BC6D3C-64CA-414F-B6D1-8D7217288CE4}"/>
              </a:ext>
            </a:extLst>
          </p:cNvPr>
          <p:cNvSpPr txBox="1">
            <a:spLocks noChangeArrowheads="1"/>
          </p:cNvSpPr>
          <p:nvPr/>
        </p:nvSpPr>
        <p:spPr bwMode="auto">
          <a:xfrm>
            <a:off x="7938233" y="2712817"/>
            <a:ext cx="6826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6" rIns="91429" bIns="45716">
            <a:spAutoFit/>
          </a:bodyPr>
          <a:lstStyle/>
          <a:p>
            <a:r>
              <a:rPr kumimoji="0" lang="en-US" altLang="zh-CN" sz="1600" b="0" dirty="0"/>
              <a:t>V,V,R</a:t>
            </a:r>
          </a:p>
        </p:txBody>
      </p:sp>
    </p:spTree>
    <p:extLst>
      <p:ext uri="{BB962C8B-B14F-4D97-AF65-F5344CB8AC3E}">
        <p14:creationId xmlns:p14="http://schemas.microsoft.com/office/powerpoint/2010/main" val="118443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28233"/>
                                        </p:tgtEl>
                                        <p:attrNameLst>
                                          <p:attrName>style.visibility</p:attrName>
                                        </p:attrNameLst>
                                      </p:cBhvr>
                                      <p:to>
                                        <p:strVal val="visible"/>
                                      </p:to>
                                    </p:set>
                                    <p:anim calcmode="lin" valueType="num">
                                      <p:cBhvr additive="base">
                                        <p:cTn id="7" dur="500" fill="hold"/>
                                        <p:tgtEl>
                                          <p:spTgt spid="1928233"/>
                                        </p:tgtEl>
                                        <p:attrNameLst>
                                          <p:attrName>ppt_x</p:attrName>
                                        </p:attrNameLst>
                                      </p:cBhvr>
                                      <p:tavLst>
                                        <p:tav tm="0">
                                          <p:val>
                                            <p:strVal val="#ppt_x"/>
                                          </p:val>
                                        </p:tav>
                                        <p:tav tm="100000">
                                          <p:val>
                                            <p:strVal val="#ppt_x"/>
                                          </p:val>
                                        </p:tav>
                                      </p:tavLst>
                                    </p:anim>
                                    <p:anim calcmode="lin" valueType="num">
                                      <p:cBhvr additive="base">
                                        <p:cTn id="8" dur="500" fill="hold"/>
                                        <p:tgtEl>
                                          <p:spTgt spid="19282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8198"/>
                                        </p:tgtEl>
                                        <p:attrNameLst>
                                          <p:attrName>style.visibility</p:attrName>
                                        </p:attrNameLst>
                                      </p:cBhvr>
                                      <p:to>
                                        <p:strVal val="visible"/>
                                      </p:to>
                                    </p:set>
                                    <p:anim calcmode="lin" valueType="num">
                                      <p:cBhvr additive="base">
                                        <p:cTn id="13" dur="500" fill="hold"/>
                                        <p:tgtEl>
                                          <p:spTgt spid="1928198"/>
                                        </p:tgtEl>
                                        <p:attrNameLst>
                                          <p:attrName>ppt_x</p:attrName>
                                        </p:attrNameLst>
                                      </p:cBhvr>
                                      <p:tavLst>
                                        <p:tav tm="0">
                                          <p:val>
                                            <p:strVal val="#ppt_x"/>
                                          </p:val>
                                        </p:tav>
                                        <p:tav tm="100000">
                                          <p:val>
                                            <p:strVal val="#ppt_x"/>
                                          </p:val>
                                        </p:tav>
                                      </p:tavLst>
                                    </p:anim>
                                    <p:anim calcmode="lin" valueType="num">
                                      <p:cBhvr additive="base">
                                        <p:cTn id="14" dur="500" fill="hold"/>
                                        <p:tgtEl>
                                          <p:spTgt spid="192819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28232"/>
                                        </p:tgtEl>
                                        <p:attrNameLst>
                                          <p:attrName>style.visibility</p:attrName>
                                        </p:attrNameLst>
                                      </p:cBhvr>
                                      <p:to>
                                        <p:strVal val="visible"/>
                                      </p:to>
                                    </p:set>
                                    <p:anim calcmode="lin" valueType="num">
                                      <p:cBhvr additive="base">
                                        <p:cTn id="17" dur="500" fill="hold"/>
                                        <p:tgtEl>
                                          <p:spTgt spid="1928232"/>
                                        </p:tgtEl>
                                        <p:attrNameLst>
                                          <p:attrName>ppt_x</p:attrName>
                                        </p:attrNameLst>
                                      </p:cBhvr>
                                      <p:tavLst>
                                        <p:tav tm="0">
                                          <p:val>
                                            <p:strVal val="#ppt_x"/>
                                          </p:val>
                                        </p:tav>
                                        <p:tav tm="100000">
                                          <p:val>
                                            <p:strVal val="#ppt_x"/>
                                          </p:val>
                                        </p:tav>
                                      </p:tavLst>
                                    </p:anim>
                                    <p:anim calcmode="lin" valueType="num">
                                      <p:cBhvr additive="base">
                                        <p:cTn id="18" dur="500" fill="hold"/>
                                        <p:tgtEl>
                                          <p:spTgt spid="1928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232" grpId="0"/>
      <p:bldP spid="19282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4D7F825B-DB2D-4313-B49B-59289754A832}"/>
              </a:ext>
            </a:extLst>
          </p:cNvPr>
          <p:cNvSpPr txBox="1">
            <a:spLocks/>
          </p:cNvSpPr>
          <p:nvPr/>
        </p:nvSpPr>
        <p:spPr>
          <a:xfrm>
            <a:off x="691528" y="253016"/>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简单模式识别图灵机的实现</a:t>
            </a:r>
          </a:p>
        </p:txBody>
      </p:sp>
      <p:sp>
        <p:nvSpPr>
          <p:cNvPr id="2" name="Text Box 4">
            <a:extLst>
              <a:ext uri="{FF2B5EF4-FFF2-40B4-BE49-F238E27FC236}">
                <a16:creationId xmlns:a16="http://schemas.microsoft.com/office/drawing/2014/main" id="{88D6EBEA-8599-4E10-ACA4-6AD346900F3D}"/>
              </a:ext>
            </a:extLst>
          </p:cNvPr>
          <p:cNvSpPr txBox="1">
            <a:spLocks noChangeArrowheads="1"/>
          </p:cNvSpPr>
          <p:nvPr/>
        </p:nvSpPr>
        <p:spPr bwMode="auto">
          <a:xfrm>
            <a:off x="589267" y="1068191"/>
            <a:ext cx="611337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000" dirty="0">
                <a:solidFill>
                  <a:schemeClr val="accent2"/>
                </a:solidFill>
                <a:latin typeface="微软雅黑" panose="020B0503020204020204" pitchFamily="34" charset="-122"/>
                <a:ea typeface="微软雅黑" panose="020B0503020204020204" pitchFamily="34" charset="-122"/>
              </a:rPr>
              <a:t>实际运行效果</a:t>
            </a:r>
          </a:p>
        </p:txBody>
      </p:sp>
      <p:pic>
        <p:nvPicPr>
          <p:cNvPr id="5" name="图片 4">
            <a:extLst>
              <a:ext uri="{FF2B5EF4-FFF2-40B4-BE49-F238E27FC236}">
                <a16:creationId xmlns:a16="http://schemas.microsoft.com/office/drawing/2014/main" id="{F0CFB1D7-7991-43F6-ADF9-D1F4F4126812}"/>
              </a:ext>
            </a:extLst>
          </p:cNvPr>
          <p:cNvPicPr>
            <a:picLocks noChangeAspect="1"/>
          </p:cNvPicPr>
          <p:nvPr/>
        </p:nvPicPr>
        <p:blipFill>
          <a:blip r:embed="rId2"/>
          <a:stretch>
            <a:fillRect/>
          </a:stretch>
        </p:blipFill>
        <p:spPr>
          <a:xfrm>
            <a:off x="589267" y="1787489"/>
            <a:ext cx="5615653" cy="4781498"/>
          </a:xfrm>
          <a:prstGeom prst="rect">
            <a:avLst/>
          </a:prstGeom>
        </p:spPr>
      </p:pic>
      <p:pic>
        <p:nvPicPr>
          <p:cNvPr id="8" name="图片 7">
            <a:extLst>
              <a:ext uri="{FF2B5EF4-FFF2-40B4-BE49-F238E27FC236}">
                <a16:creationId xmlns:a16="http://schemas.microsoft.com/office/drawing/2014/main" id="{8A5A9BBF-E68E-47CD-93DE-D6C541136A41}"/>
              </a:ext>
            </a:extLst>
          </p:cNvPr>
          <p:cNvPicPr>
            <a:picLocks noChangeAspect="1"/>
          </p:cNvPicPr>
          <p:nvPr/>
        </p:nvPicPr>
        <p:blipFill>
          <a:blip r:embed="rId3"/>
          <a:stretch>
            <a:fillRect/>
          </a:stretch>
        </p:blipFill>
        <p:spPr>
          <a:xfrm>
            <a:off x="6482815" y="425691"/>
            <a:ext cx="5613916" cy="2750442"/>
          </a:xfrm>
          <a:prstGeom prst="rect">
            <a:avLst/>
          </a:prstGeom>
        </p:spPr>
      </p:pic>
      <p:pic>
        <p:nvPicPr>
          <p:cNvPr id="11" name="图片 10">
            <a:extLst>
              <a:ext uri="{FF2B5EF4-FFF2-40B4-BE49-F238E27FC236}">
                <a16:creationId xmlns:a16="http://schemas.microsoft.com/office/drawing/2014/main" id="{9A0C1BDF-42AD-4EA5-8C70-F24AC566F30B}"/>
              </a:ext>
            </a:extLst>
          </p:cNvPr>
          <p:cNvPicPr>
            <a:picLocks noChangeAspect="1"/>
          </p:cNvPicPr>
          <p:nvPr/>
        </p:nvPicPr>
        <p:blipFill>
          <a:blip r:embed="rId4"/>
          <a:stretch>
            <a:fillRect/>
          </a:stretch>
        </p:blipFill>
        <p:spPr>
          <a:xfrm>
            <a:off x="6484930" y="3348808"/>
            <a:ext cx="5517679" cy="3242347"/>
          </a:xfrm>
          <a:prstGeom prst="rect">
            <a:avLst/>
          </a:prstGeom>
        </p:spPr>
      </p:pic>
    </p:spTree>
    <p:extLst>
      <p:ext uri="{BB962C8B-B14F-4D97-AF65-F5344CB8AC3E}">
        <p14:creationId xmlns:p14="http://schemas.microsoft.com/office/powerpoint/2010/main" val="2239363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1076</Words>
  <Application>Microsoft Office PowerPoint</Application>
  <PresentationFormat>宽屏</PresentationFormat>
  <Paragraphs>139</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xl</dc:creator>
  <cp:lastModifiedBy>l xl</cp:lastModifiedBy>
  <cp:revision>14</cp:revision>
  <dcterms:created xsi:type="dcterms:W3CDTF">2020-11-03T01:16:02Z</dcterms:created>
  <dcterms:modified xsi:type="dcterms:W3CDTF">2020-11-03T07:32:04Z</dcterms:modified>
</cp:coreProperties>
</file>