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2"/>
    <p:sldId id="413" r:id="rId3"/>
    <p:sldId id="412" r:id="rId4"/>
    <p:sldId id="451" r:id="rId5"/>
    <p:sldId id="411" r:id="rId6"/>
    <p:sldId id="414" r:id="rId7"/>
    <p:sldId id="430" r:id="rId8"/>
    <p:sldId id="449" r:id="rId9"/>
    <p:sldId id="431" r:id="rId10"/>
    <p:sldId id="448" r:id="rId11"/>
    <p:sldId id="410" r:id="rId12"/>
    <p:sldId id="433" r:id="rId13"/>
    <p:sldId id="452" r:id="rId14"/>
    <p:sldId id="434" r:id="rId15"/>
    <p:sldId id="418" r:id="rId16"/>
    <p:sldId id="415" r:id="rId17"/>
    <p:sldId id="453" r:id="rId18"/>
    <p:sldId id="416" r:id="rId19"/>
    <p:sldId id="435" r:id="rId20"/>
    <p:sldId id="472" r:id="rId21"/>
    <p:sldId id="473" r:id="rId22"/>
    <p:sldId id="417" r:id="rId23"/>
    <p:sldId id="419" r:id="rId24"/>
    <p:sldId id="420" r:id="rId25"/>
    <p:sldId id="421" r:id="rId26"/>
    <p:sldId id="42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1" d="100"/>
          <a:sy n="91" d="100"/>
        </p:scale>
        <p:origin x="422" y="86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2022/2/24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6260" y="914400"/>
            <a:ext cx="9799200" cy="2570400"/>
          </a:xfrm>
        </p:spPr>
        <p:txBody>
          <a:bodyPr/>
          <a:lstStyle/>
          <a:p>
            <a:r>
              <a:rPr lang="zh-CN" altLang="zh-CN" dirty="0"/>
              <a:t>程设考前答疑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351020" y="4942840"/>
            <a:ext cx="4322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2020/12/4	</a:t>
            </a:r>
            <a:r>
              <a:rPr lang="zh-CN" altLang="en-US"/>
              <a:t>邓瀚辰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定义字符串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2282825"/>
            <a:ext cx="5057775" cy="2905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88025" y="1645285"/>
            <a:ext cx="5875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定义时务必将数组开到足够大，防止输入越界，同时要确保输入字符串时，有足够的空位能够放下字符串结尾的</a:t>
            </a:r>
            <a:r>
              <a:rPr lang="en-IN" altLang="en-US"/>
              <a:t>'\0'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en-IN" altLang="zh-CN"/>
              <a:t>get</a:t>
            </a:r>
            <a:r>
              <a:rPr lang="en-US" altLang="en-IN"/>
              <a:t>s————</a:t>
            </a:r>
            <a:r>
              <a:t>少用！</a:t>
            </a:r>
            <a:endParaRPr lang="en-IN" altLang="zh-CN"/>
          </a:p>
          <a:p>
            <a:pPr marL="0" indent="0">
              <a:buNone/>
            </a:pPr>
            <a:r>
              <a:rPr altLang="zh-CN"/>
              <a:t>当读入的字符串中含空格和回车时，必须用</a:t>
            </a:r>
            <a:r>
              <a:rPr lang="en-US" altLang="zh-CN"/>
              <a:t>gets</a:t>
            </a:r>
            <a:r>
              <a:t>，但是</a:t>
            </a:r>
            <a:r>
              <a:rPr lang="en-US" altLang="zh-CN"/>
              <a:t>gets</a:t>
            </a:r>
            <a:r>
              <a:t>可能会在换行符和</a:t>
            </a:r>
            <a:r>
              <a:rPr lang="en-US" altLang="zh-CN"/>
              <a:t>scanf</a:t>
            </a:r>
            <a:r>
              <a:t>，</a:t>
            </a:r>
            <a:r>
              <a:rPr lang="en-US" altLang="zh-CN"/>
              <a:t>gets</a:t>
            </a:r>
            <a:r>
              <a:t>混用时会出现难以理解的</a:t>
            </a:r>
            <a:r>
              <a:rPr lang="en-US" altLang="zh-CN"/>
              <a:t>bug</a:t>
            </a:r>
            <a:r>
              <a:t>，因此能不用就尽量不用</a:t>
            </a:r>
          </a:p>
          <a:p>
            <a:pPr marL="0" indent="0">
              <a:buNone/>
            </a:pPr>
            <a:r>
              <a:rPr lang="en-US" altLang="zh-CN"/>
              <a:t>getchar——</a:t>
            </a:r>
            <a:r>
              <a:t>不用！</a:t>
            </a:r>
            <a:endParaRPr lang="en-US" altLang="zh-CN"/>
          </a:p>
          <a:p>
            <a:pPr marL="0" indent="0">
              <a:buNone/>
            </a:pPr>
            <a:r>
              <a:t>由于可能读入空格和回车，同时个人电脑和评测机回车键的含义不同，因此</a:t>
            </a:r>
            <a:r>
              <a:rPr lang="en-US" altLang="zh-CN"/>
              <a:t>getchar</a:t>
            </a:r>
            <a:r>
              <a:t>会出现意料之外的错误，有经验的同学可以避免，但是该函数有很大风险，并且上述介绍了完美读入单个字符的方法，</a:t>
            </a:r>
            <a:r>
              <a:rPr lang="en-US" altLang="zh-CN"/>
              <a:t>getchar</a:t>
            </a:r>
            <a:r>
              <a:t>可以被彻底放弃</a:t>
            </a: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PS</a:t>
            </a:r>
            <a:r>
              <a:rPr lang="en-US" altLang="en-IN"/>
              <a:t>1</a:t>
            </a:r>
            <a:r>
              <a:rPr lang="en-IN"/>
              <a:t>:  </a:t>
            </a:r>
            <a:r>
              <a:t>如果题中要求处理回车和空格键，那么</a:t>
            </a:r>
            <a:r>
              <a:rPr lang="en-US" altLang="zh-CN"/>
              <a:t>getchar</a:t>
            </a:r>
            <a:r>
              <a:t>或许也有作用，但是这种情况很难出现</a:t>
            </a:r>
            <a:r>
              <a:rPr lang="en-IN" altLang="zh-CN"/>
              <a:t>,</a:t>
            </a:r>
            <a:r>
              <a:rPr altLang="zh-CN"/>
              <a:t>而且</a:t>
            </a:r>
            <a:r>
              <a:rPr lang="en-US" altLang="zh-CN"/>
              <a:t>getchar</a:t>
            </a:r>
            <a:r>
              <a:t>在       这种情况下也不是必要的</a:t>
            </a:r>
          </a:p>
          <a:p>
            <a:pPr marL="0" indent="0">
              <a:buNone/>
            </a:pPr>
            <a:r>
              <a:rPr lang="en-US" altLang="zh-CN"/>
              <a:t>PS2</a:t>
            </a:r>
            <a:r>
              <a:rPr lang="en-IN" altLang="zh-CN"/>
              <a:t>: </a:t>
            </a:r>
            <a:r>
              <a:rPr altLang="en-IN"/>
              <a:t>千</a:t>
            </a:r>
            <a:r>
              <a:t>万不要出现</a:t>
            </a:r>
            <a:r>
              <a:rPr lang="en-IN"/>
              <a:t>\n</a:t>
            </a:r>
          </a:p>
          <a:p>
            <a:pPr marL="0" indent="0">
              <a:buNone/>
            </a:pPr>
            <a:r>
              <a:rPr lang="en-US" altLang="en-IN"/>
              <a:t>PS3</a:t>
            </a:r>
            <a:r>
              <a:t>：</a:t>
            </a:r>
            <a:r>
              <a:rPr lang="en-US" altLang="zh-CN"/>
              <a:t>scanf</a:t>
            </a:r>
            <a:r>
              <a:t>不清楚输入什么时候结束时用</a:t>
            </a:r>
            <a:r>
              <a:rPr lang="en-US" altLang="zh-CN"/>
              <a:t>EOF</a:t>
            </a:r>
            <a:r>
              <a:t>判断</a:t>
            </a:r>
            <a:r>
              <a:rPr lang="en-IN" altLang="zh-CN"/>
              <a:t>,gets</a:t>
            </a:r>
            <a:r>
              <a:rPr altLang="en-IN"/>
              <a:t>不用</a:t>
            </a:r>
            <a:r>
              <a:rPr lang="en-US" altLang="zh-CN"/>
              <a:t>EOF</a:t>
            </a:r>
            <a:r>
              <a:t>判断</a:t>
            </a:r>
          </a:p>
          <a:p>
            <a:pPr marL="0" indent="0">
              <a:buNone/>
            </a:pPr>
            <a:r>
              <a:rPr lang="en-US" altLang="zh-CN"/>
              <a:t>PS4</a:t>
            </a:r>
            <a:r>
              <a:t>：字符串不清楚长度时，直接用</a:t>
            </a:r>
            <a:r>
              <a:rPr lang="en-US" altLang="zh-CN"/>
              <a:t>strlen</a:t>
            </a:r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lstStyle/>
          <a:p>
            <a:r>
              <a:rPr lang="zh-CN" altLang="en-US"/>
              <a:t>常用库函数</a:t>
            </a:r>
            <a:r>
              <a:rPr lang="en-US" altLang="zh-CN"/>
              <a:t>string</a:t>
            </a:r>
            <a:r>
              <a:rPr lang="en-IN" altLang="zh-CN"/>
              <a:t>.h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05485"/>
            <a:ext cx="10968990" cy="606171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/>
              <a:t>strcpy，strncpy </a:t>
            </a:r>
            <a:r>
              <a:rPr lang="en-US" altLang="zh-CN"/>
              <a:t>—— </a:t>
            </a:r>
            <a:r>
              <a:rPr lang="zh-CN" altLang="en-US"/>
              <a:t>字符串复制</a:t>
            </a:r>
          </a:p>
          <a:p>
            <a:pPr marL="0" indent="0">
              <a:buNone/>
            </a:pPr>
            <a:r>
              <a:rPr lang="zh-CN" altLang="en-US"/>
              <a:t>strcat </a:t>
            </a:r>
            <a:r>
              <a:rPr lang="en-US" altLang="zh-CN"/>
              <a:t>—— </a:t>
            </a:r>
            <a:r>
              <a:t>字符串拼接</a:t>
            </a:r>
          </a:p>
          <a:p>
            <a:pPr marL="0" indent="0">
              <a:buNone/>
            </a:pPr>
            <a:r>
              <a:t>strcmp </a:t>
            </a:r>
            <a:r>
              <a:rPr lang="en-US" altLang="zh-CN"/>
              <a:t>—— </a:t>
            </a:r>
            <a:r>
              <a:t>字符串比较</a:t>
            </a:r>
          </a:p>
          <a:p>
            <a:pPr marL="0" indent="0">
              <a:buNone/>
            </a:pPr>
            <a:r>
              <a:rPr>
                <a:sym typeface="+mn-ea"/>
              </a:rPr>
              <a:t>strstr</a:t>
            </a:r>
            <a:r>
              <a:rPr lang="en-US" altLang="zh-CN">
                <a:sym typeface="+mn-ea"/>
              </a:rPr>
              <a:t>—— </a:t>
            </a:r>
            <a:r>
              <a:rPr>
                <a:sym typeface="+mn-ea"/>
              </a:rPr>
              <a:t>查找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串中</a:t>
            </a:r>
            <a:r>
              <a:rPr lang="en-US" altLang="zh-CN">
                <a:sym typeface="+mn-ea"/>
              </a:rPr>
              <a:t>B</a:t>
            </a:r>
            <a:r>
              <a:rPr>
                <a:sym typeface="+mn-ea"/>
              </a:rPr>
              <a:t>串第一次出现的位置</a:t>
            </a:r>
          </a:p>
          <a:p>
            <a:pPr marL="0" indent="0">
              <a:buNone/>
            </a:pPr>
            <a:r>
              <a:t>strlen </a:t>
            </a:r>
            <a:r>
              <a:rPr lang="en-US" altLang="zh-CN"/>
              <a:t>—— </a:t>
            </a:r>
            <a:r>
              <a:t>字符串长度</a:t>
            </a:r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" y="3139440"/>
            <a:ext cx="8143875" cy="3352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10560" y="3284855"/>
            <a:ext cx="76473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/>
              <a:t>strlen</a:t>
            </a:r>
            <a:r>
              <a:rPr lang="zh-CN" altLang="zh-CN"/>
              <a:t>函数的返回值为无符号整数，无符号整数与有符号整数进行运算时会将结果转化为无符号数，如果</a:t>
            </a:r>
            <a:r>
              <a:rPr lang="en-US" altLang="zh-CN"/>
              <a:t>strlen</a:t>
            </a:r>
            <a:r>
              <a:rPr lang="zh-CN" altLang="en-US"/>
              <a:t>的返回值为</a:t>
            </a:r>
            <a:r>
              <a:rPr lang="en-US" altLang="zh-CN"/>
              <a:t>2</a:t>
            </a:r>
            <a:r>
              <a:rPr lang="zh-CN" altLang="en-US"/>
              <a:t>或</a:t>
            </a:r>
            <a:r>
              <a:rPr lang="en-US" altLang="zh-CN"/>
              <a:t>1</a:t>
            </a:r>
            <a:r>
              <a:rPr lang="zh-CN" altLang="en-US"/>
              <a:t>，那么本应是有符号数的</a:t>
            </a:r>
            <a:r>
              <a:rPr lang="en-US" altLang="zh-CN"/>
              <a:t>-1</a:t>
            </a:r>
            <a:r>
              <a:rPr lang="zh-CN" altLang="en-US"/>
              <a:t>或</a:t>
            </a:r>
            <a:r>
              <a:rPr lang="en-US" altLang="zh-CN"/>
              <a:t>-2</a:t>
            </a:r>
            <a:r>
              <a:rPr lang="zh-CN" altLang="en-US"/>
              <a:t>会被转化为无符号数4294967295和429496729</a:t>
            </a:r>
            <a:r>
              <a:rPr lang="en-US" altLang="zh-CN"/>
              <a:t>4</a:t>
            </a:r>
            <a:r>
              <a:rPr lang="en-IN" altLang="en-US"/>
              <a:t>,</a:t>
            </a:r>
            <a:r>
              <a:rPr lang="zh-CN" altLang="en-US"/>
              <a:t>导致循环语句进行错误的判断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altLang="zh-CN"/>
              <a:t>strlen</a:t>
            </a:r>
            <a:r>
              <a:rPr altLang="en-IN"/>
              <a:t>的保险用法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2195195"/>
            <a:ext cx="6334125" cy="3886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zh-CN"/>
              <a:t>ctype.h	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5180" y="1442085"/>
            <a:ext cx="6548120" cy="47593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75" y="70"/>
            <a:ext cx="10969200" cy="705600"/>
          </a:xfrm>
        </p:spPr>
        <p:txBody>
          <a:bodyPr/>
          <a:lstStyle/>
          <a:p>
            <a:r>
              <a:rPr lang="zh-CN" altLang="en-US"/>
              <a:t>不包含在以上函数库中的好用库函数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805" y="619125"/>
            <a:ext cx="12956540" cy="69818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/>
              <a:t>atoi  将</a:t>
            </a:r>
            <a:r>
              <a:rPr lang="en-US" altLang="zh-CN">
                <a:sym typeface="+mn-ea"/>
              </a:rPr>
              <a:t>字符数组变量</a:t>
            </a:r>
            <a:r>
              <a:rPr lang="en-US" altLang="zh-CN"/>
              <a:t>转换为</a:t>
            </a:r>
            <a:r>
              <a:rPr lang="en-US" altLang="zh-CN">
                <a:sym typeface="+mn-ea"/>
              </a:rPr>
              <a:t>整型的数字变量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itoa  将整型的数字变量转换为字符数组变量</a:t>
            </a:r>
            <a:r>
              <a:rPr lang="en-IN"/>
              <a:t>//</a:t>
            </a:r>
            <a:r>
              <a:rPr altLang="en-IN"/>
              <a:t>非标准库函数，部分编译器无法使用，视情况使用该函数</a:t>
            </a:r>
          </a:p>
          <a:p>
            <a:pPr marL="0" indent="0">
              <a:buNone/>
            </a:pPr>
            <a:r>
              <a:rPr altLang="zh-CN"/>
              <a:t>但如果能使用该函数，那么在进制转化，原码补码转化时会十分高效，别人一整道题你用一个函数就解决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qsort </a:t>
            </a:r>
            <a:r>
              <a:t>快速排序 </a:t>
            </a:r>
            <a:r>
              <a:rPr lang="en-US" altLang="zh-CN"/>
              <a:t>//</a:t>
            </a:r>
            <a:r>
              <a:t>需要花费一定时间掌握</a:t>
            </a:r>
          </a:p>
          <a:p>
            <a:pPr marL="0" indent="0">
              <a:buNone/>
            </a:pPr>
            <a:r>
              <a:t>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5" y="4446270"/>
            <a:ext cx="6009640" cy="2058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5" y="1022985"/>
            <a:ext cx="6562725" cy="24142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常用操作方法</a:t>
            </a:r>
            <a:r>
              <a:rPr lang="en-US" altLang="zh-CN"/>
              <a:t>	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</a:t>
            </a:r>
            <a:r>
              <a:t>数组快速标记</a:t>
            </a:r>
            <a:r>
              <a:rPr lang="en-IN" altLang="zh-CN"/>
              <a:t>(</a:t>
            </a:r>
            <a:r>
              <a:rPr altLang="zh-CN"/>
              <a:t>本质为哈希</a:t>
            </a:r>
            <a:r>
              <a:rPr lang="en-IN" altLang="zh-CN"/>
              <a:t>)</a:t>
            </a:r>
            <a:r>
              <a:rPr lang="en-US" altLang="zh-CN"/>
              <a:t>—— </a:t>
            </a:r>
            <a:r>
              <a:t>士谔数</a:t>
            </a:r>
            <a:r>
              <a:rPr lang="en-US" altLang="zh-CN"/>
              <a:t>2073</a:t>
            </a:r>
          </a:p>
          <a:p>
            <a:pPr marL="0" indent="0">
              <a:buNone/>
            </a:pPr>
            <a:r>
              <a:rPr lang="en-US" altLang="zh-CN"/>
              <a:t>2.</a:t>
            </a:r>
            <a:r>
              <a:t>排序</a:t>
            </a:r>
          </a:p>
          <a:p>
            <a:pPr marL="0" indent="0">
              <a:buNone/>
            </a:pPr>
            <a:r>
              <a:t>   对含有多个参数的对象（成绩，姓名）进行排序</a:t>
            </a:r>
          </a:p>
          <a:p>
            <a:pPr marL="0" indent="0">
              <a:buNone/>
            </a:pPr>
            <a:r>
              <a:t>   </a:t>
            </a:r>
            <a:r>
              <a:rPr lang="en-US" altLang="zh-CN"/>
              <a:t>*</a:t>
            </a:r>
            <a:r>
              <a:t>快排</a:t>
            </a:r>
            <a:r>
              <a:rPr lang="en-US" altLang="zh-CN"/>
              <a:t>qsort</a:t>
            </a:r>
            <a:r>
              <a:t>（）</a:t>
            </a:r>
          </a:p>
          <a:p>
            <a:pPr marL="0" indent="0">
              <a:buNone/>
            </a:pPr>
            <a:r>
              <a:rPr lang="en-US" altLang="zh-CN"/>
              <a:t>3.</a:t>
            </a:r>
            <a:r>
              <a:t>缓冲区处理字符串 </a:t>
            </a:r>
          </a:p>
          <a:p>
            <a:pPr marL="0" indent="0">
              <a:buNone/>
            </a:pPr>
            <a:r>
              <a:t>   如果需要在一段含有标点空格的字符串里判断某一单词属性，先设置一个临时的数组，我们称之为缓冲区。遍历原字符串，用</a:t>
            </a:r>
            <a:r>
              <a:rPr lang="en-US" altLang="zh-CN"/>
              <a:t>ctype</a:t>
            </a:r>
            <a:r>
              <a:t>库函数判断读是否为字母，是字母则存入缓冲区，遇到空格或标点则暂时结束遍历，此时缓冲区内为一个单词，可以对其进行操作</a:t>
            </a:r>
          </a:p>
          <a:p>
            <a:pPr marL="0" indent="0">
              <a:buNone/>
            </a:pPr>
            <a:r>
              <a:rPr lang="en-US" altLang="zh-CN"/>
              <a:t>   </a:t>
            </a:r>
            <a:r>
              <a:t>如果需要判断的是字符串中的数字等可以进行相应变化</a:t>
            </a:r>
          </a:p>
          <a:p>
            <a:pPr marL="0" indent="0">
              <a:buNone/>
            </a:pPr>
            <a:r>
              <a:rPr lang="en-US" altLang="zh-CN"/>
              <a:t>4.</a:t>
            </a:r>
            <a:r>
              <a:t>二分查找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" y="55"/>
            <a:ext cx="10969200" cy="4759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缓冲区样例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080"/>
            <a:ext cx="6794500" cy="56299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745" y="386080"/>
            <a:ext cx="5619750" cy="35147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/>
              <a:t>5.</a:t>
            </a:r>
            <a:r>
              <a:t>浮点数运算等数学问题</a:t>
            </a:r>
          </a:p>
          <a:p>
            <a:pPr marL="0" indent="0">
              <a:buNone/>
            </a:pPr>
            <a:r>
              <a:rPr lang="en-US" altLang="zh-CN"/>
              <a:t>6.</a:t>
            </a:r>
            <a:r>
              <a:t>补码，原码的计算</a:t>
            </a:r>
          </a:p>
          <a:p>
            <a:pPr marL="0" indent="0">
              <a:buNone/>
            </a:pPr>
            <a:r>
              <a:rPr lang="en-US" altLang="zh-CN"/>
              <a:t>7.</a:t>
            </a:r>
            <a:r>
              <a:t>进制转化</a:t>
            </a:r>
          </a:p>
          <a:p>
            <a:pPr marL="0" indent="0">
              <a:buNone/>
            </a:pPr>
            <a:r>
              <a:rPr lang="en-US" altLang="zh-CN"/>
              <a:t>8.</a:t>
            </a:r>
            <a:r>
              <a:t>高精度</a:t>
            </a:r>
            <a:r>
              <a:rPr lang="en-US" altLang="zh-CN"/>
              <a:t>/</a:t>
            </a:r>
            <a:r>
              <a:t>矩阵算法</a:t>
            </a:r>
          </a:p>
          <a:p>
            <a:pPr marL="0" indent="0">
              <a:buNone/>
            </a:pPr>
            <a:r>
              <a:rPr lang="en-US" altLang="zh-CN"/>
              <a:t>PS</a:t>
            </a:r>
            <a:r>
              <a:t>：打印模板不代表万事俱备，同时能够自己写出来也不代表打印模板没有作用，参考正确的模板同时自己也会写才能在考场上快速</a:t>
            </a:r>
            <a:r>
              <a:rPr lang="en-US" altLang="zh-CN"/>
              <a:t>AC</a:t>
            </a:r>
          </a:p>
          <a:p>
            <a:pPr marL="0" indent="0">
              <a:buNone/>
            </a:pPr>
            <a:r>
              <a:rPr lang="en-US" altLang="zh-CN"/>
              <a:t>9.</a:t>
            </a:r>
            <a:r>
              <a:t>菜勒公式</a:t>
            </a:r>
            <a:r>
              <a:rPr lang="en-IN" altLang="zh-CN"/>
              <a:t>,</a:t>
            </a:r>
            <a:r>
              <a:rPr altLang="en-IN"/>
              <a:t>秦九韶算法，公因数质因数等</a:t>
            </a:r>
          </a:p>
          <a:p>
            <a:pPr marL="0" indent="0">
              <a:buNone/>
            </a:pPr>
            <a:r>
              <a:rPr lang="en-US" altLang="zh-CN"/>
              <a:t>10.</a:t>
            </a:r>
            <a:r>
              <a:t>输出字符宽度</a:t>
            </a:r>
          </a:p>
          <a:p>
            <a:pPr marL="0" indent="0">
              <a:buNone/>
            </a:pPr>
            <a:r>
              <a:rPr lang="en-US" altLang="zh-CN"/>
              <a:t>11.</a:t>
            </a:r>
            <a:r>
              <a:t>指针可以避免使用（但要会做选择题）</a:t>
            </a:r>
          </a:p>
          <a:p>
            <a:pPr marL="0" indent="0">
              <a:buNone/>
            </a:pPr>
            <a:r>
              <a:rPr lang="en-US" altLang="zh-CN"/>
              <a:t>12.</a:t>
            </a:r>
            <a:r>
              <a:t>基础递归</a:t>
            </a:r>
          </a:p>
          <a:p>
            <a:pPr marL="0" indent="0">
              <a:buNone/>
            </a:pPr>
            <a:r>
              <a:rPr lang="en-US" altLang="zh-CN"/>
              <a:t>13.</a:t>
            </a:r>
            <a:r>
              <a:t>变量作用范围（选择题）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常见</a:t>
            </a:r>
            <a:r>
              <a:rPr lang="en-US" altLang="zh-CN"/>
              <a:t>bug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初始化</a:t>
            </a:r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数组越界</a:t>
            </a:r>
          </a:p>
          <a:p>
            <a:pPr marL="0" indent="0">
              <a:buNone/>
            </a:pPr>
            <a:r>
              <a:rPr lang="en-US" altLang="zh-CN"/>
              <a:t>3.i</a:t>
            </a:r>
            <a:r>
              <a:t>，</a:t>
            </a:r>
            <a:r>
              <a:rPr lang="en-US" altLang="zh-CN"/>
              <a:t>j</a:t>
            </a:r>
            <a:r>
              <a:t>等多重循环控制条件混用</a:t>
            </a:r>
          </a:p>
          <a:p>
            <a:pPr marL="0" indent="0">
              <a:buNone/>
            </a:pPr>
            <a:r>
              <a:rPr lang="en-US" altLang="zh-CN"/>
              <a:t>4.flag</a:t>
            </a:r>
            <a:r>
              <a:t>，进位等数值在进行操作后没有回到原值</a:t>
            </a:r>
          </a:p>
          <a:p>
            <a:pPr marL="0" indent="0">
              <a:buNone/>
            </a:pPr>
            <a:r>
              <a:rPr lang="en-US" altLang="zh-CN"/>
              <a:t>5.</a:t>
            </a:r>
            <a:r>
              <a:t>高精度算法和缓冲区处理时，主循环结束并不意味着程序结束，检查最后的进位和缓冲区</a:t>
            </a:r>
          </a:p>
          <a:p>
            <a:pPr marL="0" indent="0">
              <a:buNone/>
            </a:pPr>
            <a:r>
              <a:rPr lang="en-US" altLang="zh-CN"/>
              <a:t>6.</a:t>
            </a:r>
            <a:r>
              <a:t>不论清不清楚优先级，一律加括号！！！一切关于运算符优先级的问题都是因为你的括号不够多！！</a:t>
            </a:r>
          </a:p>
          <a:p>
            <a:pPr marL="0" indent="0">
              <a:buNone/>
            </a:pPr>
            <a:r>
              <a:rPr lang="en-US" altLang="zh-CN"/>
              <a:t>7.</a:t>
            </a:r>
            <a:r>
              <a:t>大量</a:t>
            </a:r>
            <a:r>
              <a:rPr lang="en-US" altLang="zh-CN"/>
              <a:t>int</a:t>
            </a:r>
            <a:r>
              <a:t>型相加导致</a:t>
            </a:r>
            <a:r>
              <a:rPr lang="en-US" altLang="zh-CN"/>
              <a:t>int</a:t>
            </a:r>
            <a:r>
              <a:t>溢出，注意数据规模！！！！！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输入 </a:t>
            </a:r>
            <a:r>
              <a:rPr lang="en-US" altLang="zh-CN"/>
              <a:t>+ </a:t>
            </a:r>
            <a:r>
              <a:t>操作 </a:t>
            </a:r>
            <a:r>
              <a:rPr lang="en-US" altLang="zh-CN"/>
              <a:t>+ </a:t>
            </a:r>
            <a:r>
              <a:t>输出 </a:t>
            </a:r>
            <a:r>
              <a:rPr lang="en-US" altLang="zh-CN"/>
              <a:t>= AC	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输入</a:t>
            </a:r>
            <a:r>
              <a:rPr lang="en-US" altLang="zh-CN"/>
              <a:t>/</a:t>
            </a:r>
            <a:r>
              <a:t>输出</a:t>
            </a:r>
            <a:r>
              <a:rPr lang="zh-CN" altLang="en-US"/>
              <a:t>方法</a:t>
            </a:r>
          </a:p>
          <a:p>
            <a:pPr marL="0" indent="0">
              <a:buNone/>
            </a:pPr>
            <a:r>
              <a:rPr lang="en-US" altLang="zh-CN"/>
              <a:t>2.</a:t>
            </a:r>
            <a:r>
              <a:t>常用库函数</a:t>
            </a:r>
          </a:p>
          <a:p>
            <a:pPr marL="0" indent="0">
              <a:buNone/>
            </a:pPr>
            <a:r>
              <a:rPr lang="en-US" altLang="zh-CN"/>
              <a:t>3.</a:t>
            </a:r>
            <a:r>
              <a:t>操作方法</a:t>
            </a:r>
          </a:p>
          <a:p>
            <a:pPr marL="0" indent="0">
              <a:buNone/>
            </a:pPr>
            <a:r>
              <a:rPr lang="en-US" altLang="zh-CN"/>
              <a:t>4.</a:t>
            </a:r>
            <a:r>
              <a:t>常见</a:t>
            </a:r>
            <a:r>
              <a:rPr lang="en-US" altLang="zh-CN"/>
              <a:t>bug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5.</a:t>
            </a:r>
            <a:r>
              <a:t>打印资料应该涵盖重点</a:t>
            </a:r>
          </a:p>
          <a:p>
            <a:pPr marL="0" indent="0">
              <a:buNone/>
            </a:pPr>
            <a:r>
              <a:rPr lang="en-US" altLang="zh-CN"/>
              <a:t>6.*qosrt</a:t>
            </a:r>
            <a:r>
              <a:t>模板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" y="55"/>
            <a:ext cx="10969200" cy="4759200"/>
          </a:xfrm>
        </p:spPr>
        <p:txBody>
          <a:bodyPr/>
          <a:lstStyle/>
          <a:p>
            <a:pPr marL="0" indent="0">
              <a:buNone/>
            </a:pPr>
            <a:r>
              <a:t>浮点数判断与</a:t>
            </a:r>
            <a:r>
              <a:rPr lang="en-US" altLang="zh-CN"/>
              <a:t>0</a:t>
            </a:r>
            <a:r>
              <a:t>的关系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1676400"/>
            <a:ext cx="3714750" cy="3505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6385" y="1233805"/>
            <a:ext cx="2329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危险代码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4455" y="1132205"/>
            <a:ext cx="4010025" cy="52101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32140" y="763905"/>
            <a:ext cx="3354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安全代码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" y="55"/>
            <a:ext cx="10969200" cy="4759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浮点数输出</a:t>
            </a:r>
            <a:r>
              <a:rPr lang="en-US" altLang="zh-CN"/>
              <a:t>-0.00</a:t>
            </a:r>
            <a:r>
              <a:t>（根据题意）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825" y="1024890"/>
            <a:ext cx="5086350" cy="2200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26375" y="1559560"/>
            <a:ext cx="2635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往往会错误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25" y="673100"/>
            <a:ext cx="6102985" cy="23818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70" y="3443605"/>
            <a:ext cx="7153275" cy="31838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9255" y="3906520"/>
            <a:ext cx="4810125" cy="22574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93565" y="1435100"/>
            <a:ext cx="1820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危险写法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63365" y="4396740"/>
            <a:ext cx="1906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安全写法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644890" y="4367530"/>
            <a:ext cx="1887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完美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450" y="148025"/>
            <a:ext cx="10969200" cy="705600"/>
          </a:xfrm>
        </p:spPr>
        <p:txBody>
          <a:bodyPr/>
          <a:lstStyle/>
          <a:p>
            <a:r>
              <a:rPr lang="zh-CN" altLang="en-US"/>
              <a:t>打印资料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785" y="853440"/>
            <a:ext cx="11677650" cy="571246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/>
              <a:t>1.asc</a:t>
            </a:r>
            <a:r>
              <a:t>码表</a:t>
            </a:r>
          </a:p>
          <a:p>
            <a:pPr marL="0" indent="0">
              <a:buNone/>
            </a:pPr>
            <a:r>
              <a:rPr lang="en-US" altLang="zh-CN"/>
              <a:t>2.ctype</a:t>
            </a:r>
            <a:r>
              <a:t>，</a:t>
            </a:r>
            <a:r>
              <a:rPr lang="en-US" altLang="zh-CN"/>
              <a:t>stdio</a:t>
            </a:r>
            <a:r>
              <a:t>，</a:t>
            </a:r>
            <a:r>
              <a:rPr lang="en-US" altLang="zh-CN"/>
              <a:t>math</a:t>
            </a:r>
            <a:r>
              <a:t>，</a:t>
            </a:r>
            <a:r>
              <a:rPr lang="en-US" altLang="zh-CN"/>
              <a:t>string</a:t>
            </a:r>
            <a:r>
              <a:t>所有库函数及其用法（包括</a:t>
            </a:r>
            <a:r>
              <a:rPr lang="en-US" altLang="zh-CN"/>
              <a:t>printf</a:t>
            </a:r>
            <a:r>
              <a:t>输出字符宽度等选项）</a:t>
            </a:r>
          </a:p>
          <a:p>
            <a:pPr marL="0" indent="0">
              <a:buNone/>
            </a:pPr>
            <a:r>
              <a:rPr lang="en-US" altLang="zh-CN"/>
              <a:t>3.</a:t>
            </a:r>
            <a:r>
              <a:t>二分，冒泡</a:t>
            </a:r>
            <a:r>
              <a:rPr lang="en-US" altLang="zh-CN"/>
              <a:t>/</a:t>
            </a:r>
            <a:r>
              <a:t>选择排序模板（配套</a:t>
            </a:r>
            <a:r>
              <a:rPr lang="en-US" altLang="zh-CN"/>
              <a:t>swap</a:t>
            </a:r>
            <a:r>
              <a:t>函数模板）</a:t>
            </a:r>
          </a:p>
          <a:p>
            <a:pPr marL="0" indent="0">
              <a:buNone/>
            </a:pPr>
            <a:r>
              <a:rPr lang="en-US" altLang="zh-CN"/>
              <a:t>3.</a:t>
            </a:r>
            <a:r>
              <a:t>万能进制转化模板</a:t>
            </a:r>
          </a:p>
          <a:p>
            <a:pPr marL="0" indent="0">
              <a:buNone/>
            </a:pPr>
            <a:r>
              <a:rPr lang="en-US" altLang="zh-CN"/>
              <a:t>4.</a:t>
            </a:r>
            <a:r>
              <a:t>高精度加减乘阶乘模板</a:t>
            </a:r>
          </a:p>
          <a:p>
            <a:pPr marL="0" indent="0">
              <a:buNone/>
            </a:pPr>
            <a:r>
              <a:rPr lang="en-US" altLang="zh-CN"/>
              <a:t>5.</a:t>
            </a:r>
            <a:r>
              <a:t>矩阵运算模板</a:t>
            </a:r>
          </a:p>
          <a:p>
            <a:pPr marL="0" indent="0">
              <a:buNone/>
            </a:pPr>
            <a:r>
              <a:rPr lang="en-US" altLang="zh-CN"/>
              <a:t>6.</a:t>
            </a:r>
            <a:r>
              <a:t>原码，补码转换模板</a:t>
            </a:r>
          </a:p>
          <a:p>
            <a:pPr marL="0" indent="0">
              <a:buNone/>
            </a:pPr>
            <a:r>
              <a:rPr lang="en-US" altLang="zh-CN"/>
              <a:t>7.*</a:t>
            </a:r>
            <a:r>
              <a:t>快排模板</a:t>
            </a:r>
          </a:p>
          <a:p>
            <a:pPr marL="0" indent="0">
              <a:buNone/>
            </a:pPr>
            <a:r>
              <a:rPr lang="en-US" altLang="zh-CN"/>
              <a:t>8</a:t>
            </a:r>
            <a:r>
              <a:rPr lang="en-IN"/>
              <a:t>.</a:t>
            </a:r>
            <a:r>
              <a:rPr altLang="en-IN" b="1"/>
              <a:t>最重要</a:t>
            </a:r>
            <a:r>
              <a:t>你自己的扩展</a:t>
            </a:r>
          </a:p>
          <a:p>
            <a:pPr marL="0" indent="0">
              <a:buNone/>
            </a:pPr>
            <a:r>
              <a:t>整理模板的过程也是复习的过程，这些资料可以直接用别人的，也可以参照着别人的来自己写</a:t>
            </a:r>
            <a:endParaRPr lang="en-IN"/>
          </a:p>
          <a:p>
            <a:pPr marL="0" indent="0">
              <a:buNone/>
            </a:pPr>
            <a:r>
              <a:rPr lang="en-IN"/>
              <a:t>!!!!!!!!</a:t>
            </a:r>
            <a:r>
              <a:t>有模板不代表万事大吉，但没有模板也绝不可以</a:t>
            </a:r>
          </a:p>
          <a:p>
            <a:pPr marL="0" indent="0">
              <a:buNone/>
            </a:pPr>
            <a:r>
              <a:t>在读书时，无论是没看过书直接念，还是把书背下来都不如熟悉书的内容后对着书念流畅！！！！！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lstStyle/>
          <a:p>
            <a:r>
              <a:rPr lang="zh-CN" altLang="en-US"/>
              <a:t>快排模板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37540"/>
            <a:ext cx="10968990" cy="622046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#include&lt;stdlib.h&gt;函数库</a:t>
            </a:r>
          </a:p>
          <a:p>
            <a:pPr marL="0" indent="0">
              <a:buNone/>
            </a:pPr>
            <a:r>
              <a:rPr lang="en-IN" altLang="zh-CN"/>
              <a:t>qsort(</a:t>
            </a:r>
            <a:r>
              <a:rPr altLang="zh-CN"/>
              <a:t>数组名称，想要排序的范围，数组中一个元素的长度，比较函数</a:t>
            </a:r>
            <a:r>
              <a:rPr lang="en-IN" altLang="zh-CN"/>
              <a:t>);</a:t>
            </a:r>
            <a:endParaRPr lang="zh-CN" altLang="en-US"/>
          </a:p>
          <a:p>
            <a:pPr marL="0" indent="0">
              <a:buNone/>
            </a:pPr>
            <a:r>
              <a:rPr lang="en-IN" altLang="zh-CN"/>
              <a:t>int</a:t>
            </a:r>
            <a:r>
              <a:rPr altLang="zh-CN"/>
              <a:t>类型比较函数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int inc (const void * a,const void *b)</a:t>
            </a:r>
          </a:p>
          <a:p>
            <a:pPr marL="0" indent="0">
              <a:buNone/>
            </a:pPr>
            <a:r>
              <a:rPr lang="zh-CN" altLang="en-US"/>
              <a:t>{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return *(int *)a - *(int *)b;</a:t>
            </a:r>
          </a:p>
          <a:p>
            <a:pPr marL="0" indent="0">
              <a:buNone/>
            </a:pPr>
            <a:r>
              <a:rPr lang="zh-CN" altLang="en-US"/>
              <a:t>}</a:t>
            </a:r>
          </a:p>
          <a:p>
            <a:pPr marL="0" indent="0">
              <a:buNone/>
            </a:pPr>
            <a:r>
              <a:rPr lang="en-IN" altLang="zh-CN"/>
              <a:t>double</a:t>
            </a:r>
            <a:r>
              <a:rPr altLang="zh-CN"/>
              <a:t>类型</a:t>
            </a:r>
          </a:p>
          <a:p>
            <a:pPr marL="0" indent="0">
              <a:buNone/>
            </a:pPr>
            <a:r>
              <a:rPr lang="zh-CN" altLang="en-US"/>
              <a:t>int inc (const void * a, const void * b)</a:t>
            </a:r>
          </a:p>
          <a:p>
            <a:pPr marL="0" indent="0">
              <a:buNone/>
            </a:pPr>
            <a:r>
              <a:rPr lang="zh-CN" altLang="en-US"/>
              <a:t>{</a:t>
            </a:r>
          </a:p>
          <a:p>
            <a:pPr marL="0" indent="0">
              <a:buNone/>
            </a:pPr>
            <a:r>
              <a:rPr lang="zh-CN" altLang="en-US"/>
              <a:t>return *(double *)a &gt; *(double *)b ? 1 : -1;</a:t>
            </a:r>
          </a:p>
          <a:p>
            <a:pPr marL="0" indent="0">
              <a:buNone/>
            </a:pPr>
            <a:r>
              <a:rPr lang="zh-CN" altLang="en-US"/>
              <a:t>}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680" y="1581785"/>
            <a:ext cx="6457950" cy="45434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32206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char</a:t>
            </a:r>
            <a:r>
              <a:t>类型</a:t>
            </a:r>
          </a:p>
          <a:p>
            <a:pPr marL="0" indent="0">
              <a:buNone/>
            </a:pPr>
            <a:r>
              <a:t>int inc(const void *a,const void *b)</a:t>
            </a:r>
          </a:p>
          <a:p>
            <a:pPr marL="0" indent="0">
              <a:buNone/>
            </a:pPr>
            <a:r>
              <a:t>{</a:t>
            </a:r>
          </a:p>
          <a:p>
            <a:pPr marL="0" indent="0">
              <a:buNone/>
            </a:pPr>
            <a:r>
              <a:t>   return *(char *)a - *(char *)b;</a:t>
            </a:r>
          </a:p>
          <a:p>
            <a:pPr marL="0" indent="0">
              <a:buNone/>
            </a:pPr>
            <a:r>
              <a:t>}</a:t>
            </a:r>
          </a:p>
          <a:p>
            <a:pPr marL="0" indent="0">
              <a:buNone/>
            </a:pPr>
            <a:r>
              <a:t>字符串类型</a:t>
            </a:r>
          </a:p>
          <a:p>
            <a:pPr marL="0" indent="0">
              <a:buNone/>
            </a:pPr>
            <a:r>
              <a:t>char a</a:t>
            </a:r>
            <a:r>
              <a:rPr lang="en-IN" altLang="zh-CN"/>
              <a:t>[m]</a:t>
            </a:r>
            <a:r>
              <a:t> = { {"...."}, {"....."}, .....};</a:t>
            </a:r>
          </a:p>
          <a:p>
            <a:pPr marL="0" indent="0">
              <a:buNone/>
            </a:pPr>
            <a:r>
              <a:t>qsort(a, m, sizeof(char * )  * n, inc);</a:t>
            </a:r>
          </a:p>
          <a:p>
            <a:pPr marL="0" indent="0">
              <a:buNone/>
            </a:pPr>
            <a:endParaRPr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9370"/>
            <a:ext cx="5200650" cy="30086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00" y="4037330"/>
            <a:ext cx="5114925" cy="24860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" y="55"/>
            <a:ext cx="10969200" cy="4759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结构体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7670" cy="6448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88025" y="1147445"/>
            <a:ext cx="546354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更具体的内容查询可以看这个帖子</a:t>
            </a:r>
          </a:p>
          <a:p>
            <a:r>
              <a:rPr lang="zh-CN" altLang="en-US"/>
              <a:t>https://blog.csdn.net/z944733142/article/details/80292613?ops_request_misc=%257B%2522request%255Fid%2522%253A%2522160691094919724838591725%2522%252C%2522scm%2522%253A%252220140713.130102334..%2522%257D&amp;request_id=160691094919724838591725&amp;biz_id=0&amp;utm_medium=distribute.pc_search_result.none-task-blog-2~all~top_click~default-1-80292613.pc_first_rank_v2_rank_v28&amp;utm_term=C%E8%AF%AD%E8%A8%80%E5%BF%AB%E6%8E%92%E5%87%BD%E6%95%B0&amp;spm=1018.2118.3001.4449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5400" b="1"/>
              <a:t>祝大家在程序设计考试中一路</a:t>
            </a:r>
            <a:r>
              <a:rPr lang="en-US" altLang="zh-CN" sz="5400" b="1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</a:rPr>
              <a:t>AC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推荐输入方法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2429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t>输入不越界的数字；不含空格回车的字符串  </a:t>
            </a:r>
            <a:r>
              <a:rPr lang="en-US" altLang="zh-CN"/>
              <a:t>——  scanf</a:t>
            </a:r>
            <a:endParaRPr lang="en-IN" altLang="zh-CN"/>
          </a:p>
          <a:p>
            <a:pPr marL="0" indent="0">
              <a:buNone/>
            </a:pPr>
            <a:r>
              <a:rPr altLang="zh-CN"/>
              <a:t>输入字符</a:t>
            </a:r>
            <a:r>
              <a:rPr lang="en-US" altLang="zh-CN"/>
              <a:t>—— </a:t>
            </a:r>
            <a:r>
              <a:rPr altLang="zh-CN"/>
              <a:t>使用</a:t>
            </a:r>
            <a:r>
              <a:rPr lang="en-US" altLang="zh-CN"/>
              <a:t>scanf</a:t>
            </a:r>
            <a:r>
              <a:t>读入字符串，再取出字符串第</a:t>
            </a:r>
            <a:r>
              <a:rPr lang="en-US" altLang="zh-CN"/>
              <a:t>0</a:t>
            </a:r>
            <a:r>
              <a:t>位</a:t>
            </a:r>
          </a:p>
          <a:p>
            <a:pPr marL="0" indent="0">
              <a:buNone/>
            </a:pPr>
            <a:endParaRPr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55" y="2758440"/>
            <a:ext cx="4095750" cy="18573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getchar</a:t>
            </a:r>
            <a:r>
              <a:t>的典型错误代码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619125"/>
            <a:ext cx="5667375" cy="1990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725" y="85090"/>
            <a:ext cx="3714750" cy="2920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02270" y="705485"/>
            <a:ext cx="2080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会读入换行符，换行符</a:t>
            </a:r>
            <a:r>
              <a:rPr lang="en-US" altLang="zh-CN"/>
              <a:t>asc</a:t>
            </a:r>
            <a:r>
              <a:rPr lang="zh-CN" altLang="en-US"/>
              <a:t>码为</a:t>
            </a:r>
            <a:r>
              <a:rPr lang="en-US" altLang="zh-CN"/>
              <a:t>10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5090" y="2632710"/>
            <a:ext cx="6450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个人电脑与评测机系统不同，回车的内容不同，因此使用</a:t>
            </a:r>
            <a:r>
              <a:rPr lang="en-US" altLang="zh-CN"/>
              <a:t>getchar</a:t>
            </a:r>
            <a:r>
              <a:rPr lang="zh-CN" altLang="en-US"/>
              <a:t>会出现本地正确无法</a:t>
            </a:r>
            <a:r>
              <a:rPr lang="en-US" altLang="zh-CN"/>
              <a:t>AC</a:t>
            </a:r>
            <a:r>
              <a:rPr lang="zh-CN" altLang="en-US"/>
              <a:t>的情况，</a:t>
            </a:r>
            <a:r>
              <a:rPr lang="en-US" altLang="zh-CN"/>
              <a:t>debug</a:t>
            </a:r>
            <a:r>
              <a:rPr lang="zh-CN" altLang="en-US"/>
              <a:t>难度很大</a:t>
            </a: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85160" y="343351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/>
              <a:t>正确操作</a:t>
            </a:r>
          </a:p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l="13550"/>
          <a:stretch/>
        </p:blipFill>
        <p:spPr>
          <a:xfrm>
            <a:off x="85090" y="3816985"/>
            <a:ext cx="4800600" cy="29432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2220" y="3433445"/>
            <a:ext cx="4175760" cy="31889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357620" y="4751070"/>
            <a:ext cx="4466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/>
              <a:t>完美避开了换行符的影响，</a:t>
            </a:r>
          </a:p>
          <a:p>
            <a:r>
              <a:rPr lang="zh-CN" altLang="zh-CN"/>
              <a:t>但是注意在读入多个连在一起的字符时，需要使用读入字符串的方法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70" y="532185"/>
            <a:ext cx="10969200" cy="4759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输入字符 </a:t>
            </a:r>
            <a:r>
              <a:rPr lang="en-US" altLang="zh-CN"/>
              <a:t>+ </a:t>
            </a:r>
            <a:r>
              <a:t>数字 </a:t>
            </a:r>
            <a:r>
              <a:rPr lang="en-US" altLang="zh-CN"/>
              <a:t>—— </a:t>
            </a:r>
            <a:r>
              <a:t>用上述完美读入字符方法读取所有数据后，根据</a:t>
            </a:r>
            <a:r>
              <a:rPr lang="en-US" altLang="zh-CN"/>
              <a:t>ASC</a:t>
            </a:r>
            <a:r>
              <a:t>码或</a:t>
            </a:r>
            <a:r>
              <a:rPr lang="en-US" altLang="zh-CN"/>
              <a:t>ctype</a:t>
            </a:r>
            <a:r>
              <a:t>库函数判断</a:t>
            </a:r>
            <a:r>
              <a:rPr lang="en-US" altLang="zh-CN"/>
              <a:t>		        </a:t>
            </a:r>
            <a:r>
              <a:t>数据类型并分别处理</a:t>
            </a:r>
          </a:p>
          <a:p>
            <a:pPr marL="0" indent="0">
              <a:buNone/>
            </a:pPr>
            <a:endParaRPr lang="en-IN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1593850"/>
            <a:ext cx="10877550" cy="1524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7105" y="3668395"/>
            <a:ext cx="11032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高精度输入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——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读入字符串后，对字符串进行预处理，简化计算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105" y="4036695"/>
            <a:ext cx="6802120" cy="26123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输入多组数据</a:t>
            </a:r>
            <a:r>
              <a:rPr lang="en-US" altLang="zh-CN"/>
              <a:t>——</a:t>
            </a:r>
            <a:r>
              <a:t>根据情况使用</a:t>
            </a:r>
            <a:r>
              <a:rPr lang="en-US" altLang="zh-CN"/>
              <a:t>scanf</a:t>
            </a:r>
            <a:r>
              <a:t>或</a:t>
            </a:r>
            <a:r>
              <a:rPr lang="en-US" altLang="zh-CN"/>
              <a:t>gets</a:t>
            </a:r>
            <a:r>
              <a:t>，如果输入为矩阵，务必分清行和列</a:t>
            </a:r>
          </a:p>
          <a:p>
            <a:pPr marL="0" indent="0">
              <a:buNone/>
            </a:pPr>
            <a:endParaRPr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1989455"/>
            <a:ext cx="9858375" cy="39338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0015" y="537900"/>
            <a:ext cx="10969200" cy="4759200"/>
          </a:xfrm>
        </p:spPr>
        <p:txBody>
          <a:bodyPr/>
          <a:lstStyle/>
          <a:p>
            <a:pPr marL="0" indent="0">
              <a:buNone/>
            </a:pPr>
            <a:r>
              <a:rPr altLang="zh-CN"/>
              <a:t>输入多行字符串 </a:t>
            </a:r>
            <a:r>
              <a:rPr lang="en-US" altLang="zh-CN"/>
              <a:t>—— </a:t>
            </a:r>
            <a:r>
              <a:t>根据情况选用</a:t>
            </a:r>
            <a:r>
              <a:rPr lang="en-US" altLang="zh-CN"/>
              <a:t>gets</a:t>
            </a:r>
            <a:r>
              <a:t>和</a:t>
            </a:r>
            <a:r>
              <a:rPr lang="en-US" altLang="zh-CN"/>
              <a:t>scanf</a:t>
            </a:r>
            <a:r>
              <a:t>，能不用</a:t>
            </a:r>
            <a:r>
              <a:rPr lang="en-US" altLang="zh-CN"/>
              <a:t>gets</a:t>
            </a:r>
            <a:r>
              <a:t>就不用</a:t>
            </a:r>
            <a:r>
              <a:rPr lang="en-US" altLang="zh-CN"/>
              <a:t>gets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64260" y="1696085"/>
            <a:ext cx="7584440" cy="34658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91050" y="2288540"/>
            <a:ext cx="23190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如果该代码使用</a:t>
            </a:r>
            <a:r>
              <a:rPr lang="en-US" altLang="zh-CN"/>
              <a:t>gets</a:t>
            </a:r>
            <a:r>
              <a:rPr lang="zh-CN" altLang="en-US"/>
              <a:t>则会出现错误，这是由于</a:t>
            </a:r>
            <a:r>
              <a:rPr lang="en-US" altLang="zh-CN"/>
              <a:t>scanf</a:t>
            </a:r>
            <a:r>
              <a:rPr lang="zh-CN" altLang="en-US"/>
              <a:t>和</a:t>
            </a:r>
            <a:r>
              <a:rPr lang="en-US" altLang="zh-CN"/>
              <a:t>gets</a:t>
            </a:r>
            <a:r>
              <a:rPr lang="zh-CN" altLang="en-US"/>
              <a:t>混用造成的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" y="3803015"/>
            <a:ext cx="6841490" cy="29317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gets</a:t>
            </a:r>
            <a:r>
              <a:t>的</a:t>
            </a:r>
            <a:r>
              <a:rPr lang="zh-CN" altLang="en-US"/>
              <a:t>典型错误代码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8605" y="791845"/>
            <a:ext cx="6003925" cy="25984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8910" y="933450"/>
            <a:ext cx="5229225" cy="2114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34730" y="1577975"/>
            <a:ext cx="2060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会读入空行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481705" y="4087495"/>
            <a:ext cx="32016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这种方法可以避免</a:t>
            </a:r>
            <a:r>
              <a:rPr lang="en-US" altLang="zh-CN"/>
              <a:t>scanf</a:t>
            </a:r>
            <a:r>
              <a:rPr lang="zh-CN" altLang="en-US"/>
              <a:t>和</a:t>
            </a:r>
            <a:r>
              <a:rPr lang="en-US" altLang="zh-CN"/>
              <a:t>gets</a:t>
            </a:r>
            <a:r>
              <a:rPr lang="zh-CN" altLang="en-US"/>
              <a:t>混用带来的问题，但是较为复杂，能不用就不用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7410" y="3659505"/>
            <a:ext cx="4733925" cy="21907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162415" y="4635500"/>
            <a:ext cx="1725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/>
              <a:t>问题解决</a:t>
            </a:r>
          </a:p>
        </p:txBody>
      </p:sp>
      <p:sp>
        <p:nvSpPr>
          <p:cNvPr id="12" name="标题 1"/>
          <p:cNvSpPr>
            <a:spLocks noGrp="1"/>
          </p:cNvSpPr>
          <p:nvPr/>
        </p:nvSpPr>
        <p:spPr>
          <a:xfrm>
            <a:off x="134690" y="315792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/>
              <a:t>正确代码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" y="55"/>
            <a:ext cx="10969200" cy="4759200"/>
          </a:xfrm>
        </p:spPr>
        <p:txBody>
          <a:bodyPr/>
          <a:lstStyle/>
          <a:p>
            <a:pPr marL="0" indent="0">
              <a:buNone/>
            </a:pPr>
            <a:r>
              <a:rPr altLang="zh-CN"/>
              <a:t>输入多组字符串时不知道组数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0" y="473075"/>
            <a:ext cx="5419725" cy="3609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33465" y="2364740"/>
            <a:ext cx="4321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注意</a:t>
            </a:r>
            <a:r>
              <a:rPr lang="en-US" altLang="zh-CN"/>
              <a:t>gets</a:t>
            </a:r>
            <a:r>
              <a:rPr lang="zh-CN" altLang="en-US"/>
              <a:t>和</a:t>
            </a:r>
            <a:r>
              <a:rPr lang="en-US" altLang="zh-CN"/>
              <a:t>scanf</a:t>
            </a:r>
            <a:r>
              <a:rPr lang="zh-CN" altLang="en-US"/>
              <a:t>判断终止的方法不一样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458,&quot;width&quot;:11944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520,&quot;width&quot;:5850}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1071</Words>
  <Application>Microsoft Office PowerPoint</Application>
  <PresentationFormat>宽屏</PresentationFormat>
  <Paragraphs>147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Arial</vt:lpstr>
      <vt:lpstr>Wingdings</vt:lpstr>
      <vt:lpstr>Office 主题​​</vt:lpstr>
      <vt:lpstr>程设考前答疑</vt:lpstr>
      <vt:lpstr>输入 + 操作 + 输出 = AC </vt:lpstr>
      <vt:lpstr>推荐输入方法</vt:lpstr>
      <vt:lpstr>使用getchar的典型错误代码</vt:lpstr>
      <vt:lpstr>PowerPoint 演示文稿</vt:lpstr>
      <vt:lpstr>PowerPoint 演示文稿</vt:lpstr>
      <vt:lpstr>PowerPoint 演示文稿</vt:lpstr>
      <vt:lpstr>使用gets的典型错误代码</vt:lpstr>
      <vt:lpstr>PowerPoint 演示文稿</vt:lpstr>
      <vt:lpstr>PowerPoint 演示文稿</vt:lpstr>
      <vt:lpstr>PowerPoint 演示文稿</vt:lpstr>
      <vt:lpstr>常用库函数string.h</vt:lpstr>
      <vt:lpstr>PowerPoint 演示文稿</vt:lpstr>
      <vt:lpstr>ctype.h </vt:lpstr>
      <vt:lpstr>不包含在以上函数库中的好用库函数</vt:lpstr>
      <vt:lpstr>常用操作方法 </vt:lpstr>
      <vt:lpstr>PowerPoint 演示文稿</vt:lpstr>
      <vt:lpstr>PowerPoint 演示文稿</vt:lpstr>
      <vt:lpstr>常见bug</vt:lpstr>
      <vt:lpstr>PowerPoint 演示文稿</vt:lpstr>
      <vt:lpstr>PowerPoint 演示文稿</vt:lpstr>
      <vt:lpstr>打印资料</vt:lpstr>
      <vt:lpstr>快排模板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程设考前答疑</dc:title>
  <dc:creator/>
  <cp:lastModifiedBy>xu ruida</cp:lastModifiedBy>
  <cp:revision>233</cp:revision>
  <dcterms:created xsi:type="dcterms:W3CDTF">2019-06-19T02:08:00Z</dcterms:created>
  <dcterms:modified xsi:type="dcterms:W3CDTF">2022-02-24T07:07:53Z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