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257" r:id="rId4"/>
    <p:sldId id="262" r:id="rId5"/>
    <p:sldId id="263" r:id="rId6"/>
    <p:sldId id="264" r:id="rId7"/>
    <p:sldId id="326" r:id="rId8"/>
    <p:sldId id="328" r:id="rId9"/>
    <p:sldId id="327" r:id="rId10"/>
    <p:sldId id="329" r:id="rId11"/>
    <p:sldId id="330" r:id="rId12"/>
    <p:sldId id="265" r:id="rId13"/>
    <p:sldId id="331" r:id="rId14"/>
    <p:sldId id="33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777227" y="1359673"/>
            <a:ext cx="80970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</a:t>
            </a:r>
            <a:r>
              <a:rPr lang="zh-CN" altLang="en-US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教程</a:t>
            </a:r>
            <a:endParaRPr lang="zh-CN" altLang="en-US" sz="6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1.4  C++</a:t>
            </a:r>
            <a:r>
              <a:rPr lang="zh-CN" altLang="en-US" dirty="0"/>
              <a:t>的历史及特点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620785" y="2447300"/>
            <a:ext cx="11148969" cy="3008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</a:rPr>
              <a:t>之父：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Bjarne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Stroustrup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布贾尼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·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斯特劳斯特卢普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历史：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BCPL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(1967)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B(1969)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C(1971)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 with class(1978)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C++(1983)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家族：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C#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JavaScript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Perl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Ruby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特点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(1) C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的超集；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强类型检查；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(3)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混合型面向对象；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(4)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支持多继承；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(5)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运算符重载；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(6)</a:t>
            </a:r>
            <a:r>
              <a:rPr lang="zh-CN" altLang="en-US" sz="2400" dirty="0">
                <a:solidFill>
                  <a:srgbClr val="FF0000"/>
                </a:solidFill>
              </a:rPr>
              <a:t>支持移动语义；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(7)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异常及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断言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处理；</a:t>
            </a:r>
            <a:r>
              <a:rPr lang="en-US" altLang="zh-CN" sz="2400" dirty="0">
                <a:solidFill>
                  <a:prstClr val="black"/>
                </a:solidFill>
              </a:rPr>
              <a:t>(8)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函数与类模板；</a:t>
            </a:r>
            <a:r>
              <a:rPr lang="en-US" altLang="zh-CN" sz="2400" dirty="0">
                <a:solidFill>
                  <a:prstClr val="black"/>
                </a:solidFill>
              </a:rPr>
              <a:t>(9)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Lamda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表达式；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(10)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支持类型推导；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(11)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支持名字空间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总之：别的语言有什么特性，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就希望有什么特性。因此，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已经发展成为功能特性最为全面、最复杂的程序设计语言。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4C2E7B-E068-4892-8C92-26258036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46" y="841229"/>
            <a:ext cx="2625054" cy="19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1.5 </a:t>
            </a:r>
            <a:r>
              <a:rPr lang="zh-CN" altLang="en-US" dirty="0"/>
              <a:t>语法图及程序流程图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620785" y="2447300"/>
            <a:ext cx="11148969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语法图是描述程序设计语言语法结构的图形语言。用倾斜文字表示一个概念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语法图中的非倾斜文字表示：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保留字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运算符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以及括号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分割符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等符号。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基于语法图的递归定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义容易理解多重指针、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多重循环等概念。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例如：一个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标识符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字母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下划线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开始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字母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数字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下划</a:t>
            </a:r>
            <a:endParaRPr lang="en-US" altLang="zh-CN" sz="24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线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的字符</a:t>
            </a:r>
            <a:r>
              <a:rPr lang="zh-CN" altLang="en-US" sz="2400" dirty="0">
                <a:solidFill>
                  <a:srgbClr val="0070C0"/>
                </a:solidFill>
                <a:latin typeface="等线" panose="020F0502020204030204"/>
                <a:ea typeface="等线" panose="02010600030101010101" pitchFamily="2" charset="-122"/>
              </a:rPr>
              <a:t>序列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构成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DE0FB9-B522-4F38-8784-93DCF24D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893" y="3227247"/>
            <a:ext cx="7378861" cy="30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1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标识符的语法图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中</a:t>
            </a:r>
            <a:r>
              <a:rPr lang="en-US" altLang="zh-CN" sz="2400" i="1" dirty="0">
                <a:solidFill>
                  <a:srgbClr val="FF0000"/>
                </a:solidFill>
              </a:rPr>
              <a:t>letter</a:t>
            </a:r>
            <a:r>
              <a:rPr lang="zh-CN" altLang="en-US" sz="2400" dirty="0"/>
              <a:t>和</a:t>
            </a:r>
            <a:r>
              <a:rPr lang="en-US" altLang="zh-CN" sz="2400" i="1" dirty="0">
                <a:solidFill>
                  <a:srgbClr val="FF0000"/>
                </a:solidFill>
              </a:rPr>
              <a:t>digit</a:t>
            </a:r>
            <a:r>
              <a:rPr lang="zh-CN" altLang="en-US" sz="2400" dirty="0"/>
              <a:t>都是倾斜文字，这些概念可进一步用语法图定义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图中概念</a:t>
            </a:r>
            <a:r>
              <a:rPr lang="en-US" altLang="zh-CN" sz="2400" i="1" dirty="0">
                <a:solidFill>
                  <a:srgbClr val="FF0000"/>
                </a:solidFill>
              </a:rPr>
              <a:t>digit</a:t>
            </a:r>
            <a:r>
              <a:rPr lang="zh-CN" altLang="en-US" sz="2400" dirty="0"/>
              <a:t>可用任意一个具体的值</a:t>
            </a:r>
            <a:r>
              <a:rPr lang="en-US" altLang="zh-CN" sz="2400" dirty="0"/>
              <a:t>0,1,2,3,4,5,6,7,8,9</a:t>
            </a:r>
            <a:r>
              <a:rPr lang="zh-CN" altLang="en-US" sz="2400" dirty="0"/>
              <a:t>进行替换。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合法的标识符：</a:t>
            </a:r>
            <a:r>
              <a:rPr lang="en-US" altLang="zh-CN" sz="2400" dirty="0"/>
              <a:t>_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_1</a:t>
            </a:r>
            <a:r>
              <a:rPr lang="zh-CN" altLang="en-US" sz="2400" dirty="0"/>
              <a:t>、</a:t>
            </a:r>
            <a:r>
              <a:rPr lang="en-US" altLang="zh-CN" sz="2400" dirty="0"/>
              <a:t>_aa123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等。</a:t>
            </a:r>
            <a:r>
              <a:rPr lang="en-US" altLang="zh-CN" sz="2400" dirty="0"/>
              <a:t>C++</a:t>
            </a:r>
            <a:r>
              <a:rPr lang="zh-CN" altLang="en-US" sz="2400" dirty="0"/>
              <a:t>一个字符的标识符共有</a:t>
            </a:r>
            <a:r>
              <a:rPr lang="en-US" altLang="zh-CN" sz="2400" dirty="0"/>
              <a:t>53</a:t>
            </a:r>
            <a:r>
              <a:rPr lang="zh-CN" altLang="en-US" sz="2400" dirty="0"/>
              <a:t>个：</a:t>
            </a:r>
            <a:r>
              <a:rPr lang="en-US" altLang="zh-CN" sz="2400" dirty="0"/>
              <a:t>_</a:t>
            </a:r>
            <a:r>
              <a:rPr lang="zh-CN" altLang="en-US" sz="2400" dirty="0"/>
              <a:t>，</a:t>
            </a:r>
            <a:r>
              <a:rPr lang="en-US" altLang="zh-CN" sz="2400" dirty="0"/>
              <a:t>a…z</a:t>
            </a:r>
            <a:r>
              <a:rPr lang="zh-CN" altLang="en-US" sz="2400" dirty="0"/>
              <a:t>，</a:t>
            </a:r>
            <a:r>
              <a:rPr lang="en-US" altLang="zh-CN" sz="2400" dirty="0"/>
              <a:t>A…Z</a:t>
            </a:r>
            <a:r>
              <a:rPr lang="zh-CN" altLang="en-US" sz="2400" dirty="0"/>
              <a:t>。</a:t>
            </a:r>
            <a:r>
              <a:rPr lang="en-US" altLang="zh-CN" sz="2400" dirty="0"/>
              <a:t>C++</a:t>
            </a:r>
            <a:r>
              <a:rPr lang="zh-CN" altLang="en-US" sz="2400" dirty="0"/>
              <a:t>的标识符区分大小写。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090E45-83F5-4AF8-B323-2A4CD827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96" y="2527687"/>
            <a:ext cx="5474825" cy="13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3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程序流程图的画法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可使用微软的</a:t>
            </a:r>
            <a:r>
              <a:rPr lang="en-US" altLang="zh-CN" sz="2400" dirty="0"/>
              <a:t>Visio</a:t>
            </a:r>
            <a:r>
              <a:rPr lang="zh-CN" altLang="en-US" sz="2400" dirty="0"/>
              <a:t>画基本流程图，流程图的规范符号：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判定转移必须有</a:t>
            </a:r>
            <a:r>
              <a:rPr lang="en-US" altLang="zh-CN" sz="2400" dirty="0"/>
              <a:t>2</a:t>
            </a:r>
            <a:r>
              <a:rPr lang="zh-CN" altLang="en-US" sz="2400" dirty="0"/>
              <a:t>个分支出口，分别标有“</a:t>
            </a:r>
            <a:r>
              <a:rPr lang="en-US" altLang="zh-CN" sz="2400" dirty="0"/>
              <a:t>yes</a:t>
            </a:r>
            <a:r>
              <a:rPr lang="zh-CN" altLang="en-US" sz="2400" dirty="0"/>
              <a:t>”、“</a:t>
            </a:r>
            <a:r>
              <a:rPr lang="en-US" altLang="zh-CN" sz="2400" dirty="0"/>
              <a:t>no</a:t>
            </a:r>
            <a:r>
              <a:rPr lang="zh-CN" altLang="en-US" sz="2400" dirty="0"/>
              <a:t>”，或“是”、“否”。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注意事项：每个程序必须有且仅有</a:t>
            </a:r>
            <a:r>
              <a:rPr lang="en-US" altLang="zh-CN" sz="2400" dirty="0"/>
              <a:t>1</a:t>
            </a:r>
            <a:r>
              <a:rPr lang="zh-CN" altLang="en-US" sz="2400" dirty="0"/>
              <a:t>个开始和</a:t>
            </a:r>
            <a:r>
              <a:rPr lang="en-US" altLang="zh-CN" sz="2400" dirty="0"/>
              <a:t>1</a:t>
            </a:r>
            <a:r>
              <a:rPr lang="zh-CN" altLang="en-US" sz="2400" dirty="0"/>
              <a:t>个终结。参见图</a:t>
            </a:r>
            <a:r>
              <a:rPr lang="en-US" altLang="zh-CN" sz="2400" dirty="0"/>
              <a:t>1.8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4857F-C32C-4E8B-B33A-A8B24E53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21" y="2848646"/>
            <a:ext cx="6236878" cy="20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1.6 </a:t>
            </a:r>
            <a:r>
              <a:rPr lang="zh-CN" altLang="en-US" dirty="0"/>
              <a:t>编译环境的安装与使用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620785" y="2447300"/>
            <a:ext cx="11148969" cy="359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Microsoft Visual 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能比较全面地支持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C++2017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国际标准。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具有较好的开发、调试、发布与维护功能。具有丰富的基础类库和专业类库。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不同编译器对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C++2017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的支持程度不同、不同操作系统执行结果可能不同。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建议采用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位电脑硬件、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Windows 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VS2019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企业</a:t>
            </a:r>
            <a:r>
              <a:rPr lang="zh-CN" altLang="en-US" sz="2400" dirty="0">
                <a:solidFill>
                  <a:prstClr val="black"/>
                </a:solidFill>
              </a:rPr>
              <a:t>版，调试采用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X86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安装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时，选择“使用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的桌面开发”。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main”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作为程序入口时，在“新建项目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窗口选“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Windows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控制台应用程序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调试时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ctrl+f11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可进入汇编指令。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鼠标停留在变量上可显示其值。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可单步、可设置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条件断点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调试。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D4A041-8E69-4866-BEC3-B6576C26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09" y="4799904"/>
            <a:ext cx="5469038" cy="12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1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>
            <a:extLst>
              <a:ext uri="{FF2B5EF4-FFF2-40B4-BE49-F238E27FC236}">
                <a16:creationId xmlns:a16="http://schemas.microsoft.com/office/drawing/2014/main" id="{C8A65F65-CCC7-48B4-9D46-41FDAD11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059" y="4611067"/>
            <a:ext cx="36705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老版教材：</a:t>
            </a:r>
            <a:r>
              <a:rPr lang="en-US" altLang="zh-CN" sz="1800" b="1" dirty="0">
                <a:latin typeface="宋体" panose="02010600030101010101" pitchFamily="2" charset="-122"/>
              </a:rPr>
              <a:t>C++</a:t>
            </a:r>
            <a:r>
              <a:rPr lang="zh-CN" altLang="en-US" sz="1800" b="1" dirty="0">
                <a:latin typeface="宋体" panose="02010600030101010101" pitchFamily="2" charset="-122"/>
              </a:rPr>
              <a:t>程序设计实践教程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出    版：华中科技大学出版社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编    著：马光志</a:t>
            </a:r>
          </a:p>
        </p:txBody>
      </p:sp>
      <p:sp>
        <p:nvSpPr>
          <p:cNvPr id="2052" name="AutoShape 6" descr="http://img3.douban.com/lpic/s5992535.jpg">
            <a:extLst>
              <a:ext uri="{FF2B5EF4-FFF2-40B4-BE49-F238E27FC236}">
                <a16:creationId xmlns:a16="http://schemas.microsoft.com/office/drawing/2014/main" id="{F9989AD6-8991-4087-BB4B-A75AD41C3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2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3" name="AutoShape 8" descr="http://img.shangxueba.com/imgs/2010-06-25/747207.jpg">
            <a:extLst>
              <a:ext uri="{FF2B5EF4-FFF2-40B4-BE49-F238E27FC236}">
                <a16:creationId xmlns:a16="http://schemas.microsoft.com/office/drawing/2014/main" id="{AC699EDE-8B4E-4296-84E4-D7004EBE8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4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054" name="Picture 9">
            <a:extLst>
              <a:ext uri="{FF2B5EF4-FFF2-40B4-BE49-F238E27FC236}">
                <a16:creationId xmlns:a16="http://schemas.microsoft.com/office/drawing/2014/main" id="{BFCFF80B-CB5D-4018-9BF1-8BD119C8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32" y="330409"/>
            <a:ext cx="2963964" cy="423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1F55FC-B50D-4CCA-820B-8F9D41D1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36" y="274638"/>
            <a:ext cx="3491059" cy="54081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1.1 </a:t>
            </a:r>
            <a:r>
              <a:rPr lang="zh-CN" altLang="en-US" dirty="0"/>
              <a:t>计算机的体系结构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29F0F2-DD66-41B3-9EA1-84ED0BA7B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80" y="1825625"/>
            <a:ext cx="7029272" cy="3467828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698DA0-1928-4C90-BEBD-26F3572FCE5D}"/>
              </a:ext>
            </a:extLst>
          </p:cNvPr>
          <p:cNvSpPr txBox="1"/>
          <p:nvPr/>
        </p:nvSpPr>
        <p:spPr>
          <a:xfrm>
            <a:off x="838200" y="2444620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运算器</a:t>
            </a:r>
            <a:r>
              <a:rPr lang="zh-CN" altLang="en-US" dirty="0"/>
              <a:t>包括一组寄存器，用于运算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7FF0F6-D78B-4247-A606-85610911E7BB}"/>
              </a:ext>
            </a:extLst>
          </p:cNvPr>
          <p:cNvSpPr txBox="1"/>
          <p:nvPr/>
        </p:nvSpPr>
        <p:spPr>
          <a:xfrm>
            <a:off x="841307" y="3108776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控制器</a:t>
            </a:r>
            <a:r>
              <a:rPr lang="zh-CN" altLang="zh-CN" dirty="0"/>
              <a:t>控制指令流向及输入</a:t>
            </a:r>
            <a:r>
              <a:rPr lang="en-US" altLang="zh-CN" dirty="0"/>
              <a:t>/</a:t>
            </a:r>
            <a:r>
              <a:rPr lang="zh-CN" altLang="zh-CN" dirty="0"/>
              <a:t>输出设备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8C9283-2D38-4B4A-B2CC-523348C4C97B}"/>
              </a:ext>
            </a:extLst>
          </p:cNvPr>
          <p:cNvSpPr txBox="1"/>
          <p:nvPr/>
        </p:nvSpPr>
        <p:spPr>
          <a:xfrm>
            <a:off x="844414" y="3742154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zh-CN" dirty="0">
                <a:solidFill>
                  <a:srgbClr val="FF0000"/>
                </a:solidFill>
              </a:rPr>
              <a:t>器</a:t>
            </a:r>
            <a:r>
              <a:rPr lang="zh-CN" altLang="en-US" dirty="0"/>
              <a:t>用于存储二进制数据及</a:t>
            </a:r>
            <a:r>
              <a:rPr lang="zh-CN" altLang="zh-CN" dirty="0"/>
              <a:t>指令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3399E3-03DB-4441-984D-AFFB571F1FE7}"/>
              </a:ext>
            </a:extLst>
          </p:cNvPr>
          <p:cNvSpPr txBox="1"/>
          <p:nvPr/>
        </p:nvSpPr>
        <p:spPr>
          <a:xfrm>
            <a:off x="838190" y="4375532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输入设备</a:t>
            </a:r>
            <a:r>
              <a:rPr lang="zh-CN" altLang="en-US" dirty="0"/>
              <a:t>用于输入数据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AB2C75-FB21-47CE-92ED-CA40EC99148D}"/>
              </a:ext>
            </a:extLst>
          </p:cNvPr>
          <p:cNvSpPr txBox="1"/>
          <p:nvPr/>
        </p:nvSpPr>
        <p:spPr>
          <a:xfrm>
            <a:off x="838190" y="5008911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输出设备</a:t>
            </a:r>
            <a:r>
              <a:rPr lang="zh-CN" altLang="en-US" dirty="0"/>
              <a:t>用于输出数据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B7F7D9-7ABD-4D5F-9B2E-BEB777C9ED42}"/>
              </a:ext>
            </a:extLst>
          </p:cNvPr>
          <p:cNvSpPr txBox="1"/>
          <p:nvPr/>
        </p:nvSpPr>
        <p:spPr>
          <a:xfrm>
            <a:off x="841298" y="5665171"/>
            <a:ext cx="1105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寄存器</a:t>
            </a:r>
            <a:r>
              <a:rPr lang="zh-CN" altLang="en-US" dirty="0"/>
              <a:t>用于缓存数据，早期计算机用存储器代替。</a:t>
            </a:r>
            <a:r>
              <a:rPr lang="zh-CN" altLang="en-US" dirty="0">
                <a:solidFill>
                  <a:srgbClr val="FF0000"/>
                </a:solidFill>
              </a:rPr>
              <a:t>存储器</a:t>
            </a:r>
            <a:r>
              <a:rPr lang="zh-CN" altLang="en-US" dirty="0"/>
              <a:t>称为内存，有</a:t>
            </a:r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ROM</a:t>
            </a:r>
            <a:r>
              <a:rPr lang="zh-CN" altLang="en-US" dirty="0"/>
              <a:t>内存。有的设备既可以</a:t>
            </a:r>
            <a:endParaRPr lang="en-US" altLang="zh-CN" dirty="0"/>
          </a:p>
          <a:p>
            <a:r>
              <a:rPr lang="zh-CN" altLang="en-US" sz="2000" dirty="0"/>
              <a:t>用作输入，也可以用作输出，例如磁盘设备；</a:t>
            </a:r>
            <a:r>
              <a:rPr lang="zh-CN" altLang="en-US" sz="2000" dirty="0">
                <a:solidFill>
                  <a:srgbClr val="FF0000"/>
                </a:solidFill>
              </a:rPr>
              <a:t>控制台</a:t>
            </a:r>
            <a:r>
              <a:rPr lang="zh-CN" altLang="en-US" sz="2000" dirty="0"/>
              <a:t>由键盘及显示器构成。</a:t>
            </a:r>
          </a:p>
        </p:txBody>
      </p:sp>
    </p:spTree>
    <p:extLst>
      <p:ext uri="{BB962C8B-B14F-4D97-AF65-F5344CB8AC3E}">
        <p14:creationId xmlns:p14="http://schemas.microsoft.com/office/powerpoint/2010/main" val="230958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数据与程序的存储方式：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内存按字节编址，每个字节能存一个字符，一个整数占用多个字节。</a:t>
            </a:r>
            <a:r>
              <a:rPr lang="en-US" altLang="zh-CN" dirty="0"/>
              <a:t>Windows</a:t>
            </a:r>
            <a:r>
              <a:rPr lang="zh-CN" altLang="en-US" dirty="0"/>
              <a:t>分配内存的最小单位为节：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=16</a:t>
            </a:r>
            <a:r>
              <a:rPr lang="zh-CN" altLang="en-US" dirty="0"/>
              <a:t>字节。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一个字节由</a:t>
            </a:r>
            <a:r>
              <a:rPr lang="en-US" altLang="zh-CN" dirty="0"/>
              <a:t>8</a:t>
            </a:r>
            <a:r>
              <a:rPr lang="zh-CN" altLang="en-US" dirty="0"/>
              <a:t>位二进制构成，二进制位没有地址。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数据和指令均于二进制形式存于内存，数据可以当作指令看待，指令也可以当作数据看待，当指令计数器指向某个内存地址，自此地址开始的数据被当作指令执行。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从键盘输入的字符，用</a:t>
            </a:r>
            <a:r>
              <a:rPr lang="en-US" altLang="zh-CN" dirty="0"/>
              <a:t>ASCII</a:t>
            </a:r>
            <a:r>
              <a:rPr lang="zh-CN" altLang="en-US" dirty="0"/>
              <a:t>码表示，可转换后存入内存，从内存输出数据也经常需要转换成</a:t>
            </a:r>
            <a:r>
              <a:rPr lang="en-US" altLang="zh-CN" dirty="0"/>
              <a:t>ASCII</a:t>
            </a:r>
            <a:r>
              <a:rPr lang="zh-CN" altLang="en-US" dirty="0"/>
              <a:t>，再输出到显示器等设备。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字符</a:t>
            </a:r>
            <a:r>
              <a:rPr lang="en-US" altLang="zh-CN" dirty="0"/>
              <a:t>’2’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50</a:t>
            </a:r>
            <a:r>
              <a:rPr lang="zh-CN" altLang="en-US" dirty="0"/>
              <a:t>，与整数</a:t>
            </a:r>
            <a:r>
              <a:rPr lang="en-US" altLang="zh-CN" dirty="0"/>
              <a:t>2</a:t>
            </a:r>
            <a:r>
              <a:rPr lang="zh-CN" altLang="en-US" dirty="0"/>
              <a:t>的值不同，转换方法为</a:t>
            </a:r>
            <a:r>
              <a:rPr lang="en-US" altLang="zh-CN" dirty="0"/>
              <a:t>2=‘2’-’0’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字母和数字的</a:t>
            </a:r>
            <a:r>
              <a:rPr lang="en-US" altLang="zh-CN" dirty="0"/>
              <a:t>ASCII</a:t>
            </a:r>
            <a:r>
              <a:rPr lang="zh-CN" altLang="en-US" dirty="0"/>
              <a:t>码是连续编码的；字母分大小写，</a:t>
            </a:r>
            <a:r>
              <a:rPr lang="en-US" altLang="zh-CN" dirty="0"/>
              <a:t>ASCII</a:t>
            </a:r>
            <a:r>
              <a:rPr lang="zh-CN" altLang="en-US" dirty="0"/>
              <a:t>码值不一样。</a:t>
            </a:r>
          </a:p>
        </p:txBody>
      </p:sp>
    </p:spTree>
    <p:extLst>
      <p:ext uri="{BB962C8B-B14F-4D97-AF65-F5344CB8AC3E}">
        <p14:creationId xmlns:p14="http://schemas.microsoft.com/office/powerpoint/2010/main" val="15644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1.2  </a:t>
            </a:r>
            <a:r>
              <a:rPr lang="zh-CN" altLang="en-US" dirty="0"/>
              <a:t>进制及其转换和运算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406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采用二进制原因：电路成本接近最经济、更稳定，位逻辑运算更易实现，可通过补码将减法用加法运算实现。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采用的进制：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整数可采用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八进制、十进制、十六进制表示。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二进制运算特点：二进制只有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两位数字；加法运算逢二进一；位运算包括移位、按位与、按位或、按位异或、按位求反；逻辑运算包括逻辑与、逻辑或、逻辑非等运算。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二、十进制转换：十进制数转换为二进制数时，通过连续除于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完成，余数为转后得到的二进制数字；二进制数转换为十进制数时，通过连续将二进制高位数值乘以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加上低一位数字值得到。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二、八进制转换：三位二进制数字可和一位八进制数字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二、十六进制转换：四位二进制数字可和一位十六进制数字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3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7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581427" cy="5731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二进制运算：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7C1E80-A85E-464B-9694-FAB08E01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53" y="3818198"/>
            <a:ext cx="8918294" cy="17362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FFE05C-8151-4373-B5ED-69D96C9B844E}"/>
              </a:ext>
            </a:extLst>
          </p:cNvPr>
          <p:cNvSpPr txBox="1"/>
          <p:nvPr/>
        </p:nvSpPr>
        <p:spPr>
          <a:xfrm>
            <a:off x="748577" y="2398817"/>
            <a:ext cx="9671050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按位与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：对应二进制位都为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按位与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|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：对应二进制位都为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按位异或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^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对应二进制位相同时结果为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953BC8-A010-48F2-A3F1-E8405F0929F2}"/>
              </a:ext>
            </a:extLst>
          </p:cNvPr>
          <p:cNvSpPr txBox="1"/>
          <p:nvPr/>
        </p:nvSpPr>
        <p:spPr>
          <a:xfrm>
            <a:off x="1181100" y="5756013"/>
            <a:ext cx="958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连续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个异或运算可交换两个变量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的值：</a:t>
            </a:r>
            <a:r>
              <a:rPr lang="en-US" altLang="zh-CN" sz="2400" b="1" dirty="0"/>
              <a:t>x=</a:t>
            </a:r>
            <a:r>
              <a:rPr lang="en-US" altLang="zh-CN" sz="2400" b="1" dirty="0" err="1"/>
              <a:t>x^y</a:t>
            </a:r>
            <a:r>
              <a:rPr lang="zh-CN" altLang="en-US" sz="2400" b="1" dirty="0"/>
              <a:t>；</a:t>
            </a:r>
            <a:r>
              <a:rPr lang="en-US" altLang="zh-CN" sz="2400" b="1" dirty="0"/>
              <a:t>y=</a:t>
            </a:r>
            <a:r>
              <a:rPr lang="en-US" altLang="zh-CN" sz="2400" b="1" dirty="0" err="1"/>
              <a:t>x^y</a:t>
            </a:r>
            <a:r>
              <a:rPr lang="zh-CN" altLang="en-US" sz="2400" b="1" dirty="0"/>
              <a:t>；</a:t>
            </a:r>
            <a:r>
              <a:rPr lang="en-US" altLang="zh-CN" sz="2400" b="1" dirty="0"/>
              <a:t>x=</a:t>
            </a:r>
            <a:r>
              <a:rPr lang="en-US" altLang="zh-CN" sz="2400" b="1" dirty="0" err="1"/>
              <a:t>x^y</a:t>
            </a:r>
            <a:r>
              <a:rPr lang="zh-CN" altLang="en-US" sz="2400" b="1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922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1.3  80X86</a:t>
            </a:r>
            <a:r>
              <a:rPr lang="zh-CN" altLang="en-US" dirty="0"/>
              <a:t>系列汇编语言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400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可编译为汇编程序：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函数编译形成代码段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全局和静态变量编译形成数据段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函数参数和局部自动变量编译后存于栈段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函数返回的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值存储在通用寄存器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中，返回的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值存储在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EAX+EDX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中，返回的对象值则实现起来很复杂。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函数的参数通过压栈完成传递，调用完成后实参的值出栈，保持函数调用前后栈指针的值不变或平衡。函数局部自动变量通过在栈上内存实现。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的变量名和函数名编译为汇编程序的变量名和函数名时，编译结果通常包含变量、函数（包括参数和返回值）的类型信息。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程序编译得到的汇编程序在执行函数体前，通常会在栈上保存重要寄存器的值，返回前会从栈上出栈恢复这些重要寄存器的值，此类开销被称为调用开销。相对于编译得到的函数体汇编指令，调用开销有时较大。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7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80X86</a:t>
            </a:r>
            <a:r>
              <a:rPr lang="zh-CN" altLang="en-US" dirty="0"/>
              <a:t>系列汇编指令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汇编指令格式：操作码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位于低地址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操作数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位于高地址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。注解用“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汇编指令分类：数据传输如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，栈操作如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PUSH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POP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，数据运算如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，判断转移如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CMP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JNZ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，以及调用返回如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等指令 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寄存器分类：段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，地址指针如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EDI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EBP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，数据如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EBX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ECX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EDX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，以及指令指针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和状态字如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等寄存器。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数据传输指令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	MOV EAX, 0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将立即数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送至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      	MOV EBX, DOWRD PTR[EBP+8]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栈操作指令：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PUSH EBP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保存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EBP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         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POP EBP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恢复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EBP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      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PUSH 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压入栈中，常用于传递函数参数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11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80X86</a:t>
            </a:r>
            <a:r>
              <a:rPr lang="zh-CN" altLang="en-US" dirty="0"/>
              <a:t>系列汇编指令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数据运算指令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	DEC EAX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送回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	XOR EAX, EAX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的值设置为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	IMUL  EAX, DOWRD PTR[EBP+8] 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判断转移指令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	CMP EAX, EBX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比较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EBX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3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JG 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gthan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值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&gt;EBX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值，则转至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gthan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执行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调用返回指令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	CALL @@f$qi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调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f(int)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@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在汇编中类似字母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	RET			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返回到主调函数下一条语句执行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说明：调用前用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PUSH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指令传递实参，函数返回值通常存储在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返回后通过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POP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指令或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ADD ESP,…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”将实参出栈，保持调用前后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的值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不变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栈平衡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。参见例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1.1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及其汇编程序。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</a:rPr>
              <a:t>调试时可用</a:t>
            </a:r>
            <a:r>
              <a:rPr lang="en-US" altLang="zh-CN" sz="2400" dirty="0">
                <a:solidFill>
                  <a:prstClr val="black"/>
                </a:solidFill>
              </a:rPr>
              <a:t>ctrl+f11</a:t>
            </a:r>
            <a:r>
              <a:rPr lang="zh-CN" altLang="en-US" sz="2400" dirty="0">
                <a:solidFill>
                  <a:prstClr val="black"/>
                </a:solidFill>
              </a:rPr>
              <a:t>组合键进入汇编程序。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8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1825</Words>
  <Application>Microsoft Office PowerPoint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隶书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 Lianghai</cp:lastModifiedBy>
  <cp:revision>74</cp:revision>
  <dcterms:created xsi:type="dcterms:W3CDTF">2020-04-22T10:23:54Z</dcterms:created>
  <dcterms:modified xsi:type="dcterms:W3CDTF">2020-09-07T00:58:49Z</dcterms:modified>
</cp:coreProperties>
</file>