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405" r:id="rId4"/>
    <p:sldId id="392" r:id="rId5"/>
    <p:sldId id="396" r:id="rId6"/>
    <p:sldId id="383" r:id="rId7"/>
    <p:sldId id="384" r:id="rId8"/>
    <p:sldId id="385" r:id="rId9"/>
    <p:sldId id="397" r:id="rId10"/>
    <p:sldId id="398" r:id="rId11"/>
    <p:sldId id="391" r:id="rId12"/>
    <p:sldId id="382" r:id="rId13"/>
    <p:sldId id="399" r:id="rId14"/>
    <p:sldId id="377" r:id="rId15"/>
    <p:sldId id="400" r:id="rId16"/>
    <p:sldId id="401" r:id="rId17"/>
    <p:sldId id="372" r:id="rId18"/>
    <p:sldId id="375" r:id="rId19"/>
    <p:sldId id="402" r:id="rId20"/>
    <p:sldId id="378" r:id="rId21"/>
    <p:sldId id="37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8" autoAdjust="0"/>
    <p:restoredTop sz="94660"/>
  </p:normalViewPr>
  <p:slideViewPr>
    <p:cSldViewPr snapToGrid="0">
      <p:cViewPr>
        <p:scale>
          <a:sx n="90" d="100"/>
          <a:sy n="90" d="100"/>
        </p:scale>
        <p:origin x="83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55580"/>
            <a:ext cx="10515600" cy="460375"/>
          </a:xfrm>
        </p:spPr>
        <p:txBody>
          <a:bodyPr>
            <a:normAutofit lnSpcReduction="10000"/>
          </a:bodyPr>
          <a:lstStyle/>
          <a:p>
            <a:pPr>
              <a:buFont typeface="Wingdings" panose="05000000000000000000" pitchFamily="2" charset="2"/>
              <a:buChar char="u"/>
            </a:pPr>
            <a:r>
              <a:rPr lang="en-US" altLang="zh-CN" dirty="0"/>
              <a:t>10.</a:t>
            </a:r>
            <a:r>
              <a:rPr lang="zh-CN" altLang="en-US" dirty="0"/>
              <a:t> </a:t>
            </a:r>
            <a:r>
              <a:rPr lang="en-US" altLang="zh-CN" dirty="0"/>
              <a:t>3  </a:t>
            </a:r>
            <a:r>
              <a:rPr lang="zh-CN" altLang="en-US" dirty="0"/>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56280" y="2035178"/>
            <a:ext cx="9392570" cy="4533549"/>
          </a:xfrm>
          <a:prstGeom prst="rect">
            <a:avLst/>
          </a:prstGeom>
          <a:noFill/>
        </p:spPr>
        <p:txBody>
          <a:bodyPr wrap="square">
            <a:spAutoFit/>
          </a:bodyPr>
          <a:lstStyle/>
          <a:p>
            <a:pPr marL="685800" lvl="1" indent="-228600">
              <a:lnSpc>
                <a:spcPct val="10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异常接口不是函数原型的一部分，不能通过异常接口来定义和区分重载函数</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，不影响函数内联、重载、缺省和省略参数。</a:t>
            </a:r>
          </a:p>
          <a:p>
            <a:pPr marL="685800" lvl="1" indent="-228600">
              <a:lnSpc>
                <a:spcPct val="10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不引发任何异常的函数引发的异常、引发了未说明的异常称为</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不可意料的异常</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685800" lvl="1" indent="-228600">
              <a:lnSpc>
                <a:spcPct val="10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通过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set_unexpected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过程，可以将不可意料的异常处理过程设置为程序自定义的不可意料的异常处理过程，其设置方法和通过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set_terminate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过程设置终止处理函数类似，设置后也返回一个指原先的不可意料的异常处理过程的指针。不同的编译提供的设置函数可能不同。</a:t>
            </a:r>
          </a:p>
          <a:p>
            <a:pPr marL="685800" lvl="1" indent="-228600">
              <a:lnSpc>
                <a:spcPct val="10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函数模板、类模板的函数成员都可以定义异常接口</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构造函数和析构函数都可以定义异常接口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428498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365126"/>
            <a:ext cx="10515600" cy="577850"/>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D350CD5B-4404-472B-B239-6566B184F55E}"/>
              </a:ext>
            </a:extLst>
          </p:cNvPr>
          <p:cNvSpPr txBox="1"/>
          <p:nvPr/>
        </p:nvSpPr>
        <p:spPr>
          <a:xfrm>
            <a:off x="1119232" y="1668212"/>
            <a:ext cx="7777118" cy="4764381"/>
          </a:xfrm>
          <a:prstGeom prst="rect">
            <a:avLst/>
          </a:prstGeom>
          <a:noFill/>
        </p:spPr>
        <p:txBody>
          <a:bodyPr wrap="square">
            <a:spAutoFit/>
          </a:bodyPr>
          <a:lstStyle/>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#include &lt;iostream&gt;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using namespace std;</a:t>
            </a:r>
          </a:p>
          <a:p>
            <a:pPr>
              <a:lnSpc>
                <a:spcPct val="114000"/>
              </a:lnSpc>
              <a:spcBef>
                <a:spcPts val="600"/>
              </a:spcBef>
              <a:spcAft>
                <a:spcPts val="600"/>
              </a:spcAft>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//sum()</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计算从</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a[s]</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开始的</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个数组元数之和，</a:t>
            </a:r>
            <a:r>
              <a:rPr lang="zh-CN" altLang="en-US"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抛出 </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const char * </a:t>
            </a:r>
            <a:r>
              <a:rPr lang="zh-CN" altLang="en-US"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类型的异常，但没有捕获和处理。</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int sum(int a[ ], int t, int s, int c) throw (const char *)   //a[0...t-1]</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以下语句若发出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const char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类型的异常，此后的语句不执行</a:t>
            </a:r>
          </a:p>
          <a:p>
            <a:pPr>
              <a:lnSpc>
                <a:spcPct val="114000"/>
              </a:lnSpc>
            </a:pP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if (s &lt; 0 || s &gt;= t || s + c &lt; 0 || s + c &gt; t) </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throw “subscription overflow”;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抛出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const char *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异常</a:t>
            </a:r>
            <a:endParaRPr lang="en-US" altLang="zh-CN" b="1"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r = 0, x = 0;</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for( x = 0; x &lt; c; x++ ) </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 += a[s + x];</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return r;</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 name="文本框 5">
            <a:extLst>
              <a:ext uri="{FF2B5EF4-FFF2-40B4-BE49-F238E27FC236}">
                <a16:creationId xmlns:a16="http://schemas.microsoft.com/office/drawing/2014/main" id="{E76B6734-17A1-4BD0-81E5-B059B03D1204}"/>
              </a:ext>
            </a:extLst>
          </p:cNvPr>
          <p:cNvSpPr txBox="1"/>
          <p:nvPr/>
        </p:nvSpPr>
        <p:spPr>
          <a:xfrm>
            <a:off x="904875" y="1120928"/>
            <a:ext cx="6142892" cy="369332"/>
          </a:xfrm>
          <a:prstGeom prst="rect">
            <a:avLst/>
          </a:prstGeom>
          <a:noFill/>
        </p:spPr>
        <p:txBody>
          <a:bodyPr wrap="square">
            <a:spAutoFit/>
          </a:bodyPr>
          <a:lstStyle/>
          <a:p>
            <a:r>
              <a:rPr lang="en-US" altLang="zh-CN" dirty="0"/>
              <a:t>【</a:t>
            </a:r>
            <a:r>
              <a:rPr lang="zh-CN" altLang="en-US" dirty="0"/>
              <a:t>例</a:t>
            </a:r>
            <a:r>
              <a:rPr lang="en-US" altLang="zh-CN" dirty="0"/>
              <a:t>10.4】</a:t>
            </a:r>
            <a:r>
              <a:rPr lang="zh-CN" altLang="en-US" dirty="0"/>
              <a:t>对数组</a:t>
            </a:r>
            <a:r>
              <a:rPr lang="en-US" altLang="zh-CN" dirty="0"/>
              <a:t>a</a:t>
            </a:r>
            <a:r>
              <a:rPr lang="zh-CN" altLang="en-US" dirty="0"/>
              <a:t>的若干相邻元素进行累加</a:t>
            </a:r>
          </a:p>
        </p:txBody>
      </p:sp>
    </p:spTree>
    <p:extLst>
      <p:ext uri="{BB962C8B-B14F-4D97-AF65-F5344CB8AC3E}">
        <p14:creationId xmlns:p14="http://schemas.microsoft.com/office/powerpoint/2010/main" val="157088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43947B4A-0DA3-41E0-A36B-9C65B9A18811}"/>
              </a:ext>
            </a:extLst>
          </p:cNvPr>
          <p:cNvSpPr txBox="1"/>
          <p:nvPr/>
        </p:nvSpPr>
        <p:spPr>
          <a:xfrm>
            <a:off x="965695" y="1453436"/>
            <a:ext cx="10643209" cy="4401205"/>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void main(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m[6] = {1, 2, 3, 4, 5, 6};</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r = 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try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 = sum(m, 6, 3, 4);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发出异常后</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try</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中所有语句都不执行，直接到其</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catch</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 = sum(m, 6, 1, 3);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不发出异常</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//char *p</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不能捕获</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const char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类型的异常</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catch(char *p) { cout &lt;&lt; p;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不能捕获</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throw "subscription overflow";</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catch(const char *e)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还能捕获</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char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类型的异常</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可写指针实参可以传递给只读指针形参</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e</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cout &lt;&lt; e;</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由于</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throw</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时未分配内存，故在</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catch</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中无须使用</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delete  e</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58573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535804"/>
            <a:ext cx="10515600" cy="520010"/>
          </a:xfrm>
        </p:spPr>
        <p:txBody>
          <a:bodyPr/>
          <a:lstStyle/>
          <a:p>
            <a:pPr>
              <a:buFont typeface="Wingdings" panose="05000000000000000000" pitchFamily="2" charset="2"/>
              <a:buChar char="u"/>
            </a:pPr>
            <a:r>
              <a:rPr lang="en-US" altLang="zh-CN" dirty="0"/>
              <a:t>10.</a:t>
            </a:r>
            <a:r>
              <a:rPr lang="zh-CN" altLang="en-US" dirty="0"/>
              <a:t> </a:t>
            </a:r>
            <a:r>
              <a:rPr lang="en-US" altLang="zh-CN" dirty="0"/>
              <a:t>3  </a:t>
            </a:r>
            <a:r>
              <a:rPr lang="zh-CN" altLang="en-US" dirty="0"/>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962109" y="2270620"/>
            <a:ext cx="10031956" cy="4048609"/>
          </a:xfrm>
          <a:prstGeom prst="rect">
            <a:avLst/>
          </a:prstGeom>
          <a:noFill/>
        </p:spPr>
        <p:txBody>
          <a:bodyPr wrap="square">
            <a:spAutoFit/>
          </a:bodyPr>
          <a:lstStyle/>
          <a:p>
            <a:pPr marL="228600" indent="-228600">
              <a:lnSpc>
                <a:spcPct val="114000"/>
              </a:lnSpc>
              <a:spcBef>
                <a:spcPts val="500"/>
              </a:spcBef>
              <a:buFont typeface="Wingdings" panose="05000000000000000000" pitchFamily="2" charset="2"/>
              <a:buChar char="l"/>
              <a:defRPr/>
            </a:pP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noexcept </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可以表示 </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throw() </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或 </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throw(void)</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noexcept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一般用在移动构造函数，析构函数、移动赋值运算符函数等肯定不会出现异常的函数后面。</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如果移动构造函数和移动赋值运算符还要申请内存之外的资源，则难免发生异常，此时不应将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noexcept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放在这些函数的参数标后面。</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保留字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noexcept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和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throw(</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可以出现在任何函数的后面</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包括</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constexpr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函数和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Lambda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表达式的参数表后面。但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throw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除</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void</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外的类型参数</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不能出现在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constexpr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函数的参数表后面</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并且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constexpr </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函数也不能抛出异常，否则不能优化生成常量表达式。</a:t>
            </a:r>
          </a:p>
        </p:txBody>
      </p:sp>
    </p:spTree>
    <p:extLst>
      <p:ext uri="{BB962C8B-B14F-4D97-AF65-F5344CB8AC3E}">
        <p14:creationId xmlns:p14="http://schemas.microsoft.com/office/powerpoint/2010/main" val="380539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CC87EF3D-4B79-4BFB-A689-FD7B96FD9B3F}"/>
              </a:ext>
            </a:extLst>
          </p:cNvPr>
          <p:cNvSpPr txBox="1"/>
          <p:nvPr/>
        </p:nvSpPr>
        <p:spPr>
          <a:xfrm>
            <a:off x="1044685" y="1573771"/>
            <a:ext cx="9932564" cy="4919104"/>
          </a:xfrm>
          <a:prstGeom prst="rect">
            <a:avLst/>
          </a:prstGeom>
          <a:noFill/>
        </p:spPr>
        <p:txBody>
          <a:bodyPr wrap="square">
            <a:spAutoFit/>
          </a:bodyPr>
          <a:lstStyle/>
          <a:p>
            <a:pPr>
              <a:lnSpc>
                <a:spcPct val="10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class STACK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*const  elems;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申请内存用于存放栈的元素</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const int   max;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栈能存放的最大元素个数</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int   pos;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栈实际已有元素个数，栈空时</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pos=0;</a:t>
            </a:r>
          </a:p>
          <a:p>
            <a:pPr>
              <a:lnSpc>
                <a:spcPct val="10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public:</a:t>
            </a:r>
          </a:p>
          <a:p>
            <a:pPr>
              <a:lnSpc>
                <a:spcPct val="10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STACK(int m);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初始化栈：最多存放</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个元素</a:t>
            </a:r>
          </a:p>
          <a:p>
            <a:pPr>
              <a:lnSpc>
                <a:spcPct val="105000"/>
              </a:lnSpc>
            </a:pP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STACK(const STACK &amp;s);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用栈</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深拷贝构造新栈</a:t>
            </a:r>
          </a:p>
          <a:p>
            <a:pPr>
              <a:lnSpc>
                <a:spcPct val="105000"/>
              </a:lnSpc>
            </a:pP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STACK(STACK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&amp;&amp;</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 </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noexcept</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用栈</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浅拷贝构造新栈</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移动构造</a:t>
            </a:r>
          </a:p>
          <a:p>
            <a:pPr>
              <a:lnSpc>
                <a:spcPct val="10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virtual ~STACK( ) </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noexcept</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销毁栈</a:t>
            </a:r>
          </a:p>
          <a:p>
            <a:pPr>
              <a:lnSpc>
                <a:spcPct val="10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lnSpc>
                <a:spcPct val="10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STACK::STACK(STACK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&amp;&amp;</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 noexcept : elems(s.elems), max(s.max), pos(s.pos)</a:t>
            </a:r>
          </a:p>
          <a:p>
            <a:pPr>
              <a:lnSpc>
                <a:spcPct val="10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移动构造</a:t>
            </a:r>
            <a:endPar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0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**)&amp;s.elems = nullptr;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等价于</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(int *&amp;)s.elems = nullptr;</a:t>
            </a:r>
          </a:p>
          <a:p>
            <a:pPr>
              <a:lnSpc>
                <a:spcPct val="10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*)&amp;s.max = s.pos = 0;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等价于</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(int &amp;) s.max = s.pos = 0;</a:t>
            </a:r>
          </a:p>
          <a:p>
            <a:pPr>
              <a:lnSpc>
                <a:spcPct val="10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131776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448448"/>
          </a:xfrm>
        </p:spPr>
        <p:txBody>
          <a:bodyPr>
            <a:normAutofit lnSpcReduction="10000"/>
          </a:bodyPr>
          <a:lstStyle/>
          <a:p>
            <a:pPr>
              <a:buFont typeface="Wingdings" panose="05000000000000000000" pitchFamily="2" charset="2"/>
              <a:buChar char="u"/>
            </a:pPr>
            <a:r>
              <a:rPr lang="en-US" altLang="zh-CN" dirty="0"/>
              <a:t>10.</a:t>
            </a:r>
            <a:r>
              <a:rPr lang="zh-CN" altLang="en-US" dirty="0"/>
              <a:t> </a:t>
            </a:r>
            <a:r>
              <a:rPr lang="en-US" altLang="zh-CN" dirty="0"/>
              <a:t>4  </a:t>
            </a:r>
            <a:r>
              <a:rPr lang="zh-CN" altLang="en-US" dirty="0"/>
              <a:t>异常类</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38911"/>
            <a:ext cx="8902148" cy="3697422"/>
          </a:xfrm>
          <a:prstGeom prst="rect">
            <a:avLst/>
          </a:prstGeom>
          <a:noFill/>
        </p:spPr>
        <p:txBody>
          <a:bodyPr wrap="square">
            <a:spAutoFit/>
          </a:bodyPr>
          <a:lstStyle/>
          <a:p>
            <a:pPr marL="228600" indent="-228600">
              <a:lnSpc>
                <a:spcPct val="114000"/>
              </a:lnSpc>
              <a:spcBef>
                <a:spcPts val="500"/>
              </a:spcBef>
              <a:buFont typeface="Wingdings" panose="05000000000000000000" pitchFamily="2" charset="2"/>
              <a:buChar char="l"/>
              <a:defRPr/>
            </a:pP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提供了一个标准的异常类 </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exception</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，以作为标准类库引发的异常类型的基类，</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exception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等异常由标准名字空间</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std</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提供。</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exception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的函数成员不再引发任何异常。</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函数成员 </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what( ) </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返回一个只读字符串</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，该字符串的值没有被构造函数初始化，必须</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在派生类中重新定义函数成员 </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what(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异常类 </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exception </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提供了处理异常的标准框架，应用程序自定义的异常对象应当自 </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exception </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继承。</a:t>
            </a:r>
            <a:endPar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在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有父子关系的多个异常对象时，应注意</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顺序。</a:t>
            </a:r>
          </a:p>
        </p:txBody>
      </p:sp>
    </p:spTree>
    <p:extLst>
      <p:ext uri="{BB962C8B-B14F-4D97-AF65-F5344CB8AC3E}">
        <p14:creationId xmlns:p14="http://schemas.microsoft.com/office/powerpoint/2010/main" val="145227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a:t>
            </a:r>
            <a:r>
              <a:rPr lang="zh-CN" altLang="en-US" dirty="0"/>
              <a:t> </a:t>
            </a:r>
            <a:r>
              <a:rPr lang="en-US" altLang="zh-CN" dirty="0"/>
              <a:t>4  </a:t>
            </a:r>
            <a:r>
              <a:rPr lang="zh-CN" altLang="en-US" dirty="0"/>
              <a:t>异常对象的析构</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38911"/>
            <a:ext cx="8886245" cy="4051302"/>
          </a:xfrm>
          <a:prstGeom prst="rect">
            <a:avLst/>
          </a:prstGeom>
          <a:noFill/>
        </p:spPr>
        <p:txBody>
          <a:bodyPr wrap="square">
            <a:spAutoFit/>
          </a:bodyPr>
          <a:lstStyle/>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如果是通过</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new</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产生的指针类型的异常，在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处理过程捕获后，通常应使用合适的</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delete</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释放内存，否则可能造成内存泄漏。</a:t>
            </a: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如果继续传播指针类型的异常，则可以不使用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delete</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p>
          <a:p>
            <a:pPr marL="228600" indent="-228600">
              <a:lnSpc>
                <a:spcPct val="114000"/>
              </a:lnSpc>
              <a:spcBef>
                <a:spcPts val="500"/>
              </a:spcBef>
              <a:buFont typeface="Wingdings" panose="05000000000000000000" pitchFamily="2" charset="2"/>
              <a:buChar char="l"/>
              <a:defRPr/>
            </a:pP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从最内层被调函数抛出异常到外层调用函数的</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catch</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处理过程捕获异常，由此形成的函数调用链所有局部对象都会被自动析构</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，因此使用异常处理机制能在一定程度上防止内存泄漏。但是，</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调用链中的指针通过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new </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分配的内存不会自动释放。</a:t>
            </a:r>
            <a:endPar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特殊情况在产生异常对象的过程中也会出现内存泄漏情况：未完成构造的对象。</a:t>
            </a:r>
          </a:p>
        </p:txBody>
      </p:sp>
    </p:spTree>
    <p:extLst>
      <p:ext uri="{BB962C8B-B14F-4D97-AF65-F5344CB8AC3E}">
        <p14:creationId xmlns:p14="http://schemas.microsoft.com/office/powerpoint/2010/main" val="395828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185E2E1F-11C8-483A-BA3F-8FFBAB3C57EF}"/>
              </a:ext>
            </a:extLst>
          </p:cNvPr>
          <p:cNvSpPr txBox="1"/>
          <p:nvPr/>
        </p:nvSpPr>
        <p:spPr>
          <a:xfrm>
            <a:off x="910004" y="1958677"/>
            <a:ext cx="8456634" cy="4625946"/>
          </a:xfrm>
          <a:prstGeom prst="rect">
            <a:avLst/>
          </a:prstGeom>
          <a:noFill/>
        </p:spPr>
        <p:txBody>
          <a:bodyPr wrap="square">
            <a:spAutoFit/>
          </a:bodyPr>
          <a:lstStyle/>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#include &lt;exception&gt;</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#include &lt;iostream&gt;</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using namespace std;</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class EPISTLE : </a:t>
            </a:r>
            <a:r>
              <a:rPr lang="en-US" altLang="zh-CN" sz="2000" b="1"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exception</a:t>
            </a: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定义异常对象的类型</a:t>
            </a: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public:</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EPISTLE(const char *s) : exception(s) { cout&lt;&lt;"Construct: " &lt;&lt; s; }</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~EPISTLE( ) noexcept { cout &lt;&lt; "Destruct: " &lt;&lt; exception::what( ); };</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const char *what( ) const throw( ) { return exception::what( ); };</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void h( ) {</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EPISTLE  </a:t>
            </a:r>
            <a:r>
              <a:rPr lang="en-US" altLang="zh-CN" sz="2000" b="1" dirty="0">
                <a:solidFill>
                  <a:srgbClr val="C00000"/>
                </a:solidFill>
                <a:effectLst/>
                <a:latin typeface="Times New Roman" panose="02020603050405020304" pitchFamily="18" charset="0"/>
                <a:ea typeface="华文楷体" panose="02010600040101010101" pitchFamily="2" charset="-122"/>
                <a:cs typeface="Times New Roman" panose="02020603050405020304" pitchFamily="18" charset="0"/>
              </a:rPr>
              <a:t>h</a:t>
            </a: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("I am in h( )\n");</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throw new EPISTLE("I have throw an exception\n");</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14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92B8D3C-C5AA-4D8F-94CC-5C574439E852}"/>
              </a:ext>
            </a:extLst>
          </p:cNvPr>
          <p:cNvSpPr txBox="1"/>
          <p:nvPr/>
        </p:nvSpPr>
        <p:spPr>
          <a:xfrm>
            <a:off x="838200" y="1552620"/>
            <a:ext cx="6142892" cy="369332"/>
          </a:xfrm>
          <a:prstGeom prst="rect">
            <a:avLst/>
          </a:prstGeom>
          <a:noFill/>
        </p:spPr>
        <p:txBody>
          <a:bodyPr wrap="square">
            <a:spAutoFit/>
          </a:bodyPr>
          <a:lstStyle/>
          <a:p>
            <a:r>
              <a:rPr lang="en-US" altLang="zh-CN" dirty="0"/>
              <a:t>【</a:t>
            </a:r>
            <a:r>
              <a:rPr lang="zh-CN" altLang="en-US" dirty="0"/>
              <a:t>例</a:t>
            </a:r>
            <a:r>
              <a:rPr lang="en-US" altLang="zh-CN" dirty="0"/>
              <a:t>10.7】</a:t>
            </a:r>
            <a:r>
              <a:rPr lang="zh-CN" altLang="en-US" dirty="0"/>
              <a:t>局部对象的析构过程</a:t>
            </a:r>
          </a:p>
        </p:txBody>
      </p:sp>
    </p:spTree>
    <p:extLst>
      <p:ext uri="{BB962C8B-B14F-4D97-AF65-F5344CB8AC3E}">
        <p14:creationId xmlns:p14="http://schemas.microsoft.com/office/powerpoint/2010/main" val="3763527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0C42CFA3-1401-45EC-A84C-1A75E4EBE2E5}"/>
              </a:ext>
            </a:extLst>
          </p:cNvPr>
          <p:cNvSpPr txBox="1"/>
          <p:nvPr/>
        </p:nvSpPr>
        <p:spPr>
          <a:xfrm>
            <a:off x="838200" y="1903544"/>
            <a:ext cx="7462962" cy="3032433"/>
          </a:xfrm>
          <a:prstGeom prst="rect">
            <a:avLst/>
          </a:prstGeom>
          <a:noFill/>
        </p:spPr>
        <p:txBody>
          <a:bodyPr wrap="square">
            <a:spAutoFit/>
          </a:bodyPr>
          <a:lstStyle/>
          <a:p>
            <a:pPr>
              <a:lnSpc>
                <a:spcPct val="125000"/>
              </a:lnSpc>
            </a:pPr>
            <a:r>
              <a:rPr lang="en-US" altLang="zh-CN" sz="2000" b="1" dirty="0">
                <a:latin typeface="Times New Roman" panose="02020603050405020304" pitchFamily="18" charset="0"/>
                <a:cs typeface="Times New Roman" panose="02020603050405020304" pitchFamily="18" charset="0"/>
              </a:rPr>
              <a:t>void g( )  {  EPISTLE  </a:t>
            </a:r>
            <a:r>
              <a:rPr lang="en-US" altLang="zh-CN" sz="2000" b="1" dirty="0">
                <a:solidFill>
                  <a:srgbClr val="C00000"/>
                </a:solidFill>
                <a:latin typeface="Times New Roman" panose="02020603050405020304" pitchFamily="18" charset="0"/>
                <a:cs typeface="Times New Roman" panose="02020603050405020304" pitchFamily="18" charset="0"/>
              </a:rPr>
              <a:t>g</a:t>
            </a:r>
            <a:r>
              <a:rPr lang="en-US" altLang="zh-CN" sz="2000" b="1" dirty="0">
                <a:latin typeface="Times New Roman" panose="02020603050405020304" pitchFamily="18" charset="0"/>
                <a:cs typeface="Times New Roman" panose="02020603050405020304" pitchFamily="18" charset="0"/>
              </a:rPr>
              <a:t>("I am in g( )\n");  h( );  }</a:t>
            </a:r>
          </a:p>
          <a:p>
            <a:pPr>
              <a:lnSpc>
                <a:spcPct val="125000"/>
              </a:lnSpc>
            </a:pPr>
            <a:r>
              <a:rPr lang="en-US" altLang="zh-CN" sz="2000" b="1" dirty="0">
                <a:latin typeface="Times New Roman" panose="02020603050405020304" pitchFamily="18" charset="0"/>
                <a:cs typeface="Times New Roman" panose="02020603050405020304" pitchFamily="18" charset="0"/>
              </a:rPr>
              <a:t>void f( )  {  EPISTLE   </a:t>
            </a:r>
            <a:r>
              <a:rPr lang="en-US" altLang="zh-CN" sz="2000" b="1" dirty="0">
                <a:solidFill>
                  <a:srgbClr val="C00000"/>
                </a:solidFill>
                <a:latin typeface="Times New Roman" panose="02020603050405020304" pitchFamily="18" charset="0"/>
                <a:cs typeface="Times New Roman" panose="02020603050405020304" pitchFamily="18" charset="0"/>
              </a:rPr>
              <a:t>f</a:t>
            </a:r>
            <a:r>
              <a:rPr lang="en-US" altLang="zh-CN" sz="2000" b="1" dirty="0">
                <a:latin typeface="Times New Roman" panose="02020603050405020304" pitchFamily="18" charset="0"/>
                <a:cs typeface="Times New Roman" panose="02020603050405020304" pitchFamily="18" charset="0"/>
              </a:rPr>
              <a:t>("I am in f( )\n");   g( );  }</a:t>
            </a:r>
          </a:p>
          <a:p>
            <a:pPr>
              <a:lnSpc>
                <a:spcPct val="125000"/>
              </a:lnSpc>
            </a:pPr>
            <a:r>
              <a:rPr lang="en-US" altLang="zh-CN" sz="2000" b="1" dirty="0">
                <a:latin typeface="Times New Roman" panose="02020603050405020304" pitchFamily="18" charset="0"/>
                <a:cs typeface="Times New Roman" panose="02020603050405020304" pitchFamily="18" charset="0"/>
              </a:rPr>
              <a:t>void main(void) {</a:t>
            </a:r>
          </a:p>
          <a:p>
            <a:pPr>
              <a:lnSpc>
                <a:spcPct val="125000"/>
              </a:lnSpc>
            </a:pPr>
            <a:r>
              <a:rPr lang="en-US" altLang="zh-CN" sz="2000" b="1" dirty="0">
                <a:latin typeface="Times New Roman" panose="02020603050405020304" pitchFamily="18" charset="0"/>
                <a:cs typeface="Times New Roman" panose="02020603050405020304" pitchFamily="18" charset="0"/>
              </a:rPr>
              <a:t>    try {  	f( );   }</a:t>
            </a:r>
          </a:p>
          <a:p>
            <a:pPr>
              <a:lnSpc>
                <a:spcPct val="114000"/>
              </a:lnSpc>
            </a:pPr>
            <a:r>
              <a:rPr lang="en-US" altLang="zh-CN" sz="2000" b="1" dirty="0">
                <a:latin typeface="Times New Roman" panose="02020603050405020304" pitchFamily="18" charset="0"/>
                <a:cs typeface="Times New Roman" panose="02020603050405020304" pitchFamily="18" charset="0"/>
              </a:rPr>
              <a:t>    catch (const EPISTLE *m) {</a:t>
            </a:r>
          </a:p>
          <a:p>
            <a:pPr>
              <a:lnSpc>
                <a:spcPct val="114000"/>
              </a:lnSpc>
            </a:pPr>
            <a:r>
              <a:rPr lang="en-US" altLang="zh-CN" sz="2000" b="1" dirty="0">
                <a:latin typeface="Times New Roman" panose="02020603050405020304" pitchFamily="18" charset="0"/>
                <a:cs typeface="Times New Roman" panose="02020603050405020304" pitchFamily="18" charset="0"/>
              </a:rPr>
              <a:t>        cout  &lt;&lt;  m-&gt;what( );</a:t>
            </a:r>
          </a:p>
          <a:p>
            <a:pPr>
              <a:lnSpc>
                <a:spcPct val="114000"/>
              </a:lnSpc>
            </a:pPr>
            <a:r>
              <a:rPr lang="en-US" altLang="zh-CN" sz="2000" b="1" dirty="0">
                <a:latin typeface="Times New Roman" panose="02020603050405020304" pitchFamily="18" charset="0"/>
                <a:cs typeface="Times New Roman" panose="02020603050405020304" pitchFamily="18" charset="0"/>
              </a:rPr>
              <a:t>    }</a:t>
            </a:r>
          </a:p>
          <a:p>
            <a:pPr>
              <a:lnSpc>
                <a:spcPct val="125000"/>
              </a:lnSpc>
            </a:pPr>
            <a:r>
              <a:rPr lang="en-US" altLang="zh-CN"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EC3B258-E2DA-4813-AC47-7B61792111B9}"/>
              </a:ext>
            </a:extLst>
          </p:cNvPr>
          <p:cNvSpPr txBox="1"/>
          <p:nvPr/>
        </p:nvSpPr>
        <p:spPr>
          <a:xfrm>
            <a:off x="1271269" y="5252394"/>
            <a:ext cx="7029893" cy="846386"/>
          </a:xfrm>
          <a:prstGeom prst="rect">
            <a:avLst/>
          </a:prstGeom>
          <a:noFill/>
        </p:spPr>
        <p:txBody>
          <a:bodyPr wrap="square" rtlCol="0">
            <a:spAutoFit/>
          </a:bodyPr>
          <a:lstStyle/>
          <a:p>
            <a:pPr>
              <a:spcBef>
                <a:spcPts val="600"/>
              </a:spcBef>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main()  -&gt; f(), f  -&gt;  g(), g  -&gt; h(), h  -&gt;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抛出异常</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-&gt; </a:t>
            </a:r>
          </a:p>
          <a:p>
            <a:pPr>
              <a:spcBef>
                <a:spcPts val="600"/>
              </a:spcBef>
            </a:pP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局部对象</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h</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依次析构 </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-&gt; main</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捕获异常并 </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delete</a:t>
            </a:r>
            <a:endParaRPr lang="zh-CN" altLang="en-US" sz="22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73936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637481"/>
            <a:ext cx="10515600" cy="588119"/>
          </a:xfrm>
        </p:spPr>
        <p:txBody>
          <a:bodyPr/>
          <a:lstStyle/>
          <a:p>
            <a:pPr>
              <a:buFont typeface="Wingdings" panose="05000000000000000000" pitchFamily="2" charset="2"/>
              <a:buChar char="u"/>
            </a:pPr>
            <a:r>
              <a:rPr lang="en-US" altLang="zh-CN" dirty="0"/>
              <a:t>10.6  </a:t>
            </a:r>
            <a:r>
              <a:rPr lang="zh-CN" altLang="zh-CN" dirty="0"/>
              <a:t>断言</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512241" y="2397842"/>
            <a:ext cx="10515600" cy="3694409"/>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断言函数 </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assert (bool expr)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在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assert.h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中定义。</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assert (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是一个带有整型参数的用于调试程序的函数，</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如果表达式的值为真则程序继续执行。</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否则，将输出</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断言表达式</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、断言所在代码</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文件名称</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以及</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断言所在程序的行号</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，然后调用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abort()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终止程序的执行。</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断言输出的代码文件名称包含路径（编译时值），运行时程序拷到其它目录也还是按原有路径输出代码文件名称。</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assert()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在运行时检查断言。</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保留字 </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static_assert (bool expr)</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在编译时检查，为真时不终止编译运行。</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2214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67695"/>
            <a:ext cx="10515600" cy="588119"/>
          </a:xfrm>
        </p:spPr>
        <p:txBody>
          <a:bodyPr/>
          <a:lstStyle/>
          <a:p>
            <a:pPr>
              <a:buFont typeface="Wingdings" panose="05000000000000000000" pitchFamily="2" charset="2"/>
              <a:buChar char="u"/>
            </a:pPr>
            <a:r>
              <a:rPr lang="en-US" altLang="zh-CN" dirty="0"/>
              <a:t>10.1 </a:t>
            </a:r>
            <a:r>
              <a:rPr lang="zh-CN" altLang="zh-CN" dirty="0"/>
              <a:t>异常处理</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84357" y="2055814"/>
            <a:ext cx="9399724" cy="3945311"/>
          </a:xfrm>
          <a:prstGeom prst="rect">
            <a:avLst/>
          </a:prstGeom>
          <a:noFill/>
        </p:spPr>
        <p:txBody>
          <a:bodyPr wrap="square">
            <a:spAutoFit/>
          </a:bodyPr>
          <a:lstStyle/>
          <a:p>
            <a:pPr marL="685800" lvl="1"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异常：一种意外破坏程序正常处理流程的事件</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、由硬件或者软件触发的事件</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p>
          <a:p>
            <a:pPr marL="685800" lvl="1"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异常处理可以将错误处理流程同正常业务处理流程分离，从而使程序的正常业务处理流程更加清晰顺畅。</a:t>
            </a:r>
          </a:p>
          <a:p>
            <a:pPr marL="685800" lvl="1" indent="-228600">
              <a:lnSpc>
                <a:spcPct val="125000"/>
              </a:lnSpc>
              <a:spcBef>
                <a:spcPts val="500"/>
              </a:spcBef>
              <a:buFont typeface="Wingdings" panose="05000000000000000000" pitchFamily="2" charset="2"/>
              <a:buChar char="l"/>
              <a:defRPr/>
            </a:pP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异常发生后自动析构调用链中的所有对象</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，这也使程序降低了内存泄漏的风险。</a:t>
            </a:r>
          </a:p>
          <a:p>
            <a:pPr marL="685800" lvl="1" indent="-228600">
              <a:lnSpc>
                <a:spcPct val="125000"/>
              </a:lnSpc>
              <a:spcBef>
                <a:spcPts val="500"/>
              </a:spcBef>
              <a:buFont typeface="Wingdings" panose="05000000000000000000" pitchFamily="2" charset="2"/>
              <a:buChar char="l"/>
              <a:defRPr/>
            </a:pP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由软件用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throw </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语句抛出的异常，</a:t>
            </a:r>
            <a:r>
              <a:rPr lang="zh-CN"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会在</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抛出</a:t>
            </a:r>
            <a:r>
              <a:rPr lang="zh-CN"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点建立一个描述异常的对象</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，由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catch </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捕获相应类型的异常。</a:t>
            </a:r>
            <a:endPar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226050"/>
            <a:ext cx="10515600" cy="644691"/>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A38D8189-EA64-43AE-B3C5-525E2F8A9EC2}"/>
              </a:ext>
            </a:extLst>
          </p:cNvPr>
          <p:cNvSpPr txBox="1"/>
          <p:nvPr/>
        </p:nvSpPr>
        <p:spPr>
          <a:xfrm>
            <a:off x="987621" y="1281458"/>
            <a:ext cx="8076866" cy="5478423"/>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#include &lt;assert.h&gt;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#include &lt;stdio.h&gt;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#include &lt;stdlib.h&gt;</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class  SET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*elem, used, card;</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public:</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SET(int card);</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virtual int has(int)const;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virtual SET &amp;push (int);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virtual ~SET( ) noexcept { if (elem) { delete elem;  elem = 0; }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SET::SET(int c)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card = c;</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elem = new int[c];</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assert(elem);</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当</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elem</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非空时继续执行</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used = 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9" name="文本框 8">
            <a:extLst>
              <a:ext uri="{FF2B5EF4-FFF2-40B4-BE49-F238E27FC236}">
                <a16:creationId xmlns:a16="http://schemas.microsoft.com/office/drawing/2014/main" id="{B140FABA-3BBD-4B51-AD48-71BD4F2BF0E8}"/>
              </a:ext>
            </a:extLst>
          </p:cNvPr>
          <p:cNvSpPr txBox="1"/>
          <p:nvPr/>
        </p:nvSpPr>
        <p:spPr>
          <a:xfrm>
            <a:off x="750736" y="912126"/>
            <a:ext cx="6156960" cy="369332"/>
          </a:xfrm>
          <a:prstGeom prst="rect">
            <a:avLst/>
          </a:prstGeom>
          <a:noFill/>
        </p:spPr>
        <p:txBody>
          <a:bodyPr wrap="square">
            <a:spAutoFit/>
          </a:bodyPr>
          <a:lstStyle/>
          <a:p>
            <a:r>
              <a:rPr lang="en-US" altLang="zh-CN" dirty="0"/>
              <a:t>【</a:t>
            </a:r>
            <a:r>
              <a:rPr lang="zh-CN" altLang="en-US" dirty="0"/>
              <a:t>例</a:t>
            </a:r>
            <a:r>
              <a:rPr lang="en-US" altLang="zh-CN" dirty="0"/>
              <a:t>10.9】</a:t>
            </a:r>
            <a:r>
              <a:rPr lang="zh-CN" altLang="en-US" dirty="0"/>
              <a:t>断言的用法</a:t>
            </a:r>
          </a:p>
        </p:txBody>
      </p:sp>
    </p:spTree>
    <p:extLst>
      <p:ext uri="{BB962C8B-B14F-4D97-AF65-F5344CB8AC3E}">
        <p14:creationId xmlns:p14="http://schemas.microsoft.com/office/powerpoint/2010/main" val="207738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207965"/>
            <a:ext cx="10515600" cy="589032"/>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29EB30D5-65E4-4384-81A9-B5B533604AB7}"/>
              </a:ext>
            </a:extLst>
          </p:cNvPr>
          <p:cNvSpPr txBox="1"/>
          <p:nvPr/>
        </p:nvSpPr>
        <p:spPr>
          <a:xfrm>
            <a:off x="893859" y="1069207"/>
            <a:ext cx="9697672" cy="5478423"/>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int SET::has(int v) </a:t>
            </a:r>
            <a:r>
              <a:rPr lang="en-US" altLang="zh-CN" sz="2000" b="1"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for (int k = 0; k &lt; used; k++)  if (elem[k] == v) return 1;</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return 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SET &amp;SET::push(int v) {</a:t>
            </a:r>
          </a:p>
          <a:p>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    assert( !has(v)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当集合中无元素</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时继续执行</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assert( used &lt; card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当集合还能增加元素时继续执行</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elem[used++] = v;</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return *this;</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void  main(void)</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static_assert(</a:t>
            </a:r>
            <a:r>
              <a:rPr lang="en-US" altLang="zh-CN" sz="2000" b="1" dirty="0" err="1">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sizeof</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err="1">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 == 4);</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//VS2019</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采用</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x86</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编译模式时为真，不终止编译运行</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SET  s(2);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定义集合只能存放两个元素</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s.push(1).push(2);;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存放第</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个元素</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s.push(3);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因不能存放元素</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，断言为假，程序被终止</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24766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949518" y="494102"/>
            <a:ext cx="10515600" cy="779862"/>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949518" y="1518066"/>
            <a:ext cx="10515600" cy="588119"/>
          </a:xfrm>
        </p:spPr>
        <p:txBody>
          <a:bodyPr/>
          <a:lstStyle/>
          <a:p>
            <a:pPr>
              <a:buFont typeface="Wingdings" panose="05000000000000000000" pitchFamily="2" charset="2"/>
              <a:buChar char="u"/>
            </a:pPr>
            <a:r>
              <a:rPr lang="en-US" altLang="zh-CN" dirty="0"/>
              <a:t>10.1 </a:t>
            </a:r>
            <a:r>
              <a:rPr lang="zh-CN" altLang="zh-CN" dirty="0"/>
              <a:t>异常处理</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1060835" y="2106185"/>
            <a:ext cx="9848354" cy="4204036"/>
          </a:xfrm>
          <a:prstGeom prst="rect">
            <a:avLst/>
          </a:prstGeom>
          <a:noFill/>
        </p:spPr>
        <p:txBody>
          <a:bodyPr wrap="square">
            <a:spAutoFit/>
          </a:bodyPr>
          <a:lstStyle/>
          <a:p>
            <a:pPr marL="0" lvl="1">
              <a:lnSpc>
                <a:spcPct val="125000"/>
              </a:lnSpc>
              <a:defRPr/>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try { </a:t>
            </a:r>
          </a:p>
          <a:p>
            <a:pPr marL="0" lvl="1">
              <a:lnSpc>
                <a:spcPct val="125000"/>
              </a:lnSpc>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语句体；</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0" lvl="1">
              <a:lnSpc>
                <a:spcPct val="125000"/>
              </a:lnSpc>
              <a:defRPr/>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在某种条件</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下抛出异常：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throw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异常对象</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0" lvl="1">
              <a:lnSpc>
                <a:spcPct val="125000"/>
              </a:lnSpc>
              <a:defRPr/>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在某种条件</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下抛出异常：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throw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异常对象</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0" lvl="1">
              <a:lnSpc>
                <a:spcPct val="125000"/>
              </a:lnSpc>
              <a:defRPr/>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p>
          <a:p>
            <a:pPr marL="0" lvl="1">
              <a:lnSpc>
                <a:spcPct val="125000"/>
              </a:lnSpc>
              <a:defRPr/>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异常对象</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的类型  变量</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  {  …  }    </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捕获类型</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的异常</a:t>
            </a:r>
            <a:endPar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a:lnSpc>
                <a:spcPct val="125000"/>
              </a:lnSpc>
              <a:defRPr/>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异常对象</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的类型  变量</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2)  {  …  }    </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捕获类型</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的异常</a:t>
            </a:r>
            <a:endPar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a:lnSpc>
                <a:spcPct val="125000"/>
              </a:lnSpc>
              <a:defRPr/>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p>
          <a:p>
            <a:pPr marL="0" lvl="1">
              <a:lnSpc>
                <a:spcPct val="125000"/>
              </a:lnSpc>
              <a:defRPr/>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 (…)  {  …  }    </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捕获所有的异常</a:t>
            </a:r>
            <a:endPar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8549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239343"/>
            <a:ext cx="10515600" cy="779862"/>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088696"/>
            <a:ext cx="10515600" cy="588119"/>
          </a:xfrm>
        </p:spPr>
        <p:txBody>
          <a:bodyPr/>
          <a:lstStyle/>
          <a:p>
            <a:pPr>
              <a:buFont typeface="Wingdings" panose="05000000000000000000" pitchFamily="2" charset="2"/>
              <a:buChar char="u"/>
            </a:pPr>
            <a:r>
              <a:rPr lang="en-US" altLang="zh-CN" dirty="0"/>
              <a:t>10.1 </a:t>
            </a:r>
            <a:r>
              <a:rPr lang="zh-CN" altLang="zh-CN" dirty="0"/>
              <a:t>异常处理</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1632677"/>
            <a:ext cx="8719268" cy="4832092"/>
          </a:xfrm>
          <a:prstGeom prst="rect">
            <a:avLst/>
          </a:prstGeom>
          <a:noFill/>
        </p:spPr>
        <p:txBody>
          <a:bodyPr wrap="square">
            <a:spAutoFit/>
          </a:bodyPr>
          <a:lstStyle/>
          <a:p>
            <a:pPr marL="342900" lvl="1" indent="-342900" algn="just">
              <a:spcBef>
                <a:spcPts val="600"/>
              </a:spcBef>
              <a:buFont typeface="Wingdings" panose="05000000000000000000" pitchFamily="2" charset="2"/>
              <a:buChar char="Ø"/>
              <a:defRPr/>
            </a:pP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throw </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异常对象</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throw(</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异常对象</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100" b="1" dirty="0">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algn="just">
              <a:spcBef>
                <a:spcPts val="600"/>
              </a:spcBef>
              <a:buFont typeface="Wingdings" panose="05000000000000000000" pitchFamily="2" charset="2"/>
              <a:buChar char="Ø"/>
              <a:defRPr/>
            </a:pP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异常对象，可以是简单的数据类型，也可以是复杂的类对象。例如，</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throw “ab”</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throw (1)</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throw new int[2]{1, 2}</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throw new A(1)</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throw new A(1), throw A(1)</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。这里 </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A </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是</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个类名。</a:t>
            </a:r>
            <a:endParaRPr lang="en-US" altLang="zh-CN" sz="2100" b="1" dirty="0">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algn="just">
              <a:spcBef>
                <a:spcPts val="600"/>
              </a:spcBef>
              <a:buFont typeface="Wingdings" panose="05000000000000000000" pitchFamily="2" charset="2"/>
              <a:buChar char="Ø"/>
              <a:defRPr/>
            </a:pP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任何</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throw</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后面的语句都会被忽略，直接进入异常捕获处理过程</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catch</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100" b="1" dirty="0">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algn="just">
              <a:spcBef>
                <a:spcPts val="600"/>
              </a:spcBef>
              <a:buFont typeface="Wingdings" panose="05000000000000000000" pitchFamily="2" charset="2"/>
              <a:buChar char="Ø"/>
              <a:defRPr/>
            </a:pP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catch (…) </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表示捕获任何类型的异常。在 </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catch( ) { … } </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的语句体中，可以用不带参数的 </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throw </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继续抛出已经捕获的异常（相当于这个异常没有被处理）。</a:t>
            </a:r>
            <a:endParaRPr lang="en-US" altLang="zh-CN" sz="2100" b="1" dirty="0">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algn="just">
              <a:spcBef>
                <a:spcPts val="600"/>
              </a:spcBef>
              <a:buFont typeface="Wingdings" panose="05000000000000000000" pitchFamily="2" charset="2"/>
              <a:buChar char="Ø"/>
              <a:defRPr/>
            </a:pP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一旦异常被某个 </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catch </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处理过程捕获，其它所有的异常捕获过程都会被忽略。</a:t>
            </a:r>
            <a:endParaRPr lang="en-US" altLang="zh-CN" sz="2100" b="1" dirty="0">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algn="just">
              <a:spcBef>
                <a:spcPts val="600"/>
              </a:spcBef>
              <a:buFont typeface="Wingdings" panose="05000000000000000000" pitchFamily="2" charset="2"/>
              <a:buChar char="Ø"/>
              <a:defRPr/>
            </a:pP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如果抛出的异常没有被任何</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try</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语句捕捉，那么这种没有被处理的异常将引起程序终止执行。</a:t>
            </a:r>
            <a:endParaRPr lang="en-US" altLang="zh-CN" sz="2100" b="1" dirty="0">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algn="just">
              <a:spcBef>
                <a:spcPts val="600"/>
              </a:spcBef>
              <a:buFont typeface="Wingdings" panose="05000000000000000000" pitchFamily="2" charset="2"/>
              <a:buChar char="Ø"/>
              <a:defRPr/>
            </a:pP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不支持 </a:t>
            </a:r>
            <a:r>
              <a:rPr lang="en-US" altLang="zh-CN" sz="2100" b="1" dirty="0">
                <a:latin typeface="Times New Roman" panose="02020603050405020304" pitchFamily="18" charset="0"/>
                <a:ea typeface="华文楷体" panose="02010600040101010101" pitchFamily="2" charset="-122"/>
                <a:cs typeface="Times New Roman" panose="02020603050405020304" pitchFamily="18" charset="0"/>
              </a:rPr>
              <a:t>finally </a:t>
            </a:r>
            <a:r>
              <a:rPr lang="zh-CN" altLang="en-US" sz="2100" b="1" dirty="0">
                <a:latin typeface="Times New Roman" panose="02020603050405020304" pitchFamily="18" charset="0"/>
                <a:ea typeface="华文楷体" panose="02010600040101010101" pitchFamily="2" charset="-122"/>
                <a:cs typeface="Times New Roman" panose="02020603050405020304" pitchFamily="18" charset="0"/>
              </a:rPr>
              <a:t>处理过程。</a:t>
            </a:r>
          </a:p>
        </p:txBody>
      </p:sp>
    </p:spTree>
    <p:extLst>
      <p:ext uri="{BB962C8B-B14F-4D97-AF65-F5344CB8AC3E}">
        <p14:creationId xmlns:p14="http://schemas.microsoft.com/office/powerpoint/2010/main" val="179722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62558"/>
            <a:ext cx="10515600" cy="498475"/>
          </a:xfrm>
        </p:spPr>
        <p:txBody>
          <a:bodyPr/>
          <a:lstStyle/>
          <a:p>
            <a:pPr>
              <a:buFont typeface="Wingdings" panose="05000000000000000000" pitchFamily="2" charset="2"/>
              <a:buChar char="u"/>
            </a:pPr>
            <a:r>
              <a:rPr lang="en-US" altLang="zh-CN" dirty="0"/>
              <a:t>10.2 </a:t>
            </a:r>
            <a:r>
              <a:rPr lang="zh-CN" altLang="en-US" dirty="0"/>
              <a:t>捕获顺序</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52081" y="2055814"/>
            <a:ext cx="10154960" cy="3436967"/>
          </a:xfrm>
          <a:prstGeom prst="rect">
            <a:avLst/>
          </a:prstGeom>
          <a:noFill/>
        </p:spPr>
        <p:txBody>
          <a:bodyPr wrap="square">
            <a:spAutoFit/>
          </a:bodyPr>
          <a:lstStyle/>
          <a:p>
            <a:pPr marL="685800" lvl="1" indent="-228600">
              <a:lnSpc>
                <a:spcPct val="10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允许函数模板和模板实例函数定义异常接口。</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685800" lvl="1" indent="-228600">
              <a:lnSpc>
                <a:spcPct val="10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如果父类</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的子类为</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类异常也能被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catch(const 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catch(volatile 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catch(const volatile 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等捕获。</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685800" lvl="1" indent="-228600">
              <a:lnSpc>
                <a:spcPct val="10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如果父类</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的子类为</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，指向</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类对象的指针异常也能被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catch(const 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catch(volatile 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catch(const volatile A*)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等捕获。</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685800" lvl="1" indent="-228600">
              <a:lnSpc>
                <a:spcPct val="10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捕获子类对象的</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应放在捕获父类对象的</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catch</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前面。</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685800" lvl="1" indent="-228600">
              <a:lnSpc>
                <a:spcPct val="105000"/>
              </a:lnSpc>
              <a:spcBef>
                <a:spcPts val="500"/>
              </a:spcBef>
              <a:buFont typeface="Wingdings" panose="05000000000000000000" pitchFamily="2" charset="2"/>
              <a:buChar char="l"/>
              <a:defRPr/>
            </a:pP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catch(const volatile void *) </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能捕获任意指针类型的异常，</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const A * </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能捕获 </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的异常，</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catch(…) </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能捕获任意类型的异常。</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3391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B716FB1E-46B3-438A-9759-A4A177353F6D}"/>
              </a:ext>
            </a:extLst>
          </p:cNvPr>
          <p:cNvSpPr txBox="1"/>
          <p:nvPr/>
        </p:nvSpPr>
        <p:spPr>
          <a:xfrm>
            <a:off x="714249" y="2147991"/>
            <a:ext cx="7343901" cy="4401205"/>
          </a:xfrm>
          <a:prstGeom prst="rect">
            <a:avLst/>
          </a:prstGeom>
          <a:noFill/>
        </p:spPr>
        <p:txBody>
          <a:bodyPr wrap="square">
            <a:spAutoFit/>
          </a:bodyPr>
          <a:lstStyle/>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#include &lt;stdio.h&gt;</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spcBef>
                <a:spcPts val="600"/>
              </a:spcBef>
            </a:pPr>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class VECTOR {</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    int *data;</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    int  size;</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public:</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    VECTOR(int n);</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    int &amp;getData(int i);	//</a:t>
            </a:r>
            <a:r>
              <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取下标所在位置的向量元素</a:t>
            </a: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    ~VECTOR( ) { delete [ ] data; };</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spcBef>
                <a:spcPts val="600"/>
              </a:spcBef>
            </a:pPr>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class INDEX {</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    int index;</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public:</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    INDEX(int i) { index = i; }</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    int getIndex( ) const { return index; }</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1800" b="1" dirty="0">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1800" b="1"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DDCA793-3BC1-4914-85E2-10F66D4C49BE}"/>
              </a:ext>
            </a:extLst>
          </p:cNvPr>
          <p:cNvSpPr txBox="1"/>
          <p:nvPr/>
        </p:nvSpPr>
        <p:spPr>
          <a:xfrm>
            <a:off x="838200" y="1623253"/>
            <a:ext cx="6142892" cy="369332"/>
          </a:xfrm>
          <a:prstGeom prst="rect">
            <a:avLst/>
          </a:prstGeom>
          <a:noFill/>
        </p:spPr>
        <p:txBody>
          <a:bodyPr wrap="square">
            <a:spAutoFit/>
          </a:bodyPr>
          <a:lstStyle/>
          <a:p>
            <a:r>
              <a:rPr lang="en-US" altLang="zh-CN" dirty="0"/>
              <a:t>【</a:t>
            </a:r>
            <a:r>
              <a:rPr lang="zh-CN" altLang="en-US" dirty="0"/>
              <a:t>例</a:t>
            </a:r>
            <a:r>
              <a:rPr lang="en-US" altLang="zh-CN" dirty="0"/>
              <a:t>10.3】</a:t>
            </a:r>
            <a:r>
              <a:rPr lang="zh-CN" altLang="en-US" dirty="0"/>
              <a:t>定义</a:t>
            </a:r>
            <a:r>
              <a:rPr lang="en-US" altLang="zh-CN" dirty="0"/>
              <a:t>VECTOR</a:t>
            </a:r>
            <a:r>
              <a:rPr lang="zh-CN" altLang="en-US" dirty="0"/>
              <a:t>的</a:t>
            </a:r>
            <a:r>
              <a:rPr lang="en-US" altLang="zh-CN" dirty="0"/>
              <a:t>INDEX</a:t>
            </a:r>
            <a:r>
              <a:rPr lang="zh-CN" altLang="en-US" dirty="0"/>
              <a:t>和</a:t>
            </a:r>
            <a:r>
              <a:rPr lang="en-US" altLang="zh-CN" dirty="0"/>
              <a:t>SHORTAGE</a:t>
            </a:r>
            <a:r>
              <a:rPr lang="zh-CN" altLang="en-US" dirty="0"/>
              <a:t>异常处理过程</a:t>
            </a:r>
          </a:p>
        </p:txBody>
      </p:sp>
    </p:spTree>
    <p:extLst>
      <p:ext uri="{BB962C8B-B14F-4D97-AF65-F5344CB8AC3E}">
        <p14:creationId xmlns:p14="http://schemas.microsoft.com/office/powerpoint/2010/main" val="195081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851CD5C9-F1EE-41E2-8A2A-8D38FDE4604E}"/>
              </a:ext>
            </a:extLst>
          </p:cNvPr>
          <p:cNvSpPr txBox="1"/>
          <p:nvPr/>
        </p:nvSpPr>
        <p:spPr>
          <a:xfrm>
            <a:off x="912304" y="1690688"/>
            <a:ext cx="6911780" cy="4401205"/>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struct SHORTAGE : INDEX {</a:t>
            </a:r>
            <a:endParaRPr lang="zh-CN" altLang="en-US" sz="2000" b="1" dirty="0">
              <a:latin typeface="Times New Roman" panose="02020603050405020304" pitchFamily="18" charset="0"/>
              <a:cs typeface="Times New Roman" panose="02020603050405020304" pitchFamily="18" charset="0"/>
            </a:endParaRPr>
          </a:p>
          <a:p>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SHORTAGE(int i) : INDEX(i) { }</a:t>
            </a:r>
          </a:p>
          <a:p>
            <a:r>
              <a:rPr lang="en-US" altLang="zh-CN" sz="2000" b="1" dirty="0">
                <a:latin typeface="Times New Roman" panose="02020603050405020304" pitchFamily="18" charset="0"/>
                <a:cs typeface="Times New Roman" panose="02020603050405020304" pitchFamily="18" charset="0"/>
              </a:rPr>
              <a:t>    using INDEX::getIndex;</a:t>
            </a:r>
          </a:p>
          <a:p>
            <a:r>
              <a:rPr lang="en-US" altLang="zh-CN" sz="2000" b="1" dirty="0">
                <a:latin typeface="Times New Roman" panose="02020603050405020304" pitchFamily="18" charset="0"/>
                <a:cs typeface="Times New Roman" panose="02020603050405020304" pitchFamily="18" charset="0"/>
              </a:rPr>
              <a:t>};</a:t>
            </a:r>
          </a:p>
          <a:p>
            <a:pPr>
              <a:spcBef>
                <a:spcPts val="1200"/>
              </a:spcBef>
            </a:pPr>
            <a:r>
              <a:rPr lang="en-US" altLang="zh-CN" sz="2000" b="1" dirty="0">
                <a:latin typeface="Times New Roman" panose="02020603050405020304" pitchFamily="18" charset="0"/>
                <a:cs typeface="Times New Roman" panose="02020603050405020304" pitchFamily="18" charset="0"/>
              </a:rPr>
              <a:t>VECTOR::VECTOR(int n)</a:t>
            </a:r>
          </a:p>
          <a:p>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if ( !(data = new int[size = n]) ) throw SHORTAGE(0);</a:t>
            </a:r>
          </a:p>
          <a:p>
            <a:r>
              <a:rPr lang="en-US" altLang="zh-CN" sz="2000" b="1" dirty="0">
                <a:latin typeface="Times New Roman" panose="02020603050405020304" pitchFamily="18" charset="0"/>
                <a:cs typeface="Times New Roman" panose="02020603050405020304" pitchFamily="18" charset="0"/>
              </a:rPr>
              <a:t>};</a:t>
            </a:r>
          </a:p>
          <a:p>
            <a:pPr>
              <a:spcBef>
                <a:spcPts val="1200"/>
              </a:spcBef>
            </a:pPr>
            <a:r>
              <a:rPr lang="en-US" altLang="zh-CN" sz="2000" b="1" dirty="0">
                <a:latin typeface="Times New Roman" panose="02020603050405020304" pitchFamily="18" charset="0"/>
                <a:cs typeface="Times New Roman" panose="02020603050405020304" pitchFamily="18" charset="0"/>
              </a:rPr>
              <a:t>int &amp;VECTOR::getData(int i)</a:t>
            </a:r>
          </a:p>
          <a:p>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if ( i &lt; 0 || i &gt;= size ) throw INDEX(i);</a:t>
            </a:r>
          </a:p>
          <a:p>
            <a:r>
              <a:rPr lang="en-US" altLang="zh-CN" sz="2000" b="1" dirty="0">
                <a:latin typeface="Times New Roman" panose="02020603050405020304" pitchFamily="18" charset="0"/>
                <a:cs typeface="Times New Roman" panose="02020603050405020304" pitchFamily="18" charset="0"/>
              </a:rPr>
              <a:t>    return data[i];</a:t>
            </a:r>
          </a:p>
          <a:p>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5298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EAB54A16-8A74-4B56-A527-3DB58AA6F6EA}"/>
              </a:ext>
            </a:extLst>
          </p:cNvPr>
          <p:cNvSpPr txBox="1"/>
          <p:nvPr/>
        </p:nvSpPr>
        <p:spPr>
          <a:xfrm>
            <a:off x="996631" y="1523710"/>
            <a:ext cx="6461692" cy="4478149"/>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void main(void)</a:t>
            </a:r>
          </a:p>
          <a:p>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VECTOR v(100);</a:t>
            </a:r>
          </a:p>
          <a:p>
            <a:r>
              <a:rPr lang="en-US" altLang="zh-CN" sz="2000" b="1" dirty="0">
                <a:latin typeface="Times New Roman" panose="02020603050405020304" pitchFamily="18" charset="0"/>
                <a:cs typeface="Times New Roman" panose="02020603050405020304" pitchFamily="18" charset="0"/>
              </a:rPr>
              <a:t>    try { v.getData(100) = 30; }</a:t>
            </a:r>
          </a:p>
          <a:p>
            <a:pPr>
              <a:spcBef>
                <a:spcPts val="600"/>
              </a:spcBef>
            </a:pPr>
            <a:r>
              <a:rPr lang="en-US" altLang="zh-CN" sz="2000" b="1" dirty="0">
                <a:latin typeface="Times New Roman" panose="02020603050405020304" pitchFamily="18" charset="0"/>
                <a:cs typeface="Times New Roman" panose="02020603050405020304" pitchFamily="18" charset="0"/>
              </a:rPr>
              <a:t>    catch( SHORTAGE ) {</a:t>
            </a:r>
          </a:p>
          <a:p>
            <a:r>
              <a:rPr lang="en-US" altLang="zh-CN" sz="2000" b="1" dirty="0">
                <a:latin typeface="Times New Roman" panose="02020603050405020304" pitchFamily="18" charset="0"/>
                <a:cs typeface="Times New Roman" panose="02020603050405020304" pitchFamily="18" charset="0"/>
              </a:rPr>
              <a:t>        printf("SHORTAGE: Shortage of memory!\n");</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catch (const INDEX r) {</a:t>
            </a:r>
          </a:p>
          <a:p>
            <a:r>
              <a:rPr lang="en-US" altLang="zh-CN" sz="2000" b="1" dirty="0">
                <a:latin typeface="Times New Roman" panose="02020603050405020304" pitchFamily="18" charset="0"/>
                <a:cs typeface="Times New Roman" panose="02020603050405020304" pitchFamily="18" charset="0"/>
              </a:rPr>
              <a:t>        printf("INDEX: Bad index is %d\n", r.getIndex( ));</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solidFill>
                  <a:srgbClr val="FF0000"/>
                </a:solidFill>
                <a:latin typeface="Times New Roman" panose="02020603050405020304" pitchFamily="18" charset="0"/>
                <a:cs typeface="Times New Roman" panose="02020603050405020304" pitchFamily="18" charset="0"/>
              </a:rPr>
              <a:t>    catch (...)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printf("ANY: any error caught!\n");</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a:t>
            </a:r>
          </a:p>
        </p:txBody>
      </p:sp>
      <p:sp>
        <p:nvSpPr>
          <p:cNvPr id="6" name="文本框 5">
            <a:extLst>
              <a:ext uri="{FF2B5EF4-FFF2-40B4-BE49-F238E27FC236}">
                <a16:creationId xmlns:a16="http://schemas.microsoft.com/office/drawing/2014/main" id="{5A14EB7E-901E-4461-B4EB-DAAB70417655}"/>
              </a:ext>
            </a:extLst>
          </p:cNvPr>
          <p:cNvSpPr txBox="1"/>
          <p:nvPr/>
        </p:nvSpPr>
        <p:spPr>
          <a:xfrm>
            <a:off x="7616754" y="1642564"/>
            <a:ext cx="3268249" cy="1752724"/>
          </a:xfrm>
          <a:prstGeom prst="rect">
            <a:avLst/>
          </a:prstGeom>
          <a:noFill/>
        </p:spPr>
        <p:txBody>
          <a:bodyPr wrap="square">
            <a:spAutoFit/>
          </a:bodyPr>
          <a:lstStyle/>
          <a:p>
            <a:pPr>
              <a:lnSpc>
                <a:spcPct val="125000"/>
              </a:lnSpc>
            </a:pPr>
            <a:r>
              <a:rPr lang="zh-CN" altLang="en-US" sz="2200" b="1" dirty="0">
                <a:solidFill>
                  <a:srgbClr val="C00000"/>
                </a:solidFill>
                <a:latin typeface="Times New Roman" panose="02020603050405020304" pitchFamily="18" charset="0"/>
                <a:cs typeface="Times New Roman" panose="02020603050405020304" pitchFamily="18" charset="0"/>
              </a:rPr>
              <a:t>如果 </a:t>
            </a:r>
            <a:r>
              <a:rPr lang="en-US" altLang="zh-CN" sz="2200" b="1" dirty="0">
                <a:solidFill>
                  <a:srgbClr val="C00000"/>
                </a:solidFill>
                <a:latin typeface="Times New Roman" panose="02020603050405020304" pitchFamily="18" charset="0"/>
                <a:cs typeface="Times New Roman" panose="02020603050405020304" pitchFamily="18" charset="0"/>
              </a:rPr>
              <a:t>catch(SHORTAGE) </a:t>
            </a:r>
            <a:r>
              <a:rPr lang="zh-CN" altLang="en-US" sz="2200" b="1" dirty="0">
                <a:solidFill>
                  <a:srgbClr val="C00000"/>
                </a:solidFill>
                <a:latin typeface="Times New Roman" panose="02020603050405020304" pitchFamily="18" charset="0"/>
                <a:cs typeface="Times New Roman" panose="02020603050405020304" pitchFamily="18" charset="0"/>
              </a:rPr>
              <a:t>和 </a:t>
            </a:r>
            <a:r>
              <a:rPr lang="en-US" altLang="zh-CN" sz="2200" b="1" dirty="0">
                <a:solidFill>
                  <a:srgbClr val="C00000"/>
                </a:solidFill>
                <a:latin typeface="Times New Roman" panose="02020603050405020304" pitchFamily="18" charset="0"/>
                <a:cs typeface="Times New Roman" panose="02020603050405020304" pitchFamily="18" charset="0"/>
              </a:rPr>
              <a:t>catch(const INDEX r) </a:t>
            </a:r>
            <a:r>
              <a:rPr lang="zh-CN" altLang="en-US" sz="2200" b="1" dirty="0">
                <a:solidFill>
                  <a:srgbClr val="C00000"/>
                </a:solidFill>
                <a:latin typeface="Times New Roman" panose="02020603050405020304" pitchFamily="18" charset="0"/>
                <a:cs typeface="Times New Roman" panose="02020603050405020304" pitchFamily="18" charset="0"/>
              </a:rPr>
              <a:t>的顺序交换一下，结果会怎样？</a:t>
            </a:r>
            <a:endParaRPr lang="en-US" altLang="zh-CN" sz="2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66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71066"/>
            <a:ext cx="10515600" cy="1166625"/>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237691"/>
            <a:ext cx="5114026" cy="588119"/>
          </a:xfrm>
        </p:spPr>
        <p:txBody>
          <a:bodyPr/>
          <a:lstStyle/>
          <a:p>
            <a:pPr>
              <a:buFont typeface="Wingdings" panose="05000000000000000000" pitchFamily="2" charset="2"/>
              <a:buChar char="u"/>
            </a:pPr>
            <a:r>
              <a:rPr lang="en-US" altLang="zh-CN" dirty="0"/>
              <a:t>10.</a:t>
            </a:r>
            <a:r>
              <a:rPr lang="zh-CN" altLang="en-US" dirty="0"/>
              <a:t> </a:t>
            </a:r>
            <a:r>
              <a:rPr lang="en-US" altLang="zh-CN" dirty="0"/>
              <a:t>3  </a:t>
            </a:r>
            <a:r>
              <a:rPr lang="zh-CN" altLang="en-US" dirty="0"/>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94996" y="1904305"/>
            <a:ext cx="7273888" cy="4481483"/>
          </a:xfrm>
          <a:prstGeom prst="rect">
            <a:avLst/>
          </a:prstGeom>
          <a:noFill/>
        </p:spPr>
        <p:txBody>
          <a:bodyPr wrap="square">
            <a:spAutoFit/>
          </a:bodyPr>
          <a:lstStyle/>
          <a:p>
            <a:pPr marL="685800" lvl="1" indent="-228600">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通过异常接口声明的异常都是由该函数引发的，但该函数自身又不想捕获或处理的异常。</a:t>
            </a:r>
          </a:p>
          <a:p>
            <a:pPr marL="685800" lvl="1" indent="-228600">
              <a:spcBef>
                <a:spcPts val="1200"/>
              </a:spcBef>
              <a:spcAft>
                <a:spcPts val="600"/>
              </a:spcAft>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异常接口定义的异常出现在函数的参数表后面，用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throw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列出要引发的异常类型：</a:t>
            </a:r>
          </a:p>
          <a:p>
            <a:pPr lvl="1">
              <a:defRPr/>
            </a:pP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void  f(void) throw(A, B);   </a:t>
            </a:r>
          </a:p>
          <a:p>
            <a:pPr lvl="1">
              <a:defRPr/>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//f( )</a:t>
            </a:r>
            <a:r>
              <a:rPr lang="zh-CN" altLang="en-US"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内部可能抛出类型</a:t>
            </a:r>
            <a:r>
              <a:rPr lang="en-US" altLang="zh-CN"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异常和类型</a:t>
            </a:r>
            <a:r>
              <a:rPr lang="en-US" altLang="zh-CN"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异常</a:t>
            </a:r>
            <a:endParaRPr lang="en-US" altLang="zh-CN"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14000"/>
              </a:lnSpc>
              <a:spcBef>
                <a:spcPts val="600"/>
              </a:spcBef>
              <a:defRPr/>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void  f(void) const throw(A, B);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成员函数</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p>
          <a:p>
            <a:pPr lvl="1">
              <a:lnSpc>
                <a:spcPct val="114000"/>
              </a:lnSpc>
              <a:defRPr/>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void  f(void)</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可引发任何异常</a:t>
            </a:r>
          </a:p>
          <a:p>
            <a:pPr lvl="1">
              <a:lnSpc>
                <a:spcPct val="114000"/>
              </a:lnSpc>
              <a:defRPr/>
            </a:pP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void  f(void) throw( );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不引发任何异常</a:t>
            </a:r>
          </a:p>
          <a:p>
            <a:pPr lvl="1">
              <a:lnSpc>
                <a:spcPct val="114000"/>
              </a:lnSpc>
              <a:defRPr/>
            </a:pP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void  f(void) throw(void);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不引发任何异常</a:t>
            </a:r>
            <a:endParaRPr lang="en-US" altLang="zh-CN" sz="2200" b="1"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14000"/>
              </a:lnSpc>
              <a:defRPr/>
            </a:pP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void  f(void) noexcept;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不引发任何异常</a:t>
            </a:r>
            <a:endParaRPr lang="en-US" altLang="zh-CN" sz="22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F0576861-A99C-49A5-B34B-335EB1ED9D4C}"/>
              </a:ext>
            </a:extLst>
          </p:cNvPr>
          <p:cNvSpPr txBox="1"/>
          <p:nvPr/>
        </p:nvSpPr>
        <p:spPr>
          <a:xfrm>
            <a:off x="7856088" y="3481092"/>
            <a:ext cx="3300455" cy="2123658"/>
          </a:xfrm>
          <a:prstGeom prst="rect">
            <a:avLst/>
          </a:prstGeom>
          <a:noFill/>
        </p:spPr>
        <p:txBody>
          <a:bodyPr wrap="square" rtlCol="0">
            <a:spAutoFit/>
          </a:bodyPr>
          <a:lstStyle/>
          <a:p>
            <a:r>
              <a:rPr lang="en-US" altLang="zh-CN"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throw()</a:t>
            </a:r>
            <a:r>
              <a:rPr lang="zh-CN" altLang="en-US"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throw(void)</a:t>
            </a:r>
            <a:r>
              <a:rPr lang="zh-CN" altLang="en-US"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noexcept </a:t>
            </a:r>
            <a:r>
              <a:rPr lang="zh-CN" altLang="en-US"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是等价的，告诉编译器函数不会抛出任何异常。</a:t>
            </a:r>
            <a:r>
              <a:rPr lang="en-US" altLang="zh-CN" sz="22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noexcept </a:t>
            </a:r>
            <a:r>
              <a:rPr lang="zh-CN" altLang="en-US"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是</a:t>
            </a:r>
            <a:r>
              <a:rPr lang="en-US" altLang="zh-CN"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C++11</a:t>
            </a:r>
            <a:r>
              <a:rPr lang="zh-CN" altLang="en-US"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的新特性，功能更强，有取代</a:t>
            </a:r>
            <a:r>
              <a:rPr lang="en-US" altLang="zh-CN"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throw()</a:t>
            </a:r>
            <a:r>
              <a:rPr lang="zh-CN" altLang="en-US"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的趋势。</a:t>
            </a:r>
          </a:p>
        </p:txBody>
      </p:sp>
    </p:spTree>
    <p:extLst>
      <p:ext uri="{BB962C8B-B14F-4D97-AF65-F5344CB8AC3E}">
        <p14:creationId xmlns:p14="http://schemas.microsoft.com/office/powerpoint/2010/main" val="310348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3569</TotalTime>
  <Words>2968</Words>
  <Application>Microsoft Office PowerPoint</Application>
  <PresentationFormat>宽屏</PresentationFormat>
  <Paragraphs>234</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等线 Light</vt:lpstr>
      <vt:lpstr>隶书</vt:lpstr>
      <vt:lpstr>Arial</vt:lpstr>
      <vt:lpstr>Times New Roman</vt:lpstr>
      <vt:lpstr>Wingdings</vt:lpstr>
      <vt:lpstr>Office 主题​​</vt:lpstr>
      <vt:lpstr>PowerPoint 演示文稿</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Jin Lianghai</cp:lastModifiedBy>
  <cp:revision>588</cp:revision>
  <dcterms:created xsi:type="dcterms:W3CDTF">2020-04-22T10:23:54Z</dcterms:created>
  <dcterms:modified xsi:type="dcterms:W3CDTF">2021-09-30T02:46:34Z</dcterms:modified>
</cp:coreProperties>
</file>