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71" r:id="rId4"/>
    <p:sldId id="381" r:id="rId5"/>
    <p:sldId id="397" r:id="rId6"/>
    <p:sldId id="399" r:id="rId7"/>
    <p:sldId id="384" r:id="rId8"/>
    <p:sldId id="382" r:id="rId9"/>
    <p:sldId id="383" r:id="rId10"/>
    <p:sldId id="398" r:id="rId11"/>
    <p:sldId id="375" r:id="rId12"/>
    <p:sldId id="400" r:id="rId13"/>
    <p:sldId id="372" r:id="rId14"/>
    <p:sldId id="376" r:id="rId15"/>
    <p:sldId id="401" r:id="rId16"/>
    <p:sldId id="374" r:id="rId17"/>
    <p:sldId id="377" r:id="rId18"/>
    <p:sldId id="378" r:id="rId19"/>
    <p:sldId id="379" r:id="rId20"/>
    <p:sldId id="402" r:id="rId21"/>
    <p:sldId id="380" r:id="rId22"/>
    <p:sldId id="385" r:id="rId23"/>
    <p:sldId id="403" r:id="rId24"/>
    <p:sldId id="386" r:id="rId25"/>
    <p:sldId id="405" r:id="rId26"/>
    <p:sldId id="406" r:id="rId27"/>
    <p:sldId id="40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7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366E1F-8D43-4D56-86AA-6D3AB0EF6171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0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AFA841-2EE5-4A27-9F33-18347A2C0BE0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8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CC725F-D3E2-4711-BEE8-D0A677931A51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9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D8BCBD-7100-40BF-AC78-7B39367EF03F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0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3BF1A3-7AA1-4EEE-9070-5F1C4DCC83ED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6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801D60-2100-4B64-A75A-ADEC2059E0F0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4C9D19-2B5B-4C1A-BC73-3CC951F360CE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7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630009-8CF7-41DD-8554-3C4531661EA5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C01A3D-ACD2-44DE-A345-8C6BD741A7BD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1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EFDE8A-B9C4-4584-B11B-0408EECBF10A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66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272969-74EF-414C-8DFF-6810B7F4F87A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4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A580EA-BA74-4FA5-917F-B43D2527D055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9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A679DE-DDBB-426E-AF0A-39274977C2BC}"/>
              </a:ext>
            </a:extLst>
          </p:cNvPr>
          <p:cNvSpPr txBox="1">
            <a:spLocks noChangeArrowheads="1"/>
          </p:cNvSpPr>
          <p:nvPr/>
        </p:nvSpPr>
        <p:spPr>
          <a:xfrm>
            <a:off x="1057275" y="1528763"/>
            <a:ext cx="8582911" cy="503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&lt;string.h&gt;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SYMTAB;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SYMBOL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char *name;  int  value;  SYMBOL *next;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SYMTAB;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SYMBOL(char *s, int v, SYMBOL *n)  { /*...*/ };   ~SYMBOL( ) { /*…*/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*s;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SYMTAB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 *head;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SYMTAB( ) { head = 0; };     ~SYMTAB( )  { /*...*/  } 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 *operator( )(char *s, int v, int w) { /*…*/};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 { s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tab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“a”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2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}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= tab.operator()(“a”, 1, 2)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004886"/>
            <a:ext cx="10515600" cy="5254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11.2  </a:t>
            </a:r>
            <a:r>
              <a:rPr lang="zh-CN" altLang="en-US" dirty="0"/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21542" y="1623696"/>
            <a:ext cx="8317684" cy="4742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都会改变当前对象的值，重载时最好将参数定义为非只读引用类型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应重载为返回右值的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双目运算符函数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如果重载为类的普通函数成员，则该函数只需定义一个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类型的参数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已包含一个不用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修饰的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如果重载为普通函数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，则最好声明非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引用类型和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类型的两个参数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应重载为返回左值的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单目运算符函数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前置运算结果应为左值，其返回类型应该定义为非只读类型的引用类型；左值运算结果可继续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运算。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如果重载为普通函数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，则最好声明非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引用类型一个参数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6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9E924E-1CA5-409F-A85F-2DF20FD17252}"/>
              </a:ext>
            </a:extLst>
          </p:cNvPr>
          <p:cNvSpPr txBox="1">
            <a:spLocks noChangeArrowheads="1"/>
          </p:cNvSpPr>
          <p:nvPr/>
        </p:nvSpPr>
        <p:spPr>
          <a:xfrm>
            <a:off x="952499" y="1566863"/>
            <a:ext cx="10155473" cy="451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a;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friend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operator--(A &amp;x) {x.a--; return x; }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operator--(A &amp;, int);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返回右值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&amp;operator++( ) {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a++;   return *this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}  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前置运算（成员函数）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operator++(int) { return  A(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a++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}        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后置运算（成员函数）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 x) { a = x;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//A m(3);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m)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可以；因为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--m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左值，其后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要求左值操作数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operator--(A &amp;x, int) {	//x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左值引用，实参被修改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 A(x.a--);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先取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x.a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A(x.a)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右值，再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x.a--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//A m(3);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(m--)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不可；因为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右值，其后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要求左值操作数</a:t>
            </a:r>
          </a:p>
        </p:txBody>
      </p:sp>
    </p:spTree>
    <p:extLst>
      <p:ext uri="{BB962C8B-B14F-4D97-AF65-F5344CB8AC3E}">
        <p14:creationId xmlns:p14="http://schemas.microsoft.com/office/powerpoint/2010/main" val="282484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06FB79-AF87-4098-BA67-02586E23F5F5}"/>
              </a:ext>
            </a:extLst>
          </p:cNvPr>
          <p:cNvSpPr txBox="1">
            <a:spLocks noChangeArrowheads="1"/>
          </p:cNvSpPr>
          <p:nvPr/>
        </p:nvSpPr>
        <p:spPr>
          <a:xfrm>
            <a:off x="978638" y="1624567"/>
            <a:ext cx="8611929" cy="475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重载双目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，使其只有一个参数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单目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必须返回指针类型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A { int a; A(int x) { a = x; } };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 B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 x;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*operator -&gt;( )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&amp;x; };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只有一个参数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故重载为单目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B(int v):x(v) { 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b(5); 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main(void)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i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b-&gt;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a;  	               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被解释为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(b.operator-&gt;( )) -&gt; a, i = 5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 = b.operator-&gt;( ) -&gt;a;     //i = b.x.a = 5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 = (*b.operator-&gt;( )).a;    //i = 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&amp;*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b.operator-&gt;( ))-&gt;a= b.operator -&gt;( )-&gt;a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01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06"/>
            <a:ext cx="10515600" cy="4508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11.3  </a:t>
            </a:r>
            <a:r>
              <a:rPr lang="zh-CN" altLang="en-US" dirty="0"/>
              <a:t>赋值与调用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6266" y="2180923"/>
            <a:ext cx="10394133" cy="405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编译程序为每个类提供了缺省赋值运算符函数（浅拷贝）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，对类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而言，其成员函数原型为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&amp;operator=(const A &amp;)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如果类自定义或重载了赋值运算函数，则优先调用类自定义或重载的赋值运算函数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不管是否取代型定义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缺省赋值运算实现数据成员的浅拷贝复制，如果数据成员为指针类型，则不复制指针所指存储单元的内容。若类不包含指针，浅拷贝赋值不存在问题。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如果函数参数要值参传递一个对象，当实参传值给形参时，若类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没有定义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A(const A &amp;)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形式的构造函数，则值参传递也通过浅拷贝赋值实现。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218E92-6474-4EE7-8E84-66280C5D2280}"/>
              </a:ext>
            </a:extLst>
          </p:cNvPr>
          <p:cNvSpPr txBox="1">
            <a:spLocks noChangeArrowheads="1"/>
          </p:cNvSpPr>
          <p:nvPr/>
        </p:nvSpPr>
        <p:spPr>
          <a:xfrm>
            <a:off x="1178551" y="1573040"/>
            <a:ext cx="6470374" cy="100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4000"/>
              </a:lnSpc>
              <a:spcBef>
                <a:spcPts val="0"/>
              </a:spcBef>
              <a:buFontTx/>
              <a:buNone/>
            </a:pPr>
            <a:r>
              <a:rPr lang="zh-CN" altLang="en-US" sz="9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当类包含指针时，浅拷贝赋值可造成内存泄漏，并可导致页面保护错误或变量产生副作用。</a:t>
            </a:r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588092D2-9783-4925-BE6C-AB2EB467650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800600" cy="2971800"/>
            <a:chOff x="1152" y="1632"/>
            <a:chExt cx="3120" cy="2208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A1B65EB-5E06-498A-9582-F7F6A097B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004"/>
              <a:ext cx="288" cy="144"/>
              <a:chOff x="1392" y="3300"/>
              <a:chExt cx="288" cy="144"/>
            </a:xfrm>
          </p:grpSpPr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AA383D3D-3A65-4A52-BE8E-7FDBA6D75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B1EB6BA8-DEDB-4742-B9CB-EC5CA99C4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90BACA0-6ECB-43C9-8F90-71E3BB5C8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60"/>
              <a:ext cx="576" cy="528"/>
              <a:chOff x="1584" y="3408"/>
              <a:chExt cx="576" cy="528"/>
            </a:xfrm>
          </p:grpSpPr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DDFAB536-02F7-4346-AEFC-3A47786A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2">
                <a:extLst>
                  <a:ext uri="{FF2B5EF4-FFF2-40B4-BE49-F238E27FC236}">
                    <a16:creationId xmlns:a16="http://schemas.microsoft.com/office/drawing/2014/main" id="{290D4710-E231-4252-95CB-160589FD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998BF082-4180-47C5-B736-618C08FDD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820E1A0F-4346-4E30-90D5-C9A6B759D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2F224A26-113A-4DE8-A437-5A513A7AB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宋体" panose="02010600030101010101" pitchFamily="2" charset="-122"/>
                    </a:rPr>
                    <a:t>字符串</a:t>
                  </a:r>
                </a:p>
              </p:txBody>
            </p:sp>
          </p:grpSp>
        </p:grp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BD2D251-95D5-46F4-B2B7-124494B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dirty="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 dirty="0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F027D24-C78F-44EF-9CA4-65D8FD44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632"/>
              <a:ext cx="768" cy="732"/>
              <a:chOff x="661" y="2400"/>
              <a:chExt cx="768" cy="732"/>
            </a:xfrm>
          </p:grpSpPr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2E9566CF-51C5-4FBE-8B77-1B11149C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F0C03190-53B5-4851-945E-DE633D327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C1F55AC1-F501-4DD6-8242-4F75A012D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E1B6FBE3-DA3D-42FB-A162-A3B673FA5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AEF40F64-9582-4DC8-A855-A9E7C138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0D55F5A3-654E-4B26-9F50-4AF698C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E8D8E607-2AB2-4C7A-89A6-6582E0F6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id="{96CCF1D3-7C58-4B66-BFA7-6B6A35FFF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1632"/>
              <a:ext cx="768" cy="732"/>
              <a:chOff x="661" y="2400"/>
              <a:chExt cx="768" cy="732"/>
            </a:xfrm>
          </p:grpSpPr>
          <p:sp>
            <p:nvSpPr>
              <p:cNvPr id="55" name="Rectangle 29">
                <a:extLst>
                  <a:ext uri="{FF2B5EF4-FFF2-40B4-BE49-F238E27FC236}">
                    <a16:creationId xmlns:a16="http://schemas.microsoft.com/office/drawing/2014/main" id="{C99B45CE-57A7-4419-BA40-1E1CB93B0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855969EA-D696-456C-B432-A682C23F5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4B8F3054-D09A-4794-8EE9-397A7CAE2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78E60123-CBAD-4BED-A7E8-A88FCD4DF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59" name="Rectangle 33">
                <a:extLst>
                  <a:ext uri="{FF2B5EF4-FFF2-40B4-BE49-F238E27FC236}">
                    <a16:creationId xmlns:a16="http://schemas.microsoft.com/office/drawing/2014/main" id="{6B7BE6ED-D9F1-4663-BAAD-281BA62C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6C9DF740-C728-4D8F-B65B-717F1017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1555E72B-2179-4BE7-A353-22D24546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160"/>
              <a:ext cx="576" cy="528"/>
              <a:chOff x="1584" y="3408"/>
              <a:chExt cx="576" cy="528"/>
            </a:xfrm>
          </p:grpSpPr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0E5496E2-488C-4DEB-B61C-3C620D979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38">
                <a:extLst>
                  <a:ext uri="{FF2B5EF4-FFF2-40B4-BE49-F238E27FC236}">
                    <a16:creationId xmlns:a16="http://schemas.microsoft.com/office/drawing/2014/main" id="{F4F03707-B85D-46E6-9735-DE1DCC4C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2" name="Group 39">
                <a:extLst>
                  <a:ext uri="{FF2B5EF4-FFF2-40B4-BE49-F238E27FC236}">
                    <a16:creationId xmlns:a16="http://schemas.microsoft.com/office/drawing/2014/main" id="{9A5E6D5D-0772-4DFB-BAAC-A2F4943FE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3864C2D0-BDDA-4B11-A40D-360E723B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32D057D0-B759-466F-A869-1CC82D633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宋体" panose="02010600030101010101" pitchFamily="2" charset="-122"/>
                    </a:rPr>
                    <a:t>字符串</a:t>
                  </a:r>
                </a:p>
              </p:txBody>
            </p:sp>
          </p:grp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4F30B296-5A23-4885-BCEE-46F950EA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04"/>
              <a:ext cx="624" cy="156"/>
              <a:chOff x="2340" y="3300"/>
              <a:chExt cx="624" cy="156"/>
            </a:xfrm>
          </p:grpSpPr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1783C9A9-0984-46FD-A09E-9F8BAEE2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B11B3808-3D67-473E-9914-721201D6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32A40357-81A6-4475-8C5D-DD5B6FFE7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32"/>
              <a:ext cx="131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</a:rPr>
                <a:t>开始时，对象</a:t>
              </a:r>
              <a:r>
                <a:rPr lang="en-US" altLang="zh-CN" sz="1600">
                  <a:solidFill>
                    <a:srgbClr val="FF0000"/>
                  </a:solidFill>
                </a:rPr>
                <a:t>a</a:t>
              </a:r>
              <a:r>
                <a:rPr lang="zh-CN" altLang="en-US" sz="1600">
                  <a:solidFill>
                    <a:srgbClr val="FF0000"/>
                  </a:solidFill>
                </a:rPr>
                <a:t>，</a:t>
              </a:r>
              <a:r>
                <a:rPr lang="en-US" altLang="zh-CN" sz="1600">
                  <a:solidFill>
                    <a:srgbClr val="FF0000"/>
                  </a:solidFill>
                </a:rPr>
                <a:t>b</a:t>
              </a:r>
              <a:r>
                <a:rPr lang="zh-CN" altLang="en-US" sz="1600">
                  <a:solidFill>
                    <a:srgbClr val="FF0000"/>
                  </a:solidFill>
                </a:rPr>
                <a:t>的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</a:rPr>
                <a:t>指针</a:t>
              </a:r>
              <a:r>
                <a:rPr lang="en-US" altLang="zh-CN" sz="1600">
                  <a:solidFill>
                    <a:srgbClr val="FF0000"/>
                  </a:solidFill>
                </a:rPr>
                <a:t>p</a:t>
              </a:r>
              <a:r>
                <a:rPr lang="zh-CN" altLang="en-US" sz="1600">
                  <a:solidFill>
                    <a:srgbClr val="FF0000"/>
                  </a:solidFill>
                </a:rPr>
                <a:t>指向各自内存</a:t>
              </a:r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B6CA427F-FBD2-473A-9F62-4F2FEBC99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204"/>
              <a:ext cx="288" cy="144"/>
              <a:chOff x="1392" y="3300"/>
              <a:chExt cx="288" cy="144"/>
            </a:xfrm>
          </p:grpSpPr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1D06B11B-7873-453F-A686-BE1ECE22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361067D-04A5-4A0D-B64C-356447927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" name="Line 52">
              <a:extLst>
                <a:ext uri="{FF2B5EF4-FFF2-40B4-BE49-F238E27FC236}">
                  <a16:creationId xmlns:a16="http://schemas.microsoft.com/office/drawing/2014/main" id="{98EAD1D7-3D26-48AC-AFD0-FDE8A1CF5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DBD59D2C-E12C-4965-B579-7940A289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D20F65BF-962C-4268-907F-DC8DD736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F4072DAD-3CB9-4ADB-BC20-6E2BDDF3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39710C4B-6E8C-4234-8F17-B6E6CAD8A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id="{A5C81A63-2D64-417E-AB93-955C8B569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832"/>
              <a:ext cx="768" cy="732"/>
              <a:chOff x="661" y="2400"/>
              <a:chExt cx="768" cy="732"/>
            </a:xfrm>
          </p:grpSpPr>
          <p:sp>
            <p:nvSpPr>
              <p:cNvPr id="40" name="Rectangle 60">
                <a:extLst>
                  <a:ext uri="{FF2B5EF4-FFF2-40B4-BE49-F238E27FC236}">
                    <a16:creationId xmlns:a16="http://schemas.microsoft.com/office/drawing/2014/main" id="{C9022B5B-BF39-4478-A226-83D6892F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BBB1C0AB-6C33-4ECE-B34B-C8892B264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62">
                <a:extLst>
                  <a:ext uri="{FF2B5EF4-FFF2-40B4-BE49-F238E27FC236}">
                    <a16:creationId xmlns:a16="http://schemas.microsoft.com/office/drawing/2014/main" id="{DE0E5607-453A-45A3-91CD-97753B34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D71A5D7F-E32A-4337-B695-C8270D1E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44" name="Rectangle 64">
                <a:extLst>
                  <a:ext uri="{FF2B5EF4-FFF2-40B4-BE49-F238E27FC236}">
                    <a16:creationId xmlns:a16="http://schemas.microsoft.com/office/drawing/2014/main" id="{A7F03464-7D4C-4979-8AF9-66CD410C4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45" name="Rectangle 65">
                <a:extLst>
                  <a:ext uri="{FF2B5EF4-FFF2-40B4-BE49-F238E27FC236}">
                    <a16:creationId xmlns:a16="http://schemas.microsoft.com/office/drawing/2014/main" id="{EA5A8E40-6DBC-44A0-9D9A-49D45619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23" name="Rectangle 67">
              <a:extLst>
                <a:ext uri="{FF2B5EF4-FFF2-40B4-BE49-F238E27FC236}">
                  <a16:creationId xmlns:a16="http://schemas.microsoft.com/office/drawing/2014/main" id="{4FCB22BC-FBC7-4166-84D0-1516CCDC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ACFF7262-06D1-4897-A24B-3DB6B971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2832"/>
              <a:ext cx="768" cy="732"/>
              <a:chOff x="661" y="2400"/>
              <a:chExt cx="768" cy="732"/>
            </a:xfrm>
          </p:grpSpPr>
          <p:sp>
            <p:nvSpPr>
              <p:cNvPr id="34" name="Rectangle 69">
                <a:extLst>
                  <a:ext uri="{FF2B5EF4-FFF2-40B4-BE49-F238E27FC236}">
                    <a16:creationId xmlns:a16="http://schemas.microsoft.com/office/drawing/2014/main" id="{05182D93-B249-43E0-9A8D-D341CDE78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7C3D84DC-20DD-4AEE-A2B3-E477CCEB8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71">
                <a:extLst>
                  <a:ext uri="{FF2B5EF4-FFF2-40B4-BE49-F238E27FC236}">
                    <a16:creationId xmlns:a16="http://schemas.microsoft.com/office/drawing/2014/main" id="{E8272A95-CAFB-4D75-8A3C-9B6888ED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Rectangle 72">
                <a:extLst>
                  <a:ext uri="{FF2B5EF4-FFF2-40B4-BE49-F238E27FC236}">
                    <a16:creationId xmlns:a16="http://schemas.microsoft.com/office/drawing/2014/main" id="{AE727C86-E027-4CBC-BEA2-FCFAAAFD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38" name="Rectangle 73">
                <a:extLst>
                  <a:ext uri="{FF2B5EF4-FFF2-40B4-BE49-F238E27FC236}">
                    <a16:creationId xmlns:a16="http://schemas.microsoft.com/office/drawing/2014/main" id="{44379149-9520-4409-BCD7-62861BDA2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39" name="Rectangle 74">
                <a:extLst>
                  <a:ext uri="{FF2B5EF4-FFF2-40B4-BE49-F238E27FC236}">
                    <a16:creationId xmlns:a16="http://schemas.microsoft.com/office/drawing/2014/main" id="{63C38499-4364-4AD1-9881-CB94B53A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25" name="Line 76">
              <a:extLst>
                <a:ext uri="{FF2B5EF4-FFF2-40B4-BE49-F238E27FC236}">
                  <a16:creationId xmlns:a16="http://schemas.microsoft.com/office/drawing/2014/main" id="{D1DF1DCF-D323-4959-BD3C-387D8A2D0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77">
              <a:extLst>
                <a:ext uri="{FF2B5EF4-FFF2-40B4-BE49-F238E27FC236}">
                  <a16:creationId xmlns:a16="http://schemas.microsoft.com/office/drawing/2014/main" id="{5D5A18C3-1A55-4073-8110-30C2AFFF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79">
              <a:extLst>
                <a:ext uri="{FF2B5EF4-FFF2-40B4-BE49-F238E27FC236}">
                  <a16:creationId xmlns:a16="http://schemas.microsoft.com/office/drawing/2014/main" id="{E9A79236-FDCC-42DD-B84D-A3F28B5F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" name="Rectangle 80">
              <a:extLst>
                <a:ext uri="{FF2B5EF4-FFF2-40B4-BE49-F238E27FC236}">
                  <a16:creationId xmlns:a16="http://schemas.microsoft.com/office/drawing/2014/main" id="{99DEE244-83EA-4D95-B877-4A73A474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29" name="Text Box 81">
              <a:extLst>
                <a:ext uri="{FF2B5EF4-FFF2-40B4-BE49-F238E27FC236}">
                  <a16:creationId xmlns:a16="http://schemas.microsoft.com/office/drawing/2014/main" id="{12A71605-8D53-4B19-9FCE-61DCACD08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2768"/>
              <a:ext cx="92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浅拷贝赋值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</a:rPr>
                <a:t>b = a</a:t>
              </a:r>
              <a:r>
                <a:rPr lang="zh-CN" altLang="en-US" sz="2000" dirty="0">
                  <a:solidFill>
                    <a:srgbClr val="FF0000"/>
                  </a:solidFill>
                </a:rPr>
                <a:t>，</a:t>
              </a:r>
              <a:r>
                <a:rPr lang="zh-CN" altLang="en-US" sz="1800" dirty="0">
                  <a:solidFill>
                    <a:srgbClr val="FF0000"/>
                  </a:solidFill>
                </a:rPr>
                <a:t>泄漏</a:t>
              </a:r>
            </a:p>
          </p:txBody>
        </p:sp>
        <p:sp>
          <p:nvSpPr>
            <p:cNvPr id="30" name="AutoShape 86">
              <a:extLst>
                <a:ext uri="{FF2B5EF4-FFF2-40B4-BE49-F238E27FC236}">
                  <a16:creationId xmlns:a16="http://schemas.microsoft.com/office/drawing/2014/main" id="{963A3451-F53D-4BB8-A3A6-8BC0114F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110"/>
              <a:ext cx="720" cy="648"/>
            </a:xfrm>
            <a:prstGeom prst="wedgeEllipseCallout">
              <a:avLst>
                <a:gd name="adj1" fmla="val 47917"/>
                <a:gd name="adj2" fmla="val 72222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zh-CN" altLang="zh-CN" sz="2400">
                <a:solidFill>
                  <a:srgbClr val="FF0000"/>
                </a:solidFill>
                <a:ea typeface="华康简宋" charset="-122"/>
              </a:endParaRPr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CD68F958-CC3B-4907-BD5A-F9398C21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1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91">
              <a:extLst>
                <a:ext uri="{FF2B5EF4-FFF2-40B4-BE49-F238E27FC236}">
                  <a16:creationId xmlns:a16="http://schemas.microsoft.com/office/drawing/2014/main" id="{86E27F54-A860-42B2-985F-BE393946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92">
              <a:extLst>
                <a:ext uri="{FF2B5EF4-FFF2-40B4-BE49-F238E27FC236}">
                  <a16:creationId xmlns:a16="http://schemas.microsoft.com/office/drawing/2014/main" id="{99FF23DE-B5AD-493D-8A54-2B8862EA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93"/>
              <a:ext cx="19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38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801CD1-7794-4719-B593-1E118294DB81}"/>
              </a:ext>
            </a:extLst>
          </p:cNvPr>
          <p:cNvSpPr txBox="1"/>
          <p:nvPr/>
        </p:nvSpPr>
        <p:spPr>
          <a:xfrm>
            <a:off x="966676" y="1047750"/>
            <a:ext cx="9039225" cy="5623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&lt;string.h&gt;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STRING {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char *s;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STRING(const char *c) { strcpy(s = new char[strlen(c)+1], c);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STRING(const STRING &amp;s);			           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深拷贝构造函数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STRING(STRING &amp;&amp;s) noexcept;		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移动构造函数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STRING &amp;operator=(const STRING &amp;s);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深拷贝赋值函数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STRING &amp;operator=(STRING &amp;&amp;s) noexcept;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移动赋值函数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char &amp;operator[ ](int x) { return s[x];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STRING operator+(const STRING &amp;) const;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STRING &amp;operator+=(const STRING &amp;s) { return *this = *this + s; };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~STRING( ) noexcept { if (s) { delete[ ]s; s = 0; }; };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66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1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FE097-C6EF-4746-A901-81425B4B3EEC}"/>
              </a:ext>
            </a:extLst>
          </p:cNvPr>
          <p:cNvSpPr txBox="1"/>
          <p:nvPr/>
        </p:nvSpPr>
        <p:spPr>
          <a:xfrm>
            <a:off x="974435" y="1271588"/>
            <a:ext cx="7712366" cy="524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STRING::operator+(const STRING &amp;c) const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char *t = new char[strlen(s)+strlen(c.s)+1];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 r(strcat(strcpy(t, s), c.s));   //strcpy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strcat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delete [ ] t;    return r;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&amp;STRING::operator=(const STRING &amp;cs)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delete [ ] s;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strcpy(s=new char[strlen(cs.s)+1], cs.s);  return *this;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  s1(“123”), s2(“abc”); s3(“hello”);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(s1 = s1 + s2) = s2;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重载“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返回左值，可连续赋值否则不可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s1 = s1 + s2;  s1 = s2;   s1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被连续赋值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s1 += s3;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s3[0] = ‘T’;   // s3[0] =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 &amp;operator[ ](int x)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7720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94BAF5-DA56-48C6-8887-74DEC97E99CD}"/>
              </a:ext>
            </a:extLst>
          </p:cNvPr>
          <p:cNvSpPr txBox="1"/>
          <p:nvPr/>
        </p:nvSpPr>
        <p:spPr>
          <a:xfrm>
            <a:off x="838200" y="2055814"/>
            <a:ext cx="10515600" cy="3291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T(const T &amp;)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形式的深拷贝构造函数；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T(T &amp;&amp;) noexcept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形式的移动构造函数；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T &amp;operator=(const T &amp;)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形式的深拷贝赋值运算符；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T &amp;operator=(T &amp;&amp;) noexcept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形式的移动赋值运算符；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~T(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形式的虚析构函数；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）在定义引用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&amp;p = *new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后，要用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&amp;p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删除对象；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）在定义指针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*p = new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后，要用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p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删除对象；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18E786-82CA-4DCF-BFE0-202FD676294D}"/>
              </a:ext>
            </a:extLst>
          </p:cNvPr>
          <p:cNvSpPr txBox="1"/>
          <p:nvPr/>
        </p:nvSpPr>
        <p:spPr>
          <a:xfrm>
            <a:off x="978978" y="1494625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对于类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，防止内存泄露要注意以下几点：</a:t>
            </a:r>
          </a:p>
        </p:txBody>
      </p:sp>
    </p:spTree>
    <p:extLst>
      <p:ext uri="{BB962C8B-B14F-4D97-AF65-F5344CB8AC3E}">
        <p14:creationId xmlns:p14="http://schemas.microsoft.com/office/powerpoint/2010/main" val="354201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509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594"/>
            <a:ext cx="10515600" cy="498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11.4   </a:t>
            </a:r>
            <a:r>
              <a:rPr lang="zh-CN" altLang="en-US" dirty="0"/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18756" y="1719748"/>
            <a:ext cx="10515600" cy="374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如定义了合适的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，就可以完成操作数的类型转换；如定义了合适的构造函数，就可以构造符合类型要求的对象，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构造函数也可以起到类型转换的作用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对象与不同类型的数据进行运算，可能出现在双目运算符的左边和右边，为此，可能需要定义多种运算符重载函数。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定义几种运算符重载函数是可能的，即限定操作数的类型为少数几种乃至一种。如果运算时对象类型不符合操作数的类型，则可以通过类型转换函数转换对象类型，或者通过构造函数构造出符合类型要求的对象。</a:t>
            </a:r>
          </a:p>
        </p:txBody>
      </p:sp>
    </p:spTree>
    <p:extLst>
      <p:ext uri="{BB962C8B-B14F-4D97-AF65-F5344CB8AC3E}">
        <p14:creationId xmlns:p14="http://schemas.microsoft.com/office/powerpoint/2010/main" val="31521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917"/>
            <a:ext cx="10515600" cy="50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35791" y="2201515"/>
            <a:ext cx="9794059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纯单目运算符，只能有一个操作数，包括：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sizeof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纯双目运算符，只能有两个操作数，包括：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三目运算符，有三个操作数，如“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:”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既是单目又是双目的运算符，包括：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、* 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多目运算符，如函数参数表 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)”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左值运算符是运算结果为左值的运算符，其表达式可出现在等号左边，如前置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以及赋值运算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、*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等。右值运算符是运算结果为右值的运算符，如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、后置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某些运算符要求第一个操作数为左值，如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95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3382-D4BD-4655-BA53-8B4F99B8D4B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1241388"/>
            <a:ext cx="9404498" cy="535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整数”、 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整数”几种运算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还有复数同实数乘除运算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等等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COMPLEX{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 r, v;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COMPLEX(double r1, double v1);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operator+(const COMPLEX &amp;c)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operator+(double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operator+(int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operator-(const COMPLEX &amp;c)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operator-(double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operator-(int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 … … …  //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更多的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运算法重载函数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2198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0FAFFA-FAEC-49FF-8330-398FCAEC6064}"/>
              </a:ext>
            </a:extLst>
          </p:cNvPr>
          <p:cNvSpPr txBox="1">
            <a:spLocks noChangeArrowheads="1"/>
          </p:cNvSpPr>
          <p:nvPr/>
        </p:nvSpPr>
        <p:spPr>
          <a:xfrm>
            <a:off x="912929" y="1690688"/>
            <a:ext cx="82073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单参数的构造函数具备类型转换作用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，必要时能自动将参数类型的值转换为要构造的类型。以下通过定义单参数构造函数简化重载（同时注意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COMPLEX{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double r, v;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public: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r1);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COMPLEX(double  r1, double v1){ r = r1; v = v1; }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调用单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operator+(const COMPLEX &amp;c) const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参数构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 operator-(const COMPLEX &amp;c) const;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造函数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};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m(3)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m+2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m+2.0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转换为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COMPLEX(2.0)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48043E01-010E-4FCF-87C5-30606AE549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69366" y="4211638"/>
            <a:ext cx="0" cy="1439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6E62A8A4-4080-4365-BFA9-00DDF756A4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00716" y="4211638"/>
            <a:ext cx="3168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808910F7-31C7-40FC-B323-5981A71061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3016" y="5003801"/>
            <a:ext cx="2592388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1">
            <a:extLst>
              <a:ext uri="{FF2B5EF4-FFF2-40B4-BE49-F238E27FC236}">
                <a16:creationId xmlns:a16="http://schemas.microsoft.com/office/drawing/2014/main" id="{61E3CCCF-5A2D-4F76-8EF0-B63BD8DA0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03729" y="2843213"/>
            <a:ext cx="3457575" cy="3024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301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14" y="1322210"/>
            <a:ext cx="10515600" cy="451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11.4   </a:t>
            </a:r>
            <a:r>
              <a:rPr lang="zh-CN" altLang="en-US" dirty="0"/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04439" y="1878277"/>
            <a:ext cx="10276975" cy="461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单参数的构造函数相当于类型转换函数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，单参数的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T::T(A &amp;&amp;)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 &amp;)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等相当于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类的强制转换函数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强制类型转换函数：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类型表达式（）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。由于转换后的类型就是函数的返回类型，所以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强制类型转换函数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不需要定义返回类型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也不带输入参数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（表示将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对象转换为其他类型）。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A::operator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 &amp;)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容易出现二义性错误。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约定，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强制类型转换的结果通常为右值，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故最好不要将类型转换函数的返回值定义为左值，也不应该修改当前被转换的对象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参数表后用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规定转换的类型表达式不包含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只能使用引用、指针。如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int A::**const&amp;(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int(*)*(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是错误的。</a:t>
            </a:r>
          </a:p>
        </p:txBody>
      </p:sp>
    </p:spTree>
    <p:extLst>
      <p:ext uri="{BB962C8B-B14F-4D97-AF65-F5344CB8AC3E}">
        <p14:creationId xmlns:p14="http://schemas.microsoft.com/office/powerpoint/2010/main" val="190942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13"/>
            <a:ext cx="10515600" cy="601559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EC950-4651-4FF9-94D2-7DB621E45C3B}"/>
              </a:ext>
            </a:extLst>
          </p:cNvPr>
          <p:cNvSpPr txBox="1">
            <a:spLocks noChangeArrowheads="1"/>
          </p:cNvSpPr>
          <p:nvPr/>
        </p:nvSpPr>
        <p:spPr>
          <a:xfrm>
            <a:off x="936778" y="716879"/>
            <a:ext cx="9525659" cy="581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A {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int  i; 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A(int v) { i = v; }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virtual operator int(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 i;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a(5);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B {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int  i, j; 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B(int x, int y) { i = x;  j = y; }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operator int(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 i + j;    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A(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A(i + j);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b(7, 9),  c(a, b);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main(void) {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分析下面各条语句的执行过程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i = 1 + a;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x = b;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y(a);	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x = b;		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x = b + a;	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printf(“%d  %d”, a, (int)a);  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B8393D-81B5-43F5-AC6F-9FACDB6DC2DB}"/>
              </a:ext>
            </a:extLst>
          </p:cNvPr>
          <p:cNvSpPr txBox="1"/>
          <p:nvPr/>
        </p:nvSpPr>
        <p:spPr>
          <a:xfrm>
            <a:off x="1197935" y="6164894"/>
            <a:ext cx="619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若去掉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 operator int()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virtual, printf ( 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E5A6A-BDF5-4927-AFDC-2DFD46880801}"/>
              </a:ext>
            </a:extLst>
          </p:cNvPr>
          <p:cNvSpPr txBox="1"/>
          <p:nvPr/>
        </p:nvSpPr>
        <p:spPr>
          <a:xfrm>
            <a:off x="2775097" y="4340891"/>
            <a:ext cx="327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//a.operator int()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+ 1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DFD408-464F-479D-A6DC-014D02B9DE9F}"/>
              </a:ext>
            </a:extLst>
          </p:cNvPr>
          <p:cNvSpPr txBox="1"/>
          <p:nvPr/>
        </p:nvSpPr>
        <p:spPr>
          <a:xfrm>
            <a:off x="2775096" y="4622385"/>
            <a:ext cx="327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//b.operator A()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3D84D1-419D-4018-A13F-C000F2B0D00D}"/>
              </a:ext>
            </a:extLst>
          </p:cNvPr>
          <p:cNvSpPr txBox="1"/>
          <p:nvPr/>
        </p:nvSpPr>
        <p:spPr>
          <a:xfrm>
            <a:off x="2775094" y="4930191"/>
            <a:ext cx="516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//A(const A &amp;)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x.operator=() 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编译器提供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C72194-1E33-4FF8-BDB4-DB65C6319835}"/>
              </a:ext>
            </a:extLst>
          </p:cNvPr>
          <p:cNvSpPr txBox="1"/>
          <p:nvPr/>
        </p:nvSpPr>
        <p:spPr>
          <a:xfrm>
            <a:off x="4410737" y="5826431"/>
            <a:ext cx="1881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</a:rPr>
              <a:t>//VFT</a:t>
            </a:r>
            <a:r>
              <a:rPr lang="zh-CN" altLang="en-US" dirty="0">
                <a:solidFill>
                  <a:srgbClr val="0000FF"/>
                </a:solidFill>
              </a:rPr>
              <a:t>地址    </a:t>
            </a:r>
            <a:r>
              <a:rPr lang="en-US" altLang="zh-CN" dirty="0">
                <a:solidFill>
                  <a:srgbClr val="0000FF"/>
                </a:solidFill>
              </a:rPr>
              <a:t>5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BDF7DE-8F87-4278-A314-5D548BA1F990}"/>
              </a:ext>
            </a:extLst>
          </p:cNvPr>
          <p:cNvSpPr txBox="1"/>
          <p:nvPr/>
        </p:nvSpPr>
        <p:spPr>
          <a:xfrm>
            <a:off x="2775095" y="5505615"/>
            <a:ext cx="8204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//b.operator int() + a.operator int()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A(int)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x.operator=()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~A()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8990B-4967-4F11-8687-F30AEF8556A9}"/>
              </a:ext>
            </a:extLst>
          </p:cNvPr>
          <p:cNvSpPr txBox="1"/>
          <p:nvPr/>
        </p:nvSpPr>
        <p:spPr>
          <a:xfrm>
            <a:off x="2775096" y="5226356"/>
            <a:ext cx="80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//b.operator int()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A(int)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x.operator=() 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编译器提供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~A()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3C9E7F-C6D8-4F22-8AD8-060E36405CC3}"/>
              </a:ext>
            </a:extLst>
          </p:cNvPr>
          <p:cNvSpPr txBox="1"/>
          <p:nvPr/>
        </p:nvSpPr>
        <p:spPr>
          <a:xfrm>
            <a:off x="7274444" y="6157806"/>
            <a:ext cx="664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</a:rPr>
              <a:t>5   5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777" y="869757"/>
            <a:ext cx="7364190" cy="5761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 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A(int x) { a = x;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A(const A &amp;x) { a = x.a; 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&amp;operator=(const A &amp;x) { a = x.a;  return *this; 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operator int() const { return a + a;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~A() {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a(1), b(a);     //A(int), A(const A &amp;)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c = 1;	  //A(1)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d = a;	  //A(a),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不调用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operator=()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 = 1;	  //A(1), operator=(), ~A()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a;	  //operator=()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1 + a;	  //a.operator int(), A(int), operator=(), ~A()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092978" y="2444350"/>
            <a:ext cx="3130246" cy="232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Problem:</a:t>
            </a:r>
          </a:p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若没有构造函数 </a:t>
            </a:r>
            <a:r>
              <a:rPr lang="en-US" altLang="zh-CN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A::A(const A &amp;x) ?</a:t>
            </a:r>
          </a:p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可以定义构造函数</a:t>
            </a: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A::A(const A x) 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吗？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 txBox="1">
            <a:spLocks/>
          </p:cNvSpPr>
          <p:nvPr/>
        </p:nvSpPr>
        <p:spPr>
          <a:xfrm>
            <a:off x="838200" y="14946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2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8" y="981075"/>
            <a:ext cx="8405812" cy="57610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 a;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A(int x) { a = x;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&amp;operator=(const A &amp;x) { a = x.a;  return *this; 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operator int() const { return a + a;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~A() {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a(1), b(a), x(a+1);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c = 1;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d =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 = 1;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1 +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60875" y="4437063"/>
            <a:ext cx="5689600" cy="184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              //A(int),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浅拷贝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到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b,  { int(), +, A(int) }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//A(1),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不调用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~A()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//A(a),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不调用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operator=(),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浅拷贝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d(a)</a:t>
            </a:r>
            <a:endParaRPr kumimoji="1" lang="en-US" altLang="zh-CN" sz="2000" b="1" dirty="0">
              <a:solidFill>
                <a:srgbClr val="0000FF"/>
              </a:solidFill>
              <a:latin typeface="Times New Roman"/>
              <a:ea typeface="宋体" panose="02010600030101010101" pitchFamily="2" charset="-122"/>
            </a:endParaRP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//A(1), operator=(), ~A()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//operator=()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//operator int(), ADD, A(int), operator=(), ~A()</a:t>
            </a:r>
            <a:endParaRPr kumimoji="1" lang="zh-CN" altLang="en-US" sz="2000" b="1" dirty="0">
              <a:solidFill>
                <a:srgbClr val="0000FF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 txBox="1">
            <a:spLocks/>
          </p:cNvSpPr>
          <p:nvPr/>
        </p:nvSpPr>
        <p:spPr>
          <a:xfrm>
            <a:off x="838200" y="14946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91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99254"/>
            <a:ext cx="10515600" cy="498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11.5</a:t>
            </a:r>
            <a:r>
              <a:rPr lang="zh-CN" altLang="en-US" dirty="0"/>
              <a:t>重载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75783" y="2052215"/>
            <a:ext cx="9358792" cy="4530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定义在头文件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new.h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的参数就是要分配的内存的字节数。其函数原型为：</a:t>
            </a:r>
          </a:p>
          <a:p>
            <a:pPr lvl="1">
              <a:lnSpc>
                <a:spcPct val="114000"/>
              </a:lnSpc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extern void *operator new(unsigned bytes);  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extern void operator delete(void *ptr);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在使用运算符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分配内存时，使用类型表达式而不是值表达式作为实参，编译程序会根据类型表达式计算内存大小并调用上述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函数。例如：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 long[20]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按上述函数原型重载，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可重载为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，也可重载为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类的静态成员函数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的最小内存分配单位为节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(16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即使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 char),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故重载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可先分得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一大块内存，然后再分给需要单个字符的指针变量。</a:t>
            </a:r>
          </a:p>
        </p:txBody>
      </p:sp>
    </p:spTree>
    <p:extLst>
      <p:ext uri="{BB962C8B-B14F-4D97-AF65-F5344CB8AC3E}">
        <p14:creationId xmlns:p14="http://schemas.microsoft.com/office/powerpoint/2010/main" val="3372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43C32F-11BD-4810-9072-BCC21A657503}"/>
              </a:ext>
            </a:extLst>
          </p:cNvPr>
          <p:cNvSpPr txBox="1">
            <a:spLocks noChangeArrowheads="1"/>
          </p:cNvSpPr>
          <p:nvPr/>
        </p:nvSpPr>
        <p:spPr>
          <a:xfrm>
            <a:off x="979414" y="2193724"/>
            <a:ext cx="8086613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&lt;stdio.h&gt;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main(int argc, char *argv[ ])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   int x=0;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++x;                 //++x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左值（可出现在等号左边）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++  ++x;	      //++x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仍为左值，故可连续运算，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x=3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--x = 10;	      //--x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x=10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(x = 5) = 12;     //x=5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x=12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(x += 5) = 7;     //x+=5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x=7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printf("%d %d", x, x++);   //(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可看作任意目运算符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 //(x--)++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是错的：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x--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的结果为右值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要求一个左值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6265B-0B94-46CE-8EDB-1C80A014629D}"/>
              </a:ext>
            </a:extLst>
          </p:cNvPr>
          <p:cNvSpPr txBox="1"/>
          <p:nvPr/>
        </p:nvSpPr>
        <p:spPr>
          <a:xfrm>
            <a:off x="838200" y="164963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11.1】</a:t>
            </a:r>
            <a:r>
              <a:rPr lang="zh-CN" altLang="en-US" dirty="0"/>
              <a:t>传统左值运算符的用法</a:t>
            </a:r>
          </a:p>
        </p:txBody>
      </p:sp>
    </p:spTree>
    <p:extLst>
      <p:ext uri="{BB962C8B-B14F-4D97-AF65-F5344CB8AC3E}">
        <p14:creationId xmlns:p14="http://schemas.microsoft.com/office/powerpoint/2010/main" val="29136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16"/>
            <a:ext cx="10515600" cy="4699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26292" y="2137519"/>
            <a:ext cx="10375084" cy="4458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预定义了简单类型的运算符重载，如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3+5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3.2+5.3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分别表示整数和浮点加法。故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规定运算符重载必须针对类的对象，即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重载时至少有一个参数代表对象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 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volatile 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加运算符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进行运算符重载。对于普通运算符成员函数，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隐含参数代表第一个操作数对象。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根据能否重载及重载函数的类型，运算符分为：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不能重载：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sizeof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.*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::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: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重载为类的普通成员函数：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重载为普通函数：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其他运算符：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可以重载为类的普通成员函数和普通函数，但不能重载为类的静态成员函数。</a:t>
            </a:r>
          </a:p>
        </p:txBody>
      </p:sp>
    </p:spTree>
    <p:extLst>
      <p:ext uri="{BB962C8B-B14F-4D97-AF65-F5344CB8AC3E}">
        <p14:creationId xmlns:p14="http://schemas.microsoft.com/office/powerpoint/2010/main" val="12986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9"/>
            <a:ext cx="10515600" cy="47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16742" y="2251819"/>
            <a:ext cx="10575108" cy="413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若运算符为左值运算符，则重载后运算符函数最好返回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只读引用类型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当运算符要求第一个参数为左值时，不能使用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说明第一个参数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，例如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等的第一个参数。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重载运算符函数可以声明为类的友元；重载的普通运算符成员函数也可定义为虚函数；重载的非成员函数被视为普通函数。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重载运算符函数一般不能缺省参数，只有任意目的运算符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省略参数才有意义。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重载不改变运算符的优先级和结合性。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重载一般也不改变运算符的操作数个数。特殊的运算符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除外。</a:t>
            </a:r>
          </a:p>
        </p:txBody>
      </p:sp>
    </p:spTree>
    <p:extLst>
      <p:ext uri="{BB962C8B-B14F-4D97-AF65-F5344CB8AC3E}">
        <p14:creationId xmlns:p14="http://schemas.microsoft.com/office/powerpoint/2010/main" val="349842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844FC3-9A6C-4FB0-9004-EF0E2D2BA00C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819973"/>
            <a:ext cx="10191751" cy="439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 = (int, A &amp;);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不能重载为普通函数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+=(A &amp;, A &amp;);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正确，重载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为普通函数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==(A *a, A b[ ]);   //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*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 ]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参数不代表对象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friend int operator=(int, A &amp;);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错误，不存在普通函数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operator=( 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operator( )(A &amp;, int);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错误，不能为静态成员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 &amp;, int); 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错误，不能为静态成员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A &amp; operator += (A &amp;, A &amp;);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+= ( 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是什么函数？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++( );    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隐含参数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09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847"/>
            <a:ext cx="10515600" cy="107406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59441-3F1B-473F-BC77-160C3AC518C2}"/>
              </a:ext>
            </a:extLst>
          </p:cNvPr>
          <p:cNvSpPr txBox="1"/>
          <p:nvPr/>
        </p:nvSpPr>
        <p:spPr>
          <a:xfrm>
            <a:off x="838199" y="1302730"/>
            <a:ext cx="9339471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x;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getx ( ) const { return x; }    //const A *const 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，代表对象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 x) { A::x = x; }		    //A *const this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&amp;x, int y)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 &amp;x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return x.getx( ) + y; }	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能否写成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return x.x + y ?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 y, A x)	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x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return x.getx( ) + y; }</a:t>
            </a:r>
          </a:p>
        </p:txBody>
      </p:sp>
    </p:spTree>
    <p:extLst>
      <p:ext uri="{BB962C8B-B14F-4D97-AF65-F5344CB8AC3E}">
        <p14:creationId xmlns:p14="http://schemas.microsoft.com/office/powerpoint/2010/main" val="19538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CA304-94BB-4C0B-BD1D-E190FA7DB77A}"/>
              </a:ext>
            </a:extLst>
          </p:cNvPr>
          <p:cNvSpPr txBox="1"/>
          <p:nvPr/>
        </p:nvSpPr>
        <p:spPr>
          <a:xfrm>
            <a:off x="623515" y="1777645"/>
            <a:ext cx="10651435" cy="4284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不能声明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operator+(A[6], int);  //A[6]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不是单个对象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不能声明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operator+(A*, int);     //A * 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是对象指针，属于简单类型，不代表对象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a(6);		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A(int)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时，实参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传递给隐含形参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"a+7=" &lt;&lt; a+7;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&amp;, int)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"a+7=" &lt;&lt; operator+(a, 7);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&amp;, int)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"8+a=" &lt;&lt; operator+(8, a);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operator+(int, A)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"8+a=" &lt;&lt; 8 + a;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operator+(int, A)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90"/>
            <a:ext cx="10515600" cy="47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11.2  </a:t>
            </a:r>
            <a:r>
              <a:rPr lang="zh-CN" altLang="en-US" dirty="0"/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2223244"/>
            <a:ext cx="9308891" cy="382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重载函数种类不同，参数表列出的参数个数也不同。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重载为普通函数：参数个数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重载为普通成员：参数个数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- 1 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重载为静态成员：参数个数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有的运算符既为单目又为双目，如 *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+, 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特殊运算符不满足上述关系：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双目重载为单目；前置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重载为单目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重载为双目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可重载为任意目。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表示强制类型转换时为单参数；表示函数时可为任意个参数。</a:t>
            </a:r>
          </a:p>
        </p:txBody>
      </p:sp>
    </p:spTree>
    <p:extLst>
      <p:ext uri="{BB962C8B-B14F-4D97-AF65-F5344CB8AC3E}">
        <p14:creationId xmlns:p14="http://schemas.microsoft.com/office/powerpoint/2010/main" val="30749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4360</Words>
  <Application>Microsoft Office PowerPoint</Application>
  <PresentationFormat>宽屏</PresentationFormat>
  <Paragraphs>332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华文楷体</vt:lpstr>
      <vt:lpstr>隶书</vt:lpstr>
      <vt:lpstr>宋体</vt:lpstr>
      <vt:lpstr>Arial</vt:lpstr>
      <vt:lpstr>Times New Roman</vt:lpstr>
      <vt:lpstr>Wingdings</vt:lpstr>
      <vt:lpstr>Office 主题​​</vt:lpstr>
      <vt:lpstr>默认设计模板</vt:lpstr>
      <vt:lpstr>PowerPoint 演示文稿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PowerPoint 演示文稿</vt:lpstr>
      <vt:lpstr>PowerPoint 演示文稿</vt:lpstr>
      <vt:lpstr>第11章  运算符重载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 Lianghai</cp:lastModifiedBy>
  <cp:revision>559</cp:revision>
  <dcterms:created xsi:type="dcterms:W3CDTF">2020-04-22T10:23:54Z</dcterms:created>
  <dcterms:modified xsi:type="dcterms:W3CDTF">2021-09-30T03:15:45Z</dcterms:modified>
</cp:coreProperties>
</file>