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387" r:id="rId4"/>
    <p:sldId id="392" r:id="rId5"/>
    <p:sldId id="437" r:id="rId6"/>
    <p:sldId id="421" r:id="rId7"/>
    <p:sldId id="438" r:id="rId8"/>
    <p:sldId id="423" r:id="rId9"/>
    <p:sldId id="424" r:id="rId10"/>
    <p:sldId id="413" r:id="rId11"/>
    <p:sldId id="439" r:id="rId12"/>
    <p:sldId id="414" r:id="rId13"/>
    <p:sldId id="440" r:id="rId14"/>
    <p:sldId id="415" r:id="rId15"/>
    <p:sldId id="416" r:id="rId16"/>
    <p:sldId id="441" r:id="rId17"/>
    <p:sldId id="417" r:id="rId18"/>
    <p:sldId id="418" r:id="rId19"/>
    <p:sldId id="419" r:id="rId20"/>
    <p:sldId id="442" r:id="rId21"/>
    <p:sldId id="425" r:id="rId22"/>
    <p:sldId id="426" r:id="rId23"/>
    <p:sldId id="427" r:id="rId24"/>
    <p:sldId id="428" r:id="rId25"/>
    <p:sldId id="443" r:id="rId26"/>
    <p:sldId id="444" r:id="rId27"/>
    <p:sldId id="429" r:id="rId28"/>
    <p:sldId id="430" r:id="rId29"/>
    <p:sldId id="431" r:id="rId30"/>
    <p:sldId id="432" r:id="rId31"/>
    <p:sldId id="445" r:id="rId32"/>
    <p:sldId id="446" r:id="rId33"/>
    <p:sldId id="433" r:id="rId34"/>
    <p:sldId id="434" r:id="rId35"/>
    <p:sldId id="435" r:id="rId36"/>
    <p:sldId id="436" r:id="rId37"/>
    <p:sldId id="448" r:id="rId38"/>
    <p:sldId id="447" r:id="rId39"/>
    <p:sldId id="44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0" d="100"/>
          <a:sy n="90" d="100"/>
        </p:scale>
        <p:origin x="73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2021/9/30</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2021/9/30</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90196"/>
            <a:ext cx="10515600" cy="61288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6" name="文本框 5">
            <a:extLst>
              <a:ext uri="{FF2B5EF4-FFF2-40B4-BE49-F238E27FC236}">
                <a16:creationId xmlns:a16="http://schemas.microsoft.com/office/drawing/2014/main" id="{7128310A-341B-40A9-BB1B-5CE4609D303E}"/>
              </a:ext>
            </a:extLst>
          </p:cNvPr>
          <p:cNvSpPr txBox="1"/>
          <p:nvPr/>
        </p:nvSpPr>
        <p:spPr>
          <a:xfrm>
            <a:off x="838200" y="993278"/>
            <a:ext cx="8515847" cy="5663089"/>
          </a:xfrm>
          <a:prstGeom prst="rect">
            <a:avLst/>
          </a:prstGeom>
          <a:noFill/>
        </p:spPr>
        <p:txBody>
          <a:bodyPr wrap="square">
            <a:spAutoFit/>
          </a:bodyPr>
          <a:lstStyle/>
          <a:p>
            <a:pPr>
              <a:spcAft>
                <a:spcPts val="600"/>
              </a:spcAft>
            </a:pPr>
            <a:r>
              <a:rPr lang="zh-CN" altLang="zh-CN" sz="1800" b="1" kern="100" dirty="0">
                <a:effectLst/>
                <a:latin typeface="Times New Roman" panose="02020603050405020304" pitchFamily="18" charset="0"/>
                <a:ea typeface="方正黑体简体"/>
                <a:cs typeface="Times New Roman" panose="02020603050405020304" pitchFamily="18" charset="0"/>
              </a:rPr>
              <a:t>【例</a:t>
            </a:r>
            <a:r>
              <a:rPr lang="en-US" altLang="zh-CN" sz="1800" b="1" kern="100" dirty="0">
                <a:effectLst/>
                <a:latin typeface="Times New Roman" panose="02020603050405020304" pitchFamily="18" charset="0"/>
                <a:ea typeface="方正黑体简体"/>
                <a:cs typeface="Times New Roman" panose="02020603050405020304" pitchFamily="18" charset="0"/>
              </a:rPr>
              <a:t>13.4</a:t>
            </a:r>
            <a:r>
              <a:rPr lang="zh-CN" altLang="zh-CN" sz="1800" b="1" kern="100" dirty="0">
                <a:effectLst/>
                <a:latin typeface="Times New Roman" panose="02020603050405020304" pitchFamily="18" charset="0"/>
                <a:ea typeface="方正黑体简体"/>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单独定义函数成员为模板</a:t>
            </a:r>
            <a:endParaRPr lang="en-US" altLang="zh-CN" b="1" dirty="0">
              <a:latin typeface="Times New Roman" panose="02020603050405020304" pitchFamily="18" charset="0"/>
              <a:cs typeface="Times New Roman" panose="02020603050405020304" pitchFamily="18" charset="0"/>
            </a:endParaRPr>
          </a:p>
          <a:p>
            <a:pPr>
              <a:spcAft>
                <a:spcPts val="600"/>
              </a:spcAft>
            </a:pPr>
            <a:r>
              <a:rPr lang="en-US" altLang="zh-CN" b="1" dirty="0">
                <a:latin typeface="Times New Roman" panose="02020603050405020304" pitchFamily="18" charset="0"/>
                <a:cs typeface="Times New Roman" panose="02020603050405020304" pitchFamily="18" charset="0"/>
              </a:rPr>
              <a:t>#include&lt;typeinfo&gt;		</a:t>
            </a:r>
          </a:p>
          <a:p>
            <a:r>
              <a:rPr lang="en-US" altLang="zh-CN" b="1" dirty="0">
                <a:latin typeface="Times New Roman" panose="02020603050405020304" pitchFamily="18" charset="0"/>
                <a:cs typeface="Times New Roman" panose="02020603050405020304" pitchFamily="18" charset="0"/>
              </a:rPr>
              <a:t>class ANY {   //</a:t>
            </a:r>
            <a:r>
              <a:rPr lang="zh-CN" altLang="en-US" b="1" dirty="0">
                <a:latin typeface="Times New Roman" panose="02020603050405020304" pitchFamily="18" charset="0"/>
                <a:cs typeface="Times New Roman" panose="02020603050405020304" pitchFamily="18" charset="0"/>
              </a:rPr>
              <a:t>定义一个可存储任何简单类型值的类</a:t>
            </a:r>
            <a:r>
              <a:rPr lang="en-US" altLang="zh-CN" b="1" dirty="0">
                <a:latin typeface="Times New Roman" panose="02020603050405020304" pitchFamily="18" charset="0"/>
                <a:cs typeface="Times New Roman" panose="02020603050405020304" pitchFamily="18" charset="0"/>
              </a:rPr>
              <a:t>ANY</a:t>
            </a:r>
          </a:p>
          <a:p>
            <a:r>
              <a:rPr lang="en-US" altLang="zh-CN" b="1" dirty="0">
                <a:latin typeface="Times New Roman" panose="02020603050405020304" pitchFamily="18" charset="0"/>
                <a:cs typeface="Times New Roman" panose="02020603050405020304" pitchFamily="18" charset="0"/>
              </a:rPr>
              <a:t>    void *p;</a:t>
            </a:r>
          </a:p>
          <a:p>
            <a:r>
              <a:rPr lang="en-US" altLang="zh-CN" b="1" dirty="0">
                <a:latin typeface="Times New Roman" panose="02020603050405020304" pitchFamily="18" charset="0"/>
                <a:cs typeface="Times New Roman" panose="02020603050405020304" pitchFamily="18" charset="0"/>
              </a:rPr>
              <a:t>    const char *t;</a:t>
            </a:r>
          </a:p>
          <a:p>
            <a:r>
              <a:rPr lang="en-US" altLang="zh-CN" b="1" dirty="0">
                <a:latin typeface="Times New Roman" panose="02020603050405020304" pitchFamily="18" charset="0"/>
                <a:cs typeface="Times New Roman" panose="02020603050405020304" pitchFamily="18" charset="0"/>
              </a:rPr>
              <a:t>public:</a:t>
            </a:r>
          </a:p>
          <a:p>
            <a:r>
              <a:rPr lang="en-US" altLang="zh-CN" b="1" dirty="0">
                <a:latin typeface="Times New Roman" panose="02020603050405020304" pitchFamily="18" charset="0"/>
                <a:cs typeface="Times New Roman" panose="02020603050405020304" pitchFamily="18" charset="0"/>
              </a:rPr>
              <a:t>        template &lt;typename T&gt; </a:t>
            </a:r>
          </a:p>
          <a:p>
            <a:r>
              <a:rPr lang="en-US" altLang="zh-CN" b="1" dirty="0">
                <a:solidFill>
                  <a:srgbClr val="C00000"/>
                </a:solidFill>
                <a:latin typeface="Times New Roman" panose="02020603050405020304" pitchFamily="18" charset="0"/>
                <a:cs typeface="Times New Roman" panose="02020603050405020304" pitchFamily="18" charset="0"/>
              </a:rPr>
              <a:t>        ANY(T x) </a:t>
            </a:r>
            <a:r>
              <a:rPr lang="en-US" altLang="zh-CN"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单独定义构造函数模板</a:t>
            </a:r>
          </a:p>
          <a:p>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p = new T(x);</a:t>
            </a:r>
          </a:p>
          <a:p>
            <a:r>
              <a:rPr lang="en-US" altLang="zh-CN" b="1" dirty="0">
                <a:latin typeface="Times New Roman" panose="02020603050405020304" pitchFamily="18" charset="0"/>
                <a:cs typeface="Times New Roman" panose="02020603050405020304" pitchFamily="18" charset="0"/>
              </a:rPr>
              <a:t>        t = typeid(T).name();</a:t>
            </a:r>
          </a:p>
          <a:p>
            <a:r>
              <a:rPr lang="en-US" altLang="zh-CN" b="1" dirty="0">
                <a:latin typeface="Times New Roman" panose="02020603050405020304" pitchFamily="18" charset="0"/>
                <a:cs typeface="Times New Roman" panose="02020603050405020304" pitchFamily="18" charset="0"/>
              </a:rPr>
              <a:t>    }</a:t>
            </a:r>
          </a:p>
          <a:p>
            <a:r>
              <a:rPr lang="en-US" altLang="zh-CN" b="1" dirty="0">
                <a:latin typeface="Times New Roman" panose="02020603050405020304" pitchFamily="18" charset="0"/>
                <a:cs typeface="Times New Roman" panose="02020603050405020304" pitchFamily="18" charset="0"/>
              </a:rPr>
              <a:t>    void *P( ) { return p; }</a:t>
            </a:r>
          </a:p>
          <a:p>
            <a:r>
              <a:rPr lang="en-US" altLang="zh-CN" b="1" dirty="0">
                <a:latin typeface="Times New Roman" panose="02020603050405020304" pitchFamily="18" charset="0"/>
                <a:cs typeface="Times New Roman" panose="02020603050405020304" pitchFamily="18" charset="0"/>
              </a:rPr>
              <a:t>    const char *T( ) { return t; }  //</a:t>
            </a:r>
            <a:r>
              <a:rPr lang="zh-CN" altLang="en-US" b="1" dirty="0">
                <a:latin typeface="Times New Roman" panose="02020603050405020304" pitchFamily="18" charset="0"/>
                <a:cs typeface="Times New Roman" panose="02020603050405020304" pitchFamily="18" charset="0"/>
              </a:rPr>
              <a:t>此</a:t>
            </a:r>
            <a:r>
              <a:rPr lang="en-US" altLang="zh-CN" b="1" dirty="0">
                <a:latin typeface="Times New Roman" panose="02020603050405020304" pitchFamily="18" charset="0"/>
                <a:cs typeface="Times New Roman" panose="02020603050405020304" pitchFamily="18" charset="0"/>
              </a:rPr>
              <a:t>T</a:t>
            </a:r>
            <a:r>
              <a:rPr lang="zh-CN" altLang="en-US" b="1" dirty="0">
                <a:latin typeface="Times New Roman" panose="02020603050405020304" pitchFamily="18" charset="0"/>
                <a:cs typeface="Times New Roman" panose="02020603050405020304" pitchFamily="18" charset="0"/>
              </a:rPr>
              <a:t>为函数成员的名称，不是模板的类型形参</a:t>
            </a:r>
          </a:p>
          <a:p>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~ANY() noexcept { if (p) { delete p;  p = nullptr; } }</a:t>
            </a:r>
          </a:p>
          <a:p>
            <a:r>
              <a:rPr lang="en-US" altLang="zh-CN" b="1" dirty="0">
                <a:latin typeface="Times New Roman" panose="02020603050405020304" pitchFamily="18" charset="0"/>
                <a:cs typeface="Times New Roman" panose="02020603050405020304" pitchFamily="18" charset="0"/>
              </a:rPr>
              <a:t>} a(20);  //</a:t>
            </a:r>
            <a:r>
              <a:rPr lang="zh-CN" altLang="en-US" b="1" dirty="0">
                <a:solidFill>
                  <a:srgbClr val="FF0000"/>
                </a:solidFill>
                <a:latin typeface="Times New Roman" panose="02020603050405020304" pitchFamily="18" charset="0"/>
                <a:cs typeface="Times New Roman" panose="02020603050405020304" pitchFamily="18" charset="0"/>
              </a:rPr>
              <a:t>自动从构造函数模板生成构造函数</a:t>
            </a:r>
            <a:r>
              <a:rPr lang="en-US" altLang="zh-CN" b="1" dirty="0">
                <a:solidFill>
                  <a:srgbClr val="FF0000"/>
                </a:solidFill>
                <a:latin typeface="Times New Roman" panose="02020603050405020304" pitchFamily="18" charset="0"/>
                <a:cs typeface="Times New Roman" panose="02020603050405020304" pitchFamily="18" charset="0"/>
              </a:rPr>
              <a:t>ANY::ANY(int)</a:t>
            </a:r>
          </a:p>
          <a:p>
            <a:pPr>
              <a:spcBef>
                <a:spcPts val="1200"/>
              </a:spcBef>
            </a:pPr>
            <a:r>
              <a:rPr lang="en-US" altLang="zh-CN" b="1" dirty="0">
                <a:latin typeface="Times New Roman" panose="02020603050405020304" pitchFamily="18" charset="0"/>
                <a:cs typeface="Times New Roman" panose="02020603050405020304" pitchFamily="18" charset="0"/>
              </a:rPr>
              <a:t>void main(void) {</a:t>
            </a:r>
          </a:p>
          <a:p>
            <a:r>
              <a:rPr lang="en-US" altLang="zh-CN" b="1" dirty="0">
                <a:latin typeface="Times New Roman" panose="02020603050405020304" pitchFamily="18" charset="0"/>
                <a:cs typeface="Times New Roman" panose="02020603050405020304" pitchFamily="18" charset="0"/>
              </a:rPr>
              <a:t>    double *q(nullptr);</a:t>
            </a:r>
          </a:p>
          <a:p>
            <a:r>
              <a:rPr lang="en-US" altLang="zh-CN" b="1" dirty="0">
                <a:latin typeface="Times New Roman" panose="02020603050405020304" pitchFamily="18" charset="0"/>
                <a:cs typeface="Times New Roman" panose="02020603050405020304" pitchFamily="18" charset="0"/>
              </a:rPr>
              <a:t>    if (a.T() == typeid(double).name()) q = (double *)a.P();</a:t>
            </a:r>
          </a:p>
          <a:p>
            <a:r>
              <a:rPr lang="en-US" altLang="zh-CN"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71600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t>13.2  </a:t>
            </a:r>
            <a:r>
              <a:rPr lang="zh-CN" altLang="en-US" dirty="0"/>
              <a:t>函数模板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4" y="2413744"/>
            <a:ext cx="7020009" cy="2557623"/>
          </a:xfrm>
          <a:prstGeom prst="rect">
            <a:avLst/>
          </a:prstGeom>
          <a:noFill/>
        </p:spPr>
        <p:txBody>
          <a:bodyPr wrap="square">
            <a:spAutoFit/>
          </a:bodyPr>
          <a:lstStyle/>
          <a:p>
            <a:pPr marL="228600" indent="-228600">
              <a:lnSpc>
                <a:spcPct val="125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rPr>
              <a:t>函数模板的类型形参允许参数个数可变 。</a:t>
            </a:r>
            <a:r>
              <a:rPr lang="zh-CN" altLang="en-US" sz="2400" b="1" dirty="0">
                <a:solidFill>
                  <a:srgbClr val="0000FF"/>
                </a:solidFill>
                <a:latin typeface="Times New Roman" panose="02020603050405020304" pitchFamily="18" charset="0"/>
              </a:rPr>
              <a:t>“</a:t>
            </a:r>
            <a:r>
              <a:rPr lang="en-US" altLang="zh-CN" sz="2400" b="1" dirty="0">
                <a:solidFill>
                  <a:srgbClr val="0000FF"/>
                </a:solidFill>
                <a:latin typeface="Times New Roman" panose="02020603050405020304" pitchFamily="18" charset="0"/>
              </a:rPr>
              <a:t>…”  </a:t>
            </a:r>
            <a:r>
              <a:rPr lang="zh-CN" altLang="en-US" sz="2400" b="1" dirty="0">
                <a:solidFill>
                  <a:srgbClr val="C00000"/>
                </a:solidFill>
                <a:latin typeface="Times New Roman" panose="02020603050405020304" pitchFamily="18" charset="0"/>
              </a:rPr>
              <a:t>表示任意个类型形参，并且</a:t>
            </a:r>
            <a:r>
              <a:rPr lang="zh-CN" altLang="en-US" sz="2400" b="1" dirty="0">
                <a:solidFill>
                  <a:srgbClr val="0000FF"/>
                </a:solidFill>
                <a:latin typeface="Times New Roman" panose="02020603050405020304" pitchFamily="18" charset="0"/>
              </a:rPr>
              <a:t>各形参的类型可以不同</a:t>
            </a:r>
            <a:r>
              <a:rPr lang="zh-CN" altLang="en-US" sz="2400" b="1" dirty="0">
                <a:solidFill>
                  <a:srgbClr val="C00000"/>
                </a:solidFill>
                <a:latin typeface="Times New Roman" panose="02020603050405020304" pitchFamily="18" charset="0"/>
              </a:rPr>
              <a:t>。</a:t>
            </a:r>
            <a:endParaRPr lang="en-US" altLang="zh-CN" sz="2400" b="1" dirty="0">
              <a:solidFill>
                <a:srgbClr val="C00000"/>
              </a:solidFill>
              <a:latin typeface="Times New Roman" panose="02020603050405020304" pitchFamily="18" charset="0"/>
            </a:endParaRPr>
          </a:p>
          <a:p>
            <a:pPr marL="228600"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rPr>
              <a:t>用递归定义的方法可</a:t>
            </a:r>
            <a:r>
              <a:rPr lang="zh-CN" altLang="zh-CN" sz="2400" b="1" dirty="0">
                <a:latin typeface="Times New Roman" panose="02020603050405020304" pitchFamily="18" charset="0"/>
              </a:rPr>
              <a:t>展开并处理这些类型形参</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rPr>
              <a:t>生成实例函数时，可能因递归生成多个实例函数。</a:t>
            </a:r>
            <a:endParaRPr lang="en-US" altLang="zh-CN" sz="2400" b="1" dirty="0">
              <a:latin typeface="Times New Roman" panose="02020603050405020304" pitchFamily="18" charset="0"/>
            </a:endParaRPr>
          </a:p>
          <a:p>
            <a:pPr marL="228600" indent="-228600">
              <a:lnSpc>
                <a:spcPct val="125000"/>
              </a:lnSpc>
              <a:spcBef>
                <a:spcPts val="500"/>
              </a:spcBef>
              <a:buFont typeface="Wingdings" panose="05000000000000000000" pitchFamily="2" charset="2"/>
              <a:buChar char="l"/>
              <a:defRPr/>
            </a:pPr>
            <a:r>
              <a:rPr lang="en-US" altLang="zh-CN" sz="2400" b="1" dirty="0">
                <a:latin typeface="Times New Roman" panose="02020603050405020304" pitchFamily="18" charset="0"/>
              </a:rPr>
              <a:t>VS2019</a:t>
            </a:r>
            <a:r>
              <a:rPr lang="zh-CN" altLang="en-US" sz="2400" b="1" dirty="0">
                <a:latin typeface="Times New Roman" panose="02020603050405020304" pitchFamily="18" charset="0"/>
              </a:rPr>
              <a:t>暂时不支持用 </a:t>
            </a:r>
            <a:r>
              <a:rPr lang="en-US" altLang="zh-CN" sz="2400" b="1" dirty="0">
                <a:latin typeface="Times New Roman" panose="02020603050405020304" pitchFamily="18" charset="0"/>
              </a:rPr>
              <a:t>export </a:t>
            </a:r>
            <a:r>
              <a:rPr lang="zh-CN" altLang="en-US" sz="2400" b="1" dirty="0">
                <a:latin typeface="Times New Roman" panose="02020603050405020304" pitchFamily="18" charset="0"/>
              </a:rPr>
              <a:t>导出函数模板。</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40075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37174"/>
            <a:ext cx="10515600" cy="652642"/>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文本框 2">
            <a:extLst>
              <a:ext uri="{FF2B5EF4-FFF2-40B4-BE49-F238E27FC236}">
                <a16:creationId xmlns:a16="http://schemas.microsoft.com/office/drawing/2014/main" id="{D38943C6-8B83-41C1-B9B9-A64685337D52}"/>
              </a:ext>
            </a:extLst>
          </p:cNvPr>
          <p:cNvSpPr txBox="1"/>
          <p:nvPr/>
        </p:nvSpPr>
        <p:spPr>
          <a:xfrm>
            <a:off x="838200" y="926991"/>
            <a:ext cx="7439108" cy="5578450"/>
          </a:xfrm>
          <a:prstGeom prst="rect">
            <a:avLst/>
          </a:prstGeom>
          <a:noFill/>
        </p:spPr>
        <p:txBody>
          <a:bodyPr wrap="square">
            <a:spAutoFit/>
          </a:bodyPr>
          <a:lstStyle/>
          <a:p>
            <a:pPr>
              <a:spcAft>
                <a:spcPts val="1200"/>
              </a:spcAft>
            </a:pPr>
            <a:r>
              <a:rPr lang="en-US" altLang="zh-CN" sz="1900" b="1" dirty="0">
                <a:latin typeface="Times New Roman" panose="02020603050405020304" pitchFamily="18" charset="0"/>
                <a:cs typeface="Times New Roman" panose="02020603050405020304" pitchFamily="18" charset="0"/>
              </a:rPr>
              <a:t>【</a:t>
            </a:r>
            <a:r>
              <a:rPr lang="zh-CN" altLang="en-US" sz="1900" b="1" dirty="0">
                <a:latin typeface="Times New Roman" panose="02020603050405020304" pitchFamily="18" charset="0"/>
                <a:cs typeface="Times New Roman" panose="02020603050405020304" pitchFamily="18" charset="0"/>
              </a:rPr>
              <a:t>例</a:t>
            </a:r>
            <a:r>
              <a:rPr lang="en-US" altLang="zh-CN" sz="1900" b="1" dirty="0">
                <a:latin typeface="Times New Roman" panose="02020603050405020304" pitchFamily="18" charset="0"/>
                <a:cs typeface="Times New Roman" panose="02020603050405020304" pitchFamily="18" charset="0"/>
              </a:rPr>
              <a:t>13.5】</a:t>
            </a:r>
            <a:r>
              <a:rPr lang="zh-CN" altLang="en-US" sz="1900" b="1" dirty="0">
                <a:latin typeface="Times New Roman" panose="02020603050405020304" pitchFamily="18" charset="0"/>
                <a:cs typeface="Times New Roman" panose="02020603050405020304" pitchFamily="18" charset="0"/>
              </a:rPr>
              <a:t>定义任意个类型形参的函数模板。</a:t>
            </a:r>
          </a:p>
          <a:p>
            <a:r>
              <a:rPr lang="en-US" altLang="zh-CN" sz="2000" b="1" dirty="0">
                <a:latin typeface="Times New Roman" panose="02020603050405020304" pitchFamily="18" charset="0"/>
                <a:cs typeface="Times New Roman" panose="02020603050405020304" pitchFamily="18" charset="0"/>
              </a:rPr>
              <a:t>#include &lt;iostream&gt;</a:t>
            </a:r>
          </a:p>
          <a:p>
            <a:r>
              <a:rPr lang="en-US" altLang="zh-CN" sz="2000" b="1" dirty="0">
                <a:latin typeface="Times New Roman" panose="02020603050405020304" pitchFamily="18" charset="0"/>
                <a:cs typeface="Times New Roman" panose="02020603050405020304" pitchFamily="18" charset="0"/>
              </a:rPr>
              <a:t>using namespace std;</a:t>
            </a:r>
          </a:p>
          <a:p>
            <a:pPr>
              <a:spcBef>
                <a:spcPts val="600"/>
              </a:spcBef>
            </a:pPr>
            <a:r>
              <a:rPr lang="en-US" altLang="zh-CN" sz="2000" b="1" dirty="0">
                <a:latin typeface="Times New Roman" panose="02020603050405020304" pitchFamily="18" charset="0"/>
                <a:cs typeface="Times New Roman" panose="02020603050405020304" pitchFamily="18" charset="0"/>
              </a:rPr>
              <a:t>template &lt;class H, class...T&gt;</a:t>
            </a:r>
          </a:p>
          <a:p>
            <a:r>
              <a:rPr lang="pt-BR" altLang="zh-CN" sz="2000" b="1" dirty="0">
                <a:latin typeface="Times New Roman" panose="02020603050405020304" pitchFamily="18" charset="0"/>
                <a:cs typeface="Times New Roman" panose="02020603050405020304" pitchFamily="18" charset="0"/>
              </a:rPr>
              <a:t>int  println(H h, T...t);</a:t>
            </a:r>
          </a:p>
          <a:p>
            <a:r>
              <a:rPr lang="en-US" altLang="zh-CN" sz="2000" b="1" dirty="0">
                <a:latin typeface="Times New Roman" panose="02020603050405020304" pitchFamily="18" charset="0"/>
                <a:cs typeface="Times New Roman" panose="02020603050405020304" pitchFamily="18" charset="0"/>
              </a:rPr>
              <a:t>int  println();</a:t>
            </a:r>
          </a:p>
          <a:p>
            <a:pPr>
              <a:spcBef>
                <a:spcPts val="900"/>
              </a:spcBef>
              <a:spcAft>
                <a:spcPts val="900"/>
              </a:spcAft>
            </a:pPr>
            <a:r>
              <a:rPr lang="en-US" altLang="zh-CN" sz="2000" b="1" dirty="0">
                <a:latin typeface="Times New Roman" panose="02020603050405020304" pitchFamily="18" charset="0"/>
                <a:cs typeface="Times New Roman" panose="02020603050405020304" pitchFamily="18" charset="0"/>
              </a:rPr>
              <a:t>int  println() { return 0; }</a:t>
            </a:r>
          </a:p>
          <a:p>
            <a:r>
              <a:rPr lang="en-US" altLang="zh-CN" sz="2000" b="1" dirty="0">
                <a:latin typeface="Times New Roman" panose="02020603050405020304" pitchFamily="18" charset="0"/>
                <a:cs typeface="Times New Roman" panose="02020603050405020304" pitchFamily="18" charset="0"/>
              </a:rPr>
              <a:t>template &lt;class H, class...T&gt;  //</a:t>
            </a:r>
            <a:r>
              <a:rPr lang="zh-CN" altLang="en-US" sz="2000" b="1" dirty="0">
                <a:latin typeface="Times New Roman" panose="02020603050405020304" pitchFamily="18" charset="0"/>
                <a:cs typeface="Times New Roman" panose="02020603050405020304" pitchFamily="18" charset="0"/>
              </a:rPr>
              <a:t>递归下降展开</a:t>
            </a:r>
            <a:r>
              <a:rPr lang="en-US" altLang="zh-CN" sz="2000" b="1" dirty="0">
                <a:latin typeface="Times New Roman" panose="02020603050405020304" pitchFamily="18" charset="0"/>
                <a:cs typeface="Times New Roman" panose="02020603050405020304" pitchFamily="18" charset="0"/>
              </a:rPr>
              <a:t>println()</a:t>
            </a:r>
            <a:r>
              <a:rPr lang="zh-CN" altLang="en-US" sz="2000" b="1" dirty="0">
                <a:latin typeface="Times New Roman" panose="02020603050405020304" pitchFamily="18" charset="0"/>
                <a:cs typeface="Times New Roman" panose="02020603050405020304" pitchFamily="18" charset="0"/>
              </a:rPr>
              <a:t>的参数表</a:t>
            </a:r>
          </a:p>
          <a:p>
            <a:r>
              <a:rPr lang="pt-BR" altLang="zh-CN" sz="2000" b="1" dirty="0">
                <a:latin typeface="Times New Roman" panose="02020603050405020304" pitchFamily="18" charset="0"/>
                <a:cs typeface="Times New Roman" panose="02020603050405020304" pitchFamily="18" charset="0"/>
              </a:rPr>
              <a:t>int println(H h, T...t) {</a:t>
            </a:r>
          </a:p>
          <a:p>
            <a:r>
              <a:rPr lang="en-US" altLang="zh-CN" sz="2000" b="1" dirty="0">
                <a:latin typeface="Times New Roman" panose="02020603050405020304" pitchFamily="18" charset="0"/>
                <a:cs typeface="Times New Roman" panose="02020603050405020304" pitchFamily="18" charset="0"/>
              </a:rPr>
              <a:t>    cout &lt;&lt; </a:t>
            </a:r>
            <a:r>
              <a:rPr lang="en-US" altLang="zh-CN" sz="2000" b="1" dirty="0">
                <a:solidFill>
                  <a:srgbClr val="FF0000"/>
                </a:solidFill>
                <a:latin typeface="Times New Roman" panose="02020603050405020304" pitchFamily="18" charset="0"/>
                <a:cs typeface="Times New Roman" panose="02020603050405020304" pitchFamily="18" charset="0"/>
              </a:rPr>
              <a:t>h</a:t>
            </a:r>
            <a:r>
              <a:rPr lang="en-US" altLang="zh-CN" sz="2000" b="1" dirty="0">
                <a:latin typeface="Times New Roman" panose="02020603050405020304" pitchFamily="18" charset="0"/>
                <a:cs typeface="Times New Roman" panose="02020603050405020304" pitchFamily="18" charset="0"/>
              </a:rPr>
              <a:t> &lt;&lt; "*";</a:t>
            </a:r>
          </a:p>
          <a:p>
            <a:r>
              <a:rPr lang="en-US" altLang="zh-CN" sz="2000" b="1" dirty="0">
                <a:latin typeface="Times New Roman" panose="02020603050405020304" pitchFamily="18" charset="0"/>
                <a:cs typeface="Times New Roman" panose="02020603050405020304" pitchFamily="18" charset="0"/>
              </a:rPr>
              <a:t>    return 1 + println(t...);  //</a:t>
            </a:r>
            <a:r>
              <a:rPr lang="zh-CN" altLang="en-US" sz="2000" b="1" dirty="0">
                <a:latin typeface="Times New Roman" panose="02020603050405020304" pitchFamily="18" charset="0"/>
                <a:cs typeface="Times New Roman" panose="02020603050405020304" pitchFamily="18" charset="0"/>
              </a:rPr>
              <a:t>递归下降调用</a:t>
            </a:r>
          </a:p>
          <a:p>
            <a:r>
              <a:rPr lang="en-US" altLang="zh-CN" sz="2000" b="1" dirty="0">
                <a:latin typeface="Times New Roman" panose="02020603050405020304" pitchFamily="18" charset="0"/>
                <a:cs typeface="Times New Roman" panose="02020603050405020304" pitchFamily="18" charset="0"/>
              </a:rPr>
              <a:t>}</a:t>
            </a:r>
          </a:p>
          <a:p>
            <a:pPr>
              <a:spcBef>
                <a:spcPts val="900"/>
              </a:spcBef>
            </a:pPr>
            <a:r>
              <a:rPr lang="en-US" altLang="zh-CN" sz="2000" b="1" dirty="0">
                <a:latin typeface="Times New Roman" panose="02020603050405020304" pitchFamily="18" charset="0"/>
                <a:cs typeface="Times New Roman" panose="02020603050405020304" pitchFamily="18" charset="0"/>
              </a:rPr>
              <a:t>int main( ) {</a:t>
            </a:r>
          </a:p>
          <a:p>
            <a:r>
              <a:rPr lang="en-US" altLang="zh-CN" sz="2000" b="1" dirty="0">
                <a:latin typeface="Times New Roman" panose="02020603050405020304" pitchFamily="18" charset="0"/>
                <a:cs typeface="Times New Roman" panose="02020603050405020304" pitchFamily="18" charset="0"/>
              </a:rPr>
              <a:t>    int n = println(1, '2', 3.3, "expand");</a:t>
            </a:r>
          </a:p>
          <a:p>
            <a:r>
              <a:rPr lang="en-US" altLang="zh-CN" sz="2000" b="1" dirty="0">
                <a:latin typeface="Times New Roman" panose="02020603050405020304" pitchFamily="18" charset="0"/>
                <a:cs typeface="Times New Roman" panose="02020603050405020304" pitchFamily="18" charset="0"/>
              </a:rPr>
              <a:t>    return n;   //</a:t>
            </a:r>
            <a:r>
              <a:rPr lang="zh-CN" altLang="en-US" sz="2000" b="1" dirty="0">
                <a:latin typeface="Times New Roman" panose="02020603050405020304" pitchFamily="18" charset="0"/>
                <a:cs typeface="Times New Roman" panose="02020603050405020304" pitchFamily="18" charset="0"/>
              </a:rPr>
              <a:t>返回 </a:t>
            </a:r>
            <a:r>
              <a:rPr lang="en-US" altLang="zh-CN" sz="2000" b="1" dirty="0">
                <a:latin typeface="Times New Roman" panose="02020603050405020304" pitchFamily="18" charset="0"/>
                <a:cs typeface="Times New Roman" panose="02020603050405020304" pitchFamily="18" charset="0"/>
              </a:rPr>
              <a:t>n=4</a:t>
            </a:r>
          </a:p>
          <a:p>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06976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686650"/>
            <a:ext cx="10515600" cy="588119"/>
          </a:xfrm>
        </p:spPr>
        <p:txBody>
          <a:bodyPr/>
          <a:lstStyle/>
          <a:p>
            <a:pPr>
              <a:buFont typeface="Wingdings" panose="05000000000000000000" pitchFamily="2" charset="2"/>
              <a:buChar char="u"/>
            </a:pPr>
            <a:r>
              <a:rPr lang="en-US" altLang="zh-CN" dirty="0"/>
              <a:t>13.3  </a:t>
            </a:r>
            <a:r>
              <a:rPr lang="zh-CN" altLang="en-US" dirty="0"/>
              <a:t>函数模板实例化</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4" y="2413744"/>
            <a:ext cx="9794089" cy="3270704"/>
          </a:xfrm>
          <a:prstGeom prst="rect">
            <a:avLst/>
          </a:prstGeom>
          <a:noFill/>
        </p:spPr>
        <p:txBody>
          <a:bodyPr wrap="square">
            <a:spAutoFit/>
          </a:bodyPr>
          <a:lstStyle/>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在调用函数时可</a:t>
            </a:r>
            <a:r>
              <a:rPr lang="zh-CN" altLang="en-US" sz="2400" b="1" dirty="0">
                <a:solidFill>
                  <a:srgbClr val="C00000"/>
                </a:solidFill>
                <a:latin typeface="Times New Roman" panose="02020603050405020304" pitchFamily="18" charset="0"/>
              </a:rPr>
              <a:t>隐式自动生成</a:t>
            </a:r>
            <a:r>
              <a:rPr lang="zh-CN" altLang="en-US" sz="2400" b="1" dirty="0">
                <a:latin typeface="Times New Roman" panose="02020603050405020304" pitchFamily="18" charset="0"/>
              </a:rPr>
              <a:t>模板实例函数。</a:t>
            </a:r>
            <a:endParaRPr lang="en-US" altLang="zh-CN" sz="2400" b="1" dirty="0">
              <a:latin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可使用 </a:t>
            </a:r>
            <a:r>
              <a:rPr lang="zh-CN" altLang="en-US" sz="2400" b="1" dirty="0">
                <a:solidFill>
                  <a:srgbClr val="FF0000"/>
                </a:solidFill>
                <a:latin typeface="Times New Roman" panose="02020603050405020304" pitchFamily="18" charset="0"/>
              </a:rPr>
              <a:t>“</a:t>
            </a:r>
            <a:r>
              <a:rPr lang="en-US" altLang="zh-CN" sz="2400" b="1" dirty="0">
                <a:solidFill>
                  <a:srgbClr val="FF0000"/>
                </a:solidFill>
                <a:latin typeface="Times New Roman" panose="02020603050405020304" pitchFamily="18" charset="0"/>
              </a:rPr>
              <a:t>template </a:t>
            </a:r>
            <a:r>
              <a:rPr lang="zh-CN" altLang="en-US" sz="2400" b="1" dirty="0">
                <a:solidFill>
                  <a:srgbClr val="FF0000"/>
                </a:solidFill>
                <a:latin typeface="Times New Roman" panose="02020603050405020304" pitchFamily="18" charset="0"/>
              </a:rPr>
              <a:t>返回类型 函数名</a:t>
            </a:r>
            <a:r>
              <a:rPr lang="en-US" altLang="zh-CN" sz="2400" b="1" dirty="0">
                <a:solidFill>
                  <a:srgbClr val="FF0000"/>
                </a:solidFill>
                <a:latin typeface="Times New Roman" panose="02020603050405020304" pitchFamily="18" charset="0"/>
              </a:rPr>
              <a:t>&lt;</a:t>
            </a:r>
            <a:r>
              <a:rPr lang="zh-CN" altLang="en-US" sz="2400" b="1" dirty="0">
                <a:solidFill>
                  <a:srgbClr val="FF0000"/>
                </a:solidFill>
                <a:latin typeface="Times New Roman" panose="02020603050405020304" pitchFamily="18" charset="0"/>
              </a:rPr>
              <a:t>类型实参</a:t>
            </a:r>
            <a:r>
              <a:rPr lang="en-US" altLang="zh-CN" sz="2400" b="1" dirty="0">
                <a:solidFill>
                  <a:srgbClr val="FF0000"/>
                </a:solidFill>
                <a:latin typeface="Times New Roman" panose="02020603050405020304" pitchFamily="18" charset="0"/>
              </a:rPr>
              <a:t>&gt;(</a:t>
            </a:r>
            <a:r>
              <a:rPr lang="zh-CN" altLang="en-US" sz="2400" b="1" dirty="0">
                <a:solidFill>
                  <a:srgbClr val="FF0000"/>
                </a:solidFill>
                <a:latin typeface="Times New Roman" panose="02020603050405020304" pitchFamily="18" charset="0"/>
              </a:rPr>
              <a:t>形参列表</a:t>
            </a:r>
            <a:r>
              <a:rPr lang="en-US" altLang="zh-CN" sz="2400" b="1" dirty="0">
                <a:solidFill>
                  <a:srgbClr val="FF0000"/>
                </a:solidFill>
                <a:latin typeface="Times New Roman" panose="02020603050405020304" pitchFamily="18" charset="0"/>
              </a:rPr>
              <a:t>)</a:t>
            </a:r>
            <a:r>
              <a:rPr lang="zh-CN" altLang="en-US" sz="2400" b="1" dirty="0">
                <a:solidFill>
                  <a:srgbClr val="FF0000"/>
                </a:solidFill>
                <a:latin typeface="Times New Roman" panose="02020603050405020304" pitchFamily="18" charset="0"/>
              </a:rPr>
              <a:t>”</a:t>
            </a:r>
            <a:r>
              <a:rPr lang="zh-CN" altLang="en-US" sz="2400" b="1" dirty="0">
                <a:latin typeface="Times New Roman" panose="02020603050405020304" pitchFamily="18" charset="0"/>
              </a:rPr>
              <a:t>，显式将函数模板实例化。</a:t>
            </a:r>
            <a:endParaRPr lang="en-US" altLang="zh-CN" sz="2400" b="1" dirty="0">
              <a:latin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有时候生成的模板实例函数不能满足要求，可定义 </a:t>
            </a:r>
            <a:r>
              <a:rPr lang="zh-CN" altLang="en-US" sz="2400" b="1" dirty="0">
                <a:solidFill>
                  <a:srgbClr val="C00000"/>
                </a:solidFill>
                <a:latin typeface="Times New Roman" panose="02020603050405020304" pitchFamily="18" charset="0"/>
              </a:rPr>
              <a:t>特化的模板实例函数隐藏</a:t>
            </a:r>
            <a:r>
              <a:rPr lang="zh-CN" altLang="en-US" sz="2400" b="1" dirty="0">
                <a:latin typeface="Times New Roman" panose="02020603050405020304" pitchFamily="18" charset="0"/>
              </a:rPr>
              <a:t>自动生成的模板实例函数。</a:t>
            </a:r>
            <a:r>
              <a:rPr lang="zh-CN" altLang="en-US" sz="2400" b="1" dirty="0">
                <a:solidFill>
                  <a:srgbClr val="C00000"/>
                </a:solidFill>
                <a:latin typeface="Times New Roman" panose="02020603050405020304" pitchFamily="18" charset="0"/>
              </a:rPr>
              <a:t>模板函数与具体函数同名。</a:t>
            </a:r>
            <a:endParaRPr lang="en-US" altLang="zh-CN" sz="2400" b="1" dirty="0">
              <a:solidFill>
                <a:srgbClr val="C00000"/>
              </a:solidFill>
              <a:latin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在特化定义模板的实例函数时，一定要给出特化函数的完整定义。</a:t>
            </a:r>
            <a:endParaRPr lang="en-US" altLang="zh-CN" sz="2400" b="1" dirty="0">
              <a:latin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rPr>
              <a:t>一般的比较为浅比较，当涉及字符串运算时，应通过特化实现深比较。</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931617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60402F0-5ED2-4DCB-A1AA-E87D661F9CDF}"/>
              </a:ext>
            </a:extLst>
          </p:cNvPr>
          <p:cNvSpPr txBox="1"/>
          <p:nvPr/>
        </p:nvSpPr>
        <p:spPr>
          <a:xfrm>
            <a:off x="914400" y="1690688"/>
            <a:ext cx="9388549" cy="4616648"/>
          </a:xfrm>
          <a:prstGeom prst="rect">
            <a:avLst/>
          </a:prstGeom>
          <a:noFill/>
        </p:spPr>
        <p:txBody>
          <a:bodyPr wrap="square">
            <a:spAutoFit/>
          </a:bodyPr>
          <a:lstStyle/>
          <a:p>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13.7】</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模板实例函数的生成以及隐藏。</a:t>
            </a:r>
          </a:p>
          <a:p>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#define _CRT_SECURE_NO_WARNINGS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防止</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strcmp</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出现指针使用安全警告</a:t>
            </a:r>
          </a:p>
          <a:p>
            <a:pPr>
              <a:spcAft>
                <a:spcPts val="600"/>
              </a:spcAft>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#include &lt;string.h&gt;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定义函数模板</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max()</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&lt;typename 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 max(T a, T b)</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a&gt;b? a : b;</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 &gt;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此行可省，</a:t>
            </a:r>
            <a:r>
              <a:rPr lang="zh-CN" altLang="en-US"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特化函数将被优先调用</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const char *max(const char *x, const char *y)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特化函数：用于隐藏模板实例函数</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strcmp(x, y)&gt;0? x : y;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进行字符串内容比较</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317423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C70EB376-F578-4728-8CD5-BD04FB3FAF99}"/>
              </a:ext>
            </a:extLst>
          </p:cNvPr>
          <p:cNvSpPr txBox="1"/>
          <p:nvPr/>
        </p:nvSpPr>
        <p:spPr>
          <a:xfrm>
            <a:off x="933275" y="1856644"/>
            <a:ext cx="10515600" cy="3893374"/>
          </a:xfrm>
          <a:prstGeom prst="rect">
            <a:avLst/>
          </a:prstGeom>
          <a:noFill/>
        </p:spPr>
        <p:txBody>
          <a:bodyPr wrap="square">
            <a:spAutoFit/>
          </a:bodyPr>
          <a:lstStyle/>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int u, v;</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int greed(int x, int y=max(u, v))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产生默认值时生成模板实例函数</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int max(int, int)</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return x*y;</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void main(void)</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const char *p = “ABCD”;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字符串常量</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“ABCD”</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的默认类型为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const char *</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const char *q = "EFGH";</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p = max(p, q);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调用特化定义的实例函数，进行字符串内容比较	</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47885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1957810"/>
          </a:xfrm>
        </p:spPr>
        <p:txBody>
          <a:bodyPr/>
          <a:lstStyle/>
          <a:p>
            <a:pPr>
              <a:buFont typeface="Wingdings" panose="05000000000000000000" pitchFamily="2" charset="2"/>
              <a:buChar char="u"/>
            </a:pPr>
            <a:r>
              <a:rPr lang="en-US" altLang="zh-CN" dirty="0"/>
              <a:t>13.4   </a:t>
            </a:r>
            <a:r>
              <a:rPr lang="zh-CN" altLang="en-US" dirty="0"/>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4" y="2413744"/>
            <a:ext cx="10070536" cy="2852384"/>
          </a:xfrm>
          <a:prstGeom prst="rect">
            <a:avLst/>
          </a:prstGeom>
          <a:noFill/>
        </p:spPr>
        <p:txBody>
          <a:bodyPr wrap="square">
            <a:spAutoFit/>
          </a:bodyPr>
          <a:lstStyle/>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类模板也称为类属类或</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参数化的类</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，用于为相似的类定义一种通用模式。</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编译程序根据类型实参生成相应的类模板实例类，也可称为模板类或类模板实例。</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类模板既可包含</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类型参数</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，也可包括</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非类型参数</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类型参数可以包含任意个类型形参。</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非类型形参在实例化是必须使用</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常量</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做为实参。</a:t>
            </a:r>
            <a:endPar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1435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78047"/>
            <a:ext cx="10515600" cy="804456"/>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5ABF2E6-B0D6-47AF-B3E7-5D200DC8E48A}"/>
              </a:ext>
            </a:extLst>
          </p:cNvPr>
          <p:cNvSpPr txBox="1"/>
          <p:nvPr/>
        </p:nvSpPr>
        <p:spPr>
          <a:xfrm>
            <a:off x="585864" y="1121524"/>
            <a:ext cx="8504973" cy="5247590"/>
          </a:xfrm>
          <a:prstGeom prst="rect">
            <a:avLst/>
          </a:prstGeom>
          <a:noFill/>
        </p:spPr>
        <p:txBody>
          <a:bodyPr wrap="square">
            <a:spAutoFit/>
          </a:bodyPr>
          <a:lstStyle/>
          <a:p>
            <a:pPr indent="254000" algn="just" hangingPunct="0">
              <a:spcAft>
                <a:spcPts val="600"/>
              </a:spcAft>
            </a:pPr>
            <a:r>
              <a:rPr lang="zh-CN" altLang="zh-CN" sz="2200" b="1" kern="100" dirty="0">
                <a:effectLst/>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200" b="1" kern="100" dirty="0">
                <a:effectLst/>
                <a:latin typeface="Times New Roman" panose="02020603050405020304" pitchFamily="18" charset="0"/>
                <a:ea typeface="华文楷体" panose="02010600040101010101" pitchFamily="2" charset="-122"/>
                <a:cs typeface="Times New Roman" panose="02020603050405020304" pitchFamily="18" charset="0"/>
              </a:rPr>
              <a:t>13.9</a:t>
            </a:r>
            <a:r>
              <a:rPr lang="zh-CN" altLang="zh-CN" sz="2200" b="1" kern="100" dirty="0">
                <a:effectLst/>
                <a:latin typeface="Times New Roman" panose="02020603050405020304" pitchFamily="18" charset="0"/>
                <a:ea typeface="华文楷体" panose="02010600040101010101" pitchFamily="2" charset="-122"/>
                <a:cs typeface="Times New Roman" panose="02020603050405020304" pitchFamily="18" charset="0"/>
              </a:rPr>
              <a:t>】定义向量类的类模板。</a:t>
            </a:r>
          </a:p>
          <a:p>
            <a:pPr indent="254000" algn="just" hangingPunct="0">
              <a:lnSpc>
                <a:spcPts val="600"/>
              </a:lnSpc>
            </a:pPr>
            <a:r>
              <a:rPr lang="en-US" altLang="zh-CN" sz="2200" b="1" kern="100" dirty="0">
                <a:effectLst/>
                <a:latin typeface="Times New Roman" panose="02020603050405020304" pitchFamily="18" charset="0"/>
                <a:ea typeface="华文楷体" panose="02010600040101010101" pitchFamily="2" charset="-122"/>
                <a:cs typeface="Times New Roman" panose="02020603050405020304" pitchFamily="18" charset="0"/>
              </a:rPr>
              <a:t> </a:t>
            </a:r>
            <a:endParaRPr lang="zh-CN" altLang="zh-CN" sz="2200" b="1" kern="100"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000" b="1" dirty="0">
                <a:latin typeface="Times New Roman" panose="02020603050405020304" pitchFamily="18" charset="0"/>
                <a:ea typeface="华文楷体" panose="02010600040101010101" pitchFamily="2" charset="-122"/>
                <a:cs typeface="Times New Roman" panose="02020603050405020304" pitchFamily="18" charset="0"/>
              </a:rPr>
              <a:t>类模板的模板参数列表有非类型形参</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a:t>
            </a:r>
            <a:r>
              <a:rPr lang="zh-CN" altLang="zh-CN" sz="2000" b="1" dirty="0">
                <a:latin typeface="Times New Roman" panose="02020603050405020304" pitchFamily="18" charset="0"/>
                <a:ea typeface="华文楷体" panose="02010600040101010101" pitchFamily="2" charset="-122"/>
                <a:cs typeface="Times New Roman" panose="02020603050405020304" pitchFamily="18" charset="0"/>
              </a:rPr>
              <a:t>，默认值为</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20</a:t>
            </a: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template &lt;class T, int v=20&gt;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class VECTOR</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T  *data;</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int  size;</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public:</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VECTOR(int n = v+5);</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~VECTOR( ) noexcept;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T &amp;operator[ ](int);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spcBef>
                <a:spcPts val="1200"/>
              </a:spcBef>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template &lt;class T, int v&gt;		</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a:p>
            <a:pPr indent="266700" algn="just" hangingPunct="0">
              <a:lnSpc>
                <a:spcPct val="105000"/>
              </a:lnSpc>
            </a:pPr>
            <a:r>
              <a:rPr lang="en-US" altLang="zh-CN" sz="2000" b="1" dirty="0">
                <a:solidFill>
                  <a:srgbClr val="C00000"/>
                </a:solidFill>
                <a:effectLst/>
                <a:latin typeface="Times New Roman" panose="02020603050405020304" pitchFamily="18" charset="0"/>
                <a:ea typeface="华文楷体" panose="02010600040101010101" pitchFamily="2" charset="-122"/>
                <a:cs typeface="Times New Roman" panose="02020603050405020304" pitchFamily="18" charset="0"/>
              </a:rPr>
              <a:t>VECTOR&lt;T, v&gt;::</a:t>
            </a: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VECTOR(int n)   </a:t>
            </a:r>
            <a:r>
              <a:rPr lang="en-US" altLang="zh-CN" sz="2000" b="1" dirty="0">
                <a:solidFill>
                  <a:srgbClr val="C00000"/>
                </a:solidFill>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C00000"/>
                </a:solidFill>
                <a:effectLst/>
                <a:latin typeface="Times New Roman" panose="02020603050405020304" pitchFamily="18" charset="0"/>
                <a:ea typeface="华文楷体" panose="02010600040101010101" pitchFamily="2" charset="-122"/>
                <a:cs typeface="Times New Roman" panose="02020603050405020304" pitchFamily="18" charset="0"/>
              </a:rPr>
              <a:t>必须</a:t>
            </a:r>
            <a:r>
              <a:rPr lang="zh-CN" altLang="zh-CN" sz="2000" b="1" dirty="0">
                <a:solidFill>
                  <a:srgbClr val="C00000"/>
                </a:solidFill>
                <a:effectLst/>
                <a:latin typeface="Times New Roman" panose="02020603050405020304" pitchFamily="18" charset="0"/>
                <a:ea typeface="华文楷体" panose="02010600040101010101" pitchFamily="2" charset="-122"/>
                <a:cs typeface="Times New Roman" panose="02020603050405020304" pitchFamily="18" charset="0"/>
              </a:rPr>
              <a:t>用</a:t>
            </a:r>
            <a:r>
              <a:rPr lang="en-US" altLang="zh-CN" sz="2000" b="1" dirty="0">
                <a:solidFill>
                  <a:srgbClr val="C00000"/>
                </a:solidFill>
                <a:effectLst/>
                <a:latin typeface="Times New Roman" panose="02020603050405020304" pitchFamily="18" charset="0"/>
                <a:ea typeface="华文楷体" panose="02010600040101010101" pitchFamily="2" charset="-122"/>
                <a:cs typeface="Times New Roman" panose="02020603050405020304" pitchFamily="18" charset="0"/>
              </a:rPr>
              <a:t>VECTOR&lt;T, v&gt;</a:t>
            </a:r>
            <a:r>
              <a:rPr lang="zh-CN" altLang="zh-CN" sz="2000" b="1" dirty="0">
                <a:solidFill>
                  <a:srgbClr val="C00000"/>
                </a:solidFill>
                <a:effectLst/>
                <a:latin typeface="Times New Roman" panose="02020603050405020304" pitchFamily="18" charset="0"/>
                <a:ea typeface="华文楷体" panose="02010600040101010101" pitchFamily="2" charset="-122"/>
                <a:cs typeface="Times New Roman" panose="02020603050405020304" pitchFamily="18" charset="0"/>
              </a:rPr>
              <a:t>作为类名</a:t>
            </a:r>
          </a:p>
          <a:p>
            <a:pPr indent="266700" algn="just" hangingPunct="0">
              <a:lnSpc>
                <a:spcPct val="105000"/>
              </a:lnSpc>
            </a:pPr>
            <a:r>
              <a:rPr lang="en-US" altLang="zh-CN" sz="2000" b="1" dirty="0">
                <a:effectLst/>
                <a:latin typeface="Times New Roman" panose="02020603050405020304" pitchFamily="18" charset="0"/>
                <a:ea typeface="华文楷体" panose="02010600040101010101" pitchFamily="2" charset="-122"/>
                <a:cs typeface="Times New Roman" panose="02020603050405020304" pitchFamily="18" charset="0"/>
              </a:rPr>
              <a:t>{  data = new T[size = n];  }</a:t>
            </a:r>
            <a:endParaRPr lang="zh-CN" altLang="zh-CN" sz="2000" b="1" dirty="0">
              <a:effectLst/>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250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7E9FABC9-C950-4309-8625-5D51B858CA58}"/>
              </a:ext>
            </a:extLst>
          </p:cNvPr>
          <p:cNvSpPr txBox="1"/>
          <p:nvPr/>
        </p:nvSpPr>
        <p:spPr>
          <a:xfrm>
            <a:off x="920693" y="1798275"/>
            <a:ext cx="4905949" cy="3862596"/>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&lt;class T, int v&gt;</a:t>
            </a:r>
          </a:p>
          <a:p>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VECTOR&lt;T, v&gt;::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 noexcept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if (data) delete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data;</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data = nullptr;</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size =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&lt;class T, int v&gt;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 &amp;</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VECTOR&lt;T, v&gt;::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operator[ ](int i)</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data[i];</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67125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F06D9D8B-611B-4780-B42C-61040B1F8C8B}"/>
              </a:ext>
            </a:extLst>
          </p:cNvPr>
          <p:cNvSpPr txBox="1"/>
          <p:nvPr/>
        </p:nvSpPr>
        <p:spPr>
          <a:xfrm>
            <a:off x="1138756" y="1497375"/>
            <a:ext cx="9493802" cy="4702891"/>
          </a:xfrm>
          <a:prstGeom prst="rect">
            <a:avLst/>
          </a:prstGeom>
          <a:noFill/>
        </p:spPr>
        <p:txBody>
          <a:bodyPr wrap="square">
            <a:spAutoFit/>
          </a:bodyPr>
          <a:lstStyle/>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void main(void)</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VECTOR&lt;int&gt;  LI(10);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定义包含</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个元素的整型向量</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LI</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VECTOR&lt;short&gt; LS;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定义包含</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25</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个元素的短整型向量</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LS</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VECTOR&lt;int&gt;  LL(30);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定义包含</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30</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个元素的长整型向量</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LL</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VECTOR&lt;char *&gt; LC(40);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定义包含</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40</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个元素的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char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向量</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LC</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VECTOR&lt;double,</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10</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&gt; LD(40);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非类型形参必须使用</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常量</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作为实参</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40</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个元素</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VECTOR&lt;int&gt; *p = &amp;LI;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定义指向整型向量的指针</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a:t>
            </a:r>
          </a:p>
          <a:p>
            <a:pPr>
              <a:lnSpc>
                <a:spcPct val="114000"/>
              </a:lnSpc>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以下</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q</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指向</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40</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个由</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VECTOR&lt;int&gt;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元素构成的数组，其中</a:t>
            </a:r>
          </a:p>
          <a:p>
            <a:pPr>
              <a:lnSpc>
                <a:spcPct val="114000"/>
              </a:lnSpc>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每个</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VECTOR&lt;int&gt;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元素又是包含</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25</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元素的向量</a:t>
            </a:r>
          </a:p>
          <a:p>
            <a:pPr>
              <a:lnSpc>
                <a:spcPct val="114000"/>
              </a:lnSpc>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VECTOR&lt;VECTOR&lt;int&gt;&gt; *q = new VECTOR&lt;VECTOR&lt;int&gt;&gt;[40];</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delete [ ] q;</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7115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616075"/>
            <a:ext cx="10515600" cy="4351338"/>
          </a:xfrm>
        </p:spPr>
        <p:txBody>
          <a:bodyPr/>
          <a:lstStyle/>
          <a:p>
            <a:pPr>
              <a:buFont typeface="Wingdings" panose="05000000000000000000" pitchFamily="2" charset="2"/>
              <a:buChar char="u"/>
            </a:pPr>
            <a:r>
              <a:rPr lang="en-US" altLang="zh-CN" dirty="0"/>
              <a:t>13.1  </a:t>
            </a:r>
            <a:r>
              <a:rPr lang="zh-CN" altLang="en-US" dirty="0"/>
              <a:t>变量模板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407216" y="2318494"/>
            <a:ext cx="10391649" cy="3826689"/>
          </a:xfrm>
          <a:prstGeom prst="rect">
            <a:avLst/>
          </a:prstGeom>
          <a:noFill/>
        </p:spPr>
        <p:txBody>
          <a:bodyPr wrap="square">
            <a:spAutoFit/>
          </a:bodyPr>
          <a:lstStyle/>
          <a:p>
            <a:pPr marL="685800" lvl="1" indent="-228600">
              <a:spcBef>
                <a:spcPts val="500"/>
              </a:spcBef>
              <a:buFont typeface="Wingdings" panose="05000000000000000000" pitchFamily="2" charset="2"/>
              <a:buChar char="l"/>
              <a:defRPr/>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提供了</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种类型的模板，即</a:t>
            </a:r>
            <a:r>
              <a:rPr lang="zh-CN" altLang="en-US" sz="2400" b="1" dirty="0">
                <a:solidFill>
                  <a:srgbClr val="FF0000"/>
                </a:solidFill>
                <a:latin typeface="Times New Roman" panose="02020603050405020304" pitchFamily="18" charset="0"/>
              </a:rPr>
              <a:t>变量模板、函数模板、类模板</a:t>
            </a:r>
            <a:r>
              <a:rPr lang="zh-CN" altLang="en-US" sz="2400" b="1" dirty="0">
                <a:latin typeface="Times New Roman" panose="02020603050405020304" pitchFamily="18" charset="0"/>
              </a:rPr>
              <a:t>。</a:t>
            </a:r>
          </a:p>
          <a:p>
            <a:pPr marL="685800" lvl="1" indent="-228600">
              <a:spcBef>
                <a:spcPts val="800"/>
              </a:spcBef>
              <a:buFont typeface="Wingdings" panose="05000000000000000000" pitchFamily="2" charset="2"/>
              <a:buChar char="l"/>
              <a:defRPr/>
            </a:pPr>
            <a:r>
              <a:rPr lang="zh-CN" altLang="en-US" sz="2400" b="1" dirty="0">
                <a:latin typeface="Times New Roman" panose="02020603050405020304" pitchFamily="18" charset="0"/>
              </a:rPr>
              <a:t>变量模板使用类型形参定义变量的类型，可根据类型实参生成变量模板的实例变量。</a:t>
            </a:r>
          </a:p>
          <a:p>
            <a:pPr marL="685800" lvl="1" indent="-228600">
              <a:spcBef>
                <a:spcPts val="800"/>
              </a:spcBef>
              <a:buFont typeface="Wingdings" panose="05000000000000000000" pitchFamily="2" charset="2"/>
              <a:buChar char="l"/>
              <a:defRPr/>
            </a:pPr>
            <a:r>
              <a:rPr lang="zh-CN" altLang="en-US" sz="2400" b="1" dirty="0">
                <a:latin typeface="Times New Roman" panose="02020603050405020304" pitchFamily="18" charset="0"/>
              </a:rPr>
              <a:t>生成实例变量的途径有两种：一种是从变量模板隐式地或显式地生成模板实例变量；另一种是通过函数模板（见</a:t>
            </a:r>
            <a:r>
              <a:rPr lang="en-US" altLang="zh-CN" sz="2400" b="1" dirty="0">
                <a:latin typeface="Times New Roman" panose="02020603050405020304" pitchFamily="18" charset="0"/>
              </a:rPr>
              <a:t>13.2</a:t>
            </a:r>
            <a:r>
              <a:rPr lang="zh-CN" altLang="en-US" sz="2400" b="1" dirty="0">
                <a:latin typeface="Times New Roman" panose="02020603050405020304" pitchFamily="18" charset="0"/>
              </a:rPr>
              <a:t>节）和类模板（见</a:t>
            </a:r>
            <a:r>
              <a:rPr lang="en-US" altLang="zh-CN" sz="2400" b="1" dirty="0">
                <a:latin typeface="Times New Roman" panose="02020603050405020304" pitchFamily="18" charset="0"/>
              </a:rPr>
              <a:t>13.4</a:t>
            </a:r>
            <a:r>
              <a:rPr lang="zh-CN" altLang="en-US" sz="2400" b="1" dirty="0">
                <a:latin typeface="Times New Roman" panose="02020603050405020304" pitchFamily="18" charset="0"/>
              </a:rPr>
              <a:t>节）生成。</a:t>
            </a:r>
          </a:p>
          <a:p>
            <a:pPr marL="685800" lvl="1" indent="-228600">
              <a:spcBef>
                <a:spcPts val="800"/>
              </a:spcBef>
              <a:buFont typeface="Wingdings" panose="05000000000000000000" pitchFamily="2" charset="2"/>
              <a:buChar char="l"/>
              <a:defRPr/>
            </a:pPr>
            <a:r>
              <a:rPr lang="zh-CN" altLang="en-US" sz="2400" b="1" dirty="0">
                <a:latin typeface="Times New Roman" panose="02020603050405020304" pitchFamily="18" charset="0"/>
              </a:rPr>
              <a:t>在定义变量模板时，类型形参的名称可以使用关键字</a:t>
            </a:r>
            <a:r>
              <a:rPr lang="en-US" altLang="zh-CN" sz="2400" b="1" dirty="0">
                <a:latin typeface="Times New Roman" panose="02020603050405020304" pitchFamily="18" charset="0"/>
              </a:rPr>
              <a:t>class</a:t>
            </a:r>
            <a:r>
              <a:rPr lang="zh-CN" altLang="en-US" sz="2400" b="1" dirty="0">
                <a:latin typeface="Times New Roman" panose="02020603050405020304" pitchFamily="18" charset="0"/>
              </a:rPr>
              <a:t>或者</a:t>
            </a:r>
            <a:r>
              <a:rPr lang="en-US" altLang="zh-CN" sz="2400" b="1" dirty="0">
                <a:latin typeface="Times New Roman" panose="02020603050405020304" pitchFamily="18" charset="0"/>
              </a:rPr>
              <a:t>typename</a:t>
            </a:r>
            <a:r>
              <a:rPr lang="zh-CN" altLang="en-US" sz="2400" b="1" dirty="0">
                <a:latin typeface="Times New Roman" panose="02020603050405020304" pitchFamily="18" charset="0"/>
              </a:rPr>
              <a:t>定义，即可以使用  </a:t>
            </a:r>
            <a:r>
              <a:rPr lang="en-US" altLang="zh-CN" sz="2400" b="1" dirty="0">
                <a:solidFill>
                  <a:srgbClr val="FF0000"/>
                </a:solidFill>
                <a:latin typeface="Times New Roman" panose="02020603050405020304" pitchFamily="18" charset="0"/>
              </a:rPr>
              <a:t>template&lt;class T&gt;</a:t>
            </a:r>
            <a:r>
              <a:rPr lang="zh-CN" altLang="en-US" sz="2400" b="1" dirty="0">
                <a:solidFill>
                  <a:srgbClr val="FF0000"/>
                </a:solidFill>
                <a:latin typeface="Times New Roman" panose="02020603050405020304" pitchFamily="18" charset="0"/>
              </a:rPr>
              <a:t>  </a:t>
            </a:r>
            <a:r>
              <a:rPr lang="zh-CN" altLang="en-US" sz="2400" b="1" dirty="0">
                <a:latin typeface="Times New Roman" panose="02020603050405020304" pitchFamily="18" charset="0"/>
              </a:rPr>
              <a:t>或者  </a:t>
            </a:r>
            <a:r>
              <a:rPr lang="en-US" altLang="zh-CN" sz="2400" b="1" dirty="0">
                <a:solidFill>
                  <a:srgbClr val="FF0000"/>
                </a:solidFill>
                <a:latin typeface="Times New Roman" panose="02020603050405020304" pitchFamily="18" charset="0"/>
              </a:rPr>
              <a:t>template&lt;typename T&gt;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spcBef>
                <a:spcPts val="800"/>
              </a:spcBef>
              <a:buFont typeface="Wingdings" panose="05000000000000000000" pitchFamily="2" charset="2"/>
              <a:buChar char="l"/>
              <a:defRPr/>
            </a:pPr>
            <a:r>
              <a:rPr lang="zh-CN" altLang="en-US" sz="2400" b="1" dirty="0">
                <a:latin typeface="Times New Roman" panose="02020603050405020304" pitchFamily="18" charset="0"/>
              </a:rPr>
              <a:t>生成模板实例变量时，将使用实际类型名、类名或类模板实例代替</a:t>
            </a:r>
            <a:r>
              <a:rPr lang="en-US" altLang="zh-CN" sz="2400" b="1" dirty="0">
                <a:latin typeface="Times New Roman" panose="02020603050405020304" pitchFamily="18" charset="0"/>
              </a:rPr>
              <a:t>T</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690688"/>
            <a:ext cx="10515600" cy="480847"/>
          </a:xfrm>
        </p:spPr>
        <p:txBody>
          <a:bodyPr/>
          <a:lstStyle/>
          <a:p>
            <a:pPr>
              <a:buFont typeface="Wingdings" panose="05000000000000000000" pitchFamily="2" charset="2"/>
              <a:buChar char="u"/>
            </a:pPr>
            <a:r>
              <a:rPr lang="en-US" altLang="zh-CN" dirty="0"/>
              <a:t>13.4   </a:t>
            </a:r>
            <a:r>
              <a:rPr lang="zh-CN" altLang="en-US" dirty="0"/>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4" y="2413744"/>
            <a:ext cx="10276839" cy="2560316"/>
          </a:xfrm>
          <a:prstGeom prst="rect">
            <a:avLst/>
          </a:prstGeom>
          <a:noFill/>
        </p:spPr>
        <p:txBody>
          <a:bodyPr wrap="square">
            <a:spAutoFit/>
          </a:bodyPr>
          <a:lstStyle/>
          <a:p>
            <a:pPr marL="228600" indent="-228600">
              <a:lnSpc>
                <a:spcPct val="125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可以用类模板定义 基类 和 派生类。</a:t>
            </a:r>
            <a:endPar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在实例化派生类时，如果基类是用类模板定义的，会同时实例化基类。</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派生类函数在调用基类的函数时，最好使用</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“基类</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&lt;</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类型参数</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&gt;::</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访问基类的成员，以帮助编译程序识别函数成员所属的基类。</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2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对于实例化的模板类，如果其名字太长，可以使用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typedef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重新命名定义。</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203889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5"/>
            <a:ext cx="10515600" cy="535627"/>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0FF0952F-D195-4F7C-B285-0492FA6AC1CA}"/>
              </a:ext>
            </a:extLst>
          </p:cNvPr>
          <p:cNvSpPr txBox="1"/>
          <p:nvPr/>
        </p:nvSpPr>
        <p:spPr>
          <a:xfrm>
            <a:off x="838200" y="1265878"/>
            <a:ext cx="10366612" cy="5078313"/>
          </a:xfrm>
          <a:prstGeom prst="rect">
            <a:avLst/>
          </a:prstGeom>
          <a:noFill/>
        </p:spPr>
        <p:txBody>
          <a:bodyPr wrap="square">
            <a:spAutoFit/>
          </a:bodyPr>
          <a:lstStyle/>
          <a:p>
            <a:pPr>
              <a:spcAft>
                <a:spcPts val="1200"/>
              </a:spcAft>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13.10】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类模板的派生用法。</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&lt;class T&gt;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定义基类的类模板</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VECTOR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  *data;</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size;</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getsize( ) { return size;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VECTOR(int n) { data = new T[size = n];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 ) noexcept { if(data) {delete[ ]data; data=nullptr; size=0;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 &amp;operator[ ](int i) { return data[i];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12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&lt;class T&gt;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定义派生类的类模板</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STACK : public VECTOR&lt;T&gt;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派生类类型形参</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作为实参，实例化</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VECTOR&lt;T&gt;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top;</a:t>
            </a:r>
          </a:p>
        </p:txBody>
      </p:sp>
    </p:spTree>
    <p:extLst>
      <p:ext uri="{BB962C8B-B14F-4D97-AF65-F5344CB8AC3E}">
        <p14:creationId xmlns:p14="http://schemas.microsoft.com/office/powerpoint/2010/main" val="1938941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992A1ED8-1470-4353-8E3F-00AAD73B5035}"/>
              </a:ext>
            </a:extLst>
          </p:cNvPr>
          <p:cNvSpPr txBox="1"/>
          <p:nvPr/>
        </p:nvSpPr>
        <p:spPr>
          <a:xfrm>
            <a:off x="905312" y="1624923"/>
            <a:ext cx="10125512" cy="5093702"/>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full( ) { return top==VECTOR&lt;T&gt;::getsize(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null( ) { return top==0;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push(T 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pop(T &amp;t);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STACK(int s): VECTOR&lt;T&gt;(s) { top = 0;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~STACK( ) noexcept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&lt;class 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 STACK&lt;T&gt;::push(T  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if ( full( ) ) return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(*this)</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[top++] = 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1;</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p>
          <a:p>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354877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B4FEE145-A7B6-44A0-94D3-1457CB636E39}"/>
              </a:ext>
            </a:extLst>
          </p:cNvPr>
          <p:cNvSpPr txBox="1"/>
          <p:nvPr/>
        </p:nvSpPr>
        <p:spPr>
          <a:xfrm>
            <a:off x="916498" y="1690688"/>
            <a:ext cx="9169198" cy="4478149"/>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&lt;class 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 STACK&lt;T&gt;::pop(T &amp;t)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if ( null( ) ) return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 =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(*this)</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[--top];</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1;</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void main(void)</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typedef  STACK&lt;double&gt;  DOUBLESTACK;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对实例化的类重新命名定义</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STACK &lt;int&gt;  LI(20);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STACK &lt;long&gt;  LL(30);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DOUBLESTACK  LD(40);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等价于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STACK&lt;double&gt; LD(40)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77964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04703"/>
            <a:ext cx="10515600" cy="835878"/>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9033748B-4652-46A7-8BAA-ACDE7A376AF3}"/>
              </a:ext>
            </a:extLst>
          </p:cNvPr>
          <p:cNvSpPr txBox="1"/>
          <p:nvPr/>
        </p:nvSpPr>
        <p:spPr>
          <a:xfrm>
            <a:off x="735273" y="1150035"/>
            <a:ext cx="10721454" cy="5386090"/>
          </a:xfrm>
          <a:prstGeom prst="rect">
            <a:avLst/>
          </a:prstGeom>
          <a:noFill/>
        </p:spPr>
        <p:txBody>
          <a:bodyPr wrap="square">
            <a:spAutoFit/>
          </a:bodyPr>
          <a:lstStyle/>
          <a:p>
            <a:pPr>
              <a:spcAft>
                <a:spcPts val="1200"/>
              </a:spcAft>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13.11】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类模板中的多个类型形参的顺序变化对类模板的定义没有影响。</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template&lt;class T1, class T2&gt; struct A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void f1(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void f2(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template&lt;class T2, class T1&gt; void A&lt;T2, T1&gt;::f1( ) {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正确：</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A&lt;T2, T1&gt;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同类型形参一致</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template&lt;class T1, class T2&gt; void A&lt;T1, T2&gt;::f2( ) {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正确：</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A&lt;T1, T2&gt;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同类型形参一致</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//template&lt;class T2, class T1&gt;void A&lt;T1, T2&gt;::f2( ) {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错误：</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A&lt;T1, T2&gt;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与类型形参不同</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&lt;class...Types&gt;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struct B {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可变类型形参</a:t>
            </a:r>
            <a:endPar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void f3(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void f4(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template&lt;class ...Types&gt; void B&lt;Types ... &gt;::f3( ) {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正确：</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Types</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表示类型形参列表</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template&lt;class ...Types&gt; void B&lt;Types ... &gt;::f4( ) {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正确：</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Types</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表示类型形参列表</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//template&lt;class ...Types&gt; void B</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&lt;Types&gt;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::f4( ) {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错误：必须用“</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Types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的形式</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void main(void) { }</a:t>
            </a:r>
          </a:p>
        </p:txBody>
      </p:sp>
    </p:spTree>
    <p:extLst>
      <p:ext uri="{BB962C8B-B14F-4D97-AF65-F5344CB8AC3E}">
        <p14:creationId xmlns:p14="http://schemas.microsoft.com/office/powerpoint/2010/main" val="135278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662811"/>
            <a:ext cx="10515600" cy="546292"/>
          </a:xfrm>
        </p:spPr>
        <p:txBody>
          <a:bodyPr/>
          <a:lstStyle/>
          <a:p>
            <a:pPr>
              <a:buFont typeface="Wingdings" panose="05000000000000000000" pitchFamily="2" charset="2"/>
              <a:buChar char="u"/>
            </a:pPr>
            <a:r>
              <a:rPr lang="en-US" altLang="zh-CN" dirty="0"/>
              <a:t>13.4   </a:t>
            </a:r>
            <a:r>
              <a:rPr lang="zh-CN" altLang="en-US" dirty="0"/>
              <a:t>类模板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4" y="2413744"/>
            <a:ext cx="10570266" cy="3531159"/>
          </a:xfrm>
          <a:prstGeom prst="rect">
            <a:avLst/>
          </a:prstGeom>
          <a:noFill/>
        </p:spPr>
        <p:txBody>
          <a:bodyPr wrap="square">
            <a:spAutoFit/>
          </a:bodyPr>
          <a:lstStyle/>
          <a:p>
            <a:pPr marL="228600" indent="-228600">
              <a:lnSpc>
                <a:spcPct val="114000"/>
              </a:lnSpc>
              <a:spcBef>
                <a:spcPts val="500"/>
              </a:spcBef>
              <a:buFont typeface="Wingdings" panose="05000000000000000000" pitchFamily="2" charset="2"/>
              <a:buChar char="l"/>
              <a:defRPr/>
            </a:pP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当一个类模板有多个类型形参时，在类中只要使用同样的类型形参顺序，都不会影响他们是同一个类型形参模式。</a:t>
            </a:r>
            <a:endParaRPr lang="en-US" altLang="zh-CN" sz="22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当使用</a:t>
            </a:r>
            <a:r>
              <a:rPr lang="zh-CN" altLang="en-US" sz="2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”表示类型形参时，表示类型形参有任意个类型参数。</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可通过递归定义展开类模板。</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13.13】</a:t>
            </a:r>
          </a:p>
          <a:p>
            <a:pPr>
              <a:lnSpc>
                <a:spcPct val="114000"/>
              </a:lnSpc>
              <a:spcBef>
                <a:spcPts val="12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通过</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auto</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定义变量模板，元素全部初始化为</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0</a:t>
            </a:r>
          </a:p>
          <a:p>
            <a:pPr>
              <a:lnSpc>
                <a:spcPct val="114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template &lt;class T&gt; auto n = new VECTOR&lt;T&gt;[10] { };</a:t>
            </a:r>
          </a:p>
          <a:p>
            <a:pPr>
              <a:lnSpc>
                <a:spcPct val="114000"/>
              </a:lnSpc>
              <a:spcBef>
                <a:spcPts val="6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template &lt;class T&gt; static auto p = new VECTOR&lt;T&gt;[10];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通过</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auto</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定义变量模板</a:t>
            </a:r>
          </a:p>
          <a:p>
            <a:pPr>
              <a:lnSpc>
                <a:spcPct val="114000"/>
              </a:lnSpc>
              <a:spcBef>
                <a:spcPts val="6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template &lt;class T&gt; auto q = [ ](T &amp;x)-&gt;T &amp; { return x; };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定义</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Lambda</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表达式模板</a:t>
            </a:r>
          </a:p>
        </p:txBody>
      </p:sp>
    </p:spTree>
    <p:extLst>
      <p:ext uri="{BB962C8B-B14F-4D97-AF65-F5344CB8AC3E}">
        <p14:creationId xmlns:p14="http://schemas.microsoft.com/office/powerpoint/2010/main" val="1013336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38200" y="2618461"/>
            <a:ext cx="8325210" cy="3209276"/>
          </a:xfrm>
          <a:prstGeom prst="rect">
            <a:avLst/>
          </a:prstGeom>
          <a:noFill/>
        </p:spPr>
        <p:txBody>
          <a:bodyPr wrap="square">
            <a:spAutoFit/>
          </a:bodyPr>
          <a:lstStyle/>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可采用</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template  T&lt;</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类型实参列表</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&gt;</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的形式显式实例化类模板</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。参见例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13.14</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中的：</a:t>
            </a:r>
            <a:r>
              <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template  A &lt;int&gt;;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也可在变量、函数参数、返回类型等定义时实例化类模板。</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实例化生成的类同类模板的作用域相同。实例化包含</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非类型形参的模板必须用</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常量</a:t>
            </a: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作为非类型形参的实参。</a:t>
            </a:r>
            <a:endParaRPr lang="en-US" altLang="zh-CN"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当实例化生成的类实例、函数成员实例不合适时，可以自定义类、函数成员隐藏编译自动生成的类实例或函数成员。</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37539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199" y="307776"/>
            <a:ext cx="10515600" cy="674863"/>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F8F4AA53-F7AA-446C-9BA4-3B750C310A69}"/>
              </a:ext>
            </a:extLst>
          </p:cNvPr>
          <p:cNvSpPr txBox="1"/>
          <p:nvPr/>
        </p:nvSpPr>
        <p:spPr>
          <a:xfrm>
            <a:off x="994361" y="1641829"/>
            <a:ext cx="10515600" cy="4785926"/>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#include &lt;iostream&gt;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using namespace std;</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&lt;class 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VECTOR</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  *data;</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size;</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VECTOR(int n): data(new T[n]), size(data?n:0)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virtual ~VECTOR( ) noexcept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实例类的析构函数将成为虚函数</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if(data) { delete data; data = nullptr; size=0;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cout&lt;&lt;"DES O\n";</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 &amp;operator[ ](int i) { return data[i];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7" name="文本框 6">
            <a:extLst>
              <a:ext uri="{FF2B5EF4-FFF2-40B4-BE49-F238E27FC236}">
                <a16:creationId xmlns:a16="http://schemas.microsoft.com/office/drawing/2014/main" id="{E8A54B1B-32EE-4BFD-BC9D-6199D091BDC6}"/>
              </a:ext>
            </a:extLst>
          </p:cNvPr>
          <p:cNvSpPr txBox="1"/>
          <p:nvPr/>
        </p:nvSpPr>
        <p:spPr>
          <a:xfrm>
            <a:off x="838199" y="1112179"/>
            <a:ext cx="10080009" cy="400110"/>
          </a:xfrm>
          <a:prstGeom prst="rect">
            <a:avLst/>
          </a:prstGeom>
          <a:noFill/>
        </p:spPr>
        <p:txBody>
          <a:bodyPr wrap="square">
            <a:spAutoFit/>
          </a:bodyPr>
          <a:lstStyle/>
          <a:p>
            <a:r>
              <a:rPr lang="en-US" altLang="zh-CN" sz="2000" b="1" dirty="0"/>
              <a:t>【</a:t>
            </a:r>
            <a:r>
              <a:rPr lang="zh-CN" altLang="en-US" sz="2000" b="1" dirty="0"/>
              <a:t>例</a:t>
            </a:r>
            <a:r>
              <a:rPr lang="en-US" altLang="zh-CN" sz="2000" b="1" dirty="0"/>
              <a:t>13.15】</a:t>
            </a:r>
            <a:r>
              <a:rPr lang="zh-CN" altLang="en-US" sz="2000" b="1" dirty="0"/>
              <a:t>定义特化的字符指针向量类来隐藏通过类模板自动生成的字符指针向量类。</a:t>
            </a:r>
          </a:p>
        </p:txBody>
      </p:sp>
    </p:spTree>
    <p:extLst>
      <p:ext uri="{BB962C8B-B14F-4D97-AF65-F5344CB8AC3E}">
        <p14:creationId xmlns:p14="http://schemas.microsoft.com/office/powerpoint/2010/main" val="2439288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A41316D8-BF4F-424D-B4F8-B907F82EEDD8}"/>
              </a:ext>
            </a:extLst>
          </p:cNvPr>
          <p:cNvSpPr txBox="1"/>
          <p:nvPr/>
        </p:nvSpPr>
        <p:spPr>
          <a:xfrm>
            <a:off x="838200" y="1591141"/>
            <a:ext cx="9615985" cy="4785926"/>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 &gt;    //</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定义特化的字符指针向量类</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VECTOR &lt;char *&gt;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char  **data;</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size;</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VECTOR(int);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特化后其所属类名为</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&lt;char *&gt;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 ) noexcept;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特化后其所属类名为</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&lt;char *&gt;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，不是虚函数</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virtual char *&amp;operator[ ](int i) { return data[i];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特化后为虚函数</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9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&lt;char *&gt;::VECTOR(int n)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使用特化后的类名</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&lt;char *&gt;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data = new char * [size = n];</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for (int i = 0; i &lt; n; i++) data[i] =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322127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5"/>
            <a:ext cx="10515600" cy="453741"/>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25D28DD5-FBE3-418F-86D1-7921EC22B4CF}"/>
              </a:ext>
            </a:extLst>
          </p:cNvPr>
          <p:cNvSpPr txBox="1"/>
          <p:nvPr/>
        </p:nvSpPr>
        <p:spPr>
          <a:xfrm>
            <a:off x="614149" y="1035680"/>
            <a:ext cx="11395881" cy="5439951"/>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&lt;char *&gt;::~VECTOR( ) noexcept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使用特化后的类名</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&lt;char*&gt;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if(data==nullptr) return;</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for(int i=0; i&lt;size; i++)  delete data[i];</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delete data;  data = nullptr;</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cout &lt;&lt; "DES C\n";</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A : public VECTOR&lt;int&gt;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A(int n): VECTOR&lt;int&gt;(n)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 ) { cout &lt;&lt; "DES A\n";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自动成为虚函数：因为基类析构函数是虚函数</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B : public VECTOR&lt;char *&gt;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B(int n): VECTOR&lt;char *&gt;(n)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~B( ) noexcept { cout &lt;&lt; "DES B\n"; }  //VECTOR&lt;char *&gt;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析构函数不是虚函数，故</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也不是</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285111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72433"/>
            <a:ext cx="10515600" cy="899117"/>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6" name="文本框 5">
            <a:extLst>
              <a:ext uri="{FF2B5EF4-FFF2-40B4-BE49-F238E27FC236}">
                <a16:creationId xmlns:a16="http://schemas.microsoft.com/office/drawing/2014/main" id="{A75F2DD3-05A4-4B4E-91CA-24C117037D89}"/>
              </a:ext>
            </a:extLst>
          </p:cNvPr>
          <p:cNvSpPr txBox="1"/>
          <p:nvPr/>
        </p:nvSpPr>
        <p:spPr>
          <a:xfrm>
            <a:off x="921025" y="1043984"/>
            <a:ext cx="10038523" cy="5401479"/>
          </a:xfrm>
          <a:prstGeom prst="rect">
            <a:avLst/>
          </a:prstGeom>
          <a:noFill/>
        </p:spPr>
        <p:txBody>
          <a:bodyPr wrap="square">
            <a:spAutoFit/>
          </a:bodyPr>
          <a:lstStyle/>
          <a:p>
            <a:pPr>
              <a:spcAft>
                <a:spcPts val="1200"/>
              </a:spcAft>
            </a:pP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定义变量模板并生成模板实例变量。</a:t>
            </a:r>
          </a:p>
          <a:p>
            <a:pPr>
              <a:spcAft>
                <a:spcPts val="600"/>
              </a:spcAft>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#include&lt;stdio.h&gt;</a:t>
            </a:r>
          </a:p>
          <a:p>
            <a:pPr>
              <a:lnSpc>
                <a:spcPct val="9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template&lt;typename  T&gt; 		</a:t>
            </a:r>
          </a:p>
          <a:p>
            <a:pPr>
              <a:lnSpc>
                <a:spcPct val="9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constexpr T pi = T(3.1415926L);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定义变量模板</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pi</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，其类型形参为</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a:t>
            </a:r>
          </a:p>
          <a:p>
            <a:pPr>
              <a:lnSpc>
                <a:spcPct val="95000"/>
              </a:lnSpc>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等价</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const T pi = T(3.1415926L);</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template&lt;class T&gt;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 area(T r) {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定义函数模板</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area</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，其类型形参为</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printf(“%p\n”, &amp;pi&lt;T&gt;);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打印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pi&lt;T&gt;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的模板实例变量的地址</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return pi&lt;T&gt; * r * r;</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显式生成模板的匿名实例变量</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pi&lt;float&gt;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，即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float (3.1415926L)</a:t>
            </a:r>
          </a:p>
          <a:p>
            <a:pPr>
              <a:lnSpc>
                <a:spcPct val="90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const float pi&lt;float&gt;;</a:t>
            </a:r>
          </a:p>
          <a:p>
            <a:pPr>
              <a:lnSpc>
                <a:spcPct val="90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constexpr float pi&lt;float&gt;;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//error, </a:t>
            </a:r>
            <a:r>
              <a:rPr lang="zh-CN" altLang="en-US"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实例化不能使用</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constexpr</a:t>
            </a:r>
          </a:p>
          <a:p>
            <a:pPr>
              <a:lnSpc>
                <a:spcPct val="90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float pi&lt;float&gt;;                  </a:t>
            </a:r>
            <a:r>
              <a:rPr lang="en-US" altLang="zh-CN" sz="12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//error, </a:t>
            </a:r>
            <a:r>
              <a:rPr lang="zh-CN" altLang="en-US"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与模板类型 </a:t>
            </a:r>
            <a:r>
              <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const T </a:t>
            </a:r>
            <a:r>
              <a:rPr lang="zh-CN" altLang="en-US"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不匹配</a:t>
            </a:r>
            <a:endParaRPr lang="en-US" altLang="zh-CN" sz="20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endParaRP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显式生成模板的匿名实例变量</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pi&lt;double&gt;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，即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double (3.1415926L)</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const double pi&lt;double&gt;;</a:t>
            </a:r>
          </a:p>
        </p:txBody>
      </p:sp>
    </p:spTree>
    <p:extLst>
      <p:ext uri="{BB962C8B-B14F-4D97-AF65-F5344CB8AC3E}">
        <p14:creationId xmlns:p14="http://schemas.microsoft.com/office/powerpoint/2010/main" val="1360808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6"/>
            <a:ext cx="10515600" cy="481036"/>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521B3EF3-F05B-48EF-81B7-E44736DDB132}"/>
              </a:ext>
            </a:extLst>
          </p:cNvPr>
          <p:cNvSpPr txBox="1"/>
          <p:nvPr/>
        </p:nvSpPr>
        <p:spPr>
          <a:xfrm>
            <a:off x="984652" y="1168339"/>
            <a:ext cx="8923623" cy="4862870"/>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void main(void)</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 &lt;int&gt;  LI(10);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自动生成的实例类</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&lt;int&gt;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 &lt;char *&gt;  LC(10);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优先使用特化的实例类</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VECTOR&lt;char *&gt;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VECTOR&lt;int&gt; *p = new VECTOR&lt;int&gt;(3);</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delete p;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p = new A(3);</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delete p;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VECTOR&lt;char *&gt; *q = new VECTOR&lt;char *&gt;(3);</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delete q;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q = new B(3);</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delete q;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12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除了可以特化整个类外，还可以仅特化部分函数成员，见例</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13.16</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中的</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kern="100" dirty="0">
                <a:effectLst/>
                <a:latin typeface="Times New Roman" panose="02020603050405020304" pitchFamily="18" charset="0"/>
                <a:ea typeface="华文楷体" panose="02010600040101010101" pitchFamily="2" charset="-122"/>
                <a:cs typeface="Times New Roman" panose="02020603050405020304" pitchFamily="18" charset="0"/>
              </a:rPr>
              <a:t>//template &lt; &gt;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VECTOR &lt;char *&gt;::~VECTOR( ) noexcept {  }</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0334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859733" y="2413744"/>
            <a:ext cx="10429590" cy="821250"/>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在定义类模板时，可以使用类模板的</a:t>
            </a:r>
            <a:r>
              <a:rPr lang="zh-CN" altLang="en-US" sz="2400" b="1" dirty="0">
                <a:solidFill>
                  <a:srgbClr val="FF0000"/>
                </a:solidFill>
                <a:latin typeface="Times New Roman" panose="02020603050405020304" pitchFamily="18" charset="0"/>
              </a:rPr>
              <a:t>类型形参</a:t>
            </a:r>
            <a:r>
              <a:rPr lang="zh-CN" altLang="en-US" sz="2400" b="1" dirty="0">
                <a:latin typeface="Times New Roman" panose="02020603050405020304" pitchFamily="18" charset="0"/>
              </a:rPr>
              <a:t>进行类型推导。</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在用实例化类型产生对象作为初始化表达式时也可以进行类型推导。</a:t>
            </a:r>
            <a:endParaRPr lang="en-US" altLang="zh-CN" sz="2400" b="1" dirty="0">
              <a:latin typeface="Times New Roman" panose="02020603050405020304" pitchFamily="18" charset="0"/>
            </a:endParaRPr>
          </a:p>
        </p:txBody>
      </p:sp>
      <p:sp>
        <p:nvSpPr>
          <p:cNvPr id="7" name="文本框 6">
            <a:extLst>
              <a:ext uri="{FF2B5EF4-FFF2-40B4-BE49-F238E27FC236}">
                <a16:creationId xmlns:a16="http://schemas.microsoft.com/office/drawing/2014/main" id="{73451610-FE33-4044-88DA-726805E4DE99}"/>
              </a:ext>
            </a:extLst>
          </p:cNvPr>
          <p:cNvSpPr txBox="1"/>
          <p:nvPr/>
        </p:nvSpPr>
        <p:spPr>
          <a:xfrm>
            <a:off x="257864" y="3429000"/>
            <a:ext cx="6131257" cy="286232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template &lt;class T&gt;    //</a:t>
            </a:r>
            <a:r>
              <a:rPr lang="zh-CN" altLang="en-US" b="1" dirty="0">
                <a:latin typeface="Times New Roman" panose="02020603050405020304" pitchFamily="18" charset="0"/>
                <a:cs typeface="Times New Roman" panose="02020603050405020304" pitchFamily="18" charset="0"/>
              </a:rPr>
              <a:t>例</a:t>
            </a:r>
            <a:r>
              <a:rPr lang="en-US" altLang="zh-CN" b="1" dirty="0">
                <a:latin typeface="Times New Roman" panose="02020603050405020304" pitchFamily="18" charset="0"/>
                <a:cs typeface="Times New Roman" panose="02020603050405020304" pitchFamily="18" charset="0"/>
              </a:rPr>
              <a:t>3.17</a:t>
            </a:r>
            <a:r>
              <a:rPr lang="zh-CN" altLang="en-US" b="1" dirty="0">
                <a:latin typeface="Times New Roman" panose="02020603050405020304" pitchFamily="18" charset="0"/>
                <a:cs typeface="Times New Roman" panose="02020603050405020304" pitchFamily="18" charset="0"/>
              </a:rPr>
              <a:t>：定义主类模板</a:t>
            </a:r>
          </a:p>
          <a:p>
            <a:r>
              <a:rPr lang="en-US" altLang="zh-CN" b="1" dirty="0">
                <a:latin typeface="Times New Roman" panose="02020603050405020304" pitchFamily="18" charset="0"/>
                <a:cs typeface="Times New Roman" panose="02020603050405020304" pitchFamily="18" charset="0"/>
              </a:rPr>
              <a:t>class A {</a:t>
            </a:r>
          </a:p>
          <a:p>
            <a:r>
              <a:rPr lang="en-US" altLang="zh-CN" b="1" dirty="0">
                <a:latin typeface="Times New Roman" panose="02020603050405020304" pitchFamily="18" charset="0"/>
                <a:cs typeface="Times New Roman" panose="02020603050405020304" pitchFamily="18" charset="0"/>
              </a:rPr>
              <a:t>    T  i;</a:t>
            </a:r>
          </a:p>
          <a:p>
            <a:r>
              <a:rPr lang="en-US" altLang="zh-CN" b="1" dirty="0">
                <a:latin typeface="Times New Roman" panose="02020603050405020304" pitchFamily="18" charset="0"/>
                <a:cs typeface="Times New Roman" panose="02020603050405020304" pitchFamily="18" charset="0"/>
              </a:rPr>
              <a:t>public:</a:t>
            </a:r>
          </a:p>
          <a:p>
            <a:r>
              <a:rPr lang="en-US" altLang="zh-CN" b="1" dirty="0">
                <a:latin typeface="Times New Roman" panose="02020603050405020304" pitchFamily="18" charset="0"/>
                <a:cs typeface="Times New Roman" panose="02020603050405020304" pitchFamily="18" charset="0"/>
              </a:rPr>
              <a:t>    A(T x) { i = x; }</a:t>
            </a:r>
          </a:p>
          <a:p>
            <a:r>
              <a:rPr lang="en-US" altLang="zh-CN" b="1" dirty="0">
                <a:latin typeface="Times New Roman" panose="02020603050405020304" pitchFamily="18" charset="0"/>
                <a:cs typeface="Times New Roman" panose="02020603050405020304" pitchFamily="18" charset="0"/>
              </a:rPr>
              <a:t>    virtual operator T( ) {  //</a:t>
            </a:r>
            <a:r>
              <a:rPr lang="zh-CN" altLang="en-US" b="1" dirty="0">
                <a:latin typeface="Times New Roman" panose="02020603050405020304" pitchFamily="18" charset="0"/>
                <a:cs typeface="Times New Roman" panose="02020603050405020304" pitchFamily="18" charset="0"/>
              </a:rPr>
              <a:t>重载运算符用于强制类型转换</a:t>
            </a:r>
          </a:p>
          <a:p>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auto x = [this]( )-&gt;</a:t>
            </a:r>
            <a:r>
              <a:rPr lang="en-US" altLang="zh-CN" b="1" dirty="0">
                <a:solidFill>
                  <a:srgbClr val="FF0000"/>
                </a:solidFill>
                <a:latin typeface="Times New Roman" panose="02020603050405020304" pitchFamily="18" charset="0"/>
                <a:cs typeface="Times New Roman" panose="02020603050405020304" pitchFamily="18" charset="0"/>
              </a:rPr>
              <a:t>T </a:t>
            </a:r>
            <a:r>
              <a:rPr lang="en-US" altLang="zh-CN" b="1" dirty="0">
                <a:latin typeface="Times New Roman" panose="02020603050405020304" pitchFamily="18" charset="0"/>
                <a:cs typeface="Times New Roman" panose="02020603050405020304" pitchFamily="18" charset="0"/>
              </a:rPr>
              <a:t>{ return i; };   //</a:t>
            </a:r>
            <a:r>
              <a:rPr lang="zh-CN" altLang="en-US" b="1" dirty="0">
                <a:solidFill>
                  <a:srgbClr val="FF0000"/>
                </a:solidFill>
                <a:latin typeface="Times New Roman" panose="02020603050405020304" pitchFamily="18" charset="0"/>
                <a:cs typeface="Times New Roman" panose="02020603050405020304" pitchFamily="18" charset="0"/>
              </a:rPr>
              <a:t>不能去掉</a:t>
            </a:r>
            <a:r>
              <a:rPr lang="en-US" altLang="zh-CN" b="1" dirty="0">
                <a:solidFill>
                  <a:srgbClr val="FF0000"/>
                </a:solidFill>
                <a:latin typeface="Times New Roman" panose="02020603050405020304" pitchFamily="18" charset="0"/>
                <a:cs typeface="Times New Roman" panose="02020603050405020304" pitchFamily="18" charset="0"/>
              </a:rPr>
              <a:t>this</a:t>
            </a:r>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        return x();</a:t>
            </a:r>
          </a:p>
          <a:p>
            <a:r>
              <a:rPr lang="en-US" altLang="zh-CN" b="1" dirty="0">
                <a:latin typeface="Times New Roman" panose="02020603050405020304" pitchFamily="18" charset="0"/>
                <a:cs typeface="Times New Roman" panose="02020603050405020304" pitchFamily="18" charset="0"/>
              </a:rPr>
              <a:t>    }</a:t>
            </a:r>
          </a:p>
          <a:p>
            <a:r>
              <a:rPr lang="en-US" altLang="zh-CN" b="1" dirty="0">
                <a:latin typeface="Times New Roman" panose="02020603050405020304" pitchFamily="18" charset="0"/>
                <a:cs typeface="Times New Roman" panose="02020603050405020304" pitchFamily="18" charset="0"/>
              </a:rPr>
              <a:t>};</a:t>
            </a:r>
          </a:p>
        </p:txBody>
      </p:sp>
      <p:sp>
        <p:nvSpPr>
          <p:cNvPr id="9" name="文本框 8">
            <a:extLst>
              <a:ext uri="{FF2B5EF4-FFF2-40B4-BE49-F238E27FC236}">
                <a16:creationId xmlns:a16="http://schemas.microsoft.com/office/drawing/2014/main" id="{5951C758-BC26-4B8D-A63C-8D77257DF82C}"/>
              </a:ext>
            </a:extLst>
          </p:cNvPr>
          <p:cNvSpPr txBox="1"/>
          <p:nvPr/>
        </p:nvSpPr>
        <p:spPr>
          <a:xfrm>
            <a:off x="6389122" y="3422470"/>
            <a:ext cx="5221629" cy="1712135"/>
          </a:xfrm>
          <a:prstGeom prst="rect">
            <a:avLst/>
          </a:prstGeom>
          <a:noFill/>
        </p:spPr>
        <p:txBody>
          <a:bodyPr wrap="square">
            <a:spAutoFit/>
          </a:bodyPr>
          <a:lstStyle/>
          <a:p>
            <a:pPr>
              <a:lnSpc>
                <a:spcPct val="150000"/>
              </a:lnSpc>
            </a:pPr>
            <a:r>
              <a:rPr lang="en-US" altLang="zh-CN" b="1" dirty="0">
                <a:latin typeface="Times New Roman" panose="02020603050405020304" pitchFamily="18" charset="0"/>
                <a:cs typeface="Times New Roman" panose="02020603050405020304" pitchFamily="18" charset="0"/>
              </a:rPr>
              <a:t> A&lt;int&gt; a(4);  //</a:t>
            </a:r>
            <a:r>
              <a:rPr lang="zh-CN" altLang="en-US" b="1" dirty="0">
                <a:latin typeface="Times New Roman" panose="02020603050405020304" pitchFamily="18" charset="0"/>
                <a:cs typeface="Times New Roman" panose="02020603050405020304" pitchFamily="18" charset="0"/>
              </a:rPr>
              <a:t>自动从类模板</a:t>
            </a:r>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中实例化</a:t>
            </a:r>
            <a:r>
              <a:rPr lang="en-US" altLang="zh-CN" b="1" dirty="0">
                <a:latin typeface="Times New Roman" panose="02020603050405020304" pitchFamily="18" charset="0"/>
                <a:cs typeface="Times New Roman" panose="02020603050405020304" pitchFamily="18" charset="0"/>
              </a:rPr>
              <a:t>A&lt;int&gt;</a:t>
            </a:r>
            <a:r>
              <a:rPr lang="zh-CN" altLang="en-US" b="1" dirty="0">
                <a:latin typeface="Times New Roman" panose="02020603050405020304" pitchFamily="18" charset="0"/>
                <a:cs typeface="Times New Roman" panose="02020603050405020304" pitchFamily="18" charset="0"/>
              </a:rPr>
              <a:t>类</a:t>
            </a:r>
          </a:p>
          <a:p>
            <a:pPr>
              <a:lnSpc>
                <a:spcPct val="150000"/>
              </a:lnSpc>
            </a:pP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auto b = a;     //b</a:t>
            </a:r>
            <a:r>
              <a:rPr lang="zh-CN" altLang="en-US" b="1" dirty="0">
                <a:latin typeface="Times New Roman" panose="02020603050405020304" pitchFamily="18" charset="0"/>
                <a:cs typeface="Times New Roman" panose="02020603050405020304" pitchFamily="18" charset="0"/>
              </a:rPr>
              <a:t>的类型为</a:t>
            </a:r>
            <a:r>
              <a:rPr lang="en-US" altLang="zh-CN" b="1" dirty="0">
                <a:latin typeface="Times New Roman" panose="02020603050405020304" pitchFamily="18" charset="0"/>
                <a:cs typeface="Times New Roman" panose="02020603050405020304" pitchFamily="18" charset="0"/>
              </a:rPr>
              <a:t>A&lt;int&gt;</a:t>
            </a:r>
          </a:p>
          <a:p>
            <a:pPr>
              <a:lnSpc>
                <a:spcPct val="150000"/>
              </a:lnSpc>
            </a:pPr>
            <a:r>
              <a:rPr lang="en-US" altLang="zh-CN" b="1" dirty="0">
                <a:latin typeface="Times New Roman" panose="02020603050405020304" pitchFamily="18" charset="0"/>
                <a:cs typeface="Times New Roman" panose="02020603050405020304" pitchFamily="18" charset="0"/>
              </a:rPr>
              <a:t> auto c = a.operator int( );  //c</a:t>
            </a:r>
            <a:r>
              <a:rPr lang="zh-CN" altLang="en-US" b="1" dirty="0">
                <a:latin typeface="Times New Roman" panose="02020603050405020304" pitchFamily="18" charset="0"/>
                <a:cs typeface="Times New Roman" panose="02020603050405020304" pitchFamily="18" charset="0"/>
              </a:rPr>
              <a:t>的类型为</a:t>
            </a:r>
            <a:r>
              <a:rPr lang="en-US" altLang="zh-CN" b="1" dirty="0">
                <a:latin typeface="Times New Roman" panose="02020603050405020304" pitchFamily="18" charset="0"/>
                <a:cs typeface="Times New Roman" panose="02020603050405020304" pitchFamily="18" charset="0"/>
              </a:rPr>
              <a:t>int</a:t>
            </a:r>
          </a:p>
          <a:p>
            <a:pPr>
              <a:lnSpc>
                <a:spcPct val="150000"/>
              </a:lnSpc>
            </a:pPr>
            <a:r>
              <a:rPr lang="en-US" altLang="zh-CN" b="1" dirty="0">
                <a:latin typeface="Times New Roman" panose="02020603050405020304" pitchFamily="18" charset="0"/>
                <a:cs typeface="Times New Roman" panose="02020603050405020304" pitchFamily="18" charset="0"/>
              </a:rPr>
              <a:t> auto d = A&lt;double&gt;(5);     //d</a:t>
            </a:r>
            <a:r>
              <a:rPr lang="zh-CN" altLang="en-US" b="1" dirty="0">
                <a:latin typeface="Times New Roman" panose="02020603050405020304" pitchFamily="18" charset="0"/>
                <a:cs typeface="Times New Roman" panose="02020603050405020304" pitchFamily="18" charset="0"/>
              </a:rPr>
              <a:t>的类型为</a:t>
            </a:r>
            <a:r>
              <a:rPr lang="en-US" altLang="zh-CN" b="1" dirty="0">
                <a:latin typeface="Times New Roman" panose="02020603050405020304" pitchFamily="18" charset="0"/>
                <a:cs typeface="Times New Roman" panose="02020603050405020304" pitchFamily="18" charset="0"/>
              </a:rPr>
              <a:t>A&lt;double&gt;</a:t>
            </a:r>
            <a:endParaRPr lang="zh-CN" altLang="en-US" b="1" dirty="0">
              <a:latin typeface="Times New Roman" panose="02020603050405020304" pitchFamily="18" charset="0"/>
              <a:cs typeface="Times New Roman" panose="02020603050405020304" pitchFamily="18" charset="0"/>
            </a:endParaRPr>
          </a:p>
        </p:txBody>
      </p:sp>
      <p:cxnSp>
        <p:nvCxnSpPr>
          <p:cNvPr id="11" name="直接连接符 10">
            <a:extLst>
              <a:ext uri="{FF2B5EF4-FFF2-40B4-BE49-F238E27FC236}">
                <a16:creationId xmlns:a16="http://schemas.microsoft.com/office/drawing/2014/main" id="{EC9EB52F-A9CA-4FEF-8857-3DB780F08EB1}"/>
              </a:ext>
            </a:extLst>
          </p:cNvPr>
          <p:cNvCxnSpPr/>
          <p:nvPr/>
        </p:nvCxnSpPr>
        <p:spPr>
          <a:xfrm>
            <a:off x="6389121" y="3495065"/>
            <a:ext cx="0" cy="248529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828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28647"/>
            <a:ext cx="10515600" cy="56197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59733" y="1040207"/>
            <a:ext cx="10515600" cy="561975"/>
          </a:xfrm>
        </p:spPr>
        <p:txBody>
          <a:bodyPr/>
          <a:lstStyle/>
          <a:p>
            <a:pPr>
              <a:buFont typeface="Wingdings" panose="05000000000000000000" pitchFamily="2" charset="2"/>
              <a:buChar char="u"/>
            </a:pPr>
            <a:r>
              <a:rPr lang="en-US" altLang="zh-CN" dirty="0"/>
              <a:t>13.</a:t>
            </a:r>
            <a:r>
              <a:rPr lang="zh-CN" altLang="en-US" dirty="0"/>
              <a:t> </a:t>
            </a:r>
            <a:r>
              <a:rPr lang="en-US" altLang="zh-CN" dirty="0"/>
              <a:t>5  </a:t>
            </a:r>
            <a:r>
              <a:rPr lang="zh-CN" altLang="en-US"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963092" y="1682567"/>
            <a:ext cx="9996061" cy="4600362"/>
          </a:xfrm>
          <a:prstGeom prst="rect">
            <a:avLst/>
          </a:prstGeom>
          <a:noFill/>
        </p:spPr>
        <p:txBody>
          <a:bodyPr wrap="square">
            <a:spAutoFit/>
          </a:bodyPr>
          <a:lstStyle/>
          <a:p>
            <a:pPr marL="228600" indent="-228600">
              <a:lnSpc>
                <a:spcPct val="105000"/>
              </a:lnSpc>
              <a:spcBef>
                <a:spcPts val="500"/>
              </a:spcBef>
              <a:buFont typeface="Wingdings" panose="05000000000000000000" pitchFamily="2" charset="2"/>
              <a:buChar char="l"/>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类模板中可以定义实例成员指针。</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见如下例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13.18</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实例化类模板时，类模板中的成员指针类型随之实例化。</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05000"/>
              </a:lnSpc>
              <a:spcBef>
                <a:spcPts val="500"/>
              </a:spcBef>
              <a:buFont typeface="Wingdings" panose="05000000000000000000" pitchFamily="2" charset="2"/>
              <a:buChar char="l"/>
              <a:defRPr/>
            </a:pPr>
            <a:r>
              <a:rPr lang="zh-CN" altLang="en-US" sz="24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使用类模板的实例化类作为类模板实例化的形参时，会出现嵌套的实例化现象。</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原本没有问题的类型形参</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，用实参</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int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实例化</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new T[10]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时没有问题；但在嵌套实例化时，若用</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A&lt;int&gt;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实例化</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new T[10]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时，则会要求类模板</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定义定义无参构造函数</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A&lt;int&gt;::A()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13.18</a:t>
            </a:r>
          </a:p>
          <a:p>
            <a:pPr marL="228600"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若类模板中使用非类型形参，实例化时使用表达式很可能出现“</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&gt;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”，导致编译误认为模板参数列表已经结束，此时可用“（）”</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如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List&lt;int,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(3&gt;2)</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&gt; L1(8);</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05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类模板常用在</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STL</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标准类库等需要泛型定义的场合。见如下例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13.20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：注意其中类型转换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static_cast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等的用法。</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7972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365126"/>
            <a:ext cx="10515600" cy="400110"/>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CDE183A5-4E81-4BF9-866C-2C39CEAB9BE1}"/>
              </a:ext>
            </a:extLst>
          </p:cNvPr>
          <p:cNvSpPr txBox="1"/>
          <p:nvPr/>
        </p:nvSpPr>
        <p:spPr>
          <a:xfrm>
            <a:off x="945711" y="1404229"/>
            <a:ext cx="9537991" cy="4902881"/>
          </a:xfrm>
          <a:prstGeom prst="rect">
            <a:avLst/>
          </a:prstGeom>
          <a:noFill/>
        </p:spPr>
        <p:txBody>
          <a:bodyPr wrap="square">
            <a:spAutoFit/>
          </a:bodyPr>
          <a:lstStyle/>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template &lt;class T, int n=10&gt;</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struct A {</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static  T  t;</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T  u;</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T  *v;</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T  A::*w;</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T  A::*A::* x;</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T  A::**y;</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T  *A::*z;</a:t>
            </a:r>
          </a:p>
          <a:p>
            <a:pPr>
              <a:lnSpc>
                <a:spcPct val="95000"/>
              </a:lnSpc>
              <a:spcBef>
                <a:spcPts val="6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A(T k=0, int h=n);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因</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被调用，故必须定义</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，等价于调用</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A(0, n)</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 ) { delete [ ] v; }</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a:p>
            <a:pPr>
              <a:lnSpc>
                <a:spcPct val="95000"/>
              </a:lnSpc>
              <a:spcBef>
                <a:spcPts val="9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template &lt;class T, int n&gt;  </a:t>
            </a:r>
          </a:p>
          <a:p>
            <a:pPr>
              <a:lnSpc>
                <a:spcPct val="95000"/>
              </a:lnSpc>
              <a:spcBef>
                <a:spcPts val="3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  A&lt;T, n&gt;::t = 0;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类模板静态成员的初始化</a:t>
            </a:r>
          </a:p>
        </p:txBody>
      </p:sp>
      <p:sp>
        <p:nvSpPr>
          <p:cNvPr id="6" name="文本框 5">
            <a:extLst>
              <a:ext uri="{FF2B5EF4-FFF2-40B4-BE49-F238E27FC236}">
                <a16:creationId xmlns:a16="http://schemas.microsoft.com/office/drawing/2014/main" id="{5DFB14A4-69EB-4E61-BCFD-CA6A93E3948D}"/>
              </a:ext>
            </a:extLst>
          </p:cNvPr>
          <p:cNvSpPr txBox="1"/>
          <p:nvPr/>
        </p:nvSpPr>
        <p:spPr>
          <a:xfrm>
            <a:off x="739083" y="987933"/>
            <a:ext cx="6973384" cy="400110"/>
          </a:xfrm>
          <a:prstGeom prst="rect">
            <a:avLst/>
          </a:prstGeom>
          <a:noFill/>
        </p:spPr>
        <p:txBody>
          <a:bodyPr wrap="none" rtlCol="0">
            <a:spAutoFit/>
          </a:bodyPr>
          <a:lstStyle/>
          <a:p>
            <a:r>
              <a:rPr lang="en-US" altLang="zh-CN" sz="2000" b="1" dirty="0"/>
              <a:t>【</a:t>
            </a:r>
            <a:r>
              <a:rPr lang="zh-CN" altLang="en-US" sz="2000" b="1" dirty="0"/>
              <a:t>例</a:t>
            </a:r>
            <a:r>
              <a:rPr lang="en-US" altLang="zh-CN" sz="2000" b="1" dirty="0"/>
              <a:t>13.18】</a:t>
            </a:r>
            <a:r>
              <a:rPr lang="zh-CN" altLang="en-US" sz="2000" b="1" dirty="0"/>
              <a:t>实例类的实例成员指针和静态成员指针的用法。</a:t>
            </a:r>
          </a:p>
        </p:txBody>
      </p:sp>
    </p:spTree>
    <p:extLst>
      <p:ext uri="{BB962C8B-B14F-4D97-AF65-F5344CB8AC3E}">
        <p14:creationId xmlns:p14="http://schemas.microsoft.com/office/powerpoint/2010/main" val="1500027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026E7F48-6448-4390-9E40-AC85464FD998}"/>
              </a:ext>
            </a:extLst>
          </p:cNvPr>
          <p:cNvSpPr txBox="1"/>
          <p:nvPr/>
        </p:nvSpPr>
        <p:spPr>
          <a:xfrm>
            <a:off x="914400" y="1690688"/>
            <a:ext cx="9392093" cy="4308872"/>
          </a:xfrm>
          <a:prstGeom prst="rect">
            <a:avLst/>
          </a:prstGeom>
          <a:noFill/>
        </p:spPr>
        <p:txBody>
          <a:bodyPr wrap="square">
            <a:spAutoFit/>
          </a:bodyPr>
          <a:lstStyle/>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template &lt;class T, int n&gt;</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A&lt;T, n&gt;::A(T k, int h)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不得再次为</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h</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指定默认值，因为其类模板已指定</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u = k;</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v = new T[h];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初始化数组对象，必须调用无参构造函数</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 )</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w = &amp;A::u;</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x = &amp;A::w;</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y = &amp;w;             </a:t>
            </a:r>
            <a:r>
              <a:rPr lang="en-US" altLang="zh-CN" sz="2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//&amp;w </a:t>
            </a:r>
            <a:r>
              <a:rPr lang="zh-CN" altLang="en-US" sz="2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与 </a:t>
            </a:r>
            <a:r>
              <a:rPr lang="en-US" altLang="zh-CN" sz="22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&amp;A::w ?</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z = &amp;A::v;</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v = &amp;A::t;</a:t>
            </a:r>
          </a:p>
          <a:p>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a:p>
            <a:pPr>
              <a:spcBef>
                <a:spcPts val="900"/>
              </a:spcBef>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template  struct  A&lt;double&gt;;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从类模板生成实例类</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A&lt;double, 10&gt;</a:t>
            </a:r>
          </a:p>
        </p:txBody>
      </p:sp>
    </p:spTree>
    <p:extLst>
      <p:ext uri="{BB962C8B-B14F-4D97-AF65-F5344CB8AC3E}">
        <p14:creationId xmlns:p14="http://schemas.microsoft.com/office/powerpoint/2010/main" val="1564327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46760"/>
            <a:ext cx="10515600" cy="858097"/>
          </a:xfrm>
        </p:spPr>
        <p:txBody>
          <a:bodyPr>
            <a:normAutofit/>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8B33D511-BA7E-48B7-8E45-C687402F0EDB}"/>
              </a:ext>
            </a:extLst>
          </p:cNvPr>
          <p:cNvSpPr txBox="1"/>
          <p:nvPr/>
        </p:nvSpPr>
        <p:spPr>
          <a:xfrm>
            <a:off x="951407" y="1151618"/>
            <a:ext cx="9884916" cy="5238357"/>
          </a:xfrm>
          <a:prstGeom prst="rect">
            <a:avLst/>
          </a:prstGeom>
          <a:noFill/>
        </p:spPr>
        <p:txBody>
          <a:bodyPr wrap="square">
            <a:spAutoFit/>
          </a:bodyPr>
          <a:lstStyle/>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void main(void)</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A&lt;int&gt; a(5);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等价于“</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A&lt;int, 10&gt; a(5);”</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int u = 10, *v = &amp;u;</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int A&lt;int&gt;::*w = &amp;A&lt;int&gt;::u;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等价于“</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int A&lt;int, 10&gt;::* w;”</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int A&lt;int&gt;::*A&lt;int&gt;::*x = &amp;A&lt;int&gt;::w;</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int A&lt;int&gt;::**y = </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&amp;w; </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int *A&lt;int&gt;::*z = &amp;A&lt;int&gt;::v;</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v = &amp;A&lt;int&gt;::t;</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v = &amp;a.u;</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y = </a:t>
            </a:r>
            <a:r>
              <a:rPr lang="en-US" altLang="zh-CN" sz="2200" b="1" dirty="0">
                <a:solidFill>
                  <a:srgbClr val="C00000"/>
                </a:solidFill>
                <a:latin typeface="Times New Roman" panose="02020603050405020304" pitchFamily="18" charset="0"/>
                <a:ea typeface="华文楷体" panose="02010600040101010101" pitchFamily="2" charset="-122"/>
                <a:cs typeface="Times New Roman" panose="02020603050405020304" pitchFamily="18" charset="0"/>
              </a:rPr>
              <a:t>&amp;a.w;</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A&lt;A&lt;int&gt;&gt; b(a);   //</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等价</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A&lt;A&lt;int,10&gt;, 10&gt; b(a)</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，构造</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b</a:t>
            </a:r>
            <a:r>
              <a:rPr lang="zh-CN" altLang="en-US" sz="2200" b="1" dirty="0">
                <a:latin typeface="Times New Roman" panose="02020603050405020304" pitchFamily="18" charset="0"/>
                <a:ea typeface="华文楷体" panose="02010600040101010101" pitchFamily="2" charset="-122"/>
                <a:cs typeface="Times New Roman" panose="02020603050405020304" pitchFamily="18" charset="0"/>
              </a:rPr>
              <a:t>时调用 </a:t>
            </a: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A&lt;int&gt;::A( )</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A&lt;int&gt;  A&lt;A&lt;int&gt;&gt;::*c= &amp;A&lt;A&lt;int&gt;&gt;::u;</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 = b.*c;</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    A&lt;int&gt; A&lt;A&lt;int&gt;&gt;::* A&lt;A&lt;int&gt;&gt;::*d = &amp;A&lt;A&lt;int&gt;&gt;::w;</a:t>
            </a:r>
          </a:p>
          <a:p>
            <a:pPr>
              <a:lnSpc>
                <a:spcPct val="95000"/>
              </a:lnSpc>
            </a:pPr>
            <a:r>
              <a:rPr lang="en-US" altLang="zh-CN" sz="22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835546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26729"/>
            <a:ext cx="10515600" cy="63433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3D7DC9D5-371E-4155-B253-1AB3C69335DB}"/>
              </a:ext>
            </a:extLst>
          </p:cNvPr>
          <p:cNvSpPr txBox="1"/>
          <p:nvPr/>
        </p:nvSpPr>
        <p:spPr>
          <a:xfrm>
            <a:off x="838200" y="1348647"/>
            <a:ext cx="9220200" cy="5324535"/>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#include &lt;iostream&gt;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using namespace std;</a:t>
            </a:r>
          </a:p>
          <a:p>
            <a:pPr>
              <a:spcBef>
                <a:spcPts val="6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&lt;typename T&gt;</a:t>
            </a:r>
            <a:endParaRPr lang="zh-CN" altLang="en-US"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STACK {</a:t>
            </a:r>
          </a:p>
          <a:p>
            <a:pPr>
              <a:lnSpc>
                <a:spcPct val="95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T  *const elems;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申请内存，用于存放栈的元素</a:t>
            </a:r>
          </a:p>
          <a:p>
            <a:pPr>
              <a:lnSpc>
                <a:spcPct val="95000"/>
              </a:lnSpc>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const int  max;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栈能存放的最大元素个数</a:t>
            </a:r>
          </a:p>
          <a:p>
            <a:pPr>
              <a:lnSpc>
                <a:spcPct val="95000"/>
              </a:lnSpc>
            </a:pP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int   pos;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栈实际已有元素个数，栈空时</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pos=0;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STACK(int m=0);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等价于定义了</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防嵌套实例化出问题</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STACK(const STACK &amp;s);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用栈</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初始化</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指向的栈，深拷贝</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STACK(STACK &amp;&amp;s) noexcept;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用栈</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初始化</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指向的栈，移动构造</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virtual T operator [ ] (int x) const;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返回</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x</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指向的栈的元素</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virtual STACK &amp;operator&lt;&lt;(T e);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将</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入栈，并返回</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virtual STACK &amp;operator&gt;&gt;(T &amp;e);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出栈到</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e</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，并返回</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virtual ~STACK( ) noexcept;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销毁</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指向的栈</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
        <p:nvSpPr>
          <p:cNvPr id="7" name="文本框 6">
            <a:extLst>
              <a:ext uri="{FF2B5EF4-FFF2-40B4-BE49-F238E27FC236}">
                <a16:creationId xmlns:a16="http://schemas.microsoft.com/office/drawing/2014/main" id="{32C8F812-DA95-4185-8780-6B59BB5ADD6E}"/>
              </a:ext>
            </a:extLst>
          </p:cNvPr>
          <p:cNvSpPr txBox="1"/>
          <p:nvPr/>
        </p:nvSpPr>
        <p:spPr>
          <a:xfrm>
            <a:off x="707066" y="953456"/>
            <a:ext cx="6142892" cy="369332"/>
          </a:xfrm>
          <a:prstGeom prst="rect">
            <a:avLst/>
          </a:prstGeom>
          <a:noFill/>
        </p:spPr>
        <p:txBody>
          <a:bodyPr wrap="square">
            <a:spAutoFit/>
          </a:bodyPr>
          <a:lstStyle/>
          <a:p>
            <a:r>
              <a:rPr lang="en-US" altLang="zh-CN" b="1" dirty="0"/>
              <a:t>【</a:t>
            </a:r>
            <a:r>
              <a:rPr lang="zh-CN" altLang="en-US" b="1" dirty="0"/>
              <a:t>例</a:t>
            </a:r>
            <a:r>
              <a:rPr lang="en-US" altLang="zh-CN" b="1" dirty="0"/>
              <a:t>13.20】</a:t>
            </a:r>
            <a:r>
              <a:rPr lang="zh-CN" altLang="en-US" b="1" dirty="0"/>
              <a:t>定义用两个栈模拟一个队列的类模板</a:t>
            </a:r>
          </a:p>
        </p:txBody>
      </p:sp>
    </p:spTree>
    <p:extLst>
      <p:ext uri="{BB962C8B-B14F-4D97-AF65-F5344CB8AC3E}">
        <p14:creationId xmlns:p14="http://schemas.microsoft.com/office/powerpoint/2010/main" val="2924669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91301"/>
            <a:ext cx="10515600" cy="461811"/>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32C8F812-DA95-4185-8780-6B59BB5ADD6E}"/>
              </a:ext>
            </a:extLst>
          </p:cNvPr>
          <p:cNvSpPr txBox="1"/>
          <p:nvPr/>
        </p:nvSpPr>
        <p:spPr>
          <a:xfrm>
            <a:off x="757362" y="950867"/>
            <a:ext cx="6142892" cy="369332"/>
          </a:xfrm>
          <a:prstGeom prst="rect">
            <a:avLst/>
          </a:prstGeom>
          <a:noFill/>
        </p:spPr>
        <p:txBody>
          <a:bodyPr wrap="square">
            <a:spAutoFit/>
          </a:bodyPr>
          <a:lstStyle/>
          <a:p>
            <a:r>
              <a:rPr lang="en-US" altLang="zh-CN" b="1" dirty="0"/>
              <a:t>【</a:t>
            </a:r>
            <a:r>
              <a:rPr lang="zh-CN" altLang="en-US" b="1" dirty="0"/>
              <a:t>例</a:t>
            </a:r>
            <a:r>
              <a:rPr lang="en-US" altLang="zh-CN" b="1" dirty="0"/>
              <a:t>13.20】</a:t>
            </a:r>
            <a:r>
              <a:rPr lang="zh-CN" altLang="en-US" b="1" dirty="0"/>
              <a:t>定义用两个栈模拟一个队列的类模板</a:t>
            </a:r>
          </a:p>
        </p:txBody>
      </p:sp>
      <p:sp>
        <p:nvSpPr>
          <p:cNvPr id="8" name="文本框 7">
            <a:extLst>
              <a:ext uri="{FF2B5EF4-FFF2-40B4-BE49-F238E27FC236}">
                <a16:creationId xmlns:a16="http://schemas.microsoft.com/office/drawing/2014/main" id="{3B112029-BA24-4A7D-BD1D-7E3B61EF6E8D}"/>
              </a:ext>
            </a:extLst>
          </p:cNvPr>
          <p:cNvSpPr txBox="1"/>
          <p:nvPr/>
        </p:nvSpPr>
        <p:spPr>
          <a:xfrm>
            <a:off x="893860" y="1320199"/>
            <a:ext cx="9737034" cy="5324535"/>
          </a:xfrm>
          <a:prstGeom prst="rect">
            <a:avLst/>
          </a:prstGeom>
          <a:noFill/>
        </p:spPr>
        <p:txBody>
          <a:bodyPr wrap="square">
            <a:spAutoFit/>
          </a:bodyPr>
          <a:lstStyle/>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&lt;typename 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STACK&lt;T&gt;::STACK(STACK &amp;&amp;s) noexcept: elems(s.elems), max(s.max), pos(s.pos) {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const_cast&lt;T *&amp;&gt;(s.elems) = nullptr;    //</a:t>
            </a:r>
            <a:r>
              <a:rPr lang="zh-CN" altLang="zh-CN" sz="2000" b="1" kern="100" dirty="0">
                <a:effectLst/>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kern="100" dirty="0">
                <a:latin typeface="Times New Roman" panose="02020603050405020304" pitchFamily="18" charset="0"/>
                <a:ea typeface="华文楷体" panose="02010600040101010101" pitchFamily="2" charset="-122"/>
                <a:cs typeface="Times New Roman" panose="02020603050405020304" pitchFamily="18" charset="0"/>
              </a:rPr>
              <a:t>等价于</a:t>
            </a:r>
            <a:r>
              <a:rPr lang="en-US" altLang="zh-CN" sz="2000" b="1" kern="100" dirty="0">
                <a:effectLst/>
                <a:latin typeface="Times New Roman" panose="02020603050405020304" pitchFamily="18" charset="0"/>
                <a:ea typeface="华文楷体" panose="02010600040101010101" pitchFamily="2" charset="-122"/>
                <a:cs typeface="Times New Roman" panose="02020603050405020304" pitchFamily="18" charset="0"/>
              </a:rPr>
              <a:t>*(T **)&amp;</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(s.elems) = nullptr;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const_cast&lt;int &amp;&gt;(s.max) =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s.pos = 0;</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&lt;typename 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class QUEUE: public STACK&lt;T&gt;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STACK&lt;T&gt;  s2;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队列首尾指针</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public:</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QUEUE(int m=0);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初始化队列：最多</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m</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个元素</a:t>
            </a:r>
          </a:p>
          <a:p>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QUEUE(const QUEUE&amp; s);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用队列</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复制初始化队列</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QUEUE(QUEUE&amp;&amp; s) noexcept;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移动构造</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virtual QUEUE&amp; operator=(QUEUE &amp;&amp;s) noexcept;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移动赋值</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~QUEUE( ) noexcept;</a:t>
            </a:r>
          </a:p>
          <a:p>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endPar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64318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278863"/>
            <a:ext cx="10515600" cy="732155"/>
          </a:xfrm>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7" name="文本框 6">
            <a:extLst>
              <a:ext uri="{FF2B5EF4-FFF2-40B4-BE49-F238E27FC236}">
                <a16:creationId xmlns:a16="http://schemas.microsoft.com/office/drawing/2014/main" id="{32C8F812-DA95-4185-8780-6B59BB5ADD6E}"/>
              </a:ext>
            </a:extLst>
          </p:cNvPr>
          <p:cNvSpPr txBox="1"/>
          <p:nvPr/>
        </p:nvSpPr>
        <p:spPr>
          <a:xfrm>
            <a:off x="741459" y="1289882"/>
            <a:ext cx="6142892" cy="369332"/>
          </a:xfrm>
          <a:prstGeom prst="rect">
            <a:avLst/>
          </a:prstGeom>
          <a:noFill/>
        </p:spPr>
        <p:txBody>
          <a:bodyPr wrap="square">
            <a:spAutoFit/>
          </a:bodyPr>
          <a:lstStyle/>
          <a:p>
            <a:r>
              <a:rPr lang="en-US" altLang="zh-CN" b="1" dirty="0"/>
              <a:t>【</a:t>
            </a:r>
            <a:r>
              <a:rPr lang="zh-CN" altLang="en-US" b="1" dirty="0"/>
              <a:t>例</a:t>
            </a:r>
            <a:r>
              <a:rPr lang="en-US" altLang="zh-CN" b="1" dirty="0"/>
              <a:t>13.20】</a:t>
            </a:r>
            <a:r>
              <a:rPr lang="zh-CN" altLang="en-US" b="1" dirty="0"/>
              <a:t>定义用两个栈模拟一个队列的类模板</a:t>
            </a:r>
          </a:p>
        </p:txBody>
      </p:sp>
      <p:sp>
        <p:nvSpPr>
          <p:cNvPr id="8" name="文本框 7">
            <a:extLst>
              <a:ext uri="{FF2B5EF4-FFF2-40B4-BE49-F238E27FC236}">
                <a16:creationId xmlns:a16="http://schemas.microsoft.com/office/drawing/2014/main" id="{3B112029-BA24-4A7D-BD1D-7E3B61EF6E8D}"/>
              </a:ext>
            </a:extLst>
          </p:cNvPr>
          <p:cNvSpPr txBox="1"/>
          <p:nvPr/>
        </p:nvSpPr>
        <p:spPr>
          <a:xfrm>
            <a:off x="893859" y="1747247"/>
            <a:ext cx="10034954" cy="4247317"/>
          </a:xfrm>
          <a:prstGeom prst="rect">
            <a:avLst/>
          </a:prstGeom>
          <a:noFill/>
        </p:spPr>
        <p:txBody>
          <a:bodyPr wrap="square">
            <a:spAutoFit/>
          </a:bodyPr>
          <a:lstStyle/>
          <a:p>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以下初始化一定要用</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std::move, </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否则</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QUEUE</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是移动赋值而其下层是深拷贝赋值</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&lt;typename 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QUEUE&lt;T&gt;::QUEUE(QUEUE &amp;&amp;s) noexcept: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STACK&lt;T&gt;</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move(s)</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s2</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move(s.s2)</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 }</a:t>
            </a:r>
          </a:p>
          <a:p>
            <a:pPr>
              <a:spcBef>
                <a:spcPts val="1200"/>
              </a:spcBef>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template &lt;typename T&gt;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QUEUE&lt;T&gt; &amp;QUEUE&lt;T&gt;::operator=(QUEUE&lt;T&gt; &amp;&amp;s) noexcept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以下赋值一定用</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static_cast</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，否则</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QUEUE</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是移动赋值而其下层是深拷贝赋值</a:t>
            </a:r>
            <a:endPar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*(STACK&lt;T&gt; *)this = static_cast&lt;STACK&lt;T&gt; &amp;&amp;&gt;(s);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等价于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STACK&lt;T&gt;::operator=(static_cast&lt;STACK&lt;T&gt;&amp;&amp;&gt;(s)); </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或等价于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STACK&lt;T&gt;::operator=(std::move(s));</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s2 = static_cast&lt;STACK&lt;T&gt; &amp;&amp;&gt;(s.s2);</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等价于“</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s2=std::move(s.s2);”</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，可用“</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std::move”</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代替“</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static_cast&lt;STACK&lt;T&gt;&amp;&amp;&gt;”</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return *this;</a:t>
            </a:r>
          </a:p>
          <a:p>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3169184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5387"/>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59733" y="1597912"/>
            <a:ext cx="10515600" cy="561975"/>
          </a:xfrm>
        </p:spPr>
        <p:txBody>
          <a:bodyPr/>
          <a:lstStyle/>
          <a:p>
            <a:pPr>
              <a:buFont typeface="Wingdings" panose="05000000000000000000" pitchFamily="2" charset="2"/>
              <a:buChar char="u"/>
            </a:pPr>
            <a:r>
              <a:rPr lang="en-US" altLang="zh-CN" b="1" dirty="0"/>
              <a:t>13.</a:t>
            </a:r>
            <a:r>
              <a:rPr lang="zh-CN" altLang="en-US" b="1" dirty="0"/>
              <a:t> </a:t>
            </a:r>
            <a:r>
              <a:rPr lang="en-US" altLang="zh-CN" b="1" dirty="0"/>
              <a:t>5  </a:t>
            </a:r>
            <a:r>
              <a:rPr lang="zh-CN" altLang="en-US" b="1" dirty="0"/>
              <a:t>类模板的实例化及特化</a:t>
            </a:r>
          </a:p>
        </p:txBody>
      </p:sp>
      <p:sp>
        <p:nvSpPr>
          <p:cNvPr id="5" name="文本框 4">
            <a:extLst>
              <a:ext uri="{FF2B5EF4-FFF2-40B4-BE49-F238E27FC236}">
                <a16:creationId xmlns:a16="http://schemas.microsoft.com/office/drawing/2014/main" id="{93FDD9D9-2736-4807-A11F-F1E4C6141CBF}"/>
              </a:ext>
            </a:extLst>
          </p:cNvPr>
          <p:cNvSpPr txBox="1"/>
          <p:nvPr/>
        </p:nvSpPr>
        <p:spPr>
          <a:xfrm>
            <a:off x="931295" y="2326279"/>
            <a:ext cx="8729540" cy="3630289"/>
          </a:xfrm>
          <a:prstGeom prst="rect">
            <a:avLst/>
          </a:prstGeom>
          <a:noFill/>
        </p:spPr>
        <p:txBody>
          <a:bodyPr wrap="square">
            <a:spAutoFit/>
          </a:bodyPr>
          <a:lstStyle/>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为解决内存泄漏问题，可像</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Java</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那样定义一个始祖基类</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Object</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所有其他类都从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Object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继承，比如 </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Name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。参见例</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13.21</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定义一个</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Type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类模板，用于管理类</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Name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的对象引用计数，若对象被引用次数为</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，则可析构该对象。</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Type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类模板的构造函数使用</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Name *</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作为参数，所有</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Name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的对象都是通过</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new</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产生的。</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 Type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类模板的赋值运算符重载函数负责对象的引用计数。</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a:p>
            <a:pPr marL="228600" indent="-228600">
              <a:lnSpc>
                <a:spcPct val="114000"/>
              </a:lnSpc>
              <a:spcBef>
                <a:spcPts val="500"/>
              </a:spcBef>
              <a:buFont typeface="Wingdings" panose="05000000000000000000" pitchFamily="2" charset="2"/>
              <a:buChar char="l"/>
              <a:defRPr/>
            </a:pP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当要使用</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Name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产生对象时，可用</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Name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作为类模板</a:t>
            </a:r>
            <a:r>
              <a:rPr lang="en-US" altLang="zh-CN" sz="2400" b="1" dirty="0">
                <a:latin typeface="Times New Roman" panose="02020603050405020304" pitchFamily="18" charset="0"/>
                <a:ea typeface="华文楷体" panose="02010600040101010101" pitchFamily="2" charset="-122"/>
                <a:cs typeface="Times New Roman" panose="02020603050405020304" pitchFamily="18" charset="0"/>
              </a:rPr>
              <a:t>Type</a:t>
            </a:r>
            <a:r>
              <a:rPr lang="zh-CN" altLang="en-US" sz="2400" b="1" dirty="0">
                <a:latin typeface="Times New Roman" panose="02020603050405020304" pitchFamily="18" charset="0"/>
                <a:ea typeface="华文楷体" panose="02010600040101010101" pitchFamily="2" charset="-122"/>
                <a:cs typeface="Times New Roman" panose="02020603050405020304" pitchFamily="18" charset="0"/>
              </a:rPr>
              <a:t>的类型实参，产生实例化类，然后使用该实例化类。</a:t>
            </a:r>
            <a:endParaRPr lang="en-US" altLang="zh-CN"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372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9" name="文本框 8">
            <a:extLst>
              <a:ext uri="{FF2B5EF4-FFF2-40B4-BE49-F238E27FC236}">
                <a16:creationId xmlns:a16="http://schemas.microsoft.com/office/drawing/2014/main" id="{2FBF6493-5207-4ADA-AB67-7184E343AB4D}"/>
              </a:ext>
            </a:extLst>
          </p:cNvPr>
          <p:cNvSpPr txBox="1"/>
          <p:nvPr/>
        </p:nvSpPr>
        <p:spPr>
          <a:xfrm>
            <a:off x="838200" y="1754286"/>
            <a:ext cx="10762528" cy="4625946"/>
          </a:xfrm>
          <a:prstGeom prst="rect">
            <a:avLst/>
          </a:prstGeom>
          <a:noFill/>
        </p:spPr>
        <p:txBody>
          <a:bodyPr wrap="square">
            <a:spAutoFit/>
          </a:bodyPr>
          <a:lstStyle/>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void main(void)</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const float &amp;d1 = pi&lt;float&gt;;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引用已经生成的模板实例变量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pi&lt;float&gt;</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printf("%p\n", &amp;d1);</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const double &amp;d2 = pi&lt;double&gt;;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引用已经生成的模板实例变量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pi&lt;double&gt;</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printf("%p\n", &amp;d2);</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const long double &amp;d3 = pi&lt;long double&gt;;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生成新的模板实例变量 </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pi&lt;long double&gt;</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printf("%p\n", &amp;d3);</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float a1 = area&lt;float&gt;(3);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在函数模板的实例中显示</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d1</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的地址</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double a2 = area&lt;double&gt;(3);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在函数模板的实例中显示</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d2</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的地址</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long double a3 = area&lt;long double&gt;(3);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在函数模板的实例中显示</a:t>
            </a: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d3</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的地址</a:t>
            </a:r>
            <a:endParaRPr lang="en-US" altLang="zh-CN" sz="2000" b="1" dirty="0">
              <a:latin typeface="Times New Roman" panose="02020603050405020304" pitchFamily="18" charset="0"/>
              <a:ea typeface="华文楷体" panose="02010600040101010101" pitchFamily="2" charset="-122"/>
              <a:cs typeface="Times New Roman" panose="02020603050405020304" pitchFamily="18" charset="0"/>
            </a:endParaRP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    int a4 = area&lt;int&gt;(3);			//</a:t>
            </a:r>
            <a:r>
              <a:rPr lang="zh-CN" altLang="en-US" sz="2000" b="1" dirty="0">
                <a:latin typeface="Times New Roman" panose="02020603050405020304" pitchFamily="18" charset="0"/>
                <a:ea typeface="华文楷体" panose="02010600040101010101" pitchFamily="2" charset="-122"/>
                <a:cs typeface="Times New Roman" panose="02020603050405020304" pitchFamily="18" charset="0"/>
              </a:rPr>
              <a:t>在函数模板的实例中</a:t>
            </a:r>
            <a:r>
              <a:rPr lang="zh-CN" altLang="en-US"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隐式生成模板实例变量 </a:t>
            </a:r>
            <a:r>
              <a:rPr lang="en-US" altLang="zh-CN" sz="20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pi&lt;int&gt;</a:t>
            </a:r>
          </a:p>
          <a:p>
            <a:pPr>
              <a:lnSpc>
                <a:spcPct val="114000"/>
              </a:lnSpc>
            </a:pPr>
            <a:r>
              <a:rPr lang="en-US" altLang="zh-CN" sz="2000" b="1" dirty="0">
                <a:latin typeface="Times New Roman" panose="02020603050405020304" pitchFamily="18" charset="0"/>
                <a:ea typeface="华文楷体" panose="02010600040101010101" pitchFamily="2" charset="-122"/>
                <a:cs typeface="Times New Roman" panose="02020603050405020304" pitchFamily="18" charset="0"/>
              </a:rPr>
              <a:t>}</a:t>
            </a:r>
          </a:p>
        </p:txBody>
      </p:sp>
    </p:spTree>
    <p:extLst>
      <p:ext uri="{BB962C8B-B14F-4D97-AF65-F5344CB8AC3E}">
        <p14:creationId xmlns:p14="http://schemas.microsoft.com/office/powerpoint/2010/main" val="113123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200861" cy="4351338"/>
          </a:xfrm>
        </p:spPr>
        <p:txBody>
          <a:bodyPr/>
          <a:lstStyle/>
          <a:p>
            <a:pPr>
              <a:buFont typeface="Wingdings" panose="05000000000000000000" pitchFamily="2" charset="2"/>
              <a:buChar char="u"/>
            </a:pPr>
            <a:r>
              <a:rPr lang="en-US" altLang="zh-CN" dirty="0"/>
              <a:t>13.1  </a:t>
            </a:r>
            <a:r>
              <a:rPr lang="zh-CN" altLang="en-US" dirty="0"/>
              <a:t>变量模板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669945" cy="2788264"/>
          </a:xfrm>
          <a:prstGeom prst="rect">
            <a:avLst/>
          </a:prstGeom>
          <a:noFill/>
        </p:spPr>
        <p:txBody>
          <a:bodyPr wrap="square">
            <a:spAutoFit/>
          </a:bodyPr>
          <a:lstStyle/>
          <a:p>
            <a:pPr marL="685800" lvl="1" indent="-228600">
              <a:lnSpc>
                <a:spcPct val="114000"/>
              </a:lnSpc>
              <a:spcBef>
                <a:spcPts val="500"/>
              </a:spcBef>
              <a:buFont typeface="Wingdings" panose="05000000000000000000" pitchFamily="2" charset="2"/>
              <a:buChar char="l"/>
              <a:defRPr/>
            </a:pPr>
            <a:r>
              <a:rPr lang="zh-CN" altLang="en-US" sz="2400" b="1" dirty="0">
                <a:solidFill>
                  <a:srgbClr val="C00000"/>
                </a:solidFill>
                <a:latin typeface="华文楷体" panose="02010600040101010101" pitchFamily="2" charset="-122"/>
                <a:ea typeface="华文楷体" panose="02010600040101010101" pitchFamily="2" charset="-122"/>
              </a:rPr>
              <a:t>变量模板不能在函数内部声明。</a:t>
            </a:r>
          </a:p>
          <a:p>
            <a:pPr marL="685800" lvl="1" indent="-228600">
              <a:lnSpc>
                <a:spcPct val="114000"/>
              </a:lnSpc>
              <a:spcBef>
                <a:spcPts val="500"/>
              </a:spcBef>
              <a:buFont typeface="Wingdings" panose="05000000000000000000" pitchFamily="2" charset="2"/>
              <a:buChar char="l"/>
              <a:defRPr/>
            </a:pPr>
            <a:r>
              <a:rPr lang="zh-CN" altLang="en-US" sz="2400" b="1" dirty="0">
                <a:latin typeface="华文楷体" panose="02010600040101010101" pitchFamily="2" charset="-122"/>
                <a:ea typeface="华文楷体" panose="02010600040101010101" pitchFamily="2" charset="-122"/>
              </a:rPr>
              <a:t>显式或隐式实例化生成的模板实例变量和变量模板的作用域相同。因此，</a:t>
            </a:r>
            <a:r>
              <a:rPr lang="zh-CN" altLang="en-US" sz="2400" b="1" dirty="0">
                <a:solidFill>
                  <a:srgbClr val="FF0000"/>
                </a:solidFill>
                <a:latin typeface="华文楷体" panose="02010600040101010101" pitchFamily="2" charset="-122"/>
                <a:ea typeface="华文楷体" panose="02010600040101010101" pitchFamily="2" charset="-122"/>
              </a:rPr>
              <a:t>变量模板生成的模板实例变量只能为全局变量或者模块静态变量。</a:t>
            </a:r>
          </a:p>
          <a:p>
            <a:pPr marL="685800" lvl="1" indent="-228600">
              <a:lnSpc>
                <a:spcPct val="114000"/>
              </a:lnSpc>
              <a:spcBef>
                <a:spcPts val="500"/>
              </a:spcBef>
              <a:buFont typeface="Wingdings" panose="05000000000000000000" pitchFamily="2" charset="2"/>
              <a:buChar char="l"/>
              <a:defRPr/>
            </a:pPr>
            <a:r>
              <a:rPr lang="zh-CN" altLang="en-US" sz="2400" b="1" dirty="0">
                <a:latin typeface="华文楷体" panose="02010600040101010101" pitchFamily="2" charset="-122"/>
                <a:ea typeface="华文楷体" panose="02010600040101010101" pitchFamily="2" charset="-122"/>
              </a:rPr>
              <a:t>模板的参数列表除了类型形参外，还可以有非类型的形参 </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非类型形参可以定义默认值。</a:t>
            </a:r>
            <a:r>
              <a:rPr lang="zh-CN" altLang="en-US" sz="2400" b="1" dirty="0">
                <a:solidFill>
                  <a:srgbClr val="C00000"/>
                </a:solidFill>
                <a:latin typeface="华文楷体" panose="02010600040101010101" pitchFamily="2" charset="-122"/>
                <a:ea typeface="华文楷体" panose="02010600040101010101" pitchFamily="2" charset="-122"/>
              </a:rPr>
              <a:t>实例化变量模板时，非类型形参需要传递</a:t>
            </a:r>
            <a:r>
              <a:rPr lang="zh-CN" altLang="en-US" sz="2400" b="1" dirty="0">
                <a:solidFill>
                  <a:srgbClr val="0000FF"/>
                </a:solidFill>
                <a:latin typeface="华文楷体" panose="02010600040101010101" pitchFamily="2" charset="-122"/>
                <a:ea typeface="华文楷体" panose="02010600040101010101" pitchFamily="2" charset="-122"/>
              </a:rPr>
              <a:t>常量</a:t>
            </a:r>
            <a:r>
              <a:rPr lang="zh-CN" altLang="en-US" sz="2400" b="1" dirty="0">
                <a:solidFill>
                  <a:srgbClr val="C00000"/>
                </a:solidFill>
                <a:latin typeface="华文楷体" panose="02010600040101010101" pitchFamily="2" charset="-122"/>
                <a:ea typeface="华文楷体" panose="02010600040101010101" pitchFamily="2" charset="-122"/>
              </a:rPr>
              <a:t>作为实参。</a:t>
            </a:r>
            <a:endParaRPr lang="en-US" altLang="zh-CN" sz="2400" b="1" dirty="0">
              <a:solidFill>
                <a:srgbClr val="C00000"/>
              </a:solidFill>
              <a:latin typeface="华文楷体" panose="02010600040101010101" pitchFamily="2" charset="-122"/>
              <a:ea typeface="华文楷体" panose="02010600040101010101" pitchFamily="2" charset="-122"/>
            </a:endParaRPr>
          </a:p>
          <a:p>
            <a:pPr marL="685800" lvl="1" indent="-228600">
              <a:lnSpc>
                <a:spcPct val="114000"/>
              </a:lnSpc>
              <a:spcBef>
                <a:spcPts val="500"/>
              </a:spcBef>
              <a:buFont typeface="Wingdings" panose="05000000000000000000" pitchFamily="2" charset="2"/>
              <a:buChar char="l"/>
              <a:defRPr/>
            </a:pP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可使用</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template </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类型  模板名</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&lt;</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类型实参</a:t>
            </a:r>
            <a:r>
              <a:rPr lang="en-US" altLang="zh-CN"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&gt;</a:t>
            </a:r>
            <a:r>
              <a:rPr lang="zh-CN" altLang="en-US" sz="2400" b="1" dirty="0">
                <a:solidFill>
                  <a:srgbClr val="0000FF"/>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显式生成匿名的实例变量。</a:t>
            </a:r>
            <a:endPar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37288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a:xfrm>
            <a:off x="838200" y="176798"/>
            <a:ext cx="10515600" cy="668545"/>
          </a:xfrm>
        </p:spPr>
        <p:txBody>
          <a:bodyPr>
            <a:normAutofit fontScale="90000"/>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8C327B4C-E8E9-4550-8891-F2F8F479D55A}"/>
              </a:ext>
            </a:extLst>
          </p:cNvPr>
          <p:cNvSpPr txBox="1"/>
          <p:nvPr/>
        </p:nvSpPr>
        <p:spPr>
          <a:xfrm>
            <a:off x="545321" y="1010614"/>
            <a:ext cx="5000714" cy="5415457"/>
          </a:xfrm>
          <a:prstGeom prst="rect">
            <a:avLst/>
          </a:prstGeom>
          <a:noFill/>
        </p:spPr>
        <p:txBody>
          <a:bodyPr wrap="square">
            <a:spAutoFit/>
          </a:bodyPr>
          <a:lstStyle/>
          <a:p>
            <a:pPr>
              <a:lnSpc>
                <a:spcPct val="114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template</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class</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x=0&gt;</a:t>
            </a:r>
          </a:p>
          <a:p>
            <a:pPr>
              <a:lnSpc>
                <a:spcPct val="114000"/>
              </a:lnSpc>
            </a:pPr>
            <a:r>
              <a:rPr lang="en-US" altLang="zh-CN" sz="24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g = </a:t>
            </a:r>
            <a:r>
              <a:rPr lang="en-US" altLang="zh-CN" sz="24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(10 + x);</a:t>
            </a:r>
          </a:p>
          <a:p>
            <a:pPr>
              <a:lnSpc>
                <a:spcPct val="114000"/>
              </a:lnSpc>
              <a:spcBef>
                <a:spcPts val="1200"/>
              </a:spcBef>
            </a:pPr>
            <a:r>
              <a:rPr lang="en-US" altLang="zh-CN" sz="24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22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生成匿名实例变量 </a:t>
            </a:r>
            <a:r>
              <a:rPr lang="en-US" altLang="zh-CN" sz="24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g&lt;float, 0&gt;</a:t>
            </a:r>
          </a:p>
          <a:p>
            <a:pPr>
              <a:lnSpc>
                <a:spcPct val="95000"/>
              </a:lnSpc>
              <a:spcAft>
                <a:spcPts val="1200"/>
              </a:spcAft>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template</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a:t>
            </a:r>
          </a:p>
          <a:p>
            <a:pPr>
              <a:lnSpc>
                <a:spcPct val="114000"/>
              </a:lnSpc>
            </a:pPr>
            <a:r>
              <a:rPr lang="en-US" altLang="zh-CN" sz="22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将匿名实例变量 </a:t>
            </a:r>
            <a:r>
              <a:rPr lang="en-US" altLang="zh-CN" sz="20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g&lt;float, 0&gt;</a:t>
            </a:r>
            <a:r>
              <a:rPr lang="zh-CN" altLang="en-US" sz="20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的值拷贝给</a:t>
            </a:r>
            <a:r>
              <a:rPr lang="en-US" altLang="zh-CN" sz="20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g1</a:t>
            </a:r>
            <a:endParaRPr lang="en-US" altLang="zh-CN" sz="20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endParaRPr>
          </a:p>
          <a:p>
            <a:pPr>
              <a:lnSpc>
                <a:spcPct val="85000"/>
              </a:lnSpc>
              <a:spcAft>
                <a:spcPts val="600"/>
              </a:spcAft>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g1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a:t>
            </a:r>
          </a:p>
          <a:p>
            <a:pPr>
              <a:lnSpc>
                <a:spcPct val="114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&amp;g2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a:t>
            </a:r>
          </a:p>
          <a:p>
            <a:pPr>
              <a:lnSpc>
                <a:spcPct val="114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&amp;g3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a:t>
            </a:r>
          </a:p>
          <a:p>
            <a:pPr>
              <a:lnSpc>
                <a:spcPct val="114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&amp;g4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0&gt;;</a:t>
            </a:r>
          </a:p>
          <a:p>
            <a:pPr>
              <a:lnSpc>
                <a:spcPct val="114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&amp;g5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4&gt;;</a:t>
            </a:r>
          </a:p>
          <a:p>
            <a:pPr>
              <a:lnSpc>
                <a:spcPct val="114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const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&amp;g6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sizeof(printf(“A”))&gt;;  </a:t>
            </a:r>
            <a:r>
              <a:rPr lang="en-US" altLang="zh-CN" sz="2400" b="1"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去掉</a:t>
            </a:r>
            <a:r>
              <a:rPr lang="en-US" altLang="zh-CN" sz="2400" b="1"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sizeof ?</a:t>
            </a:r>
          </a:p>
        </p:txBody>
      </p:sp>
      <p:sp>
        <p:nvSpPr>
          <p:cNvPr id="3" name="文本框 2">
            <a:extLst>
              <a:ext uri="{FF2B5EF4-FFF2-40B4-BE49-F238E27FC236}">
                <a16:creationId xmlns:a16="http://schemas.microsoft.com/office/drawing/2014/main" id="{BFC8207D-91A3-420B-8750-8DD3E813CE07}"/>
              </a:ext>
            </a:extLst>
          </p:cNvPr>
          <p:cNvSpPr txBox="1"/>
          <p:nvPr/>
        </p:nvSpPr>
        <p:spPr>
          <a:xfrm>
            <a:off x="5612435" y="1022142"/>
            <a:ext cx="6138407" cy="5499775"/>
          </a:xfrm>
          <a:prstGeom prst="rect">
            <a:avLst/>
          </a:prstGeom>
          <a:noFill/>
        </p:spPr>
        <p:txBody>
          <a:bodyPr wrap="square">
            <a:spAutoFit/>
          </a:bodyPr>
          <a:lstStyle/>
          <a:p>
            <a:pPr>
              <a:lnSpc>
                <a:spcPct val="105000"/>
              </a:lnSpc>
              <a:spcBef>
                <a:spcPts val="600"/>
              </a:spcBef>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int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main(</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void</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pPr>
              <a:lnSpc>
                <a:spcPct val="105000"/>
              </a:lnSpc>
            </a:pP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en-US" sz="22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将匿名实例变量 </a:t>
            </a:r>
            <a:r>
              <a:rPr lang="en-US" altLang="zh-CN" sz="24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g&lt;</a:t>
            </a:r>
            <a:r>
              <a:rPr lang="en-US" altLang="zh-CN" sz="22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float, 0&gt;</a:t>
            </a:r>
            <a:r>
              <a:rPr lang="zh-CN" altLang="en-US" sz="22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的值拷贝给</a:t>
            </a:r>
            <a:r>
              <a:rPr lang="en-US" altLang="zh-CN" sz="22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a1</a:t>
            </a:r>
          </a:p>
          <a:p>
            <a:pPr>
              <a:lnSpc>
                <a:spcPct val="75000"/>
              </a:lnSpc>
              <a:spcAft>
                <a:spcPts val="600"/>
              </a:spcAft>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a1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   </a:t>
            </a:r>
            <a:endParaRPr lang="en-US" altLang="zh-CN" sz="2400" b="1"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endParaRPr>
          </a:p>
          <a:p>
            <a:pPr>
              <a:lnSpc>
                <a:spcPct val="105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&amp;a2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a:t>
            </a:r>
          </a:p>
          <a:p>
            <a:pPr>
              <a:lnSpc>
                <a:spcPct val="105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const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&amp;a3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&gt;;</a:t>
            </a:r>
          </a:p>
          <a:p>
            <a:pPr>
              <a:lnSpc>
                <a:spcPct val="105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const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&amp;a4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0&gt;;</a:t>
            </a:r>
          </a:p>
          <a:p>
            <a:pPr>
              <a:lnSpc>
                <a:spcPct val="105000"/>
              </a:lnSpc>
            </a:pP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const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&amp;a5 = g&lt;</a:t>
            </a:r>
            <a:r>
              <a:rPr lang="en-US" altLang="zh-CN" sz="24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float</a:t>
            </a: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4&gt;;     </a:t>
            </a:r>
          </a:p>
          <a:p>
            <a:r>
              <a:rPr lang="pt-BR" altLang="zh-CN" sz="24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     //&amp;g2=&amp;g3=&amp;g4=&amp;a2=&amp;a3=&amp;a4,</a:t>
            </a:r>
          </a:p>
          <a:p>
            <a:r>
              <a:rPr lang="pt-BR" altLang="zh-CN" sz="24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     //&amp;g5=&amp;g6=&amp;a5,</a:t>
            </a:r>
          </a:p>
          <a:p>
            <a:r>
              <a:rPr lang="pt-BR" altLang="zh-CN" sz="24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     //&amp;g1!=&amp;g2, &amp;a1!=&amp;a2</a:t>
            </a:r>
          </a:p>
          <a:p>
            <a:r>
              <a:rPr lang="pt-BR" altLang="zh-CN" sz="2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pt-BR" altLang="zh-CN" sz="24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//g5=g6=a5=14, other variables = 10</a:t>
            </a:r>
          </a:p>
          <a:p>
            <a:pPr>
              <a:lnSpc>
                <a:spcPct val="105000"/>
              </a:lnSpc>
              <a:spcBef>
                <a:spcPts val="600"/>
              </a:spcBef>
            </a:pP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     a2 = 1;   </a:t>
            </a:r>
            <a:r>
              <a:rPr lang="pt-BR" altLang="zh-CN" sz="2400" b="1"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//g2=g3=g4=a2=a3=a4=1</a:t>
            </a:r>
            <a:endPar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endParaRPr>
          </a:p>
          <a:p>
            <a:pPr>
              <a:lnSpc>
                <a:spcPct val="105000"/>
              </a:lnSpc>
            </a:pPr>
            <a:r>
              <a:rPr lang="en-US" altLang="zh-CN" sz="2400" dirty="0">
                <a:solidFill>
                  <a:srgbClr val="008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400" b="1"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//a3 = 100;  //error</a:t>
            </a:r>
          </a:p>
          <a:p>
            <a:pPr>
              <a:lnSpc>
                <a:spcPct val="105000"/>
              </a:lnSpc>
            </a:pPr>
            <a:r>
              <a:rPr lang="en-US" altLang="zh-CN" sz="24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778576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13.2  </a:t>
            </a:r>
            <a:r>
              <a:rPr lang="zh-CN" altLang="en-US" dirty="0"/>
              <a:t>函数模板</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59733" y="2413744"/>
            <a:ext cx="8858425" cy="3631763"/>
          </a:xfrm>
          <a:prstGeom prst="rect">
            <a:avLst/>
          </a:prstGeom>
          <a:noFill/>
        </p:spPr>
        <p:txBody>
          <a:bodyPr wrap="square">
            <a:spAutoFit/>
          </a:bodyPr>
          <a:lstStyle/>
          <a:p>
            <a:pPr marL="228600" indent="-228600">
              <a:lnSpc>
                <a:spcPct val="125000"/>
              </a:lnSpc>
              <a:spcBef>
                <a:spcPts val="1200"/>
              </a:spcBef>
              <a:buFont typeface="Wingdings" panose="05000000000000000000" pitchFamily="2" charset="2"/>
              <a:buChar char="l"/>
              <a:defRPr/>
            </a:pPr>
            <a:r>
              <a:rPr lang="zh-CN" altLang="en-US" sz="2400" b="1" dirty="0">
                <a:latin typeface="Times New Roman" panose="02020603050405020304" pitchFamily="18" charset="0"/>
              </a:rPr>
              <a:t>函数模板是使用类型形参定义的函数框架，可根据类型实参生成函数模板的模板实例函数。</a:t>
            </a:r>
          </a:p>
          <a:p>
            <a:pPr marL="228600" indent="-228600">
              <a:spcBef>
                <a:spcPts val="1200"/>
              </a:spcBef>
              <a:buFont typeface="Wingdings" panose="05000000000000000000" pitchFamily="2" charset="2"/>
              <a:buChar char="l"/>
              <a:defRPr/>
            </a:pPr>
            <a:r>
              <a:rPr lang="zh-CN" altLang="en-US" sz="2400" b="1" dirty="0">
                <a:solidFill>
                  <a:srgbClr val="FF0000"/>
                </a:solidFill>
                <a:latin typeface="Times New Roman" panose="02020603050405020304" pitchFamily="18" charset="0"/>
              </a:rPr>
              <a:t>函数模板不能在非成员函数的内部声明。</a:t>
            </a:r>
          </a:p>
          <a:p>
            <a:pPr marL="228600" indent="-228600">
              <a:spcBef>
                <a:spcPts val="1200"/>
              </a:spcBef>
              <a:buFont typeface="Wingdings" panose="05000000000000000000" pitchFamily="2" charset="2"/>
              <a:buChar char="l"/>
              <a:defRPr/>
            </a:pPr>
            <a:r>
              <a:rPr lang="zh-CN" altLang="en-US" sz="2400" b="1" dirty="0">
                <a:latin typeface="Times New Roman" panose="02020603050405020304" pitchFamily="18" charset="0"/>
              </a:rPr>
              <a:t>根据函数模板生成的模板实例函数也和函数模板的作用域相同。</a:t>
            </a:r>
          </a:p>
          <a:p>
            <a:pPr marL="228600" indent="-228600">
              <a:spcBef>
                <a:spcPts val="1200"/>
              </a:spcBef>
              <a:buFont typeface="Wingdings" panose="05000000000000000000" pitchFamily="2" charset="2"/>
              <a:buChar char="l"/>
              <a:defRPr/>
            </a:pPr>
            <a:r>
              <a:rPr lang="zh-CN" altLang="en-US" sz="2400" b="1" dirty="0">
                <a:latin typeface="Times New Roman" panose="02020603050405020304" pitchFamily="18" charset="0"/>
              </a:rPr>
              <a:t>在函数模板中，可以使用类型形参和非类型形参。</a:t>
            </a:r>
            <a:endParaRPr lang="en-US" altLang="zh-CN" sz="2400" b="1" dirty="0">
              <a:latin typeface="Times New Roman" panose="02020603050405020304" pitchFamily="18" charset="0"/>
            </a:endParaRPr>
          </a:p>
          <a:p>
            <a:pPr marL="228600" indent="-228600">
              <a:spcBef>
                <a:spcPts val="1200"/>
              </a:spcBef>
              <a:buFont typeface="Wingdings" panose="05000000000000000000" pitchFamily="2" charset="2"/>
              <a:buChar char="l"/>
              <a:defRPr/>
            </a:pPr>
            <a:r>
              <a:rPr lang="zh-CN" altLang="en-US" sz="2400" b="1" dirty="0">
                <a:latin typeface="Times New Roman" panose="02020603050405020304" pitchFamily="18" charset="0"/>
              </a:rPr>
              <a:t>实例化时非类型形参需要传递常量作为实参。</a:t>
            </a:r>
            <a:endParaRPr lang="en-US" altLang="zh-CN" sz="2400" b="1" dirty="0">
              <a:latin typeface="Times New Roman" panose="02020603050405020304" pitchFamily="18" charset="0"/>
            </a:endParaRPr>
          </a:p>
          <a:p>
            <a:pPr marL="228600" indent="-228600">
              <a:spcBef>
                <a:spcPts val="1200"/>
              </a:spcBef>
              <a:buFont typeface="Wingdings" panose="05000000000000000000" pitchFamily="2" charset="2"/>
              <a:buChar char="l"/>
              <a:defRPr/>
            </a:pPr>
            <a:r>
              <a:rPr lang="zh-CN" altLang="en-US" sz="2400" b="1" dirty="0">
                <a:latin typeface="Times New Roman" panose="02020603050405020304" pitchFamily="18" charset="0"/>
              </a:rPr>
              <a:t>可以单独定义类的函数成员为函数模板。</a:t>
            </a:r>
            <a:endParaRPr lang="en-US" altLang="zh-CN" sz="2400" b="1" dirty="0">
              <a:latin typeface="Times New Roman" panose="02020603050405020304" pitchFamily="18" charset="0"/>
            </a:endParaRPr>
          </a:p>
        </p:txBody>
      </p:sp>
    </p:spTree>
    <p:extLst>
      <p:ext uri="{BB962C8B-B14F-4D97-AF65-F5344CB8AC3E}">
        <p14:creationId xmlns:p14="http://schemas.microsoft.com/office/powerpoint/2010/main" val="220848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A9E25C79-709D-4947-AF13-AEDEBEEAB976}"/>
              </a:ext>
            </a:extLst>
          </p:cNvPr>
          <p:cNvSpPr txBox="1"/>
          <p:nvPr/>
        </p:nvSpPr>
        <p:spPr>
          <a:xfrm>
            <a:off x="838200" y="1603224"/>
            <a:ext cx="9108882" cy="4370427"/>
          </a:xfrm>
          <a:prstGeom prst="rect">
            <a:avLst/>
          </a:prstGeom>
          <a:noFill/>
        </p:spPr>
        <p:txBody>
          <a:bodyPr wrap="square">
            <a:spAutoFit/>
          </a:bodyPr>
          <a:lstStyle/>
          <a:p>
            <a:pPr>
              <a:spcAft>
                <a:spcPts val="1200"/>
              </a:spcAft>
            </a:pPr>
            <a:r>
              <a:rPr lang="zh-CN" altLang="zh-CN" sz="1800" kern="100" dirty="0">
                <a:effectLst/>
                <a:latin typeface="Arial" panose="020B0604020202020204" pitchFamily="34" charset="0"/>
                <a:ea typeface="方正黑体简体"/>
                <a:cs typeface="Arial" panose="020B0604020202020204" pitchFamily="34" charset="0"/>
              </a:rPr>
              <a:t>【例</a:t>
            </a:r>
            <a:r>
              <a:rPr lang="en-US" altLang="zh-CN" sz="1800" kern="100" dirty="0">
                <a:effectLst/>
                <a:latin typeface="Arial" panose="020B0604020202020204" pitchFamily="34" charset="0"/>
                <a:ea typeface="方正黑体简体"/>
              </a:rPr>
              <a:t>13.3</a:t>
            </a:r>
            <a:r>
              <a:rPr lang="zh-CN" altLang="zh-CN" sz="1800" kern="100" dirty="0">
                <a:effectLst/>
                <a:latin typeface="Arial" panose="020B0604020202020204" pitchFamily="34" charset="0"/>
                <a:ea typeface="方正黑体简体"/>
                <a:cs typeface="Arial" panose="020B0604020202020204" pitchFamily="34" charset="0"/>
              </a:rPr>
              <a:t>】</a:t>
            </a:r>
            <a:r>
              <a:rPr lang="zh-CN" altLang="zh-CN" sz="1800" kern="100" dirty="0">
                <a:effectLst/>
                <a:latin typeface="Times New Roman" panose="02020603050405020304" pitchFamily="18" charset="0"/>
                <a:ea typeface="方正书宋简体"/>
                <a:cs typeface="Times New Roman" panose="02020603050405020304" pitchFamily="18" charset="0"/>
              </a:rPr>
              <a:t>定义用于变量交换和类型转换的两个函数模板</a:t>
            </a:r>
            <a:endParaRPr lang="en-US" altLang="zh-CN" dirty="0"/>
          </a:p>
          <a:p>
            <a:r>
              <a:rPr lang="en-US" altLang="zh-CN" sz="2000" b="1" dirty="0">
                <a:latin typeface="Times New Roman" panose="02020603050405020304" pitchFamily="18" charset="0"/>
                <a:cs typeface="Times New Roman" panose="02020603050405020304" pitchFamily="18" charset="0"/>
              </a:rPr>
              <a:t>template &lt;class T, int m=0&gt;	//class</a:t>
            </a:r>
            <a:r>
              <a:rPr lang="zh-CN" altLang="en-US" sz="2000" b="1" dirty="0">
                <a:latin typeface="Times New Roman" panose="02020603050405020304" pitchFamily="18" charset="0"/>
                <a:cs typeface="Times New Roman" panose="02020603050405020304" pitchFamily="18" charset="0"/>
              </a:rPr>
              <a:t>可用</a:t>
            </a:r>
            <a:r>
              <a:rPr lang="en-US" altLang="zh-CN" sz="2000" b="1" dirty="0">
                <a:latin typeface="Times New Roman" panose="02020603050405020304" pitchFamily="18" charset="0"/>
                <a:cs typeface="Times New Roman" panose="02020603050405020304" pitchFamily="18" charset="0"/>
              </a:rPr>
              <a:t>typename</a:t>
            </a:r>
            <a:r>
              <a:rPr lang="zh-CN" altLang="en-US" sz="2000" b="1" dirty="0">
                <a:latin typeface="Times New Roman" panose="02020603050405020304" pitchFamily="18" charset="0"/>
                <a:cs typeface="Times New Roman" panose="02020603050405020304" pitchFamily="18" charset="0"/>
              </a:rPr>
              <a:t>代替</a:t>
            </a:r>
          </a:p>
          <a:p>
            <a:r>
              <a:rPr lang="en-US" altLang="zh-CN" sz="2000" b="1" dirty="0">
                <a:latin typeface="Times New Roman" panose="02020603050405020304" pitchFamily="18" charset="0"/>
                <a:cs typeface="Times New Roman" panose="02020603050405020304" pitchFamily="18" charset="0"/>
              </a:rPr>
              <a:t>void swap(T &amp;x, T &amp;y=m)</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T  temp = x;</a:t>
            </a:r>
          </a:p>
          <a:p>
            <a:r>
              <a:rPr lang="en-US" altLang="zh-CN" sz="2000" b="1" dirty="0">
                <a:latin typeface="Times New Roman" panose="02020603050405020304" pitchFamily="18" charset="0"/>
                <a:cs typeface="Times New Roman" panose="02020603050405020304" pitchFamily="18" charset="0"/>
              </a:rPr>
              <a:t>    x = y;</a:t>
            </a:r>
          </a:p>
          <a:p>
            <a:r>
              <a:rPr lang="en-US" altLang="zh-CN" sz="2000" b="1" dirty="0">
                <a:latin typeface="Times New Roman" panose="02020603050405020304" pitchFamily="18" charset="0"/>
                <a:cs typeface="Times New Roman" panose="02020603050405020304" pitchFamily="18" charset="0"/>
              </a:rPr>
              <a:t>    y = temp;</a:t>
            </a:r>
          </a:p>
          <a:p>
            <a:r>
              <a:rPr lang="en-US" altLang="zh-CN" sz="2000" b="1" dirty="0">
                <a:latin typeface="Times New Roman" panose="02020603050405020304" pitchFamily="18" charset="0"/>
                <a:cs typeface="Times New Roman" panose="02020603050405020304" pitchFamily="18" charset="0"/>
              </a:rPr>
              <a:t>}</a:t>
            </a:r>
          </a:p>
          <a:p>
            <a:pPr>
              <a:spcBef>
                <a:spcPts val="1200"/>
              </a:spcBef>
            </a:pPr>
            <a:r>
              <a:rPr lang="en-US" altLang="zh-CN" sz="2000" b="1" dirty="0">
                <a:latin typeface="Times New Roman" panose="02020603050405020304" pitchFamily="18" charset="0"/>
                <a:cs typeface="Times New Roman" panose="02020603050405020304" pitchFamily="18" charset="0"/>
              </a:rPr>
              <a:t>template &lt;class D, class S&gt;	//class</a:t>
            </a:r>
            <a:r>
              <a:rPr lang="zh-CN" altLang="en-US" sz="2000" b="1" dirty="0">
                <a:latin typeface="Times New Roman" panose="02020603050405020304" pitchFamily="18" charset="0"/>
                <a:cs typeface="Times New Roman" panose="02020603050405020304" pitchFamily="18" charset="0"/>
              </a:rPr>
              <a:t>可用</a:t>
            </a:r>
            <a:r>
              <a:rPr lang="en-US" altLang="zh-CN" sz="2000" b="1" dirty="0">
                <a:latin typeface="Times New Roman" panose="02020603050405020304" pitchFamily="18" charset="0"/>
                <a:cs typeface="Times New Roman" panose="02020603050405020304" pitchFamily="18" charset="0"/>
              </a:rPr>
              <a:t>typename</a:t>
            </a:r>
            <a:r>
              <a:rPr lang="zh-CN" altLang="en-US" sz="2000" b="1" dirty="0">
                <a:latin typeface="Times New Roman" panose="02020603050405020304" pitchFamily="18" charset="0"/>
                <a:cs typeface="Times New Roman" panose="02020603050405020304" pitchFamily="18" charset="0"/>
              </a:rPr>
              <a:t>来代替定义形参</a:t>
            </a:r>
            <a:r>
              <a:rPr lang="en-US" altLang="zh-CN" sz="2000" b="1" dirty="0">
                <a:latin typeface="Times New Roman" panose="02020603050405020304" pitchFamily="18" charset="0"/>
                <a:cs typeface="Times New Roman" panose="02020603050405020304" pitchFamily="18" charset="0"/>
              </a:rPr>
              <a:t>D</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S</a:t>
            </a:r>
          </a:p>
          <a:p>
            <a:r>
              <a:rPr lang="en-US" altLang="zh-CN" sz="2000" b="1" dirty="0">
                <a:latin typeface="Times New Roman" panose="02020603050405020304" pitchFamily="18" charset="0"/>
                <a:cs typeface="Times New Roman" panose="02020603050405020304" pitchFamily="18" charset="0"/>
              </a:rPr>
              <a:t>D convert(D &amp;x, const S &amp;y)	//</a:t>
            </a:r>
            <a:r>
              <a:rPr lang="zh-CN" altLang="en-US" sz="2000" b="1" dirty="0">
                <a:latin typeface="Times New Roman" panose="02020603050405020304" pitchFamily="18" charset="0"/>
                <a:cs typeface="Times New Roman" panose="02020603050405020304" pitchFamily="18" charset="0"/>
              </a:rPr>
              <a:t>模板形参</a:t>
            </a:r>
            <a:r>
              <a:rPr lang="en-US" altLang="zh-CN" sz="2000" b="1" dirty="0">
                <a:latin typeface="Times New Roman" panose="02020603050405020304" pitchFamily="18" charset="0"/>
                <a:cs typeface="Times New Roman" panose="02020603050405020304" pitchFamily="18" charset="0"/>
              </a:rPr>
              <a:t>D</a:t>
            </a:r>
            <a:r>
              <a:rPr lang="zh-CN" altLang="en-US" sz="2000" b="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S</a:t>
            </a:r>
            <a:r>
              <a:rPr lang="zh-CN" altLang="en-US" sz="2000" b="1" dirty="0">
                <a:latin typeface="Times New Roman" panose="02020603050405020304" pitchFamily="18" charset="0"/>
                <a:cs typeface="Times New Roman" panose="02020603050405020304" pitchFamily="18" charset="0"/>
              </a:rPr>
              <a:t>必须在函数参数表中出现</a:t>
            </a:r>
          </a:p>
          <a:p>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return x = y;			//</a:t>
            </a:r>
            <a:r>
              <a:rPr lang="zh-CN" altLang="en-US" sz="2000" b="1" dirty="0">
                <a:latin typeface="Times New Roman" panose="02020603050405020304" pitchFamily="18" charset="0"/>
                <a:cs typeface="Times New Roman" panose="02020603050405020304" pitchFamily="18" charset="0"/>
              </a:rPr>
              <a:t>将</a:t>
            </a:r>
            <a:r>
              <a:rPr lang="en-US" altLang="zh-CN" sz="2000" b="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转换成类型</a:t>
            </a:r>
            <a:r>
              <a:rPr lang="en-US" altLang="zh-CN" sz="2000" b="1" dirty="0">
                <a:latin typeface="Times New Roman" panose="02020603050405020304" pitchFamily="18" charset="0"/>
                <a:cs typeface="Times New Roman" panose="02020603050405020304" pitchFamily="18" charset="0"/>
              </a:rPr>
              <a:t>D</a:t>
            </a:r>
            <a:r>
              <a:rPr lang="zh-CN" altLang="en-US" sz="2000" b="1" dirty="0">
                <a:latin typeface="Times New Roman" panose="02020603050405020304" pitchFamily="18" charset="0"/>
                <a:cs typeface="Times New Roman" panose="02020603050405020304" pitchFamily="18" charset="0"/>
              </a:rPr>
              <a:t>后赋给</a:t>
            </a:r>
            <a:r>
              <a:rPr lang="en-US" altLang="zh-CN" sz="2000" b="1" dirty="0">
                <a:latin typeface="Times New Roman" panose="02020603050405020304" pitchFamily="18" charset="0"/>
                <a:cs typeface="Times New Roman" panose="02020603050405020304" pitchFamily="18" charset="0"/>
              </a:rPr>
              <a:t>x</a:t>
            </a:r>
          </a:p>
          <a:p>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7640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243281" y="0"/>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13</a:t>
            </a:r>
            <a:r>
              <a:rPr lang="zh-CN" altLang="en-US" b="1" dirty="0">
                <a:latin typeface="隶书" panose="02010509060101010101" pitchFamily="49" charset="-122"/>
                <a:ea typeface="隶书" panose="02010509060101010101" pitchFamily="49" charset="-122"/>
              </a:rPr>
              <a:t>章  模板与内存回收</a:t>
            </a:r>
          </a:p>
        </p:txBody>
      </p:sp>
      <p:sp>
        <p:nvSpPr>
          <p:cNvPr id="5" name="文本框 4">
            <a:extLst>
              <a:ext uri="{FF2B5EF4-FFF2-40B4-BE49-F238E27FC236}">
                <a16:creationId xmlns:a16="http://schemas.microsoft.com/office/drawing/2014/main" id="{E3CA92B1-1A3F-4729-A44E-337B55514B09}"/>
              </a:ext>
            </a:extLst>
          </p:cNvPr>
          <p:cNvSpPr txBox="1"/>
          <p:nvPr/>
        </p:nvSpPr>
        <p:spPr>
          <a:xfrm>
            <a:off x="939567" y="1515758"/>
            <a:ext cx="9378891" cy="486287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struct A {</a:t>
            </a:r>
          </a:p>
          <a:p>
            <a:r>
              <a:rPr lang="en-US" altLang="zh-CN" sz="2000" b="1" dirty="0">
                <a:latin typeface="Times New Roman" panose="02020603050405020304" pitchFamily="18" charset="0"/>
                <a:cs typeface="Times New Roman" panose="02020603050405020304" pitchFamily="18" charset="0"/>
              </a:rPr>
              <a:t>    double i, j, k;</a:t>
            </a:r>
          </a:p>
          <a:p>
            <a:r>
              <a:rPr lang="en-US" altLang="zh-CN" sz="2000" b="1" dirty="0">
                <a:latin typeface="Times New Roman" panose="02020603050405020304" pitchFamily="18" charset="0"/>
                <a:cs typeface="Times New Roman" panose="02020603050405020304" pitchFamily="18" charset="0"/>
              </a:rPr>
              <a:t>public:</a:t>
            </a:r>
          </a:p>
          <a:p>
            <a:r>
              <a:rPr lang="en-US" altLang="zh-CN" sz="2000" b="1" dirty="0">
                <a:latin typeface="Times New Roman" panose="02020603050405020304" pitchFamily="18" charset="0"/>
                <a:cs typeface="Times New Roman" panose="02020603050405020304" pitchFamily="18" charset="0"/>
              </a:rPr>
              <a:t>    A(double x, double y, double z) :i(x), j(y), k(z) { };</a:t>
            </a:r>
          </a:p>
          <a:p>
            <a:r>
              <a:rPr lang="en-US" altLang="zh-CN" sz="2000" b="1" dirty="0">
                <a:latin typeface="Times New Roman" panose="02020603050405020304" pitchFamily="18" charset="0"/>
                <a:cs typeface="Times New Roman" panose="02020603050405020304" pitchFamily="18" charset="0"/>
              </a:rPr>
              <a:t>};</a:t>
            </a:r>
          </a:p>
          <a:p>
            <a:pPr>
              <a:spcBef>
                <a:spcPts val="1200"/>
              </a:spcBef>
            </a:pPr>
            <a:r>
              <a:rPr lang="en-US" altLang="zh-CN" sz="2000" b="1" dirty="0">
                <a:latin typeface="Times New Roman" panose="02020603050405020304" pitchFamily="18" charset="0"/>
                <a:cs typeface="Times New Roman" panose="02020603050405020304" pitchFamily="18" charset="0"/>
              </a:rPr>
              <a:t>void main(void) {</a:t>
            </a:r>
          </a:p>
          <a:p>
            <a:r>
              <a:rPr lang="en-US" altLang="zh-CN" sz="2000" b="1" dirty="0">
                <a:latin typeface="Times New Roman" panose="02020603050405020304" pitchFamily="18" charset="0"/>
                <a:cs typeface="Times New Roman" panose="02020603050405020304" pitchFamily="18" charset="0"/>
              </a:rPr>
              <a:t>    long x = 123,  y = 456;</a:t>
            </a:r>
          </a:p>
          <a:p>
            <a:r>
              <a:rPr lang="en-US" altLang="zh-CN" sz="2000" b="1" dirty="0">
                <a:latin typeface="Times New Roman" panose="02020603050405020304" pitchFamily="18" charset="0"/>
                <a:cs typeface="Times New Roman" panose="02020603050405020304" pitchFamily="18" charset="0"/>
              </a:rPr>
              <a:t>    char a = 'A’,  b = 'B';</a:t>
            </a:r>
          </a:p>
          <a:p>
            <a:r>
              <a:rPr lang="en-US" altLang="zh-CN" sz="2000" b="1" dirty="0">
                <a:latin typeface="Times New Roman" panose="02020603050405020304" pitchFamily="18" charset="0"/>
                <a:cs typeface="Times New Roman" panose="02020603050405020304" pitchFamily="18" charset="0"/>
              </a:rPr>
              <a:t>    A  c(1, 2, 3),  d(4, 5, 6);</a:t>
            </a:r>
          </a:p>
          <a:p>
            <a:r>
              <a:rPr lang="en-US" altLang="zh-CN" sz="2000" b="1" dirty="0">
                <a:latin typeface="Times New Roman" panose="02020603050405020304" pitchFamily="18" charset="0"/>
                <a:cs typeface="Times New Roman" panose="02020603050405020304" pitchFamily="18" charset="0"/>
              </a:rPr>
              <a:t>    ::swap&lt;long, 0&gt;(x, y);	//</a:t>
            </a:r>
            <a:r>
              <a:rPr lang="zh-CN" altLang="en-US" sz="2000" b="1" dirty="0">
                <a:latin typeface="Times New Roman" panose="02020603050405020304" pitchFamily="18" charset="0"/>
                <a:cs typeface="Times New Roman" panose="02020603050405020304" pitchFamily="18" charset="0"/>
              </a:rPr>
              <a:t>必须用常量传给非类型实参</a:t>
            </a:r>
            <a:r>
              <a:rPr lang="en-US" altLang="zh-CN" sz="2000" b="1" dirty="0">
                <a:latin typeface="Times New Roman" panose="02020603050405020304" pitchFamily="18" charset="0"/>
                <a:cs typeface="Times New Roman" panose="02020603050405020304" pitchFamily="18" charset="0"/>
              </a:rPr>
              <a:t>m,  </a:t>
            </a:r>
            <a:r>
              <a:rPr lang="en-US" altLang="zh-CN" sz="20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::swap(x, y)</a:t>
            </a:r>
            <a:endParaRPr lang="en-US" altLang="zh-CN" sz="2000" b="1" dirty="0">
              <a:solidFill>
                <a:srgbClr val="FF0000"/>
              </a:solidFill>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std::swap(x, y);	//</a:t>
            </a:r>
            <a:r>
              <a:rPr lang="zh-CN" altLang="en-US" sz="2000" b="1" dirty="0">
                <a:latin typeface="Times New Roman" panose="02020603050405020304" pitchFamily="18" charset="0"/>
                <a:cs typeface="Times New Roman" panose="02020603050405020304" pitchFamily="18" charset="0"/>
              </a:rPr>
              <a:t>自动生成实例函数</a:t>
            </a:r>
            <a:r>
              <a:rPr lang="en-US" altLang="zh-CN" sz="2000" b="1" dirty="0">
                <a:latin typeface="Times New Roman" panose="02020603050405020304" pitchFamily="18" charset="0"/>
                <a:cs typeface="Times New Roman" panose="02020603050405020304" pitchFamily="18" charset="0"/>
              </a:rPr>
              <a:t>void swap(long &amp;x, long &amp;y)</a:t>
            </a:r>
          </a:p>
          <a:p>
            <a:r>
              <a:rPr lang="en-US" altLang="zh-CN" sz="2000" b="1" dirty="0">
                <a:latin typeface="Times New Roman" panose="02020603050405020304" pitchFamily="18" charset="0"/>
                <a:cs typeface="Times New Roman" panose="02020603050405020304" pitchFamily="18" charset="0"/>
              </a:rPr>
              <a:t>    std::swap(a, b);	//</a:t>
            </a:r>
            <a:r>
              <a:rPr lang="zh-CN" altLang="en-US" sz="2000" b="1" dirty="0">
                <a:latin typeface="Times New Roman" panose="02020603050405020304" pitchFamily="18" charset="0"/>
                <a:cs typeface="Times New Roman" panose="02020603050405020304" pitchFamily="18" charset="0"/>
              </a:rPr>
              <a:t>自动生成实例函数</a:t>
            </a:r>
            <a:r>
              <a:rPr lang="en-US" altLang="zh-CN" sz="2000" b="1" dirty="0">
                <a:latin typeface="Times New Roman" panose="02020603050405020304" pitchFamily="18" charset="0"/>
                <a:cs typeface="Times New Roman" panose="02020603050405020304" pitchFamily="18" charset="0"/>
              </a:rPr>
              <a:t>void swap(char &amp;x, char &amp;y)</a:t>
            </a:r>
          </a:p>
          <a:p>
            <a:r>
              <a:rPr lang="en-US" altLang="zh-CN" sz="2000" b="1" dirty="0">
                <a:latin typeface="Times New Roman" panose="02020603050405020304" pitchFamily="18" charset="0"/>
                <a:cs typeface="Times New Roman" panose="02020603050405020304" pitchFamily="18" charset="0"/>
              </a:rPr>
              <a:t>    std::swap(c, d);	//</a:t>
            </a:r>
            <a:r>
              <a:rPr lang="zh-CN" altLang="en-US" sz="2000" b="1" dirty="0">
                <a:latin typeface="Times New Roman" panose="02020603050405020304" pitchFamily="18" charset="0"/>
                <a:cs typeface="Times New Roman" panose="02020603050405020304" pitchFamily="18" charset="0"/>
              </a:rPr>
              <a:t>自动生成实例函数</a:t>
            </a:r>
            <a:r>
              <a:rPr lang="en-US" altLang="zh-CN" sz="2000" b="1" dirty="0">
                <a:latin typeface="Times New Roman" panose="02020603050405020304" pitchFamily="18" charset="0"/>
                <a:cs typeface="Times New Roman" panose="02020603050405020304" pitchFamily="18" charset="0"/>
              </a:rPr>
              <a:t>void swap(A &amp;x, A &amp;y)</a:t>
            </a:r>
          </a:p>
          <a:p>
            <a:r>
              <a:rPr lang="en-US" altLang="zh-CN" sz="2000" b="1" dirty="0">
                <a:latin typeface="Times New Roman" panose="02020603050405020304" pitchFamily="18" charset="0"/>
                <a:cs typeface="Times New Roman" panose="02020603050405020304" pitchFamily="18" charset="0"/>
              </a:rPr>
              <a:t>    convert(a, y);		//</a:t>
            </a:r>
            <a:r>
              <a:rPr lang="zh-CN" altLang="en-US" sz="2000" b="1" dirty="0">
                <a:latin typeface="Times New Roman" panose="02020603050405020304" pitchFamily="18" charset="0"/>
                <a:cs typeface="Times New Roman" panose="02020603050405020304" pitchFamily="18" charset="0"/>
              </a:rPr>
              <a:t>自动生成实例函数</a:t>
            </a:r>
            <a:r>
              <a:rPr lang="en-US" altLang="zh-CN" sz="2000" b="1" dirty="0">
                <a:latin typeface="Times New Roman" panose="02020603050405020304" pitchFamily="18" charset="0"/>
                <a:cs typeface="Times New Roman" panose="02020603050405020304" pitchFamily="18" charset="0"/>
              </a:rPr>
              <a:t>char convert (char &amp;x, long &amp;y)</a:t>
            </a:r>
          </a:p>
          <a:p>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396178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4635</TotalTime>
  <Words>6102</Words>
  <Application>Microsoft Office PowerPoint</Application>
  <PresentationFormat>宽屏</PresentationFormat>
  <Paragraphs>519</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等线</vt:lpstr>
      <vt:lpstr>等线 Light</vt:lpstr>
      <vt:lpstr>华文楷体</vt:lpstr>
      <vt:lpstr>隶书</vt:lpstr>
      <vt:lpstr>Arial</vt:lpstr>
      <vt:lpstr>Times New Roman</vt:lpstr>
      <vt:lpstr>Wingdings</vt:lpstr>
      <vt:lpstr>Office 主题​​</vt:lpstr>
      <vt:lpstr>PowerPoint 演示文稿</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lpstr>第13章  模板与内存回收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Jin Lianghai</cp:lastModifiedBy>
  <cp:revision>717</cp:revision>
  <dcterms:created xsi:type="dcterms:W3CDTF">2020-04-22T10:23:54Z</dcterms:created>
  <dcterms:modified xsi:type="dcterms:W3CDTF">2021-09-30T08:24:21Z</dcterms:modified>
</cp:coreProperties>
</file>