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424" r:id="rId4"/>
    <p:sldId id="425" r:id="rId5"/>
    <p:sldId id="409" r:id="rId6"/>
    <p:sldId id="410" r:id="rId7"/>
    <p:sldId id="411" r:id="rId8"/>
    <p:sldId id="412" r:id="rId9"/>
    <p:sldId id="413" r:id="rId10"/>
    <p:sldId id="414" r:id="rId11"/>
    <p:sldId id="392" r:id="rId12"/>
    <p:sldId id="415" r:id="rId13"/>
    <p:sldId id="393" r:id="rId14"/>
    <p:sldId id="416" r:id="rId15"/>
    <p:sldId id="417" r:id="rId16"/>
    <p:sldId id="389" r:id="rId17"/>
    <p:sldId id="387" r:id="rId18"/>
    <p:sldId id="423" r:id="rId19"/>
    <p:sldId id="419" r:id="rId20"/>
    <p:sldId id="420" r:id="rId21"/>
    <p:sldId id="401" r:id="rId22"/>
    <p:sldId id="421" r:id="rId23"/>
    <p:sldId id="428" r:id="rId24"/>
    <p:sldId id="42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75742" y="2161953"/>
            <a:ext cx="9669406" cy="4092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可以使用以下函数成员来读取、设置和清除标志：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 );	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读取字符格式标志，如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cout.flags</a:t>
            </a:r>
            <a:r>
              <a:rPr lang="en-US" altLang="zh-CN" sz="2400" b="1" dirty="0">
                <a:latin typeface="Times New Roman" panose="02020603050405020304" pitchFamily="18" charset="0"/>
              </a:rPr>
              <a:t>();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flags(long);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long);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清除和设置字符格式标志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设置字符格式标志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unsetf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清除字符格式标志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改变输出格式：可以使用操纵符改变输出宽度、填充字符等与输出格式有关的变量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操纵符可以同输入／输出的变量或数据一起使用</a:t>
            </a:r>
          </a:p>
          <a:p>
            <a:pPr marL="1257300" lvl="2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所有的操纵符都定义在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iomanip.h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中，引用前须包含 </a:t>
            </a:r>
            <a:r>
              <a:rPr lang="en-US" altLang="zh-CN" sz="2400" b="1" dirty="0">
                <a:latin typeface="Times New Roman" panose="02020603050405020304" pitchFamily="18" charset="0"/>
              </a:rPr>
              <a:t>#include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5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1"/>
            <a:ext cx="10515600" cy="81915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1238C1-F15C-4C44-BA10-149A8343B329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1084400"/>
            <a:ext cx="6905625" cy="5335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.1】使用操纵符改变输出格式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&lt;iostream&gt;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&lt;iomanip&gt;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 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3456, j = 9012, k = 78;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i &lt;&lt; j &lt;&lt; k &lt;&lt; "\n";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cout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i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j &lt;&lt;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&lt;&lt; k;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对输出流的影响只是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暂时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上述程序产生的输出为：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3456901278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3456   9012      78 </a:t>
            </a:r>
          </a:p>
        </p:txBody>
      </p:sp>
    </p:spTree>
    <p:extLst>
      <p:ext uri="{BB962C8B-B14F-4D97-AF65-F5344CB8AC3E}">
        <p14:creationId xmlns:p14="http://schemas.microsoft.com/office/powerpoint/2010/main" val="35983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8" y="0"/>
            <a:ext cx="10515600" cy="958850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8" y="1042918"/>
            <a:ext cx="10515600" cy="5287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95621" y="1770064"/>
            <a:ext cx="11177253" cy="470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带参数操纵符函数有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setfill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setprecision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resetiosflags</a:t>
            </a:r>
            <a:r>
              <a:rPr lang="zh-CN" altLang="en-US" sz="2000" b="1" dirty="0">
                <a:latin typeface="Times New Roman" panose="02020603050405020304" pitchFamily="18" charset="0"/>
              </a:rPr>
              <a:t>、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setbase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等</a:t>
            </a:r>
          </a:p>
          <a:p>
            <a:pPr marL="685800" lvl="1" indent="-228600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程序可以定义自已的操纵符函数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但不能带参数 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  <a:r>
              <a:rPr lang="zh-CN" altLang="en-US" sz="2000" b="1" dirty="0">
                <a:latin typeface="Times New Roman" panose="02020603050405020304" pitchFamily="18" charset="0"/>
              </a:rPr>
              <a:t>Ｃ</a:t>
            </a:r>
            <a:r>
              <a:rPr lang="en-US" altLang="zh-CN" sz="2000" b="1" dirty="0">
                <a:latin typeface="Times New Roman" panose="02020603050405020304" pitchFamily="18" charset="0"/>
              </a:rPr>
              <a:t>++</a:t>
            </a:r>
            <a:r>
              <a:rPr lang="zh-CN" altLang="en-US" sz="2000" b="1" dirty="0">
                <a:latin typeface="Times New Roman" panose="02020603050405020304" pitchFamily="18" charset="0"/>
              </a:rPr>
              <a:t>预定义的操纵符函数有：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dec;      </a:t>
            </a:r>
            <a:r>
              <a:rPr lang="en-US" altLang="zh-CN" sz="1600" b="1" dirty="0">
                <a:latin typeface="Times New Roman" panose="02020603050405020304" pitchFamily="18" charset="0"/>
              </a:rPr>
              <a:t>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hex;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设置十六进制转换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oct;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设置八进制转换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ws;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提取空白字符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endl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插入回车并刷新输出流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ends;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		//</a:t>
            </a:r>
            <a:r>
              <a:rPr lang="zh-CN" altLang="en-US" sz="1600" b="1" dirty="0">
                <a:latin typeface="Times New Roman" panose="02020603050405020304" pitchFamily="18" charset="0"/>
              </a:rPr>
              <a:t>插入空字符以终止串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setbase</a:t>
            </a:r>
            <a:r>
              <a:rPr lang="en-US" altLang="zh-CN" b="1" dirty="0">
                <a:latin typeface="Times New Roman" panose="02020603050405020304" pitchFamily="18" charset="0"/>
              </a:rPr>
              <a:t>(int);  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设置进制标志为</a:t>
            </a:r>
            <a:r>
              <a:rPr lang="en-US" altLang="zh-CN" sz="1600" b="1" dirty="0">
                <a:latin typeface="Times New Roman" panose="02020603050405020304" pitchFamily="18" charset="0"/>
              </a:rPr>
              <a:t>0,8,10,16</a:t>
            </a:r>
            <a:r>
              <a:rPr lang="zh-CN" altLang="en-US" sz="1600" b="1" dirty="0">
                <a:latin typeface="Times New Roman" panose="02020603050405020304" pitchFamily="18" charset="0"/>
              </a:rPr>
              <a:t>。</a:t>
            </a:r>
            <a:r>
              <a:rPr lang="en-US" altLang="zh-CN" sz="1600" b="1" dirty="0">
                <a:latin typeface="Times New Roman" panose="02020603050405020304" pitchFamily="18" charset="0"/>
              </a:rPr>
              <a:t>0</a:t>
            </a:r>
            <a:r>
              <a:rPr lang="zh-CN" altLang="en-US" sz="1600" b="1" dirty="0">
                <a:latin typeface="Times New Roman" panose="02020603050405020304" pitchFamily="18" charset="0"/>
              </a:rPr>
              <a:t>表示缺省为十进制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resetiosflags</a:t>
            </a:r>
            <a:r>
              <a:rPr lang="en-US" altLang="zh-CN" b="1" dirty="0">
                <a:latin typeface="Times New Roman" panose="02020603050405020304" pitchFamily="18" charset="0"/>
              </a:rPr>
              <a:t>(long);</a:t>
            </a:r>
            <a:r>
              <a:rPr lang="en-US" altLang="zh-CN" sz="1600" b="1" dirty="0">
                <a:latin typeface="Times New Roman" panose="02020603050405020304" pitchFamily="18" charset="0"/>
              </a:rPr>
              <a:t>//</a:t>
            </a:r>
            <a:r>
              <a:rPr lang="zh-CN" altLang="en-US" sz="1600" b="1" dirty="0">
                <a:latin typeface="Times New Roman" panose="02020603050405020304" pitchFamily="18" charset="0"/>
              </a:rPr>
              <a:t>清除格式位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setiosflags</a:t>
            </a:r>
            <a:r>
              <a:rPr lang="en-US" altLang="zh-CN" b="1" dirty="0">
                <a:latin typeface="Times New Roman" panose="02020603050405020304" pitchFamily="18" charset="0"/>
              </a:rPr>
              <a:t>(long); 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设置格式位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setfill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设置填充字符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setprecision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设置浮点精度位数</a:t>
            </a:r>
          </a:p>
          <a:p>
            <a:pPr lvl="2">
              <a:spcBef>
                <a:spcPts val="100"/>
              </a:spcBef>
              <a:defRPr/>
            </a:pPr>
            <a:r>
              <a:rPr lang="en-US" altLang="zh-CN" b="1" dirty="0" err="1">
                <a:latin typeface="Times New Roman" panose="02020603050405020304" pitchFamily="18" charset="0"/>
              </a:rPr>
              <a:t>setw</a:t>
            </a:r>
            <a:r>
              <a:rPr lang="en-US" altLang="zh-CN" b="1" dirty="0">
                <a:latin typeface="Times New Roman" panose="02020603050405020304" pitchFamily="18" charset="0"/>
              </a:rPr>
              <a:t>(int);</a:t>
            </a:r>
            <a:r>
              <a:rPr lang="en-US" altLang="zh-CN" sz="1600" b="1" dirty="0">
                <a:latin typeface="Times New Roman" panose="02020603050405020304" pitchFamily="18" charset="0"/>
              </a:rPr>
              <a:t>        	//</a:t>
            </a:r>
            <a:r>
              <a:rPr lang="zh-CN" altLang="en-US" sz="1600" b="1" dirty="0">
                <a:latin typeface="Times New Roman" panose="02020603050405020304" pitchFamily="18" charset="0"/>
              </a:rPr>
              <a:t>设置域宽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</a:rPr>
              <a:t>对于不带参数的</a:t>
            </a:r>
            <a:r>
              <a:rPr lang="en-US" altLang="zh-CN" sz="2000" b="1" dirty="0">
                <a:latin typeface="Times New Roman" panose="02020603050405020304" pitchFamily="18" charset="0"/>
              </a:rPr>
              <a:t>dec ~ ends</a:t>
            </a:r>
            <a:r>
              <a:rPr lang="zh-CN" altLang="en-US" sz="2000" b="1" dirty="0">
                <a:latin typeface="Times New Roman" panose="02020603050405020304" pitchFamily="18" charset="0"/>
              </a:rPr>
              <a:t>操纵符函数，调用时不写括号，它们对输出流的影响是长久的。</a:t>
            </a:r>
          </a:p>
        </p:txBody>
      </p:sp>
    </p:spTree>
    <p:extLst>
      <p:ext uri="{BB962C8B-B14F-4D97-AF65-F5344CB8AC3E}">
        <p14:creationId xmlns:p14="http://schemas.microsoft.com/office/powerpoint/2010/main" val="251178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517258-19DF-4596-8E1A-F0F5F6BC6E22}"/>
              </a:ext>
            </a:extLst>
          </p:cNvPr>
          <p:cNvSpPr txBox="1">
            <a:spLocks noChangeArrowheads="1"/>
          </p:cNvSpPr>
          <p:nvPr/>
        </p:nvSpPr>
        <p:spPr>
          <a:xfrm>
            <a:off x="992826" y="1489920"/>
            <a:ext cx="5659766" cy="5169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【例12.2】</a:t>
            </a: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定义输出流的格式</a:t>
            </a:r>
          </a:p>
          <a:p>
            <a:pPr marL="0" indent="0">
              <a:buNone/>
            </a:pP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&lt;iostream&gt;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hex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dec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上述程序的输出为：</a:t>
            </a:r>
          </a:p>
          <a:p>
            <a:pPr marL="0" indent="0">
              <a:buNone/>
            </a:pPr>
            <a:r>
              <a:rPr lang="en-US" altLang="zh-CN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cccc</a:t>
            </a:r>
            <a:endParaRPr lang="en-US" altLang="zh-C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12121212</a:t>
            </a:r>
            <a:endParaRPr lang="zh-CN" alt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79909" cy="379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为流定义了一些输出函数成员，这些函数是以字符或块为单位操作的。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当输出的数据为字符类型时，输出函数按无符号和有符号字符进行重载。原型如下：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&amp;flush( );  	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刷新输出流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&amp;put(char);	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(long);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seekp</a:t>
            </a:r>
            <a:r>
              <a:rPr lang="en-US" altLang="zh-CN" sz="2400" b="1" dirty="0">
                <a:latin typeface="Times New Roman" panose="02020603050405020304" pitchFamily="18" charset="0"/>
              </a:rPr>
              <a:t>(long,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seek_dir</a:t>
            </a:r>
            <a:r>
              <a:rPr lang="en-US" altLang="zh-CN" sz="2400" b="1" dirty="0">
                <a:latin typeface="Times New Roman" panose="02020603050405020304" pitchFamily="18" charset="0"/>
              </a:rPr>
              <a:t>);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long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tellp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     	 	            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读取输出位置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ostream &amp;write(const char*, int n);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输出一个字符块</a:t>
            </a:r>
          </a:p>
        </p:txBody>
      </p:sp>
    </p:spTree>
    <p:extLst>
      <p:ext uri="{BB962C8B-B14F-4D97-AF65-F5344CB8AC3E}">
        <p14:creationId xmlns:p14="http://schemas.microsoft.com/office/powerpoint/2010/main" val="397170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0" y="1514199"/>
            <a:ext cx="10515600" cy="5416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14.3  </a:t>
            </a:r>
            <a:r>
              <a:rPr lang="zh-CN" altLang="en-US" dirty="0"/>
              <a:t>输入流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88994" y="2217581"/>
            <a:ext cx="9921197" cy="3743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从流中输入（或称提取），输入流通过重载运算符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&gt;&gt; 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实现输入。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重载后运算符函数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类型的对象，右操作数为预定义类型的引用 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在缺省情况下，用运算符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输入时将先跳过空白符，然后输入对应于输入对象的字符。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是否跳过空白符由</a:t>
            </a:r>
            <a:r>
              <a:rPr lang="en-US" altLang="zh-CN" sz="2400" b="1" dirty="0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定义的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确定，若清除该标志将不跳过空白符。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可通过操作符</a:t>
            </a:r>
            <a:r>
              <a:rPr lang="en-US" altLang="zh-CN" sz="2400" b="1" dirty="0">
                <a:latin typeface="Times New Roman" panose="02020603050405020304" pitchFamily="18" charset="0"/>
              </a:rPr>
              <a:t>ws</a:t>
            </a:r>
            <a:r>
              <a:rPr lang="zh-CN" altLang="en-US" sz="2400" b="1" dirty="0">
                <a:latin typeface="Times New Roman" panose="02020603050405020304" pitchFamily="18" charset="0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标志，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skipws</a:t>
            </a:r>
            <a:r>
              <a:rPr lang="zh-CN" altLang="en-US" sz="2400" b="1" dirty="0">
                <a:latin typeface="Times New Roman" panose="02020603050405020304" pitchFamily="18" charset="0"/>
              </a:rPr>
              <a:t>被缺省设置为跳过空白符。</a:t>
            </a:r>
          </a:p>
        </p:txBody>
      </p:sp>
    </p:spTree>
    <p:extLst>
      <p:ext uri="{BB962C8B-B14F-4D97-AF65-F5344CB8AC3E}">
        <p14:creationId xmlns:p14="http://schemas.microsoft.com/office/powerpoint/2010/main" val="337500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22BDE7-F5F1-4C72-B9B0-F1C4721DBE50}"/>
              </a:ext>
            </a:extLst>
          </p:cNvPr>
          <p:cNvSpPr txBox="1"/>
          <p:nvPr/>
        </p:nvSpPr>
        <p:spPr>
          <a:xfrm>
            <a:off x="838200" y="1460928"/>
            <a:ext cx="872783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12.4】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输入流的用法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&lt;iomanip&gt;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main(void)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c, d, s[80];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long f;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返回格式化标志，缺省为跳过空白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(0L);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设置格式化标志，返回原格式化标志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c &gt;&gt; d; 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不跳过空白字符输入 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ws &gt;&gt; c &gt;&gt; d;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跳过空白字符输入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cin.flags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      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恢复原格式化标志为跳过空白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cin.width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(s)-1);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避免溢出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e;       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跳过空白输入字符串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062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770"/>
            <a:ext cx="10515600" cy="50614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1BF93D-CF3B-4F8C-BD93-720023DF435F}"/>
              </a:ext>
            </a:extLst>
          </p:cNvPr>
          <p:cNvSpPr txBox="1"/>
          <p:nvPr/>
        </p:nvSpPr>
        <p:spPr>
          <a:xfrm>
            <a:off x="838200" y="878383"/>
            <a:ext cx="7831016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4000"/>
              </a:lnSpc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14.4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重载输入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输出流的运算符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对于输入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输出流的运算符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重载了简单的数据类型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对于复杂的对象，则需在类中重载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111B1-F195-49C7-89AB-39AFC3008D81}"/>
              </a:ext>
            </a:extLst>
          </p:cNvPr>
          <p:cNvSpPr txBox="1"/>
          <p:nvPr/>
        </p:nvSpPr>
        <p:spPr>
          <a:xfrm>
            <a:off x="748938" y="2439436"/>
            <a:ext cx="5555533" cy="395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8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#define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_CRT_SECURE_NO_WARNINGS</a:t>
            </a: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char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name[50];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A( ) { age = 0;  name[0] = 0; 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.name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", "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.age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"\n"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9CC257-C319-4582-83D2-105E6A583926}"/>
              </a:ext>
            </a:extLst>
          </p:cNvPr>
          <p:cNvSpPr txBox="1"/>
          <p:nvPr/>
        </p:nvSpPr>
        <p:spPr>
          <a:xfrm>
            <a:off x="6604958" y="2429911"/>
            <a:ext cx="52103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istream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&amp;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"Name: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.name;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"age: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; 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.age;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return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a;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cin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如果没有重载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 ?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如果没有重载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 ?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64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15"/>
            <a:ext cx="10515600" cy="47163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812"/>
            <a:ext cx="5165785" cy="5881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14.5  </a:t>
            </a:r>
            <a:r>
              <a:rPr lang="zh-CN" altLang="en-US" b="1" dirty="0"/>
              <a:t>重定向 </a:t>
            </a:r>
            <a:r>
              <a:rPr lang="en-US" altLang="zh-CN" b="1" dirty="0"/>
              <a:t>cin </a:t>
            </a:r>
            <a:r>
              <a:rPr lang="zh-CN" altLang="en-US" b="1" dirty="0"/>
              <a:t>和 </a:t>
            </a:r>
            <a:r>
              <a:rPr lang="en-US" altLang="zh-CN" b="1" dirty="0"/>
              <a:t>cout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23179" y="1500931"/>
            <a:ext cx="5864838" cy="2269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cin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可以被重定向，而 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cin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一般表示屏幕和键盘。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1800"/>
              </a:spcBef>
              <a:defRPr/>
            </a:pPr>
            <a:r>
              <a:rPr lang="zh-CN" altLang="en-US" sz="2200" b="1" dirty="0">
                <a:latin typeface="Times New Roman" panose="02020603050405020304" pitchFamily="18" charset="0"/>
              </a:rPr>
              <a:t>下面的程序重定向</a:t>
            </a:r>
            <a:r>
              <a:rPr lang="en-US" altLang="zh-CN" sz="2200" b="1" dirty="0">
                <a:latin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</a:rPr>
              <a:t>cin</a:t>
            </a:r>
            <a:r>
              <a:rPr lang="zh-CN" altLang="en-US" sz="2200" b="1" dirty="0">
                <a:latin typeface="Times New Roman" panose="02020603050405020304" pitchFamily="18" charset="0"/>
              </a:rPr>
              <a:t>到文件：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cout</a:t>
            </a:r>
            <a:r>
              <a:rPr lang="zh-CN" altLang="en-US" sz="2200" b="1" dirty="0">
                <a:latin typeface="Times New Roman" panose="02020603050405020304" pitchFamily="18" charset="0"/>
              </a:rPr>
              <a:t>输出的东西被保存到 </a:t>
            </a:r>
            <a:r>
              <a:rPr lang="en-US" altLang="zh-CN" sz="2200" b="1" dirty="0">
                <a:latin typeface="Times New Roman" panose="02020603050405020304" pitchFamily="18" charset="0"/>
              </a:rPr>
              <a:t>2.txt</a:t>
            </a:r>
            <a:r>
              <a:rPr lang="zh-CN" altLang="en-US" sz="2200" b="1" dirty="0">
                <a:latin typeface="Times New Roman" panose="02020603050405020304" pitchFamily="18" charset="0"/>
              </a:rPr>
              <a:t>，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cin</a:t>
            </a:r>
            <a:r>
              <a:rPr lang="zh-CN" altLang="en-US" sz="2200" b="1" dirty="0">
                <a:latin typeface="Times New Roman" panose="02020603050405020304" pitchFamily="18" charset="0"/>
              </a:rPr>
              <a:t>输入的东西来自文件</a:t>
            </a:r>
            <a:r>
              <a:rPr lang="en-US" altLang="zh-CN" sz="2200" b="1" dirty="0">
                <a:latin typeface="Times New Roman" panose="02020603050405020304" pitchFamily="18" charset="0"/>
              </a:rPr>
              <a:t> 1.txt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A7C27-AEB4-4003-9A05-3D0778FF63DA}"/>
              </a:ext>
            </a:extLst>
          </p:cNvPr>
          <p:cNvSpPr txBox="1"/>
          <p:nvPr/>
        </p:nvSpPr>
        <p:spPr>
          <a:xfrm>
            <a:off x="5626985" y="2507873"/>
            <a:ext cx="558016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freopen(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"1.txt"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"r"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freopen(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"2.txt"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"w"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“hello\n”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hello\n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2.txt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cout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12345;      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12345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写入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2.txt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int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x, y;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cin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x </a:t>
            </a:r>
            <a:r>
              <a:rPr lang="en-US" altLang="zh-CN" sz="2000" b="1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y;	   //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1.txt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中读取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个整数给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y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05"/>
            <a:ext cx="10515600" cy="782188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050"/>
            <a:ext cx="10515600" cy="482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14.6  </a:t>
            </a:r>
            <a:r>
              <a:rPr lang="zh-CN" altLang="en-US" b="1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75258" y="1861903"/>
            <a:ext cx="9364067" cy="5125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文件流类定义了文件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操作，包含在头文件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文件流类包括：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，只能从文件中读取数据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，只能写数据到文件中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ofstream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文件流对象必须在文件打开后才能输入／输出，在文件关闭后才能再次打开文件。定义文件流对象和打开文件可以同时进行，例如：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ifstream f1(“input.dat”);     </a:t>
            </a:r>
          </a:p>
          <a:p>
            <a:pPr lvl="2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ofstream f2(“output.dat");</a:t>
            </a:r>
          </a:p>
          <a:p>
            <a:pPr lvl="2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fstream f("1.dat", ios::in | ios::out | ios::binary);</a:t>
            </a:r>
          </a:p>
          <a:p>
            <a:pPr lvl="2">
              <a:defRPr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90" y="1523700"/>
            <a:ext cx="8130640" cy="322945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流类实现从文件或缓冲区（字符串）中读取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存贮格式化的数据（数据从一个地方流动到另一个地方）。</a:t>
            </a:r>
            <a:endParaRPr lang="en-US" altLang="zh-CN" sz="2400" b="1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流类包括：文件流、字符串流。</a:t>
            </a:r>
            <a:endParaRPr lang="en-US" altLang="zh-CN" sz="2400" b="1" dirty="0"/>
          </a:p>
          <a:p>
            <a:pPr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流操作可以直接输入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输出，也可以带缓冲的输入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9922565" cy="4517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14.6  </a:t>
            </a:r>
            <a:r>
              <a:rPr lang="zh-CN" altLang="en-US" b="1" dirty="0"/>
              <a:t>文件流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64366" y="2308969"/>
            <a:ext cx="10391649" cy="400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在缺省情况下，文件用文本模式打开，类</a:t>
            </a:r>
            <a:r>
              <a:rPr lang="en-US" altLang="zh-CN" sz="2400" b="1" dirty="0">
                <a:latin typeface="Times New Roman" panose="02020603050405020304" pitchFamily="18" charset="0"/>
              </a:rPr>
              <a:t>ios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定义了多种文件打开模式：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ios::app	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在文件尾追加数据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ios::ate	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在已打开文件上找到文件尾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ios::in 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打开的文件供读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ios::out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打开的文件供写，缺省为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zh-CN" altLang="en-US" sz="2400" b="1" dirty="0">
                <a:latin typeface="Times New Roman" panose="02020603050405020304" pitchFamily="18" charset="0"/>
              </a:rPr>
              <a:t>方式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ios::binary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以正文方式打开文件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trunc</a:t>
            </a:r>
            <a:r>
              <a:rPr lang="en-US" altLang="zh-CN" sz="2400" b="1" dirty="0">
                <a:latin typeface="Times New Roman" panose="02020603050405020304" pitchFamily="18" charset="0"/>
              </a:rPr>
              <a:t>  	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若文件存在，则消除原文件内容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nocreate</a:t>
            </a:r>
            <a:r>
              <a:rPr lang="en-US" altLang="zh-CN" sz="2400" b="1" dirty="0">
                <a:latin typeface="Times New Roman" panose="02020603050405020304" pitchFamily="18" charset="0"/>
              </a:rPr>
              <a:t>	  </a:t>
            </a:r>
            <a:r>
              <a:rPr lang="zh-CN" altLang="en-US" sz="2400" b="1" dirty="0">
                <a:latin typeface="Times New Roman" panose="02020603050405020304" pitchFamily="18" charset="0"/>
              </a:rPr>
              <a:t>若要打开的文件不存在，则打开失败</a:t>
            </a:r>
          </a:p>
          <a:p>
            <a:pPr lvl="2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ios::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noreplace</a:t>
            </a:r>
            <a:r>
              <a:rPr lang="en-US" altLang="zh-CN" sz="2400" b="1" dirty="0">
                <a:latin typeface="Times New Roman" panose="02020603050405020304" pitchFamily="18" charset="0"/>
              </a:rPr>
              <a:t>	  </a:t>
            </a:r>
            <a:r>
              <a:rPr lang="zh-CN" altLang="en-US" sz="2400" b="1" dirty="0">
                <a:latin typeface="Times New Roman" panose="02020603050405020304" pitchFamily="18" charset="0"/>
              </a:rPr>
              <a:t>除非同时设置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ate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app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，否则文件存在时打开失败</a:t>
            </a:r>
          </a:p>
        </p:txBody>
      </p:sp>
    </p:spTree>
    <p:extLst>
      <p:ext uri="{BB962C8B-B14F-4D97-AF65-F5344CB8AC3E}">
        <p14:creationId xmlns:p14="http://schemas.microsoft.com/office/powerpoint/2010/main" val="3460217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章流及类库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5F07E-4B69-4E61-B1B4-E3CCBC719EDA}"/>
              </a:ext>
            </a:extLst>
          </p:cNvPr>
          <p:cNvSpPr txBox="1"/>
          <p:nvPr/>
        </p:nvSpPr>
        <p:spPr>
          <a:xfrm>
            <a:off x="468782" y="1302646"/>
            <a:ext cx="50434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14.5】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使用文件流编写文件拷贝程序。</a:t>
            </a: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&lt;fstream&gt;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argc, char *argv[])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ifstream f1;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ofstream f2;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char ch;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(argc != 3)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cerr &lt;&lt; "Parameters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2BC66-F4D5-4FC2-B92B-0280F6D0BFD1}"/>
              </a:ext>
            </a:extLst>
          </p:cNvPr>
          <p:cNvSpPr txBox="1"/>
          <p:nvPr/>
        </p:nvSpPr>
        <p:spPr>
          <a:xfrm>
            <a:off x="5881697" y="1302646"/>
            <a:ext cx="50434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f1.open(argv[1], ios::in+ios::binary);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!f1 ) {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若文件不存在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cerr &lt;&lt; "Source file open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f2.open(argv[2], ios::out+ios::binary);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 !f2 )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cerr &lt;&lt; "Object file open error!\n";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f1.close( );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 f1.get(ch) )  f2.put(ch);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f1.close( );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f2.close( 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62"/>
            <a:ext cx="10515600" cy="70932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51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92583" y="1836786"/>
            <a:ext cx="9413417" cy="3867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sscanf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sprintf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的功能类似，字符串流实现了从缓冲区（字符串）中提取</a:t>
            </a:r>
            <a:r>
              <a:rPr lang="en-US" altLang="zh-CN" sz="2400" b="1" dirty="0">
                <a:latin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</a:rPr>
              <a:t>写入格式化的数据。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定义了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种种字符串流，一种在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中定义，另一种在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中定义。它们实现的功能基本一样。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是基于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编写的，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sstream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则是基于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编写的。因此，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的函数返回的是 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类型的字符串，而</a:t>
            </a:r>
            <a:r>
              <a:rPr lang="en-US" altLang="zh-CN" sz="2400" b="1" dirty="0">
                <a:latin typeface="Times New Roman" panose="02020603050405020304" pitchFamily="18" charset="0"/>
              </a:rPr>
              <a:t>stratream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的函数返回的是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类型的字符串。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已被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标准宣称为</a:t>
            </a:r>
            <a:r>
              <a:rPr lang="en-US" altLang="zh-CN" sz="2400" b="1" dirty="0">
                <a:latin typeface="Times New Roman" panose="02020603050405020304" pitchFamily="18" charset="0"/>
              </a:rPr>
              <a:t>deprecated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61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62"/>
            <a:ext cx="10515600" cy="70932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51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616408" y="1663197"/>
            <a:ext cx="10611573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包括：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std::string 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ostringstream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stringbuf</a:t>
            </a:r>
          </a:p>
          <a:p>
            <a:pPr marL="685800" lvl="1" indent="-2286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strstream </a:t>
            </a:r>
            <a:r>
              <a:rPr lang="zh-CN" altLang="en-US" sz="2400" b="1" dirty="0">
                <a:latin typeface="Times New Roman" panose="02020603050405020304" pitchFamily="18" charset="0"/>
              </a:rPr>
              <a:t>包括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&lt; deprecated 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，只能从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缓冲区中读取数据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输出流类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，只能写数据到</a:t>
            </a:r>
            <a:r>
              <a:rPr lang="en-US" altLang="zh-CN" sz="2400" b="1" dirty="0">
                <a:latin typeface="Times New Roman" panose="02020603050405020304" pitchFamily="18" charset="0"/>
              </a:rPr>
              <a:t>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（将</a:t>
            </a:r>
            <a:r>
              <a:rPr lang="en-US" altLang="zh-CN" sz="2400" b="1" dirty="0">
                <a:latin typeface="Times New Roman" panose="02020603050405020304" pitchFamily="18" charset="0"/>
              </a:rPr>
              <a:t>istrstream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</a:rPr>
              <a:t>ostrstream</a:t>
            </a:r>
            <a:r>
              <a:rPr lang="zh-CN" altLang="en-US" sz="2400" b="1" dirty="0">
                <a:latin typeface="Times New Roman" panose="02020603050405020304" pitchFamily="18" charset="0"/>
              </a:rPr>
              <a:t>合到一起）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输入输出流类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strstreambuf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50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677"/>
            <a:ext cx="10515600" cy="82817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505"/>
            <a:ext cx="10515600" cy="5811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b="1" dirty="0"/>
              <a:t>14.7  </a:t>
            </a:r>
            <a:r>
              <a:rPr lang="zh-CN" altLang="en-US" b="1" dirty="0"/>
              <a:t>字符串流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758206" y="1551236"/>
            <a:ext cx="96421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&lt;iostream&gt;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&lt;sstream&gt;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#include &lt;string.h&gt;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using namespace std;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int main(int argc, char *argv[ ])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{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stringstream ss;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 str = "abc";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ss &lt;&lt; str &lt;&lt; 12345 &lt;&lt; "  123";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//ss:  abc12345 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string s;  int n;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ss &gt;&gt; s &gt;&gt; n;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//s = abc12345,  n =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cout &lt;&lt; ss.str() &lt;&lt; ": " &lt;&lt; s &lt;&lt; "," &lt;&lt; n;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//abc12345, 123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    return 0;</a:t>
            </a:r>
          </a:p>
          <a:p>
            <a:pPr lvl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9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07" y="1197028"/>
            <a:ext cx="5482331" cy="107171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  <a:endParaRPr lang="en-US" altLang="zh-CN" dirty="0"/>
          </a:p>
          <a:p>
            <a:pPr marL="26670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流类结构图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7E8AD3-3DB2-423A-B185-93BB2343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32" y="2346385"/>
            <a:ext cx="10197258" cy="3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74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108" y="1360537"/>
            <a:ext cx="9217568" cy="40999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流类概述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ios_base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都是虚基类（不能实例化）。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的派生类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ostream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实现了对流进行格式化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和错误处理的操作。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indent="-268288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定义了对流缓冲区操作的接口，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是流与物理设备的缓冲接口，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其派生类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stringbuf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被用来实现文件流和字符串流的操作。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5963" indent="-160338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文件流：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</a:p>
          <a:p>
            <a:pPr marL="715963" indent="-160338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字符串流：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istringstream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ostringstream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</a:p>
        </p:txBody>
      </p:sp>
    </p:spTree>
    <p:extLst>
      <p:ext uri="{BB962C8B-B14F-4D97-AF65-F5344CB8AC3E}">
        <p14:creationId xmlns:p14="http://schemas.microsoft.com/office/powerpoint/2010/main" val="23868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08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14.1  </a:t>
            </a:r>
            <a:r>
              <a:rPr lang="zh-CN" altLang="en-US" dirty="0"/>
              <a:t>流类概述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46755" y="2198084"/>
            <a:ext cx="9896318" cy="401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操作系统将键盘、显示器、打印机等映射为文件。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Ｃ</a:t>
            </a:r>
            <a:r>
              <a:rPr lang="en-US" altLang="zh-CN" sz="2400" b="1" dirty="0">
                <a:latin typeface="Times New Roman" panose="02020603050405020304" pitchFamily="18" charset="0"/>
              </a:rPr>
              <a:t>++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预定义了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个流类对象，即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cerr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clog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标准流类对象，当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程序开始执行时，这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个流类对象已被构造好，且不能被应用程序析构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 cin; 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stdin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cout;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stdout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cerr;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 </a:t>
            </a:r>
            <a:r>
              <a:rPr lang="en-US" altLang="zh-CN" sz="2400" b="1" dirty="0">
                <a:latin typeface="Times New Roman" panose="02020603050405020304" pitchFamily="18" charset="0"/>
              </a:rPr>
              <a:t>stderr</a:t>
            </a:r>
          </a:p>
          <a:p>
            <a:pPr marL="1165225" lvl="2" indent="-342900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extern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 clog;	  //</a:t>
            </a:r>
            <a:r>
              <a:rPr lang="zh-CN" altLang="en-US" sz="2400" b="1" dirty="0">
                <a:latin typeface="Times New Roman" panose="02020603050405020304" pitchFamily="18" charset="0"/>
              </a:rPr>
              <a:t>相应于有缓冲的 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</a:p>
          <a:p>
            <a:pPr marL="685800" lvl="1" indent="-228600">
              <a:lnSpc>
                <a:spcPct val="114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</a:rPr>
              <a:t>clog</a:t>
            </a:r>
            <a:r>
              <a:rPr lang="zh-CN" altLang="en-US" sz="2400" b="1" dirty="0">
                <a:latin typeface="Times New Roman" panose="02020603050405020304" pitchFamily="18" charset="0"/>
              </a:rPr>
              <a:t>之间的区别是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没有缓冲，发送给</a:t>
            </a:r>
            <a:r>
              <a:rPr lang="en-US" altLang="zh-CN" sz="2400" b="1" dirty="0">
                <a:latin typeface="Times New Roman" panose="02020603050405020304" pitchFamily="18" charset="0"/>
              </a:rPr>
              <a:t>cerr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的内容立即输出。</a:t>
            </a:r>
          </a:p>
        </p:txBody>
      </p:sp>
    </p:spTree>
    <p:extLst>
      <p:ext uri="{BB962C8B-B14F-4D97-AF65-F5344CB8AC3E}">
        <p14:creationId xmlns:p14="http://schemas.microsoft.com/office/powerpoint/2010/main" val="6614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53"/>
            <a:ext cx="10515600" cy="660416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1" y="1030995"/>
            <a:ext cx="8557591" cy="6604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550271" y="1770026"/>
            <a:ext cx="8827893" cy="453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输入、输出流类定义了流类最基本的操作，包含在头文件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iostream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输出流通过重载左移运算符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 </a:t>
            </a:r>
            <a:r>
              <a:rPr lang="zh-CN" altLang="en-US" sz="2400" b="1" dirty="0">
                <a:latin typeface="Times New Roman" panose="02020603050405020304" pitchFamily="18" charset="0"/>
              </a:rPr>
              <a:t>实现输出，其左操作数为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类型的对象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，右操作数为所有简单类型的右值表达式</a:t>
            </a:r>
          </a:p>
          <a:p>
            <a:pPr lvl="1"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&lt;&lt; "Hello!\n"; 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该语句隐含地调用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cout.operator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&lt;&lt;(const char *str)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，该函数输出参数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所指定的字符串，并返回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ostream_withassign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类型的引用 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</a:t>
            </a:r>
          </a:p>
          <a:p>
            <a:pPr marL="685800" lvl="1" indent="-228600">
              <a:lnSpc>
                <a:spcPct val="11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上述函数调用的结果可进一步作为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的左操作数 </a:t>
            </a:r>
          </a:p>
        </p:txBody>
      </p:sp>
    </p:spTree>
    <p:extLst>
      <p:ext uri="{BB962C8B-B14F-4D97-AF65-F5344CB8AC3E}">
        <p14:creationId xmlns:p14="http://schemas.microsoft.com/office/powerpoint/2010/main" val="21385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8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02246" y="2254718"/>
            <a:ext cx="7469545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重载后仍然保持自左至右的结合方式，因此，可以一次自左至右地输出多个右值表达式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 &lt;&lt; "i=" &lt;&lt; i &lt;&lt; ", d=" &lt;&lt; d &lt;&lt; "\n"; </a:t>
            </a:r>
          </a:p>
          <a:p>
            <a:pPr marL="685800" lvl="1" indent="-228600">
              <a:lnSpc>
                <a:spcPct val="114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由于重载不改变运算符的优先级：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 &lt;&lt; "sum=" &lt;&lt; 3+5 &lt;&lt; "\n"; </a:t>
            </a:r>
          </a:p>
          <a:p>
            <a:pPr lvl="1">
              <a:lnSpc>
                <a:spcPct val="114000"/>
              </a:lnSpc>
              <a:spcBef>
                <a:spcPts val="5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cout &lt;&lt; “x &amp; y=" &lt;&lt;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(x &amp; y)</a:t>
            </a:r>
            <a:r>
              <a:rPr lang="en-US" altLang="zh-CN" sz="2400" b="1" dirty="0">
                <a:latin typeface="Times New Roman" panose="02020603050405020304" pitchFamily="18" charset="0"/>
              </a:rPr>
              <a:t> &lt;&lt; "\n"; </a:t>
            </a:r>
          </a:p>
        </p:txBody>
      </p:sp>
    </p:spTree>
    <p:extLst>
      <p:ext uri="{BB962C8B-B14F-4D97-AF65-F5344CB8AC3E}">
        <p14:creationId xmlns:p14="http://schemas.microsoft.com/office/powerpoint/2010/main" val="3428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14.2  </a:t>
            </a:r>
            <a:r>
              <a:rPr lang="zh-CN" altLang="en-US" dirty="0"/>
              <a:t>输出流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68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输出流为运算符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预定义的右操作数的数据类型有：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short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int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等有符号或无符号的整数类型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char *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float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long double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latin typeface="Times New Roman" panose="02020603050405020304" pitchFamily="18" charset="0"/>
              </a:rPr>
              <a:t>void *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等类型</a:t>
            </a:r>
          </a:p>
          <a:p>
            <a:pPr marL="685800" lvl="1" indent="-2286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所有的输出按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规定的转换规则进行转换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例如，下面的两个输出语句产生完全一样的输出结果：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int   m;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long  n;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cout&lt;&lt;m&lt;&lt;'\t'&lt;&lt;n;</a:t>
            </a:r>
          </a:p>
          <a:p>
            <a:pPr lvl="1"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("%d\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t%ld</a:t>
            </a:r>
            <a:r>
              <a:rPr lang="en-US" altLang="zh-CN" sz="2400" b="1" dirty="0">
                <a:latin typeface="Times New Roman" panose="02020603050405020304" pitchFamily="18" charset="0"/>
              </a:rPr>
              <a:t>", m, n);</a:t>
            </a:r>
          </a:p>
        </p:txBody>
      </p:sp>
    </p:spTree>
    <p:extLst>
      <p:ext uri="{BB962C8B-B14F-4D97-AF65-F5344CB8AC3E}">
        <p14:creationId xmlns:p14="http://schemas.microsoft.com/office/powerpoint/2010/main" val="190528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53"/>
            <a:ext cx="10515600" cy="90658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14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流及类库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491147" y="1020139"/>
            <a:ext cx="8811880" cy="562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输出格式：由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各种状态标志确定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状态标志：由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类型的枚举量定义</a:t>
            </a:r>
          </a:p>
          <a:p>
            <a:pPr lvl="1">
              <a:lnSpc>
                <a:spcPct val="85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 {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skipws,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输入时跳过空白：空格、回车、换行及制表符等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left ,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左对齐输出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right 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右对齐输出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internal, 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在符号或基指示后填补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dec,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按十进制转换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oct, 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按八进制转换</a:t>
            </a:r>
          </a:p>
          <a:p>
            <a:pPr lvl="2">
              <a:lnSpc>
                <a:spcPct val="9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按十六进制转换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showbase,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在输出中使用基指示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showpoint,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在浮点输出中显示小数点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uppercase,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大写十六进制输出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showpos,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对正整数显示＋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scientific,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用科学计数法表示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fixed,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用小数点表示浮点数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unitbuf,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所有流在输出后刷新</a:t>
            </a:r>
          </a:p>
          <a:p>
            <a:pPr>
              <a:lnSpc>
                <a:spcPct val="9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stdio 		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在输出到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stdout, stderr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后刷新</a:t>
            </a:r>
          </a:p>
          <a:p>
            <a:pPr marL="447675">
              <a:lnSpc>
                <a:spcPct val="85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181F3-5E73-4D63-A2A8-D6CBC7A9FB21}"/>
              </a:ext>
            </a:extLst>
          </p:cNvPr>
          <p:cNvSpPr txBox="1"/>
          <p:nvPr/>
        </p:nvSpPr>
        <p:spPr>
          <a:xfrm>
            <a:off x="7885043" y="4429539"/>
            <a:ext cx="2604052" cy="9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将</a:t>
            </a:r>
            <a:r>
              <a:rPr lang="en-US" altLang="zh-CN" b="1" dirty="0">
                <a:solidFill>
                  <a:srgbClr val="0000FF"/>
                </a:solidFill>
              </a:rPr>
              <a:t>256</a:t>
            </a:r>
            <a:r>
              <a:rPr lang="zh-CN" altLang="en-US" b="1" dirty="0">
                <a:solidFill>
                  <a:srgbClr val="0000FF"/>
                </a:solidFill>
              </a:rPr>
              <a:t>用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进制显示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cout &lt;&lt; hex &lt;&lt; 256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0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2983</Words>
  <Application>Microsoft Office PowerPoint</Application>
  <PresentationFormat>宽屏</PresentationFormat>
  <Paragraphs>298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隶书</vt:lpstr>
      <vt:lpstr>Arial</vt:lpstr>
      <vt:lpstr>Times New Roman</vt:lpstr>
      <vt:lpstr>Wingdings</vt:lpstr>
      <vt:lpstr>Office 主题​​</vt:lpstr>
      <vt:lpstr>PowerPoint 演示文稿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  流及类库</vt:lpstr>
      <vt:lpstr>第14章流及类库</vt:lpstr>
      <vt:lpstr>第14章  流及类库</vt:lpstr>
      <vt:lpstr>第14章流及类库</vt:lpstr>
      <vt:lpstr>第14章  流及类库</vt:lpstr>
      <vt:lpstr>第14章  流及类库</vt:lpstr>
      <vt:lpstr>第14章流及类库</vt:lpstr>
      <vt:lpstr>第14章流及类库</vt:lpstr>
      <vt:lpstr>第14章  流及类库</vt:lpstr>
      <vt:lpstr>第14章  流及类库</vt:lpstr>
      <vt:lpstr>第14章  流及类库</vt:lpstr>
      <vt:lpstr>第14章流及类库</vt:lpstr>
      <vt:lpstr>第14章  流及类库</vt:lpstr>
      <vt:lpstr>第14章  流及类库</vt:lpstr>
      <vt:lpstr>第14章  流及类库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Jin-Home</cp:lastModifiedBy>
  <cp:revision>711</cp:revision>
  <dcterms:created xsi:type="dcterms:W3CDTF">2020-04-22T10:23:54Z</dcterms:created>
  <dcterms:modified xsi:type="dcterms:W3CDTF">2021-10-01T03:46:49Z</dcterms:modified>
</cp:coreProperties>
</file>