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6" r:id="rId4"/>
    <p:sldId id="380" r:id="rId5"/>
    <p:sldId id="357" r:id="rId6"/>
    <p:sldId id="359" r:id="rId7"/>
    <p:sldId id="360" r:id="rId8"/>
    <p:sldId id="358" r:id="rId9"/>
    <p:sldId id="361" r:id="rId10"/>
    <p:sldId id="363" r:id="rId11"/>
    <p:sldId id="362" r:id="rId12"/>
    <p:sldId id="364" r:id="rId13"/>
    <p:sldId id="365" r:id="rId14"/>
    <p:sldId id="367" r:id="rId15"/>
    <p:sldId id="366" r:id="rId16"/>
    <p:sldId id="368" r:id="rId17"/>
    <p:sldId id="384" r:id="rId18"/>
    <p:sldId id="369" r:id="rId19"/>
    <p:sldId id="381" r:id="rId20"/>
    <p:sldId id="382" r:id="rId21"/>
    <p:sldId id="383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5C35E-F062-45BE-9EC3-4AFB097D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16" y="2470232"/>
            <a:ext cx="9818241" cy="3209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480B58-CC99-42B5-A942-B33DEFF7A66C}"/>
              </a:ext>
            </a:extLst>
          </p:cNvPr>
          <p:cNvSpPr txBox="1"/>
          <p:nvPr/>
        </p:nvSpPr>
        <p:spPr>
          <a:xfrm flipH="1">
            <a:off x="1359668" y="5712902"/>
            <a:ext cx="95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注意：没有函数体</a:t>
            </a:r>
            <a:r>
              <a:rPr lang="en-US" altLang="zh-CN" dirty="0" err="1"/>
              <a:t>block_statment</a:t>
            </a:r>
            <a:r>
              <a:rPr lang="zh-CN" altLang="en-US" dirty="0"/>
              <a:t>为函数说明，否则为函数定义</a:t>
            </a:r>
          </a:p>
        </p:txBody>
      </p:sp>
    </p:spTree>
    <p:extLst>
      <p:ext uri="{BB962C8B-B14F-4D97-AF65-F5344CB8AC3E}">
        <p14:creationId xmlns:p14="http://schemas.microsoft.com/office/powerpoint/2010/main" val="349729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3.2 C++</a:t>
            </a:r>
            <a:r>
              <a:rPr lang="zh-CN" altLang="en-US" sz="11200" dirty="0"/>
              <a:t>的函数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6400" b="1" dirty="0"/>
              <a:t>            int d( ) { return 0; }		//</a:t>
            </a:r>
            <a:r>
              <a:rPr lang="zh-CN" altLang="en-US" sz="6400" b="1" dirty="0"/>
              <a:t>默认定义全局函数</a:t>
            </a:r>
            <a:r>
              <a:rPr lang="en-US" altLang="zh-CN" sz="6400" b="1" dirty="0"/>
              <a:t>d</a:t>
            </a:r>
            <a:r>
              <a:rPr lang="zh-CN" altLang="en-US" sz="6400" b="1" dirty="0"/>
              <a:t>：有函数体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extern int e(int x);		//</a:t>
            </a:r>
            <a:r>
              <a:rPr lang="zh-CN" altLang="en-US" sz="6400" b="1" dirty="0"/>
              <a:t>说明函数</a:t>
            </a:r>
            <a:r>
              <a:rPr lang="en-US" altLang="zh-CN" sz="6400" b="1" dirty="0"/>
              <a:t>e</a:t>
            </a:r>
            <a:r>
              <a:rPr lang="zh-CN" altLang="en-US" sz="6400" b="1" dirty="0"/>
              <a:t>：无函数体。可以先说明再定义，且可以说明多次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extern int e(int x) { return x; }	//</a:t>
            </a:r>
            <a:r>
              <a:rPr lang="zh-CN" altLang="en-US" sz="6400" b="1" dirty="0"/>
              <a:t>定义全局函数</a:t>
            </a:r>
            <a:r>
              <a:rPr lang="en-US" altLang="zh-CN" sz="6400" b="1" dirty="0"/>
              <a:t>e</a:t>
            </a:r>
            <a:r>
              <a:rPr lang="zh-CN" altLang="en-US" sz="6400" b="1" dirty="0"/>
              <a:t>：有函数体，</a:t>
            </a:r>
            <a:r>
              <a:rPr lang="zh-CN" altLang="en-US" sz="6400" b="1" dirty="0">
                <a:solidFill>
                  <a:srgbClr val="FF0000"/>
                </a:solidFill>
              </a:rPr>
              <a:t>其他模块不能定义</a:t>
            </a:r>
            <a:r>
              <a:rPr lang="en-US" altLang="zh-CN" sz="6400" b="1" dirty="0">
                <a:solidFill>
                  <a:srgbClr val="FF0000"/>
                </a:solidFill>
              </a:rPr>
              <a:t>e()</a:t>
            </a:r>
            <a:r>
              <a:rPr lang="zh-CN" altLang="en-US" sz="6400" b="1" dirty="0">
                <a:solidFill>
                  <a:srgbClr val="FF0000"/>
                </a:solidFill>
              </a:rPr>
              <a:t>的函数体</a:t>
            </a:r>
            <a:endParaRPr lang="en-US" altLang="zh-CN" sz="6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6400" b="1" dirty="0"/>
              <a:t>            </a:t>
            </a:r>
            <a:r>
              <a:rPr lang="en-US" altLang="zh-CN" sz="6400" b="1" dirty="0">
                <a:solidFill>
                  <a:srgbClr val="FF0000"/>
                </a:solidFill>
              </a:rPr>
              <a:t>inline</a:t>
            </a:r>
            <a:r>
              <a:rPr lang="en-US" altLang="zh-CN" sz="6400" b="1" dirty="0"/>
              <a:t> void f( ) { }   //</a:t>
            </a:r>
            <a:r>
              <a:rPr lang="zh-CN" altLang="en-US" sz="6400" b="1" dirty="0"/>
              <a:t>定义程序文件</a:t>
            </a:r>
            <a:r>
              <a:rPr lang="zh-CN" altLang="en-US" sz="6400" b="1" dirty="0">
                <a:solidFill>
                  <a:srgbClr val="7030A0"/>
                </a:solidFill>
              </a:rPr>
              <a:t>局部作用域</a:t>
            </a:r>
            <a:r>
              <a:rPr lang="zh-CN" altLang="en-US" sz="6400" b="1" dirty="0"/>
              <a:t>函数</a:t>
            </a:r>
            <a:r>
              <a:rPr lang="en-US" altLang="zh-CN" sz="6400" b="1" dirty="0"/>
              <a:t>f</a:t>
            </a:r>
            <a:r>
              <a:rPr lang="zh-CN" altLang="en-US" sz="6400" b="1" dirty="0"/>
              <a:t>：有函数体，可优化，</a:t>
            </a:r>
            <a:r>
              <a:rPr lang="zh-CN" altLang="en-US" sz="6400" b="1" dirty="0">
                <a:solidFill>
                  <a:srgbClr val="FF0000"/>
                </a:solidFill>
              </a:rPr>
              <a:t>内联</a:t>
            </a:r>
            <a:r>
              <a:rPr lang="zh-CN" altLang="en-US" sz="6400" b="1" dirty="0"/>
              <a:t>。</a:t>
            </a:r>
            <a:r>
              <a:rPr lang="zh-CN" altLang="en-US" sz="6400" b="1" dirty="0">
                <a:solidFill>
                  <a:srgbClr val="7030A0"/>
                </a:solidFill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6400" b="1" dirty="0"/>
              <a:t>            void g( ) { }	         //</a:t>
            </a:r>
            <a:r>
              <a:rPr lang="zh-CN" altLang="en-US" sz="6400" b="1" dirty="0"/>
              <a:t>定义全局函数</a:t>
            </a:r>
            <a:r>
              <a:rPr lang="en-US" altLang="zh-CN" sz="6400" b="1" dirty="0"/>
              <a:t>g</a:t>
            </a:r>
            <a:r>
              <a:rPr lang="zh-CN" altLang="en-US" sz="6400" b="1" dirty="0"/>
              <a:t>：有函数体，无优化。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</a:t>
            </a:r>
            <a:r>
              <a:rPr lang="en-US" altLang="zh-CN" sz="6400" b="1" dirty="0">
                <a:solidFill>
                  <a:srgbClr val="0070C0"/>
                </a:solidFill>
              </a:rPr>
              <a:t>static</a:t>
            </a:r>
            <a:r>
              <a:rPr lang="en-US" altLang="zh-CN" sz="6400" b="1" dirty="0"/>
              <a:t> void h( ) { }  //</a:t>
            </a:r>
            <a:r>
              <a:rPr lang="zh-CN" altLang="en-US" sz="6400" b="1" dirty="0"/>
              <a:t>定义程序文件</a:t>
            </a:r>
            <a:r>
              <a:rPr lang="zh-CN" altLang="en-US" sz="6400" b="1" dirty="0">
                <a:solidFill>
                  <a:srgbClr val="7030A0"/>
                </a:solidFill>
              </a:rPr>
              <a:t>局部作用域</a:t>
            </a:r>
            <a:r>
              <a:rPr lang="zh-CN" altLang="en-US" sz="6400" b="1" dirty="0"/>
              <a:t>函数</a:t>
            </a:r>
            <a:r>
              <a:rPr lang="en-US" altLang="zh-CN" sz="6400" b="1" dirty="0"/>
              <a:t>h</a:t>
            </a:r>
            <a:r>
              <a:rPr lang="zh-CN" altLang="en-US" sz="6400" b="1" dirty="0"/>
              <a:t>：有函数体，无优化，</a:t>
            </a:r>
            <a:r>
              <a:rPr lang="zh-CN" altLang="en-US" sz="6400" b="1" dirty="0">
                <a:solidFill>
                  <a:srgbClr val="0070C0"/>
                </a:solidFill>
              </a:rPr>
              <a:t>静态</a:t>
            </a:r>
            <a:r>
              <a:rPr lang="zh-CN" altLang="en-US" sz="6400" b="1" dirty="0"/>
              <a:t>。</a:t>
            </a:r>
            <a:r>
              <a:rPr lang="zh-CN" altLang="en-US" sz="6400" b="1" dirty="0">
                <a:solidFill>
                  <a:srgbClr val="7030A0"/>
                </a:solidFill>
              </a:rPr>
              <a:t>仅当前程序文件可调用</a:t>
            </a:r>
            <a:endParaRPr lang="en-US" altLang="zh-CN" sz="6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6400" b="1" dirty="0"/>
              <a:t>            void main(void) {	</a:t>
            </a:r>
          </a:p>
          <a:p>
            <a:pPr marL="0" indent="0">
              <a:buNone/>
            </a:pPr>
            <a:r>
              <a:rPr lang="en-US" altLang="zh-CN" sz="6400" b="1" dirty="0"/>
              <a:t>	extern int d( ),</a:t>
            </a:r>
            <a:r>
              <a:rPr lang="zh-CN" altLang="en-US" sz="6400" b="1" dirty="0"/>
              <a:t> </a:t>
            </a:r>
            <a:r>
              <a:rPr lang="en-US" altLang="zh-CN" sz="6400" b="1" dirty="0"/>
              <a:t>  e(int);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d, e</a:t>
            </a:r>
            <a:r>
              <a:rPr lang="zh-CN" altLang="en-US" sz="6400" b="1" dirty="0"/>
              <a:t>均来自于全局函数。可以说明多次。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	extern void f( ),   g( ); 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f</a:t>
            </a:r>
            <a:r>
              <a:rPr lang="zh-CN" altLang="en-US" sz="6400" b="1" dirty="0"/>
              <a:t>来自于局部函数</a:t>
            </a:r>
            <a:r>
              <a:rPr lang="en-US" altLang="zh-CN" sz="6400" b="1" dirty="0"/>
              <a:t>, g</a:t>
            </a:r>
            <a:r>
              <a:rPr lang="zh-CN" altLang="en-US" sz="6400" b="1" dirty="0"/>
              <a:t>来自于全局函数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	extern void h( );	      //</a:t>
            </a:r>
            <a:r>
              <a:rPr lang="zh-CN" altLang="en-US" sz="6400" b="1" dirty="0"/>
              <a:t>说明要使用外部函数：</a:t>
            </a:r>
            <a:r>
              <a:rPr lang="en-US" altLang="zh-CN" sz="6400" b="1" dirty="0"/>
              <a:t>h</a:t>
            </a:r>
            <a:r>
              <a:rPr lang="zh-CN" altLang="en-US" sz="6400" b="1" dirty="0"/>
              <a:t>来自于局部函数</a:t>
            </a:r>
            <a:endParaRPr lang="en-US" altLang="zh-CN" sz="6400" b="1" dirty="0"/>
          </a:p>
          <a:p>
            <a:pPr marL="0" indent="0">
              <a:buNone/>
            </a:pPr>
            <a:r>
              <a:rPr lang="en-US" altLang="zh-CN" sz="6400" b="1" dirty="0"/>
              <a:t>            }</a:t>
            </a: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函数说明可以进行多次，但定义只能在某个程序文件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进行一次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98"/>
            <a:ext cx="10515600" cy="96274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81" y="1130941"/>
            <a:ext cx="10515600" cy="6736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665016" y="1832159"/>
            <a:ext cx="10688784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是程序入口，它接受来自操作系统的参数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命令行参数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可以返回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给操作系统，表示程序正常执行，返回其它值表示异常。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的定义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格式为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main(int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argc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char*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 ])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表示参数个数，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argv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存储若干个参数。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函数必须先说明或定义才能调用，如果有标准库函数则可以通过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#include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说明要使用的库函数的参数。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stdio.h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scanf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函数，分别返回成功输入的变量个数以及成功打印的字符个数：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printf(const char*, ...);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string.h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函数，返回字符串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的长度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不包括字符串借宿标志字符‘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(const char *s);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注意在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string.h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之前，必须使用</a:t>
            </a:r>
            <a:r>
              <a:rPr lang="en-US" altLang="zh-CN" sz="2000" b="1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 _CRT_SECURE_NO_WARNINGS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28"/>
            <a:ext cx="10515600" cy="607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28515-9D4E-4697-B5D9-7097398732F7}"/>
              </a:ext>
            </a:extLst>
          </p:cNvPr>
          <p:cNvSpPr txBox="1"/>
          <p:nvPr/>
        </p:nvSpPr>
        <p:spPr>
          <a:xfrm>
            <a:off x="838200" y="2208493"/>
            <a:ext cx="1040971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_CRT_SECURE_NO_WARNINGS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string.h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//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 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char**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也可</a:t>
            </a:r>
            <a:endParaRPr lang="en-US" altLang="zh-CN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//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个参数为可执行程序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.EXE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的绝对路径名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个参数是传入的要求字符串长度的串</a:t>
            </a:r>
            <a:endParaRPr lang="en-US" altLang="zh-CN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2) {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printf(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number of input string is wrong\n"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 		//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告知操作系统运行异常：可用于批命令程序的转移语句</a:t>
            </a:r>
            <a:endParaRPr lang="en-US" altLang="zh-CN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20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[1]);	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个参数</a:t>
            </a:r>
            <a:r>
              <a:rPr lang="en-US" altLang="zh-CN" sz="2000" b="1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argv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存放的是当前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.EXE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程序绝对路径名称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printf(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</a:t>
            </a:r>
            <a:r>
              <a:rPr lang="en-US" altLang="zh-CN" sz="2000" b="1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lenth</a:t>
            </a:r>
            <a:r>
              <a:rPr lang="en-US" altLang="zh-CN" sz="20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of the string is %d\n"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0;			</a:t>
            </a:r>
            <a:r>
              <a:rPr lang="en-US" altLang="zh-CN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告知操作系统运行正常</a:t>
            </a:r>
            <a:endParaRPr lang="zh-CN" altLang="en-US" sz="20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183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34"/>
            <a:ext cx="10515600" cy="567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28627" y="2102955"/>
            <a:ext cx="9902956" cy="426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省略参数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...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表示可以接受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至任意个任意类型的参数。通常须提供一个参数表示省略了多少个实参。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long sum(int n, ...)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long s = 0; int *p = &amp;n + 1;    //p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指向第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个省略参数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for (int k = 0; k &lt; n; k++)  s += p[k];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return s;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}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void main( 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  int a = 4;  long s = sum(3, a, 2, 3);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执行完后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s=9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和省略参数连续存放，故可通过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&amp;n+1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得到第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个省略参数的地址；若省略参数为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类型，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则应进行强制类型转换。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 *p=(double *)(&amp;n+1);</a:t>
            </a:r>
          </a:p>
        </p:txBody>
      </p:sp>
    </p:spTree>
    <p:extLst>
      <p:ext uri="{BB962C8B-B14F-4D97-AF65-F5344CB8AC3E}">
        <p14:creationId xmlns:p14="http://schemas.microsoft.com/office/powerpoint/2010/main" val="97911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36315"/>
            <a:ext cx="10515600" cy="602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声明或定义函数时也可定义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参数默认值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，调用时若未传实参则用默认值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函数说明或者函数定义只能定义一次默认值。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默认值所用的表达式不能出现同参数表的参数。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所有</a:t>
            </a:r>
            <a:r>
              <a:rPr lang="zh-CN" altLang="en-US" sz="2400" b="1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默认值必须出现在参数表的右边，默认值参数中间不能出现没有默认值的参数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的实参传递是自右至左的，即先传递最右边的实参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int u=3;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int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 x, int y=u+2, int z=3) { return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x+y+z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}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w=f(3)+f(2,6)+f(1,4,7);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等价于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w=f(3,5,3)+f(2,6,3)+f(1,4,7);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若同时定义有函数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则调用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f(3)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可解释为调用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或调用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 x, int y=u+2, int z=3)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均可，故编译会报二义性错误。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0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23476"/>
            <a:ext cx="10515600" cy="532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055814"/>
            <a:ext cx="10609271" cy="429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编译会对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函数调用进行优化，即直接将其函数体插入到调用处，而不是编译为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指令，这样可以减少调用开销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提高程序执行效率。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调用开销是指为完成调用所进行的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实参传递、重要寄存器保护及恢复以及返回时的栈指针恢复到调用前的值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所额外编译或执行的指令。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的调用开销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，函数体指令数分别为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，程序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均有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个位置调用</a:t>
            </a:r>
            <a:r>
              <a:rPr lang="zh-CN" altLang="en-US" sz="2400" dirty="0">
                <a:solidFill>
                  <a:prstClr val="black"/>
                </a:solidFill>
              </a:rPr>
              <a:t>。则调用</a:t>
            </a:r>
            <a:r>
              <a:rPr lang="en-US" altLang="zh-CN" sz="2400" dirty="0">
                <a:solidFill>
                  <a:prstClr val="black"/>
                </a:solidFill>
              </a:rPr>
              <a:t>f1</a:t>
            </a:r>
            <a:r>
              <a:rPr lang="zh-CN" altLang="en-US" sz="2400" dirty="0">
                <a:solidFill>
                  <a:prstClr val="black"/>
                </a:solidFill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</a:rPr>
              <a:t>f2</a:t>
            </a:r>
            <a:r>
              <a:rPr lang="zh-CN" altLang="en-US" sz="2400" dirty="0">
                <a:solidFill>
                  <a:prstClr val="black"/>
                </a:solidFill>
              </a:rPr>
              <a:t>编译后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指令数：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f1=10*100+5=1005: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函数体小，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内联合算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f1=7*100+20=720</a:t>
            </a:r>
            <a:r>
              <a:rPr lang="en-US" altLang="zh-CN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函数体大，调用合算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</a:rPr>
              <a:t>函数体相对较小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的函数，使用内联更合算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若函数</a:t>
            </a:r>
            <a:r>
              <a:rPr lang="zh-CN" altLang="en-US" sz="2400" dirty="0">
                <a:solidFill>
                  <a:srgbClr val="0000FF"/>
                </a:solidFill>
              </a:rPr>
              <a:t>为虚函数、或</a:t>
            </a:r>
            <a:r>
              <a:rPr lang="zh-CN" altLang="en-US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包含分支</a:t>
            </a:r>
            <a:r>
              <a:rPr lang="en-US" altLang="zh-CN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(if, switch,?:,</a:t>
            </a:r>
            <a:r>
              <a:rPr lang="zh-CN" altLang="en-US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lang="en-US" altLang="zh-CN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调用</a:t>
            </a:r>
            <a:r>
              <a:rPr lang="en-US" altLang="zh-CN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，或取过函数地址，或调用时未见函数体，则内联失败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内联失败不代表程序有错，只是被编译为函数调用指令。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9576" y="1510904"/>
            <a:ext cx="367209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0227F9-581F-4D22-B27E-4448AA67D7E6}"/>
              </a:ext>
            </a:extLst>
          </p:cNvPr>
          <p:cNvSpPr txBox="1">
            <a:spLocks/>
          </p:cNvSpPr>
          <p:nvPr/>
        </p:nvSpPr>
        <p:spPr>
          <a:xfrm>
            <a:off x="409576" y="4765505"/>
            <a:ext cx="2731190" cy="16568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1 + 2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4 + 5 + 6;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4234BB-B687-4CF5-99C6-6E87E215E1AF}"/>
              </a:ext>
            </a:extLst>
          </p:cNvPr>
          <p:cNvSpPr txBox="1">
            <a:spLocks/>
          </p:cNvSpPr>
          <p:nvPr/>
        </p:nvSpPr>
        <p:spPr>
          <a:xfrm>
            <a:off x="4845699" y="1510904"/>
            <a:ext cx="279550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9E2B2BD-A72B-4790-B18A-948D70813BE4}"/>
              </a:ext>
            </a:extLst>
          </p:cNvPr>
          <p:cNvSpPr txBox="1">
            <a:spLocks/>
          </p:cNvSpPr>
          <p:nvPr/>
        </p:nvSpPr>
        <p:spPr>
          <a:xfrm>
            <a:off x="8178705" y="1299220"/>
            <a:ext cx="3718476" cy="541445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push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ebp, esp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eax, [ebp+08h]   ;a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[ebp+0ch]    ;a+b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[ebp+10h]    ;a+b+c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  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endp         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push 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x, eax   ;x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y, eax   ;y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CF357F1-0A8F-4366-A52F-4DCA1DA01220}"/>
              </a:ext>
            </a:extLst>
          </p:cNvPr>
          <p:cNvSpPr txBox="1">
            <a:spLocks/>
          </p:cNvSpPr>
          <p:nvPr/>
        </p:nvSpPr>
        <p:spPr>
          <a:xfrm>
            <a:off x="3712265" y="4474178"/>
            <a:ext cx="2113722" cy="223949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x,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y,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D7A58432-AD62-4803-997D-FCB69737765E}"/>
              </a:ext>
            </a:extLst>
          </p:cNvPr>
          <p:cNvSpPr/>
          <p:nvPr/>
        </p:nvSpPr>
        <p:spPr>
          <a:xfrm>
            <a:off x="1679755" y="4182388"/>
            <a:ext cx="190832" cy="583117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2C98B0-1FAC-4339-9351-15AE0E6FDA0C}"/>
              </a:ext>
            </a:extLst>
          </p:cNvPr>
          <p:cNvSpPr/>
          <p:nvPr/>
        </p:nvSpPr>
        <p:spPr>
          <a:xfrm rot="16200000">
            <a:off x="3301901" y="5340568"/>
            <a:ext cx="255044" cy="577308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4392F1B-9719-48C5-9CA5-2AB3E7A4F436}"/>
              </a:ext>
            </a:extLst>
          </p:cNvPr>
          <p:cNvSpPr/>
          <p:nvPr/>
        </p:nvSpPr>
        <p:spPr>
          <a:xfrm rot="16200000">
            <a:off x="7784566" y="2540885"/>
            <a:ext cx="257734" cy="544460"/>
          </a:xfrm>
          <a:prstGeom prst="downArrow">
            <a:avLst>
              <a:gd name="adj1" fmla="val 56367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1" grpId="0" animBg="1"/>
      <p:bldP spid="2" grpId="0" animBg="1"/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84"/>
            <a:ext cx="10515600" cy="6011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52481" y="2021984"/>
            <a:ext cx="10126671" cy="375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定义的函数当其实参为常量时可以被更彻底的优化。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函数内不能有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语句或标号，也不能有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函数不能调用非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的函数，如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不能定义或使用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变量、线程本地变量等永久期限变量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类似</a:t>
            </a:r>
            <a:r>
              <a:rPr lang="en-US" altLang="zh-CN" sz="2400" dirty="0">
                <a:solidFill>
                  <a:prstClr val="black"/>
                </a:solidFill>
              </a:rPr>
              <a:t>inline</a:t>
            </a:r>
            <a:r>
              <a:rPr lang="zh-CN" altLang="en-US" sz="2400" dirty="0">
                <a:solidFill>
                  <a:prstClr val="black"/>
                </a:solidFill>
              </a:rPr>
              <a:t>函数，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constexpr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函数的函数体可能被优化掉，其作用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相当于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12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</a:rPr>
              <a:t>m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为全局作用域，故不能定义为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constexpr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70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49" y="1771650"/>
            <a:ext cx="9012202" cy="42590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constexpr </a:t>
            </a:r>
            <a:r>
              <a:rPr lang="zh-CN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C++11</a:t>
            </a:r>
            <a:r>
              <a:rPr lang="zh-CN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中新增的关键字，表示</a:t>
            </a:r>
            <a:r>
              <a:rPr lang="zh-CN" altLang="zh-CN" sz="2000" b="1" kern="100" dirty="0">
                <a:solidFill>
                  <a:srgbClr val="FF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需要在编译时计算出其结果</a:t>
            </a:r>
            <a:r>
              <a:rPr lang="zh-CN" altLang="en-US" sz="2000" b="1" kern="100" dirty="0">
                <a:solidFill>
                  <a:srgbClr val="FF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（得到一个常量）</a:t>
            </a:r>
            <a:r>
              <a:rPr lang="zh-CN" altLang="zh-CN" sz="2000" b="1" kern="100" dirty="0">
                <a:solidFill>
                  <a:srgbClr val="FF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基本的常量表达式：字面值、全局变量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函数的地址、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等关键字返回的结果。</a:t>
            </a:r>
          </a:p>
          <a:p>
            <a:pPr marL="0" indent="0"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constexpr </a:t>
            </a:r>
            <a:r>
              <a:rPr lang="zh-CN" altLang="zh-CN" sz="2000" b="1" kern="100" dirty="0">
                <a:solidFill>
                  <a:srgbClr val="0000FF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用来修饰</a:t>
            </a:r>
            <a:r>
              <a:rPr lang="zh-CN" altLang="en-US" sz="2000" b="1" kern="100" dirty="0">
                <a:solidFill>
                  <a:srgbClr val="0000FF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000" b="1" kern="100" dirty="0">
                <a:solidFill>
                  <a:srgbClr val="0000FF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变量、函数的返回值、构造函数。</a:t>
            </a:r>
            <a:r>
              <a:rPr lang="zh-CN" altLang="en-US" sz="2000" b="1" kern="100" dirty="0">
                <a:solidFill>
                  <a:srgbClr val="C0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kern="100" dirty="0">
                <a:solidFill>
                  <a:srgbClr val="C0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constexpr</a:t>
            </a:r>
            <a:r>
              <a:rPr lang="zh-CN" altLang="en-US" sz="2000" b="1" kern="100" dirty="0">
                <a:solidFill>
                  <a:srgbClr val="C0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定义的变量不能重新赋值（具有</a:t>
            </a:r>
            <a:r>
              <a:rPr lang="en-US" altLang="zh-CN" sz="2000" b="1" kern="100" dirty="0">
                <a:solidFill>
                  <a:srgbClr val="C0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const </a:t>
            </a:r>
            <a:r>
              <a:rPr lang="zh-CN" altLang="en-US" sz="2000" b="1" kern="100" dirty="0">
                <a:solidFill>
                  <a:srgbClr val="C0000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特性）。</a:t>
            </a:r>
            <a:endParaRPr lang="zh-CN" altLang="zh-CN" sz="2000" b="1" kern="100" dirty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solidFill>
                  <a:srgbClr val="40404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constexpr</a:t>
            </a:r>
            <a:r>
              <a:rPr lang="zh-CN" altLang="zh-CN" sz="2000" b="1" kern="100" dirty="0">
                <a:solidFill>
                  <a:srgbClr val="40404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修饰函数的返回值时，表示在编译时能确定调用该函数的返回值</a:t>
            </a:r>
            <a:r>
              <a:rPr lang="zh-CN" altLang="en-US" sz="2000" b="1" kern="100" dirty="0">
                <a:solidFill>
                  <a:srgbClr val="404040"/>
                </a:solidFill>
                <a:latin typeface="Segoe UI Emoji" panose="020B0502040204020203" pitchFamily="34" charset="0"/>
                <a:cs typeface="Times New Roman" panose="02020603050405020304" pitchFamily="18" charset="0"/>
              </a:rPr>
              <a:t>；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cs typeface="Times New Roman" panose="02020603050405020304" pitchFamily="18" charset="0"/>
              </a:rPr>
              <a:t>修饰类的构造函数</a:t>
            </a:r>
            <a:r>
              <a:rPr lang="zh-CN" altLang="en-US" sz="2000" b="1" dirty="0">
                <a:cs typeface="Times New Roman" panose="02020603050405020304" pitchFamily="18" charset="0"/>
              </a:rPr>
              <a:t>时</a:t>
            </a:r>
            <a:r>
              <a:rPr lang="zh-CN" altLang="zh-CN" sz="2000" b="1" dirty="0"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cs typeface="Times New Roman" panose="02020603050405020304" pitchFamily="18" charset="0"/>
              </a:rPr>
              <a:t>表示</a:t>
            </a:r>
            <a:r>
              <a:rPr lang="zh-CN" altLang="zh-CN" sz="2000" b="1" dirty="0">
                <a:cs typeface="Times New Roman" panose="02020603050405020304" pitchFamily="18" charset="0"/>
              </a:rPr>
              <a:t>类对象中的所有成员都会是</a:t>
            </a:r>
            <a:r>
              <a:rPr lang="en-US" altLang="zh-CN" sz="2000" b="1" dirty="0"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cs typeface="Times New Roman" panose="02020603050405020304" pitchFamily="18" charset="0"/>
              </a:rPr>
              <a:t>即</a:t>
            </a:r>
            <a:r>
              <a:rPr lang="zh-CN" altLang="zh-CN" sz="2000" b="1" dirty="0">
                <a:cs typeface="Times New Roman" panose="02020603050405020304" pitchFamily="18" charset="0"/>
              </a:rPr>
              <a:t>该对象是</a:t>
            </a:r>
            <a:r>
              <a:rPr lang="en-US" altLang="zh-CN" sz="2000" b="1" dirty="0"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cs typeface="Times New Roman" panose="02020603050405020304" pitchFamily="18" charset="0"/>
              </a:rPr>
              <a:t>。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constexpr</a:t>
            </a:r>
            <a:r>
              <a:rPr lang="zh-CN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构造函数必须</a:t>
            </a:r>
            <a:r>
              <a:rPr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将</a:t>
            </a:r>
            <a:r>
              <a:rPr lang="zh-CN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所有</a:t>
            </a:r>
            <a:r>
              <a:rPr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没有缺省值的</a:t>
            </a:r>
            <a:r>
              <a:rPr lang="zh-CN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成员变量放到初始化列表中</a:t>
            </a:r>
            <a:r>
              <a:rPr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函数体</a:t>
            </a:r>
            <a:r>
              <a:rPr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内的内容必须全部是</a:t>
            </a:r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constexpr</a:t>
            </a:r>
            <a:r>
              <a:rPr lang="zh-CN" altLang="en-US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的</a:t>
            </a:r>
            <a:r>
              <a:rPr lang="zh-CN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772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是用于完成函数功能的基本命令。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包括空语句、值表达式语句、复合语句、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语句、标号语句、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空语句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：仅</a:t>
            </a:r>
            <a:r>
              <a:rPr lang="zh-CN" altLang="en-US" sz="2400" dirty="0">
                <a:solidFill>
                  <a:prstClr val="black"/>
                </a:solidFill>
              </a:rPr>
              <a:t>由分号“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值表达式语句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由数值表达式加上分号</a:t>
            </a:r>
            <a:r>
              <a:rPr lang="zh-CN" altLang="en-US" sz="2400" dirty="0">
                <a:solidFill>
                  <a:prstClr val="black"/>
                </a:solidFill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x=1; y=2;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复合语句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：复合语句是由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“{ }“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括起的若干语句。例如：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x=1; y=2; 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：也称分支语句，根据满足的条件转向不同的分支。两种形式：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if(x&gt;1)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y=3;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单分支：当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x&gt;1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y=3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if(x&gt;1)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y=4;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双分支：当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y=4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语句红色部分可以是任何语句，包括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语句：称之为嵌套的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9575" y="1510903"/>
            <a:ext cx="11601450" cy="519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constexpr int f(int n)    //</a:t>
            </a:r>
            <a:r>
              <a:rPr lang="zh-CN" altLang="en-US" sz="2000" dirty="0"/>
              <a:t>调用此函数时，在编译时就能确定其返回值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return n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constexpr int a = f(1); 		      //</a:t>
            </a:r>
            <a:r>
              <a:rPr lang="zh-CN" altLang="en-US" sz="2000" dirty="0"/>
              <a:t>对：编译时能计算出 </a:t>
            </a:r>
            <a:r>
              <a:rPr lang="en-US" altLang="zh-CN" sz="2000" dirty="0"/>
              <a:t>a </a:t>
            </a:r>
            <a:r>
              <a:rPr lang="zh-CN" altLang="en-US" sz="2000" dirty="0"/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constexpr int b = a * 2 + 1; 	      //</a:t>
            </a:r>
            <a:r>
              <a:rPr lang="zh-CN" altLang="en-US" sz="2000" dirty="0"/>
              <a:t>对：编译时能计算出 </a:t>
            </a:r>
            <a:r>
              <a:rPr lang="en-US" altLang="zh-CN" sz="2000" dirty="0"/>
              <a:t>b </a:t>
            </a:r>
            <a:r>
              <a:rPr lang="zh-CN" altLang="en-US" sz="2000" dirty="0"/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constexpr int c = f( std::cin.get() );  //</a:t>
            </a:r>
            <a:r>
              <a:rPr lang="zh-CN" altLang="en-US" sz="2000" dirty="0"/>
              <a:t>错：编译时不能计算出 </a:t>
            </a:r>
            <a:r>
              <a:rPr lang="en-US" altLang="zh-CN" sz="2000" dirty="0"/>
              <a:t>c </a:t>
            </a:r>
            <a:r>
              <a:rPr lang="zh-CN" altLang="en-US" sz="2000" dirty="0"/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int</a:t>
            </a:r>
            <a:r>
              <a:rPr lang="zh-CN" altLang="en-US" sz="2000" dirty="0"/>
              <a:t> </a:t>
            </a:r>
            <a:r>
              <a:rPr lang="en-US" altLang="zh-CN" sz="2000" dirty="0"/>
              <a:t>d = f( std::cin.get() );	      //</a:t>
            </a:r>
            <a:r>
              <a:rPr lang="zh-CN" altLang="en-US" sz="2000" dirty="0"/>
              <a:t>对：不需要编译时计算出 </a:t>
            </a:r>
            <a:r>
              <a:rPr lang="en-US" altLang="zh-CN" sz="2000" dirty="0"/>
              <a:t>d </a:t>
            </a:r>
            <a:r>
              <a:rPr lang="zh-CN" altLang="en-US" sz="2000" dirty="0"/>
              <a:t>的值，运行时计算</a:t>
            </a:r>
            <a:r>
              <a:rPr lang="en-US" altLang="zh-CN" sz="2000" dirty="0"/>
              <a:t>d</a:t>
            </a:r>
            <a:r>
              <a:rPr lang="zh-CN" altLang="en-US" sz="2000" dirty="0"/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int k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int</a:t>
            </a:r>
            <a:r>
              <a:rPr lang="zh-CN" altLang="en-US" sz="2000" dirty="0"/>
              <a:t> </a:t>
            </a:r>
            <a:r>
              <a:rPr lang="en-US" altLang="zh-CN" sz="2000" dirty="0"/>
              <a:t>x1[k];			     //</a:t>
            </a:r>
            <a:r>
              <a:rPr lang="zh-CN" altLang="en-US" sz="2000" dirty="0"/>
              <a:t>错：数组维数不能为常规的变量（维数必须在编译时就能确定）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int</a:t>
            </a:r>
            <a:r>
              <a:rPr lang="zh-CN" altLang="en-US" sz="2000" dirty="0"/>
              <a:t> </a:t>
            </a:r>
            <a:r>
              <a:rPr lang="en-US" altLang="zh-CN" sz="2000" dirty="0"/>
              <a:t>x2[b];			     //</a:t>
            </a:r>
            <a:r>
              <a:rPr lang="zh-CN" altLang="en-US" sz="2000" dirty="0"/>
              <a:t>对：编译为 </a:t>
            </a:r>
            <a:r>
              <a:rPr lang="en-US" altLang="zh-CN" sz="2000" dirty="0"/>
              <a:t>x[5]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b = 0;			     //</a:t>
            </a:r>
            <a:r>
              <a:rPr lang="zh-CN" altLang="en-US" sz="2000" dirty="0"/>
              <a:t>错：不能重新对</a:t>
            </a:r>
            <a:r>
              <a:rPr lang="en-US" altLang="zh-CN" sz="2000" dirty="0"/>
              <a:t>b</a:t>
            </a:r>
            <a:r>
              <a:rPr lang="zh-CN" altLang="en-US" sz="2000" dirty="0"/>
              <a:t>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6502" y="2337361"/>
            <a:ext cx="61719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en-US" altLang="zh-CN" sz="2000" b="1" dirty="0">
                <a:solidFill>
                  <a:srgbClr val="FF0000"/>
                </a:solidFill>
              </a:rPr>
              <a:t>f()</a:t>
            </a:r>
            <a:r>
              <a:rPr lang="zh-CN" altLang="en-US" sz="2000" b="1" dirty="0">
                <a:solidFill>
                  <a:srgbClr val="FF0000"/>
                </a:solidFill>
              </a:rPr>
              <a:t>定义中的</a:t>
            </a:r>
            <a:r>
              <a:rPr lang="en-US" altLang="zh-CN" sz="2000" b="1" dirty="0">
                <a:solidFill>
                  <a:srgbClr val="FF0000"/>
                </a:solidFill>
              </a:rPr>
              <a:t>constexpr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main()</a:t>
            </a:r>
            <a:r>
              <a:rPr lang="zh-CN" altLang="en-US" sz="2000" b="1" dirty="0">
                <a:solidFill>
                  <a:srgbClr val="FF0000"/>
                </a:solidFill>
              </a:rPr>
              <a:t>函数中的各条语句是否正确？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300"/>
              </a:spcBef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</a:rPr>
              <a:t>constexpr int a = f(1) </a:t>
            </a:r>
            <a:r>
              <a:rPr lang="zh-CN" altLang="en-US" sz="2000" b="1" dirty="0">
                <a:solidFill>
                  <a:srgbClr val="FF0000"/>
                </a:solidFill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</a:rPr>
              <a:t>int a = 1 </a:t>
            </a:r>
            <a:r>
              <a:rPr lang="zh-CN" altLang="en-US" sz="2000" b="1" dirty="0">
                <a:solidFill>
                  <a:srgbClr val="FF0000"/>
                </a:solidFill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</a:rPr>
              <a:t>const int a = 1, </a:t>
            </a:r>
            <a:r>
              <a:rPr lang="en-US" altLang="zh-CN" sz="2000" b="1" dirty="0" err="1">
                <a:solidFill>
                  <a:srgbClr val="FF0000"/>
                </a:solidFill>
              </a:rPr>
              <a:t>mian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中的各语句正确否？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8601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556207" y="424070"/>
            <a:ext cx="11270796" cy="637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#include &lt;iostream&gt;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dirty="0"/>
              <a:t>struct 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int 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int  y = 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constexpr A(int a): x(a) { }	    	         //</a:t>
            </a:r>
            <a:r>
              <a:rPr lang="zh-CN" altLang="en-US" sz="1800" dirty="0"/>
              <a:t>对：所有成员变量要么有缺省值、要么在初始化列表中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constexpr A(int a, int b): x(a) { y = b; x += y; }       //</a:t>
            </a:r>
            <a:r>
              <a:rPr lang="zh-CN" altLang="en-US" sz="1800" dirty="0"/>
              <a:t>对：函数体内是常量表达式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constexpr A(int a): x(a) { std::cout &lt;&lt; x + y; }        //</a:t>
            </a:r>
            <a:r>
              <a:rPr lang="zh-CN" altLang="en-US" sz="1800" dirty="0">
                <a:solidFill>
                  <a:srgbClr val="C00000"/>
                </a:solidFill>
              </a:rPr>
              <a:t>错：函数体内调用了非</a:t>
            </a:r>
            <a:r>
              <a:rPr lang="en-US" altLang="zh-CN" sz="1800" dirty="0">
                <a:solidFill>
                  <a:srgbClr val="C00000"/>
                </a:solidFill>
              </a:rPr>
              <a:t>constexpr</a:t>
            </a:r>
            <a:r>
              <a:rPr lang="zh-CN" altLang="en-US" sz="1800" dirty="0">
                <a:solidFill>
                  <a:srgbClr val="C00000"/>
                </a:solidFill>
              </a:rPr>
              <a:t>函数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constexpr A(int a): y(a) { x = x + y;  }                     //</a:t>
            </a:r>
            <a:r>
              <a:rPr lang="zh-CN" altLang="en-US" sz="1800" dirty="0">
                <a:solidFill>
                  <a:srgbClr val="C00000"/>
                </a:solidFill>
              </a:rPr>
              <a:t>错：初始化列表中没有</a:t>
            </a:r>
            <a:r>
              <a:rPr lang="en-US" altLang="zh-CN" sz="1800" dirty="0">
                <a:solidFill>
                  <a:srgbClr val="C00000"/>
                </a:solidFill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A(): x(1),y(2) { std::cout &lt;&lt; x+y; }	                       //</a:t>
            </a:r>
            <a:r>
              <a:rPr lang="zh-CN" altLang="en-US" sz="1800" dirty="0"/>
              <a:t>对：会生成普通的非</a:t>
            </a:r>
            <a:r>
              <a:rPr lang="en-US" altLang="zh-CN" sz="1800" dirty="0"/>
              <a:t>constexpr</a:t>
            </a:r>
            <a:r>
              <a:rPr lang="zh-CN" altLang="en-US" sz="1800" dirty="0"/>
              <a:t>对象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{   int v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constexpr A a(v);       //</a:t>
            </a:r>
            <a:r>
              <a:rPr lang="zh-CN" altLang="en-US" sz="1800" dirty="0">
                <a:solidFill>
                  <a:srgbClr val="C00000"/>
                </a:solidFill>
              </a:rPr>
              <a:t>错：非</a:t>
            </a:r>
            <a:r>
              <a:rPr lang="en-US" altLang="zh-CN" sz="1800" dirty="0">
                <a:solidFill>
                  <a:srgbClr val="C00000"/>
                </a:solidFill>
              </a:rPr>
              <a:t>const</a:t>
            </a:r>
            <a:r>
              <a:rPr lang="zh-CN" altLang="en-US" sz="1800" dirty="0">
                <a:solidFill>
                  <a:srgbClr val="C00000"/>
                </a:solidFill>
              </a:rPr>
              <a:t>变量的值不能在编译时确定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zh-CN" altLang="en-US" sz="1800" dirty="0">
                <a:solidFill>
                  <a:srgbClr val="C00000"/>
                </a:solidFill>
              </a:rPr>
              <a:t>运行时才能确定</a:t>
            </a:r>
            <a:r>
              <a:rPr lang="en-US" altLang="zh-CN" sz="1800" dirty="0">
                <a:solidFill>
                  <a:srgbClr val="C00000"/>
                </a:solidFill>
              </a:rPr>
              <a:t>), </a:t>
            </a:r>
            <a:r>
              <a:rPr lang="zh-CN" altLang="en-US" sz="1800" dirty="0">
                <a:solidFill>
                  <a:srgbClr val="C00000"/>
                </a:solidFill>
              </a:rPr>
              <a:t>因此</a:t>
            </a:r>
            <a:r>
              <a:rPr lang="en-US" altLang="zh-CN" sz="1800" dirty="0" err="1">
                <a:solidFill>
                  <a:srgbClr val="C00000"/>
                </a:solidFill>
              </a:rPr>
              <a:t>a.x</a:t>
            </a:r>
            <a:r>
              <a:rPr lang="zh-CN" altLang="en-US" sz="1800" dirty="0">
                <a:solidFill>
                  <a:srgbClr val="C00000"/>
                </a:solidFill>
              </a:rPr>
              <a:t>不能在编译时确定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constexpr A b;      	//</a:t>
            </a:r>
            <a:r>
              <a:rPr lang="zh-CN" altLang="en-US" sz="1800" dirty="0">
                <a:solidFill>
                  <a:srgbClr val="C00000"/>
                </a:solidFill>
              </a:rPr>
              <a:t>错：构造函数</a:t>
            </a:r>
            <a:r>
              <a:rPr lang="en-US" altLang="zh-CN" sz="1800" dirty="0">
                <a:solidFill>
                  <a:srgbClr val="C00000"/>
                </a:solidFill>
              </a:rPr>
              <a:t>A()</a:t>
            </a:r>
            <a:r>
              <a:rPr lang="zh-CN" altLang="en-US" sz="1800" dirty="0">
                <a:solidFill>
                  <a:srgbClr val="C00000"/>
                </a:solidFill>
              </a:rPr>
              <a:t>不能产生</a:t>
            </a:r>
            <a:r>
              <a:rPr lang="en-US" altLang="zh-CN" sz="1800" dirty="0">
                <a:solidFill>
                  <a:srgbClr val="C00000"/>
                </a:solidFill>
              </a:rPr>
              <a:t>constexpr</a:t>
            </a:r>
            <a:r>
              <a:rPr lang="zh-CN" altLang="en-US" sz="1800" dirty="0">
                <a:solidFill>
                  <a:srgbClr val="C00000"/>
                </a:solidFill>
              </a:rPr>
              <a:t>对象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constexpr A c(1);	//</a:t>
            </a:r>
            <a:r>
              <a:rPr lang="zh-CN" altLang="en-US" sz="1800" dirty="0"/>
              <a:t>对：生成</a:t>
            </a:r>
            <a:r>
              <a:rPr lang="en-US" altLang="zh-CN" sz="1800" dirty="0"/>
              <a:t>constexpr</a:t>
            </a:r>
            <a:r>
              <a:rPr lang="zh-CN" altLang="en-US" sz="1800" dirty="0"/>
              <a:t>对象</a:t>
            </a:r>
            <a:r>
              <a:rPr lang="en-US" altLang="zh-CN" sz="18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constexpr A d(1,2);	//</a:t>
            </a:r>
            <a:r>
              <a:rPr lang="zh-CN" altLang="en-US" sz="1800" dirty="0"/>
              <a:t>对：生成</a:t>
            </a:r>
            <a:r>
              <a:rPr lang="en-US" altLang="zh-CN" sz="1800" dirty="0"/>
              <a:t>constexpr</a:t>
            </a:r>
            <a:r>
              <a:rPr lang="zh-CN" altLang="en-US" sz="1800" dirty="0"/>
              <a:t>对象</a:t>
            </a:r>
            <a:r>
              <a:rPr lang="en-US" altLang="zh-CN" sz="1800" dirty="0"/>
              <a:t>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A e;      		//</a:t>
            </a:r>
            <a:r>
              <a:rPr lang="zh-CN" altLang="en-US" sz="1800" dirty="0"/>
              <a:t>对：构造函数</a:t>
            </a:r>
            <a:r>
              <a:rPr lang="en-US" altLang="zh-CN" sz="1800" dirty="0"/>
              <a:t>A()</a:t>
            </a:r>
            <a:r>
              <a:rPr lang="zh-CN" altLang="en-US" sz="1800" dirty="0"/>
              <a:t>产生普通对象（非</a:t>
            </a:r>
            <a:r>
              <a:rPr lang="en-US" altLang="zh-CN" sz="1800" dirty="0"/>
              <a:t>constexpr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A f();			//</a:t>
            </a:r>
            <a:r>
              <a:rPr lang="zh-CN" altLang="en-US" sz="1800" dirty="0"/>
              <a:t>对：声明一个函数</a:t>
            </a:r>
            <a:r>
              <a:rPr lang="en-US" altLang="zh-CN" sz="1800" dirty="0"/>
              <a:t>e()</a:t>
            </a:r>
            <a:r>
              <a:rPr lang="zh-CN" altLang="en-US" sz="1800" dirty="0"/>
              <a:t>，其返回值是</a:t>
            </a:r>
            <a:r>
              <a:rPr lang="en-US" altLang="zh-CN" sz="1800" dirty="0"/>
              <a:t>A</a:t>
            </a:r>
            <a:r>
              <a:rPr lang="zh-CN" altLang="en-US" sz="1800" dirty="0"/>
              <a:t>的对象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int z1[c.x], z2[d.x+d.y];	//</a:t>
            </a:r>
            <a:r>
              <a:rPr lang="zh-CN" altLang="en-US" sz="1800" dirty="0"/>
              <a:t>对：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是</a:t>
            </a:r>
            <a:r>
              <a:rPr lang="en-US" altLang="zh-CN" sz="1800" dirty="0"/>
              <a:t>constexpr</a:t>
            </a:r>
            <a:r>
              <a:rPr lang="zh-CN" altLang="en-US" sz="1800" dirty="0"/>
              <a:t>的，</a:t>
            </a:r>
            <a:r>
              <a:rPr lang="en-US" altLang="zh-CN" sz="1800" dirty="0"/>
              <a:t>c.x</a:t>
            </a:r>
            <a:r>
              <a:rPr lang="zh-CN" altLang="en-US" sz="1800" dirty="0"/>
              <a:t>、</a:t>
            </a:r>
            <a:r>
              <a:rPr lang="en-US" altLang="zh-CN" sz="1800" dirty="0"/>
              <a:t>d.x+d.y</a:t>
            </a:r>
            <a:r>
              <a:rPr lang="zh-CN" altLang="en-US" sz="1800" dirty="0"/>
              <a:t>的值在编译时确定，等价 </a:t>
            </a:r>
            <a:r>
              <a:rPr lang="en-US" altLang="zh-CN" sz="1800" dirty="0"/>
              <a:t>z1[1]</a:t>
            </a:r>
            <a:r>
              <a:rPr lang="zh-CN" altLang="en-US" sz="1800" dirty="0"/>
              <a:t>、</a:t>
            </a:r>
            <a:r>
              <a:rPr lang="en-US" altLang="zh-CN" sz="1800" dirty="0"/>
              <a:t>z2[5]</a:t>
            </a:r>
            <a:endParaRPr lang="zh-CN" alt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int z3[e.x];		//</a:t>
            </a:r>
            <a:r>
              <a:rPr lang="zh-CN" altLang="en-US" sz="1800" dirty="0">
                <a:solidFill>
                  <a:srgbClr val="C00000"/>
                </a:solidFill>
              </a:rPr>
              <a:t>错：</a:t>
            </a:r>
            <a:r>
              <a:rPr lang="en-US" altLang="zh-CN" sz="1800" dirty="0">
                <a:solidFill>
                  <a:srgbClr val="C00000"/>
                </a:solidFill>
              </a:rPr>
              <a:t>e</a:t>
            </a:r>
            <a:r>
              <a:rPr lang="zh-CN" altLang="en-US" sz="1800" dirty="0">
                <a:solidFill>
                  <a:srgbClr val="C00000"/>
                </a:solidFill>
              </a:rPr>
              <a:t>是普通对象（非</a:t>
            </a:r>
            <a:r>
              <a:rPr lang="en-US" altLang="zh-CN" sz="1800" dirty="0">
                <a:solidFill>
                  <a:srgbClr val="C00000"/>
                </a:solidFill>
              </a:rPr>
              <a:t>constexpr</a:t>
            </a:r>
            <a:r>
              <a:rPr lang="zh-CN" altLang="en-US" sz="1800" dirty="0">
                <a:solidFill>
                  <a:srgbClr val="C00000"/>
                </a:solidFill>
              </a:rPr>
              <a:t>的），</a:t>
            </a:r>
            <a:r>
              <a:rPr lang="en-US" altLang="zh-CN" sz="1800" dirty="0">
                <a:solidFill>
                  <a:srgbClr val="C00000"/>
                </a:solidFill>
              </a:rPr>
              <a:t>e.x</a:t>
            </a:r>
            <a:r>
              <a:rPr lang="zh-CN" altLang="en-US" sz="1800" dirty="0">
                <a:solidFill>
                  <a:srgbClr val="C00000"/>
                </a:solidFill>
              </a:rPr>
              <a:t>的值在编译时不能确定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CN" sz="1800" dirty="0"/>
              <a:t>    enum { X = c.x, Y = c.y};	//X = 1, Y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c.y = 10;  		//</a:t>
            </a:r>
            <a:r>
              <a:rPr lang="zh-CN" altLang="en-US" sz="1800" dirty="0">
                <a:solidFill>
                  <a:srgbClr val="C00000"/>
                </a:solidFill>
              </a:rPr>
              <a:t>错：</a:t>
            </a:r>
            <a:r>
              <a:rPr lang="en-US" altLang="zh-CN" sz="1800" dirty="0">
                <a:solidFill>
                  <a:srgbClr val="C00000"/>
                </a:solidFill>
              </a:rPr>
              <a:t>c</a:t>
            </a:r>
            <a:r>
              <a:rPr lang="zh-CN" altLang="en-US" sz="1800" dirty="0">
                <a:solidFill>
                  <a:srgbClr val="C00000"/>
                </a:solidFill>
              </a:rPr>
              <a:t>是</a:t>
            </a:r>
            <a:r>
              <a:rPr lang="en-US" altLang="zh-CN" sz="1800" dirty="0">
                <a:solidFill>
                  <a:srgbClr val="C00000"/>
                </a:solidFill>
              </a:rPr>
              <a:t>constexpr</a:t>
            </a:r>
            <a:r>
              <a:rPr lang="zh-CN" altLang="en-US" sz="1800" dirty="0">
                <a:solidFill>
                  <a:srgbClr val="C00000"/>
                </a:solidFill>
              </a:rPr>
              <a:t>的，不能改变其成员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e.y = 10;		//</a:t>
            </a:r>
            <a:r>
              <a:rPr lang="zh-CN" altLang="en-US" sz="1800" dirty="0"/>
              <a:t>对：</a:t>
            </a:r>
            <a:r>
              <a:rPr lang="en-US" altLang="zh-CN" sz="1800" dirty="0"/>
              <a:t>e</a:t>
            </a:r>
            <a:r>
              <a:rPr lang="zh-CN" altLang="en-US" sz="1800" dirty="0"/>
              <a:t>是普通对象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f.y = 10;		//</a:t>
            </a:r>
            <a:r>
              <a:rPr lang="zh-CN" altLang="en-US" sz="1800" dirty="0">
                <a:solidFill>
                  <a:srgbClr val="C00000"/>
                </a:solidFill>
              </a:rPr>
              <a:t>错：对象</a:t>
            </a:r>
            <a:r>
              <a:rPr lang="en-US" altLang="zh-CN" sz="1800" dirty="0">
                <a:solidFill>
                  <a:srgbClr val="C00000"/>
                </a:solidFill>
              </a:rPr>
              <a:t>f</a:t>
            </a:r>
            <a:r>
              <a:rPr lang="zh-CN" altLang="en-US" sz="1800" dirty="0">
                <a:solidFill>
                  <a:srgbClr val="C00000"/>
                </a:solidFill>
              </a:rPr>
              <a:t>不存在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84486" y="557790"/>
            <a:ext cx="8325015" cy="75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Problem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(1) 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int v = 10 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const int v = 10</a:t>
            </a:r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结果会怎样？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        </a:t>
            </a:r>
            <a:r>
              <a:rPr lang="en-US" altLang="zh-CN" sz="22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(2) </a:t>
            </a:r>
            <a:r>
              <a:rPr lang="zh-CN" altLang="en-US" sz="2000" b="1" dirty="0">
                <a:solidFill>
                  <a:srgbClr val="FF0000"/>
                </a:solidFill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</a:rPr>
              <a:t>constexpr A c(1) </a:t>
            </a:r>
            <a:r>
              <a:rPr lang="zh-CN" altLang="en-US" sz="2000" b="1" dirty="0">
                <a:solidFill>
                  <a:srgbClr val="FF0000"/>
                </a:solidFill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</a:rPr>
              <a:t>constexpr A c(0)</a:t>
            </a:r>
            <a:r>
              <a:rPr lang="zh-CN" altLang="en-US" sz="2000" b="1" dirty="0">
                <a:solidFill>
                  <a:srgbClr val="FF0000"/>
                </a:solidFill>
              </a:rPr>
              <a:t>，结果会怎样？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62" y="9211"/>
            <a:ext cx="5407360" cy="4148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14429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独立分配不同的是，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可以共享同一个程序的内存变量。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如果多个线程操作同一个变量，则程序的行为变得不可预料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但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如果线程之间需要互斥，则这些线程必须共享一个互斥锁变量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被锁住的线程代码不能并发执行，类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std::mutex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可用来定义互斥锁变量。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基于作用域的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std::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lock_guard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，当作用域结束时自动解锁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基于致命区的加开锁，用加锁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lock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与开锁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unlock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锁住一段致命代码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主函数</a:t>
            </a:r>
            <a:r>
              <a:rPr lang="en-US" altLang="zh-CN" sz="2400" dirty="0">
                <a:solidFill>
                  <a:prstClr val="black"/>
                </a:solidFill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</a:rPr>
              <a:t>在使用</a:t>
            </a:r>
            <a:r>
              <a:rPr lang="en-US" altLang="zh-CN" sz="2400" dirty="0">
                <a:solidFill>
                  <a:prstClr val="black"/>
                </a:solidFill>
              </a:rPr>
              <a:t>std::thread</a:t>
            </a:r>
            <a:r>
              <a:rPr lang="zh-CN" altLang="en-US" sz="2400" dirty="0">
                <a:solidFill>
                  <a:prstClr val="black"/>
                </a:solidFill>
              </a:rPr>
              <a:t>类创建线程对象后，便会</a:t>
            </a:r>
            <a:r>
              <a:rPr lang="zh-CN" altLang="zh-CN" sz="2400" dirty="0">
                <a:solidFill>
                  <a:prstClr val="black"/>
                </a:solidFill>
              </a:rPr>
              <a:t>启动和执行被线程对象关联的函数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</a:rPr>
              <a:t>需要等待其他线程结束，否则可能内存泄露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线程本地变量：用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thread_local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定义的变量在每个线程对象启动后，都会为该变量分配内存并初始化或调用构造函数，使每个线程对象都有独立隔离的关于该变量的内存。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6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ADA2B6-4DB7-4333-B659-0B38F9D890BA}"/>
              </a:ext>
            </a:extLst>
          </p:cNvPr>
          <p:cNvSpPr txBox="1"/>
          <p:nvPr/>
        </p:nvSpPr>
        <p:spPr>
          <a:xfrm>
            <a:off x="704850" y="1619405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&lt;thread&gt;</a:t>
            </a:r>
          </a:p>
          <a:p>
            <a:r>
              <a:rPr lang="en-US" altLang="zh-CN" dirty="0"/>
              <a:t>#include &lt;mutex&gt;</a:t>
            </a:r>
          </a:p>
          <a:p>
            <a:r>
              <a:rPr lang="en-US" altLang="zh-CN" dirty="0"/>
              <a:t>std::mutex </a:t>
            </a:r>
            <a:r>
              <a:rPr lang="en-US" altLang="zh-CN" dirty="0" err="1"/>
              <a:t>mtx</a:t>
            </a:r>
            <a:r>
              <a:rPr lang="en-US" altLang="zh-CN" dirty="0"/>
              <a:t>;  //</a:t>
            </a:r>
            <a:r>
              <a:rPr lang="zh-CN" altLang="en-US" dirty="0"/>
              <a:t>共享锁变量：用于线程互斥</a:t>
            </a:r>
          </a:p>
          <a:p>
            <a:r>
              <a:rPr lang="en-US" altLang="zh-CN" dirty="0"/>
              <a:t>struct S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inline static int p;  //</a:t>
            </a:r>
            <a:r>
              <a:rPr lang="zh-CN" altLang="en-US" dirty="0">
                <a:solidFill>
                  <a:srgbClr val="FF0000"/>
                </a:solidFill>
              </a:rPr>
              <a:t>默认为</a:t>
            </a:r>
            <a:r>
              <a:rPr lang="en-US" altLang="zh-CN" dirty="0">
                <a:solidFill>
                  <a:srgbClr val="FF0000"/>
                </a:solidFill>
              </a:rPr>
              <a:t>0,</a:t>
            </a:r>
            <a:r>
              <a:rPr lang="zh-CN" altLang="en-US" dirty="0">
                <a:solidFill>
                  <a:srgbClr val="FF0000"/>
                </a:solidFill>
              </a:rPr>
              <a:t> 不能在类体外定义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dirty="0"/>
              <a:t>    S( 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mtx.lock</a:t>
            </a:r>
            <a:r>
              <a:rPr lang="en-US" altLang="zh-CN" dirty="0"/>
              <a:t>( );	//</a:t>
            </a:r>
            <a:r>
              <a:rPr lang="zh-CN" altLang="en-US" dirty="0"/>
              <a:t>加锁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printf("S( ) called</a:t>
            </a:r>
            <a:r>
              <a:rPr lang="zh-CN" altLang="en-US" dirty="0"/>
              <a:t>， </a:t>
            </a:r>
            <a:r>
              <a:rPr lang="en-US" altLang="zh-CN" dirty="0" err="1"/>
              <a:t>i</a:t>
            </a:r>
            <a:r>
              <a:rPr lang="en-US" altLang="zh-CN" dirty="0"/>
              <a:t>=%d\n", </a:t>
            </a:r>
            <a:r>
              <a:rPr lang="en-US" altLang="zh-CN" dirty="0" err="1"/>
              <a:t>i</a:t>
            </a:r>
            <a:r>
              <a:rPr lang="en-US" altLang="zh-CN" dirty="0"/>
              <a:t>);//</a:t>
            </a:r>
            <a:r>
              <a:rPr lang="zh-CN" altLang="en-US" dirty="0"/>
              <a:t>致命区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mtx.unlock</a:t>
            </a:r>
            <a:r>
              <a:rPr lang="en-US" altLang="zh-CN" dirty="0"/>
              <a:t>( );	//</a:t>
            </a:r>
            <a:r>
              <a:rPr lang="zh-CN" altLang="en-US" dirty="0"/>
              <a:t>开锁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以下</a:t>
            </a:r>
            <a:r>
              <a:rPr lang="en-US" altLang="zh-CN" dirty="0" err="1"/>
              <a:t>gs</a:t>
            </a:r>
            <a:r>
              <a:rPr lang="zh-CN" altLang="en-US" dirty="0"/>
              <a:t>三个线程各有一份：</a:t>
            </a:r>
            <a:r>
              <a:rPr lang="en-US" altLang="zh-CN" dirty="0"/>
              <a:t>main, a, b</a:t>
            </a:r>
          </a:p>
          <a:p>
            <a:r>
              <a:rPr lang="en-US" altLang="zh-CN" dirty="0" err="1"/>
              <a:t>thread_local</a:t>
            </a:r>
            <a:r>
              <a:rPr lang="en-US" altLang="zh-CN" dirty="0"/>
              <a:t> S </a:t>
            </a:r>
            <a:r>
              <a:rPr lang="en-US" altLang="zh-CN" dirty="0" err="1"/>
              <a:t>gs</a:t>
            </a:r>
            <a:r>
              <a:rPr lang="en-US" altLang="zh-CN" dirty="0"/>
              <a:t>;	//</a:t>
            </a:r>
            <a:r>
              <a:rPr lang="zh-CN" altLang="en-US" dirty="0"/>
              <a:t>线程本地变量</a:t>
            </a:r>
            <a:r>
              <a:rPr lang="en-US" altLang="zh-CN" dirty="0" err="1"/>
              <a:t>gs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7567A-5C4F-471C-B6F9-D82A4CD1DDBE}"/>
              </a:ext>
            </a:extLst>
          </p:cNvPr>
          <p:cNvSpPr txBox="1"/>
          <p:nvPr/>
        </p:nvSpPr>
        <p:spPr>
          <a:xfrm>
            <a:off x="5962650" y="1548623"/>
            <a:ext cx="61849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void foo( 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mtx.lock</a:t>
            </a:r>
            <a:r>
              <a:rPr lang="en-US" altLang="zh-CN" dirty="0"/>
              <a:t>( );	//</a:t>
            </a:r>
            <a:r>
              <a:rPr lang="zh-CN" altLang="en-US" dirty="0"/>
              <a:t>加锁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gs.i</a:t>
            </a:r>
            <a:r>
              <a:rPr lang="en-US" altLang="zh-CN" dirty="0"/>
              <a:t> += 1;	//</a:t>
            </a:r>
            <a:r>
              <a:rPr lang="zh-CN" altLang="en-US" dirty="0"/>
              <a:t>开始执行致命代码区代码</a:t>
            </a:r>
          </a:p>
          <a:p>
            <a:r>
              <a:rPr lang="en-US" altLang="zh-CN" dirty="0"/>
              <a:t>    printf("In foo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mtx.unlock</a:t>
            </a:r>
            <a:r>
              <a:rPr lang="en-US" altLang="zh-CN" dirty="0"/>
              <a:t>( );	//</a:t>
            </a:r>
            <a:r>
              <a:rPr lang="zh-CN" altLang="en-US" dirty="0"/>
              <a:t>解锁</a:t>
            </a:r>
          </a:p>
          <a:p>
            <a:r>
              <a:rPr lang="en-US" altLang="zh-CN" dirty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void bar( ) {  //</a:t>
            </a:r>
            <a:r>
              <a:rPr lang="zh-CN" altLang="en-US" dirty="0"/>
              <a:t>以下语句加锁直到当前作用域结束</a:t>
            </a:r>
            <a:endParaRPr lang="en-US" altLang="zh-CN" dirty="0"/>
          </a:p>
          <a:p>
            <a:r>
              <a:rPr lang="en-US" altLang="zh-CN" dirty="0"/>
              <a:t>    std::</a:t>
            </a:r>
            <a:r>
              <a:rPr lang="en-US" altLang="zh-CN" dirty="0" err="1"/>
              <a:t>lock_guard</a:t>
            </a:r>
            <a:r>
              <a:rPr lang="en-US" altLang="zh-CN" dirty="0"/>
              <a:t>&lt;std::mutex&gt; lock(</a:t>
            </a:r>
            <a:r>
              <a:rPr lang="en-US" altLang="zh-CN" dirty="0" err="1"/>
              <a:t>mtx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gs.i</a:t>
            </a:r>
            <a:r>
              <a:rPr lang="en-US" altLang="zh-CN" dirty="0"/>
              <a:t> += 4;</a:t>
            </a:r>
          </a:p>
          <a:p>
            <a:r>
              <a:rPr lang="en-US" altLang="zh-CN" dirty="0"/>
              <a:t>    printf("In bar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 //std::</a:t>
            </a:r>
            <a:r>
              <a:rPr lang="en-US" altLang="zh-CN" dirty="0" err="1"/>
              <a:t>lock_guard</a:t>
            </a:r>
            <a:r>
              <a:rPr lang="zh-CN" altLang="en-US" dirty="0"/>
              <a:t>在当前作用域结束自动解锁</a:t>
            </a:r>
            <a:r>
              <a:rPr lang="en-US" altLang="zh-CN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int main( ){</a:t>
            </a:r>
          </a:p>
          <a:p>
            <a:r>
              <a:rPr lang="en-US" altLang="zh-CN" dirty="0"/>
              <a:t>    std::thread a(foo), b(bar);  //</a:t>
            </a:r>
            <a:r>
              <a:rPr lang="zh-CN" altLang="en-US" dirty="0"/>
              <a:t>创建线程和</a:t>
            </a:r>
            <a:r>
              <a:rPr lang="en-US" altLang="zh-CN" dirty="0"/>
              <a:t>foo</a:t>
            </a:r>
            <a:r>
              <a:rPr lang="zh-CN" altLang="en-US" dirty="0"/>
              <a:t>、</a:t>
            </a:r>
            <a:r>
              <a:rPr lang="en-US" altLang="zh-CN" dirty="0"/>
              <a:t>bar</a:t>
            </a:r>
            <a:r>
              <a:rPr lang="zh-CN" altLang="en-US" dirty="0"/>
              <a:t>关联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a.join</a:t>
            </a:r>
            <a:r>
              <a:rPr lang="en-US" altLang="zh-CN" dirty="0"/>
              <a:t>( );     //</a:t>
            </a:r>
            <a:r>
              <a:rPr lang="zh-CN" altLang="en-US" dirty="0"/>
              <a:t>等待线程对象</a:t>
            </a:r>
            <a:r>
              <a:rPr lang="en-US" altLang="zh-CN" dirty="0"/>
              <a:t>a</a:t>
            </a:r>
            <a:r>
              <a:rPr lang="zh-CN" altLang="en-US" dirty="0"/>
              <a:t>结束后</a:t>
            </a:r>
            <a:r>
              <a:rPr lang="en-US" altLang="zh-CN" dirty="0"/>
              <a:t>main</a:t>
            </a:r>
            <a:r>
              <a:rPr lang="zh-CN" altLang="en-US" dirty="0"/>
              <a:t>继续执行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b.join</a:t>
            </a:r>
            <a:r>
              <a:rPr lang="en-US" altLang="zh-CN" dirty="0"/>
              <a:t>( );    //</a:t>
            </a:r>
            <a:r>
              <a:rPr lang="zh-CN" altLang="en-US" dirty="0"/>
              <a:t>等待线程对象</a:t>
            </a:r>
            <a:r>
              <a:rPr lang="en-US" altLang="zh-CN" dirty="0"/>
              <a:t>b</a:t>
            </a:r>
            <a:r>
              <a:rPr lang="zh-CN" altLang="en-US" dirty="0"/>
              <a:t>结束后</a:t>
            </a:r>
            <a:r>
              <a:rPr lang="en-US" altLang="zh-CN" dirty="0"/>
              <a:t>main</a:t>
            </a:r>
            <a:r>
              <a:rPr lang="zh-CN" altLang="en-US" dirty="0"/>
              <a:t>继续执行</a:t>
            </a:r>
          </a:p>
          <a:p>
            <a:r>
              <a:rPr lang="en-US" altLang="zh-CN" dirty="0"/>
              <a:t>    printf("In main</a:t>
            </a:r>
            <a:r>
              <a:rPr lang="zh-CN" altLang="en-US" dirty="0"/>
              <a:t>，</a:t>
            </a:r>
            <a:r>
              <a:rPr lang="en-US" altLang="zh-CN" dirty="0" err="1"/>
              <a:t>gs</a:t>
            </a:r>
            <a:r>
              <a:rPr lang="en-US" altLang="zh-CN" dirty="0"/>
              <a:t> is at %p, </a:t>
            </a:r>
            <a:r>
              <a:rPr lang="en-US" altLang="zh-CN" dirty="0" err="1"/>
              <a:t>gs.i</a:t>
            </a:r>
            <a:r>
              <a:rPr lang="en-US" altLang="zh-CN" dirty="0"/>
              <a:t>=%d\n", &amp;</a:t>
            </a:r>
            <a:r>
              <a:rPr lang="en-US" altLang="zh-CN" dirty="0" err="1"/>
              <a:t>gs</a:t>
            </a:r>
            <a:r>
              <a:rPr lang="en-US" altLang="zh-CN" dirty="0"/>
              <a:t>, </a:t>
            </a:r>
            <a:r>
              <a:rPr lang="en-US" altLang="zh-CN" dirty="0" err="1"/>
              <a:t>gs.i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1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程序可由若干代码文件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构成，</a:t>
            </a:r>
            <a:r>
              <a:rPr lang="zh-CN" altLang="en-US" sz="2400" dirty="0">
                <a:solidFill>
                  <a:prstClr val="black"/>
                </a:solidFill>
              </a:rPr>
              <a:t>整个</a:t>
            </a:r>
            <a:r>
              <a:rPr lang="zh-CN" altLang="zh-CN" sz="2400" dirty="0">
                <a:solidFill>
                  <a:prstClr val="black"/>
                </a:solidFill>
              </a:rPr>
              <a:t>程序</a:t>
            </a:r>
            <a:r>
              <a:rPr lang="zh-CN" altLang="en-US" sz="2400" dirty="0">
                <a:solidFill>
                  <a:prstClr val="black"/>
                </a:solidFill>
              </a:rPr>
              <a:t>为全局作用域：全局变量和函数属于此作用域。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稍小的作用域是代码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文件作用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域：函数外的</a:t>
            </a:r>
            <a:r>
              <a:rPr lang="en-US" altLang="zh-CN" sz="2400" dirty="0">
                <a:solidFill>
                  <a:prstClr val="black"/>
                </a:solidFill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</a:t>
            </a:r>
            <a:r>
              <a:rPr lang="zh-CN" altLang="en-US" sz="2400" dirty="0">
                <a:solidFill>
                  <a:prstClr val="black"/>
                </a:solidFill>
              </a:rPr>
              <a:t>和函数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属此作用域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更小的作用域是函数体：函数局部变量和函数参数属于此作用域。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在函数体内又有更小的复合语句块作用域。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最小的作用域是数值表达式：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常量在此作用域。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除全局作用域外，同层作用域可以定义同名的常量、变量、函数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。但他们为不同的实体。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如果变量和常量是对象，则进入面向对象的作用域。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同名变量、函数的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作用域越小、被访问的优先级越高。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424847"/>
            <a:ext cx="11075504" cy="531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1600" b="1" dirty="0"/>
              <a:t>假设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个项目（程序）由文件 </a:t>
            </a:r>
            <a:r>
              <a:rPr lang="en-US" altLang="zh-CN" sz="1600" b="1" dirty="0"/>
              <a:t>A.CPP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B.CPP </a:t>
            </a:r>
            <a:r>
              <a:rPr lang="zh-CN" altLang="en-US" sz="1600" b="1" dirty="0"/>
              <a:t>组成，</a:t>
            </a:r>
            <a:r>
              <a:rPr lang="en-US" altLang="zh-CN" sz="1600" b="1" dirty="0"/>
              <a:t>A.CPP </a:t>
            </a:r>
            <a:r>
              <a:rPr lang="zh-CN" altLang="en-US" sz="1600" b="1" dirty="0"/>
              <a:t>的内容如下。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extern int x;		//B.CPP</a:t>
            </a:r>
            <a:r>
              <a:rPr lang="zh-CN" altLang="en-US" sz="1600" b="1" dirty="0"/>
              <a:t>没定义全局变量</a:t>
            </a:r>
            <a:r>
              <a:rPr lang="en-US" altLang="zh-CN" sz="1600" b="1" dirty="0"/>
              <a:t>x</a:t>
            </a:r>
            <a:r>
              <a:rPr lang="zh-CN" altLang="en-US" sz="1600" b="1" dirty="0"/>
              <a:t>，此</a:t>
            </a:r>
            <a:r>
              <a:rPr lang="en-US" altLang="zh-CN" sz="1600" b="1" dirty="0"/>
              <a:t>x</a:t>
            </a:r>
            <a:r>
              <a:rPr lang="zh-CN" altLang="en-US" sz="1600" b="1" dirty="0"/>
              <a:t>即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自定义全局变量</a:t>
            </a:r>
            <a:r>
              <a:rPr lang="en-US" altLang="zh-CN" sz="1600" b="1" dirty="0"/>
              <a:t>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extern int x;		//</a:t>
            </a:r>
            <a:r>
              <a:rPr lang="zh-CN" altLang="en-US" sz="1600" b="1" dirty="0"/>
              <a:t>可以多次说明</a:t>
            </a:r>
            <a:r>
              <a:rPr lang="en-US" altLang="zh-CN" sz="1600" b="1" dirty="0"/>
              <a:t>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int x=2;			//</a:t>
            </a:r>
            <a:r>
              <a:rPr lang="zh-CN" altLang="en-US" sz="1600" b="1" dirty="0"/>
              <a:t>定义全局变量</a:t>
            </a:r>
            <a:r>
              <a:rPr lang="en-US" altLang="zh-CN" sz="1600" b="1" dirty="0"/>
              <a:t>x</a:t>
            </a:r>
            <a:r>
              <a:rPr lang="zh-CN" altLang="en-US" sz="1600" b="1" dirty="0"/>
              <a:t>，只能在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B.cpp</a:t>
            </a:r>
            <a:r>
              <a:rPr lang="zh-CN" altLang="en-US" sz="1600" b="1" dirty="0"/>
              <a:t>中共计定义一次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static int u=5;		//</a:t>
            </a:r>
            <a:r>
              <a:rPr lang="zh-CN" altLang="en-US" sz="1600" b="1" dirty="0"/>
              <a:t>模块静态变量</a:t>
            </a:r>
            <a:r>
              <a:rPr lang="en-US" altLang="zh-CN" sz="1600" b="1" dirty="0"/>
              <a:t>u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B.cpp</a:t>
            </a:r>
            <a:r>
              <a:rPr lang="zh-CN" altLang="en-US" sz="1600" b="1" dirty="0"/>
              <a:t>均可定义各自的同名变量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int v=3;			//</a:t>
            </a:r>
            <a:r>
              <a:rPr lang="zh-CN" altLang="en-US" sz="1600" b="1" dirty="0"/>
              <a:t>定义全局变量</a:t>
            </a:r>
            <a:r>
              <a:rPr lang="en-US" altLang="zh-CN" sz="1600" b="1" dirty="0"/>
              <a:t>v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定义后则</a:t>
            </a:r>
            <a:r>
              <a:rPr lang="en-US" altLang="zh-CN" sz="1600" b="1" dirty="0"/>
              <a:t>B.cpp</a:t>
            </a:r>
            <a:r>
              <a:rPr lang="zh-CN" altLang="en-US" sz="1600" b="1" dirty="0"/>
              <a:t>不能定义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static int y=3;		//</a:t>
            </a:r>
            <a:r>
              <a:rPr lang="zh-CN" altLang="en-US" sz="1600" b="1" dirty="0"/>
              <a:t>模块静态变量可在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B.cpp</a:t>
            </a:r>
            <a:r>
              <a:rPr lang="zh-CN" altLang="en-US" sz="1600" b="1" dirty="0"/>
              <a:t>中各自定义一次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int f( ) {  //</a:t>
            </a:r>
            <a:r>
              <a:rPr lang="zh-CN" altLang="en-US" sz="1600" b="1" dirty="0"/>
              <a:t>作用域范围越小，被访问的优先级越高：局部变量总是优先于外部变量被访问。全局函数</a:t>
            </a:r>
            <a:r>
              <a:rPr lang="en-US" altLang="zh-CN" sz="1600" b="1" dirty="0"/>
              <a:t>f</a:t>
            </a:r>
            <a:r>
              <a:rPr lang="zh-CN" altLang="en-US" sz="1600" b="1" dirty="0"/>
              <a:t>只能被定义一次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    int u=4;			//</a:t>
            </a:r>
            <a:r>
              <a:rPr lang="zh-CN" altLang="en-US" sz="1600" b="1" dirty="0"/>
              <a:t>函数局部非静态变量：作用域为函数</a:t>
            </a:r>
            <a:r>
              <a:rPr lang="en-US" altLang="zh-CN" sz="1600" b="1" dirty="0"/>
              <a:t>f</a:t>
            </a:r>
            <a:r>
              <a:rPr lang="zh-CN" altLang="en-US" sz="1600" b="1" dirty="0"/>
              <a:t>内部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    static int v=5;  		//</a:t>
            </a:r>
            <a:r>
              <a:rPr lang="zh-CN" altLang="en-US" sz="1600" b="1" dirty="0"/>
              <a:t>函数局部静态变量：作用域为函数</a:t>
            </a:r>
            <a:r>
              <a:rPr lang="en-US" altLang="zh-CN" sz="1600" b="1" dirty="0"/>
              <a:t>f</a:t>
            </a:r>
            <a:r>
              <a:rPr lang="zh-CN" altLang="en-US" sz="1600" b="1" dirty="0"/>
              <a:t>内部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    v++;			//</a:t>
            </a:r>
            <a:r>
              <a:rPr lang="zh-CN" altLang="en-US" sz="1600" b="1" dirty="0"/>
              <a:t>优先访问自定义函数局部静态变量</a:t>
            </a:r>
            <a:r>
              <a:rPr lang="en-US" altLang="zh-CN" sz="1600" b="1" dirty="0"/>
              <a:t>v</a:t>
            </a:r>
            <a:r>
              <a:rPr lang="zh-CN" altLang="en-US" sz="1600" b="1" dirty="0"/>
              <a:t>，不会访问函数外部</a:t>
            </a:r>
            <a:r>
              <a:rPr lang="en-US" altLang="zh-CN" sz="1600" b="1" dirty="0"/>
              <a:t>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    return </a:t>
            </a:r>
            <a:r>
              <a:rPr lang="en-US" altLang="zh-CN" sz="1600" b="1" dirty="0" err="1"/>
              <a:t>u+v+x+y</a:t>
            </a:r>
            <a:r>
              <a:rPr lang="en-US" altLang="zh-CN" sz="1600" b="1" dirty="0"/>
              <a:t>; 		//A.CPP</a:t>
            </a:r>
            <a:r>
              <a:rPr lang="zh-CN" altLang="en-US" sz="1600" b="1" dirty="0"/>
              <a:t>自定义的</a:t>
            </a:r>
            <a:r>
              <a:rPr lang="en-US" altLang="zh-CN" sz="1600" b="1" dirty="0"/>
              <a:t>u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v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y</a:t>
            </a:r>
            <a:r>
              <a:rPr lang="zh-CN" altLang="en-US" sz="1600" b="1" dirty="0"/>
              <a:t>被优先访问，不会访问函数外部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static int g( ) {  return </a:t>
            </a:r>
            <a:r>
              <a:rPr lang="en-US" altLang="zh-CN" sz="1600" b="1" dirty="0" err="1"/>
              <a:t>x+y</a:t>
            </a:r>
            <a:r>
              <a:rPr lang="en-US" altLang="zh-CN" sz="1600" b="1" dirty="0"/>
              <a:t>;  }	//</a:t>
            </a:r>
            <a:r>
              <a:rPr lang="zh-CN" altLang="en-US" sz="1600" b="1" dirty="0"/>
              <a:t>模块静态函数</a:t>
            </a:r>
            <a:r>
              <a:rPr lang="en-US" altLang="zh-CN" sz="1600" b="1" dirty="0"/>
              <a:t>g</a:t>
            </a:r>
            <a:r>
              <a:rPr lang="zh-CN" altLang="en-US" sz="1600" b="1" dirty="0"/>
              <a:t>可在</a:t>
            </a:r>
            <a:r>
              <a:rPr lang="en-US" altLang="zh-CN" sz="1600" b="1" dirty="0"/>
              <a:t>A.cpp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B.cpp</a:t>
            </a:r>
            <a:r>
              <a:rPr lang="zh-CN" altLang="en-US" sz="1600" b="1" dirty="0"/>
              <a:t>中各定义一次</a:t>
            </a:r>
          </a:p>
        </p:txBody>
      </p:sp>
    </p:spTree>
    <p:extLst>
      <p:ext uri="{BB962C8B-B14F-4D97-AF65-F5344CB8AC3E}">
        <p14:creationId xmlns:p14="http://schemas.microsoft.com/office/powerpoint/2010/main" val="191631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014"/>
            <a:ext cx="10515600" cy="531681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3.3  </a:t>
            </a:r>
            <a:r>
              <a:rPr lang="zh-CN" altLang="en-US" sz="11200" dirty="0"/>
              <a:t>作用域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D0902-338C-4F36-968B-DAB3952B9F49}"/>
              </a:ext>
            </a:extLst>
          </p:cNvPr>
          <p:cNvSpPr txBox="1"/>
          <p:nvPr/>
        </p:nvSpPr>
        <p:spPr>
          <a:xfrm>
            <a:off x="838200" y="2096692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代码文件“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”的内容如下。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extern int x;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欲访问模块外部变量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static int y = 3;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模块静态变量可在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中各定义一次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extern int f( );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欲访问模块外部函数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定义的全局函数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static int g( ) {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或模块静态函数可在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中各定义一次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extern int x;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可再次说明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本行可省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外部的变量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只有全局变量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extern int y;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函数外部变量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本行可省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，优先访问本模块静态变量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3525"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x + y++; 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的全局变量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、优先访问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自定义的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 main( ){		//A.CPP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只能有一个全局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函数定义</a:t>
            </a: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int a = f( );		//a = 15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返回后，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仍然活着，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 = 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 = f( );		//a = 16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A.cpp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定义的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返回后，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仍然活着，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 = 7</a:t>
            </a: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 = g( );		//a = 5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a = g( );		//a = 6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59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73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函数体内的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构成块作用域：复合、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同层块作用域可以定义同名变量，但他们是不同实体，值互相独立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同层块作用域不能定义同名标号。故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允许跨块转移，但转移位置必须在变量定义及初始化之前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允许向内层块转移，但转移位置必须在变量定义及初始化之前。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外层作用域的变量不要引用内层作用域的自动变量（包括函数参数），否则导致变量的值不确定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全局变量和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变量永久存储在数据段，局部自动变量和函数参数存在于栈段，单值常量又称立即数理论上没分配内存。包含多个元素的常量（如对象、数组）实际上在数据段存储，但理论上认为没分配内存。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6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51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3.4  </a:t>
            </a:r>
            <a:r>
              <a:rPr lang="zh-CN" altLang="en-US" dirty="0"/>
              <a:t>生命期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作用域是变量等存在的空间，生命期是变量等存在的时间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变量的生命期从其被运行到的位置开始，直到其生命结束（如被析构或函数返回等）为止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常量的生命期即其所在表达式。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函数参数或自动变量的生命期当退出其作用域时结束。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静态变量的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</a:rPr>
              <a:t>从其被运行到的位置开始，直到整个程序结束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全局变量</a:t>
            </a:r>
            <a:r>
              <a:rPr lang="zh-CN" altLang="en-US" sz="2400" dirty="0">
                <a:solidFill>
                  <a:prstClr val="black"/>
                </a:solidFill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</a:rPr>
              <a:t>从其初始化位置开始，直到整个程序结束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产生的对象如果不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，则永远生存（内存泄漏）。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外层作用域变量不要引用内层作用域自动变量（包括函数参数），否则导致变量的值不确定：因为内存变量的生命已经结束（内存已做他用）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4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6" y="1690688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A.cpp”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319548"/>
            <a:ext cx="10515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int x = 2;		//</a:t>
            </a:r>
            <a:r>
              <a:rPr lang="zh-CN" altLang="en-US" sz="2000" b="1" dirty="0"/>
              <a:t>全局变量：生命期和作用域为整个程序</a:t>
            </a:r>
          </a:p>
          <a:p>
            <a:r>
              <a:rPr lang="en-US" altLang="zh-CN" sz="2000" b="1" dirty="0"/>
              <a:t>static int y = 3;		//</a:t>
            </a:r>
            <a:r>
              <a:rPr lang="zh-CN" altLang="en-US" sz="2000" b="1" dirty="0"/>
              <a:t>模块静态变量：生命期自第一次访问开始至整个程序结束</a:t>
            </a:r>
          </a:p>
          <a:p>
            <a:r>
              <a:rPr lang="en-US" altLang="zh-CN" sz="2000" b="1" dirty="0"/>
              <a:t>int f( ) 			//</a:t>
            </a:r>
            <a:r>
              <a:rPr lang="zh-CN" altLang="en-US" sz="2000" b="1" dirty="0"/>
              <a:t>全局函数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：其作用域为整个程序，生命期从调用时开始</a:t>
            </a:r>
          </a:p>
          <a:p>
            <a:r>
              <a:rPr lang="en-US" altLang="zh-CN" sz="2000" b="1" dirty="0"/>
              <a:t>{ 	</a:t>
            </a:r>
          </a:p>
          <a:p>
            <a:r>
              <a:rPr lang="en-US" altLang="zh-CN" sz="2000" b="1" dirty="0"/>
              <a:t>    int u = 4;		//</a:t>
            </a:r>
            <a:r>
              <a:rPr lang="zh-CN" altLang="en-US" sz="2000" b="1" dirty="0"/>
              <a:t>函数自动变量：生命期和作用域为当前函数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static int v = 5;	//</a:t>
            </a:r>
            <a:r>
              <a:rPr lang="zh-CN" altLang="en-US" sz="2000" b="1" dirty="0"/>
              <a:t>函数静态变量：生命期自第一次调用开始至整个程序结束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v++;				</a:t>
            </a:r>
          </a:p>
          <a:p>
            <a:r>
              <a:rPr lang="en-US" altLang="zh-CN" sz="2000" b="1" dirty="0"/>
              <a:t>    return </a:t>
            </a:r>
            <a:r>
              <a:rPr lang="en-US" altLang="zh-CN" sz="2000" b="1" dirty="0" err="1"/>
              <a:t>u+v+x+y</a:t>
            </a:r>
            <a:r>
              <a:rPr lang="en-US" altLang="zh-CN" sz="2000" b="1" dirty="0"/>
              <a:t>; 	//f()</a:t>
            </a:r>
            <a:r>
              <a:rPr lang="zh-CN" altLang="en-US" sz="2000" b="1" dirty="0"/>
              <a:t>的生命期在此结束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static int g( ) { return x; }  //</a:t>
            </a:r>
            <a:r>
              <a:rPr lang="zh-CN" altLang="en-US" sz="2000" b="1" dirty="0"/>
              <a:t>静态函数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：其作用域为“</a:t>
            </a:r>
            <a:r>
              <a:rPr lang="en-US" altLang="zh-CN" sz="2000" b="1" dirty="0"/>
              <a:t>A.cpp”</a:t>
            </a:r>
            <a:r>
              <a:rPr lang="zh-CN" altLang="en-US" sz="2000" b="1" dirty="0"/>
              <a:t>文件，生命期从调用时开始</a:t>
            </a:r>
          </a:p>
        </p:txBody>
      </p:sp>
    </p:spTree>
    <p:extLst>
      <p:ext uri="{BB962C8B-B14F-4D97-AF65-F5344CB8AC3E}">
        <p14:creationId xmlns:p14="http://schemas.microsoft.com/office/powerpoint/2010/main" val="19491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语句：也称多路分支语句，可提供比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更多的分支。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expression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只能是</a:t>
            </a:r>
            <a:r>
              <a:rPr lang="zh-CN" altLang="en-US" sz="2400" dirty="0">
                <a:solidFill>
                  <a:srgbClr val="FF0000"/>
                </a:solidFill>
              </a:rPr>
              <a:t>小于</a:t>
            </a:r>
            <a:r>
              <a:rPr lang="en-US" altLang="zh-CN" sz="2400" dirty="0">
                <a:solidFill>
                  <a:srgbClr val="FF0000"/>
                </a:solidFill>
              </a:rPr>
              <a:t>long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long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的整型类型包括枚举。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进入</a:t>
            </a:r>
            <a:r>
              <a:rPr lang="en-US" altLang="zh-CN" sz="2400" dirty="0">
                <a:solidFill>
                  <a:prstClr val="black"/>
                </a:solidFill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可以定义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新的类型和局部变量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bool, 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har, short,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等值均可。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可出现在任何位置。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未在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中的值均匹配“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”。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若当前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的语句没有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，则继续执行下一个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直到遇到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”( )”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及“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{ }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”中均可定义变量，但必须先初始化再被访问。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3D9E-8D69-4C48-ABBF-2922DE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37" y="2621669"/>
            <a:ext cx="5858379" cy="27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6902" y="1247605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B.cpp”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888661" y="1616937"/>
            <a:ext cx="1027527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extern int x;			</a:t>
            </a:r>
          </a:p>
          <a:p>
            <a:r>
              <a:rPr lang="en-US" altLang="zh-CN" sz="2000" b="1" dirty="0"/>
              <a:t>static int y=3;		//</a:t>
            </a:r>
            <a:r>
              <a:rPr lang="zh-CN" altLang="en-US" sz="2000" b="1" dirty="0"/>
              <a:t>模块静态变量：生命期自第一次访问开始至整个程序结束</a:t>
            </a:r>
          </a:p>
          <a:p>
            <a:r>
              <a:rPr lang="en-US" altLang="zh-CN" sz="2000" b="1" dirty="0"/>
              <a:t>extern int f( );			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static int g( ) 		//</a:t>
            </a:r>
            <a:r>
              <a:rPr lang="zh-CN" altLang="en-US" sz="2000" b="1" dirty="0"/>
              <a:t>静态函数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：其作用域为“</a:t>
            </a:r>
            <a:r>
              <a:rPr lang="en-US" altLang="zh-CN" sz="2000" b="1" dirty="0"/>
              <a:t>B.cpp”</a:t>
            </a:r>
            <a:r>
              <a:rPr lang="zh-CN" altLang="en-US" sz="2000" b="1" dirty="0"/>
              <a:t>文件，生命期从调用时开始</a:t>
            </a:r>
          </a:p>
          <a:p>
            <a:r>
              <a:rPr lang="en-US" altLang="zh-CN" sz="2000" b="1" dirty="0"/>
              <a:t>{ </a:t>
            </a:r>
          </a:p>
          <a:p>
            <a:r>
              <a:rPr lang="en-US" altLang="zh-CN" sz="2000" b="1" dirty="0"/>
              <a:t>    return </a:t>
            </a:r>
            <a:r>
              <a:rPr lang="en-US" altLang="zh-CN" sz="2000" b="1" dirty="0" err="1"/>
              <a:t>x+y</a:t>
            </a:r>
            <a:r>
              <a:rPr lang="en-US" altLang="zh-CN" sz="2000" b="1" dirty="0"/>
              <a:t>++; 	//x</a:t>
            </a:r>
            <a:r>
              <a:rPr lang="zh-CN" altLang="en-US" sz="2000" b="1" dirty="0"/>
              <a:t>由“</a:t>
            </a:r>
            <a:r>
              <a:rPr lang="en-US" altLang="zh-CN" sz="2000" b="1" dirty="0"/>
              <a:t>A.cpp”</a:t>
            </a:r>
            <a:r>
              <a:rPr lang="zh-CN" altLang="en-US" sz="2000" b="1" dirty="0"/>
              <a:t>定义，</a:t>
            </a:r>
            <a:r>
              <a:rPr lang="en-US" altLang="zh-CN" sz="2000" b="1" dirty="0"/>
              <a:t>y</a:t>
            </a:r>
            <a:r>
              <a:rPr lang="zh-CN" altLang="en-US" sz="2000" b="1" dirty="0"/>
              <a:t>由“</a:t>
            </a:r>
            <a:r>
              <a:rPr lang="en-US" altLang="zh-CN" sz="2000" b="1" dirty="0"/>
              <a:t>B.cpp”</a:t>
            </a:r>
            <a:r>
              <a:rPr lang="zh-CN" altLang="en-US" sz="2000" b="1" dirty="0"/>
              <a:t>定义</a:t>
            </a:r>
          </a:p>
          <a:p>
            <a:r>
              <a:rPr lang="en-US" altLang="zh-CN" sz="2000" b="1" dirty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void main( )		//</a:t>
            </a:r>
            <a:r>
              <a:rPr lang="zh-CN" altLang="en-US" sz="2000" b="1" dirty="0"/>
              <a:t>全局函数</a:t>
            </a:r>
            <a:r>
              <a:rPr lang="en-US" altLang="zh-CN" sz="2000" b="1" dirty="0"/>
              <a:t>main()</a:t>
            </a:r>
            <a:r>
              <a:rPr lang="zh-CN" altLang="en-US" sz="2000" b="1" dirty="0"/>
              <a:t>：其生命期和作用域为整个程序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int a = f( );		//</a:t>
            </a:r>
            <a:r>
              <a:rPr lang="zh-CN" altLang="en-US" sz="2000" b="1" dirty="0"/>
              <a:t>函数自动变量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：生命期和作用域为当前函数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const int &amp;&amp;b = 2;	//</a:t>
            </a:r>
            <a:r>
              <a:rPr lang="zh-CN" altLang="en-US" sz="2000" b="1" dirty="0"/>
              <a:t>传统右值无址引用变量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引用常量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：产生匿名变量存储</a:t>
            </a:r>
            <a:r>
              <a:rPr lang="en-US" altLang="zh-CN" sz="2000" b="1" dirty="0"/>
              <a:t>2</a:t>
            </a:r>
          </a:p>
          <a:p>
            <a:r>
              <a:rPr lang="en-US" altLang="zh-CN" sz="2000" b="1" dirty="0"/>
              <a:t>    a = f( );		//main()</a:t>
            </a:r>
            <a:r>
              <a:rPr lang="zh-CN" altLang="en-US" sz="2000" b="1" dirty="0"/>
              <a:t>开始全局函数</a:t>
            </a:r>
            <a:r>
              <a:rPr lang="en-US" altLang="zh-CN" sz="2000" b="1" dirty="0"/>
              <a:t>f()</a:t>
            </a:r>
            <a:r>
              <a:rPr lang="zh-CN" altLang="en-US" sz="2000" b="1" dirty="0"/>
              <a:t>的生命期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a = 3;		//</a:t>
            </a:r>
            <a:r>
              <a:rPr lang="zh-CN" altLang="en-US" sz="2000" b="1" dirty="0"/>
              <a:t>常量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的生命期和作用域为当前赋值表达式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a = g( );		//main()</a:t>
            </a:r>
            <a:r>
              <a:rPr lang="zh-CN" altLang="en-US" sz="2000" b="1" dirty="0"/>
              <a:t>开始“</a:t>
            </a:r>
            <a:r>
              <a:rPr lang="en-US" altLang="zh-CN" sz="2000" b="1" dirty="0"/>
              <a:t>B.cpp”</a:t>
            </a:r>
            <a:r>
              <a:rPr lang="zh-CN" altLang="en-US" sz="2000" b="1" dirty="0"/>
              <a:t>的静态函数</a:t>
            </a:r>
            <a:r>
              <a:rPr lang="en-US" altLang="zh-CN" sz="2000" b="1" dirty="0"/>
              <a:t>g()</a:t>
            </a:r>
            <a:r>
              <a:rPr lang="zh-CN" altLang="en-US" sz="2000" b="1" dirty="0"/>
              <a:t>的生命期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}  //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产生的匿名变量的生命期在</a:t>
            </a:r>
            <a:r>
              <a:rPr lang="en-US" altLang="zh-CN" sz="2000" b="1" dirty="0"/>
              <a:t>main()</a:t>
            </a:r>
            <a:r>
              <a:rPr lang="zh-CN" altLang="en-US" sz="2000" b="1" dirty="0"/>
              <a:t>返回时结束</a:t>
            </a:r>
          </a:p>
        </p:txBody>
      </p:sp>
    </p:spTree>
    <p:extLst>
      <p:ext uri="{BB962C8B-B14F-4D97-AF65-F5344CB8AC3E}">
        <p14:creationId xmlns:p14="http://schemas.microsoft.com/office/powerpoint/2010/main" val="10475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75" y="1524000"/>
            <a:ext cx="3336034" cy="4894385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j1 = k + 1;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2863373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28716" y="1583898"/>
            <a:ext cx="3471122" cy="483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7691258" y="1587104"/>
            <a:ext cx="3387050" cy="4831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6199407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2" grpId="0"/>
      <p:bldP spid="17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432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循环语句共三种类型：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。可相互转换。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语句常用于循环次数明确的循环，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仅有一个条件表达式。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条件满足时执行；而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先执行一次，再在条件满足下执行。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循环体是一条语句，可以是一条复合语句，或另一个循环语句。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当条件表达式永真或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无表达式，循环可以一直进行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第一个表达式可以定义变量。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D3673-8CC6-41D2-8844-88F517C8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42" y="3127405"/>
            <a:ext cx="8414795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8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计算累加和         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N≥1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&lt;iostream&gt;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由于要用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include&lt;iostream&gt;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 namespace std;	//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在名字空间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 ) {		//OS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型返回值知道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的执行状况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 N, X, S;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定义累加边界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、循环变量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以及累加和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cout &lt;&lt;"Please input N: ";	//</a:t>
            </a:r>
            <a:r>
              <a:rPr lang="zh-CN" altLang="en-US" dirty="0">
                <a:solidFill>
                  <a:prstClr val="black"/>
                </a:solidFill>
              </a:rPr>
              <a:t>通过</a:t>
            </a:r>
            <a:r>
              <a:rPr lang="en-US" altLang="zh-CN" dirty="0">
                <a:solidFill>
                  <a:prstClr val="black"/>
                </a:solidFill>
              </a:rPr>
              <a:t>&lt;&lt;</a:t>
            </a:r>
            <a:r>
              <a:rPr lang="zh-CN" altLang="en-US" dirty="0">
                <a:solidFill>
                  <a:prstClr val="black"/>
                </a:solidFill>
              </a:rPr>
              <a:t>输出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提示要输入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&gt;&gt; N;		//</a:t>
            </a:r>
            <a:r>
              <a:rPr lang="zh-CN" altLang="en-US" dirty="0">
                <a:solidFill>
                  <a:prstClr val="black"/>
                </a:solidFill>
              </a:rPr>
              <a:t>通过运算符重载函数</a:t>
            </a:r>
            <a:r>
              <a:rPr lang="en-US" altLang="zh-CN" dirty="0">
                <a:solidFill>
                  <a:prstClr val="black"/>
                </a:solidFill>
              </a:rPr>
              <a:t>&gt;&gt;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for(</a:t>
            </a:r>
            <a:r>
              <a:rPr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S=0, X=1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X&lt;=N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X=X+1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)//X=X+1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或者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S = S + X;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累加至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，循环体是一条语句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 &lt;&lt;"\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nThe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cumulative sum S is "&lt;&lt; S &lt;&lt;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return  0;	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返回执行状态给操作系统，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表示成功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52B83-52E1-4622-A746-7A96D9F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2243038"/>
            <a:ext cx="58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B6EA-CB0D-46A8-AD67-FC9E741F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14" y="1690688"/>
            <a:ext cx="4140515" cy="4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循环语句可以相互转换。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“for(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S=S+X;”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while(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也执行一次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S = S + X;			    S = S +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X=X+1;			    X=X+1;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}				}while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(X&lt;=N)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X+=1 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或者后置运算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及前置运算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可中断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及循环语句的执行，转移至循环体外或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的下一条语句执行。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用于跳过后续语句，立即进入下一次循环。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85"/>
            <a:ext cx="10515600" cy="104225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888"/>
            <a:ext cx="10515600" cy="599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1776854"/>
            <a:ext cx="10609271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语句可在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程序中插入汇编代码。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编译器使用“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_asm”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插入汇编代码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用于提供静态断言服务，即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在编译时判定执行条件是否满足。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使用格式为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。不满足则编译报错。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666D0-786E-47DE-939E-DD7188429AED}"/>
              </a:ext>
            </a:extLst>
          </p:cNvPr>
          <p:cNvSpPr txBox="1"/>
          <p:nvPr/>
        </p:nvSpPr>
        <p:spPr>
          <a:xfrm>
            <a:off x="1371495" y="3343344"/>
            <a:ext cx="9728525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&lt;stdio.h&gt;</a:t>
            </a:r>
          </a:p>
          <a:p>
            <a:r>
              <a:rPr lang="en-US" altLang="zh-CN" sz="2000" dirty="0"/>
              <a:t>void f( ) {		//</a:t>
            </a:r>
            <a:r>
              <a:rPr lang="zh-CN" altLang="en-US" sz="2000" dirty="0"/>
              <a:t>说明函数</a:t>
            </a:r>
            <a:r>
              <a:rPr lang="en-US" altLang="zh-CN" sz="2000" dirty="0"/>
              <a:t>f()</a:t>
            </a:r>
            <a:r>
              <a:rPr lang="zh-CN" altLang="en-US" sz="2000" dirty="0"/>
              <a:t>没有返回值</a:t>
            </a:r>
          </a:p>
          <a:p>
            <a:r>
              <a:rPr lang="en-US" altLang="zh-CN" sz="2000" dirty="0"/>
              <a:t>    _asm mov EAX, 3	//</a:t>
            </a:r>
            <a:r>
              <a:rPr lang="zh-CN" altLang="en-US" sz="2000" dirty="0"/>
              <a:t>使用</a:t>
            </a:r>
            <a:r>
              <a:rPr lang="en-US" altLang="zh-CN" sz="2000" dirty="0"/>
              <a:t>32</a:t>
            </a:r>
            <a:r>
              <a:rPr lang="zh-CN" altLang="en-US" sz="2000" dirty="0"/>
              <a:t>位寄存器</a:t>
            </a:r>
            <a:r>
              <a:rPr lang="en-US" altLang="zh-CN" sz="2000" dirty="0"/>
              <a:t>EAX</a:t>
            </a:r>
            <a:r>
              <a:rPr lang="zh-CN" altLang="en-US" sz="2000" dirty="0"/>
              <a:t>保存整数</a:t>
            </a:r>
            <a:r>
              <a:rPr lang="en-US" altLang="zh-CN" sz="2000" dirty="0"/>
              <a:t>3</a:t>
            </a:r>
          </a:p>
          <a:p>
            <a:r>
              <a:rPr lang="en-US" altLang="zh-CN" sz="2000" dirty="0"/>
              <a:t>} //VS2019</a:t>
            </a:r>
            <a:r>
              <a:rPr lang="zh-CN" altLang="en-US" sz="2000" dirty="0"/>
              <a:t>用</a:t>
            </a:r>
            <a:r>
              <a:rPr lang="en-US" altLang="zh-CN" sz="2000" dirty="0"/>
              <a:t>EAX</a:t>
            </a:r>
            <a:r>
              <a:rPr lang="zh-CN" altLang="en-US" sz="2000" dirty="0"/>
              <a:t>保存返回值，相当于定义：</a:t>
            </a:r>
            <a:r>
              <a:rPr lang="en-US" altLang="zh-CN" sz="2000" dirty="0"/>
              <a:t>int f( ){ return 3;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void main(void) {	//</a:t>
            </a:r>
            <a:r>
              <a:rPr lang="zh-CN" altLang="en-US" sz="2000" dirty="0"/>
              <a:t>说明函数</a:t>
            </a:r>
            <a:r>
              <a:rPr lang="en-US" altLang="zh-CN" sz="2000" dirty="0"/>
              <a:t>main</a:t>
            </a:r>
            <a:r>
              <a:rPr lang="zh-CN" altLang="en-US" sz="2000" dirty="0"/>
              <a:t>不返回值</a:t>
            </a:r>
          </a:p>
          <a:p>
            <a:r>
              <a:rPr lang="en-US" altLang="zh-CN" sz="2000" dirty="0"/>
              <a:t>    int(*pf)( ) = (int(*)( ))f; 	//</a:t>
            </a:r>
            <a:r>
              <a:rPr lang="zh-CN" altLang="en-US" sz="2000" dirty="0"/>
              <a:t>强制类型转换：</a:t>
            </a:r>
            <a:r>
              <a:rPr lang="en-US" altLang="zh-CN" sz="2000" dirty="0"/>
              <a:t>f</a:t>
            </a:r>
            <a:r>
              <a:rPr lang="zh-CN" altLang="en-US" sz="2000" dirty="0"/>
              <a:t>返回整型值</a:t>
            </a:r>
          </a:p>
          <a:p>
            <a:r>
              <a:rPr lang="en-US" altLang="zh-CN" sz="2000" dirty="0"/>
              <a:t>    static_assert(sizeof(int)==4, “I need 32 bit compiler!”);  //</a:t>
            </a:r>
            <a:r>
              <a:rPr lang="zh-CN" altLang="en-US" sz="2000" dirty="0"/>
              <a:t>注意：</a:t>
            </a:r>
            <a:r>
              <a:rPr lang="en-US" altLang="zh-CN" sz="2000" dirty="0"/>
              <a:t>sizeof</a:t>
            </a:r>
            <a:r>
              <a:rPr lang="zh-CN" altLang="en-US" sz="2000" dirty="0"/>
              <a:t>编译时可计算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printf("return=%d",(*pf)( ));  //</a:t>
            </a:r>
            <a:r>
              <a:rPr lang="zh-CN" altLang="en-US" sz="2000" dirty="0"/>
              <a:t>调用</a:t>
            </a:r>
            <a:r>
              <a:rPr lang="en-US" altLang="zh-CN" sz="2000" dirty="0"/>
              <a:t>f( )</a:t>
            </a:r>
            <a:r>
              <a:rPr lang="zh-CN" altLang="en-US" sz="2000" dirty="0"/>
              <a:t>函数，打印返回值</a:t>
            </a:r>
            <a:r>
              <a:rPr lang="en-US" altLang="zh-CN" sz="2000" dirty="0"/>
              <a:t>3</a:t>
            </a:r>
          </a:p>
          <a:p>
            <a:r>
              <a:rPr lang="en-US" altLang="zh-CN" sz="2000" dirty="0"/>
              <a:t>    _asm mov EAX, 0;	       //</a:t>
            </a:r>
            <a:r>
              <a:rPr lang="zh-CN" altLang="en-US" sz="2000" dirty="0"/>
              <a:t>相当于定义</a:t>
            </a:r>
            <a:r>
              <a:rPr lang="en-US" altLang="zh-CN" sz="2000" dirty="0"/>
              <a:t>int main(void)</a:t>
            </a:r>
            <a:r>
              <a:rPr lang="zh-CN" altLang="en-US" sz="2000" dirty="0"/>
              <a:t>，并返回</a:t>
            </a:r>
            <a:r>
              <a:rPr lang="en-US" altLang="zh-CN" sz="2000" dirty="0"/>
              <a:t>0</a:t>
            </a:r>
            <a:r>
              <a:rPr lang="zh-CN" altLang="en-US" sz="2000" dirty="0"/>
              <a:t>：程序正常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2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函数用于“分而治之”的软件设计，以将大的程序分解为小的模块或任务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函数说明不定义函数体，函数定义必须定义函数体。说明可多次，定义仅能实施一次。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函数可说明或定义为四种作用域：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）全局函数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zh-CN" sz="2400" dirty="0">
                <a:solidFill>
                  <a:prstClr val="black"/>
                </a:solidFill>
              </a:rPr>
              <a:t>默认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）内联即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inline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）外部即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extern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函数；（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）静态即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static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全局函数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可被任何程序文件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(.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的程序用，只有全局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函数不可被调用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新标准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。故它是全局作用域的。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内联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函数可在程序文件内或类内说明或定义，只能被当前程序文件的程序调用。它是文件局部文件作用域的，可被编译优化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掉）。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静态函数可在程序文件内或类内说明或定义。类内的静态函数不是文件局部文件作用域的，程序文件内的静态函数是文件局部文件作用域的。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0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6414</Words>
  <Application>Microsoft Office PowerPoint</Application>
  <PresentationFormat>宽屏</PresentationFormat>
  <Paragraphs>493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隶书</vt:lpstr>
      <vt:lpstr>新宋体</vt:lpstr>
      <vt:lpstr>Arial</vt:lpstr>
      <vt:lpstr>Segoe UI Emoji</vt:lpstr>
      <vt:lpstr>Times New Roman</vt:lpstr>
      <vt:lpstr>Wingdings</vt:lpstr>
      <vt:lpstr>Office 主题​​</vt:lpstr>
      <vt:lpstr>PowerPoint 演示文稿</vt:lpstr>
      <vt:lpstr>第3章  语句、函数及程序设计</vt:lpstr>
      <vt:lpstr>第3章  语句、函数及程序设计</vt:lpstr>
      <vt:lpstr>第2章  类型、常量及变量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394</cp:revision>
  <dcterms:created xsi:type="dcterms:W3CDTF">2020-04-22T10:23:54Z</dcterms:created>
  <dcterms:modified xsi:type="dcterms:W3CDTF">2021-09-16T01:20:21Z</dcterms:modified>
</cp:coreProperties>
</file>