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68" r:id="rId4"/>
    <p:sldId id="371" r:id="rId5"/>
    <p:sldId id="372" r:id="rId6"/>
    <p:sldId id="373" r:id="rId7"/>
    <p:sldId id="354" r:id="rId8"/>
    <p:sldId id="362" r:id="rId9"/>
    <p:sldId id="374" r:id="rId10"/>
    <p:sldId id="364" r:id="rId11"/>
    <p:sldId id="375" r:id="rId12"/>
    <p:sldId id="391" r:id="rId13"/>
    <p:sldId id="390" r:id="rId14"/>
    <p:sldId id="376" r:id="rId15"/>
    <p:sldId id="363" r:id="rId16"/>
    <p:sldId id="392" r:id="rId17"/>
    <p:sldId id="378" r:id="rId18"/>
    <p:sldId id="379" r:id="rId19"/>
    <p:sldId id="380" r:id="rId20"/>
    <p:sldId id="381" r:id="rId21"/>
    <p:sldId id="382" r:id="rId22"/>
    <p:sldId id="370" r:id="rId23"/>
    <p:sldId id="369" r:id="rId24"/>
    <p:sldId id="366" r:id="rId25"/>
    <p:sldId id="383" r:id="rId26"/>
    <p:sldId id="367" r:id="rId27"/>
    <p:sldId id="384" r:id="rId28"/>
    <p:sldId id="385" r:id="rId29"/>
    <p:sldId id="389" r:id="rId30"/>
    <p:sldId id="386" r:id="rId31"/>
    <p:sldId id="387" r:id="rId32"/>
    <p:sldId id="388" r:id="rId33"/>
    <p:sldId id="3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62"/>
            <a:ext cx="10515600" cy="698131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4A61E7-02B3-4CFF-A772-DF21D18DA15B}"/>
              </a:ext>
            </a:extLst>
          </p:cNvPr>
          <p:cNvSpPr txBox="1"/>
          <p:nvPr/>
        </p:nvSpPr>
        <p:spPr>
          <a:xfrm>
            <a:off x="996892" y="1214333"/>
            <a:ext cx="10515600" cy="5435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本例说明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的正确使用方法。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“string.cpp”  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不提倡这样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：因为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string.cpp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内有函数定义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x("global");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自动调用构造函数初始化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short error = 0;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STRING y("local");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自动调用构造函数初始化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switch(error) {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 0: return;  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正常返回时自动析构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 1: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y.~STRING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为防内存泄漏，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退出前必须显式析构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    exit(1);		    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default: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x.~STRING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为防内存泄漏，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退出前须显式析构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y.~STRING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abort( );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88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9" y="31970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1188691"/>
            <a:ext cx="10515600" cy="40738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7360" y="1983716"/>
            <a:ext cx="9929092" cy="4073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spcBef>
                <a:spcPts val="5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接受与删除编译自动生成的函数：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delete=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没有定义任何构造函数，则编译器会自动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提供无参的构造函数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 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（实际上是空操作，相当于一条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语句）；如果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定义了任何构造函数，编译器就不会自动提供无参构造函数。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不管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是否定义了构造函数，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类只要没有定义带引用参数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的构造函数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，编译器会自动提供该构造函数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（利用浅拷贝实现该构造函数）。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marR="0" lvl="1" indent="-4572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可以利用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强制说明接受、删除编译器提供的构造函数，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A() = default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A(const A &amp;a) = delete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15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9" y="1317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9" y="911225"/>
            <a:ext cx="10515600" cy="549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90801-7738-40A8-8C81-BF6ABC596AEE}"/>
              </a:ext>
            </a:extLst>
          </p:cNvPr>
          <p:cNvSpPr txBox="1"/>
          <p:nvPr/>
        </p:nvSpPr>
        <p:spPr>
          <a:xfrm>
            <a:off x="893859" y="1564257"/>
            <a:ext cx="1098468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禁止构造函数以及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接受构造函数。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0;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A(int m): x(m) { }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A(const A &amp;a) = default;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接受编译生成的拷贝构造函数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x(2);		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正确：调用程序员自定义的单参构造函数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A(int)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y(x);		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正确：调用编译生成的拷贝构造函数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&amp;)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u;		 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调用构造函数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，编译器不提供缺省的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（因为有别的构造函数）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v( );		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正确：声明一个函数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 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，其返回类型为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//A v( )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 A v( 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BD766-C89E-4ABA-B70B-C143B0C1E8F7}"/>
              </a:ext>
            </a:extLst>
          </p:cNvPr>
          <p:cNvSpPr txBox="1"/>
          <p:nvPr/>
        </p:nvSpPr>
        <p:spPr>
          <a:xfrm>
            <a:off x="365759" y="5449419"/>
            <a:ext cx="11235194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 (1)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如果在类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中增加一条语句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A() = default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4000"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如果删除类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= default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4000">
              <a:lnSpc>
                <a:spcPct val="114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如果将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= default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写成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A(const A &amp;a) = delete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</a:p>
        </p:txBody>
      </p:sp>
    </p:spTree>
    <p:extLst>
      <p:ext uri="{BB962C8B-B14F-4D97-AF65-F5344CB8AC3E}">
        <p14:creationId xmlns:p14="http://schemas.microsoft.com/office/powerpoint/2010/main" val="1573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7" y="2413744"/>
            <a:ext cx="946954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接受与删除编译自动生成的函数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default = </a:t>
            </a:r>
            <a:r>
              <a:rPr lang="zh-CN" altLang="en-US" sz="2400" b="1" dirty="0">
                <a:latin typeface="Times New Roman" panose="02020603050405020304" pitchFamily="18" charset="0"/>
              </a:rPr>
              <a:t>接受</a:t>
            </a:r>
            <a:r>
              <a:rPr lang="en-US" altLang="zh-CN" sz="2400" b="1" dirty="0">
                <a:latin typeface="Times New Roman" panose="02020603050405020304" pitchFamily="18" charset="0"/>
              </a:rPr>
              <a:t>, delete = </a:t>
            </a:r>
            <a:r>
              <a:rPr lang="zh-CN" altLang="en-US" sz="2400" b="1" dirty="0">
                <a:latin typeface="Times New Roman" panose="02020603050405020304" pitchFamily="18" charset="0"/>
              </a:rPr>
              <a:t>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90801-7738-40A8-8C81-BF6ABC596AEE}"/>
              </a:ext>
            </a:extLst>
          </p:cNvPr>
          <p:cNvSpPr txBox="1"/>
          <p:nvPr/>
        </p:nvSpPr>
        <p:spPr>
          <a:xfrm>
            <a:off x="838200" y="3164479"/>
            <a:ext cx="4605462" cy="1754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x=0;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a;  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正确，编译器会提供无参的构造函数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45AE1E-179F-4233-98E0-5D2770AEF4DC}"/>
              </a:ext>
            </a:extLst>
          </p:cNvPr>
          <p:cNvSpPr txBox="1"/>
          <p:nvPr/>
        </p:nvSpPr>
        <p:spPr>
          <a:xfrm>
            <a:off x="6281862" y="3173615"/>
            <a:ext cx="5446312" cy="2177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x=0;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A( ) = delete;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a;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错误：编译器提供的无参构造函数被删除了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8"/>
            <a:ext cx="10515600" cy="6198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4.2 </a:t>
            </a:r>
            <a:r>
              <a:rPr lang="zh-CN" altLang="en-US" dirty="0"/>
              <a:t>成员访问权限及其访问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7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封装机制规定了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数据成员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函数成员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类型成员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的访问权限。包括三类：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000" b="1" dirty="0">
                <a:latin typeface="Times New Roman" panose="02020603050405020304" pitchFamily="18" charset="0"/>
              </a:rPr>
              <a:t>：私有成员，本类函数成员可以访问；派生类函数成员、其他类函数成员和普通函数都不能访问。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000" b="1" dirty="0">
                <a:latin typeface="Times New Roman" panose="02020603050405020304" pitchFamily="18" charset="0"/>
              </a:rPr>
              <a:t>：保护成员，本类和派生类的函数成员可以访问，其他类函数成员和普通函数都不能访问。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000" b="1" dirty="0">
                <a:latin typeface="Times New Roman" panose="02020603050405020304" pitchFamily="18" charset="0"/>
              </a:rPr>
              <a:t>：公有成员，任何函数均可访问。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类的友元不受这些限制，可以访问类的所有成员。另外，通过强制类型转换可突破访问权限的限制。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构造函数和析构函数可以定义为任何访问权限。不能访问构造函数则无法用其初始化对象。</a:t>
            </a:r>
          </a:p>
        </p:txBody>
      </p:sp>
    </p:spTree>
    <p:extLst>
      <p:ext uri="{BB962C8B-B14F-4D97-AF65-F5344CB8AC3E}">
        <p14:creationId xmlns:p14="http://schemas.microsoft.com/office/powerpoint/2010/main" val="383178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98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3750D5-8D35-449A-86C0-843316AA63FD}"/>
              </a:ext>
            </a:extLst>
          </p:cNvPr>
          <p:cNvSpPr txBox="1">
            <a:spLocks noChangeArrowheads="1"/>
          </p:cNvSpPr>
          <p:nvPr/>
        </p:nvSpPr>
        <p:spPr>
          <a:xfrm>
            <a:off x="328084" y="1441131"/>
            <a:ext cx="6121842" cy="4791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5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5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5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zh-CN" altLang="en-US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x;  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私有，只能被本类的成员访问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5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POINTER1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    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公有，能被任何函数使用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protected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保护：只能被本类及继承类的成员访问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z;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         </a:t>
            </a:r>
            <a:r>
              <a:rPr lang="en-US" altLang="zh-CN" sz="5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45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公有，能被任何函数使用</a:t>
            </a:r>
            <a:endParaRPr lang="zh-CN" altLang="en-US" sz="45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5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POINTER2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A(</a:t>
            </a:r>
            <a:r>
              <a:rPr lang="pl-PL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pl-PL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pl-PL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): x(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),y(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),z(</a:t>
            </a:r>
            <a:r>
              <a:rPr lang="pl-PL" altLang="zh-CN" sz="5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z</a:t>
            </a:r>
            <a:r>
              <a:rPr lang="pl-PL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sum()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return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50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x+y+z</a:t>
            </a: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5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366B251-C408-4E07-B14D-32C5DF29AB9B}"/>
              </a:ext>
            </a:extLst>
          </p:cNvPr>
          <p:cNvSpPr txBox="1">
            <a:spLocks noChangeArrowheads="1"/>
          </p:cNvSpPr>
          <p:nvPr/>
        </p:nvSpPr>
        <p:spPr>
          <a:xfrm>
            <a:off x="5740841" y="1350772"/>
            <a:ext cx="6196054" cy="426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a(1,2,3);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std::cout &lt;&lt;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   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错：不能访问私有成员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std::cout </a:t>
            </a:r>
            <a:r>
              <a:rPr lang="en-US" altLang="zh-CN" sz="20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a.y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      //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std::cout &lt;&lt;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a.z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   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错：不能访问保护成员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std::cout &lt;&lt; 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a.sum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  //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char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s[] =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A::POINTER1 p1 =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错：类型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A::POINTER1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是私有的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A::POINTER2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 = s;  //</a:t>
            </a:r>
            <a:r>
              <a:rPr lang="zh-CN" altLang="en-US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 = "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";   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错：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*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p2 = 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*)"</a:t>
            </a:r>
            <a:r>
              <a:rPr lang="en-US" altLang="zh-CN" sz="20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";  //</a:t>
            </a:r>
            <a:r>
              <a:rPr lang="zh-CN" altLang="en-US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对，等价 </a:t>
            </a:r>
            <a:r>
              <a:rPr lang="en-US" altLang="zh-CN" sz="16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 = (A::POINTER2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)"</a:t>
            </a:r>
            <a:r>
              <a:rPr lang="en-US" altLang="zh-CN" sz="1800" dirty="0" err="1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abcd</a:t>
            </a:r>
            <a:r>
              <a:rPr lang="en-US" altLang="zh-CN" sz="18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4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6902302" cy="6060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3750D5-8D35-449A-86C0-843316AA63F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765544"/>
            <a:ext cx="10815084" cy="5964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5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5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常量字符串</a:t>
            </a:r>
            <a:endParaRPr lang="en-US" altLang="zh-CN" sz="5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常量字符串（如“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abc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”、“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123AB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”等）本质上是 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const 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指针（</a:t>
            </a:r>
            <a:r>
              <a:rPr lang="en-US" altLang="zh-CN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char *const p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），</a:t>
            </a:r>
            <a:endParaRPr lang="en-US" altLang="zh-CN" sz="5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它指向一个不可修改的字符串（即 </a:t>
            </a:r>
            <a:r>
              <a:rPr lang="en-US" altLang="zh-CN" sz="5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 char *const p</a:t>
            </a:r>
            <a:r>
              <a:rPr lang="zh-CN" altLang="en-US" sz="50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）。</a:t>
            </a:r>
            <a:endParaRPr lang="en-US" altLang="zh-CN" sz="50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char *const p1 = "abc"; 	 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*const p1("abc")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std::cout &lt;&lt; "abc"[1] &lt;&lt; p1[0];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p1 = “123";     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 char *p2 = "abc";    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char *p2("abc")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std::cout &lt;&lt; "abc"[1] &lt;&lt; p2[0];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p2 = “123";     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*p3 = “abc”;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错，等价 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*p3(“abc”)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char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指针去构造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endParaRPr lang="en-US" altLang="zh-CN" sz="4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*p3 = (char *)"abc";    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*p3((char *)"abc")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std::cout &lt;&lt; "abc"[1] &lt;&lt; p3[0];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p3[0] = ‘1’;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编译对，运行错</a:t>
            </a:r>
            <a:endParaRPr lang="en-US" altLang="zh-C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k = 1;			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k(1)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s[] = “abc”;   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对，等价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s[]("abc")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*p = “abc”;			//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错，等价 </a:t>
            </a: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*p(“abc”)</a:t>
            </a:r>
            <a:r>
              <a:rPr lang="zh-CN" alt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	</a:t>
            </a:r>
            <a:r>
              <a:rPr lang="en-US" altLang="zh-C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注意：构造数组和构造指针是不一样的！</a:t>
            </a:r>
            <a:endParaRPr lang="en-US" altLang="zh-CN" sz="4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790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函数成员的内联说明：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在类体内定义的任何函数成员都会自动内联。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在类内或类外使用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inline</a:t>
            </a:r>
            <a:r>
              <a:rPr lang="zh-CN" altLang="en-US" sz="2400" b="1" dirty="0">
                <a:latin typeface="Times New Roman" panose="02020603050405020304" pitchFamily="18" charset="0"/>
              </a:rPr>
              <a:t>保留字说明函数成员。</a:t>
            </a: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内联失败：有分支类语句、定义在使用后，取函数地址，定义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虚函数。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内联函数成员的作用域局限于当前代码文件。</a:t>
            </a: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匿名类函数成员只能在类体内定义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函数局部类的函数成员只能在类体内定义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内联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，某些编译器不支持局部类。 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8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1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178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对于没有对象的匿名联合，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兼容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的用法：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没有对象的全局匿名联合必须定义为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，局部的匿名联合不能定义为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匿名联合内只能定义公有数据成员；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数据成员和联合本身的作用域相同；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数据成员共享存储空间。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305EFF5E-A5C1-45AF-8A72-BB66B5BF3D4D}"/>
              </a:ext>
            </a:extLst>
          </p:cNvPr>
          <p:cNvGrpSpPr>
            <a:grpSpLocks/>
          </p:cNvGrpSpPr>
          <p:nvPr/>
        </p:nvGrpSpPr>
        <p:grpSpPr bwMode="auto">
          <a:xfrm>
            <a:off x="3981973" y="3308758"/>
            <a:ext cx="4963243" cy="1752600"/>
            <a:chOff x="2688" y="1968"/>
            <a:chExt cx="3120" cy="11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8E19E2-12CD-439B-A3C2-49557F3F5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968"/>
              <a:ext cx="1728" cy="1104"/>
              <a:chOff x="4080" y="2160"/>
              <a:chExt cx="1728" cy="1104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B6CB8FCB-3B3F-467A-8178-FFFA7E94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536" cy="110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67A076EF-F438-4724-8C48-16219B191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173"/>
                <a:ext cx="1728" cy="10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u="none" dirty="0">
                    <a:solidFill>
                      <a:schemeClr val="tx1"/>
                    </a:solidFill>
                  </a:rPr>
                  <a:t>相当于定义：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static int 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static int &amp;y=x;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static int &amp;z=x;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u="none" dirty="0">
                    <a:solidFill>
                      <a:schemeClr val="tx1"/>
                    </a:solidFill>
                  </a:rPr>
                  <a:t>x, y, z </a:t>
                </a:r>
                <a:r>
                  <a:rPr lang="zh-CN" altLang="en-US" sz="2000" u="none" dirty="0">
                    <a:solidFill>
                      <a:schemeClr val="tx1"/>
                    </a:solidFill>
                  </a:rPr>
                  <a:t>作用于当前文件</a:t>
                </a:r>
              </a:p>
            </p:txBody>
          </p:sp>
        </p:grp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49B5CD3E-02A4-4134-BDD3-FFA190F84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96"/>
              <a:ext cx="1344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" name="Text Box 9">
            <a:extLst>
              <a:ext uri="{FF2B5EF4-FFF2-40B4-BE49-F238E27FC236}">
                <a16:creationId xmlns:a16="http://schemas.microsoft.com/office/drawing/2014/main" id="{187BED00-0ED3-44CF-B3D9-5793D7169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37" y="4375558"/>
            <a:ext cx="53419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static union { int x, y, z; };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//int y = 5;  	      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u="none" dirty="0">
                <a:latin typeface="Times New Roman" panose="02020603050405020304" pitchFamily="18" charset="0"/>
              </a:rPr>
              <a:t>错：本作用域已定义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void main(void) {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    x = 3;  cout &lt;&lt; y;   </a:t>
            </a:r>
            <a:r>
              <a:rPr lang="en-US" altLang="zh-CN" sz="2000" b="1" u="none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u="none" dirty="0">
                <a:latin typeface="Times New Roman" panose="02020603050405020304" pitchFamily="18" charset="0"/>
              </a:rPr>
              <a:t>输出3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u="none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1FAF4BBE-0908-4FF2-8C8F-C4384EB6D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6974" y="4908958"/>
            <a:ext cx="1752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4.3  </a:t>
            </a:r>
            <a:r>
              <a:rPr lang="zh-CN" altLang="en-US" dirty="0"/>
              <a:t>内联、匿名类及位段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8138823" cy="365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位段成员：按位分配内存的数据成员。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class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struct </a:t>
            </a:r>
            <a:r>
              <a:rPr lang="zh-CN" altLang="en-US" sz="2000" b="1" dirty="0">
                <a:latin typeface="Times New Roman" panose="02020603050405020304" pitchFamily="18" charset="0"/>
              </a:rPr>
              <a:t>和 </a:t>
            </a:r>
            <a:r>
              <a:rPr lang="en-US" altLang="zh-CN" sz="2000" b="1" dirty="0">
                <a:latin typeface="Times New Roman" panose="02020603050405020304" pitchFamily="18" charset="0"/>
              </a:rPr>
              <a:t>union </a:t>
            </a:r>
            <a:r>
              <a:rPr lang="zh-CN" altLang="en-US" sz="2000" b="1" dirty="0">
                <a:latin typeface="Times New Roman" panose="02020603050405020304" pitchFamily="18" charset="0"/>
              </a:rPr>
              <a:t>都能定义位段成员；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位段类型必须是字节数少于整数类型的类型，如：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char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long long, enum</a:t>
            </a:r>
            <a:r>
              <a:rPr lang="zh-CN" altLang="en-US" sz="2000" b="1" dirty="0">
                <a:latin typeface="Times New Roman" panose="02020603050405020304" pitchFamily="18" charset="0"/>
              </a:rPr>
              <a:t>（实现为</a:t>
            </a:r>
            <a:r>
              <a:rPr lang="en-US" altLang="zh-CN" sz="2000" b="1" dirty="0"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latin typeface="Times New Roman" panose="02020603050405020304" pitchFamily="18" charset="0"/>
              </a:rPr>
              <a:t>：简单类型）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相临位段成员分配内存时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可能出现若干位段成员共处一个字节，或一个位段成员跨越多个字节。因按字节编址，故位段无地址。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位段用法：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用于生产过程控制的各种开关、指示灯等；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布尔运算、图象处理等；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位段成员不能取地址，因现代计算机按字节编址。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6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808FB0-F56F-4338-9452-6CB234A8A7FD}"/>
              </a:ext>
            </a:extLst>
          </p:cNvPr>
          <p:cNvSpPr txBox="1">
            <a:spLocks noChangeArrowheads="1"/>
          </p:cNvSpPr>
          <p:nvPr/>
        </p:nvSpPr>
        <p:spPr>
          <a:xfrm>
            <a:off x="1119346" y="2456577"/>
            <a:ext cx="9124111" cy="622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类保留字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</a:rPr>
              <a:t>class、struct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</a:rPr>
              <a:t>union </a:t>
            </a:r>
            <a:r>
              <a:rPr lang="zh-CN" altLang="en-US" dirty="0">
                <a:latin typeface="Times New Roman" panose="02020603050405020304" pitchFamily="18" charset="0"/>
              </a:rPr>
              <a:t>可用来声明和定义类。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D5D4F03-3B39-4F5F-9AFF-28662F3E5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12" y="3426305"/>
            <a:ext cx="4517571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类的声明由保留字</a:t>
            </a:r>
            <a:r>
              <a:rPr kumimoji="0" lang="en-US" altLang="zh-CN" sz="2200" u="none" dirty="0" err="1">
                <a:solidFill>
                  <a:schemeClr val="tx1"/>
                </a:solidFill>
                <a:latin typeface="Arial" panose="020B0604020202020204" pitchFamily="34" charset="0"/>
              </a:rPr>
              <a:t>class</a:t>
            </a:r>
            <a:r>
              <a:rPr kumimoji="0" lang="en-US" altLang="zh-CN" sz="2200" u="none" dirty="0" err="1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kumimoji="0" lang="en-US" altLang="zh-CN" sz="2200" u="none" dirty="0" err="1">
                <a:solidFill>
                  <a:schemeClr val="tx1"/>
                </a:solidFill>
                <a:latin typeface="Arial" panose="020B0604020202020204" pitchFamily="34" charset="0"/>
              </a:rPr>
              <a:t>struct</a:t>
            </a: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r>
              <a:rPr kumimoji="0" lang="en-US" altLang="zh-CN" sz="2200" u="none" dirty="0">
                <a:solidFill>
                  <a:schemeClr val="tx1"/>
                </a:solidFill>
                <a:latin typeface="Arial" panose="020B0604020202020204" pitchFamily="34" charset="0"/>
              </a:rPr>
              <a:t>union</a:t>
            </a: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加上类的名称构成。</a:t>
            </a:r>
          </a:p>
          <a:p>
            <a:pPr algn="just">
              <a:spcBef>
                <a:spcPts val="6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类的定义包括类的声明部分和类的由</a:t>
            </a:r>
            <a:r>
              <a:rPr kumimoji="0" lang="zh-CN" altLang="en-US" sz="2200" u="none" dirty="0">
                <a:solidFill>
                  <a:schemeClr val="tx1"/>
                </a:solidFill>
                <a:latin typeface="Arial" panose="020B0604020202020204" pitchFamily="34" charset="0"/>
              </a:rPr>
              <a:t>{ }</a:t>
            </a: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括起来的主体两部分构成。</a:t>
            </a:r>
          </a:p>
          <a:p>
            <a:pPr algn="just">
              <a:spcBef>
                <a:spcPts val="6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kumimoji="0" lang="zh-CN" altLang="en-US" sz="2200" u="none" dirty="0">
                <a:solidFill>
                  <a:schemeClr val="tx1"/>
                </a:solidFill>
                <a:latin typeface="宋体" panose="02010600030101010101" pitchFamily="2" charset="-122"/>
              </a:rPr>
              <a:t>类的实现通常指类的函数成员的实现，即定义类的函数成员。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53F9642-EFAA-413B-8EB8-36005010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394" y="3342809"/>
            <a:ext cx="3410124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t"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class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类名;//前向声明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class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类名{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private: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私有成员声明或定义;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protected: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保护成员声明或定义;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public: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000" b="1" u="none" dirty="0">
                <a:latin typeface="宋体" panose="02010600030101010101" pitchFamily="2" charset="-122"/>
              </a:rPr>
              <a:t>    </a:t>
            </a:r>
            <a:r>
              <a:rPr kumimoji="0" lang="zh-CN" altLang="en-US" sz="2000" b="1" u="none" dirty="0">
                <a:latin typeface="宋体" panose="02010600030101010101" pitchFamily="2" charset="-122"/>
              </a:rPr>
              <a:t>公有成员声明或定义;</a:t>
            </a:r>
          </a:p>
          <a:p>
            <a:pPr fontAlgn="t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1" u="none" dirty="0">
                <a:latin typeface="宋体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096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151351"/>
            <a:ext cx="10206162" cy="460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内存管理的区别：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</a:rPr>
              <a:t>不必实现函数 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</a:rPr>
              <a:t>C++</a:t>
            </a:r>
            <a:r>
              <a:rPr lang="zh-CN" altLang="en-US" sz="2000" b="1" dirty="0">
                <a:latin typeface="Times New Roman" panose="02020603050405020304" pitchFamily="18" charset="0"/>
              </a:rPr>
              <a:t>必须实现运算符 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内存分配：</a:t>
            </a:r>
            <a:r>
              <a:rPr lang="en-US" altLang="zh-CN" sz="20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为函数，参数为值表达式；</a:t>
            </a:r>
            <a:r>
              <a:rPr lang="en-US" altLang="zh-CN" sz="2000" b="1" dirty="0">
                <a:latin typeface="Times New Roman" panose="02020603050405020304" pitchFamily="18" charset="0"/>
              </a:rPr>
              <a:t>new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为运算符，操作数为类型表达式，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先底层调用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malloc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，然后调用构造函数；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用 “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new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类型表达式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{ }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” 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可使分配的内存清零，若“</a:t>
            </a:r>
            <a:r>
              <a:rPr lang="en-US" altLang="zh-CN" sz="2000" b="1" dirty="0">
                <a:latin typeface="Times New Roman" panose="02020603050405020304" pitchFamily="18" charset="0"/>
              </a:rPr>
              <a:t>{ }</a:t>
            </a:r>
            <a:r>
              <a:rPr lang="zh-CN" altLang="en-US" sz="2000" b="1" dirty="0">
                <a:latin typeface="Times New Roman" panose="02020603050405020304" pitchFamily="18" charset="0"/>
              </a:rPr>
              <a:t>”中有数值可用于初始化。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内存释放：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为函数，参数为指针类型值表达式，直接释放内存；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000" b="1" dirty="0">
                <a:latin typeface="Times New Roman" panose="02020603050405020304" pitchFamily="18" charset="0"/>
              </a:rPr>
              <a:t>为运算符，操作数为指针类型值表达式，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先调用析构函数，然后底层调用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free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如为简单类型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没有构造、析构函数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分配和释放内存，则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没有区别，可混合使用：比如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分配的内存用</a:t>
            </a:r>
            <a:r>
              <a:rPr lang="en-US" altLang="zh-CN" sz="2400" b="1" dirty="0">
                <a:latin typeface="Times New Roman" panose="02020603050405020304" pitchFamily="18" charset="0"/>
              </a:rPr>
              <a:t>free</a:t>
            </a:r>
            <a:r>
              <a:rPr lang="zh-CN" altLang="en-US" sz="2400" b="1" dirty="0">
                <a:latin typeface="Times New Roman" panose="02020603050405020304" pitchFamily="18" charset="0"/>
              </a:rPr>
              <a:t>释放。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无法用</a:t>
            </a:r>
            <a:r>
              <a:rPr lang="en-US" altLang="zh-CN" sz="2400" b="1" dirty="0">
                <a:latin typeface="Times New Roman" panose="02020603050405020304" pitchFamily="18" charset="0"/>
              </a:rPr>
              <a:t>malloc</a:t>
            </a:r>
            <a:r>
              <a:rPr lang="zh-CN" altLang="en-US" sz="2400" b="1" dirty="0">
                <a:latin typeface="Times New Roman" panose="02020603050405020304" pitchFamily="18" charset="0"/>
              </a:rPr>
              <a:t>代替</a:t>
            </a:r>
            <a:r>
              <a:rPr lang="en-US" altLang="zh-CN" sz="2400" b="1" dirty="0">
                <a:latin typeface="Times New Roman" panose="02020603050405020304" pitchFamily="18" charset="0"/>
              </a:rPr>
              <a:t>new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, new</a:t>
            </a:r>
            <a:r>
              <a:rPr lang="zh-CN" altLang="en-US" sz="2400" b="1" dirty="0">
                <a:latin typeface="Times New Roman" panose="02020603050405020304" pitchFamily="18" charset="0"/>
              </a:rPr>
              <a:t>调用的构造函数可维护多态。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注意</a:t>
            </a:r>
            <a:r>
              <a:rPr lang="en-US" altLang="zh-CN" sz="2400" b="1" dirty="0">
                <a:latin typeface="Times New Roman" panose="02020603050405020304" pitchFamily="18" charset="0"/>
              </a:rPr>
              <a:t>delete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的新参类型应为</a:t>
            </a:r>
            <a:r>
              <a:rPr lang="en-US" altLang="zh-CN" sz="2400" b="1" dirty="0">
                <a:latin typeface="Times New Roman" panose="02020603050405020304" pitchFamily="18" charset="0"/>
              </a:rPr>
              <a:t>const void *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，因为它可接受任意指针实参。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8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10461211" cy="393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new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类型表达式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后接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{ }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用于初始化或构造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latin typeface="Times New Roman" panose="02020603050405020304" pitchFamily="18" charset="0"/>
              </a:rPr>
              <a:t>{ }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可用于数组元素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类型表达式：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*p = new int;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等价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*p = new int(0);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数组形式仅第一维下标可为任意表达式，其它维为常量表达式：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(*q)[6][8]=new int[x+20][6][8];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为对象数组分配内存时，必须调用参数表无参构造函数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delete 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指针指向非数组的单个实体：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p; </a:t>
            </a:r>
            <a:r>
              <a:rPr lang="zh-CN" altLang="en-US" sz="2000" b="1" dirty="0">
                <a:latin typeface="Times New Roman" panose="02020603050405020304" pitchFamily="18" charset="0"/>
              </a:rPr>
              <a:t>可能调析构函数。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delete [ ]&lt;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数组指针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指针指向任意维的数组时：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[ ] q;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如为对象数组，对所有对象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元素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</a:rPr>
              <a:t>调用析构函数。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若数组元素为简单类型，则可用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&lt;</a:t>
            </a:r>
            <a:r>
              <a:rPr lang="zh-CN" altLang="en-US" sz="2000" b="1" dirty="0">
                <a:latin typeface="Times New Roman" panose="02020603050405020304" pitchFamily="18" charset="0"/>
              </a:rPr>
              <a:t>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</a:rPr>
              <a:t>代替。</a:t>
            </a: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3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A26966-2D91-4017-8DBD-5E4DFF37607E}"/>
              </a:ext>
            </a:extLst>
          </p:cNvPr>
          <p:cNvSpPr txBox="1">
            <a:spLocks noChangeArrowheads="1"/>
          </p:cNvSpPr>
          <p:nvPr/>
        </p:nvSpPr>
        <p:spPr>
          <a:xfrm>
            <a:off x="751513" y="1573635"/>
            <a:ext cx="8001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.1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】定义二维整型动态数组的类。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latin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alloc.h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process.h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ARRAY{			//class</a:t>
            </a:r>
            <a:r>
              <a:rPr lang="zh-CN" altLang="en-US" sz="2000" b="1" dirty="0">
                <a:latin typeface="Times New Roman" panose="02020603050405020304" pitchFamily="18" charset="0"/>
              </a:rPr>
              <a:t>体的缺省访问权限为</a:t>
            </a:r>
            <a:r>
              <a:rPr lang="en-US" altLang="zh-CN" sz="2000" b="1" dirty="0">
                <a:latin typeface="Times New Roman" panose="02020603050405020304" pitchFamily="18" charset="0"/>
              </a:rPr>
              <a:t>private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	*a, r, c;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     			//</a:t>
            </a:r>
            <a:r>
              <a:rPr lang="zh-CN" altLang="en-US" sz="2000" b="1" dirty="0">
                <a:latin typeface="Times New Roman" panose="02020603050405020304" pitchFamily="18" charset="0"/>
              </a:rPr>
              <a:t>访问权限改为</a:t>
            </a:r>
            <a:r>
              <a:rPr lang="en-US" altLang="zh-CN" sz="2000" b="1" dirty="0">
                <a:latin typeface="Times New Roman" panose="02020603050405020304" pitchFamily="18" charset="0"/>
              </a:rPr>
              <a:t>public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ARRAY(int x, int y);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~ARRAY( );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ARRAY::ARRAY(int x, int y) {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a = new int[(r=x)*(c=y)];	//</a:t>
            </a:r>
            <a:r>
              <a:rPr lang="zh-CN" altLang="en-US" sz="2000" b="1" dirty="0">
                <a:latin typeface="Times New Roman" panose="02020603050405020304" pitchFamily="18" charset="0"/>
              </a:rPr>
              <a:t>可用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malloc：int</a:t>
            </a:r>
            <a:r>
              <a:rPr lang="zh-CN" altLang="en-US" sz="2000" b="1" dirty="0">
                <a:latin typeface="Times New Roman" panose="02020603050405020304" pitchFamily="18" charset="0"/>
              </a:rPr>
              <a:t>为简单类型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0676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D147D5-9E6C-4674-B98F-CF466AB2ED7F}"/>
              </a:ext>
            </a:extLst>
          </p:cNvPr>
          <p:cNvSpPr txBox="1">
            <a:spLocks noChangeArrowheads="1"/>
          </p:cNvSpPr>
          <p:nvPr/>
        </p:nvSpPr>
        <p:spPr>
          <a:xfrm>
            <a:off x="887835" y="155755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ARRAY::~ARRAY( ) {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指向的简单类型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数组无析构函数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if(a) { delete [ ] a; a = 0; }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free(a),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也可用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ARRAY  x(3, 5);     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开工函数构造，收工函数析构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error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ARRAY  y(3, 5), *p;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时析构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 = new ARRAY(5, 7);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malloc，ARRAY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有构造函数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delete  p;	       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free，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否则未调用析构函数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}                                              //退出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被自动析构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//程序结束时，收工函数析构全局对象</a:t>
            </a:r>
            <a:r>
              <a:rPr lang="en-US" altLang="zh-CN" sz="2000" b="1" dirty="0"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408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99A277E-2F53-43FD-86B1-2C9E2F97A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10778"/>
              </p:ext>
            </p:extLst>
          </p:nvPr>
        </p:nvGraphicFramePr>
        <p:xfrm>
          <a:off x="1410050" y="2055814"/>
          <a:ext cx="7315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4343400" imgH="2273760" progId="Word.Picture.8">
                  <p:embed/>
                </p:oleObj>
              </mc:Choice>
              <mc:Fallback>
                <p:oleObj name="Picture2" r:id="rId3" imgW="4343400" imgH="2273760" progId="Word.Picture.8">
                  <p:embed/>
                  <p:pic>
                    <p:nvPicPr>
                      <p:cNvPr id="227332" name="Object 4">
                        <a:extLst>
                          <a:ext uri="{FF2B5EF4-FFF2-40B4-BE49-F238E27FC236}">
                            <a16:creationId xmlns:a16="http://schemas.microsoft.com/office/drawing/2014/main" id="{561D2829-C3E2-458D-904D-A445F47D4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050" y="2055814"/>
                        <a:ext cx="73152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62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4.4  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838200" y="2413744"/>
            <a:ext cx="8655657" cy="360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new </a:t>
            </a:r>
            <a:r>
              <a:rPr lang="zh-CN" altLang="en-US" sz="2400" b="1" dirty="0">
                <a:latin typeface="Times New Roman" panose="02020603050405020304" pitchFamily="18" charset="0"/>
              </a:rPr>
              <a:t>还可以对已经析构的变量重新构造。可以减少对象的说明个数，提高内存的使用效率。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不是所有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编译器都支持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STRING  x ("Hello!"), *p = &amp;x;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x. ~STRING ( );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new (&amp;x) STRING ("The World");</a:t>
            </a:r>
          </a:p>
          <a:p>
            <a:pPr>
              <a:lnSpc>
                <a:spcPct val="125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new (p) STRING ("The World");</a:t>
            </a:r>
          </a:p>
          <a:p>
            <a:pPr marL="228600" indent="-228600">
              <a:lnSpc>
                <a:spcPct val="125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这种用法可以节省内存或栈的空间。	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48"/>
            <a:ext cx="10515600" cy="5597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4.5  </a:t>
            </a:r>
            <a:r>
              <a:rPr lang="zh-CN" altLang="en-US" dirty="0"/>
              <a:t>隐含参数</a:t>
            </a:r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55689"/>
            <a:ext cx="9983525" cy="3406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指针是一个特殊的指针，它是普通函数成员隐含的第一个参数，其类型是指向要调用该函数成员的对象的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当对象调用函数成员时，对象的地址作为函数的第一个实参首先压栈，通过这种方式将对象地址传递给隐含参数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构造函数和析构函数的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参数类型固定。例如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A::~A()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参数类型为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>
              <a:spcBef>
                <a:spcPts val="5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A *const  this; 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析构函数的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指向可写对象，但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本身是只读的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注意：可用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来引用或访问调用该函数成员的普通、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volatile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；类的静态函数成员没有隐含的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指针不允许移动。</a:t>
            </a:r>
          </a:p>
        </p:txBody>
      </p:sp>
    </p:spTree>
    <p:extLst>
      <p:ext uri="{BB962C8B-B14F-4D97-AF65-F5344CB8AC3E}">
        <p14:creationId xmlns:p14="http://schemas.microsoft.com/office/powerpoint/2010/main" val="2380269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D2A87E-F274-413F-A9A7-4783232174C8}"/>
              </a:ext>
            </a:extLst>
          </p:cNvPr>
          <p:cNvSpPr txBox="1">
            <a:spLocks noChangeArrowheads="1"/>
          </p:cNvSpPr>
          <p:nvPr/>
        </p:nvSpPr>
        <p:spPr>
          <a:xfrm>
            <a:off x="651545" y="1760152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【例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.1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】在二叉树中查找节点。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#</a:t>
            </a:r>
            <a:r>
              <a:rPr lang="en-US" altLang="zh-CN" sz="2000" b="1" dirty="0">
                <a:latin typeface="Times New Roman" panose="02020603050405020304" pitchFamily="18" charset="0"/>
              </a:rPr>
              <a:t>include &lt;iostream&gt;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class  TREE{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 value; 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TREE  *left, *right;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TREE (int);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 ~TREE( );	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析构函数不能重载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const TREE *find(int)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</a:rPr>
              <a:t>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类型: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 * const this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TREE::TREE(int value){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隐含参数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指向要构造的对象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this-&gt;value = value;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TREE::value=value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left = right = 0;	 	//C++</a:t>
            </a:r>
            <a:r>
              <a:rPr lang="zh-CN" altLang="en-US" sz="2000" b="1" dirty="0">
                <a:latin typeface="Times New Roman" panose="02020603050405020304" pitchFamily="18" charset="0"/>
              </a:rPr>
              <a:t>提倡空指针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NULL</a:t>
            </a:r>
            <a:r>
              <a:rPr lang="zh-CN" altLang="en-US" sz="2000" b="1" dirty="0">
                <a:latin typeface="Times New Roman" panose="02020603050405020304" pitchFamily="18" charset="0"/>
              </a:rPr>
              <a:t>用0表示</a:t>
            </a:r>
          </a:p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8703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D5E49B-89DF-4710-9F9E-C9964D21CD62}"/>
              </a:ext>
            </a:extLst>
          </p:cNvPr>
          <p:cNvSpPr txBox="1">
            <a:spLocks noChangeArrowheads="1"/>
          </p:cNvSpPr>
          <p:nvPr/>
        </p:nvSpPr>
        <p:spPr>
          <a:xfrm>
            <a:off x="913701" y="1816916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TREE::~TREE( ) {   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指向要析构的对象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if(left) { delete left; left = 0;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if(right) { delete right; right = 0;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const TREE *TREE::find(int v) const {  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调用对象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if(v == value) return this;  //this</a:t>
            </a:r>
            <a:r>
              <a:rPr lang="zh-CN" altLang="en-US" sz="2000" b="1" dirty="0">
                <a:latin typeface="Times New Roman" panose="02020603050405020304" pitchFamily="18" charset="0"/>
              </a:rPr>
              <a:t>指向找到的节点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if(v&lt;value)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小于时查左子树，即下次递归进入时新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this=left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return  left != 0? left-&gt;find(v) : 0;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 right != 0? right-&gt;find(v) : 0;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否则查右子树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TREE root(5);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收工函数将析构对象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root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if(root.find(4)) cout &lt;&lt; “Found\n”;</a:t>
            </a:r>
          </a:p>
          <a:p>
            <a:pPr algn="just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1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4.6  </a:t>
            </a:r>
            <a:r>
              <a:rPr lang="zh-CN" altLang="zh-CN" dirty="0"/>
              <a:t>对象的构造与析构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403614"/>
            <a:ext cx="10797330" cy="4089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类可能会定义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只读和引用类型的非静态数据成员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，在使用它们之前必须初始化；</a:t>
            </a:r>
            <a:r>
              <a:rPr lang="zh-CN" altLang="en-US" sz="2400" dirty="0">
                <a:solidFill>
                  <a:srgbClr val="FF0000"/>
                </a:solidFill>
              </a:rPr>
              <a:t>若无默认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值，该类必须定义构造函数初始化这类成员。</a:t>
            </a: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还可能</a:t>
            </a:r>
            <a:r>
              <a:rPr lang="zh-CN" altLang="en-US" sz="2400" dirty="0">
                <a:solidFill>
                  <a:prstClr val="black"/>
                </a:solidFill>
              </a:rPr>
              <a:t>定义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类型的非静态对象成员，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若对象成员必须用带参数的构造函数构造，则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必须定义有初始化的构造函数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自定义的类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的构造函数，传递实参初试化类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的非静态对象成员：缺省的无参的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A( 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只调用无参的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B( ))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构造函数的初始化位置在参数表的“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”后，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所有数据成员都必须在此初始化，未列出的成员用其默认值值初始化，未列出且无默认值的非只读、非引用、非对象成员的值根据对象存储位置可取随机值（栈段）或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lang="en-US" altLang="zh-CN" sz="2400" b="1" dirty="0" err="1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nullptr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值（数据段）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按定义顺序初始化或构造数据成员（大部分编译支持）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5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4497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</a:rPr>
              <a:t>private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protected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保留字标识主体中每一区间的访问权限，同一保留字可以多次出现；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同一区间内可以有数据成员、函数成员和类型成员，习惯上按类型成员、数据成员和函数成员分开；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成员在类定义体中出现的顺序可以任意，函数成员的实现既可以放在类的外面，也可以内嵌在类定义体中；但是数据成员的定义顺序与初始化顺序有关。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若函数成员在类定义体外实现，则在函数返回类型和函数名之间，应使用类名和作用域运算符“::”来指明该函数成员所属的类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1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4.6  </a:t>
            </a:r>
            <a:r>
              <a:rPr lang="zh-CN" altLang="zh-CN" dirty="0"/>
              <a:t>对象的构造与析构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838200" y="2336419"/>
            <a:ext cx="10797330" cy="4243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如未定义或生成构造函数，则可以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”{ }”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的形式初始化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。联合仅需初始化第一个成员。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对象数组的每个元素都必须初始化，默认采用无参构造函数初始化。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单个参数的构造函数能自动转换单个实参值成为对象。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若类未自定义构造函数，且类包含私有实例数据成员时，编译会自动生成构造函数。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一旦自定义构造函数，将不能接受编译生成的构造函数，除非用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等接受。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228600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用常量对象做实参，总是优先调用参数为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类型的构造函数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用变量对象做实参，总是优先调用参数为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类型的构造函数。</a:t>
            </a:r>
          </a:p>
        </p:txBody>
      </p:sp>
    </p:spTree>
    <p:extLst>
      <p:ext uri="{BB962C8B-B14F-4D97-AF65-F5344CB8AC3E}">
        <p14:creationId xmlns:p14="http://schemas.microsoft.com/office/powerpoint/2010/main" val="131123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1BFDEE-F87B-4218-9F99-3CA6013544D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8"/>
            <a:ext cx="8001000" cy="4495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.1</a:t>
            </a:r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】包含只读、引用及对象成员的类。</a:t>
            </a:r>
          </a:p>
          <a:p>
            <a:pPr>
              <a:lnSpc>
                <a:spcPct val="8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class A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int  a = 0;		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数据成员可以在定义时初始化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A(int x) { a = x;}      //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重载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构造函数，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A( ) { a = 0; }            //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重载</a:t>
            </a:r>
            <a:r>
              <a:rPr lang="zh-CN" altLang="en-US" sz="2400" b="1" dirty="0">
                <a:latin typeface="Times New Roman" panose="02020603050405020304" pitchFamily="18" charset="0"/>
              </a:rPr>
              <a:t>构造函数，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class B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const  int  b = 1; 	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数据成员可以在定义时初始化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 c, &amp;d, e, f;	 //b, d, g, h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只能在构造函数体前初始化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   g, h; 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//数据成员按定义顺序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b, c, d, e, f, g, 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110455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6250B6-9335-4F78-B7EE-9BF83CD00D4F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07921"/>
            <a:ext cx="10929731" cy="4908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public: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//类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构造函数体前未出现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h，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 )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初始化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B(int y): d(c), c(y), g(y) , b(y), e(y) {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自动内联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 c += y;    	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f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}  //f</a:t>
            </a:r>
            <a:r>
              <a:rPr lang="zh-CN" altLang="en-US" sz="2400" b="1" dirty="0">
                <a:latin typeface="Times New Roman" panose="02020603050405020304" pitchFamily="18" charset="0"/>
              </a:rPr>
              <a:t>被赋值为</a:t>
            </a:r>
            <a:r>
              <a:rPr lang="en-US" altLang="zh-CN" sz="2400" b="1" dirty="0">
                <a:latin typeface="Times New Roman" panose="02020603050405020304" pitchFamily="18" charset="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};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 x(5);	     	             //int x=5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x(5)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A a(x), y = 5;      	             //A y=5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等价于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A y(5)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</a:rPr>
              <a:t>p = new A[3] {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A(2) };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初始化的元素为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A(1)</a:t>
            </a:r>
            <a:r>
              <a:rPr lang="en-US" altLang="zh-CN" sz="2400" b="1" dirty="0">
                <a:latin typeface="Times New Roman" panose="02020603050405020304" pitchFamily="18" charset="0"/>
              </a:rPr>
              <a:t>,  A(2), A(0)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B b(7),  z = (7, 8);	             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z=(7, 8)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 z(8),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等号右边必单值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delete [ ] p;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             //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防止内存泄漏：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new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产生的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所有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对象必须用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释放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                            	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故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(7, 8)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的扩号表达式，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(7, 8) = 8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9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49"/>
            <a:ext cx="10515600" cy="32650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6250B6-9335-4F78-B7EE-9BF83CD00D4F}"/>
              </a:ext>
            </a:extLst>
          </p:cNvPr>
          <p:cNvSpPr txBox="1">
            <a:spLocks noChangeArrowheads="1"/>
          </p:cNvSpPr>
          <p:nvPr/>
        </p:nvSpPr>
        <p:spPr>
          <a:xfrm>
            <a:off x="494969" y="787863"/>
            <a:ext cx="7916186" cy="5844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创建对象时，不调用构造函数的情况（满足下面的条件）：</a:t>
            </a:r>
          </a:p>
          <a:p>
            <a:pPr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类中没有定义任何构造函数、没有虚函数；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该类不是派生类（别的类可以是该类的派生类）；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类中的实例成员变量可以访问；</a:t>
            </a:r>
          </a:p>
          <a:p>
            <a:pPr marL="269875" indent="-269875">
              <a:lnSpc>
                <a:spcPct val="125000"/>
              </a:lnSpc>
              <a:spcBef>
                <a:spcPts val="3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定义对象时用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... }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给对象赋值，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... }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中的元素个数必须小于等于类中实例成员变量（非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变量）的个数。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这相当于在构造函数的参数初始化列表中给实例成员变量初始化。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struct  A  {		class  A  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const  int  a;     </a:t>
            </a:r>
            <a:r>
              <a:rPr lang="zh-CN" altLang="en-US" sz="2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	public: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int  b;			     const int a;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};				     int  b;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		}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 main(void) {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a1 = { };	   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对，不调用构造函数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a2 = { 1 };	   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对，不调用构造函数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a3 = { 1, 2 };    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对，不调用构造函数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a4 = { 1, 2,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3 }; 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错，需要调用带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参数的构造函数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A  a5;	  //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错，需要无参的构造函数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const int a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1BCFB8-F977-4B9E-8A5E-D38E4B274A0F}"/>
              </a:ext>
            </a:extLst>
          </p:cNvPr>
          <p:cNvSpPr txBox="1">
            <a:spLocks noChangeArrowheads="1"/>
          </p:cNvSpPr>
          <p:nvPr/>
        </p:nvSpPr>
        <p:spPr>
          <a:xfrm>
            <a:off x="8742127" y="739470"/>
            <a:ext cx="2611673" cy="4723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定义为如下情况呢？</a:t>
            </a:r>
            <a:endParaRPr lang="en-US" altLang="zh-CN" sz="2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struct A 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	const  int  a;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int  b;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A( ) { }</a:t>
            </a:r>
          </a:p>
          <a:p>
            <a:pPr marL="265113" indent="-265113">
              <a:lnSpc>
                <a:spcPct val="12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};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… }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赋值也需要 调用构造函数</a:t>
            </a:r>
            <a:r>
              <a:rPr lang="en-US" altLang="zh-CN" sz="2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endParaRPr lang="en-US" altLang="zh-CN" sz="22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	const  int  a;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int  b;</a:t>
            </a:r>
          </a:p>
          <a:p>
            <a:pPr marL="265113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};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成员变量不可访问</a:t>
            </a:r>
            <a:r>
              <a:rPr lang="en-US" altLang="zh-CN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不能用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… }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赋值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701655" cy="3833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在类定义体中允许对所数据成员定义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默认值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，若在构造函数的“：”和函数体的“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zh-CN" altLang="en-US" sz="2400" b="1" dirty="0">
                <a:latin typeface="Times New Roman" panose="02020603050405020304" pitchFamily="18" charset="0"/>
              </a:rPr>
              <a:t>”之间对其进行了初始化，则默认值无效，否则用默认值初始化；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类定义体的最后一个花括号后要跟有分号作为定义体结束标志。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构造函数和析构函数都不能定义返回类型。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如果类没有自定义的构造函数和析构函数，且有非公开实例数据成员等情形，则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为类生成默认的无参构造函数和析构函数。</a:t>
            </a:r>
            <a:endParaRPr lang="en-US" altLang="zh-CN" sz="24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构造函数的参数表可以出现参数，因此可以重载。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21"/>
            <a:ext cx="10515600" cy="650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37176" y="2196732"/>
            <a:ext cx="9885227" cy="425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构造函数和析构函数：是类封装的两个特殊函数成员，都有固定类型的隐含参数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构造函数：函数名和类名相同的函数成员。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析构函数：函数名和类名相同且带波浪线的参数表无参函数成员。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定义变量或其生命期开始时自动调用构造函数，生命期结束时自动调用析构函数。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同一个对象仅自动构造一次。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构造函数是唯一不能被显式（人工）调用的函数成员。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814"/>
            <a:ext cx="10515600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5316" y="2076933"/>
            <a:ext cx="10429513" cy="425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定义类时应注意的问题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构造函数用来为对象申请各种资源，并初始化对象的数据成员。构造函数有隐含参数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this,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可以在参数表定义若干参数，用于初始化数据成员。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析构函数是用来毁灭对象的，析构过程是构造过程的逆过程。析构函数释放对象申请的所有资源。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析构函数既能被显式调用，也能被隐式（自动）调用。由于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只有一个固定类型的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，故不可能重载，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只能有一个析构函数。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若实例数据成员有指针，应当防止反复析构（用指针是否为空做标志）。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联合也是类，可定义构造、析构以及其它函数成员。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5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39B92-394D-4861-8917-81F3A8BBDE32}"/>
              </a:ext>
            </a:extLst>
          </p:cNvPr>
          <p:cNvSpPr txBox="1">
            <a:spLocks noChangeArrowheads="1"/>
          </p:cNvSpPr>
          <p:nvPr/>
        </p:nvSpPr>
        <p:spPr>
          <a:xfrm>
            <a:off x="761999" y="1600199"/>
            <a:ext cx="8196943" cy="5119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</a:rPr>
              <a:t>.1】定义字符串类型和字符串对象。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</a:rPr>
              <a:t>#include 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alloc.h</a:t>
            </a:r>
            <a:r>
              <a:rPr lang="en-US" altLang="zh-CN" sz="2000" b="1" dirty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struct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typedef  char * CHARPTR;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定义类型成员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CHARPTR  s;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定义数据成员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声明函数成员，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求谁的长(有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(const char *);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声明构造函数，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声明析构函数，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}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int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用运算符::在类体外定义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k;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for(k=0; s[k]!=0; k++);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return k;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4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13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B06EBF-323D-427C-8764-6571DDA575B6}"/>
              </a:ext>
            </a:extLst>
          </p:cNvPr>
          <p:cNvSpPr txBox="1">
            <a:spLocks noChangeArrowheads="1"/>
          </p:cNvSpPr>
          <p:nvPr/>
        </p:nvSpPr>
        <p:spPr>
          <a:xfrm>
            <a:off x="652146" y="1392976"/>
            <a:ext cx="9647258" cy="5084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>
                <a:latin typeface="Times New Roman" panose="02020603050405020304" pitchFamily="18" charset="0"/>
              </a:rPr>
              <a:t>STRING(char *t) </a:t>
            </a:r>
            <a:r>
              <a:rPr lang="zh-CN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用::在类体外定义构造函数,无返回类型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 k;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</a:t>
            </a:r>
            <a:r>
              <a:rPr lang="en-US" altLang="zh-CN" sz="2000" b="1" dirty="0">
                <a:latin typeface="Times New Roman" panose="02020603050405020304" pitchFamily="18" charset="0"/>
              </a:rPr>
              <a:t>   for(k = 0; t[k] != 0; k++);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s = (char *)malloc(k+1);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this-&gt;s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for(k=0; (s[k]=t[k])!=0; k++);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STRING::</a:t>
            </a:r>
            <a:r>
              <a:rPr lang="en-US" altLang="zh-CN" sz="2000" b="1" dirty="0">
                <a:latin typeface="Times New Roman" panose="02020603050405020304" pitchFamily="18" charset="0"/>
              </a:rPr>
              <a:t>~STRING( ) </a:t>
            </a:r>
            <a:r>
              <a:rPr lang="zh-CN" altLang="en-US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用::在类体外定义析构函数,无返回类型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free(s);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STRING  x("simple")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//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struct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可以省略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void main( 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STRING  y</a:t>
            </a:r>
            <a:r>
              <a:rPr lang="en-US" altLang="zh-CN" sz="2000" b="1" dirty="0">
                <a:latin typeface="Times New Roman" panose="02020603050405020304" pitchFamily="18" charset="0"/>
              </a:rPr>
              <a:t>("complex"),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*z </a:t>
            </a:r>
            <a:r>
              <a:rPr lang="en-US" altLang="zh-CN" sz="2000" b="1" dirty="0">
                <a:latin typeface="Times New Roman" panose="02020603050405020304" pitchFamily="18" charset="0"/>
              </a:rPr>
              <a:t>= &amp;y;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int  m = 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y.strlen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当前对象包含的字符串的长度</a:t>
            </a:r>
            <a:r>
              <a:rPr lang="zh-CN" altLang="en-US" sz="2000" b="1" dirty="0">
                <a:latin typeface="Times New Roman" panose="02020603050405020304" pitchFamily="18" charset="0"/>
              </a:rPr>
              <a:t>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    m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z-&gt;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strlen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返回时自动调用</a:t>
            </a:r>
            <a:r>
              <a:rPr lang="en-US" altLang="zh-CN" sz="20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的析构函数</a:t>
            </a:r>
          </a:p>
        </p:txBody>
      </p:sp>
    </p:spTree>
    <p:extLst>
      <p:ext uri="{BB962C8B-B14F-4D97-AF65-F5344CB8AC3E}">
        <p14:creationId xmlns:p14="http://schemas.microsoft.com/office/powerpoint/2010/main" val="298358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7"/>
            <a:ext cx="10515600" cy="995842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的类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15" y="1167837"/>
            <a:ext cx="10515600" cy="6042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4.1  </a:t>
            </a:r>
            <a:r>
              <a:rPr lang="zh-CN" altLang="en-US" dirty="0"/>
              <a:t>类的声明及定义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21516" y="1858091"/>
            <a:ext cx="10048513" cy="467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程序不同结束形式对对象的影响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exit 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退出：局部自动对象不能自动执行析构函数，故此类对象资源不能被释放。静态和全局对象在</a:t>
            </a: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时自动执行收工函数析构。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abort 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退出：所有对象自动调用的析构函数都不能执行。局部和全局对象的资源都不能被释放，即</a:t>
            </a: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退出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后不执行收工函数。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return </a:t>
            </a:r>
            <a:r>
              <a:rPr lang="zh-CN" altLang="en-US" sz="2400" b="1" dirty="0">
                <a:latin typeface="Times New Roman" panose="02020603050405020304" pitchFamily="18" charset="0"/>
              </a:rPr>
              <a:t>返回：隐式调用的析构函数得以执行。局部和全局对象的资源被释放。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		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int main( ){ …; if (error) return  1; …;}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提倡使用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return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。如果用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abort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</a:rPr>
              <a:t>exit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，则要显式调用析构函数。另外，使用异常处理时，自动调用的析构函数都会执行。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5491</Words>
  <Application>Microsoft Office PowerPoint</Application>
  <PresentationFormat>宽屏</PresentationFormat>
  <Paragraphs>396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等线 Light</vt:lpstr>
      <vt:lpstr>黑体</vt:lpstr>
      <vt:lpstr>华文楷体</vt:lpstr>
      <vt:lpstr>隶书</vt:lpstr>
      <vt:lpstr>宋体</vt:lpstr>
      <vt:lpstr>新宋体</vt:lpstr>
      <vt:lpstr>Arial</vt:lpstr>
      <vt:lpstr>Times New Roman</vt:lpstr>
      <vt:lpstr>Wingdings</vt:lpstr>
      <vt:lpstr>Office 主题​​</vt:lpstr>
      <vt:lpstr>Picture2</vt:lpstr>
      <vt:lpstr>PowerPoint 演示文稿</vt:lpstr>
      <vt:lpstr>第4章  C++的类</vt:lpstr>
      <vt:lpstr>第4章  C++的类</vt:lpstr>
      <vt:lpstr>第4章  C++的类</vt:lpstr>
      <vt:lpstr>第4章  C++的类</vt:lpstr>
      <vt:lpstr>第4章  C++的类</vt:lpstr>
      <vt:lpstr>第4章 C++的类</vt:lpstr>
      <vt:lpstr>第4章 C++的类</vt:lpstr>
      <vt:lpstr>第4章  C++的类</vt:lpstr>
      <vt:lpstr>第4章 C++的类</vt:lpstr>
      <vt:lpstr>第4章  C++的类</vt:lpstr>
      <vt:lpstr>第4章  C++的类</vt:lpstr>
      <vt:lpstr>第4章  C++的类</vt:lpstr>
      <vt:lpstr>第4章  C++的类</vt:lpstr>
      <vt:lpstr>第4章 C++的类</vt:lpstr>
      <vt:lpstr>第4章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  <vt:lpstr>第4章  C++的类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414</cp:revision>
  <dcterms:created xsi:type="dcterms:W3CDTF">2020-04-22T10:23:54Z</dcterms:created>
  <dcterms:modified xsi:type="dcterms:W3CDTF">2021-09-28T03:56:53Z</dcterms:modified>
</cp:coreProperties>
</file>