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91" r:id="rId4"/>
    <p:sldId id="393" r:id="rId5"/>
    <p:sldId id="394" r:id="rId6"/>
    <p:sldId id="392" r:id="rId7"/>
    <p:sldId id="395" r:id="rId8"/>
    <p:sldId id="396" r:id="rId9"/>
    <p:sldId id="397" r:id="rId10"/>
    <p:sldId id="399" r:id="rId11"/>
    <p:sldId id="398" r:id="rId12"/>
    <p:sldId id="400" r:id="rId13"/>
    <p:sldId id="401" r:id="rId14"/>
    <p:sldId id="403" r:id="rId15"/>
    <p:sldId id="402" r:id="rId16"/>
    <p:sldId id="404" r:id="rId17"/>
    <p:sldId id="405" r:id="rId18"/>
    <p:sldId id="406" r:id="rId19"/>
    <p:sldId id="407" r:id="rId20"/>
    <p:sldId id="408" r:id="rId21"/>
    <p:sldId id="409" r:id="rId22"/>
    <p:sldId id="410" r:id="rId23"/>
    <p:sldId id="41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2021/9/28</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2021/9/28</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7B224A4C-27BE-4037-B780-AEB6BB7A6DC2}"/>
              </a:ext>
            </a:extLst>
          </p:cNvPr>
          <p:cNvSpPr txBox="1">
            <a:spLocks noChangeArrowheads="1"/>
          </p:cNvSpPr>
          <p:nvPr/>
        </p:nvSpPr>
        <p:spPr>
          <a:xfrm>
            <a:off x="743125" y="1564547"/>
            <a:ext cx="7696200" cy="492832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.4】参数表后出现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p>
          <a:p>
            <a:pPr>
              <a:lnSpc>
                <a:spcPct val="120000"/>
              </a:lnSpc>
              <a:spcBef>
                <a:spcPts val="600"/>
              </a:spcBef>
              <a:spcAft>
                <a:spcPts val="600"/>
              </a:spcAft>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include &lt;iostream&gt;</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class </a:t>
            </a:r>
            <a:r>
              <a:rPr lang="en-US" altLang="zh-CN" sz="1800" b="1" dirty="0">
                <a:solidFill>
                  <a:schemeClr val="hlink"/>
                </a:solidFill>
                <a:latin typeface="Times New Roman" panose="02020603050405020304" pitchFamily="18" charset="0"/>
              </a:rPr>
              <a:t>A </a:t>
            </a:r>
            <a:r>
              <a:rPr lang="en-US" altLang="zh-CN" sz="1800" b="1" dirty="0">
                <a:latin typeface="Times New Roman" panose="02020603050405020304" pitchFamily="18" charset="0"/>
              </a:rPr>
              <a:t>{</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int a;  </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const  int  b;       //b</a:t>
            </a:r>
            <a:r>
              <a:rPr lang="zh-CN" altLang="en-US" sz="1800" b="1" dirty="0">
                <a:latin typeface="Times New Roman" panose="02020603050405020304" pitchFamily="18" charset="0"/>
              </a:rPr>
              <a:t>只能在构造函数初始化</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public:</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 a++;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 </a:t>
            </a:r>
            <a:r>
              <a:rPr lang="en-US" altLang="zh-CN" sz="1800" b="1" dirty="0">
                <a:solidFill>
                  <a:srgbClr val="C00000"/>
                </a:solidFill>
                <a:latin typeface="Times New Roman" panose="02020603050405020304" pitchFamily="18" charset="0"/>
              </a:rPr>
              <a:t>A * </a:t>
            </a:r>
            <a:r>
              <a:rPr lang="en-US" altLang="zh-CN" sz="1800" b="1" dirty="0" err="1">
                <a:solidFill>
                  <a:srgbClr val="C00000"/>
                </a:solidFill>
                <a:latin typeface="Times New Roman" panose="02020603050405020304" pitchFamily="18" charset="0"/>
              </a:rPr>
              <a:t>const</a:t>
            </a:r>
            <a:r>
              <a:rPr lang="en-US" altLang="zh-CN" sz="1800" b="1" dirty="0">
                <a:solidFill>
                  <a:srgbClr val="C00000"/>
                </a:solidFill>
                <a:latin typeface="Times New Roman" panose="02020603050405020304" pitchFamily="18" charset="0"/>
              </a:rPr>
              <a:t>  this, </a:t>
            </a:r>
            <a:r>
              <a:rPr lang="zh-CN" altLang="en-US" sz="1800" b="1" dirty="0">
                <a:solidFill>
                  <a:srgbClr val="C00000"/>
                </a:solidFill>
                <a:latin typeface="Times New Roman" panose="02020603050405020304" pitchFamily="18" charset="0"/>
              </a:rPr>
              <a:t>指向的</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对象可修改(故其普通成员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可修改)，只读成员</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a:t>
            </a:r>
            <a:r>
              <a:rPr lang="en-US" altLang="zh-CN" sz="1800" b="1" dirty="0">
                <a:solidFill>
                  <a:schemeClr val="hlink"/>
                </a:solidFill>
                <a:latin typeface="Times New Roman" panose="02020603050405020304" pitchFamily="18" charset="0"/>
              </a:rPr>
              <a:t>const </a:t>
            </a:r>
            <a:r>
              <a:rPr lang="en-US" altLang="zh-CN" sz="1800" b="1" dirty="0">
                <a:latin typeface="Times New Roman" panose="02020603050405020304" pitchFamily="18" charset="0"/>
              </a:rPr>
              <a:t>{  //a++;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a:t>
            </a:r>
            <a:r>
              <a:rPr lang="en-US" altLang="zh-CN" sz="1800" b="1" dirty="0">
                <a:solidFill>
                  <a:srgbClr val="C00000"/>
                </a:solidFill>
                <a:latin typeface="Times New Roman" panose="02020603050405020304" pitchFamily="18" charset="0"/>
              </a:rPr>
              <a:t>const A * const  this，</a:t>
            </a:r>
            <a:r>
              <a:rPr lang="zh-CN" altLang="en-US" sz="1800" b="1" dirty="0">
                <a:solidFill>
                  <a:srgbClr val="C00000"/>
                </a:solidFill>
                <a:latin typeface="Times New Roman" panose="02020603050405020304" pitchFamily="18" charset="0"/>
              </a:rPr>
              <a:t>指向的对象</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return a</a:t>
            </a: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不可改</a:t>
            </a:r>
            <a:r>
              <a:rPr lang="en-US" altLang="zh-CN" sz="1800" b="1" dirty="0">
                <a:solidFill>
                  <a:srgbClr val="C00000"/>
                </a:solidFill>
                <a:latin typeface="Times New Roman" panose="02020603050405020304" pitchFamily="18" charset="0"/>
              </a:rPr>
              <a:t>，</a:t>
            </a:r>
            <a:r>
              <a:rPr lang="zh-CN" altLang="en-US" sz="1800" b="1" dirty="0">
                <a:solidFill>
                  <a:srgbClr val="C00000"/>
                </a:solidFill>
                <a:latin typeface="Times New Roman" panose="02020603050405020304" pitchFamily="18" charset="0"/>
              </a:rPr>
              <a:t>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不可改。同上, </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p>
          <a:p>
            <a:pPr>
              <a:lnSpc>
                <a:spcPct val="120000"/>
              </a:lnSpc>
              <a:spcBef>
                <a:spcPts val="600"/>
              </a:spcBef>
              <a:buFont typeface="Wingdings" panose="05000000000000000000" pitchFamily="2" charset="2"/>
              <a:buNone/>
            </a:pPr>
            <a:r>
              <a:rPr lang="en-US" altLang="zh-CN" sz="1800" b="1" dirty="0">
                <a:latin typeface="Times New Roman" panose="02020603050405020304" pitchFamily="18" charset="0"/>
              </a:rPr>
              <a:t>	    int f( ) </a:t>
            </a:r>
            <a:r>
              <a:rPr lang="en-US" altLang="zh-CN" sz="1800" b="1" dirty="0">
                <a:solidFill>
                  <a:schemeClr val="hlink"/>
                </a:solidFill>
                <a:latin typeface="Times New Roman" panose="02020603050405020304" pitchFamily="18" charset="0"/>
              </a:rPr>
              <a:t>volatile </a:t>
            </a:r>
            <a:r>
              <a:rPr lang="en-US" altLang="zh-CN" sz="1800" b="1" dirty="0">
                <a:latin typeface="Times New Roman" panose="02020603050405020304" pitchFamily="18" charset="0"/>
              </a:rPr>
              <a:t>{   </a:t>
            </a:r>
            <a:r>
              <a:rPr lang="en-US" altLang="zh-CN" sz="1800" b="1" dirty="0">
                <a:solidFill>
                  <a:srgbClr val="C00000"/>
                </a:solidFill>
                <a:latin typeface="Times New Roman" panose="02020603050405020304" pitchFamily="18" charset="0"/>
              </a:rPr>
              <a:t>//this</a:t>
            </a:r>
            <a:r>
              <a:rPr lang="zh-CN" altLang="en-US" sz="1800" b="1" dirty="0">
                <a:solidFill>
                  <a:srgbClr val="C00000"/>
                </a:solidFill>
                <a:latin typeface="Times New Roman" panose="02020603050405020304" pitchFamily="18" charset="0"/>
              </a:rPr>
              <a:t>类型为</a:t>
            </a:r>
            <a:r>
              <a:rPr lang="en-US" altLang="zh-CN" sz="1800" b="1" dirty="0">
                <a:solidFill>
                  <a:srgbClr val="C00000"/>
                </a:solidFill>
                <a:latin typeface="Times New Roman" panose="02020603050405020304" pitchFamily="18" charset="0"/>
              </a:rPr>
              <a:t>volatile A * const this，</a:t>
            </a:r>
            <a:r>
              <a:rPr lang="zh-CN" altLang="en-US" sz="1800" b="1" dirty="0">
                <a:solidFill>
                  <a:srgbClr val="C00000"/>
                </a:solidFill>
                <a:latin typeface="Times New Roman" panose="02020603050405020304" pitchFamily="18" charset="0"/>
              </a:rPr>
              <a:t>指向的对象可修改，</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             </a:t>
            </a:r>
            <a:r>
              <a:rPr lang="en-US" altLang="zh-CN" sz="1800" b="1" dirty="0">
                <a:solidFill>
                  <a:srgbClr val="C00000"/>
                </a:solidFill>
                <a:latin typeface="Times New Roman" panose="02020603050405020304" pitchFamily="18" charset="0"/>
              </a:rPr>
              <a:t>//</a:t>
            </a:r>
            <a:r>
              <a:rPr lang="zh-CN" altLang="en-US" sz="1800" b="1" dirty="0">
                <a:solidFill>
                  <a:srgbClr val="C00000"/>
                </a:solidFill>
                <a:latin typeface="Times New Roman" panose="02020603050405020304" pitchFamily="18" charset="0"/>
              </a:rPr>
              <a:t>其普通成员</a:t>
            </a:r>
            <a:r>
              <a:rPr lang="en-US" altLang="zh-CN" sz="1800" b="1" dirty="0">
                <a:solidFill>
                  <a:srgbClr val="C00000"/>
                </a:solidFill>
                <a:latin typeface="Times New Roman" panose="02020603050405020304" pitchFamily="18" charset="0"/>
              </a:rPr>
              <a:t>a</a:t>
            </a:r>
            <a:r>
              <a:rPr lang="zh-CN" altLang="en-US" sz="1800" b="1" dirty="0">
                <a:solidFill>
                  <a:srgbClr val="C00000"/>
                </a:solidFill>
                <a:latin typeface="Times New Roman" panose="02020603050405020304" pitchFamily="18" charset="0"/>
              </a:rPr>
              <a:t>可修改。只读成员</a:t>
            </a:r>
            <a:r>
              <a:rPr lang="en-US" altLang="zh-CN" sz="1800" b="1" dirty="0">
                <a:solidFill>
                  <a:srgbClr val="C00000"/>
                </a:solidFill>
                <a:latin typeface="Times New Roman" panose="02020603050405020304" pitchFamily="18" charset="0"/>
              </a:rPr>
              <a:t>b</a:t>
            </a:r>
            <a:r>
              <a:rPr lang="zh-CN" altLang="en-US" sz="1800" b="1" dirty="0">
                <a:solidFill>
                  <a:srgbClr val="C00000"/>
                </a:solidFill>
                <a:latin typeface="Times New Roman" panose="02020603050405020304" pitchFamily="18" charset="0"/>
              </a:rPr>
              <a:t>不可改 </a:t>
            </a:r>
            <a:endParaRPr lang="en-US" altLang="zh-CN" sz="1800" b="1" dirty="0">
              <a:solidFill>
                <a:srgbClr val="C00000"/>
              </a:solidFill>
              <a:latin typeface="Times New Roman" panose="02020603050405020304" pitchFamily="18" charset="0"/>
            </a:endParaRPr>
          </a:p>
          <a:p>
            <a:pPr>
              <a:lnSpc>
                <a:spcPct val="120000"/>
              </a:lnSpc>
              <a:spcBef>
                <a:spcPts val="0"/>
              </a:spcBef>
              <a:buFont typeface="Wingdings" panose="05000000000000000000" pitchFamily="2" charset="2"/>
              <a:buNone/>
            </a:pPr>
            <a:r>
              <a:rPr lang="en-US" altLang="zh-CN" sz="1800" b="1" dirty="0">
                <a:solidFill>
                  <a:srgbClr val="C00000"/>
                </a:solidFill>
                <a:latin typeface="Times New Roman" panose="02020603050405020304" pitchFamily="18" charset="0"/>
              </a:rPr>
              <a:t>	</a:t>
            </a:r>
            <a:r>
              <a:rPr lang="zh-CN" altLang="en-US" sz="1800" b="1" dirty="0">
                <a:solidFill>
                  <a:srgbClr val="C00000"/>
                </a:solidFill>
                <a:latin typeface="Times New Roman" panose="02020603050405020304" pitchFamily="18" charset="0"/>
              </a:rPr>
              <a:t>    </a:t>
            </a:r>
            <a:r>
              <a:rPr lang="zh-CN" altLang="en-US" sz="1800" b="1" dirty="0">
                <a:latin typeface="Times New Roman" panose="02020603050405020304" pitchFamily="18" charset="0"/>
              </a:rPr>
              <a:t>	</a:t>
            </a:r>
            <a:r>
              <a:rPr lang="en-US" altLang="zh-CN" sz="1800" b="1" dirty="0">
                <a:latin typeface="Times New Roman" panose="02020603050405020304" pitchFamily="18" charset="0"/>
              </a:rPr>
              <a:t>return a;</a:t>
            </a:r>
          </a:p>
          <a:p>
            <a:pPr>
              <a:lnSpc>
                <a:spcPct val="120000"/>
              </a:lnSpc>
              <a:spcBef>
                <a:spcPts val="0"/>
              </a:spcBef>
              <a:buFont typeface="Wingdings" panose="05000000000000000000" pitchFamily="2" charset="2"/>
              <a:buNone/>
            </a:pPr>
            <a:r>
              <a:rPr lang="en-US" altLang="zh-CN" sz="1800" b="1" dirty="0">
                <a:latin typeface="Times New Roman" panose="02020603050405020304" pitchFamily="18" charset="0"/>
              </a:rPr>
              <a:t>	    }</a:t>
            </a:r>
            <a:endParaRPr lang="zh-CN" altLang="en-US" sz="1800" b="1" dirty="0">
              <a:latin typeface="Times New Roman" panose="02020603050405020304" pitchFamily="18" charset="0"/>
            </a:endParaRPr>
          </a:p>
        </p:txBody>
      </p:sp>
    </p:spTree>
    <p:extLst>
      <p:ext uri="{BB962C8B-B14F-4D97-AF65-F5344CB8AC3E}">
        <p14:creationId xmlns:p14="http://schemas.microsoft.com/office/powerpoint/2010/main" val="187192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E73E9BE1-85FC-4AC7-B3EF-AA0FCE1EB35C}"/>
              </a:ext>
            </a:extLst>
          </p:cNvPr>
          <p:cNvSpPr txBox="1">
            <a:spLocks noChangeArrowheads="1"/>
          </p:cNvSpPr>
          <p:nvPr/>
        </p:nvSpPr>
        <p:spPr>
          <a:xfrm>
            <a:off x="406400" y="1606550"/>
            <a:ext cx="7882835" cy="4495800"/>
          </a:xfrm>
          <a:prstGeom prst="rect">
            <a:avLst/>
          </a:prstGeom>
          <a:ln>
            <a:solidFill>
              <a:schemeClr val="hlink"/>
            </a:solidFill>
            <a:miter lim="800000"/>
            <a:headEnd/>
            <a:tailEnd/>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Times New Roman" panose="02020603050405020304" pitchFamily="18" charset="0"/>
              </a:rPr>
              <a:t>	int f( ) const volatile {   </a:t>
            </a:r>
            <a:r>
              <a:rPr lang="en-US" altLang="zh-CN" sz="2000" b="1" dirty="0">
                <a:solidFill>
                  <a:srgbClr val="C00000"/>
                </a:solidFill>
                <a:latin typeface="Times New Roman" panose="02020603050405020304" pitchFamily="18" charset="0"/>
              </a:rPr>
              <a:t>//this</a:t>
            </a:r>
            <a:r>
              <a:rPr lang="zh-CN" altLang="en-US" sz="2000" b="1" dirty="0">
                <a:solidFill>
                  <a:srgbClr val="C00000"/>
                </a:solidFill>
                <a:latin typeface="Times New Roman" panose="02020603050405020304" pitchFamily="18" charset="0"/>
              </a:rPr>
              <a:t>类型为</a:t>
            </a:r>
            <a:r>
              <a:rPr lang="en-US" altLang="zh-CN" sz="2000" b="1" dirty="0">
                <a:solidFill>
                  <a:srgbClr val="C00000"/>
                </a:solidFill>
                <a:latin typeface="Times New Roman" panose="02020603050405020304" pitchFamily="18" charset="0"/>
              </a:rPr>
              <a:t>const volatile A* const this，</a:t>
            </a:r>
          </a:p>
          <a:p>
            <a:pPr>
              <a:buFont typeface="Wingdings" panose="05000000000000000000" pitchFamily="2" charset="2"/>
              <a:buNone/>
            </a:pPr>
            <a:r>
              <a:rPr lang="en-US" altLang="zh-CN" sz="2000" b="1" dirty="0">
                <a:latin typeface="Times New Roman" panose="02020603050405020304" pitchFamily="18" charset="0"/>
              </a:rPr>
              <a:t>	    //a++;       	             </a:t>
            </a:r>
            <a:r>
              <a:rPr lang="en-US" altLang="zh-CN" sz="2000" b="1" dirty="0">
                <a:solidFill>
                  <a:srgbClr val="C00000"/>
                </a:solidFill>
                <a:latin typeface="Times New Roman" panose="02020603050405020304" pitchFamily="18" charset="0"/>
              </a:rPr>
              <a:t>//</a:t>
            </a:r>
            <a:r>
              <a:rPr lang="zh-CN" altLang="en-US" sz="2000" b="1" dirty="0">
                <a:solidFill>
                  <a:srgbClr val="C00000"/>
                </a:solidFill>
                <a:latin typeface="Times New Roman" panose="02020603050405020304" pitchFamily="18" charset="0"/>
              </a:rPr>
              <a:t>不能修改普通成员</a:t>
            </a:r>
            <a:r>
              <a:rPr lang="en-US" altLang="zh-CN" sz="2000" b="1" dirty="0">
                <a:solidFill>
                  <a:srgbClr val="C00000"/>
                </a:solidFill>
                <a:latin typeface="Times New Roman" panose="02020603050405020304" pitchFamily="18" charset="0"/>
              </a:rPr>
              <a:t>a。</a:t>
            </a:r>
            <a:r>
              <a:rPr lang="zh-CN" altLang="en-US" sz="2000" b="1" dirty="0">
                <a:solidFill>
                  <a:srgbClr val="C00000"/>
                </a:solidFill>
                <a:latin typeface="Times New Roman" panose="02020603050405020304" pitchFamily="18" charset="0"/>
              </a:rPr>
              <a:t>同上，只读成员</a:t>
            </a:r>
            <a:r>
              <a:rPr lang="en-US" altLang="zh-CN" sz="2000" b="1" dirty="0">
                <a:solidFill>
                  <a:srgbClr val="C00000"/>
                </a:solidFill>
                <a:latin typeface="Times New Roman" panose="02020603050405020304" pitchFamily="18" charset="0"/>
              </a:rPr>
              <a:t>b</a:t>
            </a:r>
            <a:r>
              <a:rPr lang="zh-CN" altLang="en-US" sz="2000" b="1" dirty="0">
                <a:solidFill>
                  <a:srgbClr val="C00000"/>
                </a:solidFill>
                <a:latin typeface="Times New Roman" panose="02020603050405020304" pitchFamily="18" charset="0"/>
              </a:rPr>
              <a:t>不可改</a:t>
            </a:r>
          </a:p>
          <a:p>
            <a:pPr>
              <a:buFont typeface="Wingdings" panose="05000000000000000000" pitchFamily="2" charset="2"/>
              <a:buNone/>
            </a:pPr>
            <a:r>
              <a:rPr lang="en-US" altLang="zh-CN" sz="2000" b="1" dirty="0">
                <a:latin typeface="Times New Roman" panose="02020603050405020304" pitchFamily="18" charset="0"/>
              </a:rPr>
              <a:t>	    return a;</a:t>
            </a:r>
          </a:p>
          <a:p>
            <a:pPr>
              <a:buFont typeface="Wingdings" panose="05000000000000000000" pitchFamily="2" charset="2"/>
              <a:buNone/>
            </a:pPr>
            <a:r>
              <a:rPr lang="en-US" altLang="zh-CN" sz="2000" b="1" dirty="0">
                <a:latin typeface="Times New Roman" panose="02020603050405020304" pitchFamily="18" charset="0"/>
              </a:rPr>
              <a:t>	}</a:t>
            </a:r>
          </a:p>
          <a:p>
            <a:pPr>
              <a:buFont typeface="Wingdings" panose="05000000000000000000" pitchFamily="2" charset="2"/>
              <a:buNone/>
            </a:pPr>
            <a:r>
              <a:rPr lang="en-US" altLang="zh-CN" sz="2000" b="1" dirty="0">
                <a:latin typeface="Times New Roman" panose="02020603050405020304" pitchFamily="18" charset="0"/>
              </a:rPr>
              <a:t>     A(int x) ：b(x) { a = x; }</a:t>
            </a:r>
          </a:p>
          <a:p>
            <a:pPr>
              <a:buFont typeface="Wingdings" panose="05000000000000000000" pitchFamily="2" charset="2"/>
              <a:buNone/>
            </a:pPr>
            <a:r>
              <a:rPr lang="en-US" altLang="zh-CN" sz="2000" b="1" dirty="0">
                <a:latin typeface="Times New Roman" panose="02020603050405020304" pitchFamily="18" charset="0"/>
              </a:rPr>
              <a:t>} x(3);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等价于</a:t>
            </a:r>
            <a:r>
              <a:rPr lang="en-US" altLang="zh-CN" sz="2000" b="1" dirty="0">
                <a:solidFill>
                  <a:schemeClr val="hlink"/>
                </a:solidFill>
                <a:latin typeface="Times New Roman" panose="02020603050405020304" pitchFamily="18" charset="0"/>
              </a:rPr>
              <a:t>A  x(3), x</a:t>
            </a:r>
            <a:r>
              <a:rPr lang="zh-CN" altLang="en-US" sz="2000" b="1" dirty="0">
                <a:solidFill>
                  <a:schemeClr val="hlink"/>
                </a:solidFill>
                <a:latin typeface="Times New Roman" panose="02020603050405020304" pitchFamily="18" charset="0"/>
              </a:rPr>
              <a:t>可修改, </a:t>
            </a:r>
          </a:p>
          <a:p>
            <a:pPr>
              <a:buFont typeface="Wingdings" panose="05000000000000000000" pitchFamily="2" charset="2"/>
              <a:buNone/>
            </a:pPr>
            <a:r>
              <a:rPr lang="en-US" altLang="zh-CN" sz="2000" b="1" dirty="0">
                <a:latin typeface="Times New Roman" panose="02020603050405020304" pitchFamily="18" charset="0"/>
              </a:rPr>
              <a:t>const A y(6);		</a:t>
            </a:r>
            <a:r>
              <a:rPr lang="en-US" altLang="zh-CN" sz="2000" b="1" dirty="0">
                <a:solidFill>
                  <a:schemeClr val="hlink"/>
                </a:solidFill>
                <a:latin typeface="Times New Roman" panose="02020603050405020304" pitchFamily="18" charset="0"/>
              </a:rPr>
              <a:t>// y、z</a:t>
            </a:r>
            <a:r>
              <a:rPr lang="zh-CN" altLang="en-US" sz="2000" b="1" dirty="0">
                <a:solidFill>
                  <a:schemeClr val="hlink"/>
                </a:solidFill>
                <a:latin typeface="Times New Roman" panose="02020603050405020304" pitchFamily="18" charset="0"/>
              </a:rPr>
              <a:t>不可改</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const volatile A z(8);	</a:t>
            </a:r>
            <a:r>
              <a:rPr lang="en-US" altLang="zh-CN" sz="2000" b="1" dirty="0">
                <a:solidFill>
                  <a:schemeClr val="hlink"/>
                </a:solidFill>
                <a:latin typeface="Times New Roman" panose="02020603050405020304" pitchFamily="18" charset="0"/>
              </a:rPr>
              <a:t>//</a:t>
            </a: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x、y、z</a:t>
            </a:r>
            <a:r>
              <a:rPr lang="zh-CN" altLang="en-US" sz="2000" b="1" dirty="0">
                <a:solidFill>
                  <a:schemeClr val="hlink"/>
                </a:solidFill>
                <a:latin typeface="Times New Roman" panose="02020603050405020304" pitchFamily="18" charset="0"/>
              </a:rPr>
              <a:t>由开工函数构造、收工函数析构</a:t>
            </a:r>
            <a:endParaRPr lang="en-US" altLang="zh-CN" sz="2000" b="1" dirty="0">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void main(void) {</a:t>
            </a:r>
          </a:p>
          <a:p>
            <a:pPr>
              <a:buFont typeface="Wingdings" panose="05000000000000000000" pitchFamily="2" charset="2"/>
              <a:buNone/>
            </a:pPr>
            <a:r>
              <a:rPr lang="en-US" altLang="zh-CN" sz="2000" b="1" dirty="0">
                <a:latin typeface="Times New Roman" panose="02020603050405020304" pitchFamily="18" charset="0"/>
              </a:rPr>
              <a:t>	x.f(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普通对象</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a:t>
            </a:r>
            <a:r>
              <a:rPr lang="zh-CN" altLang="en-US" sz="2000" b="1" dirty="0">
                <a:solidFill>
                  <a:schemeClr val="hlink"/>
                </a:solidFill>
                <a:latin typeface="Times New Roman" panose="02020603050405020304" pitchFamily="18" charset="0"/>
              </a:rPr>
              <a:t>指向的对象可修改</a:t>
            </a:r>
          </a:p>
          <a:p>
            <a:pPr>
              <a:buFont typeface="Wingdings" panose="05000000000000000000" pitchFamily="2" charset="2"/>
              <a:buNone/>
            </a:pPr>
            <a:r>
              <a:rPr lang="en-US" altLang="zh-CN" sz="2000" b="1" dirty="0">
                <a:latin typeface="Times New Roman" panose="02020603050405020304" pitchFamily="18" charset="0"/>
              </a:rPr>
              <a:t>	y.f(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只读对象</a:t>
            </a:r>
            <a:r>
              <a:rPr lang="en-US" altLang="zh-CN" sz="2000" b="1" dirty="0">
                <a:solidFill>
                  <a:schemeClr val="hlink"/>
                </a:solidFill>
                <a:latin typeface="Times New Roman" panose="02020603050405020304" pitchFamily="18" charset="0"/>
              </a:rPr>
              <a:t>y</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const:</a:t>
            </a:r>
            <a:r>
              <a:rPr lang="zh-CN" altLang="en-US" sz="2000" b="1" dirty="0">
                <a:solidFill>
                  <a:schemeClr val="hlink"/>
                </a:solidFill>
                <a:latin typeface="Times New Roman" panose="02020603050405020304" pitchFamily="18" charset="0"/>
              </a:rPr>
              <a:t>指向的对象不可修改</a:t>
            </a:r>
            <a:endParaRPr lang="en-US" altLang="zh-CN" sz="2000" b="1" dirty="0">
              <a:solidFill>
                <a:schemeClr val="hlink"/>
              </a:solidFill>
              <a:latin typeface="Times New Roman" panose="02020603050405020304" pitchFamily="18" charset="0"/>
            </a:endParaRPr>
          </a:p>
          <a:p>
            <a:pPr>
              <a:buFont typeface="Wingdings" panose="05000000000000000000" pitchFamily="2" charset="2"/>
              <a:buNone/>
            </a:pPr>
            <a:r>
              <a:rPr lang="en-US" altLang="zh-CN" sz="2000" b="1" dirty="0">
                <a:latin typeface="Times New Roman" panose="02020603050405020304" pitchFamily="18" charset="0"/>
              </a:rPr>
              <a:t>	z.f( );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只读易变对象</a:t>
            </a:r>
            <a:r>
              <a:rPr lang="en-US" altLang="zh-CN" sz="2000" b="1" dirty="0">
                <a:solidFill>
                  <a:schemeClr val="hlink"/>
                </a:solidFill>
                <a:latin typeface="Times New Roman" panose="02020603050405020304" pitchFamily="18" charset="0"/>
              </a:rPr>
              <a:t>z</a:t>
            </a:r>
            <a:r>
              <a:rPr lang="zh-CN" altLang="en-US" sz="2000" b="1" dirty="0">
                <a:solidFill>
                  <a:schemeClr val="hlink"/>
                </a:solidFill>
                <a:latin typeface="Times New Roman" panose="02020603050405020304" pitchFamily="18" charset="0"/>
              </a:rPr>
              <a:t>调用</a:t>
            </a:r>
            <a:r>
              <a:rPr lang="en-US" altLang="zh-CN" sz="2000" b="1" dirty="0">
                <a:solidFill>
                  <a:schemeClr val="hlink"/>
                </a:solidFill>
                <a:latin typeface="Times New Roman" panose="02020603050405020304" pitchFamily="18" charset="0"/>
              </a:rPr>
              <a:t>int f( ) const volatile</a:t>
            </a:r>
          </a:p>
          <a:p>
            <a:pPr>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
        <p:nvSpPr>
          <p:cNvPr id="5" name="Rectangle 3">
            <a:extLst>
              <a:ext uri="{FF2B5EF4-FFF2-40B4-BE49-F238E27FC236}">
                <a16:creationId xmlns:a16="http://schemas.microsoft.com/office/drawing/2014/main" id="{5D8348A1-472A-4201-8691-4E2C28B4520E}"/>
              </a:ext>
            </a:extLst>
          </p:cNvPr>
          <p:cNvSpPr txBox="1">
            <a:spLocks noChangeArrowheads="1"/>
          </p:cNvSpPr>
          <p:nvPr/>
        </p:nvSpPr>
        <p:spPr>
          <a:xfrm>
            <a:off x="8560353" y="1606550"/>
            <a:ext cx="2933700" cy="1325563"/>
          </a:xfrm>
          <a:prstGeom prst="rect">
            <a:avLst/>
          </a:prstGeom>
          <a:ln>
            <a:solidFill>
              <a:schemeClr val="hlink"/>
            </a:solidFill>
            <a:miter lim="800000"/>
            <a:headEnd/>
            <a:tailEnd/>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400" b="1" dirty="0">
                <a:solidFill>
                  <a:srgbClr val="FF0000"/>
                </a:solidFill>
                <a:latin typeface="Times New Roman" panose="02020603050405020304" pitchFamily="18" charset="0"/>
              </a:rPr>
              <a:t>Problem:</a:t>
            </a:r>
          </a:p>
          <a:p>
            <a:pPr>
              <a:buFont typeface="Wingdings" panose="05000000000000000000" pitchFamily="2" charset="2"/>
              <a:buNone/>
            </a:pPr>
            <a:r>
              <a:rPr lang="zh-CN" altLang="en-US" sz="2000" b="1" dirty="0">
                <a:solidFill>
                  <a:srgbClr val="0000FF"/>
                </a:solidFill>
                <a:latin typeface="Times New Roman" panose="02020603050405020304" pitchFamily="18" charset="0"/>
              </a:rPr>
              <a:t>如果</a:t>
            </a:r>
            <a:r>
              <a:rPr lang="en-US" altLang="zh-CN" sz="2000" b="1" dirty="0">
                <a:solidFill>
                  <a:srgbClr val="0000FF"/>
                </a:solidFill>
                <a:latin typeface="Times New Roman" panose="02020603050405020304" pitchFamily="18" charset="0"/>
              </a:rPr>
              <a:t>A</a:t>
            </a:r>
            <a:r>
              <a:rPr lang="zh-CN" altLang="en-US" sz="2000" b="1" dirty="0">
                <a:solidFill>
                  <a:srgbClr val="0000FF"/>
                </a:solidFill>
                <a:latin typeface="Times New Roman" panose="02020603050405020304" pitchFamily="18" charset="0"/>
              </a:rPr>
              <a:t>中没有定义 </a:t>
            </a:r>
            <a:endParaRPr lang="en-US" altLang="zh-CN" sz="2000" b="1" dirty="0">
              <a:solidFill>
                <a:srgbClr val="0000FF"/>
              </a:solidFill>
              <a:latin typeface="Times New Roman" panose="02020603050405020304" pitchFamily="18" charset="0"/>
            </a:endParaRPr>
          </a:p>
          <a:p>
            <a:pPr>
              <a:buFont typeface="Wingdings" panose="05000000000000000000" pitchFamily="2" charset="2"/>
              <a:buNone/>
            </a:pPr>
            <a:r>
              <a:rPr lang="en-US" altLang="zh-CN" sz="2000" b="1" dirty="0">
                <a:solidFill>
                  <a:srgbClr val="0000FF"/>
                </a:solidFill>
                <a:latin typeface="Times New Roman" panose="02020603050405020304" pitchFamily="18" charset="0"/>
              </a:rPr>
              <a:t>int f() const</a:t>
            </a:r>
            <a:r>
              <a:rPr lang="zh-CN" altLang="en-US" sz="2000" b="1" dirty="0">
                <a:solidFill>
                  <a:srgbClr val="0000FF"/>
                </a:solidFill>
                <a:latin typeface="Times New Roman" panose="02020603050405020304" pitchFamily="18" charset="0"/>
              </a:rPr>
              <a:t>、</a:t>
            </a:r>
            <a:r>
              <a:rPr lang="en-US" altLang="zh-CN" sz="2000" b="1" dirty="0">
                <a:solidFill>
                  <a:srgbClr val="0000FF"/>
                </a:solidFill>
                <a:latin typeface="Times New Roman" panose="02020603050405020304" pitchFamily="18" charset="0"/>
              </a:rPr>
              <a:t>int f() volatile</a:t>
            </a:r>
            <a:r>
              <a:rPr lang="zh-CN" altLang="en-US" sz="2000" b="1" dirty="0">
                <a:solidFill>
                  <a:srgbClr val="0000FF"/>
                </a:solidFill>
                <a:latin typeface="Times New Roman" panose="02020603050405020304" pitchFamily="18" charset="0"/>
              </a:rPr>
              <a:t>，</a:t>
            </a:r>
            <a:endParaRPr lang="en-US" altLang="zh-CN" sz="2000" b="1" dirty="0">
              <a:solidFill>
                <a:srgbClr val="0000FF"/>
              </a:solidFill>
              <a:latin typeface="Times New Roman" panose="02020603050405020304" pitchFamily="18" charset="0"/>
            </a:endParaRPr>
          </a:p>
          <a:p>
            <a:pPr>
              <a:buFont typeface="Wingdings" panose="05000000000000000000" pitchFamily="2" charset="2"/>
              <a:buNone/>
            </a:pPr>
            <a:r>
              <a:rPr lang="zh-CN" altLang="en-US" sz="2000" b="1" dirty="0">
                <a:solidFill>
                  <a:srgbClr val="0000FF"/>
                </a:solidFill>
                <a:latin typeface="Times New Roman" panose="02020603050405020304" pitchFamily="18" charset="0"/>
              </a:rPr>
              <a:t>会怎样？</a:t>
            </a:r>
          </a:p>
        </p:txBody>
      </p:sp>
    </p:spTree>
    <p:extLst>
      <p:ext uri="{BB962C8B-B14F-4D97-AF65-F5344CB8AC3E}">
        <p14:creationId xmlns:p14="http://schemas.microsoft.com/office/powerpoint/2010/main" val="29316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 </a:t>
            </a:r>
            <a:r>
              <a:rPr lang="zh-CN" altLang="en-US" dirty="0"/>
              <a:t>和 </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731275" cy="404860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函数成员参数表后出现</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，常表示调用该函数成员的对象是挥发对象，这通常意味着存在并发执行的进程。</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编译程序几乎都支持编写并发进程，编译时不对挥发对象作任何访问优化，即不利用寄存器存放中间计算结果，而是直接访问对象内存以便获得对象的最新值。 			</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函数成员参数表后出现 </a:t>
            </a: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时，不能修改调用对象的非静态数据成员，但如果该数据成员的存储类为 </a:t>
            </a:r>
            <a:r>
              <a:rPr lang="en-US" altLang="zh-CN" sz="2400" b="1" dirty="0">
                <a:solidFill>
                  <a:srgbClr val="0000FF"/>
                </a:solidFill>
                <a:latin typeface="Times New Roman" panose="02020603050405020304" pitchFamily="18" charset="0"/>
              </a:rPr>
              <a:t>mutable</a:t>
            </a:r>
            <a:r>
              <a:rPr lang="zh-CN" altLang="en-US" sz="2400" b="1" dirty="0">
                <a:solidFill>
                  <a:srgbClr val="C00000"/>
                </a:solidFill>
                <a:latin typeface="Times New Roman" panose="02020603050405020304" pitchFamily="18" charset="0"/>
              </a:rPr>
              <a:t>，则该数据成员就可以被修改。</a:t>
            </a:r>
          </a:p>
          <a:p>
            <a:pPr marL="685800" lvl="1" indent="-228600">
              <a:lnSpc>
                <a:spcPct val="114000"/>
              </a:lnSpc>
              <a:spcBef>
                <a:spcPts val="500"/>
              </a:spcBef>
              <a:buFont typeface="Wingdings" panose="05000000000000000000" pitchFamily="2" charset="2"/>
              <a:buChar char="l"/>
              <a:defRPr/>
            </a:pPr>
            <a:r>
              <a:rPr lang="en-US" altLang="zh-CN" sz="2400" b="1" dirty="0">
                <a:solidFill>
                  <a:srgbClr val="0000FF"/>
                </a:solidFill>
                <a:latin typeface="Times New Roman" panose="02020603050405020304" pitchFamily="18" charset="0"/>
              </a:rPr>
              <a:t>mutable </a:t>
            </a:r>
            <a:r>
              <a:rPr lang="zh-CN" altLang="en-US" sz="2400" b="1" dirty="0">
                <a:solidFill>
                  <a:srgbClr val="0000FF"/>
                </a:solidFill>
                <a:latin typeface="Times New Roman" panose="02020603050405020304" pitchFamily="18" charset="0"/>
              </a:rPr>
              <a:t>说明数据成员为机动数据成员，该类成员不能用 </a:t>
            </a:r>
            <a:r>
              <a:rPr lang="en-US" altLang="zh-CN" sz="2400" b="1" dirty="0">
                <a:solidFill>
                  <a:srgbClr val="0000FF"/>
                </a:solidFill>
                <a:latin typeface="Times New Roman" panose="02020603050405020304" pitchFamily="18" charset="0"/>
              </a:rPr>
              <a:t>const</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volatile </a:t>
            </a:r>
            <a:r>
              <a:rPr lang="zh-CN" altLang="en-US" sz="2400" b="1" dirty="0">
                <a:solidFill>
                  <a:srgbClr val="0000FF"/>
                </a:solidFill>
                <a:latin typeface="Times New Roman" panose="02020603050405020304" pitchFamily="18" charset="0"/>
              </a:rPr>
              <a:t>或 </a:t>
            </a:r>
            <a:r>
              <a:rPr lang="en-US" altLang="zh-CN" sz="2400" b="1" dirty="0">
                <a:solidFill>
                  <a:srgbClr val="0000FF"/>
                </a:solidFill>
                <a:latin typeface="Times New Roman" panose="02020603050405020304" pitchFamily="18" charset="0"/>
              </a:rPr>
              <a:t>static </a:t>
            </a:r>
            <a:r>
              <a:rPr lang="zh-CN" altLang="en-US" sz="2400" b="1" dirty="0">
                <a:solidFill>
                  <a:srgbClr val="0000FF"/>
                </a:solidFill>
                <a:latin typeface="Times New Roman" panose="02020603050405020304" pitchFamily="18" charset="0"/>
              </a:rPr>
              <a:t>修饰。 </a:t>
            </a:r>
          </a:p>
        </p:txBody>
      </p:sp>
    </p:spTree>
    <p:extLst>
      <p:ext uri="{BB962C8B-B14F-4D97-AF65-F5344CB8AC3E}">
        <p14:creationId xmlns:p14="http://schemas.microsoft.com/office/powerpoint/2010/main" val="207932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40051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有址引用变量</a:t>
            </a:r>
            <a:r>
              <a:rPr lang="en-US" altLang="zh-CN" sz="2400" b="1" dirty="0">
                <a:latin typeface="Times New Roman" panose="02020603050405020304" pitchFamily="18" charset="0"/>
              </a:rPr>
              <a:t>(&amp;)</a:t>
            </a:r>
            <a:r>
              <a:rPr lang="zh-CN" altLang="en-US" sz="2400" b="1" dirty="0">
                <a:latin typeface="Times New Roman" panose="02020603050405020304" pitchFamily="18" charset="0"/>
              </a:rPr>
              <a:t>只是被引用对象的别名，被引用对象自己负责构造和析构，该引用变量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逻辑上不分配内存的实体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无址引用变量</a:t>
            </a:r>
            <a:r>
              <a:rPr lang="en-US" altLang="zh-CN" sz="2400" b="1" dirty="0">
                <a:latin typeface="Times New Roman" panose="02020603050405020304" pitchFamily="18" charset="0"/>
              </a:rPr>
              <a:t>(&amp;&amp;)</a:t>
            </a:r>
            <a:r>
              <a:rPr lang="zh-CN" altLang="en-US" sz="2400" b="1" dirty="0">
                <a:latin typeface="Times New Roman" panose="02020603050405020304" pitchFamily="18" charset="0"/>
              </a:rPr>
              <a:t>常用来引用缓存中的常量对象，该引用变量</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逻辑上不分配缓存的实体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不必构造和析构。无址引用变量可为左值，但若同时用</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定义则为传统右值。</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类型的有址引用变量</a:t>
            </a:r>
            <a:r>
              <a:rPr lang="en-US" altLang="zh-CN" sz="2400" b="1" dirty="0">
                <a:latin typeface="Times New Roman" panose="02020603050405020304" pitchFamily="18" charset="0"/>
              </a:rPr>
              <a:t>r</a:t>
            </a:r>
            <a:r>
              <a:rPr lang="zh-CN" altLang="en-US" sz="2400" b="1" dirty="0">
                <a:latin typeface="Times New Roman" panose="02020603050405020304" pitchFamily="18" charset="0"/>
              </a:rPr>
              <a:t>引用了</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生成的</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一定有址的）对象</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，则应使用</a:t>
            </a:r>
            <a:r>
              <a:rPr lang="en-US" altLang="zh-CN" sz="2400" b="1" dirty="0">
                <a:latin typeface="Times New Roman" panose="02020603050405020304" pitchFamily="18" charset="0"/>
              </a:rPr>
              <a:t>delete &amp;r</a:t>
            </a:r>
            <a:r>
              <a:rPr lang="zh-CN" altLang="en-US" sz="2400" b="1" dirty="0">
                <a:latin typeface="Times New Roman" panose="02020603050405020304" pitchFamily="18" charset="0"/>
              </a:rPr>
              <a:t>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，同时释放其所占内存。</a:t>
            </a:r>
          </a:p>
          <a:p>
            <a:pPr marL="685800" lvl="1"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r.~A</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仅析构</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而不释放其所占内存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分配</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，造成内存泄漏。应该用  </a:t>
            </a:r>
            <a:r>
              <a:rPr lang="en-US" altLang="zh-CN" sz="2400" b="1" dirty="0">
                <a:latin typeface="Times New Roman" panose="02020603050405020304" pitchFamily="18" charset="0"/>
              </a:rPr>
              <a:t>delete &amp;r;</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引用变量必须在定义的同时初始化，引用参数则在调用函数时初始化。有址传统左值引用变量和参数必须用同类型的左值表达式初始化。</a:t>
            </a:r>
          </a:p>
        </p:txBody>
      </p:sp>
    </p:spTree>
    <p:extLst>
      <p:ext uri="{BB962C8B-B14F-4D97-AF65-F5344CB8AC3E}">
        <p14:creationId xmlns:p14="http://schemas.microsoft.com/office/powerpoint/2010/main" val="187486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80953"/>
          </a:xfrm>
          <a:prstGeom prst="rect">
            <a:avLst/>
          </a:prstGeom>
          <a:noFill/>
        </p:spPr>
        <p:txBody>
          <a:bodyPr wrap="square">
            <a:spAutoFit/>
          </a:bodyPr>
          <a:lstStyle/>
          <a:p>
            <a:pPr marL="685800" lvl="1" indent="-228600">
              <a:lnSpc>
                <a:spcPct val="125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仅用于说明实例数据成员为机动成员，</a:t>
            </a:r>
            <a:r>
              <a:rPr lang="zh-CN" altLang="en-US" sz="2400" b="1" dirty="0">
                <a:solidFill>
                  <a:srgbClr val="C00000"/>
                </a:solidFill>
                <a:latin typeface="Times New Roman" panose="02020603050405020304" pitchFamily="18" charset="0"/>
              </a:rPr>
              <a:t>不能用于静态数据成员的</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所谓机动是指在整个对象为只读状态时，其每个成员理论上都是不可写的，但若某个成员是</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成员，则该成员在此状态是可写的。</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例如，产品对象的信息在查询时应处于只读状态，但是其成员“查询次数”应在此状态可写，故可以定义为“机动”成员。</a:t>
            </a:r>
            <a:endParaRPr lang="en-US" altLang="zh-CN" sz="2400" b="1" dirty="0">
              <a:latin typeface="Times New Roman" panose="02020603050405020304" pitchFamily="18" charset="0"/>
            </a:endParaRPr>
          </a:p>
          <a:p>
            <a:pPr marL="685800" lvl="1"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a:latin typeface="Times New Roman" panose="02020603050405020304" pitchFamily="18" charset="0"/>
              </a:rPr>
              <a:t>mutable</a:t>
            </a:r>
            <a:r>
              <a:rPr lang="zh-CN" altLang="en-US" sz="2400" b="1" dirty="0">
                <a:latin typeface="Times New Roman" panose="02020603050405020304" pitchFamily="18" charset="0"/>
              </a:rPr>
              <a:t>还可用于定义</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表达式的参数列表是否允许在</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的表达式内修改捕获的外部的参数列表的值。</a:t>
            </a:r>
          </a:p>
        </p:txBody>
      </p:sp>
    </p:spTree>
    <p:extLst>
      <p:ext uri="{BB962C8B-B14F-4D97-AF65-F5344CB8AC3E}">
        <p14:creationId xmlns:p14="http://schemas.microsoft.com/office/powerpoint/2010/main" val="2026054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683954"/>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148624"/>
            <a:ext cx="10515600" cy="577455"/>
          </a:xfrm>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7" name="文本框 6">
            <a:extLst>
              <a:ext uri="{FF2B5EF4-FFF2-40B4-BE49-F238E27FC236}">
                <a16:creationId xmlns:a16="http://schemas.microsoft.com/office/drawing/2014/main" id="{6679A78B-25B7-4DB8-9A4A-2898C8D0B322}"/>
              </a:ext>
            </a:extLst>
          </p:cNvPr>
          <p:cNvSpPr txBox="1"/>
          <p:nvPr/>
        </p:nvSpPr>
        <p:spPr>
          <a:xfrm>
            <a:off x="715325" y="1706948"/>
            <a:ext cx="9094982" cy="4785926"/>
          </a:xfrm>
          <a:prstGeom prst="rect">
            <a:avLst/>
          </a:prstGeom>
          <a:noFill/>
        </p:spPr>
        <p:txBody>
          <a:bodyPr wrap="square">
            <a:spAutoFit/>
          </a:bodyPr>
          <a:lstStyle/>
          <a:p>
            <a:pPr indent="269875" algn="just"/>
            <a:r>
              <a:rPr lang="en-US" altLang="zh-CN" sz="2000" b="1" kern="100" dirty="0">
                <a:effectLst/>
                <a:latin typeface="Times New Roman" panose="02020603050405020304" pitchFamily="18" charset="0"/>
                <a:ea typeface="宋体" panose="02010600030101010101" pitchFamily="2" charset="-122"/>
              </a:rPr>
              <a:t>class PRODUCT {</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char *name;	//</a:t>
            </a:r>
            <a:r>
              <a:rPr lang="zh-CN" altLang="zh-CN" sz="2000" b="1" kern="100" dirty="0">
                <a:effectLst/>
                <a:latin typeface="Times New Roman" panose="02020603050405020304" pitchFamily="18" charset="0"/>
                <a:ea typeface="宋体" panose="02010600030101010101" pitchFamily="2" charset="-122"/>
              </a:rPr>
              <a:t>产品名称</a:t>
            </a:r>
          </a:p>
          <a:p>
            <a:pPr indent="269875" algn="just"/>
            <a:r>
              <a:rPr lang="en-US" altLang="zh-CN" sz="2000" b="1" kern="100" dirty="0">
                <a:effectLst/>
                <a:latin typeface="Times New Roman" panose="02020603050405020304" pitchFamily="18" charset="0"/>
                <a:ea typeface="宋体" panose="02010600030101010101" pitchFamily="2" charset="-122"/>
              </a:rPr>
              <a:t>    int  price;		//</a:t>
            </a:r>
            <a:r>
              <a:rPr lang="zh-CN" altLang="zh-CN" sz="2000" b="1" kern="100" dirty="0">
                <a:effectLst/>
                <a:latin typeface="Times New Roman" panose="02020603050405020304" pitchFamily="18" charset="0"/>
                <a:ea typeface="宋体" panose="02010600030101010101" pitchFamily="2" charset="-122"/>
              </a:rPr>
              <a:t>产品价格</a:t>
            </a:r>
          </a:p>
          <a:p>
            <a:pPr indent="269875" algn="just"/>
            <a:r>
              <a:rPr lang="en-US" altLang="zh-CN" sz="2000" b="1" kern="100" dirty="0">
                <a:effectLst/>
                <a:latin typeface="Times New Roman" panose="02020603050405020304" pitchFamily="18" charset="0"/>
                <a:ea typeface="宋体" panose="02010600030101010101" pitchFamily="2" charset="-122"/>
              </a:rPr>
              <a:t>    int  quantity;	//</a:t>
            </a:r>
            <a:r>
              <a:rPr lang="zh-CN" altLang="zh-CN" sz="2000" b="1" kern="100" dirty="0">
                <a:effectLst/>
                <a:latin typeface="Times New Roman" panose="02020603050405020304" pitchFamily="18" charset="0"/>
                <a:ea typeface="宋体" panose="02010600030101010101" pitchFamily="2" charset="-122"/>
              </a:rPr>
              <a:t>产品数量</a:t>
            </a:r>
          </a:p>
          <a:p>
            <a:pPr indent="269875" algn="just"/>
            <a:r>
              <a:rPr lang="en-US" altLang="zh-CN" sz="2000" b="1" kern="100" dirty="0">
                <a:effectLst/>
                <a:latin typeface="Times New Roman" panose="02020603050405020304" pitchFamily="18" charset="0"/>
                <a:ea typeface="宋体" panose="02010600030101010101" pitchFamily="2" charset="-122"/>
              </a:rPr>
              <a:t>    mutable int count;	//</a:t>
            </a:r>
            <a:r>
              <a:rPr lang="zh-CN" altLang="zh-CN" sz="2000" b="1" kern="100" dirty="0">
                <a:effectLst/>
                <a:latin typeface="Times New Roman" panose="02020603050405020304" pitchFamily="18" charset="0"/>
                <a:ea typeface="宋体" panose="02010600030101010101" pitchFamily="2" charset="-122"/>
              </a:rPr>
              <a:t>产品查询次数</a:t>
            </a:r>
          </a:p>
          <a:p>
            <a:pPr indent="269875" algn="just"/>
            <a:r>
              <a:rPr lang="en-US" altLang="zh-CN" sz="2000" b="1" kern="100" dirty="0">
                <a:effectLst/>
                <a:latin typeface="Times New Roman" panose="02020603050405020304" pitchFamily="18" charset="0"/>
                <a:ea typeface="宋体" panose="02010600030101010101" pitchFamily="2" charset="-122"/>
              </a:rPr>
              <a:t>public:</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PRODUCT(const char* n, int m, int p);</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int buy(int money);</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void get(int&amp; p, int&amp; q)const;</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~PRODUCT(void);</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p>
          <a:p>
            <a:pPr indent="269875" algn="just">
              <a:spcBef>
                <a:spcPts val="600"/>
              </a:spcBef>
            </a:pPr>
            <a:r>
              <a:rPr lang="en-US" altLang="zh-CN" sz="2000" b="1" kern="100" dirty="0">
                <a:latin typeface="Times New Roman" panose="02020603050405020304" pitchFamily="18" charset="0"/>
                <a:ea typeface="宋体" panose="02010600030101010101" pitchFamily="2" charset="-122"/>
              </a:rPr>
              <a:t>void PRODUCT::get(int &amp;p, int &amp;q) </a:t>
            </a:r>
            <a:r>
              <a:rPr lang="en-US" altLang="zh-CN" sz="2000" b="1" kern="100" dirty="0" err="1">
                <a:solidFill>
                  <a:srgbClr val="FF0000"/>
                </a:solidFill>
                <a:latin typeface="Times New Roman" panose="02020603050405020304" pitchFamily="18" charset="0"/>
                <a:ea typeface="宋体" panose="02010600030101010101" pitchFamily="2" charset="-122"/>
              </a:rPr>
              <a:t>const</a:t>
            </a:r>
            <a:r>
              <a:rPr lang="en-US" altLang="zh-CN" sz="2000" b="1" kern="100" dirty="0">
                <a:solidFill>
                  <a:srgbClr val="FF0000"/>
                </a:solidFill>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  //const  PRODUCT *const this</a:t>
            </a:r>
          </a:p>
          <a:p>
            <a:pPr indent="269875" algn="just"/>
            <a:r>
              <a:rPr lang="en-US" altLang="zh-CN" sz="2000" b="1" kern="100" dirty="0">
                <a:latin typeface="Times New Roman" panose="02020603050405020304" pitchFamily="18" charset="0"/>
                <a:ea typeface="宋体" panose="02010600030101010101" pitchFamily="2" charset="-122"/>
              </a:rPr>
              <a:t>    p = price;     q = quantity;   //</a:t>
            </a:r>
            <a:r>
              <a:rPr lang="zh-CN" altLang="en-US" sz="2000" b="1" kern="100" dirty="0">
                <a:latin typeface="Times New Roman" panose="02020603050405020304" pitchFamily="18" charset="0"/>
                <a:ea typeface="宋体" panose="02010600030101010101" pitchFamily="2" charset="-122"/>
              </a:rPr>
              <a:t>当前对象为</a:t>
            </a:r>
            <a:r>
              <a:rPr lang="en-US" altLang="zh-CN" sz="2000" b="1" kern="100" dirty="0">
                <a:solidFill>
                  <a:srgbClr val="FF0000"/>
                </a:solidFill>
                <a:latin typeface="Times New Roman" panose="02020603050405020304" pitchFamily="18" charset="0"/>
                <a:ea typeface="宋体" panose="02010600030101010101" pitchFamily="2" charset="-122"/>
              </a:rPr>
              <a:t>const</a:t>
            </a:r>
            <a:r>
              <a:rPr lang="zh-CN" altLang="en-US" sz="2000" b="1" kern="100" dirty="0">
                <a:latin typeface="Times New Roman" panose="02020603050405020304" pitchFamily="18" charset="0"/>
                <a:ea typeface="宋体" panose="02010600030101010101" pitchFamily="2" charset="-122"/>
              </a:rPr>
              <a:t>对象，故其成员不能被修改</a:t>
            </a:r>
          </a:p>
          <a:p>
            <a:pPr indent="269875" algn="just"/>
            <a:r>
              <a:rPr lang="zh-CN" altLang="en-US" sz="2000" b="1" kern="100" dirty="0">
                <a:latin typeface="Times New Roman" panose="02020603050405020304" pitchFamily="18" charset="0"/>
                <a:ea typeface="宋体" panose="02010600030101010101" pitchFamily="2" charset="-122"/>
              </a:rPr>
              <a:t>    </a:t>
            </a:r>
            <a:r>
              <a:rPr lang="en-US" altLang="zh-CN" sz="2000" b="1" kern="100" dirty="0">
                <a:latin typeface="Times New Roman" panose="02020603050405020304" pitchFamily="18" charset="0"/>
                <a:ea typeface="宋体" panose="02010600030101010101" pitchFamily="2" charset="-122"/>
              </a:rPr>
              <a:t>count++;    		            //</a:t>
            </a:r>
            <a:r>
              <a:rPr lang="zh-CN" altLang="en-US" sz="2000" b="1" kern="100" dirty="0">
                <a:latin typeface="Times New Roman" panose="02020603050405020304" pitchFamily="18" charset="0"/>
                <a:ea typeface="宋体" panose="02010600030101010101" pitchFamily="2" charset="-122"/>
              </a:rPr>
              <a:t>但</a:t>
            </a:r>
            <a:r>
              <a:rPr lang="en-US" altLang="zh-CN" sz="2000" b="1" kern="100" dirty="0">
                <a:latin typeface="Times New Roman" panose="02020603050405020304" pitchFamily="18" charset="0"/>
                <a:ea typeface="宋体" panose="02010600030101010101" pitchFamily="2" charset="-122"/>
              </a:rPr>
              <a:t>count</a:t>
            </a:r>
            <a:r>
              <a:rPr lang="zh-CN" altLang="en-US" sz="2000" b="1" kern="100" dirty="0">
                <a:latin typeface="Times New Roman" panose="02020603050405020304" pitchFamily="18" charset="0"/>
                <a:ea typeface="宋体" panose="02010600030101010101" pitchFamily="2" charset="-122"/>
              </a:rPr>
              <a:t>为</a:t>
            </a:r>
            <a:r>
              <a:rPr lang="en-US" altLang="zh-CN" sz="2000" b="1" kern="100" dirty="0">
                <a:latin typeface="Times New Roman" panose="02020603050405020304" pitchFamily="18" charset="0"/>
                <a:ea typeface="宋体" panose="02010600030101010101" pitchFamily="2" charset="-122"/>
              </a:rPr>
              <a:t>mutable</a:t>
            </a:r>
            <a:r>
              <a:rPr lang="zh-CN" altLang="en-US" sz="2000" b="1" kern="100" dirty="0">
                <a:latin typeface="Times New Roman" panose="02020603050405020304" pitchFamily="18" charset="0"/>
                <a:ea typeface="宋体" panose="02010600030101010101" pitchFamily="2" charset="-122"/>
              </a:rPr>
              <a:t>成员，可以修改</a:t>
            </a:r>
          </a:p>
          <a:p>
            <a:pPr indent="269875" algn="just"/>
            <a:r>
              <a:rPr lang="en-US" altLang="zh-CN" sz="2000" b="1" kern="1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219295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797368"/>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92589" y="1224685"/>
            <a:ext cx="10515600" cy="605872"/>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1967177"/>
            <a:ext cx="10930295" cy="430508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静态数据成员是使用</a:t>
            </a:r>
            <a:r>
              <a:rPr lang="en-US" altLang="zh-CN" sz="2400" b="1" dirty="0">
                <a:latin typeface="Times New Roman" panose="02020603050405020304" pitchFamily="18" charset="0"/>
              </a:rPr>
              <a:t>static</a:t>
            </a:r>
            <a:r>
              <a:rPr lang="zh-CN" altLang="en-US" sz="2400" b="1" dirty="0">
                <a:latin typeface="Times New Roman" panose="02020603050405020304" pitchFamily="18" charset="0"/>
              </a:rPr>
              <a:t>说明或定义的类的数据成员。</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静态数据成员通常在类的里面说明，在类的外面唯一定义一次</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静态数据成员一般用来描述类的总体信息，例如对象总个数。</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实例数据成员可以定义默认值，但非</a:t>
            </a:r>
            <a:r>
              <a:rPr lang="en-US" altLang="zh-CN" sz="2400" b="1" dirty="0">
                <a:latin typeface="Times New Roman" panose="02020603050405020304" pitchFamily="18" charset="0"/>
              </a:rPr>
              <a:t>const</a:t>
            </a:r>
            <a:r>
              <a:rPr lang="zh-CN" altLang="en-US" sz="2400" b="1" dirty="0">
                <a:solidFill>
                  <a:srgbClr val="C00000"/>
                </a:solidFill>
                <a:latin typeface="Times New Roman" panose="02020603050405020304" pitchFamily="18" charset="0"/>
              </a:rPr>
              <a:t>静态数据成员不能定义默认值。</a:t>
            </a:r>
            <a:endParaRPr lang="en-US" altLang="zh-CN" sz="2400" b="1" dirty="0">
              <a:solidFill>
                <a:srgbClr val="C00000"/>
              </a:solidFill>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静态数据成员在类中初始化只能定义为 </a:t>
            </a:r>
            <a:r>
              <a:rPr lang="en-US" altLang="zh-CN" sz="2400" b="1" dirty="0">
                <a:solidFill>
                  <a:srgbClr val="C00000"/>
                </a:solidFill>
                <a:latin typeface="Times New Roman" panose="02020603050405020304" pitchFamily="18" charset="0"/>
              </a:rPr>
              <a:t>inline static</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static</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inline </a:t>
            </a:r>
            <a:r>
              <a:rPr lang="zh-CN" altLang="en-US" sz="2400" b="1" dirty="0">
                <a:solidFill>
                  <a:srgbClr val="C00000"/>
                </a:solidFill>
                <a:latin typeface="Times New Roman" panose="02020603050405020304" pitchFamily="18" charset="0"/>
              </a:rPr>
              <a:t>类型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保留字顺序可变）。</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静态数据成员不管是否用</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说明，在所有代码文件只有一个副本。</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函数中的局部类不能定义静态数据成员，容易造成生命期矛盾。</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静态数据成员不能定义为位段成员。</a:t>
            </a:r>
          </a:p>
        </p:txBody>
      </p:sp>
    </p:spTree>
    <p:extLst>
      <p:ext uri="{BB962C8B-B14F-4D97-AF65-F5344CB8AC3E}">
        <p14:creationId xmlns:p14="http://schemas.microsoft.com/office/powerpoint/2010/main" val="189329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67414"/>
            <a:ext cx="10515600" cy="97457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929081" y="1109406"/>
            <a:ext cx="10515600" cy="513831"/>
          </a:xfrm>
        </p:spPr>
        <p:txBody>
          <a:bodyPr/>
          <a:lstStyle/>
          <a:p>
            <a:pPr>
              <a:buFont typeface="Wingdings" panose="05000000000000000000" pitchFamily="2" charset="2"/>
              <a:buChar char="u"/>
            </a:pPr>
            <a:r>
              <a:rPr lang="en-US" altLang="zh-CN" dirty="0"/>
              <a:t>5.3  </a:t>
            </a:r>
            <a:r>
              <a:rPr lang="zh-CN" altLang="en-US" dirty="0"/>
              <a:t>静态数据成员</a:t>
            </a:r>
          </a:p>
        </p:txBody>
      </p:sp>
      <p:sp>
        <p:nvSpPr>
          <p:cNvPr id="7" name="文本框 6">
            <a:extLst>
              <a:ext uri="{FF2B5EF4-FFF2-40B4-BE49-F238E27FC236}">
                <a16:creationId xmlns:a16="http://schemas.microsoft.com/office/drawing/2014/main" id="{7D15768E-A38D-4F9E-9B5C-D3F69E61740E}"/>
              </a:ext>
            </a:extLst>
          </p:cNvPr>
          <p:cNvSpPr txBox="1"/>
          <p:nvPr/>
        </p:nvSpPr>
        <p:spPr>
          <a:xfrm>
            <a:off x="411630" y="1690652"/>
            <a:ext cx="10887236" cy="4555093"/>
          </a:xfrm>
          <a:prstGeom prst="rect">
            <a:avLst/>
          </a:prstGeom>
          <a:noFill/>
        </p:spPr>
        <p:txBody>
          <a:bodyPr wrap="square">
            <a:spAutoFit/>
          </a:bodyPr>
          <a:lstStyle/>
          <a:p>
            <a:pPr indent="269875" algn="just">
              <a:spcAft>
                <a:spcPts val="600"/>
              </a:spcAft>
            </a:pPr>
            <a:r>
              <a:rPr lang="zh-CN" altLang="zh-CN" sz="2000" b="1" kern="100" dirty="0">
                <a:effectLst/>
                <a:latin typeface="Times New Roman" panose="02020603050405020304" pitchFamily="18" charset="0"/>
                <a:ea typeface="宋体" panose="02010600030101010101" pitchFamily="2" charset="-122"/>
              </a:rPr>
              <a:t>例</a:t>
            </a:r>
            <a:r>
              <a:rPr lang="en-US" altLang="zh-CN" sz="2000" b="1" kern="100" dirty="0">
                <a:effectLst/>
                <a:latin typeface="Times New Roman" panose="02020603050405020304" pitchFamily="18" charset="0"/>
                <a:ea typeface="宋体" panose="02010600030101010101" pitchFamily="2" charset="-122"/>
              </a:rPr>
              <a:t>5.9</a:t>
            </a:r>
            <a:r>
              <a:rPr lang="zh-CN" altLang="zh-CN" sz="2000" b="1" kern="100" dirty="0">
                <a:effectLst/>
                <a:latin typeface="Times New Roman" panose="02020603050405020304" pitchFamily="18" charset="0"/>
                <a:ea typeface="宋体" panose="02010600030101010101" pitchFamily="2" charset="-122"/>
              </a:rPr>
              <a:t>函数局部类不能定义静态数据成员</a:t>
            </a:r>
            <a:r>
              <a:rPr lang="zh-CN" altLang="en-US" sz="2000" b="1" kern="100" dirty="0">
                <a:latin typeface="Times New Roman" panose="02020603050405020304" pitchFamily="18" charset="0"/>
                <a:ea typeface="宋体" panose="02010600030101010101" pitchFamily="2" charset="-122"/>
              </a:rPr>
              <a:t>，</a:t>
            </a:r>
            <a:r>
              <a:rPr lang="zh-CN" altLang="en-US" sz="2000" b="1" kern="100" dirty="0">
                <a:solidFill>
                  <a:srgbClr val="FF0000"/>
                </a:solidFill>
                <a:latin typeface="Times New Roman" panose="02020603050405020304" pitchFamily="18" charset="0"/>
                <a:ea typeface="宋体" panose="02010600030101010101" pitchFamily="2" charset="-122"/>
              </a:rPr>
              <a:t>全局类可以定义 </a:t>
            </a:r>
            <a:r>
              <a:rPr lang="en-US" altLang="zh-CN" sz="2000" b="1" kern="100" dirty="0">
                <a:solidFill>
                  <a:srgbClr val="FF0000"/>
                </a:solidFill>
                <a:latin typeface="Times New Roman" panose="02020603050405020304" pitchFamily="18" charset="0"/>
                <a:ea typeface="宋体" panose="02010600030101010101" pitchFamily="2" charset="-122"/>
              </a:rPr>
              <a:t>inline </a:t>
            </a:r>
            <a:r>
              <a:rPr lang="zh-CN" altLang="en-US" sz="2000" b="1" kern="100" dirty="0">
                <a:solidFill>
                  <a:srgbClr val="FF0000"/>
                </a:solidFill>
                <a:latin typeface="Times New Roman" panose="02020603050405020304" pitchFamily="18" charset="0"/>
                <a:ea typeface="宋体" panose="02010600030101010101" pitchFamily="2" charset="-122"/>
              </a:rPr>
              <a:t>或 </a:t>
            </a:r>
            <a:r>
              <a:rPr lang="en-US" altLang="zh-CN" sz="2000" b="1" kern="100" dirty="0">
                <a:solidFill>
                  <a:srgbClr val="FF0000"/>
                </a:solidFill>
                <a:latin typeface="Times New Roman" panose="02020603050405020304" pitchFamily="18" charset="0"/>
                <a:ea typeface="宋体" panose="02010600030101010101" pitchFamily="2" charset="-122"/>
              </a:rPr>
              <a:t>const </a:t>
            </a:r>
            <a:r>
              <a:rPr lang="zh-CN" altLang="en-US" sz="2000" b="1" kern="100" dirty="0">
                <a:solidFill>
                  <a:srgbClr val="FF0000"/>
                </a:solidFill>
                <a:latin typeface="Times New Roman" panose="02020603050405020304" pitchFamily="18" charset="0"/>
                <a:ea typeface="宋体" panose="02010600030101010101" pitchFamily="2" charset="-122"/>
              </a:rPr>
              <a:t>静态数据成员</a:t>
            </a:r>
            <a:r>
              <a:rPr lang="zh-CN" altLang="zh-CN" sz="2000" b="1" kern="100" dirty="0">
                <a:solidFill>
                  <a:srgbClr val="FF0000"/>
                </a:solidFill>
                <a:effectLst/>
                <a:latin typeface="Times New Roman" panose="02020603050405020304" pitchFamily="18" charset="0"/>
                <a:ea typeface="宋体" panose="02010600030101010101" pitchFamily="2" charset="-122"/>
              </a:rPr>
              <a:t>。</a:t>
            </a:r>
            <a:endParaRPr lang="en-US" altLang="zh-CN" sz="2000" b="1" kern="100" dirty="0">
              <a:solidFill>
                <a:srgbClr val="FF0000"/>
              </a:solidFill>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int  x = 3;</a:t>
            </a:r>
            <a:endParaRPr lang="en-US"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union  S {  //</a:t>
            </a:r>
            <a:r>
              <a:rPr lang="zh-CN" altLang="en-US" sz="2000" b="1" kern="100" dirty="0">
                <a:latin typeface="Times New Roman" panose="02020603050405020304" pitchFamily="18" charset="0"/>
                <a:ea typeface="宋体" panose="02010600030101010101" pitchFamily="2" charset="-122"/>
              </a:rPr>
              <a:t>定义局部类</a:t>
            </a:r>
            <a:r>
              <a:rPr lang="en-US" altLang="zh-CN" sz="2000" b="1" kern="100" dirty="0">
                <a:latin typeface="Times New Roman" panose="02020603050405020304" pitchFamily="18" charset="0"/>
                <a:ea typeface="宋体" panose="02010600030101010101" pitchFamily="2" charset="-122"/>
              </a:rPr>
              <a:t>T</a:t>
            </a:r>
          </a:p>
          <a:p>
            <a:pPr indent="269875" algn="just">
              <a:lnSpc>
                <a:spcPct val="90000"/>
              </a:lnSpc>
            </a:pPr>
            <a:r>
              <a:rPr lang="en-US" altLang="zh-CN" sz="2000" b="1" kern="100" dirty="0">
                <a:latin typeface="Times New Roman" panose="02020603050405020304" pitchFamily="18" charset="0"/>
                <a:ea typeface="宋体" panose="02010600030101010101" pitchFamily="2" charset="-122"/>
              </a:rPr>
              <a:t>    const  static int b = 0;       	//</a:t>
            </a:r>
            <a:r>
              <a:rPr lang="zh-CN" altLang="en-US" sz="2000" b="1" kern="100" dirty="0">
                <a:latin typeface="Times New Roman" panose="02020603050405020304" pitchFamily="18" charset="0"/>
                <a:ea typeface="宋体" panose="02010600030101010101" pitchFamily="2" charset="-122"/>
              </a:rPr>
              <a:t>全局类中可用</a:t>
            </a:r>
            <a:r>
              <a:rPr lang="en-US" altLang="zh-CN" sz="2000" b="1" kern="100" dirty="0">
                <a:latin typeface="Times New Roman" panose="02020603050405020304" pitchFamily="18" charset="0"/>
                <a:ea typeface="宋体" panose="02010600030101010101" pitchFamily="2" charset="-122"/>
              </a:rPr>
              <a:t>const</a:t>
            </a:r>
            <a:r>
              <a:rPr lang="zh-CN" altLang="en-US" sz="2000" b="1" kern="100" dirty="0">
                <a:latin typeface="Times New Roman" panose="02020603050405020304" pitchFamily="18" charset="0"/>
                <a:ea typeface="宋体" panose="02010600030101010101" pitchFamily="2" charset="-122"/>
              </a:rPr>
              <a:t>定义同时初始化静态成员</a:t>
            </a:r>
            <a:r>
              <a:rPr lang="en-US" altLang="zh-CN" sz="2000" b="1" kern="100" dirty="0">
                <a:latin typeface="Times New Roman" panose="02020603050405020304" pitchFamily="18" charset="0"/>
                <a:ea typeface="宋体" panose="02010600030101010101" pitchFamily="2" charset="-122"/>
              </a:rPr>
              <a:t>, </a:t>
            </a:r>
            <a:r>
              <a:rPr lang="zh-CN" altLang="en-US" sz="2000" b="1" kern="100" dirty="0">
                <a:solidFill>
                  <a:srgbClr val="FF0000"/>
                </a:solidFill>
                <a:latin typeface="Times New Roman" panose="02020603050405020304" pitchFamily="18" charset="0"/>
                <a:ea typeface="宋体" panose="02010600030101010101" pitchFamily="2" charset="-122"/>
              </a:rPr>
              <a:t>必须用常量</a:t>
            </a:r>
            <a:endParaRPr lang="en-US" altLang="zh-CN" sz="2000" b="1" kern="100" dirty="0">
              <a:solidFill>
                <a:srgbClr val="FF0000"/>
              </a:solidFill>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solidFill>
                  <a:srgbClr val="C00000"/>
                </a:solidFill>
                <a:latin typeface="Times New Roman" panose="02020603050405020304" pitchFamily="18" charset="0"/>
                <a:ea typeface="宋体" panose="02010600030101010101" pitchFamily="2" charset="-122"/>
              </a:rPr>
              <a:t>    inline  static int c = x;</a:t>
            </a:r>
            <a:r>
              <a:rPr lang="en-US" altLang="zh-CN" sz="2000" b="1" kern="100" dirty="0">
                <a:latin typeface="Times New Roman" panose="02020603050405020304" pitchFamily="18" charset="0"/>
                <a:ea typeface="宋体" panose="02010600030101010101" pitchFamily="2" charset="-122"/>
              </a:rPr>
              <a:t>	//</a:t>
            </a:r>
            <a:r>
              <a:rPr lang="zh-CN" altLang="en-US" sz="2000" b="1" kern="100" dirty="0">
                <a:latin typeface="Times New Roman" panose="02020603050405020304" pitchFamily="18" charset="0"/>
                <a:ea typeface="宋体" panose="02010600030101010101" pitchFamily="2" charset="-122"/>
              </a:rPr>
              <a:t>全局类可用</a:t>
            </a:r>
            <a:r>
              <a:rPr lang="en-US" altLang="zh-CN" sz="2000" b="1" kern="100" dirty="0">
                <a:solidFill>
                  <a:srgbClr val="FF0000"/>
                </a:solidFill>
                <a:latin typeface="Times New Roman" panose="02020603050405020304" pitchFamily="18" charset="0"/>
                <a:ea typeface="宋体" panose="02010600030101010101" pitchFamily="2" charset="-122"/>
              </a:rPr>
              <a:t>inline</a:t>
            </a:r>
            <a:r>
              <a:rPr lang="zh-CN" altLang="en-US" sz="2000" b="1" kern="100" dirty="0">
                <a:solidFill>
                  <a:srgbClr val="FF0000"/>
                </a:solidFill>
                <a:latin typeface="Times New Roman" panose="02020603050405020304" pitchFamily="18" charset="0"/>
                <a:ea typeface="宋体" panose="02010600030101010101" pitchFamily="2" charset="-122"/>
              </a:rPr>
              <a:t>定义同时初始化静态成员</a:t>
            </a:r>
            <a:r>
              <a:rPr lang="en-US" altLang="zh-CN" sz="2000" b="1" kern="100" dirty="0">
                <a:solidFill>
                  <a:srgbClr val="FF0000"/>
                </a:solidFill>
                <a:latin typeface="Times New Roman" panose="02020603050405020304" pitchFamily="18" charset="0"/>
                <a:ea typeface="宋体" panose="02010600030101010101" pitchFamily="2" charset="-122"/>
              </a:rPr>
              <a:t>, </a:t>
            </a:r>
            <a:r>
              <a:rPr lang="zh-CN" altLang="en-US" sz="2000" b="1" kern="100" dirty="0">
                <a:solidFill>
                  <a:srgbClr val="FF0000"/>
                </a:solidFill>
                <a:latin typeface="Times New Roman" panose="02020603050405020304" pitchFamily="18" charset="0"/>
                <a:ea typeface="宋体" panose="02010600030101010101" pitchFamily="2" charset="-122"/>
              </a:rPr>
              <a:t>可用任意表达式</a:t>
            </a:r>
            <a:endParaRPr lang="en-US" altLang="zh-CN" sz="2000" b="1" kern="100" dirty="0">
              <a:solidFill>
                <a:srgbClr val="FF0000"/>
              </a:solidFill>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latin typeface="Times New Roman" panose="02020603050405020304" pitchFamily="18" charset="0"/>
                <a:ea typeface="宋体" panose="02010600030101010101" pitchFamily="2" charset="-122"/>
              </a:rPr>
              <a:t>    </a:t>
            </a:r>
            <a:r>
              <a:rPr lang="en-US" altLang="zh-CN" sz="2000" b="1" kern="100" dirty="0">
                <a:solidFill>
                  <a:srgbClr val="C00000"/>
                </a:solidFill>
                <a:latin typeface="Times New Roman" panose="02020603050405020304" pitchFamily="18" charset="0"/>
                <a:ea typeface="宋体" panose="02010600030101010101" pitchFamily="2" charset="-122"/>
              </a:rPr>
              <a:t>inline  const static int d = x;  </a:t>
            </a:r>
            <a:r>
              <a:rPr lang="en-US" altLang="zh-CN" sz="2000" b="1" kern="100" dirty="0">
                <a:latin typeface="Times New Roman" panose="02020603050405020304" pitchFamily="18" charset="0"/>
                <a:ea typeface="宋体" panose="02010600030101010101" pitchFamily="2" charset="-122"/>
              </a:rPr>
              <a:t>//</a:t>
            </a:r>
            <a:r>
              <a:rPr lang="zh-CN" altLang="en-US" sz="2000" b="1" kern="100" dirty="0">
                <a:latin typeface="Times New Roman" panose="02020603050405020304" pitchFamily="18" charset="0"/>
                <a:ea typeface="宋体" panose="02010600030101010101" pitchFamily="2" charset="-122"/>
              </a:rPr>
              <a:t>可用任意表达式</a:t>
            </a:r>
            <a:r>
              <a:rPr lang="en-US" altLang="zh-CN" sz="2000" b="1" kern="100" dirty="0">
                <a:latin typeface="Times New Roman" panose="02020603050405020304" pitchFamily="18" charset="0"/>
                <a:ea typeface="宋体" panose="02010600030101010101" pitchFamily="2" charset="-122"/>
              </a:rPr>
              <a:t>	</a:t>
            </a:r>
            <a:endParaRPr lang="zh-CN" altLang="en-US" sz="2000" b="1" kern="100" dirty="0">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a:t>
            </a:r>
            <a:endParaRPr lang="zh-CN" altLang="zh-CN" sz="2000" b="1" kern="100" dirty="0">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void f(void) {</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class  T { 	 //</a:t>
            </a:r>
            <a:r>
              <a:rPr lang="zh-CN" altLang="zh-CN" sz="2000" b="1" kern="100" dirty="0">
                <a:effectLst/>
                <a:latin typeface="Times New Roman" panose="02020603050405020304" pitchFamily="18" charset="0"/>
                <a:ea typeface="宋体" panose="02010600030101010101" pitchFamily="2" charset="-122"/>
              </a:rPr>
              <a:t>定义</a:t>
            </a:r>
            <a:r>
              <a:rPr lang="zh-CN" altLang="en-US" sz="2000" b="1" kern="100" dirty="0">
                <a:latin typeface="Times New Roman" panose="02020603050405020304" pitchFamily="18" charset="0"/>
                <a:ea typeface="宋体" panose="02010600030101010101" pitchFamily="2" charset="-122"/>
              </a:rPr>
              <a:t>函数中的</a:t>
            </a:r>
            <a:r>
              <a:rPr lang="zh-CN" altLang="zh-CN" sz="2000" b="1" kern="100" dirty="0">
                <a:effectLst/>
                <a:latin typeface="Times New Roman" panose="02020603050405020304" pitchFamily="18" charset="0"/>
                <a:ea typeface="宋体" panose="02010600030101010101" pitchFamily="2" charset="-122"/>
              </a:rPr>
              <a:t>局部类</a:t>
            </a:r>
            <a:r>
              <a:rPr lang="en-US" altLang="zh-CN" sz="2000" b="1" kern="100" dirty="0">
                <a:effectLst/>
                <a:latin typeface="Times New Roman" panose="02020603050405020304" pitchFamily="18" charset="0"/>
                <a:ea typeface="宋体" panose="02010600030101010101" pitchFamily="2" charset="-122"/>
              </a:rPr>
              <a:t>T</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int  c;        //static int d;   //</a:t>
            </a:r>
            <a:r>
              <a:rPr lang="zh-CN" altLang="zh-CN" sz="2000" b="1" kern="100" dirty="0">
                <a:effectLst/>
                <a:latin typeface="Times New Roman" panose="02020603050405020304" pitchFamily="18" charset="0"/>
                <a:ea typeface="宋体" panose="02010600030101010101" pitchFamily="2" charset="-122"/>
              </a:rPr>
              <a:t>错误：</a:t>
            </a:r>
            <a:r>
              <a:rPr lang="zh-CN" altLang="en-US" sz="2000" b="1" kern="100" dirty="0">
                <a:effectLst/>
                <a:latin typeface="Times New Roman" panose="02020603050405020304" pitchFamily="18" charset="0"/>
                <a:ea typeface="宋体" panose="02010600030101010101" pitchFamily="2" charset="-122"/>
              </a:rPr>
              <a:t>函数中的</a:t>
            </a:r>
            <a:r>
              <a:rPr lang="zh-CN" altLang="zh-CN" sz="2000" b="1" kern="100" dirty="0">
                <a:effectLst/>
                <a:latin typeface="Times New Roman" panose="02020603050405020304" pitchFamily="18" charset="0"/>
                <a:ea typeface="宋体" panose="02010600030101010101" pitchFamily="2" charset="-122"/>
              </a:rPr>
              <a:t>局部类不能定义静态数据成员</a:t>
            </a: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T a;         	//</a:t>
            </a:r>
            <a:r>
              <a:rPr lang="zh-CN" altLang="zh-CN" sz="2000" b="1" kern="100" dirty="0">
                <a:effectLst/>
                <a:latin typeface="Times New Roman" panose="02020603050405020304" pitchFamily="18" charset="0"/>
                <a:ea typeface="宋体" panose="02010600030101010101" pitchFamily="2" charset="-122"/>
              </a:rPr>
              <a:t>局部自动变量</a:t>
            </a:r>
            <a:r>
              <a:rPr lang="en-US" altLang="zh-CN" sz="2000" b="1" kern="100" dirty="0">
                <a:effectLst/>
                <a:latin typeface="Times New Roman" panose="02020603050405020304" pitchFamily="18" charset="0"/>
                <a:ea typeface="宋体" panose="02010600030101010101" pitchFamily="2" charset="-122"/>
              </a:rPr>
              <a:t> a</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    static T s;  	//</a:t>
            </a:r>
            <a:r>
              <a:rPr lang="zh-CN" altLang="zh-CN" sz="2000" b="1" kern="100" dirty="0">
                <a:effectLst/>
                <a:latin typeface="Times New Roman" panose="02020603050405020304" pitchFamily="18" charset="0"/>
                <a:ea typeface="宋体" panose="02010600030101010101" pitchFamily="2" charset="-122"/>
              </a:rPr>
              <a:t>局部静态变量</a:t>
            </a:r>
            <a:r>
              <a:rPr lang="en-US" altLang="zh-CN" sz="2000" b="1" kern="100" dirty="0">
                <a:effectLst/>
                <a:latin typeface="Times New Roman" panose="02020603050405020304" pitchFamily="18" charset="0"/>
                <a:ea typeface="宋体" panose="02010600030101010101" pitchFamily="2" charset="-122"/>
              </a:rPr>
              <a:t> s</a:t>
            </a:r>
            <a:endParaRPr lang="zh-CN" altLang="zh-CN" sz="2000" b="1" kern="100" dirty="0">
              <a:effectLst/>
              <a:latin typeface="Times New Roman" panose="02020603050405020304" pitchFamily="18" charset="0"/>
              <a:ea typeface="宋体" panose="02010600030101010101" pitchFamily="2" charset="-122"/>
            </a:endParaRPr>
          </a:p>
          <a:p>
            <a:pPr indent="269875" algn="just">
              <a:lnSpc>
                <a:spcPct val="90000"/>
              </a:lnSpc>
            </a:pPr>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b="1" kern="100" dirty="0">
                <a:effectLst/>
                <a:latin typeface="Times New Roman" panose="02020603050405020304" pitchFamily="18" charset="0"/>
                <a:ea typeface="宋体" panose="02010600030101010101" pitchFamily="2" charset="-122"/>
              </a:rPr>
              <a:t>void main( ) {  f( ); f( );  }   //</a:t>
            </a:r>
            <a:r>
              <a:rPr lang="zh-CN" altLang="zh-CN" sz="2000" b="1" kern="100" dirty="0">
                <a:effectLst/>
                <a:latin typeface="Times New Roman" panose="02020603050405020304" pitchFamily="18" charset="0"/>
                <a:ea typeface="宋体" panose="02010600030101010101" pitchFamily="2" charset="-122"/>
              </a:rPr>
              <a:t>第一个函数调用</a:t>
            </a:r>
            <a:r>
              <a:rPr lang="en-US" altLang="zh-CN" sz="2000" b="1" kern="100" dirty="0">
                <a:effectLst/>
                <a:latin typeface="Times New Roman" panose="02020603050405020304" pitchFamily="18" charset="0"/>
                <a:ea typeface="宋体" panose="02010600030101010101" pitchFamily="2" charset="-122"/>
              </a:rPr>
              <a:t>f( )</a:t>
            </a:r>
            <a:r>
              <a:rPr lang="zh-CN" altLang="zh-CN" sz="2000" b="1" kern="100" dirty="0">
                <a:effectLst/>
                <a:latin typeface="Times New Roman" panose="02020603050405020304" pitchFamily="18" charset="0"/>
                <a:ea typeface="宋体" panose="02010600030101010101" pitchFamily="2" charset="-122"/>
              </a:rPr>
              <a:t>返回后</a:t>
            </a:r>
            <a:r>
              <a:rPr lang="en-US" altLang="zh-CN" sz="2000" b="1" kern="100" dirty="0">
                <a:effectLst/>
                <a:latin typeface="Times New Roman" panose="02020603050405020304" pitchFamily="18" charset="0"/>
                <a:ea typeface="宋体" panose="02010600030101010101" pitchFamily="2" charset="-122"/>
              </a:rPr>
              <a:t> a.d </a:t>
            </a:r>
            <a:r>
              <a:rPr lang="en-US" altLang="zh-CN" sz="2000" b="1"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altLang="zh-CN" sz="2000" b="1" kern="100" dirty="0">
                <a:effectLst/>
                <a:latin typeface="Times New Roman" panose="02020603050405020304" pitchFamily="18" charset="0"/>
                <a:ea typeface="宋体" panose="02010600030101010101" pitchFamily="2" charset="-122"/>
              </a:rPr>
              <a:t>s.d </a:t>
            </a:r>
            <a:r>
              <a:rPr lang="en-US" altLang="zh-CN" sz="2000" b="1" kern="100" dirty="0">
                <a:solidFill>
                  <a:srgbClr val="000000"/>
                </a:solidFill>
                <a:effectLst/>
                <a:latin typeface="Cambria Math" panose="02040503050406030204" pitchFamily="18" charset="0"/>
                <a:ea typeface="宋体" panose="02010600030101010101" pitchFamily="2" charset="-122"/>
                <a:cs typeface="Cambria Math" panose="02040503050406030204" pitchFamily="18" charset="0"/>
              </a:rPr>
              <a:t>⇔ </a:t>
            </a:r>
            <a:r>
              <a:rPr lang="en-US" altLang="zh-CN" sz="2000" b="1" kern="100" dirty="0">
                <a:effectLst/>
                <a:latin typeface="Times New Roman" panose="02020603050405020304" pitchFamily="18" charset="0"/>
                <a:ea typeface="宋体" panose="02010600030101010101" pitchFamily="2" charset="-122"/>
              </a:rPr>
              <a:t>T::d </a:t>
            </a:r>
            <a:r>
              <a:rPr lang="zh-CN" altLang="zh-CN" sz="2000" b="1" kern="100" dirty="0">
                <a:effectLst/>
                <a:latin typeface="Times New Roman" panose="02020603050405020304" pitchFamily="18" charset="0"/>
                <a:ea typeface="宋体" panose="02010600030101010101" pitchFamily="2" charset="-122"/>
              </a:rPr>
              <a:t>产生生成矛盾</a:t>
            </a:r>
          </a:p>
        </p:txBody>
      </p:sp>
    </p:spTree>
    <p:extLst>
      <p:ext uri="{BB962C8B-B14F-4D97-AF65-F5344CB8AC3E}">
        <p14:creationId xmlns:p14="http://schemas.microsoft.com/office/powerpoint/2010/main" val="405335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043163" cy="3288593"/>
          </a:xfrm>
          <a:prstGeom prst="rect">
            <a:avLst/>
          </a:prstGeom>
          <a:noFill/>
        </p:spPr>
        <p:txBody>
          <a:bodyPr wrap="square">
            <a:spAutoFit/>
          </a:bodyPr>
          <a:lstStyle/>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静态函数成员通常在类里以 </a:t>
            </a:r>
            <a:r>
              <a:rPr lang="en-US" altLang="zh-CN" sz="2400" b="1" dirty="0">
                <a:latin typeface="Times New Roman" panose="02020603050405020304" pitchFamily="18" charset="0"/>
              </a:rPr>
              <a:t>static </a:t>
            </a:r>
            <a:r>
              <a:rPr lang="zh-CN" altLang="en-US" sz="2400" b="1" dirty="0">
                <a:latin typeface="Times New Roman" panose="02020603050405020304" pitchFamily="18" charset="0"/>
              </a:rPr>
              <a:t>说明或定义，它没有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参数。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有</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的构造和析构函数、虚函数及纯虚函数都不能定义为静态函数成员。</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静态函数成员一般用来访问类的总体信息，例如对象总个数。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静态函数成员可以重载、内联、定义默认值参数。</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静态函数成员同实例成员的继承、访问规则没有没有太大区别。</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静态函数成员的</a:t>
            </a:r>
            <a:r>
              <a:rPr lang="zh-CN" altLang="en-US" sz="2400" b="1" dirty="0">
                <a:solidFill>
                  <a:srgbClr val="C00000"/>
                </a:solidFill>
                <a:latin typeface="Times New Roman" panose="02020603050405020304" pitchFamily="18" charset="0"/>
              </a:rPr>
              <a:t>参数表后不能出现 </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volatile</a:t>
            </a:r>
            <a:r>
              <a:rPr lang="zh-CN" altLang="en-US" sz="2400" b="1" dirty="0">
                <a:solidFill>
                  <a:srgbClr val="C00000"/>
                </a:solidFill>
                <a:latin typeface="Times New Roman" panose="02020603050405020304" pitchFamily="18" charset="0"/>
              </a:rPr>
              <a:t>、</a:t>
            </a:r>
            <a:r>
              <a:rPr lang="en-US" altLang="zh-CN" sz="2400" b="1" dirty="0">
                <a:solidFill>
                  <a:srgbClr val="C00000"/>
                </a:solidFill>
                <a:latin typeface="Times New Roman" panose="02020603050405020304" pitchFamily="18" charset="0"/>
              </a:rPr>
              <a:t>const volatile </a:t>
            </a:r>
            <a:r>
              <a:rPr lang="zh-CN" altLang="en-US" sz="2400" b="1" dirty="0">
                <a:latin typeface="Times New Roman" panose="02020603050405020304" pitchFamily="18" charset="0"/>
              </a:rPr>
              <a:t>等修饰符。</a:t>
            </a:r>
            <a:endParaRPr lang="en-US" altLang="zh-CN" sz="2400" b="1" dirty="0">
              <a:latin typeface="Times New Roman" panose="02020603050405020304" pitchFamily="18" charset="0"/>
            </a:endParaRPr>
          </a:p>
          <a:p>
            <a:pPr marL="685800" lvl="1" indent="-228600">
              <a:lnSpc>
                <a:spcPct val="125000"/>
              </a:lnSpc>
              <a:buFont typeface="Wingdings" panose="05000000000000000000" pitchFamily="2" charset="2"/>
              <a:buChar char="l"/>
              <a:defRPr/>
            </a:pPr>
            <a:r>
              <a:rPr lang="zh-CN" altLang="en-US" sz="2400" b="1" dirty="0">
                <a:latin typeface="Times New Roman" panose="02020603050405020304" pitchFamily="18" charset="0"/>
              </a:rPr>
              <a:t>静态函数成员的返回类型可以同时使用 </a:t>
            </a:r>
            <a:r>
              <a:rPr lang="en-US" altLang="zh-CN" sz="2400" b="1" dirty="0">
                <a:latin typeface="Times New Roman" panose="02020603050405020304" pitchFamily="18" charset="0"/>
              </a:rPr>
              <a:t>inline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等修饰。</a:t>
            </a:r>
          </a:p>
        </p:txBody>
      </p:sp>
    </p:spTree>
    <p:extLst>
      <p:ext uri="{BB962C8B-B14F-4D97-AF65-F5344CB8AC3E}">
        <p14:creationId xmlns:p14="http://schemas.microsoft.com/office/powerpoint/2010/main" val="76711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7695"/>
            <a:ext cx="10515600" cy="588119"/>
          </a:xfrm>
        </p:spPr>
        <p:txBody>
          <a:bodyPr/>
          <a:lstStyle/>
          <a:p>
            <a:pPr>
              <a:buFont typeface="Wingdings" panose="05000000000000000000" pitchFamily="2" charset="2"/>
              <a:buChar char="u"/>
            </a:pPr>
            <a:r>
              <a:rPr lang="en-US" altLang="zh-CN" dirty="0"/>
              <a:t>5.4  </a:t>
            </a:r>
            <a:r>
              <a:rPr lang="zh-CN" altLang="en-US" dirty="0"/>
              <a:t>静态函数成员</a:t>
            </a:r>
          </a:p>
        </p:txBody>
      </p:sp>
      <p:sp>
        <p:nvSpPr>
          <p:cNvPr id="7" name="文本框 6">
            <a:extLst>
              <a:ext uri="{FF2B5EF4-FFF2-40B4-BE49-F238E27FC236}">
                <a16:creationId xmlns:a16="http://schemas.microsoft.com/office/drawing/2014/main" id="{4ADD8930-7989-4BC5-98A4-CBE44A440045}"/>
              </a:ext>
            </a:extLst>
          </p:cNvPr>
          <p:cNvSpPr txBox="1"/>
          <p:nvPr/>
        </p:nvSpPr>
        <p:spPr>
          <a:xfrm>
            <a:off x="693474" y="1984930"/>
            <a:ext cx="9766882" cy="4478149"/>
          </a:xfrm>
          <a:prstGeom prst="rect">
            <a:avLst/>
          </a:prstGeom>
          <a:noFill/>
        </p:spPr>
        <p:txBody>
          <a:bodyPr wrap="square">
            <a:spAutoFit/>
          </a:bodyPr>
          <a:lstStyle/>
          <a:p>
            <a:pPr indent="269875" algn="just"/>
            <a:r>
              <a:rPr lang="en-US" altLang="zh-CN" sz="2000" b="1" kern="100" dirty="0">
                <a:effectLst/>
                <a:latin typeface="Times New Roman" panose="02020603050405020304" pitchFamily="18" charset="0"/>
                <a:ea typeface="宋体" panose="02010600030101010101" pitchFamily="2" charset="-122"/>
              </a:rPr>
              <a:t>class A {</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double  i;</a:t>
            </a:r>
          </a:p>
          <a:p>
            <a:pPr indent="269875" algn="just"/>
            <a:r>
              <a:rPr lang="en-US" altLang="zh-CN" sz="2000" b="1" kern="100" dirty="0">
                <a:latin typeface="Times New Roman" panose="02020603050405020304" pitchFamily="18" charset="0"/>
                <a:ea typeface="宋体" panose="02010600030101010101" pitchFamily="2" charset="-122"/>
              </a:rPr>
              <a:t>    const static int  j=3;</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public:</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static A &amp;inc(A &amp;);	</a:t>
            </a:r>
            <a:r>
              <a:rPr lang="en-US" altLang="zh-CN" sz="2000" b="1" kern="100" dirty="0">
                <a:latin typeface="Times New Roman" panose="02020603050405020304" pitchFamily="18" charset="0"/>
                <a:ea typeface="宋体" panose="02010600030101010101" pitchFamily="2" charset="-122"/>
              </a:rPr>
              <a:t>     </a:t>
            </a:r>
            <a:r>
              <a:rPr lang="en-US" altLang="zh-CN" sz="2000" b="1" kern="100" dirty="0">
                <a:effectLst/>
                <a:latin typeface="Times New Roman" panose="02020603050405020304" pitchFamily="18" charset="0"/>
                <a:ea typeface="宋体" panose="02010600030101010101" pitchFamily="2" charset="-122"/>
              </a:rPr>
              <a:t>//</a:t>
            </a:r>
            <a:r>
              <a:rPr lang="zh-CN" altLang="zh-CN" sz="2000" b="1" kern="100" dirty="0">
                <a:effectLst/>
                <a:latin typeface="Times New Roman" panose="02020603050405020304" pitchFamily="18" charset="0"/>
                <a:ea typeface="宋体" panose="02010600030101010101" pitchFamily="2" charset="-122"/>
              </a:rPr>
              <a:t>说明静态函数成员</a:t>
            </a:r>
          </a:p>
          <a:p>
            <a:pPr indent="269875" algn="just"/>
            <a:r>
              <a:rPr lang="en-US" altLang="zh-CN" sz="2000" b="1" kern="100" dirty="0">
                <a:latin typeface="Times New Roman" panose="02020603050405020304" pitchFamily="18" charset="0"/>
                <a:ea typeface="宋体" panose="02010600030101010101" pitchFamily="2" charset="-122"/>
              </a:rPr>
              <a:t>    static A &amp;dec(A &amp;a) {   //</a:t>
            </a:r>
            <a:r>
              <a:rPr lang="zh-CN" altLang="zh-CN" sz="2000" b="1" kern="100" dirty="0">
                <a:latin typeface="Times New Roman" panose="02020603050405020304" pitchFamily="18" charset="0"/>
                <a:ea typeface="宋体" panose="02010600030101010101" pitchFamily="2" charset="-122"/>
              </a:rPr>
              <a:t>在内体内定义静态函数成员：默认使用</a:t>
            </a:r>
            <a:r>
              <a:rPr lang="en-US" altLang="zh-CN" sz="2000" b="1" kern="100" dirty="0">
                <a:latin typeface="Times New Roman" panose="02020603050405020304" pitchFamily="18" charset="0"/>
                <a:ea typeface="宋体" panose="02010600030101010101" pitchFamily="2" charset="-122"/>
              </a:rPr>
              <a:t> inline</a:t>
            </a:r>
            <a:endParaRPr lang="zh-CN" altLang="zh-CN" sz="2000" b="1" kern="100" dirty="0">
              <a:latin typeface="Times New Roman" panose="02020603050405020304" pitchFamily="18" charset="0"/>
              <a:ea typeface="宋体" panose="02010600030101010101" pitchFamily="2" charset="-122"/>
            </a:endParaRPr>
          </a:p>
          <a:p>
            <a:pPr marL="530225" indent="269875" algn="just"/>
            <a:r>
              <a:rPr lang="en-US" altLang="zh-CN" sz="2000" b="1" kern="100" dirty="0">
                <a:effectLst/>
                <a:latin typeface="Times New Roman" panose="02020603050405020304" pitchFamily="18" charset="0"/>
                <a:ea typeface="宋体" panose="02010600030101010101" pitchFamily="2" charset="-122"/>
              </a:rPr>
              <a:t>a.i = a.i - A::j;</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         return a;</a:t>
            </a:r>
            <a:endParaRPr lang="zh-CN" altLang="zh-CN" sz="2000" b="1" kern="100" dirty="0">
              <a:effectLst/>
              <a:latin typeface="Times New Roman" panose="02020603050405020304" pitchFamily="18" charset="0"/>
              <a:ea typeface="宋体" panose="02010600030101010101" pitchFamily="2" charset="-122"/>
            </a:endParaRPr>
          </a:p>
          <a:p>
            <a:pPr marL="263525"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a:p>
            <a:pPr indent="269875" algn="just">
              <a:spcBef>
                <a:spcPts val="600"/>
              </a:spcBef>
            </a:pPr>
            <a:r>
              <a:rPr lang="en-US" altLang="zh-CN" sz="2000" b="1" kern="100" dirty="0">
                <a:effectLst/>
                <a:latin typeface="Times New Roman" panose="02020603050405020304" pitchFamily="18" charset="0"/>
                <a:ea typeface="宋体" panose="02010600030101010101" pitchFamily="2" charset="-122"/>
              </a:rPr>
              <a:t>A &amp;A::inc(A &amp;a) {   </a:t>
            </a:r>
            <a:r>
              <a:rPr lang="en-US" altLang="zh-CN" sz="2000" b="1" kern="100" dirty="0">
                <a:solidFill>
                  <a:srgbClr val="C00000"/>
                </a:solidFill>
                <a:effectLst/>
                <a:latin typeface="Times New Roman" panose="02020603050405020304" pitchFamily="18" charset="0"/>
                <a:ea typeface="宋体" panose="02010600030101010101" pitchFamily="2" charset="-122"/>
              </a:rPr>
              <a:t>//</a:t>
            </a:r>
            <a:r>
              <a:rPr lang="zh-CN" altLang="zh-CN" sz="2000" b="1" kern="100" dirty="0">
                <a:solidFill>
                  <a:srgbClr val="C00000"/>
                </a:solidFill>
                <a:effectLst/>
                <a:latin typeface="Times New Roman" panose="02020603050405020304" pitchFamily="18" charset="0"/>
                <a:ea typeface="宋体" panose="02010600030101010101" pitchFamily="2" charset="-122"/>
              </a:rPr>
              <a:t>不能</a:t>
            </a:r>
            <a:r>
              <a:rPr lang="en-US" altLang="zh-CN" sz="2000" b="1" kern="100" dirty="0">
                <a:solidFill>
                  <a:srgbClr val="C00000"/>
                </a:solidFill>
                <a:effectLst/>
                <a:latin typeface="Times New Roman" panose="02020603050405020304" pitchFamily="18" charset="0"/>
                <a:ea typeface="宋体" panose="02010600030101010101" pitchFamily="2" charset="-122"/>
              </a:rPr>
              <a:t> static A &amp;A::inc(A &amp;a),  why ?</a:t>
            </a:r>
            <a:endParaRPr lang="zh-CN" altLang="zh-CN" sz="2000" b="1" kern="100" dirty="0">
              <a:solidFill>
                <a:srgbClr val="C00000"/>
              </a:solidFill>
              <a:effectLst/>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    a.i += A::j;	          //</a:t>
            </a:r>
            <a:r>
              <a:rPr lang="zh-CN" altLang="en-US" sz="2000" b="1" kern="100" dirty="0">
                <a:latin typeface="Times New Roman" panose="02020603050405020304" pitchFamily="18" charset="0"/>
                <a:ea typeface="宋体" panose="02010600030101010101" pitchFamily="2" charset="-122"/>
              </a:rPr>
              <a:t>静态函数可访问静态数据成员</a:t>
            </a:r>
            <a:endParaRPr lang="zh-CN" altLang="zh-CN" sz="2000" b="1" kern="100" dirty="0">
              <a:latin typeface="Times New Roman" panose="02020603050405020304" pitchFamily="18" charset="0"/>
              <a:ea typeface="宋体" panose="02010600030101010101" pitchFamily="2" charset="-122"/>
            </a:endParaRPr>
          </a:p>
          <a:p>
            <a:pPr indent="269875" algn="just"/>
            <a:r>
              <a:rPr lang="en-US" altLang="zh-CN" sz="2000" b="1" kern="100" dirty="0">
                <a:latin typeface="Times New Roman" panose="02020603050405020304" pitchFamily="18" charset="0"/>
                <a:ea typeface="宋体" panose="02010600030101010101" pitchFamily="2" charset="-122"/>
              </a:rPr>
              <a:t>    return a;</a:t>
            </a:r>
            <a:endParaRPr lang="zh-CN" altLang="zh-CN" sz="2000" b="1" kern="100" dirty="0">
              <a:latin typeface="Times New Roman" panose="02020603050405020304" pitchFamily="18" charset="0"/>
              <a:ea typeface="宋体" panose="02010600030101010101" pitchFamily="2" charset="-122"/>
            </a:endParaRPr>
          </a:p>
          <a:p>
            <a:pPr indent="269875" algn="just"/>
            <a:r>
              <a:rPr lang="en-US" altLang="zh-CN" sz="2000" b="1" kern="100" dirty="0">
                <a:effectLst/>
                <a:latin typeface="Times New Roman" panose="02020603050405020304" pitchFamily="18" charset="0"/>
                <a:ea typeface="宋体" panose="02010600030101010101" pitchFamily="2" charset="-122"/>
              </a:rPr>
              <a:t>}</a:t>
            </a:r>
            <a:endParaRPr lang="zh-CN" altLang="zh-CN" sz="2000" b="1"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3684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252501" cy="375583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运算符</a:t>
            </a:r>
            <a:r>
              <a:rPr lang="en-US" altLang="zh-CN" sz="2400" b="1" dirty="0">
                <a:solidFill>
                  <a:srgbClr val="FF0000"/>
                </a:solidFill>
                <a:latin typeface="Times New Roman" panose="02020603050405020304" pitchFamily="18" charset="0"/>
              </a:rPr>
              <a:t>.*</a:t>
            </a:r>
            <a:r>
              <a:rPr lang="zh-CN" altLang="en-US" sz="2400" b="1" dirty="0">
                <a:latin typeface="Times New Roman" panose="02020603050405020304" pitchFamily="18" charset="0"/>
              </a:rPr>
              <a:t>和</a:t>
            </a:r>
            <a:r>
              <a:rPr lang="en-US" altLang="zh-CN" sz="2400" b="1" dirty="0">
                <a:solidFill>
                  <a:srgbClr val="FF0000"/>
                </a:solidFill>
                <a:latin typeface="Times New Roman" panose="02020603050405020304" pitchFamily="18" charset="0"/>
              </a:rPr>
              <a:t>-&gt;*</a:t>
            </a:r>
            <a:r>
              <a:rPr lang="zh-CN" altLang="en-US" sz="2400" b="1" dirty="0">
                <a:latin typeface="Times New Roman" panose="02020603050405020304" pitchFamily="18" charset="0"/>
              </a:rPr>
              <a:t>均为双目运算符，优先级均为第</a:t>
            </a:r>
            <a:r>
              <a:rPr lang="en-US" altLang="zh-CN" sz="2400" b="1" dirty="0">
                <a:latin typeface="Times New Roman" panose="02020603050405020304" pitchFamily="18" charset="0"/>
              </a:rPr>
              <a:t>14</a:t>
            </a:r>
            <a:r>
              <a:rPr lang="zh-CN" altLang="en-US" sz="2400" b="1" dirty="0">
                <a:latin typeface="Times New Roman" panose="02020603050405020304" pitchFamily="18" charset="0"/>
              </a:rPr>
              <a:t>级，结合性自左向右。</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a:t>
            </a:r>
            <a:r>
              <a:rPr lang="zh-CN" altLang="en-US" sz="2400" b="1" dirty="0">
                <a:latin typeface="Times New Roman" panose="02020603050405020304" pitchFamily="18" charset="0"/>
              </a:rPr>
              <a:t>的左操作数为类的实例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，右操作数为指向实例成员的指针。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-&gt;*</a:t>
            </a:r>
            <a:r>
              <a:rPr lang="zh-CN" altLang="en-US" sz="2400" b="1" dirty="0">
                <a:latin typeface="Times New Roman" panose="02020603050405020304" pitchFamily="18" charset="0"/>
              </a:rPr>
              <a:t>的左操作数为对象指针，右操作数为指向该对象实例成员的指针。</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实例成员指针是指向实例成员的指针，可分为</a:t>
            </a:r>
            <a:r>
              <a:rPr lang="zh-CN" altLang="en-US" sz="2400" b="1" dirty="0">
                <a:solidFill>
                  <a:srgbClr val="FF0000"/>
                </a:solidFill>
                <a:latin typeface="Times New Roman" panose="02020603050405020304" pitchFamily="18" charset="0"/>
                <a:sym typeface="Wingdings" panose="05000000000000000000" pitchFamily="2" charset="2"/>
              </a:rPr>
              <a:t>实例数据成员指针</a:t>
            </a:r>
            <a:r>
              <a:rPr lang="zh-CN" altLang="en-US" sz="2400" b="1" dirty="0">
                <a:latin typeface="Times New Roman" panose="02020603050405020304" pitchFamily="18" charset="0"/>
                <a:sym typeface="Wingdings" panose="05000000000000000000" pitchFamily="2" charset="2"/>
              </a:rPr>
              <a:t>和</a:t>
            </a:r>
            <a:r>
              <a:rPr lang="zh-CN" altLang="en-US" sz="2400" b="1" dirty="0">
                <a:solidFill>
                  <a:srgbClr val="FF0000"/>
                </a:solidFill>
                <a:latin typeface="Times New Roman" panose="02020603050405020304" pitchFamily="18" charset="0"/>
                <a:sym typeface="Wingdings" panose="05000000000000000000" pitchFamily="2" charset="2"/>
              </a:rPr>
              <a:t>实例函数成员指针</a:t>
            </a:r>
            <a:r>
              <a:rPr lang="zh-CN" altLang="en-US" sz="2400" b="1" dirty="0">
                <a:latin typeface="Times New Roman" panose="02020603050405020304" pitchFamily="18" charset="0"/>
                <a:sym typeface="Wingdings" panose="05000000000000000000" pitchFamily="2" charset="2"/>
              </a:rPr>
              <a:t>。</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sym typeface="Wingdings" panose="05000000000000000000" pitchFamily="2" charset="2"/>
              </a:rPr>
              <a:t>实例成员指针必须直接或间接同</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*左边的实例</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结合，以便访问该对象的实例数据成员或函数成员</a:t>
            </a:r>
            <a:r>
              <a:rPr lang="zh-CN" altLang="en-US" sz="2400" b="1" dirty="0">
                <a:latin typeface="Times New Roman" panose="02020603050405020304" pitchFamily="18" charset="0"/>
                <a:sym typeface="Wingdings" panose="05000000000000000000" pitchFamily="2" charset="2"/>
              </a:rPr>
              <a:t>。</a:t>
            </a:r>
            <a:endParaRPr lang="en-US" altLang="zh-CN" sz="2400" b="1" dirty="0">
              <a:latin typeface="Times New Roman" panose="02020603050405020304" pitchFamily="18" charset="0"/>
              <a:sym typeface="Wingdings" panose="05000000000000000000" pitchFamily="2" charset="2"/>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rPr>
              <a:t>构造函数不能被显式调用，故不能有指向构造函数的实例成员指针。</a:t>
            </a:r>
            <a:endParaRPr lang="en-US" altLang="zh-CN" sz="24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56002"/>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12409" y="2264888"/>
            <a:ext cx="8533879" cy="362759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静态成员指针是指向类的静态成员的指针，包括静态数据成员指针和静态函数成员指针。</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静态数据成员的存储单元为该类所有的对象共享，因此，通过该指针修改成员的值时会影响到所有对象该成员的值。  </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静态数据成员除了具有访问权限外，同普通变量没有本质区别；</a:t>
            </a:r>
            <a:r>
              <a:rPr lang="zh-CN" altLang="en-US" sz="2400" b="1" dirty="0">
                <a:solidFill>
                  <a:srgbClr val="C00000"/>
                </a:solidFill>
                <a:latin typeface="Times New Roman" panose="02020603050405020304" pitchFamily="18" charset="0"/>
              </a:rPr>
              <a:t>静态成员指针则和普通指针没有任何区别。</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变量、数据成员、普通函数和函数成员的参数和返回值都可以定义成静态成员指针。</a:t>
            </a:r>
          </a:p>
        </p:txBody>
      </p:sp>
    </p:spTree>
    <p:extLst>
      <p:ext uri="{BB962C8B-B14F-4D97-AF65-F5344CB8AC3E}">
        <p14:creationId xmlns:p14="http://schemas.microsoft.com/office/powerpoint/2010/main" val="2038545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525775"/>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7" name="Rectangle 3">
            <a:extLst>
              <a:ext uri="{FF2B5EF4-FFF2-40B4-BE49-F238E27FC236}">
                <a16:creationId xmlns:a16="http://schemas.microsoft.com/office/drawing/2014/main" id="{BF500BCA-FF77-42BF-8191-A3E39FE62077}"/>
              </a:ext>
            </a:extLst>
          </p:cNvPr>
          <p:cNvSpPr txBox="1">
            <a:spLocks noChangeArrowheads="1"/>
          </p:cNvSpPr>
          <p:nvPr/>
        </p:nvSpPr>
        <p:spPr>
          <a:xfrm>
            <a:off x="870357" y="2632820"/>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Times New Roman" panose="02020603050405020304" pitchFamily="18" charset="0"/>
              </a:rPr>
              <a:t>#include &lt;iostream&gt;</a:t>
            </a:r>
          </a:p>
          <a:p>
            <a:pPr>
              <a:spcBef>
                <a:spcPct val="5000"/>
              </a:spcBef>
              <a:buFont typeface="Wingdings" panose="05000000000000000000" pitchFamily="2" charset="2"/>
              <a:buNone/>
            </a:pPr>
            <a:r>
              <a:rPr lang="en-US" altLang="zh-CN" sz="1800" b="1" dirty="0">
                <a:latin typeface="Times New Roman" panose="02020603050405020304" pitchFamily="18" charset="0"/>
              </a:rPr>
              <a:t>using namespace std;</a:t>
            </a:r>
          </a:p>
          <a:p>
            <a:pPr>
              <a:spcBef>
                <a:spcPct val="5000"/>
              </a:spcBef>
              <a:buFont typeface="Wingdings" panose="05000000000000000000" pitchFamily="2" charset="2"/>
              <a:buNone/>
            </a:pPr>
            <a:r>
              <a:rPr lang="en-US" altLang="zh-CN" sz="1800" b="1" dirty="0">
                <a:latin typeface="Times New Roman" panose="02020603050405020304" pitchFamily="18" charset="0"/>
              </a:rPr>
              <a:t>class  CROWD {</a:t>
            </a:r>
          </a:p>
          <a:p>
            <a:pPr>
              <a:spcBef>
                <a:spcPct val="5000"/>
              </a:spcBef>
              <a:buFont typeface="Wingdings" panose="05000000000000000000" pitchFamily="2" charset="2"/>
              <a:buNone/>
            </a:pPr>
            <a:r>
              <a:rPr lang="en-US" altLang="zh-CN" sz="1800" b="1" dirty="0">
                <a:latin typeface="Times New Roman" panose="02020603050405020304" pitchFamily="18" charset="0"/>
              </a:rPr>
              <a:t>    int     age;</a:t>
            </a:r>
          </a:p>
          <a:p>
            <a:pPr>
              <a:spcBef>
                <a:spcPct val="5000"/>
              </a:spcBef>
              <a:buFont typeface="Wingdings" panose="05000000000000000000" pitchFamily="2" charset="2"/>
              <a:buNone/>
            </a:pPr>
            <a:r>
              <a:rPr lang="en-US" altLang="zh-CN" sz="1800" b="1" dirty="0">
                <a:latin typeface="Times New Roman" panose="02020603050405020304" pitchFamily="18" charset="0"/>
              </a:rPr>
              <a:t>    char  name[20];</a:t>
            </a:r>
          </a:p>
          <a:p>
            <a:pPr>
              <a:spcBef>
                <a:spcPct val="5000"/>
              </a:spcBef>
              <a:buFont typeface="Wingdings" panose="05000000000000000000" pitchFamily="2" charset="2"/>
              <a:buNone/>
            </a:pPr>
            <a:r>
              <a:rPr lang="en-US" altLang="zh-CN" sz="1800" b="1" dirty="0">
                <a:latin typeface="Times New Roman" panose="02020603050405020304" pitchFamily="18" charset="0"/>
              </a:rPr>
              <a:t>public:</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num;</a:t>
            </a:r>
          </a:p>
          <a:p>
            <a:pPr>
              <a:spcBef>
                <a:spcPct val="5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static</a:t>
            </a:r>
            <a:r>
              <a:rPr lang="en-US" altLang="zh-CN" sz="1800" b="1" dirty="0">
                <a:latin typeface="Times New Roman" panose="02020603050405020304" pitchFamily="18" charset="0"/>
              </a:rPr>
              <a:t> int </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 ) { return num; }</a:t>
            </a:r>
          </a:p>
          <a:p>
            <a:pPr>
              <a:spcBef>
                <a:spcPts val="600"/>
              </a:spcBef>
              <a:buFont typeface="Wingdings" panose="05000000000000000000" pitchFamily="2" charset="2"/>
              <a:buNone/>
            </a:pPr>
            <a:r>
              <a:rPr lang="en-US" altLang="zh-CN" sz="1800" b="1" dirty="0">
                <a:latin typeface="Times New Roman" panose="02020603050405020304" pitchFamily="18" charset="0"/>
              </a:rPr>
              <a:t>    CROWD(char *n, int a) {</a:t>
            </a:r>
          </a:p>
          <a:p>
            <a:pPr>
              <a:spcBef>
                <a:spcPct val="5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strcpy</a:t>
            </a:r>
            <a:r>
              <a:rPr lang="en-US" altLang="zh-CN" sz="1800" b="1" dirty="0">
                <a:latin typeface="Times New Roman" panose="02020603050405020304" pitchFamily="18" charset="0"/>
              </a:rPr>
              <a:t>(name, n);</a:t>
            </a:r>
          </a:p>
          <a:p>
            <a:pPr>
              <a:spcBef>
                <a:spcPct val="5000"/>
              </a:spcBef>
              <a:buFont typeface="Wingdings" panose="05000000000000000000" pitchFamily="2" charset="2"/>
              <a:buNone/>
            </a:pPr>
            <a:r>
              <a:rPr lang="en-US" altLang="zh-CN" sz="1800" b="1" dirty="0">
                <a:latin typeface="Times New Roman" panose="02020603050405020304" pitchFamily="18" charset="0"/>
              </a:rPr>
              <a:t>        age = a;   num++;</a:t>
            </a:r>
          </a:p>
          <a:p>
            <a:pPr>
              <a:spcBef>
                <a:spcPct val="5000"/>
              </a:spcBef>
              <a:buFont typeface="Wingdings" panose="05000000000000000000" pitchFamily="2" charset="2"/>
              <a:buNone/>
            </a:pPr>
            <a:r>
              <a:rPr lang="en-US" altLang="zh-CN" sz="1800" b="1" dirty="0">
                <a:latin typeface="Times New Roman" panose="02020603050405020304" pitchFamily="18" charset="0"/>
              </a:rPr>
              <a:t>    }</a:t>
            </a:r>
          </a:p>
          <a:p>
            <a:pPr>
              <a:spcBef>
                <a:spcPct val="5000"/>
              </a:spcBef>
              <a:buFont typeface="Wingdings" panose="05000000000000000000" pitchFamily="2" charset="2"/>
              <a:buNone/>
            </a:pPr>
            <a:r>
              <a:rPr lang="en-US" altLang="zh-CN" sz="1800" b="1" dirty="0">
                <a:latin typeface="Times New Roman" panose="02020603050405020304" pitchFamily="18" charset="0"/>
              </a:rPr>
              <a:t>    ~CROWD( ) { num – –; }</a:t>
            </a:r>
          </a:p>
          <a:p>
            <a:pPr>
              <a:spcBef>
                <a:spcPct val="5000"/>
              </a:spcBef>
              <a:buFont typeface="Wingdings" panose="05000000000000000000" pitchFamily="2" charset="2"/>
              <a:buNone/>
            </a:pPr>
            <a:r>
              <a:rPr lang="en-US" altLang="zh-CN" sz="1800" b="1" dirty="0">
                <a:latin typeface="Times New Roman" panose="02020603050405020304" pitchFamily="18" charset="0"/>
              </a:rPr>
              <a:t>};</a:t>
            </a:r>
          </a:p>
        </p:txBody>
      </p:sp>
      <p:sp>
        <p:nvSpPr>
          <p:cNvPr id="8" name="Rectangle 4">
            <a:extLst>
              <a:ext uri="{FF2B5EF4-FFF2-40B4-BE49-F238E27FC236}">
                <a16:creationId xmlns:a16="http://schemas.microsoft.com/office/drawing/2014/main" id="{30F0F799-4B66-41A6-81E2-462DEA71A80E}"/>
              </a:ext>
            </a:extLst>
          </p:cNvPr>
          <p:cNvSpPr txBox="1">
            <a:spLocks noChangeArrowheads="1"/>
          </p:cNvSpPr>
          <p:nvPr/>
        </p:nvSpPr>
        <p:spPr>
          <a:xfrm>
            <a:off x="5041783" y="2632819"/>
            <a:ext cx="6873769"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Times New Roman" panose="02020603050405020304" pitchFamily="18" charset="0"/>
              </a:rPr>
              <a:t>int CROWD::num = 0;</a:t>
            </a:r>
          </a:p>
          <a:p>
            <a:pPr>
              <a:spcBef>
                <a:spcPct val="10000"/>
              </a:spcBef>
              <a:buFont typeface="Wingdings" panose="05000000000000000000" pitchFamily="2" charset="2"/>
              <a:buNone/>
            </a:pPr>
            <a:r>
              <a:rPr lang="en-US" altLang="zh-CN" sz="1800" b="1" dirty="0">
                <a:latin typeface="Times New Roman" panose="02020603050405020304" pitchFamily="18" charset="0"/>
              </a:rPr>
              <a:t>void main(void) {</a:t>
            </a:r>
          </a:p>
          <a:p>
            <a:pPr>
              <a:spcBef>
                <a:spcPct val="10000"/>
              </a:spcBef>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int *</a:t>
            </a:r>
            <a:r>
              <a:rPr lang="en-US" altLang="zh-CN" sz="1800" b="1" dirty="0">
                <a:latin typeface="Times New Roman" panose="02020603050405020304" pitchFamily="18" charset="0"/>
              </a:rPr>
              <a:t>d = &amp;CROWD::num;</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普通指针指向静态数据成员</a:t>
            </a:r>
            <a:endParaRPr lang="zh-CN" altLang="en-US" sz="1800" b="1" dirty="0">
              <a:latin typeface="Times New Roman" panose="02020603050405020304" pitchFamily="18" charset="0"/>
            </a:endParaRPr>
          </a:p>
          <a:p>
            <a:pPr>
              <a:spcBef>
                <a:spcPct val="10000"/>
              </a:spcBef>
              <a:buNone/>
            </a:pPr>
            <a:r>
              <a:rPr lang="en-US" altLang="zh-CN" sz="1800" b="1" dirty="0">
                <a:solidFill>
                  <a:schemeClr val="hlink"/>
                </a:solidFill>
                <a:latin typeface="Times New Roman" panose="02020603050405020304" pitchFamily="18" charset="0"/>
              </a:rPr>
              <a:t>    int (*f)( ) </a:t>
            </a:r>
            <a:r>
              <a:rPr lang="en-US" altLang="zh-CN" sz="1800" b="1" dirty="0">
                <a:latin typeface="Times New Roman" panose="02020603050405020304" pitchFamily="18" charset="0"/>
              </a:rPr>
              <a:t>= &amp;CROWD::</a:t>
            </a:r>
            <a:r>
              <a:rPr lang="en-US" altLang="zh-CN" sz="1800" b="1" dirty="0" err="1">
                <a:latin typeface="Times New Roman" panose="02020603050405020304" pitchFamily="18" charset="0"/>
              </a:rPr>
              <a:t>getn</a:t>
            </a:r>
            <a:r>
              <a:rPr lang="en-US" altLang="zh-CN" sz="1800" b="1" dirty="0">
                <a:latin typeface="Times New Roman" panose="02020603050405020304" pitchFamily="18" charset="0"/>
              </a:rPr>
              <a:t>;</a:t>
            </a: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普通函数指针指向静态函数成员</a:t>
            </a:r>
            <a:endParaRPr lang="zh-CN" altLang="en-US" sz="1800" b="1" dirty="0">
              <a:latin typeface="Times New Roman" panose="02020603050405020304" pitchFamily="18" charset="0"/>
            </a:endParaRP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*d;  </a:t>
            </a: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Times New Roman" panose="02020603050405020304" pitchFamily="18" charset="0"/>
              </a:rPr>
              <a:t>    //</a:t>
            </a:r>
            <a:r>
              <a:rPr lang="zh-CN" altLang="en-US" sz="1800" b="1" dirty="0">
                <a:solidFill>
                  <a:srgbClr val="FF3300"/>
                </a:solidFill>
                <a:latin typeface="Times New Roman" panose="02020603050405020304" pitchFamily="18" charset="0"/>
              </a:rPr>
              <a:t>类</a:t>
            </a:r>
            <a:r>
              <a:rPr lang="en-US" altLang="zh-CN" sz="1800" b="1" dirty="0">
                <a:solidFill>
                  <a:srgbClr val="FF3300"/>
                </a:solidFill>
                <a:latin typeface="Times New Roman" panose="02020603050405020304" pitchFamily="18" charset="0"/>
              </a:rPr>
              <a:t>CROWD</a:t>
            </a:r>
            <a:r>
              <a:rPr lang="zh-CN" altLang="en-US" sz="1800" b="1" dirty="0">
                <a:solidFill>
                  <a:srgbClr val="FF3300"/>
                </a:solidFill>
                <a:latin typeface="Times New Roman" panose="02020603050405020304" pitchFamily="18" charset="0"/>
              </a:rPr>
              <a:t>无对象时访问静态成员</a:t>
            </a:r>
            <a:r>
              <a:rPr lang="zh-CN" altLang="en-US" sz="1800" b="1" dirty="0">
                <a:latin typeface="Times New Roman" panose="02020603050405020304" pitchFamily="18" charset="0"/>
              </a:rPr>
              <a:t>  </a:t>
            </a:r>
          </a:p>
          <a:p>
            <a:pPr>
              <a:spcBef>
                <a:spcPct val="10000"/>
              </a:spcBef>
              <a:buFont typeface="Wingdings" panose="05000000000000000000" pitchFamily="2" charset="2"/>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CROWD </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a:t>
            </a:r>
            <a:r>
              <a:rPr lang="en-US" altLang="zh-CN" sz="1800" b="1" dirty="0" err="1">
                <a:latin typeface="Times New Roman" panose="02020603050405020304" pitchFamily="18" charset="0"/>
              </a:rPr>
              <a:t>zan</a:t>
            </a:r>
            <a:r>
              <a:rPr lang="en-US" altLang="zh-CN" sz="1800" b="1" dirty="0">
                <a:latin typeface="Times New Roman" panose="02020603050405020304" pitchFamily="18" charset="0"/>
              </a:rPr>
              <a:t>", 20);</a:t>
            </a:r>
          </a:p>
          <a:p>
            <a:pPr>
              <a:spcBef>
                <a:spcPct val="10000"/>
              </a:spcBef>
              <a:buFont typeface="Wingdings" panose="05000000000000000000" pitchFamily="2" charset="2"/>
              <a:buNone/>
            </a:pPr>
            <a:r>
              <a:rPr lang="en-US" altLang="zh-CN" sz="1800" b="1" dirty="0">
                <a:latin typeface="Times New Roman" panose="02020603050405020304" pitchFamily="18" charset="0"/>
              </a:rPr>
              <a:t>    //</a:t>
            </a:r>
            <a:r>
              <a:rPr lang="en-US" altLang="zh-CN" sz="1800" b="1" dirty="0">
                <a:solidFill>
                  <a:schemeClr val="hlink"/>
                </a:solidFill>
                <a:latin typeface="Times New Roman" panose="02020603050405020304" pitchFamily="18" charset="0"/>
              </a:rPr>
              <a:t>d = &amp;</a:t>
            </a:r>
            <a:r>
              <a:rPr lang="en-US" altLang="zh-CN" sz="1800" b="1" dirty="0" err="1">
                <a:solidFill>
                  <a:schemeClr val="hlink"/>
                </a:solidFill>
                <a:latin typeface="Times New Roman" panose="02020603050405020304" pitchFamily="18" charset="0"/>
              </a:rPr>
              <a:t>zan.num</a:t>
            </a:r>
            <a:r>
              <a:rPr lang="en-US" altLang="zh-CN" sz="1800" b="1" dirty="0">
                <a:solidFill>
                  <a:schemeClr val="hlink"/>
                </a:solidFill>
                <a:latin typeface="Times New Roman" panose="02020603050405020304" pitchFamily="18" charset="0"/>
              </a:rPr>
              <a:t>;  </a:t>
            </a:r>
            <a:r>
              <a:rPr lang="zh-CN" altLang="en-US" sz="1800" b="1" dirty="0">
                <a:solidFill>
                  <a:schemeClr val="hlink"/>
                </a:solidFill>
                <a:latin typeface="Times New Roman" panose="02020603050405020304" pitchFamily="18" charset="0"/>
              </a:rPr>
              <a:t>等价于如下</a:t>
            </a:r>
          </a:p>
          <a:p>
            <a:pPr>
              <a:spcBef>
                <a:spcPct val="10000"/>
              </a:spcBef>
              <a:buFont typeface="Wingdings" panose="05000000000000000000" pitchFamily="2" charset="2"/>
              <a:buNone/>
            </a:pPr>
            <a:r>
              <a:rPr lang="zh-CN" altLang="en-US" sz="1800" b="1" dirty="0">
                <a:solidFill>
                  <a:schemeClr val="hlink"/>
                </a:solidFill>
                <a:latin typeface="Times New Roman" panose="02020603050405020304" pitchFamily="18" charset="0"/>
              </a:rPr>
              <a:t>    </a:t>
            </a:r>
            <a:r>
              <a:rPr lang="en-US" altLang="zh-CN" sz="1800" b="1" dirty="0">
                <a:solidFill>
                  <a:schemeClr val="bg2"/>
                </a:solidFill>
                <a:latin typeface="Times New Roman" panose="02020603050405020304" pitchFamily="18" charset="0"/>
              </a:rPr>
              <a:t>//</a:t>
            </a:r>
            <a:r>
              <a:rPr lang="en-US" altLang="zh-CN" sz="1800" b="1" dirty="0">
                <a:solidFill>
                  <a:schemeClr val="hlink"/>
                </a:solidFill>
                <a:latin typeface="Times New Roman" panose="02020603050405020304" pitchFamily="18" charset="0"/>
              </a:rPr>
              <a:t>d = &amp;CROWD::num;</a:t>
            </a: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*d;</a:t>
            </a:r>
          </a:p>
          <a:p>
            <a:pPr>
              <a:spcBef>
                <a:spcPct val="10000"/>
              </a:spcBef>
              <a:buFont typeface="Wingdings" panose="05000000000000000000" pitchFamily="2" charset="2"/>
              <a:buNone/>
            </a:pPr>
            <a:r>
              <a:rPr lang="en-US" altLang="zh-CN" sz="1800" b="1" dirty="0">
                <a:latin typeface="Times New Roman" panose="02020603050405020304" pitchFamily="18" charset="0"/>
              </a:rPr>
              <a:t>    CROWD tan("tan", 21);</a:t>
            </a:r>
          </a:p>
          <a:p>
            <a:pPr>
              <a:spcBef>
                <a:spcPct val="10000"/>
              </a:spcBef>
              <a:buFont typeface="Wingdings" panose="05000000000000000000" pitchFamily="2" charset="2"/>
              <a:buNone/>
            </a:pPr>
            <a:r>
              <a:rPr lang="en-US" altLang="zh-CN" sz="1800" b="1" dirty="0">
                <a:latin typeface="Times New Roman" panose="02020603050405020304" pitchFamily="18" charset="0"/>
              </a:rPr>
              <a:t>    cout &lt;&lt; "\</a:t>
            </a:r>
            <a:r>
              <a:rPr lang="en-US" altLang="zh-CN" sz="1800" b="1" dirty="0" err="1">
                <a:latin typeface="Times New Roman" panose="02020603050405020304" pitchFamily="18" charset="0"/>
              </a:rPr>
              <a:t>nCrowd</a:t>
            </a:r>
            <a:r>
              <a:rPr lang="en-US" altLang="zh-CN" sz="1800" b="1" dirty="0">
                <a:latin typeface="Times New Roman" panose="02020603050405020304" pitchFamily="18" charset="0"/>
              </a:rPr>
              <a:t> num=" &lt;&lt; (*f)( );</a:t>
            </a:r>
          </a:p>
          <a:p>
            <a:pPr>
              <a:spcBef>
                <a:spcPct val="10000"/>
              </a:spcBef>
              <a:buFont typeface="Wingdings" panose="05000000000000000000" pitchFamily="2" charset="2"/>
              <a:buNone/>
            </a:pPr>
            <a:r>
              <a:rPr lang="en-US" altLang="zh-CN" sz="1800" b="1" dirty="0">
                <a:latin typeface="Times New Roman" panose="02020603050405020304" pitchFamily="18" charset="0"/>
              </a:rPr>
              <a:t>}</a:t>
            </a:r>
          </a:p>
        </p:txBody>
      </p:sp>
      <p:sp>
        <p:nvSpPr>
          <p:cNvPr id="9" name="Text Box 5">
            <a:extLst>
              <a:ext uri="{FF2B5EF4-FFF2-40B4-BE49-F238E27FC236}">
                <a16:creationId xmlns:a16="http://schemas.microsoft.com/office/drawing/2014/main" id="{F45C8E93-082C-4972-B695-59C68EC1D91B}"/>
              </a:ext>
            </a:extLst>
          </p:cNvPr>
          <p:cNvSpPr txBox="1">
            <a:spLocks noChangeArrowheads="1"/>
          </p:cNvSpPr>
          <p:nvPr/>
        </p:nvSpPr>
        <p:spPr bwMode="auto">
          <a:xfrm>
            <a:off x="739223" y="2155903"/>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Times New Roman" panose="02020603050405020304" pitchFamily="18" charset="0"/>
              </a:rPr>
              <a:t>【</a:t>
            </a:r>
            <a:r>
              <a:rPr lang="zh-CN" altLang="en-US" b="1" dirty="0">
                <a:latin typeface="Times New Roman" panose="02020603050405020304" pitchFamily="18" charset="0"/>
              </a:rPr>
              <a:t>例</a:t>
            </a:r>
            <a:r>
              <a:rPr lang="en-US" altLang="zh-CN" b="1" dirty="0">
                <a:latin typeface="Times New Roman" panose="02020603050405020304" pitchFamily="18" charset="0"/>
              </a:rPr>
              <a:t>5.15】</a:t>
            </a:r>
            <a:r>
              <a:rPr lang="zh-CN" altLang="en-US" b="1" dirty="0">
                <a:latin typeface="Times New Roman" panose="02020603050405020304" pitchFamily="18" charset="0"/>
              </a:rPr>
              <a:t>定义群众类，使每个群众共享人数信息。</a:t>
            </a:r>
          </a:p>
        </p:txBody>
      </p:sp>
      <p:cxnSp>
        <p:nvCxnSpPr>
          <p:cNvPr id="12" name="直接连接符 11">
            <a:extLst>
              <a:ext uri="{FF2B5EF4-FFF2-40B4-BE49-F238E27FC236}">
                <a16:creationId xmlns:a16="http://schemas.microsoft.com/office/drawing/2014/main" id="{7EA3C3F8-A44C-4B30-93CA-ACC53D438536}"/>
              </a:ext>
            </a:extLst>
          </p:cNvPr>
          <p:cNvCxnSpPr/>
          <p:nvPr/>
        </p:nvCxnSpPr>
        <p:spPr>
          <a:xfrm>
            <a:off x="4756558" y="2726422"/>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28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79006"/>
            <a:ext cx="10515600" cy="588119"/>
          </a:xfrm>
        </p:spPr>
        <p:txBody>
          <a:bodyPr/>
          <a:lstStyle/>
          <a:p>
            <a:pPr>
              <a:buFont typeface="Wingdings" panose="05000000000000000000" pitchFamily="2" charset="2"/>
              <a:buChar char="u"/>
            </a:pPr>
            <a:r>
              <a:rPr lang="en-US" altLang="zh-CN" dirty="0"/>
              <a:t>5.5  </a:t>
            </a:r>
            <a:r>
              <a:rPr lang="zh-CN" altLang="en-US" dirty="0"/>
              <a:t>静态成员指针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23505" y="2091477"/>
            <a:ext cx="10930295" cy="1330172"/>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静态成员指针与普通成员指针有很大区别。静态成员指针存放成员地址，普通成员指针存放成员偏移；</a:t>
            </a:r>
            <a:r>
              <a:rPr lang="zh-CN" altLang="en-US" sz="2400" b="1" dirty="0">
                <a:solidFill>
                  <a:srgbClr val="C00000"/>
                </a:solidFill>
                <a:latin typeface="Times New Roman" panose="02020603050405020304" pitchFamily="18" charset="0"/>
              </a:rPr>
              <a:t>静态成员指针可以移动，</a:t>
            </a:r>
            <a:r>
              <a:rPr lang="zh-CN" altLang="en-US" sz="2400" b="1" dirty="0">
                <a:latin typeface="Times New Roman" panose="02020603050405020304" pitchFamily="18" charset="0"/>
              </a:rPr>
              <a:t>普通成员指针不能移动；</a:t>
            </a:r>
            <a:r>
              <a:rPr lang="zh-CN" altLang="en-US" sz="2400" b="1" dirty="0">
                <a:solidFill>
                  <a:srgbClr val="C00000"/>
                </a:solidFill>
                <a:latin typeface="Times New Roman" panose="02020603050405020304" pitchFamily="18" charset="0"/>
              </a:rPr>
              <a:t>静态成员指针可以强制转换类型，</a:t>
            </a:r>
            <a:r>
              <a:rPr lang="zh-CN" altLang="en-US" sz="2400" b="1" dirty="0">
                <a:latin typeface="Times New Roman" panose="02020603050405020304" pitchFamily="18" charset="0"/>
              </a:rPr>
              <a:t>普通成员指针不能强制转换类型。</a:t>
            </a:r>
          </a:p>
        </p:txBody>
      </p:sp>
      <p:grpSp>
        <p:nvGrpSpPr>
          <p:cNvPr id="7" name="Group 8">
            <a:extLst>
              <a:ext uri="{FF2B5EF4-FFF2-40B4-BE49-F238E27FC236}">
                <a16:creationId xmlns:a16="http://schemas.microsoft.com/office/drawing/2014/main" id="{3CD50BEE-50CA-4A3E-8E43-22B6B0FDA736}"/>
              </a:ext>
            </a:extLst>
          </p:cNvPr>
          <p:cNvGrpSpPr>
            <a:grpSpLocks/>
          </p:cNvGrpSpPr>
          <p:nvPr/>
        </p:nvGrpSpPr>
        <p:grpSpPr bwMode="auto">
          <a:xfrm>
            <a:off x="1091268" y="3521279"/>
            <a:ext cx="8038555" cy="3048000"/>
            <a:chOff x="624" y="2304"/>
            <a:chExt cx="4750" cy="1776"/>
          </a:xfrm>
        </p:grpSpPr>
        <p:sp>
          <p:nvSpPr>
            <p:cNvPr id="8" name="Rectangle 4">
              <a:extLst>
                <a:ext uri="{FF2B5EF4-FFF2-40B4-BE49-F238E27FC236}">
                  <a16:creationId xmlns:a16="http://schemas.microsoft.com/office/drawing/2014/main" id="{42ED53DF-86E6-4046-A5B3-B98C6502B66F}"/>
                </a:ext>
              </a:extLst>
            </p:cNvPr>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struct A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 *b;</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A::*u;   int A::*A::*x;</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A::**y; int *A::*z;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static int c, A::*d;</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t>
              </a:r>
              <a:r>
                <a:rPr lang="en-US" altLang="zh-CN" sz="2000" b="1" dirty="0">
                  <a:solidFill>
                    <a:schemeClr val="hlink"/>
                  </a:solidFill>
                  <a:latin typeface="Times New Roman" panose="02020603050405020304" pitchFamily="18" charset="0"/>
                </a:rPr>
                <a:t>A::c </a:t>
              </a:r>
              <a:r>
                <a:rPr lang="en-US" altLang="zh-CN" sz="2000" b="1" dirty="0">
                  <a:latin typeface="Times New Roman" panose="02020603050405020304" pitchFamily="18" charset="0"/>
                </a:rPr>
                <a:t>= 0;</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int A::*</a:t>
              </a:r>
              <a:r>
                <a:rPr lang="en-US" altLang="zh-CN" sz="2000" b="1" dirty="0">
                  <a:solidFill>
                    <a:schemeClr val="hlink"/>
                  </a:solidFill>
                  <a:latin typeface="Times New Roman" panose="02020603050405020304" pitchFamily="18" charset="0"/>
                </a:rPr>
                <a:t>A::d </a:t>
              </a:r>
              <a:r>
                <a:rPr lang="en-US" altLang="zh-CN" sz="2000" b="1" dirty="0">
                  <a:latin typeface="Times New Roman" panose="02020603050405020304" pitchFamily="18" charset="0"/>
                </a:rPr>
                <a:t>= &amp;A::a;</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void main(void) {</a:t>
              </a:r>
            </a:p>
          </p:txBody>
        </p:sp>
        <p:sp>
          <p:nvSpPr>
            <p:cNvPr id="9" name="Rectangle 5">
              <a:extLst>
                <a:ext uri="{FF2B5EF4-FFF2-40B4-BE49-F238E27FC236}">
                  <a16:creationId xmlns:a16="http://schemas.microsoft.com/office/drawing/2014/main" id="{E4A333AB-8410-41EA-8FF2-6D77BBEB26FA}"/>
                </a:ext>
              </a:extLst>
            </p:cNvPr>
            <p:cNvSpPr>
              <a:spLocks noChangeArrowheads="1"/>
            </p:cNvSpPr>
            <p:nvPr/>
          </p:nvSpPr>
          <p:spPr bwMode="auto">
            <a:xfrm>
              <a:off x="2880" y="2304"/>
              <a:ext cx="2494"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int  i,  A::**m;</a:t>
              </a:r>
              <a:endParaRPr lang="en-US" altLang="zh-CN" sz="1800" dirty="0">
                <a:latin typeface="Tahoma" panose="020B0604030504040204" pitchFamily="34" charset="0"/>
              </a:endParaRP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z.a = 5;</a:t>
              </a:r>
              <a:r>
                <a:rPr lang="en-US" altLang="zh-CN" sz="1800" dirty="0">
                  <a:latin typeface="Tahoma" panose="020B0604030504040204" pitchFamily="34" charset="0"/>
                </a:rPr>
                <a:t>  </a:t>
              </a:r>
              <a:r>
                <a:rPr lang="en-US" altLang="zh-CN" sz="2000" b="1" dirty="0">
                  <a:latin typeface="Times New Roman" panose="02020603050405020304" pitchFamily="18" charset="0"/>
                </a:rPr>
                <a:t> z.u = &amp;A::a;</a:t>
              </a:r>
              <a:r>
                <a:rPr lang="en-US" altLang="zh-CN" sz="2000" b="1" dirty="0">
                  <a:solidFill>
                    <a:schemeClr val="hlink"/>
                  </a:solidFill>
                  <a:latin typeface="Times New Roman" panose="02020603050405020304" pitchFamily="18" charset="0"/>
                </a:rPr>
                <a:t>   i = z.*z.u;</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z.x = &amp;A::u;</a:t>
              </a:r>
              <a:r>
                <a:rPr lang="en-US" altLang="zh-CN" sz="2000" b="1" dirty="0">
                  <a:solidFill>
                    <a:schemeClr val="hlink"/>
                  </a:solidFill>
                  <a:latin typeface="Times New Roman" panose="02020603050405020304" pitchFamily="18" charset="0"/>
                </a:rPr>
                <a:t>   	 i = z.*(z.*z.x);</a:t>
              </a:r>
            </a:p>
            <a:p>
              <a:pPr>
                <a:lnSpc>
                  <a:spcPct val="90000"/>
                </a:lnSpc>
                <a:spcBef>
                  <a:spcPct val="20000"/>
                </a:spcBef>
                <a:buClr>
                  <a:schemeClr val="folHlink"/>
                </a:buClr>
                <a:buFont typeface="Wingdings" panose="05000000000000000000" pitchFamily="2" charset="2"/>
                <a:buNone/>
              </a:pPr>
              <a:r>
                <a:rPr lang="en-US" altLang="zh-CN" sz="2000" b="1" dirty="0">
                  <a:solidFill>
                    <a:schemeClr val="hlink"/>
                  </a:solidFill>
                  <a:latin typeface="Times New Roman" panose="02020603050405020304" pitchFamily="18" charset="0"/>
                </a:rPr>
                <a:t>    m = &amp;A::d;</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m = &amp;z.u;      	 </a:t>
              </a:r>
              <a:r>
                <a:rPr lang="en-US" altLang="zh-CN" sz="2000" b="1" dirty="0">
                  <a:solidFill>
                    <a:schemeClr val="hlink"/>
                  </a:solidFill>
                  <a:latin typeface="Times New Roman" panose="02020603050405020304" pitchFamily="18" charset="0"/>
                </a:rPr>
                <a:t>i = z.**m;</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z.y = &amp;z.u;   </a:t>
              </a:r>
              <a:r>
                <a:rPr lang="en-US" altLang="zh-CN" sz="2000" b="1" dirty="0">
                  <a:solidFill>
                    <a:schemeClr val="hlink"/>
                  </a:solidFill>
                  <a:latin typeface="Times New Roman" panose="02020603050405020304" pitchFamily="18" charset="0"/>
                </a:rPr>
                <a:t>  	 i = z.**z.y;</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z.b = &amp;z.a;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    z.z = &amp;A::b;</a:t>
              </a:r>
              <a:r>
                <a:rPr lang="en-US" altLang="zh-CN" sz="2000" b="1" dirty="0">
                  <a:solidFill>
                    <a:schemeClr val="hlink"/>
                  </a:solidFill>
                  <a:latin typeface="Times New Roman" panose="02020603050405020304" pitchFamily="18" charset="0"/>
                </a:rPr>
                <a:t>   	 i = *(z.*z.z);</a:t>
              </a:r>
              <a:r>
                <a:rPr lang="en-US" altLang="zh-CN" sz="2000" b="1" dirty="0">
                  <a:latin typeface="Times New Roman" panose="02020603050405020304" pitchFamily="18" charset="0"/>
                </a:rPr>
                <a:t>	</a:t>
              </a:r>
            </a:p>
            <a:p>
              <a:pPr>
                <a:lnSpc>
                  <a:spcPct val="90000"/>
                </a:lnSpc>
                <a:spcBef>
                  <a:spcPct val="20000"/>
                </a:spcBef>
                <a:buClr>
                  <a:schemeClr val="folHlink"/>
                </a:buClr>
                <a:buFont typeface="Wingdings" panose="05000000000000000000" pitchFamily="2" charset="2"/>
                <a:buNone/>
              </a:pPr>
              <a:r>
                <a:rPr lang="en-US" altLang="zh-CN" sz="2000" b="1" dirty="0">
                  <a:latin typeface="Times New Roman" panose="02020603050405020304" pitchFamily="18" charset="0"/>
                </a:rPr>
                <a:t>}</a:t>
              </a:r>
            </a:p>
          </p:txBody>
        </p:sp>
        <p:sp>
          <p:nvSpPr>
            <p:cNvPr id="10" name="Line 6">
              <a:extLst>
                <a:ext uri="{FF2B5EF4-FFF2-40B4-BE49-F238E27FC236}">
                  <a16:creationId xmlns:a16="http://schemas.microsoft.com/office/drawing/2014/main" id="{3F72B21A-D4B1-45AD-B5A5-EEE259E438EC}"/>
                </a:ext>
              </a:extLst>
            </p:cNvPr>
            <p:cNvSpPr>
              <a:spLocks noChangeShapeType="1"/>
            </p:cNvSpPr>
            <p:nvPr/>
          </p:nvSpPr>
          <p:spPr bwMode="auto">
            <a:xfrm>
              <a:off x="2784" y="2352"/>
              <a:ext cx="0" cy="1728"/>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5" name="文本框 4">
            <a:extLst>
              <a:ext uri="{FF2B5EF4-FFF2-40B4-BE49-F238E27FC236}">
                <a16:creationId xmlns:a16="http://schemas.microsoft.com/office/drawing/2014/main" id="{67AA1D8A-8BDA-4EEC-A026-4895B524EDAB}"/>
              </a:ext>
            </a:extLst>
          </p:cNvPr>
          <p:cNvSpPr txBox="1"/>
          <p:nvPr/>
        </p:nvSpPr>
        <p:spPr>
          <a:xfrm>
            <a:off x="9414745" y="3682027"/>
            <a:ext cx="2324986" cy="2077492"/>
          </a:xfrm>
          <a:prstGeom prst="rect">
            <a:avLst/>
          </a:prstGeom>
          <a:noFill/>
          <a:ln w="25400">
            <a:solidFill>
              <a:srgbClr val="0000FF"/>
            </a:solidFill>
          </a:ln>
        </p:spPr>
        <p:txBody>
          <a:bodyPr wrap="square" rtlCol="0">
            <a:spAutoFit/>
          </a:bodyPr>
          <a:lstStyle/>
          <a:p>
            <a:pPr>
              <a:spcAft>
                <a:spcPts val="600"/>
              </a:spcAft>
            </a:pPr>
            <a:r>
              <a:rPr lang="en-US" altLang="zh-CN" sz="2400" b="1" dirty="0">
                <a:solidFill>
                  <a:srgbClr val="FF0000"/>
                </a:solidFill>
                <a:latin typeface="Times New Roman" panose="02020603050405020304" pitchFamily="18" charset="0"/>
                <a:cs typeface="Times New Roman" panose="02020603050405020304" pitchFamily="18" charset="0"/>
              </a:rPr>
              <a:t>Problem</a:t>
            </a:r>
            <a:r>
              <a:rPr lang="zh-CN" altLang="en-US"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a:p>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假设 </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A x, 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，对</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x</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和</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执行</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main()</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中相同的程序，</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x</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a:t>
            </a:r>
            <a:r>
              <a:rPr lang="en-US" altLang="zh-CN" sz="2000" b="1" dirty="0">
                <a:solidFill>
                  <a:schemeClr val="tx2">
                    <a:lumMod val="50000"/>
                  </a:schemeClr>
                </a:solidFill>
                <a:latin typeface="Times New Roman" panose="02020603050405020304" pitchFamily="18" charset="0"/>
                <a:cs typeface="Times New Roman" panose="02020603050405020304" pitchFamily="18" charset="0"/>
              </a:rPr>
              <a:t>y</a:t>
            </a:r>
            <a:r>
              <a:rPr lang="zh-CN" altLang="en-US" sz="2000" b="1" dirty="0">
                <a:solidFill>
                  <a:schemeClr val="tx2">
                    <a:lumMod val="50000"/>
                  </a:schemeClr>
                </a:solidFill>
                <a:latin typeface="Times New Roman" panose="02020603050405020304" pitchFamily="18" charset="0"/>
                <a:cs typeface="Times New Roman" panose="02020603050405020304" pitchFamily="18" charset="0"/>
              </a:rPr>
              <a:t>里的成员变量哪些是相等的？</a:t>
            </a:r>
          </a:p>
        </p:txBody>
      </p:sp>
    </p:spTree>
    <p:extLst>
      <p:ext uri="{BB962C8B-B14F-4D97-AF65-F5344CB8AC3E}">
        <p14:creationId xmlns:p14="http://schemas.microsoft.com/office/powerpoint/2010/main" val="29730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64096"/>
            <a:ext cx="10515600" cy="588119"/>
          </a:xfrm>
        </p:spPr>
        <p:txBody>
          <a:bodyPr/>
          <a:lstStyle/>
          <a:p>
            <a:pPr>
              <a:buFont typeface="Wingdings" panose="05000000000000000000" pitchFamily="2" charset="2"/>
              <a:buChar char="u"/>
            </a:pPr>
            <a:r>
              <a:rPr lang="en-US" altLang="zh-CN" dirty="0"/>
              <a:t>5.</a:t>
            </a:r>
            <a:r>
              <a:rPr lang="zh-CN" altLang="en-US" dirty="0"/>
              <a:t> </a:t>
            </a:r>
            <a:r>
              <a:rPr lang="en-US" altLang="zh-CN" dirty="0"/>
              <a:t>6  </a:t>
            </a:r>
            <a:r>
              <a:rPr lang="zh-CN" altLang="en-US" dirty="0"/>
              <a:t>联合的成员指针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83293" y="2137297"/>
            <a:ext cx="8533879" cy="411272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函数中局部类不能定义静态数据成员，故函数中的局部联合也不能定义。</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全局类中的联合或全局联合可以定义静态数据成员。  </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静态数据成员指针一般指向全局类中的联合或全局联合的静态数据成员。</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联合可以定义实例和静态函数成员，故也可以定义实例和静态函数成员指针。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联合的实例数据成员共享内存，因此，指向这些实例数据成员的指针存储的偏移量值实际上是相同的。</a:t>
            </a:r>
          </a:p>
        </p:txBody>
      </p:sp>
    </p:spTree>
    <p:extLst>
      <p:ext uri="{BB962C8B-B14F-4D97-AF65-F5344CB8AC3E}">
        <p14:creationId xmlns:p14="http://schemas.microsoft.com/office/powerpoint/2010/main" val="14576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实例成员指针</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9020049" cy="3896259"/>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实例成员指针是成员相对于对象首地址的偏移</a:t>
            </a:r>
            <a:r>
              <a:rPr lang="zh-CN" altLang="en-US" sz="2400" b="1" dirty="0">
                <a:latin typeface="Times New Roman" panose="02020603050405020304" pitchFamily="18" charset="0"/>
              </a:rPr>
              <a:t>，不是真正的代表地址的指针。</a:t>
            </a:r>
            <a:endParaRPr lang="en-US" altLang="zh-CN" sz="2400" b="1" dirty="0">
              <a:latin typeface="Times New Roman" panose="02020603050405020304" pitchFamily="18" charset="0"/>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实例成员指针不能移动：</a:t>
            </a:r>
          </a:p>
          <a:p>
            <a:pPr marL="1143000" lvl="2" indent="-228600">
              <a:lnSpc>
                <a:spcPct val="114000"/>
              </a:lnSpc>
              <a:spcBef>
                <a:spcPts val="500"/>
              </a:spcBef>
              <a:buFont typeface="Wingdings" panose="05000000000000000000" pitchFamily="2" charset="2"/>
              <a:buChar char="l"/>
              <a:defRPr/>
            </a:pPr>
            <a:r>
              <a:rPr lang="zh-CN" altLang="en-US" sz="2000" b="1" dirty="0">
                <a:latin typeface="Times New Roman" panose="02020603050405020304" pitchFamily="18" charset="0"/>
              </a:rPr>
              <a:t>数据成员的大小及类型不一定相同，移动后指向的内存可能是某个成员的一部分，或者跨越两个</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或以上</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成员的内存；</a:t>
            </a:r>
          </a:p>
          <a:p>
            <a:pPr marL="1143000" lvl="2" indent="-228600">
              <a:lnSpc>
                <a:spcPct val="114000"/>
              </a:lnSpc>
              <a:spcBef>
                <a:spcPts val="500"/>
              </a:spcBef>
              <a:buFont typeface="Wingdings" panose="05000000000000000000" pitchFamily="2" charset="2"/>
              <a:buChar char="l"/>
              <a:defRPr/>
            </a:pPr>
            <a:r>
              <a:rPr lang="zh-CN" altLang="en-US" sz="2000" b="1" dirty="0">
                <a:latin typeface="Times New Roman" panose="02020603050405020304" pitchFamily="18" charset="0"/>
              </a:rPr>
              <a:t>即使移动前后指向的成员的类型正好相同，这两个成员的访问权限也有可能不同，移动后可能出现越权访问问题。</a:t>
            </a:r>
          </a:p>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实例成员指针不能转换类型</a:t>
            </a:r>
            <a:r>
              <a:rPr lang="zh-CN" altLang="en-US" sz="2400" b="1" dirty="0">
                <a:latin typeface="Times New Roman" panose="02020603050405020304" pitchFamily="18" charset="0"/>
              </a:rPr>
              <a:t>，否则便可以通过类型转换，间接实现实例成员指针移动。</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60463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a:extLst>
              <a:ext uri="{FF2B5EF4-FFF2-40B4-BE49-F238E27FC236}">
                <a16:creationId xmlns:a16="http://schemas.microsoft.com/office/drawing/2014/main" id="{D708A847-76FB-4FEA-980C-9CDEF8A2D982}"/>
              </a:ext>
            </a:extLst>
          </p:cNvPr>
          <p:cNvSpPr txBox="1">
            <a:spLocks noChangeArrowheads="1"/>
          </p:cNvSpPr>
          <p:nvPr/>
        </p:nvSpPr>
        <p:spPr>
          <a:xfrm>
            <a:off x="672517" y="1804537"/>
            <a:ext cx="6629400"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.2】本例说明普通成员指针不能移动。</a:t>
            </a:r>
          </a:p>
          <a:p>
            <a:pPr>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&lt;iostream&gt;</a:t>
            </a:r>
          </a:p>
          <a:p>
            <a:pPr>
              <a:buFont typeface="Wingdings" panose="05000000000000000000" pitchFamily="2" charset="2"/>
              <a:buNone/>
            </a:pPr>
            <a:r>
              <a:rPr lang="en-US" altLang="zh-CN" sz="2000" b="1" dirty="0">
                <a:latin typeface="Times New Roman" panose="02020603050405020304" pitchFamily="18" charset="0"/>
              </a:rPr>
              <a:t>	struct A { </a:t>
            </a:r>
          </a:p>
          <a:p>
            <a:pPr>
              <a:buFont typeface="Wingdings" panose="05000000000000000000" pitchFamily="2" charset="2"/>
              <a:buNone/>
            </a:pPr>
            <a:r>
              <a:rPr lang="en-US" altLang="zh-CN" sz="2000" b="1" dirty="0">
                <a:latin typeface="Times New Roman" panose="02020603050405020304" pitchFamily="18" charset="0"/>
              </a:rPr>
              <a:t>	    int  i;     //</a:t>
            </a:r>
            <a:r>
              <a:rPr lang="zh-CN" altLang="en-US" sz="2000" b="1" dirty="0">
                <a:latin typeface="Times New Roman" panose="02020603050405020304" pitchFamily="18" charset="0"/>
              </a:rPr>
              <a:t>公有的成员</a:t>
            </a:r>
            <a:r>
              <a:rPr lang="en-US" altLang="zh-CN" sz="2000" b="1" dirty="0">
                <a:latin typeface="Times New Roman" panose="02020603050405020304" pitchFamily="18" charset="0"/>
              </a:rPr>
              <a:t>i</a:t>
            </a:r>
          </a:p>
          <a:p>
            <a:pPr>
              <a:buFont typeface="Wingdings" panose="05000000000000000000" pitchFamily="2" charset="2"/>
              <a:buNone/>
            </a:pPr>
            <a:r>
              <a:rPr lang="en-US" altLang="zh-CN" sz="2000" b="1" dirty="0">
                <a:latin typeface="Times New Roman" panose="02020603050405020304" pitchFamily="18" charset="0"/>
              </a:rPr>
              <a:t>	private:</a:t>
            </a:r>
          </a:p>
          <a:p>
            <a:pPr>
              <a:buFont typeface="Wingdings" panose="05000000000000000000" pitchFamily="2" charset="2"/>
              <a:buNone/>
            </a:pPr>
            <a:r>
              <a:rPr lang="en-US" altLang="zh-CN" sz="2000" b="1" dirty="0">
                <a:latin typeface="Times New Roman" panose="02020603050405020304" pitchFamily="18" charset="0"/>
              </a:rPr>
              <a:t>	    long  j;</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int f( ) { cout &lt;&lt; “f() ";   return 1;  }</a:t>
            </a:r>
          </a:p>
          <a:p>
            <a:pPr>
              <a:buFont typeface="Wingdings" panose="05000000000000000000" pitchFamily="2" charset="2"/>
              <a:buNone/>
            </a:pPr>
            <a:r>
              <a:rPr lang="en-US" altLang="zh-CN" sz="2000" b="1" dirty="0">
                <a:latin typeface="Times New Roman" panose="02020603050405020304" pitchFamily="18" charset="0"/>
              </a:rPr>
              <a:t>	private:  </a:t>
            </a:r>
          </a:p>
          <a:p>
            <a:pPr>
              <a:buFont typeface="Wingdings" panose="05000000000000000000" pitchFamily="2" charset="2"/>
              <a:buNone/>
            </a:pPr>
            <a:r>
              <a:rPr lang="en-US" altLang="zh-CN" sz="2000" b="1" dirty="0">
                <a:latin typeface="Times New Roman" panose="02020603050405020304" pitchFamily="18" charset="0"/>
              </a:rPr>
              <a:t>	    void  g( ) { cout &lt;&lt; “g() ";  }</a:t>
            </a:r>
          </a:p>
          <a:p>
            <a:pPr>
              <a:buFont typeface="Wingdings" panose="05000000000000000000" pitchFamily="2" charset="2"/>
              <a:buNone/>
            </a:pPr>
            <a:r>
              <a:rPr lang="en-US" altLang="zh-CN" sz="2000" b="1" dirty="0">
                <a:latin typeface="Times New Roman" panose="02020603050405020304" pitchFamily="18" charset="0"/>
              </a:rPr>
              <a:t>	} a;</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21507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DF4E2B1E-186F-4496-9C18-61A669661514}"/>
              </a:ext>
            </a:extLst>
          </p:cNvPr>
          <p:cNvSpPr txBox="1">
            <a:spLocks noChangeArrowheads="1"/>
          </p:cNvSpPr>
          <p:nvPr/>
        </p:nvSpPr>
        <p:spPr>
          <a:xfrm>
            <a:off x="952500" y="1599501"/>
            <a:ext cx="7772400"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Times New Roman" panose="02020603050405020304" pitchFamily="18" charset="0"/>
              </a:rPr>
              <a:t>void main(void) {</a:t>
            </a:r>
          </a:p>
          <a:p>
            <a:pPr>
              <a:lnSpc>
                <a:spcPct val="105000"/>
              </a:lnSpc>
              <a:buFont typeface="Wingdings" panose="05000000000000000000" pitchFamily="2" charset="2"/>
              <a:buNone/>
            </a:pPr>
            <a:r>
              <a:rPr lang="en-US" altLang="zh-CN" sz="2000" b="1" dirty="0">
                <a:latin typeface="Times New Roman" panose="02020603050405020304" pitchFamily="18" charset="0"/>
              </a:rPr>
              <a:t>    int  A::*pi = &amp;A::i;     	//</a:t>
            </a:r>
            <a:r>
              <a:rPr lang="zh-CN" altLang="en-US" sz="2000" b="1" dirty="0">
                <a:latin typeface="Times New Roman" panose="02020603050405020304" pitchFamily="18" charset="0"/>
              </a:rPr>
              <a:t>普通数据成员指针</a:t>
            </a:r>
            <a:r>
              <a:rPr lang="en-US" altLang="zh-CN" sz="2000" b="1" dirty="0">
                <a:latin typeface="Times New Roman" panose="02020603050405020304" pitchFamily="18" charset="0"/>
              </a:rPr>
              <a:t>pi</a:t>
            </a:r>
            <a:r>
              <a:rPr lang="zh-CN" altLang="en-US" sz="2000" b="1" dirty="0">
                <a:latin typeface="Times New Roman" panose="02020603050405020304" pitchFamily="18" charset="0"/>
              </a:rPr>
              <a:t>指向</a:t>
            </a:r>
            <a:r>
              <a:rPr lang="en-US" altLang="zh-CN" sz="2000" b="1" dirty="0">
                <a:latin typeface="Times New Roman" panose="02020603050405020304" pitchFamily="18" charset="0"/>
              </a:rPr>
              <a:t>public</a:t>
            </a:r>
            <a:r>
              <a:rPr lang="zh-CN" altLang="en-US" sz="2000" b="1" dirty="0">
                <a:latin typeface="Times New Roman" panose="02020603050405020304" pitchFamily="18" charset="0"/>
              </a:rPr>
              <a:t>成员</a:t>
            </a:r>
            <a:r>
              <a:rPr lang="en-US" altLang="zh-CN" sz="2000" b="1" dirty="0">
                <a:latin typeface="Times New Roman" panose="02020603050405020304" pitchFamily="18" charset="0"/>
              </a:rPr>
              <a:t>A::i</a:t>
            </a:r>
          </a:p>
          <a:p>
            <a:pPr>
              <a:lnSpc>
                <a:spcPct val="105000"/>
              </a:lnSpc>
              <a:buFont typeface="Wingdings" panose="05000000000000000000" pitchFamily="2" charset="2"/>
              <a:buNone/>
            </a:pPr>
            <a:r>
              <a:rPr lang="en-US" altLang="zh-CN" sz="2000" b="1" dirty="0">
                <a:latin typeface="Times New Roman" panose="02020603050405020304" pitchFamily="18" charset="0"/>
              </a:rPr>
              <a:t>    int (A::*pf)( ) = &amp;A::f;	//</a:t>
            </a:r>
            <a:r>
              <a:rPr lang="zh-CN" altLang="en-US" sz="2000" b="1" dirty="0">
                <a:latin typeface="Times New Roman" panose="02020603050405020304" pitchFamily="18" charset="0"/>
              </a:rPr>
              <a:t>普通函数成员指针</a:t>
            </a:r>
            <a:r>
              <a:rPr lang="en-US" altLang="zh-CN" sz="2000" b="1" dirty="0">
                <a:latin typeface="Times New Roman" panose="02020603050405020304" pitchFamily="18" charset="0"/>
              </a:rPr>
              <a:t>pf</a:t>
            </a:r>
            <a:r>
              <a:rPr lang="zh-CN" altLang="en-US" sz="2000" b="1" dirty="0">
                <a:latin typeface="Times New Roman" panose="02020603050405020304" pitchFamily="18" charset="0"/>
              </a:rPr>
              <a:t>指向函数成员</a:t>
            </a:r>
            <a:r>
              <a:rPr lang="en-US" altLang="zh-CN" sz="2000" b="1" dirty="0">
                <a:latin typeface="Times New Roman" panose="02020603050405020304" pitchFamily="18" charset="0"/>
              </a:rPr>
              <a:t>A::f</a:t>
            </a:r>
          </a:p>
          <a:p>
            <a:pPr>
              <a:lnSpc>
                <a:spcPct val="105000"/>
              </a:lnSpc>
              <a:buFont typeface="Wingdings" panose="05000000000000000000" pitchFamily="2" charset="2"/>
              <a:buNone/>
            </a:pPr>
            <a:r>
              <a:rPr lang="en-US" altLang="zh-CN" sz="2000" b="1" dirty="0">
                <a:latin typeface="Times New Roman" panose="02020603050405020304" pitchFamily="18" charset="0"/>
              </a:rPr>
              <a:t>    int  x = a.*pi;	      	//</a:t>
            </a:r>
            <a:r>
              <a:rPr lang="zh-CN" altLang="en-US" sz="2000" b="1" dirty="0">
                <a:latin typeface="Times New Roman" panose="02020603050405020304" pitchFamily="18" charset="0"/>
              </a:rPr>
              <a:t>等价于 </a:t>
            </a:r>
            <a:r>
              <a:rPr lang="en-US" altLang="zh-CN" sz="2000" b="1" dirty="0">
                <a:latin typeface="Times New Roman" panose="02020603050405020304" pitchFamily="18" charset="0"/>
              </a:rPr>
              <a:t>x=a.*(&amp;A::i) = </a:t>
            </a:r>
            <a:r>
              <a:rPr lang="en-US" altLang="zh-CN" sz="2000" b="1" dirty="0" err="1">
                <a:latin typeface="Times New Roman" panose="02020603050405020304" pitchFamily="18" charset="0"/>
              </a:rPr>
              <a:t>a.A</a:t>
            </a:r>
            <a:r>
              <a:rPr lang="en-US" altLang="zh-CN" sz="2000" b="1" dirty="0">
                <a:latin typeface="Times New Roman" panose="02020603050405020304" pitchFamily="18" charset="0"/>
              </a:rPr>
              <a:t>::i = </a:t>
            </a:r>
            <a:r>
              <a:rPr lang="en-US" altLang="zh-CN" sz="2000" b="1" dirty="0" err="1">
                <a:latin typeface="Times New Roman" panose="02020603050405020304" pitchFamily="18" charset="0"/>
              </a:rPr>
              <a:t>a.i</a:t>
            </a:r>
            <a:endParaRPr lang="en-US" altLang="zh-CN" sz="2000" b="1" dirty="0">
              <a:latin typeface="Times New Roman" panose="02020603050405020304" pitchFamily="18" charset="0"/>
            </a:endParaRPr>
          </a:p>
          <a:p>
            <a:pPr>
              <a:lnSpc>
                <a:spcPct val="105000"/>
              </a:lnSpc>
              <a:buFont typeface="Wingdings" panose="05000000000000000000" pitchFamily="2" charset="2"/>
              <a:buNone/>
            </a:pPr>
            <a:r>
              <a:rPr lang="en-US" altLang="zh-CN" sz="2000" b="1" dirty="0">
                <a:latin typeface="Times New Roman" panose="02020603050405020304" pitchFamily="18" charset="0"/>
              </a:rPr>
              <a:t>    x = (a.*pf)( );	       	//.*</a:t>
            </a:r>
            <a:r>
              <a:rPr lang="zh-CN" altLang="en-US" sz="2000" b="1" dirty="0">
                <a:latin typeface="Times New Roman" panose="02020603050405020304" pitchFamily="18" charset="0"/>
              </a:rPr>
              <a:t>的优先级低，故用(</a:t>
            </a:r>
            <a:r>
              <a:rPr lang="en-US" altLang="zh-CN" sz="2000" b="1" dirty="0">
                <a:latin typeface="Times New Roman" panose="02020603050405020304" pitchFamily="18" charset="0"/>
              </a:rPr>
              <a:t>a.*pf)</a:t>
            </a:r>
          </a:p>
          <a:p>
            <a:pPr>
              <a:lnSpc>
                <a:spcPct val="105000"/>
              </a:lnSpc>
              <a:buFont typeface="Wingdings" panose="05000000000000000000" pitchFamily="2" charset="2"/>
              <a:buNone/>
            </a:pPr>
            <a:r>
              <a:rPr lang="en-US" altLang="zh-CN" sz="2000" b="1" dirty="0">
                <a:latin typeface="Times New Roman" panose="02020603050405020304" pitchFamily="18" charset="0"/>
              </a:rPr>
              <a:t>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不能移动，否则指向私有成员</a:t>
            </a:r>
            <a:r>
              <a:rPr lang="en-US" altLang="zh-CN" sz="2000" b="1" dirty="0">
                <a:solidFill>
                  <a:schemeClr val="hlink"/>
                </a:solidFill>
                <a:latin typeface="Times New Roman" panose="02020603050405020304" pitchFamily="18" charset="0"/>
              </a:rPr>
              <a:t>j</a:t>
            </a:r>
          </a:p>
          <a:p>
            <a:pPr>
              <a:lnSpc>
                <a:spcPct val="10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pf += 1;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 </a:t>
            </a:r>
            <a:r>
              <a:rPr lang="en-US" altLang="zh-CN" sz="2000" b="1" dirty="0">
                <a:solidFill>
                  <a:schemeClr val="hlink"/>
                </a:solidFill>
                <a:latin typeface="Times New Roman" panose="02020603050405020304" pitchFamily="18" charset="0"/>
              </a:rPr>
              <a:t>pf</a:t>
            </a:r>
            <a:r>
              <a:rPr lang="zh-CN" altLang="en-US" sz="2000" b="1" dirty="0">
                <a:solidFill>
                  <a:schemeClr val="hlink"/>
                </a:solidFill>
                <a:latin typeface="Times New Roman" panose="02020603050405020304" pitchFamily="18" charset="0"/>
              </a:rPr>
              <a:t>不能移动</a:t>
            </a:r>
          </a:p>
          <a:p>
            <a:pPr>
              <a:lnSpc>
                <a:spcPct val="105000"/>
              </a:lnSpc>
              <a:buFont typeface="Wingdings" panose="05000000000000000000" pitchFamily="2" charset="2"/>
              <a:buNone/>
            </a:pPr>
            <a:r>
              <a:rPr lang="en-US" altLang="zh-CN" sz="2000" b="1" dirty="0">
                <a:latin typeface="Times New Roman" panose="02020603050405020304" pitchFamily="18" charset="0"/>
              </a:rPr>
              <a:t>    long y = (long) pi;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pi</a:t>
            </a:r>
            <a:r>
              <a:rPr lang="zh-CN" altLang="en-US" sz="2000" b="1" dirty="0">
                <a:solidFill>
                  <a:schemeClr val="hlink"/>
                </a:solidFill>
                <a:latin typeface="Times New Roman" panose="02020603050405020304" pitchFamily="18" charset="0"/>
              </a:rPr>
              <a:t>不能转换为长整型</a:t>
            </a:r>
          </a:p>
          <a:p>
            <a:pPr>
              <a:lnSpc>
                <a:spcPct val="105000"/>
              </a:lnSpc>
              <a:buFont typeface="Wingdings" panose="05000000000000000000" pitchFamily="2" charset="2"/>
              <a:buNone/>
            </a:pPr>
            <a:r>
              <a:rPr lang="zh-CN" altLang="en-US" sz="2000" b="1" dirty="0">
                <a:solidFill>
                  <a:schemeClr val="hlink"/>
                </a:solidFill>
                <a:latin typeface="Times New Roman" panose="02020603050405020304" pitchFamily="18" charset="0"/>
              </a:rPr>
              <a:t>    </a:t>
            </a:r>
            <a:r>
              <a:rPr lang="en-US" altLang="zh-CN" sz="2000" b="1" dirty="0">
                <a:solidFill>
                  <a:schemeClr val="hlink"/>
                </a:solidFill>
                <a:latin typeface="Times New Roman" panose="02020603050405020304" pitchFamily="18" charset="0"/>
              </a:rPr>
              <a:t>x = x+ sizeof(int)             //</a:t>
            </a:r>
            <a:r>
              <a:rPr lang="zh-CN" altLang="en-US" sz="2000" b="1" dirty="0">
                <a:solidFill>
                  <a:schemeClr val="hlink"/>
                </a:solidFill>
                <a:latin typeface="Times New Roman" panose="02020603050405020304" pitchFamily="18" charset="0"/>
              </a:rPr>
              <a:t>对</a:t>
            </a:r>
          </a:p>
          <a:p>
            <a:pPr>
              <a:lnSpc>
                <a:spcPct val="105000"/>
              </a:lnSpc>
              <a:buFont typeface="Wingdings" panose="05000000000000000000" pitchFamily="2" charset="2"/>
              <a:buNone/>
            </a:pPr>
            <a:r>
              <a:rPr lang="en-US" altLang="zh-CN" sz="2000" b="1" dirty="0">
                <a:latin typeface="Times New Roman" panose="02020603050405020304" pitchFamily="18" charset="0"/>
              </a:rPr>
              <a:t>    pi = (int A::*)x;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a:t>
            </a:r>
            <a:r>
              <a:rPr lang="en-US" altLang="zh-CN" sz="2000" b="1" dirty="0">
                <a:solidFill>
                  <a:schemeClr val="hlink"/>
                </a:solidFill>
                <a:latin typeface="Times New Roman" panose="02020603050405020304" pitchFamily="18" charset="0"/>
              </a:rPr>
              <a:t>x</a:t>
            </a:r>
            <a:r>
              <a:rPr lang="zh-CN" altLang="en-US" sz="2000" b="1" dirty="0">
                <a:solidFill>
                  <a:schemeClr val="hlink"/>
                </a:solidFill>
                <a:latin typeface="Times New Roman" panose="02020603050405020304" pitchFamily="18" charset="0"/>
              </a:rPr>
              <a:t>不能转换为成员指针</a:t>
            </a:r>
          </a:p>
          <a:p>
            <a:pPr>
              <a:lnSpc>
                <a:spcPct val="105000"/>
              </a:lnSpc>
              <a:buFont typeface="Wingdings" panose="05000000000000000000" pitchFamily="2" charset="2"/>
              <a:buNone/>
            </a:pPr>
            <a:r>
              <a:rPr lang="zh-CN" altLang="en-US" sz="2000" b="1" dirty="0">
                <a:latin typeface="Times New Roman" panose="02020603050405020304" pitchFamily="18" charset="0"/>
              </a:rPr>
              <a:t>}</a:t>
            </a:r>
          </a:p>
        </p:txBody>
      </p:sp>
    </p:spTree>
    <p:extLst>
      <p:ext uri="{BB962C8B-B14F-4D97-AF65-F5344CB8AC3E}">
        <p14:creationId xmlns:p14="http://schemas.microsoft.com/office/powerpoint/2010/main" val="77170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 </a:t>
            </a:r>
            <a:r>
              <a:rPr lang="zh-CN" altLang="en-US" dirty="0"/>
              <a:t>和 </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7" y="2413744"/>
            <a:ext cx="9245336" cy="3691716"/>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 </a:t>
            </a:r>
            <a:r>
              <a:rPr lang="zh-CN" altLang="en-US" sz="2400" b="1" dirty="0">
                <a:latin typeface="Times New Roman" panose="02020603050405020304" pitchFamily="18" charset="0"/>
              </a:rPr>
              <a:t>只读，</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易变，</a:t>
            </a: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机动。</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const </a:t>
            </a:r>
            <a:r>
              <a:rPr lang="zh-CN" altLang="en-US" sz="2400" b="1" dirty="0">
                <a:latin typeface="Times New Roman" panose="02020603050405020304" pitchFamily="18" charset="0"/>
              </a:rPr>
              <a:t>和 </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可以定义变量、类的数据成员、函数成员及普通函数的参数和返回类型。</a:t>
            </a:r>
          </a:p>
          <a:p>
            <a:pPr marL="685800" lvl="1" indent="-228600">
              <a:lnSpc>
                <a:spcPct val="114000"/>
              </a:lnSpc>
              <a:spcBef>
                <a:spcPts val="500"/>
              </a:spcBef>
              <a:buFont typeface="Wingdings" panose="05000000000000000000" pitchFamily="2" charset="2"/>
              <a:buChar char="l"/>
              <a:defRPr/>
            </a:pP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只能用来定义类的数据成员。</a:t>
            </a:r>
          </a:p>
          <a:p>
            <a:pPr marL="685800" lvl="1" indent="-228600" algn="just">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含</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实例数据成员的类必须定义构造函数 </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如果</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实例数据成员没有设定缺省值</a:t>
            </a:r>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a:t>
            </a:r>
            <a:r>
              <a:rPr lang="zh-CN" altLang="en-US" sz="2400" b="1" dirty="0">
                <a:latin typeface="Times New Roman" panose="02020603050405020304" pitchFamily="18" charset="0"/>
              </a:rPr>
              <a:t>且数据成员必须在构造函数参数表之后，函数体之前初始化。</a:t>
            </a:r>
          </a:p>
          <a:p>
            <a:pPr marL="685800" lvl="1"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含 </a:t>
            </a:r>
            <a:r>
              <a:rPr lang="en-US" altLang="zh-CN" sz="2400" b="1" dirty="0">
                <a:latin typeface="Times New Roman" panose="02020603050405020304" pitchFamily="18" charset="0"/>
              </a:rPr>
              <a:t>volatile</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mutable </a:t>
            </a:r>
            <a:r>
              <a:rPr lang="zh-CN" altLang="en-US" sz="2400" b="1" dirty="0">
                <a:latin typeface="Times New Roman" panose="02020603050405020304" pitchFamily="18" charset="0"/>
              </a:rPr>
              <a:t>数据成员的类则不一定需要定义构造函数。</a:t>
            </a:r>
          </a:p>
        </p:txBody>
      </p:sp>
    </p:spTree>
    <p:extLst>
      <p:ext uri="{BB962C8B-B14F-4D97-AF65-F5344CB8AC3E}">
        <p14:creationId xmlns:p14="http://schemas.microsoft.com/office/powerpoint/2010/main" val="167292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a:extLst>
              <a:ext uri="{FF2B5EF4-FFF2-40B4-BE49-F238E27FC236}">
                <a16:creationId xmlns:a16="http://schemas.microsoft.com/office/drawing/2014/main" id="{9FF01CA2-A0BB-4705-AFBE-5678ADAED567}"/>
              </a:ext>
            </a:extLst>
          </p:cNvPr>
          <p:cNvSpPr txBox="1">
            <a:spLocks noChangeArrowheads="1"/>
          </p:cNvSpPr>
          <p:nvPr/>
        </p:nvSpPr>
        <p:spPr>
          <a:xfrm>
            <a:off x="609600" y="1524000"/>
            <a:ext cx="762000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Times New Roman" panose="02020603050405020304" pitchFamily="18" charset="0"/>
              </a:rPr>
              <a:t>【例</a:t>
            </a:r>
            <a:r>
              <a:rPr lang="en-US" altLang="zh-CN" sz="2400" b="1" dirty="0">
                <a:latin typeface="Times New Roman" panose="02020603050405020304" pitchFamily="18" charset="0"/>
              </a:rPr>
              <a:t>5</a:t>
            </a:r>
            <a:r>
              <a:rPr lang="zh-CN" altLang="en-US" sz="2400" b="1" dirty="0">
                <a:latin typeface="Times New Roman" panose="02020603050405020304" pitchFamily="18" charset="0"/>
              </a:rPr>
              <a:t>. 3】定义导师类，允许改名但不允许改性别。</a:t>
            </a:r>
          </a:p>
          <a:p>
            <a:pPr>
              <a:lnSpc>
                <a:spcPct val="120000"/>
              </a:lnSpc>
              <a:spcBef>
                <a:spcPts val="1800"/>
              </a:spcBef>
              <a:buFont typeface="Wingdings" panose="05000000000000000000" pitchFamily="2" charset="2"/>
              <a:buNone/>
            </a:pPr>
            <a:r>
              <a:rPr lang="zh-CN" altLang="en-US" sz="24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include &lt;</a:t>
            </a:r>
            <a:r>
              <a:rPr lang="en-US" altLang="zh-CN" sz="2000" b="1" dirty="0" err="1">
                <a:latin typeface="Times New Roman" panose="02020603050405020304" pitchFamily="18" charset="0"/>
              </a:rPr>
              <a:t>string.h</a:t>
            </a:r>
            <a:r>
              <a:rPr lang="en-US" altLang="zh-CN" sz="2000" b="1" dirty="0">
                <a:latin typeface="Times New Roman" panose="02020603050405020304" pitchFamily="18" charset="0"/>
              </a:rPr>
              <a:t>&gt;</a:t>
            </a:r>
          </a:p>
          <a:p>
            <a:pPr>
              <a:buFont typeface="Wingdings" panose="05000000000000000000" pitchFamily="2" charset="2"/>
              <a:buNone/>
            </a:pPr>
            <a:r>
              <a:rPr lang="en-US" altLang="zh-CN" sz="2000" b="1" dirty="0">
                <a:latin typeface="Times New Roman" panose="02020603050405020304" pitchFamily="18" charset="0"/>
              </a:rPr>
              <a:t>	#include &lt;</a:t>
            </a:r>
            <a:r>
              <a:rPr lang="en-US" altLang="zh-CN" sz="2000" b="1" dirty="0" err="1">
                <a:latin typeface="Times New Roman" panose="02020603050405020304" pitchFamily="18" charset="0"/>
              </a:rPr>
              <a:t>iostream.h</a:t>
            </a:r>
            <a:r>
              <a:rPr lang="en-US" altLang="zh-CN" sz="2000" b="1" dirty="0">
                <a:latin typeface="Times New Roman" panose="02020603050405020304" pitchFamily="18" charset="0"/>
              </a:rPr>
              <a:t>&gt;</a:t>
            </a:r>
          </a:p>
          <a:p>
            <a:pPr>
              <a:spcBef>
                <a:spcPts val="1200"/>
              </a:spcBef>
              <a:buFont typeface="Wingdings" panose="05000000000000000000" pitchFamily="2" charset="2"/>
              <a:buNone/>
            </a:pPr>
            <a:r>
              <a:rPr lang="en-US" altLang="zh-CN" sz="2000" b="1" dirty="0">
                <a:latin typeface="Times New Roman" panose="02020603050405020304" pitchFamily="18" charset="0"/>
              </a:rPr>
              <a:t>	class TUTOR{</a:t>
            </a:r>
          </a:p>
          <a:p>
            <a:pPr>
              <a:buFont typeface="Wingdings" panose="05000000000000000000" pitchFamily="2" charset="2"/>
              <a:buNone/>
            </a:pPr>
            <a:r>
              <a:rPr lang="en-US" altLang="zh-CN" sz="2000" b="1" dirty="0">
                <a:latin typeface="Times New Roman" panose="02020603050405020304" pitchFamily="18" charset="0"/>
              </a:rPr>
              <a:t>	    char    name[20];</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sex;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性别为只读成员</a:t>
            </a:r>
          </a:p>
          <a:p>
            <a:pPr>
              <a:buFont typeface="Wingdings" panose="05000000000000000000" pitchFamily="2" charset="2"/>
              <a:buNone/>
            </a:pPr>
            <a:r>
              <a:rPr lang="en-US" altLang="zh-CN" sz="2000" b="1" dirty="0">
                <a:latin typeface="Times New Roman" panose="02020603050405020304" pitchFamily="18" charset="0"/>
              </a:rPr>
              <a:t>	    int  	     salary;</a:t>
            </a:r>
          </a:p>
          <a:p>
            <a:pPr>
              <a:buFont typeface="Wingdings" panose="05000000000000000000" pitchFamily="2" charset="2"/>
              <a:buNone/>
            </a:pPr>
            <a:r>
              <a:rPr lang="en-US" altLang="zh-CN" sz="2000" b="1" dirty="0">
                <a:latin typeface="Times New Roman" panose="02020603050405020304" pitchFamily="18" charset="0"/>
              </a:rPr>
              <a:t>	public:</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TUTOR *t);</a:t>
            </a:r>
          </a:p>
          <a:p>
            <a:pPr>
              <a:buFont typeface="Wingdings" panose="05000000000000000000" pitchFamily="2" charset="2"/>
              <a:buNone/>
            </a:pPr>
            <a:r>
              <a:rPr lang="en-US" altLang="zh-CN" sz="2000" b="1" dirty="0">
                <a:latin typeface="Times New Roman" panose="02020603050405020304" pitchFamily="18" charset="0"/>
              </a:rPr>
              <a:t>	    TUTOR(</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 char gender, int salary);</a:t>
            </a:r>
          </a:p>
          <a:p>
            <a:pPr>
              <a:buFont typeface="Wingdings" panose="05000000000000000000" pitchFamily="2" charset="2"/>
              <a:buNone/>
            </a:pPr>
            <a:r>
              <a:rPr lang="en-US" altLang="zh-CN" sz="2000" b="1" dirty="0">
                <a:latin typeface="Times New Roman" panose="02020603050405020304" pitchFamily="18" charset="0"/>
              </a:rPr>
              <a:t>	    </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getname</a:t>
            </a:r>
            <a:r>
              <a:rPr lang="en-US" altLang="zh-CN" sz="2000" b="1" dirty="0">
                <a:latin typeface="Times New Roman" panose="02020603050405020304" pitchFamily="18" charset="0"/>
              </a:rPr>
              <a:t>( ) { return name; }</a:t>
            </a:r>
          </a:p>
          <a:p>
            <a:pPr>
              <a:buFont typeface="Wingdings" panose="05000000000000000000" pitchFamily="2" charset="2"/>
              <a:buNone/>
            </a:pPr>
            <a:r>
              <a:rPr lang="en-US" altLang="zh-CN" sz="2000" b="1" dirty="0">
                <a:latin typeface="Times New Roman" panose="02020603050405020304" pitchFamily="18" charset="0"/>
              </a:rPr>
              <a:t>	    char *</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const</a:t>
            </a:r>
            <a:r>
              <a:rPr lang="en-US" altLang="zh-CN" sz="2000" b="1" dirty="0">
                <a:latin typeface="Times New Roman" panose="02020603050405020304" pitchFamily="18" charset="0"/>
              </a:rPr>
              <a:t> char *name);</a:t>
            </a:r>
          </a:p>
          <a:p>
            <a:pPr>
              <a:buFont typeface="Wingdings" panose="05000000000000000000" pitchFamily="2" charset="2"/>
              <a:buNone/>
            </a:pPr>
            <a:r>
              <a:rPr lang="en-US" altLang="zh-CN" sz="2000" b="1" dirty="0">
                <a:latin typeface="Times New Roman" panose="02020603050405020304" pitchFamily="18" charset="0"/>
              </a:rPr>
              <a:t>	};</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16080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a:extLst>
              <a:ext uri="{FF2B5EF4-FFF2-40B4-BE49-F238E27FC236}">
                <a16:creationId xmlns:a16="http://schemas.microsoft.com/office/drawing/2014/main" id="{A20745A8-6965-4F70-AF68-B6020135D8CD}"/>
              </a:ext>
            </a:extLst>
          </p:cNvPr>
          <p:cNvSpPr txBox="1">
            <a:spLocks noChangeArrowheads="1"/>
          </p:cNvSpPr>
          <p:nvPr/>
        </p:nvSpPr>
        <p:spPr>
          <a:xfrm>
            <a:off x="838200" y="1639349"/>
            <a:ext cx="77724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const TUTOR *t): </a:t>
            </a:r>
            <a:r>
              <a:rPr lang="en-US" altLang="zh-CN" sz="2000" b="1" dirty="0">
                <a:solidFill>
                  <a:schemeClr val="hlink"/>
                </a:solidFill>
                <a:latin typeface="Times New Roman" panose="02020603050405020304" pitchFamily="18" charset="0"/>
              </a:rPr>
              <a:t>sex(t-&gt;sex) </a:t>
            </a: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(name, n);    salary = t-&gt;salary;</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只读成员</a:t>
            </a:r>
            <a:r>
              <a:rPr lang="en-US" altLang="zh-CN" sz="2000" b="1" dirty="0">
                <a:latin typeface="Times New Roman" panose="02020603050405020304" pitchFamily="18" charset="0"/>
              </a:rPr>
              <a:t>sex</a:t>
            </a:r>
            <a:r>
              <a:rPr lang="zh-CN" altLang="en-US" sz="2000" b="1" dirty="0">
                <a:latin typeface="Times New Roman" panose="02020603050405020304" pitchFamily="18" charset="0"/>
              </a:rPr>
              <a:t>必须在构造函数体之前初始化</a:t>
            </a:r>
          </a:p>
          <a:p>
            <a:pPr>
              <a:lnSpc>
                <a:spcPct val="85000"/>
              </a:lnSpc>
              <a:buFont typeface="Wingdings" panose="05000000000000000000" pitchFamily="2" charset="2"/>
              <a:buNone/>
            </a:pPr>
            <a:r>
              <a:rPr lang="en-US" altLang="zh-CN" sz="2000" b="1" dirty="0">
                <a:latin typeface="Times New Roman" panose="02020603050405020304" pitchFamily="18" charset="0"/>
              </a:rPr>
              <a:t>TUTOR::TUTOR(const char *n, char g, int s): </a:t>
            </a:r>
            <a:r>
              <a:rPr lang="en-US" altLang="zh-CN" sz="2000" b="1" dirty="0">
                <a:solidFill>
                  <a:schemeClr val="hlink"/>
                </a:solidFill>
                <a:latin typeface="Times New Roman" panose="02020603050405020304" pitchFamily="18" charset="0"/>
              </a:rPr>
              <a:t>sex(g)</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sarlary</a:t>
            </a:r>
            <a:r>
              <a:rPr lang="en-US" altLang="zh-CN" sz="2000" b="1" dirty="0">
                <a:latin typeface="Times New Roman" panose="02020603050405020304" pitchFamily="18" charset="0"/>
              </a:rPr>
              <a:t>(s) {</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(name, n);</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非只读成员</a:t>
            </a:r>
            <a:r>
              <a:rPr lang="en-US" altLang="zh-CN" sz="2000" b="1" dirty="0" err="1">
                <a:latin typeface="Times New Roman" panose="02020603050405020304" pitchFamily="18" charset="0"/>
              </a:rPr>
              <a:t>sarlary</a:t>
            </a:r>
            <a:r>
              <a:rPr lang="zh-CN" altLang="en-US" sz="2000" b="1" dirty="0">
                <a:latin typeface="Times New Roman" panose="02020603050405020304" pitchFamily="18" charset="0"/>
              </a:rPr>
              <a:t>可在函数体前初始化，也可在体内再次赋值</a:t>
            </a:r>
          </a:p>
          <a:p>
            <a:pPr>
              <a:lnSpc>
                <a:spcPct val="85000"/>
              </a:lnSpc>
              <a:buFont typeface="Wingdings" panose="05000000000000000000" pitchFamily="2" charset="2"/>
              <a:buNone/>
            </a:pPr>
            <a:r>
              <a:rPr lang="en-US" altLang="zh-CN" sz="2000" b="1" dirty="0">
                <a:solidFill>
                  <a:schemeClr val="hlink"/>
                </a:solidFill>
                <a:latin typeface="Times New Roman" panose="02020603050405020304" pitchFamily="18" charset="0"/>
              </a:rPr>
              <a:t>char *</a:t>
            </a:r>
            <a:r>
              <a:rPr lang="en-US" altLang="zh-CN" sz="2000" b="1" dirty="0">
                <a:latin typeface="Times New Roman" panose="02020603050405020304" pitchFamily="18" charset="0"/>
              </a:rPr>
              <a:t>TUTOR::</a:t>
            </a:r>
            <a:r>
              <a:rPr lang="en-US" altLang="zh-CN" sz="2000" b="1" dirty="0" err="1">
                <a:latin typeface="Times New Roman" panose="02020603050405020304" pitchFamily="18" charset="0"/>
              </a:rPr>
              <a:t>setname</a:t>
            </a:r>
            <a:r>
              <a:rPr lang="en-US" altLang="zh-CN" sz="2000" b="1" dirty="0">
                <a:latin typeface="Times New Roman" panose="02020603050405020304" pitchFamily="18" charset="0"/>
              </a:rPr>
              <a:t>(const char*n) {</a:t>
            </a:r>
          </a:p>
          <a:p>
            <a:pPr>
              <a:lnSpc>
                <a:spcPct val="85000"/>
              </a:lnSpc>
              <a:buFont typeface="Wingdings" panose="05000000000000000000" pitchFamily="2" charset="2"/>
              <a:buNone/>
            </a:pPr>
            <a:r>
              <a:rPr lang="en-US" altLang="zh-CN" sz="2000" b="1" dirty="0">
                <a:latin typeface="Times New Roman" panose="02020603050405020304" pitchFamily="18" charset="0"/>
              </a:rPr>
              <a:t>    return </a:t>
            </a:r>
            <a:r>
              <a:rPr lang="en-US" altLang="zh-CN" sz="2000" b="1" dirty="0" err="1">
                <a:latin typeface="Times New Roman" panose="02020603050405020304" pitchFamily="18" charset="0"/>
              </a:rPr>
              <a:t>strcpy</a:t>
            </a:r>
            <a:r>
              <a:rPr lang="en-US" altLang="zh-CN" sz="2000" b="1" dirty="0">
                <a:latin typeface="Times New Roman" panose="02020603050405020304" pitchFamily="18" charset="0"/>
              </a:rPr>
              <a:t>(</a:t>
            </a:r>
            <a:r>
              <a:rPr lang="en-US" altLang="zh-CN" sz="2000" b="1" dirty="0">
                <a:solidFill>
                  <a:schemeClr val="hlink"/>
                </a:solidFill>
                <a:latin typeface="Times New Roman" panose="02020603050405020304" pitchFamily="18" charset="0"/>
              </a:rPr>
              <a:t>name</a:t>
            </a:r>
            <a:r>
              <a:rPr lang="en-US" altLang="zh-CN" sz="2000" b="1" dirty="0">
                <a:latin typeface="Times New Roman" panose="02020603050405020304" pitchFamily="18" charset="0"/>
              </a:rPr>
              <a:t>, n);  //</a:t>
            </a:r>
            <a:r>
              <a:rPr lang="en-US" altLang="zh-CN" sz="2000" b="1" dirty="0" err="1">
                <a:latin typeface="Times New Roman" panose="02020603050405020304" pitchFamily="18" charset="0"/>
              </a:rPr>
              <a:t>strcpy</a:t>
            </a:r>
            <a:r>
              <a:rPr lang="zh-CN" altLang="en-US" sz="2000" b="1" dirty="0">
                <a:latin typeface="Times New Roman" panose="02020603050405020304" pitchFamily="18" charset="0"/>
              </a:rPr>
              <a:t>的返回值为</a:t>
            </a:r>
            <a:r>
              <a:rPr lang="en-US" altLang="zh-CN" sz="2000" b="1" dirty="0">
                <a:latin typeface="Times New Roman" panose="02020603050405020304" pitchFamily="18" charset="0"/>
              </a:rPr>
              <a:t>name</a:t>
            </a:r>
          </a:p>
          <a:p>
            <a:pPr>
              <a:lnSpc>
                <a:spcPct val="85000"/>
              </a:lnSpc>
              <a:buFont typeface="Wingdings" panose="05000000000000000000" pitchFamily="2" charset="2"/>
              <a:buNone/>
            </a:pPr>
            <a:r>
              <a:rPr lang="en-US" altLang="zh-CN" sz="2000" b="1" dirty="0">
                <a:latin typeface="Times New Roman" panose="02020603050405020304" pitchFamily="18" charset="0"/>
              </a:rPr>
              <a:t>}</a:t>
            </a:r>
          </a:p>
          <a:p>
            <a:pPr>
              <a:lnSpc>
                <a:spcPct val="85000"/>
              </a:lnSpc>
              <a:buFont typeface="Wingdings" panose="05000000000000000000" pitchFamily="2" charset="2"/>
              <a:buNone/>
            </a:pPr>
            <a:r>
              <a:rPr lang="en-US" altLang="zh-CN" sz="2000" b="1" dirty="0">
                <a:latin typeface="Times New Roman" panose="02020603050405020304" pitchFamily="18" charset="0"/>
              </a:rPr>
              <a:t>void main(void) {</a:t>
            </a:r>
          </a:p>
          <a:p>
            <a:pPr>
              <a:lnSpc>
                <a:spcPct val="85000"/>
              </a:lnSpc>
              <a:buFont typeface="Wingdings" panose="05000000000000000000" pitchFamily="2" charset="2"/>
              <a:buNone/>
            </a:pPr>
            <a:r>
              <a:rPr lang="en-US" altLang="zh-CN" sz="2000" b="1" dirty="0">
                <a:latin typeface="Times New Roman" panose="02020603050405020304" pitchFamily="18" charset="0"/>
              </a:rPr>
              <a:t>    TUTOR  wang("wang", 'F', 2000);   </a:t>
            </a:r>
          </a:p>
          <a:p>
            <a:pPr>
              <a:lnSpc>
                <a:spcPct val="85000"/>
              </a:lnSpc>
              <a:buFont typeface="Wingdings" panose="05000000000000000000" pitchFamily="2" charset="2"/>
              <a:buNone/>
            </a:pPr>
            <a:r>
              <a:rPr lang="en-US" altLang="zh-CN" sz="2000" b="1" dirty="0">
                <a:latin typeface="Times New Roman" panose="02020603050405020304" pitchFamily="18" charset="0"/>
              </a:rPr>
              <a:t>    TUTOR  yang("yang", &amp;wang);</a:t>
            </a:r>
          </a:p>
          <a:p>
            <a:pPr>
              <a:lnSpc>
                <a:spcPct val="85000"/>
              </a:lnSpc>
              <a:buFont typeface="Wingdings" panose="05000000000000000000" pitchFamily="2" charset="2"/>
              <a:buNone/>
            </a:pP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wang.getname</a:t>
            </a:r>
            <a:r>
              <a:rPr lang="en-US" altLang="zh-CN" sz="2000" b="1" dirty="0">
                <a:latin typeface="Times New Roman" panose="02020603050405020304" pitchFamily="18" charset="0"/>
              </a:rPr>
              <a:t>( ) = ‘W’;   </a:t>
            </a:r>
            <a:r>
              <a:rPr lang="en-US" altLang="zh-CN" sz="2000" b="1" dirty="0">
                <a:solidFill>
                  <a:schemeClr val="hlink"/>
                </a:solidFill>
                <a:latin typeface="Times New Roman" panose="02020603050405020304" pitchFamily="18" charset="0"/>
              </a:rPr>
              <a:t>//</a:t>
            </a:r>
            <a:r>
              <a:rPr lang="zh-CN" altLang="en-US" sz="2000" b="1" dirty="0">
                <a:solidFill>
                  <a:schemeClr val="hlink"/>
                </a:solidFill>
                <a:latin typeface="Times New Roman" panose="02020603050405020304" pitchFamily="18" charset="0"/>
              </a:rPr>
              <a:t>错误:不能改</a:t>
            </a:r>
            <a:r>
              <a:rPr lang="en-US" altLang="zh-CN" sz="2000" b="1" dirty="0" err="1">
                <a:solidFill>
                  <a:schemeClr val="hlink"/>
                </a:solidFill>
                <a:latin typeface="Times New Roman" panose="02020603050405020304" pitchFamily="18" charset="0"/>
              </a:rPr>
              <a:t>wang.getname</a:t>
            </a:r>
            <a:r>
              <a:rPr lang="en-US" altLang="zh-CN" sz="2000" b="1" dirty="0">
                <a:solidFill>
                  <a:schemeClr val="hlink"/>
                </a:solidFill>
                <a:latin typeface="Times New Roman" panose="02020603050405020304" pitchFamily="18" charset="0"/>
              </a:rPr>
              <a:t>( )</a:t>
            </a:r>
            <a:r>
              <a:rPr lang="zh-CN" altLang="en-US" sz="2000" b="1" dirty="0">
                <a:solidFill>
                  <a:schemeClr val="hlink"/>
                </a:solidFill>
                <a:latin typeface="Times New Roman" panose="02020603050405020304" pitchFamily="18" charset="0"/>
              </a:rPr>
              <a:t>指的字符</a:t>
            </a:r>
          </a:p>
          <a:p>
            <a:pPr>
              <a:lnSpc>
                <a:spcPct val="85000"/>
              </a:lnSpc>
              <a:buFont typeface="Wingdings" panose="05000000000000000000" pitchFamily="2" charset="2"/>
              <a:buNone/>
            </a:pPr>
            <a:r>
              <a:rPr lang="zh-CN" altLang="en-US" sz="2000" b="1" dirty="0">
                <a:latin typeface="Times New Roman" panose="02020603050405020304" pitchFamily="18" charset="0"/>
              </a:rPr>
              <a:t>    *</a:t>
            </a:r>
            <a:r>
              <a:rPr lang="en-US" altLang="zh-CN" sz="2000" b="1" dirty="0" err="1">
                <a:latin typeface="Times New Roman" panose="02020603050405020304" pitchFamily="18" charset="0"/>
              </a:rPr>
              <a:t>yang.setname</a:t>
            </a:r>
            <a:r>
              <a:rPr lang="en-US" altLang="zh-CN" sz="2000" b="1" dirty="0">
                <a:latin typeface="Times New Roman" panose="02020603050405020304" pitchFamily="18" charset="0"/>
              </a:rPr>
              <a:t>("Zang") = 'Y';</a:t>
            </a:r>
          </a:p>
          <a:p>
            <a:pPr>
              <a:lnSpc>
                <a:spcPct val="85000"/>
              </a:lnSpc>
              <a:buFont typeface="Wingdings" panose="05000000000000000000" pitchFamily="2" charset="2"/>
              <a:buNone/>
            </a:pPr>
            <a:r>
              <a:rPr lang="en-US" altLang="zh-CN" sz="2000" b="1" dirty="0">
                <a:latin typeface="Times New Roman" panose="02020603050405020304" pitchFamily="18" charset="0"/>
              </a:rPr>
              <a:t>}</a:t>
            </a:r>
            <a:endParaRPr lang="zh-CN" altLang="en-US" sz="2000" b="1" dirty="0">
              <a:latin typeface="Times New Roman" panose="02020603050405020304" pitchFamily="18" charset="0"/>
            </a:endParaRPr>
          </a:p>
        </p:txBody>
      </p:sp>
    </p:spTree>
    <p:extLst>
      <p:ext uri="{BB962C8B-B14F-4D97-AF65-F5344CB8AC3E}">
        <p14:creationId xmlns:p14="http://schemas.microsoft.com/office/powerpoint/2010/main" val="301233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5.2  const</a:t>
            </a:r>
            <a:r>
              <a:rPr lang="zh-CN" altLang="en-US" dirty="0"/>
              <a:t>、</a:t>
            </a:r>
            <a:r>
              <a:rPr lang="en-US" altLang="zh-CN" dirty="0"/>
              <a:t>volatile</a:t>
            </a:r>
            <a:r>
              <a:rPr lang="zh-CN" altLang="en-US" dirty="0"/>
              <a:t>和</a:t>
            </a:r>
            <a:r>
              <a:rPr lang="en-US" altLang="zh-CN" dirty="0"/>
              <a:t>mutable</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7" y="2413744"/>
            <a:ext cx="10431406" cy="3789564"/>
          </a:xfrm>
          <a:prstGeom prst="rect">
            <a:avLst/>
          </a:prstGeom>
          <a:noFill/>
        </p:spPr>
        <p:txBody>
          <a:bodyPr wrap="square">
            <a:spAutoFit/>
          </a:bodyPr>
          <a:lstStyle/>
          <a:p>
            <a:pPr marL="685800" lvl="1" indent="-228600" algn="just">
              <a:lnSpc>
                <a:spcPct val="104000"/>
              </a:lnSpc>
              <a:spcBef>
                <a:spcPts val="500"/>
              </a:spcBef>
              <a:buFont typeface="Wingdings" panose="05000000000000000000" pitchFamily="2" charset="2"/>
              <a:buChar char="l"/>
              <a:defRPr/>
            </a:pPr>
            <a:r>
              <a:rPr lang="zh-CN" altLang="en-US" sz="2400" b="1" dirty="0">
                <a:solidFill>
                  <a:srgbClr val="0000FF"/>
                </a:solidFill>
                <a:latin typeface="Times New Roman" panose="02020603050405020304" pitchFamily="18" charset="0"/>
              </a:rPr>
              <a:t>普通函数成员参数表后出现</a:t>
            </a:r>
            <a:r>
              <a:rPr lang="en-US" altLang="zh-CN" sz="2400" b="1" dirty="0">
                <a:solidFill>
                  <a:srgbClr val="0000FF"/>
                </a:solidFill>
                <a:latin typeface="Times New Roman" panose="02020603050405020304" pitchFamily="18" charset="0"/>
              </a:rPr>
              <a:t>const</a:t>
            </a:r>
            <a:r>
              <a:rPr lang="zh-CN" altLang="en-US" sz="2400" b="1" dirty="0">
                <a:solidFill>
                  <a:srgbClr val="0000FF"/>
                </a:solidFill>
                <a:latin typeface="Times New Roman" panose="02020603050405020304" pitchFamily="18" charset="0"/>
              </a:rPr>
              <a:t>或</a:t>
            </a:r>
            <a:r>
              <a:rPr lang="en-US" altLang="zh-CN" sz="2400" b="1" dirty="0">
                <a:solidFill>
                  <a:srgbClr val="0000FF"/>
                </a:solidFill>
                <a:latin typeface="Times New Roman" panose="02020603050405020304" pitchFamily="18" charset="0"/>
              </a:rPr>
              <a:t>volatile</a:t>
            </a:r>
            <a:r>
              <a:rPr lang="zh-CN" altLang="en-US" sz="2400" b="1" dirty="0">
                <a:solidFill>
                  <a:srgbClr val="0000FF"/>
                </a:solidFill>
                <a:latin typeface="Times New Roman" panose="02020603050405020304" pitchFamily="18" charset="0"/>
              </a:rPr>
              <a:t>，修饰</a:t>
            </a:r>
            <a:r>
              <a:rPr lang="en-US" altLang="zh-CN" sz="2400" b="1" dirty="0">
                <a:solidFill>
                  <a:srgbClr val="0000FF"/>
                </a:solidFill>
                <a:latin typeface="Times New Roman" panose="02020603050405020304" pitchFamily="18" charset="0"/>
              </a:rPr>
              <a:t>this</a:t>
            </a:r>
            <a:r>
              <a:rPr lang="zh-CN" altLang="en-US" sz="2400" b="1" dirty="0">
                <a:solidFill>
                  <a:srgbClr val="0000FF"/>
                </a:solidFill>
                <a:latin typeface="Times New Roman" panose="02020603050405020304" pitchFamily="18" charset="0"/>
              </a:rPr>
              <a:t>指向的对象。</a:t>
            </a:r>
            <a:r>
              <a:rPr lang="zh-CN" altLang="en-US" sz="2400" b="1" dirty="0">
                <a:latin typeface="Times New Roman" panose="02020603050405020304" pitchFamily="18" charset="0"/>
              </a:rPr>
              <a:t>出现</a:t>
            </a:r>
            <a:r>
              <a:rPr lang="en-US" altLang="zh-CN" sz="2400" b="1" dirty="0">
                <a:latin typeface="Times New Roman" panose="02020603050405020304" pitchFamily="18" charset="0"/>
              </a:rPr>
              <a:t>const</a:t>
            </a:r>
            <a:r>
              <a:rPr lang="zh-CN" altLang="en-US" sz="2400" b="1" dirty="0">
                <a:latin typeface="Times New Roman" panose="02020603050405020304" pitchFamily="18" charset="0"/>
              </a:rPr>
              <a:t>表示</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指向的对象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其非静态数据成员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不能被函数修改，</a:t>
            </a:r>
            <a:r>
              <a:rPr lang="zh-CN" altLang="en-US" sz="2400" b="1" dirty="0">
                <a:solidFill>
                  <a:srgbClr val="C00000"/>
                </a:solidFill>
                <a:latin typeface="Times New Roman" panose="02020603050405020304" pitchFamily="18" charset="0"/>
              </a:rPr>
              <a:t>但可以修改</a:t>
            </a:r>
            <a:r>
              <a:rPr lang="en-US" altLang="zh-CN" sz="2400" b="1" dirty="0">
                <a:solidFill>
                  <a:srgbClr val="C00000"/>
                </a:solidFill>
                <a:latin typeface="Times New Roman" panose="02020603050405020304" pitchFamily="18" charset="0"/>
              </a:rPr>
              <a:t>this</a:t>
            </a:r>
            <a:r>
              <a:rPr lang="zh-CN" altLang="en-US" sz="2400" b="1" dirty="0">
                <a:solidFill>
                  <a:srgbClr val="C00000"/>
                </a:solidFill>
                <a:latin typeface="Times New Roman" panose="02020603050405020304" pitchFamily="18" charset="0"/>
              </a:rPr>
              <a:t>指向对象的非只读类型的静态数据成员。</a:t>
            </a:r>
          </a:p>
          <a:p>
            <a:pPr marL="685800" lvl="1" indent="-228600" algn="just">
              <a:lnSpc>
                <a:spcPct val="104000"/>
              </a:lnSpc>
              <a:spcBef>
                <a:spcPts val="500"/>
              </a:spcBef>
              <a:buFont typeface="Wingdings" panose="05000000000000000000" pitchFamily="2" charset="2"/>
              <a:buChar char="l"/>
              <a:defRPr/>
            </a:pPr>
            <a:r>
              <a:rPr lang="zh-CN" altLang="en-US" sz="2400" b="1" dirty="0">
                <a:latin typeface="Times New Roman" panose="02020603050405020304" pitchFamily="18" charset="0"/>
              </a:rPr>
              <a:t>构造或析构函数的</a:t>
            </a:r>
            <a:r>
              <a:rPr lang="en-US" altLang="zh-CN" sz="2400" b="1" dirty="0">
                <a:latin typeface="Times New Roman" panose="02020603050405020304" pitchFamily="18" charset="0"/>
              </a:rPr>
              <a:t>this</a:t>
            </a:r>
            <a:r>
              <a:rPr lang="zh-CN" altLang="en-US" sz="2400" b="1" dirty="0">
                <a:latin typeface="Times New Roman" panose="02020603050405020304" pitchFamily="18" charset="0"/>
              </a:rPr>
              <a:t>不能被说明为 </a:t>
            </a:r>
            <a:r>
              <a:rPr lang="en-US" altLang="zh-CN" sz="2400" b="1" dirty="0">
                <a:latin typeface="Times New Roman" panose="02020603050405020304" pitchFamily="18" charset="0"/>
              </a:rPr>
              <a:t>const </a:t>
            </a:r>
            <a:r>
              <a:rPr lang="zh-CN" altLang="en-US" sz="2400" b="1" dirty="0">
                <a:latin typeface="Times New Roman" panose="02020603050405020304" pitchFamily="18" charset="0"/>
              </a:rPr>
              <a:t>或 </a:t>
            </a:r>
            <a:r>
              <a:rPr lang="en-US" altLang="zh-CN" sz="2400" b="1" dirty="0">
                <a:latin typeface="Times New Roman" panose="02020603050405020304" pitchFamily="18" charset="0"/>
              </a:rPr>
              <a:t>volatile </a:t>
            </a:r>
            <a:r>
              <a:rPr lang="zh-CN" altLang="en-US" sz="2400" b="1" dirty="0">
                <a:latin typeface="Times New Roman" panose="02020603050405020304" pitchFamily="18" charset="0"/>
              </a:rPr>
              <a:t>的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即要构造或析构的对象应该能被修改，且状态要稳定不易变</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p>
          <a:p>
            <a:pPr marL="685800" lvl="1" indent="-228600" algn="just">
              <a:lnSpc>
                <a:spcPct val="10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对隐含参数的修饰还会会影响函数成员的重载：</a:t>
            </a:r>
          </a:p>
          <a:p>
            <a:pPr marL="685800" lvl="1" indent="-228600" algn="just">
              <a:lnSpc>
                <a:spcPct val="10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普通对象应调用参数表后不带 </a:t>
            </a: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和 </a:t>
            </a:r>
            <a:r>
              <a:rPr lang="en-US" altLang="zh-CN" sz="2400" b="1" dirty="0">
                <a:solidFill>
                  <a:srgbClr val="C00000"/>
                </a:solidFill>
                <a:latin typeface="Times New Roman" panose="02020603050405020304" pitchFamily="18" charset="0"/>
              </a:rPr>
              <a:t>volatile </a:t>
            </a:r>
            <a:r>
              <a:rPr lang="zh-CN" altLang="en-US" sz="2400" b="1" dirty="0">
                <a:solidFill>
                  <a:srgbClr val="C00000"/>
                </a:solidFill>
                <a:latin typeface="Times New Roman" panose="02020603050405020304" pitchFamily="18" charset="0"/>
              </a:rPr>
              <a:t>的函数成员；</a:t>
            </a:r>
          </a:p>
          <a:p>
            <a:pPr marL="685800" lvl="1" indent="-228600" algn="just">
              <a:lnSpc>
                <a:spcPct val="104000"/>
              </a:lnSpc>
              <a:spcBef>
                <a:spcPts val="500"/>
              </a:spcBef>
              <a:buFont typeface="Wingdings" panose="05000000000000000000" pitchFamily="2" charset="2"/>
              <a:buChar char="l"/>
              <a:defRPr/>
            </a:pPr>
            <a:r>
              <a:rPr lang="en-US" altLang="zh-CN" sz="2400" b="1" dirty="0">
                <a:solidFill>
                  <a:srgbClr val="C00000"/>
                </a:solidFill>
                <a:latin typeface="Times New Roman" panose="02020603050405020304" pitchFamily="18" charset="0"/>
              </a:rPr>
              <a:t>const </a:t>
            </a:r>
            <a:r>
              <a:rPr lang="zh-CN" altLang="en-US" sz="2400" b="1" dirty="0">
                <a:solidFill>
                  <a:srgbClr val="C00000"/>
                </a:solidFill>
                <a:latin typeface="Times New Roman" panose="02020603050405020304" pitchFamily="18" charset="0"/>
              </a:rPr>
              <a:t>和 </a:t>
            </a:r>
            <a:r>
              <a:rPr lang="en-US" altLang="zh-CN" sz="2400" b="1" dirty="0">
                <a:solidFill>
                  <a:srgbClr val="C00000"/>
                </a:solidFill>
                <a:latin typeface="Times New Roman" panose="02020603050405020304" pitchFamily="18" charset="0"/>
              </a:rPr>
              <a:t>volatile </a:t>
            </a:r>
            <a:r>
              <a:rPr lang="zh-CN" altLang="en-US" sz="2400" b="1" dirty="0">
                <a:solidFill>
                  <a:srgbClr val="C00000"/>
                </a:solidFill>
                <a:latin typeface="Times New Roman" panose="02020603050405020304" pitchFamily="18" charset="0"/>
              </a:rPr>
              <a:t>对象应分别调用参数表后出现</a:t>
            </a:r>
            <a:r>
              <a:rPr lang="en-US" altLang="zh-CN" sz="2400" b="1" dirty="0">
                <a:solidFill>
                  <a:srgbClr val="C00000"/>
                </a:solidFill>
                <a:latin typeface="Times New Roman" panose="02020603050405020304" pitchFamily="18" charset="0"/>
              </a:rPr>
              <a:t>const</a:t>
            </a:r>
            <a:r>
              <a:rPr lang="zh-CN" altLang="en-US" sz="2400" b="1" dirty="0">
                <a:solidFill>
                  <a:srgbClr val="C00000"/>
                </a:solidFill>
                <a:latin typeface="Times New Roman" panose="02020603050405020304" pitchFamily="18" charset="0"/>
              </a:rPr>
              <a:t>和</a:t>
            </a:r>
            <a:r>
              <a:rPr lang="en-US" altLang="zh-CN" sz="2400" b="1" dirty="0">
                <a:solidFill>
                  <a:srgbClr val="C00000"/>
                </a:solidFill>
                <a:latin typeface="Times New Roman" panose="02020603050405020304" pitchFamily="18" charset="0"/>
              </a:rPr>
              <a:t>volatile</a:t>
            </a:r>
            <a:r>
              <a:rPr lang="zh-CN" altLang="en-US" sz="2400" b="1" dirty="0">
                <a:solidFill>
                  <a:srgbClr val="C00000"/>
                </a:solidFill>
                <a:latin typeface="Times New Roman" panose="02020603050405020304" pitchFamily="18" charset="0"/>
              </a:rPr>
              <a:t>的函数成员</a:t>
            </a:r>
            <a:r>
              <a:rPr lang="zh-CN" altLang="en-US" sz="2400" b="1" dirty="0">
                <a:latin typeface="Times New Roman" panose="02020603050405020304" pitchFamily="18" charset="0"/>
              </a:rPr>
              <a:t>，否则编译程序会对函数调用发出警告。</a:t>
            </a:r>
          </a:p>
        </p:txBody>
      </p:sp>
    </p:spTree>
    <p:extLst>
      <p:ext uri="{BB962C8B-B14F-4D97-AF65-F5344CB8AC3E}">
        <p14:creationId xmlns:p14="http://schemas.microsoft.com/office/powerpoint/2010/main" val="3627868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3606</Words>
  <Application>Microsoft Office PowerPoint</Application>
  <PresentationFormat>宽屏</PresentationFormat>
  <Paragraphs>274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等线 Light</vt:lpstr>
      <vt:lpstr>隶书</vt:lpstr>
      <vt:lpstr>Arial</vt:lpstr>
      <vt:lpstr>Cambria Math</vt:lpstr>
      <vt:lpstr>Tahoma</vt:lpstr>
      <vt:lpstr>Times New Roman</vt:lpstr>
      <vt:lpstr>Wingdings</vt:lpstr>
      <vt:lpstr>Office 主题​​</vt:lpstr>
      <vt:lpstr>PowerPoint 演示文稿</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Jin Lianghai</cp:lastModifiedBy>
  <cp:revision>399</cp:revision>
  <dcterms:created xsi:type="dcterms:W3CDTF">2020-04-22T10:23:54Z</dcterms:created>
  <dcterms:modified xsi:type="dcterms:W3CDTF">2021-09-28T07:34:37Z</dcterms:modified>
</cp:coreProperties>
</file>