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71" r:id="rId3"/>
    <p:sldId id="402" r:id="rId4"/>
    <p:sldId id="403" r:id="rId5"/>
    <p:sldId id="408" r:id="rId6"/>
    <p:sldId id="409" r:id="rId7"/>
    <p:sldId id="410" r:id="rId8"/>
    <p:sldId id="404" r:id="rId9"/>
    <p:sldId id="405" r:id="rId10"/>
    <p:sldId id="411" r:id="rId11"/>
    <p:sldId id="412" r:id="rId12"/>
    <p:sldId id="406" r:id="rId13"/>
    <p:sldId id="413" r:id="rId14"/>
    <p:sldId id="414" r:id="rId15"/>
    <p:sldId id="415" r:id="rId16"/>
    <p:sldId id="416" r:id="rId17"/>
    <p:sldId id="419" r:id="rId18"/>
    <p:sldId id="417" r:id="rId19"/>
    <p:sldId id="418" r:id="rId20"/>
    <p:sldId id="422" r:id="rId21"/>
    <p:sldId id="423" r:id="rId22"/>
    <p:sldId id="424" r:id="rId23"/>
    <p:sldId id="421" r:id="rId24"/>
    <p:sldId id="425" r:id="rId25"/>
    <p:sldId id="420" r:id="rId26"/>
    <p:sldId id="427" r:id="rId27"/>
    <p:sldId id="428" r:id="rId28"/>
    <p:sldId id="429" r:id="rId29"/>
    <p:sldId id="432" r:id="rId30"/>
    <p:sldId id="433" r:id="rId31"/>
    <p:sldId id="431" r:id="rId32"/>
    <p:sldId id="430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1254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0CF0C-C475-4597-B975-761023AE0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B7B5FE-657F-4D8B-84E3-E536CCD64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5FAACB-5D95-4341-8E03-190B0476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4D607A-C6EE-4D13-8E7B-0EDF0431E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48F028-0370-44F9-A9C1-3B00EA53F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07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B3D22-F3CA-4388-B307-CD410D37F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48CEA9-13AA-475A-A86D-2F07E97FD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77C104-755C-4E0D-9F81-A888604EC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00B4F1-94C5-4B38-8BBC-AB306924C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226C39-16EC-4296-BF5E-FEB96E718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72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80373B-42B1-4F77-9762-3C13FFB14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7513F6-E5B9-47AB-AE23-22C67255A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E5392D-DCDE-4D68-B1E9-730B2BE2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E3CDE0-0D96-4F89-9406-346235743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79C6AB-9F40-41ED-A2EF-05E417587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8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BFC112-8DDA-424A-8687-9B08C0F26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0B34B4-F529-479F-8D3D-638208EC1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AF4AA9-D021-46EA-92FF-75A1EE98A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A398F7-9E36-4728-B2D9-613DBB61F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3505C4-5F65-4F3A-BC56-CDC583E16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20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DAFFF-1FD0-49A4-ABC8-C6B3BCCF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E89BB2-69D8-4AEC-9DA6-59545E60D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721129-1CE0-4747-9A14-F9136DD56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FFE072-2FB1-43AE-920C-5C7CFCFB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9E1053-7032-4F3B-953F-99BEA376A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76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29E13-2A25-4E8A-8D6A-3D8F00874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77B380-0545-4A23-A627-821B53F647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A65105-301E-4376-9902-AA7FB720E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9762A9-08E1-40A9-8209-F190BB324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C84DA0-3903-4EED-941D-4CD4068BC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455038-3152-49B8-B12B-6C0C25612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12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F3C9AB-7816-46C9-8626-C82D5599E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B8DD6A-22B3-42BE-86F7-5571FCAF6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4259E3-A6F7-4163-B36C-A0CD31619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05018B-3435-4D69-9FE6-C24A90CA83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8F1995-AA67-4C7F-953C-F1D51CF793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ADC97C-91A9-41E5-BC8F-23F7B4CC2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59A81E-6710-4AB7-8C28-B9F5FAB1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45CB70-63F3-44A8-AA4B-0F3D68985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021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2E9F9-1E38-4E49-80E4-243A184BB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ECDB1F-C0A8-481F-BC96-1D0BA310D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46FF67-8CFB-454F-B47C-BB280741E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E252D3-E73D-48DD-9431-DE99E94CC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80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654011-230D-4A0C-AF29-B14A77EF5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98A4FE-5206-4BB1-AB85-473ED2889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50D088-C531-48B5-AE41-2B221EC78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1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6C78DB-51CF-4FA9-B53E-FE1F9320E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9B8352-0694-4CBC-83D4-FAB432891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9AA069-C76B-484B-AE2F-2B81413B1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E3AAC2-59E6-47B2-A4C9-A7653A731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A25DDE-C59F-48F4-B077-0BB817E3D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D0200E-8EA2-45D8-959D-94A112560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2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60032-65D6-4CF1-BE29-B7AAF2082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4ADBB6-84E9-4DFE-AF51-FD1D931C3C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DDEF10-CA04-4BD5-9028-E99698393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871394-226A-4C6E-8662-5A59A2EC3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80503B-4B4C-4709-BEA5-E0D3B3E50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56B1C9-2E73-40D7-84DE-8722119B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131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62292C-D63E-43C6-BEE6-7859A6158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D22FE6-45C3-4A8F-957E-C710D2A1B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D21465-63E9-43E4-AFA8-64101752FA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32EFA-BE2A-40A7-A0E8-44F720E634FB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2B7F57-5C28-44F9-BD9D-A46592A84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E604EA-7B0E-4EE1-90EB-A235A0EEC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420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53150-BEC9-4ECB-B4DD-8BAF2D5658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6D3A65-6862-43F3-B0B7-10205FFD71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70254CA-192B-4969-915C-E83C3C3AB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8C9F472-CBA2-4177-8CA7-DD302FC90870}"/>
              </a:ext>
            </a:extLst>
          </p:cNvPr>
          <p:cNvSpPr/>
          <p:nvPr/>
        </p:nvSpPr>
        <p:spPr>
          <a:xfrm>
            <a:off x="3573710" y="1359673"/>
            <a:ext cx="838060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C++</a:t>
            </a:r>
            <a:r>
              <a:rPr lang="zh-CN" altLang="en-US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程序设计精要教程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6F85761-B2E6-4E27-8353-63D7D448F057}"/>
              </a:ext>
            </a:extLst>
          </p:cNvPr>
          <p:cNvSpPr/>
          <p:nvPr/>
        </p:nvSpPr>
        <p:spPr>
          <a:xfrm>
            <a:off x="6600253" y="4703544"/>
            <a:ext cx="29546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华中科技大学</a:t>
            </a:r>
          </a:p>
        </p:txBody>
      </p:sp>
    </p:spTree>
    <p:extLst>
      <p:ext uri="{BB962C8B-B14F-4D97-AF65-F5344CB8AC3E}">
        <p14:creationId xmlns:p14="http://schemas.microsoft.com/office/powerpoint/2010/main" val="1713993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8.1   </a:t>
            </a:r>
            <a:r>
              <a:rPr lang="zh-CN" altLang="zh-CN" dirty="0"/>
              <a:t>虚函数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0984684" cy="3878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重载函数使用静态联编（早期绑定）机制；虚函数采用动态联编（晚期绑定）机制；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685800" lvl="1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早期绑定：在程序运行之前的绑定；晚期绑定：在程序运行中，由程序自己完成的绑定。</a:t>
            </a:r>
          </a:p>
          <a:p>
            <a:pPr marL="685800" lvl="1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对于父类</a:t>
            </a:r>
            <a:r>
              <a:rPr lang="en-US" altLang="zh-CN" sz="2400" b="1" dirty="0"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</a:rPr>
              <a:t>中声明的虚函数</a:t>
            </a:r>
            <a:r>
              <a:rPr lang="en-US" altLang="zh-CN" sz="2400" b="1" dirty="0">
                <a:latin typeface="Times New Roman" panose="02020603050405020304" pitchFamily="18" charset="0"/>
              </a:rPr>
              <a:t>f( )</a:t>
            </a:r>
            <a:r>
              <a:rPr lang="zh-CN" altLang="en-US" sz="2400" b="1" dirty="0">
                <a:latin typeface="Times New Roman" panose="02020603050405020304" pitchFamily="18" charset="0"/>
              </a:rPr>
              <a:t>，若在子类</a:t>
            </a:r>
            <a:r>
              <a:rPr lang="en-US" altLang="zh-CN" sz="2400" b="1" dirty="0">
                <a:latin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</a:rPr>
              <a:t>中重定义</a:t>
            </a:r>
            <a:r>
              <a:rPr lang="en-US" altLang="zh-CN" sz="2400" b="1" dirty="0">
                <a:latin typeface="Times New Roman" panose="02020603050405020304" pitchFamily="18" charset="0"/>
              </a:rPr>
              <a:t>f( )</a:t>
            </a:r>
            <a:r>
              <a:rPr lang="zh-CN" altLang="en-US" sz="2400" b="1" dirty="0">
                <a:latin typeface="Times New Roman" panose="02020603050405020304" pitchFamily="18" charset="0"/>
              </a:rPr>
              <a:t>，必须确保子类</a:t>
            </a:r>
            <a:r>
              <a:rPr lang="en-US" altLang="zh-CN" sz="2400" b="1" dirty="0">
                <a:latin typeface="Times New Roman" panose="02020603050405020304" pitchFamily="18" charset="0"/>
              </a:rPr>
              <a:t>B::f( )</a:t>
            </a:r>
            <a:r>
              <a:rPr lang="zh-CN" altLang="en-US" sz="2400" b="1" dirty="0">
                <a:latin typeface="Times New Roman" panose="02020603050405020304" pitchFamily="18" charset="0"/>
              </a:rPr>
              <a:t>与父类</a:t>
            </a:r>
            <a:r>
              <a:rPr lang="en-US" altLang="zh-CN" sz="2400" b="1" dirty="0">
                <a:latin typeface="Times New Roman" panose="02020603050405020304" pitchFamily="18" charset="0"/>
              </a:rPr>
              <a:t>A::f( )</a:t>
            </a:r>
            <a:r>
              <a:rPr lang="zh-CN" altLang="en-US" sz="2400" b="1" dirty="0">
                <a:latin typeface="Times New Roman" panose="02020603050405020304" pitchFamily="18" charset="0"/>
              </a:rPr>
              <a:t>具有完全相同的函数原型，才能覆盖原虚函数</a:t>
            </a:r>
            <a:r>
              <a:rPr lang="en-US" altLang="zh-CN" sz="2400" b="1" dirty="0">
                <a:latin typeface="Times New Roman" panose="02020603050405020304" pitchFamily="18" charset="0"/>
              </a:rPr>
              <a:t>f( )</a:t>
            </a:r>
            <a:r>
              <a:rPr lang="zh-CN" altLang="en-US" sz="2400" b="1" dirty="0">
                <a:latin typeface="Times New Roman" panose="02020603050405020304" pitchFamily="18" charset="0"/>
              </a:rPr>
              <a:t>而产生虚特性，执行动态联编机制。否则，只要有一个参数不同，编译系统就认为它是一个全新的（函数名相同时重载）函数，而不实现动态联编。</a:t>
            </a:r>
          </a:p>
        </p:txBody>
      </p:sp>
    </p:spTree>
    <p:extLst>
      <p:ext uri="{BB962C8B-B14F-4D97-AF65-F5344CB8AC3E}">
        <p14:creationId xmlns:p14="http://schemas.microsoft.com/office/powerpoint/2010/main" val="2921128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8.2   </a:t>
            </a:r>
            <a:r>
              <a:rPr lang="zh-CN" altLang="zh-CN" dirty="0"/>
              <a:t>虚</a:t>
            </a:r>
            <a:r>
              <a:rPr lang="zh-CN" altLang="en-US" dirty="0"/>
              <a:t>析构</a:t>
            </a:r>
            <a:r>
              <a:rPr lang="zh-CN" altLang="zh-CN" dirty="0"/>
              <a:t>函数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0422709" cy="3563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如果基类的析构函数定义为虚析构函数，则派生类的析构函数就会自动成为虚析构函数（原型不同）。</a:t>
            </a:r>
          </a:p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说明虚析构函数的目的在于在使用</a:t>
            </a:r>
            <a:r>
              <a:rPr lang="en-US" altLang="zh-CN" sz="2400" b="1" dirty="0">
                <a:latin typeface="Times New Roman" panose="02020603050405020304" pitchFamily="18" charset="0"/>
              </a:rPr>
              <a:t>delete</a:t>
            </a:r>
            <a:r>
              <a:rPr lang="zh-CN" altLang="en-US" sz="2400" b="1" dirty="0">
                <a:latin typeface="Times New Roman" panose="02020603050405020304" pitchFamily="18" charset="0"/>
              </a:rPr>
              <a:t>运算符释放一个对象时，能够保证所执行的析构函数就是该对象的析构函数；最好将所有的析构函数都定义为虚析构函数。注意，对象数组指针</a:t>
            </a:r>
            <a:r>
              <a:rPr lang="en-US" altLang="zh-CN" sz="2400" b="1" dirty="0">
                <a:latin typeface="Times New Roman" panose="02020603050405020304" pitchFamily="18" charset="0"/>
              </a:rPr>
              <a:t>p</a:t>
            </a:r>
            <a:r>
              <a:rPr lang="zh-CN" altLang="en-US" sz="2400" b="1" dirty="0">
                <a:latin typeface="Times New Roman" panose="02020603050405020304" pitchFamily="18" charset="0"/>
              </a:rPr>
              <a:t>应用</a:t>
            </a:r>
            <a:r>
              <a:rPr lang="en-US" altLang="zh-CN" sz="2400" b="1" dirty="0">
                <a:latin typeface="Times New Roman" panose="02020603050405020304" pitchFamily="18" charset="0"/>
              </a:rPr>
              <a:t>delete []p</a:t>
            </a:r>
            <a:r>
              <a:rPr lang="zh-CN" altLang="en-US" sz="2400" b="1" dirty="0">
                <a:latin typeface="Times New Roman" panose="02020603050405020304" pitchFamily="18" charset="0"/>
              </a:rPr>
              <a:t>释放。</a:t>
            </a:r>
          </a:p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注意：如果为基类和派生类的对象分配了动态内存，或者为派生类的对象成员分配了动态内存，则一定要将基类和派生类的析构函数定义为虚析构函数，否则便可能造成内存泄漏，导致系统出现内存保护错误。</a:t>
            </a:r>
          </a:p>
        </p:txBody>
      </p:sp>
    </p:spTree>
    <p:extLst>
      <p:ext uri="{BB962C8B-B14F-4D97-AF65-F5344CB8AC3E}">
        <p14:creationId xmlns:p14="http://schemas.microsoft.com/office/powerpoint/2010/main" val="925755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224" y="244475"/>
            <a:ext cx="5772152" cy="1127125"/>
          </a:xfrm>
        </p:spPr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C0C796ED-AACE-464A-9DBD-78C97EB81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586" y="1584325"/>
            <a:ext cx="4945064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class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{</a:t>
            </a:r>
          </a:p>
          <a:p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public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char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*s;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A(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const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char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*</a:t>
            </a:r>
            <a:r>
              <a:rPr lang="en-US" altLang="zh-CN" sz="2400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 {</a:t>
            </a:r>
          </a:p>
          <a:p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 this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-&gt;s =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new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char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[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strlen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)+1];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strcpy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this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-&gt;s, </a:t>
            </a:r>
            <a:r>
              <a:rPr lang="en-US" altLang="zh-CN" sz="2400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}</a:t>
            </a:r>
          </a:p>
          <a:p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virtual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~A( ) {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delete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s; }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};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0ADF3895-957C-4748-B5F0-491A691779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1650" y="1196657"/>
            <a:ext cx="6273652" cy="5416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class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public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public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char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*s;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B(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const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char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*</a:t>
            </a:r>
            <a:r>
              <a:rPr lang="en-US" altLang="zh-CN" sz="2400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): </a:t>
            </a:r>
            <a:r>
              <a:rPr lang="en-US" altLang="zh-CN" sz="2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 this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-&gt;s =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new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char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[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strlen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)+1];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strcpy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this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-&gt;s, </a:t>
            </a:r>
            <a:r>
              <a:rPr lang="en-US" altLang="zh-CN" sz="2400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}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virtual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~B( ) {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delete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s; }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};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void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main(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void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2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A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*a[2] = {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new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"123"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),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new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"</a:t>
            </a:r>
            <a:r>
              <a:rPr lang="en-US" altLang="zh-CN" sz="2400" dirty="0" err="1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abc</a:t>
            </a:r>
            <a:r>
              <a:rPr lang="en-US" altLang="zh-CN" sz="2400" dirty="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"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 };</a:t>
            </a:r>
          </a:p>
          <a:p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delete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a[0];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//</a:t>
            </a:r>
            <a:r>
              <a:rPr lang="zh-CN" altLang="en-US" sz="2200" b="1" dirty="0">
                <a:solidFill>
                  <a:srgbClr val="C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执行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~B()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delete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a[1];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//</a:t>
            </a:r>
            <a:r>
              <a:rPr lang="zh-CN" altLang="en-US" sz="2200" b="1" dirty="0">
                <a:solidFill>
                  <a:srgbClr val="C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执行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~A()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}  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如果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~A() 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非虚，结果怎样？</a:t>
            </a:r>
            <a:endParaRPr lang="en-US" altLang="zh-CN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701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8.3   </a:t>
            </a:r>
            <a:r>
              <a:rPr lang="zh-CN" altLang="en-US" dirty="0"/>
              <a:t>类的引用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0930295" cy="3672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用父类引用实现动态多态性时需要注意，若被</a:t>
            </a:r>
            <a:r>
              <a:rPr lang="en-US" altLang="zh-CN" sz="2400" b="1" dirty="0">
                <a:latin typeface="Times New Roman" panose="02020603050405020304" pitchFamily="18" charset="0"/>
              </a:rPr>
              <a:t>(new</a:t>
            </a:r>
            <a:r>
              <a:rPr lang="zh-CN" altLang="en-US" sz="2400" b="1" dirty="0">
                <a:latin typeface="Times New Roman" panose="02020603050405020304" pitchFamily="18" charset="0"/>
              </a:rPr>
              <a:t>产生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引用对象自身不能析构，则必须用</a:t>
            </a:r>
            <a:r>
              <a:rPr lang="en-US" altLang="zh-CN" sz="2400" b="1" dirty="0">
                <a:latin typeface="Times New Roman" panose="02020603050405020304" pitchFamily="18" charset="0"/>
              </a:rPr>
              <a:t>delete &amp;</a:t>
            </a:r>
            <a:r>
              <a:rPr lang="zh-CN" altLang="en-US" sz="2400" b="1" dirty="0">
                <a:latin typeface="Times New Roman" panose="02020603050405020304" pitchFamily="18" charset="0"/>
              </a:rPr>
              <a:t>析构：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     		</a:t>
            </a:r>
            <a:r>
              <a:rPr lang="en-US" altLang="zh-CN" sz="2400" b="1" dirty="0">
                <a:latin typeface="Times New Roman" panose="02020603050405020304" pitchFamily="18" charset="0"/>
              </a:rPr>
              <a:t>A  &amp;z = *new B(“123");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     		delete &amp;z;  //</a:t>
            </a:r>
            <a:r>
              <a:rPr lang="zh-CN" altLang="en-US" sz="2400" b="1" dirty="0">
                <a:latin typeface="Times New Roman" panose="02020603050405020304" pitchFamily="18" charset="0"/>
              </a:rPr>
              <a:t>析构对象</a:t>
            </a:r>
            <a:r>
              <a:rPr lang="en-US" altLang="zh-CN" sz="2400" b="1" dirty="0">
                <a:latin typeface="Times New Roman" panose="02020603050405020304" pitchFamily="18" charset="0"/>
              </a:rPr>
              <a:t>z</a:t>
            </a:r>
            <a:r>
              <a:rPr lang="zh-CN" altLang="en-US" sz="2400" b="1" dirty="0">
                <a:latin typeface="Times New Roman" panose="02020603050405020304" pitchFamily="18" charset="0"/>
              </a:rPr>
              <a:t>并释放对象</a:t>
            </a:r>
            <a:r>
              <a:rPr lang="en-US" altLang="zh-CN" sz="2400" b="1" dirty="0">
                <a:latin typeface="Times New Roman" panose="02020603050405020304" pitchFamily="18" charset="0"/>
              </a:rPr>
              <a:t>z</a:t>
            </a:r>
            <a:r>
              <a:rPr lang="zh-CN" altLang="en-US" sz="2400" b="1" dirty="0">
                <a:latin typeface="Times New Roman" panose="02020603050405020304" pitchFamily="18" charset="0"/>
              </a:rPr>
              <a:t>占用的内存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上述</a:t>
            </a:r>
            <a:r>
              <a:rPr lang="en-US" altLang="zh-CN" sz="2400" b="1" dirty="0">
                <a:latin typeface="Times New Roman" panose="02020603050405020304" pitchFamily="18" charset="0"/>
              </a:rPr>
              <a:t>delete &amp;z</a:t>
            </a:r>
            <a:r>
              <a:rPr lang="zh-CN" altLang="en-US" sz="2400" b="1" dirty="0">
                <a:latin typeface="Times New Roman" panose="02020603050405020304" pitchFamily="18" charset="0"/>
              </a:rPr>
              <a:t>完成了两个任务：①调用该对象析构函数</a:t>
            </a:r>
            <a:r>
              <a:rPr lang="en-US" altLang="zh-CN" sz="2400" b="1" dirty="0">
                <a:latin typeface="Times New Roman" panose="02020603050405020304" pitchFamily="18" charset="0"/>
              </a:rPr>
              <a:t>~B( )</a:t>
            </a:r>
            <a:r>
              <a:rPr lang="zh-CN" altLang="en-US" sz="2400" b="1" dirty="0">
                <a:latin typeface="Times New Roman" panose="02020603050405020304" pitchFamily="18" charset="0"/>
              </a:rPr>
              <a:t>，释放其基类和对象成员各自为字符指针</a:t>
            </a:r>
            <a:r>
              <a:rPr lang="en-US" altLang="zh-CN" sz="2400" b="1" dirty="0">
                <a:latin typeface="Times New Roman" panose="02020603050405020304" pitchFamily="18" charset="0"/>
              </a:rPr>
              <a:t>s</a:t>
            </a:r>
            <a:r>
              <a:rPr lang="zh-CN" altLang="en-US" sz="2400" b="1" dirty="0">
                <a:latin typeface="Times New Roman" panose="02020603050405020304" pitchFamily="18" charset="0"/>
              </a:rPr>
              <a:t>分配的空间；②释放</a:t>
            </a:r>
            <a:r>
              <a:rPr lang="en-US" altLang="zh-CN" sz="2400" b="1" dirty="0">
                <a:latin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</a:rPr>
              <a:t>对象自身占用的存储空间。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如将</a:t>
            </a:r>
            <a:r>
              <a:rPr lang="en-US" altLang="zh-CN" sz="2400" b="1" dirty="0">
                <a:latin typeface="Times New Roman" panose="02020603050405020304" pitchFamily="18" charset="0"/>
              </a:rPr>
              <a:t>delete &amp;z</a:t>
            </a:r>
            <a:r>
              <a:rPr lang="zh-CN" altLang="en-US" sz="2400" b="1" dirty="0">
                <a:latin typeface="Times New Roman" panose="02020603050405020304" pitchFamily="18" charset="0"/>
              </a:rPr>
              <a:t>改为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z.~A</a:t>
            </a:r>
            <a:r>
              <a:rPr lang="en-US" altLang="zh-CN" sz="2400" b="1" dirty="0">
                <a:latin typeface="Times New Roman" panose="02020603050405020304" pitchFamily="18" charset="0"/>
              </a:rPr>
              <a:t>( )</a:t>
            </a:r>
            <a:r>
              <a:rPr lang="zh-CN" altLang="en-US" sz="2400" b="1" dirty="0">
                <a:latin typeface="Times New Roman" panose="02020603050405020304" pitchFamily="18" charset="0"/>
              </a:rPr>
              <a:t>，则只完成任务①而没完成②；如果改为</a:t>
            </a:r>
            <a:r>
              <a:rPr lang="en-US" altLang="zh-CN" sz="2400" b="1" dirty="0">
                <a:latin typeface="Times New Roman" panose="02020603050405020304" pitchFamily="18" charset="0"/>
              </a:rPr>
              <a:t>free(&amp;z)</a:t>
            </a:r>
            <a:r>
              <a:rPr lang="zh-CN" altLang="en-US" sz="2400" b="1" dirty="0">
                <a:latin typeface="Times New Roman" panose="02020603050405020304" pitchFamily="18" charset="0"/>
              </a:rPr>
              <a:t>，则只完成任务②而没完成①。造成内存泄露。为什么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z.~A</a:t>
            </a:r>
            <a:r>
              <a:rPr lang="en-US" altLang="zh-CN" sz="2400" b="1" dirty="0">
                <a:latin typeface="Times New Roman" panose="02020603050405020304" pitchFamily="18" charset="0"/>
              </a:rPr>
              <a:t>( ) </a:t>
            </a:r>
            <a:r>
              <a:rPr lang="zh-CN" altLang="en-US" sz="2400" b="1" dirty="0">
                <a:latin typeface="Times New Roman" panose="02020603050405020304" pitchFamily="18" charset="0"/>
              </a:rPr>
              <a:t>执行</a:t>
            </a:r>
            <a:r>
              <a:rPr lang="en-US" altLang="zh-CN" sz="2400" b="1" dirty="0">
                <a:latin typeface="Times New Roman" panose="02020603050405020304" pitchFamily="18" charset="0"/>
              </a:rPr>
              <a:t>~B( )</a:t>
            </a:r>
            <a:r>
              <a:rPr lang="zh-CN" altLang="en-US" sz="2400" b="1" dirty="0">
                <a:latin typeface="Times New Roman" panose="02020603050405020304" pitchFamily="18" charset="0"/>
              </a:rPr>
              <a:t>？ </a:t>
            </a:r>
            <a:r>
              <a:rPr lang="en-US" altLang="zh-CN" sz="2400" b="1" dirty="0">
                <a:latin typeface="Times New Roman" panose="02020603050405020304" pitchFamily="18" charset="0"/>
              </a:rPr>
              <a:t>(z</a:t>
            </a:r>
            <a:r>
              <a:rPr lang="zh-CN" altLang="en-US" sz="2400" b="1" dirty="0">
                <a:latin typeface="Times New Roman" panose="02020603050405020304" pitchFamily="18" charset="0"/>
              </a:rPr>
              <a:t>实现为指针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81932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8.3   </a:t>
            </a:r>
            <a:r>
              <a:rPr lang="zh-CN" altLang="en-US" dirty="0"/>
              <a:t>类的引用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9851209" cy="2955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引用变量引用类的变量、函数参数或者常量，一般不需要引用变量负责构造和析构。由被引用的类的变量、参数或常量自动完成析构。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685800" lvl="1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当用常量对象、类型为</a:t>
            </a:r>
            <a:r>
              <a:rPr lang="en-US" altLang="zh-CN" sz="2400" b="1" dirty="0">
                <a:latin typeface="Times New Roman" panose="02020603050405020304" pitchFamily="18" charset="0"/>
              </a:rPr>
              <a:t>&amp;&amp;</a:t>
            </a:r>
            <a:r>
              <a:rPr lang="zh-CN" altLang="en-US" sz="2400" b="1" dirty="0">
                <a:latin typeface="Times New Roman" panose="02020603050405020304" pitchFamily="18" charset="0"/>
              </a:rPr>
              <a:t>的返回对象作为实参调用函数时，优先调用的函数是带有</a:t>
            </a:r>
            <a:r>
              <a:rPr lang="en-US" altLang="zh-CN" sz="2400" b="1" dirty="0">
                <a:latin typeface="Times New Roman" panose="02020603050405020304" pitchFamily="18" charset="0"/>
              </a:rPr>
              <a:t>&amp;&amp;</a:t>
            </a:r>
            <a:r>
              <a:rPr lang="zh-CN" altLang="en-US" sz="2400" b="1" dirty="0">
                <a:latin typeface="Times New Roman" panose="02020603050405020304" pitchFamily="18" charset="0"/>
              </a:rPr>
              <a:t>参数的函数。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685800" lvl="1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常量对象既可以被有址变量引用（分配对象内存），也可以被无址变量引用（分配对象缓存），但优先被无址形参引用。</a:t>
            </a:r>
          </a:p>
        </p:txBody>
      </p:sp>
    </p:spTree>
    <p:extLst>
      <p:ext uri="{BB962C8B-B14F-4D97-AF65-F5344CB8AC3E}">
        <p14:creationId xmlns:p14="http://schemas.microsoft.com/office/powerpoint/2010/main" val="3991421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BB3BEB5-68C9-48D8-B4FD-3A79C7CD112C}"/>
              </a:ext>
            </a:extLst>
          </p:cNvPr>
          <p:cNvSpPr txBox="1"/>
          <p:nvPr/>
        </p:nvSpPr>
        <p:spPr>
          <a:xfrm>
            <a:off x="952500" y="2407143"/>
            <a:ext cx="105156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&lt;iostream&gt;</a:t>
            </a:r>
          </a:p>
          <a:p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A {</a:t>
            </a:r>
          </a:p>
          <a:p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 </a:t>
            </a:r>
            <a:r>
              <a:rPr lang="en-US" altLang="zh-C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public:</a:t>
            </a:r>
          </a:p>
          <a:p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A(int </a:t>
            </a:r>
            <a:r>
              <a:rPr lang="en-US" altLang="zh-C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{ A::i = </a:t>
            </a:r>
            <a:r>
              <a:rPr lang="en-US" altLang="zh-C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cout &lt;&lt; "A“ &lt;&lt; </a:t>
            </a:r>
            <a:r>
              <a:rPr lang="en-US" altLang="zh-C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"\n";  };</a:t>
            </a:r>
          </a:p>
          <a:p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~A( )  { if(</a:t>
            </a:r>
            <a:r>
              <a:rPr lang="en-US" altLang="zh-C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cout &lt;&lt; "~A“ &lt;&lt; </a:t>
            </a:r>
            <a:r>
              <a:rPr lang="en-US" altLang="zh-C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"\n";  </a:t>
            </a:r>
            <a:r>
              <a:rPr lang="en-US" altLang="zh-C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 };</a:t>
            </a:r>
          </a:p>
          <a:p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>
              <a:spcBef>
                <a:spcPts val="1200"/>
              </a:spcBef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g(A &amp;a) { cout &lt;&lt; "g( ) \n"; }	          //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调用时初始化形参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>
              <a:spcBef>
                <a:spcPts val="1200"/>
              </a:spcBef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h(A &amp;&amp;a = A(5)) { cout &lt;&lt; "h( ) \n"; }  //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调用时初始化形参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A(5)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为默认值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54CCFB0-B20C-4F18-8871-9A763822EFDC}"/>
              </a:ext>
            </a:extLst>
          </p:cNvPr>
          <p:cNvSpPr txBox="1"/>
          <p:nvPr/>
        </p:nvSpPr>
        <p:spPr>
          <a:xfrm>
            <a:off x="797168" y="1837124"/>
            <a:ext cx="8956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8.7】</a:t>
            </a:r>
            <a:r>
              <a:rPr lang="zh-CN" altLang="en-US" dirty="0"/>
              <a:t>应用</a:t>
            </a:r>
            <a:r>
              <a:rPr lang="en-US" altLang="zh-CN" dirty="0"/>
              <a:t>delete</a:t>
            </a:r>
            <a:r>
              <a:rPr lang="zh-CN" altLang="en-US" dirty="0"/>
              <a:t>析构有址引用变量引用的通过</a:t>
            </a:r>
            <a:r>
              <a:rPr lang="en-US" altLang="zh-CN" dirty="0"/>
              <a:t>new</a:t>
            </a:r>
            <a:r>
              <a:rPr lang="zh-CN" altLang="en-US" dirty="0"/>
              <a:t>生成的对象</a:t>
            </a:r>
          </a:p>
        </p:txBody>
      </p:sp>
    </p:spTree>
    <p:extLst>
      <p:ext uri="{BB962C8B-B14F-4D97-AF65-F5344CB8AC3E}">
        <p14:creationId xmlns:p14="http://schemas.microsoft.com/office/powerpoint/2010/main" val="3515587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08BD38F-50A1-434F-9261-312CFF474B9B}"/>
              </a:ext>
            </a:extLst>
          </p:cNvPr>
          <p:cNvSpPr txBox="1"/>
          <p:nvPr/>
        </p:nvSpPr>
        <p:spPr>
          <a:xfrm>
            <a:off x="946298" y="1690688"/>
            <a:ext cx="9888279" cy="4457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main(void)</a:t>
            </a:r>
          </a:p>
          <a:p>
            <a:pPr>
              <a:spcBef>
                <a:spcPts val="500"/>
              </a:spcBef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500"/>
              </a:spcBef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 a(1), b(2);		//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自动调用构造函数构造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pPr>
              <a:spcBef>
                <a:spcPts val="500"/>
              </a:spcBef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 &amp;p = a;		//p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本身不用负责构造和析构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>
              <a:spcBef>
                <a:spcPts val="500"/>
              </a:spcBef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 &amp;q = *new A(3);	//q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有址引用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生成的无名对象</a:t>
            </a:r>
          </a:p>
          <a:p>
            <a:pPr>
              <a:spcBef>
                <a:spcPts val="500"/>
              </a:spcBef>
            </a:pP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&amp;r = p;		//r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有址引用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所引用的对象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>
              <a:spcBef>
                <a:spcPts val="500"/>
              </a:spcBef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g(b);			//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使用同类型的传统左值作为实参调用函数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g()</a:t>
            </a:r>
          </a:p>
          <a:p>
            <a:pPr>
              <a:spcBef>
                <a:spcPts val="500"/>
              </a:spcBef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h( );			//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使用无址右值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A(5)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作为实参调用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h()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，初始化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h()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的形参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>
              <a:spcBef>
                <a:spcPts val="500"/>
              </a:spcBef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h(A(4));		//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使用无址右值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A(4)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作为实参调用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h()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，初始化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h()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的形参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>
              <a:spcBef>
                <a:spcPts val="500"/>
              </a:spcBef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delete &amp;q;		//q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析构并释放通过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产生的对象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A(3)</a:t>
            </a:r>
          </a:p>
          <a:p>
            <a:pPr>
              <a:spcBef>
                <a:spcPts val="500"/>
              </a:spcBef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			//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退出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时依次自动析构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285321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5000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75" y="1265609"/>
            <a:ext cx="10515600" cy="44132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8.3   </a:t>
            </a:r>
            <a:r>
              <a:rPr lang="zh-CN" altLang="en-US" dirty="0"/>
              <a:t>类的引用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444908" y="1972417"/>
            <a:ext cx="11302184" cy="446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当类的内部包含指针成员时，为了防止内存泄漏，不应使用编译自动生成的构造函数、赋值运算符函数和析构函数。</a:t>
            </a:r>
          </a:p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对于类型为</a:t>
            </a:r>
            <a:r>
              <a:rPr lang="en-US" altLang="zh-CN" sz="2400" b="1" dirty="0"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</a:rPr>
              <a:t>且内部有指针的类，应自定义</a:t>
            </a:r>
            <a:r>
              <a:rPr lang="en-US" altLang="zh-CN" sz="2400" b="1" dirty="0">
                <a:latin typeface="Times New Roman" panose="02020603050405020304" pitchFamily="18" charset="0"/>
              </a:rPr>
              <a:t>A()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</a:rPr>
              <a:t>A(A&amp;&amp;)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noexcept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</a:rPr>
              <a:t>A(const A&amp;)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</a:rPr>
              <a:t>A&amp; operator=(const A&amp;)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</a:rPr>
              <a:t> A&amp; operator=(A&amp;&amp;)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noexcept</a:t>
            </a:r>
            <a:r>
              <a:rPr lang="zh-CN" altLang="en-US" sz="2400" b="1" dirty="0">
                <a:latin typeface="Times New Roman" panose="02020603050405020304" pitchFamily="18" charset="0"/>
              </a:rPr>
              <a:t>以及</a:t>
            </a:r>
            <a:r>
              <a:rPr lang="en-US" altLang="zh-CN" sz="2400" b="1" dirty="0">
                <a:latin typeface="Times New Roman" panose="02020603050405020304" pitchFamily="18" charset="0"/>
              </a:rPr>
              <a:t>~A(</a:t>
            </a:r>
            <a:r>
              <a:rPr lang="zh-CN" altLang="en-US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函数。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A(A&amp;&amp;)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、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A&amp; operator=(A&amp;&amp;)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通常应按移动语义实现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 sz="2400" b="1" dirty="0">
                <a:latin typeface="Times New Roman" panose="02020603050405020304" pitchFamily="18" charset="0"/>
              </a:rPr>
              <a:t>构造和赋值分别是浅拷贝移动构造和浅拷贝移动赋值。“移动”即将一个对象（通常是常量）内部的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分配内存的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 指针成员浅拷贝赋给新对象的内部指针成员，而前者的内部指针成员设置为空指针（即内存被移走了）。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对于</a:t>
            </a:r>
            <a:r>
              <a:rPr lang="en-US" altLang="zh-CN" sz="2400" b="1" dirty="0"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</a:rPr>
              <a:t>的派生类</a:t>
            </a:r>
            <a:r>
              <a:rPr lang="en-US" altLang="zh-CN" sz="2400" b="1" dirty="0">
                <a:latin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</a:rPr>
              <a:t>，在构造和赋值以基类</a:t>
            </a:r>
            <a:r>
              <a:rPr lang="en-US" altLang="zh-CN" sz="2400" b="1" dirty="0"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</a:rPr>
              <a:t>相关的对象时，若</a:t>
            </a:r>
            <a:r>
              <a:rPr lang="en-US" altLang="zh-CN" sz="2400" b="1" dirty="0">
                <a:latin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</a:rPr>
              <a:t>类参数为</a:t>
            </a:r>
            <a:r>
              <a:rPr lang="en-US" altLang="zh-CN" sz="2400" b="1" dirty="0">
                <a:latin typeface="Times New Roman" panose="02020603050405020304" pitchFamily="18" charset="0"/>
              </a:rPr>
              <a:t>&amp;&amp;</a:t>
            </a:r>
            <a:r>
              <a:rPr lang="zh-CN" altLang="en-US" sz="2400" b="1" dirty="0">
                <a:latin typeface="Times New Roman" panose="02020603050405020304" pitchFamily="18" charset="0"/>
              </a:rPr>
              <a:t>，则应对用</a:t>
            </a:r>
            <a:r>
              <a:rPr lang="en-US" altLang="zh-CN" sz="2400" b="1" dirty="0"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</a:rPr>
              <a:t>类参数为</a:t>
            </a:r>
            <a:r>
              <a:rPr lang="en-US" altLang="zh-CN" sz="2400" b="1" dirty="0">
                <a:latin typeface="Times New Roman" panose="02020603050405020304" pitchFamily="18" charset="0"/>
              </a:rPr>
              <a:t>&amp;&amp;</a:t>
            </a:r>
            <a:r>
              <a:rPr lang="zh-CN" altLang="en-US" sz="2400" b="1" dirty="0">
                <a:latin typeface="Times New Roman" panose="02020603050405020304" pitchFamily="18" charset="0"/>
              </a:rPr>
              <a:t>的拷贝和赋值运算函数。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252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938B60F-36C9-4922-9C93-82F4D4DCA1A3}"/>
              </a:ext>
            </a:extLst>
          </p:cNvPr>
          <p:cNvSpPr txBox="1"/>
          <p:nvPr/>
        </p:nvSpPr>
        <p:spPr>
          <a:xfrm>
            <a:off x="933450" y="1551791"/>
            <a:ext cx="1010285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class A {</a:t>
            </a:r>
          </a:p>
          <a:p>
            <a:r>
              <a:rPr lang="en-US" altLang="zh-CN" sz="2000" b="1" dirty="0"/>
              <a:t>    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*p;</a:t>
            </a:r>
          </a:p>
          <a:p>
            <a:r>
              <a:rPr lang="en-US" altLang="zh-CN" sz="2000" b="1" dirty="0"/>
              <a:t>    int m;</a:t>
            </a:r>
          </a:p>
          <a:p>
            <a:r>
              <a:rPr lang="en-US" altLang="zh-CN" sz="2000" b="1" dirty="0"/>
              <a:t>public:</a:t>
            </a:r>
          </a:p>
          <a:p>
            <a:r>
              <a:rPr lang="en-US" altLang="zh-CN" sz="2000" b="1" dirty="0"/>
              <a:t>    A(): p(</a:t>
            </a:r>
            <a:r>
              <a:rPr lang="en-US" altLang="zh-CN" sz="2000" b="1" dirty="0" err="1"/>
              <a:t>nullptr</a:t>
            </a:r>
            <a:r>
              <a:rPr lang="en-US" altLang="zh-CN" sz="2000" b="1" dirty="0"/>
              <a:t>), m(0) { }</a:t>
            </a:r>
          </a:p>
          <a:p>
            <a:r>
              <a:rPr lang="en-US" altLang="zh-CN" sz="2000" b="1" dirty="0"/>
              <a:t>    A(int m): p(new int[m]), m(p?m:0) { }</a:t>
            </a:r>
          </a:p>
          <a:p>
            <a:r>
              <a:rPr lang="en-US" altLang="zh-CN" sz="2000" b="1" dirty="0"/>
              <a:t>    A(</a:t>
            </a:r>
            <a:r>
              <a:rPr lang="en-US" altLang="zh-CN" sz="2000" b="1" dirty="0" err="1"/>
              <a:t>const</a:t>
            </a:r>
            <a:r>
              <a:rPr lang="en-US" altLang="zh-CN" sz="2000" b="1" dirty="0"/>
              <a:t> A &amp;a): p(new int[</a:t>
            </a:r>
            <a:r>
              <a:rPr lang="en-US" altLang="zh-CN" sz="2000" b="1" dirty="0" err="1"/>
              <a:t>a.m</a:t>
            </a:r>
            <a:r>
              <a:rPr lang="en-US" altLang="zh-CN" sz="2000" b="1" dirty="0"/>
              <a:t>]), m(p? </a:t>
            </a:r>
            <a:r>
              <a:rPr lang="en-US" altLang="zh-CN" sz="2000" b="1" dirty="0" err="1"/>
              <a:t>a.m</a:t>
            </a:r>
            <a:r>
              <a:rPr lang="en-US" altLang="zh-CN" sz="2000" b="1" dirty="0"/>
              <a:t> : 0)  { //</a:t>
            </a:r>
            <a:r>
              <a:rPr lang="zh-CN" altLang="en-US" sz="2000" b="1" dirty="0"/>
              <a:t>深拷贝构造必须为</a:t>
            </a:r>
            <a:r>
              <a:rPr lang="en-US" altLang="zh-CN" sz="2000" b="1" dirty="0"/>
              <a:t>p</a:t>
            </a:r>
            <a:r>
              <a:rPr lang="zh-CN" altLang="en-US" sz="2000" b="1" dirty="0"/>
              <a:t>重新分配内存</a:t>
            </a:r>
          </a:p>
          <a:p>
            <a:r>
              <a:rPr lang="zh-CN" altLang="en-US" sz="2000" b="1" dirty="0"/>
              <a:t>        </a:t>
            </a:r>
            <a:r>
              <a:rPr lang="en-US" altLang="zh-CN" sz="2000" b="1" dirty="0"/>
              <a:t>for (int x = 0; x &lt; m; x++) p[x] = </a:t>
            </a:r>
            <a:r>
              <a:rPr lang="en-US" altLang="zh-CN" sz="2000" b="1" dirty="0" err="1"/>
              <a:t>a.p</a:t>
            </a:r>
            <a:r>
              <a:rPr lang="en-US" altLang="zh-CN" sz="2000" b="1" dirty="0"/>
              <a:t>[x];</a:t>
            </a:r>
          </a:p>
          <a:p>
            <a:r>
              <a:rPr lang="en-US" altLang="zh-CN" sz="2000" b="1" dirty="0"/>
              <a:t>    }</a:t>
            </a:r>
          </a:p>
          <a:p>
            <a:r>
              <a:rPr lang="en-US" altLang="zh-CN" sz="2000" b="1" dirty="0"/>
              <a:t>    A(A &amp;&amp;a) </a:t>
            </a:r>
            <a:r>
              <a:rPr lang="en-US" altLang="zh-CN" sz="2000" b="1" dirty="0" err="1"/>
              <a:t>noexcept</a:t>
            </a:r>
            <a:r>
              <a:rPr lang="en-US" altLang="zh-CN" sz="2000" b="1" dirty="0"/>
              <a:t>: p(</a:t>
            </a:r>
            <a:r>
              <a:rPr lang="en-US" altLang="zh-CN" sz="2000" b="1" dirty="0" err="1"/>
              <a:t>a.p</a:t>
            </a:r>
            <a:r>
              <a:rPr lang="en-US" altLang="zh-CN" sz="2000" b="1" dirty="0"/>
              <a:t>), m(</a:t>
            </a:r>
            <a:r>
              <a:rPr lang="en-US" altLang="zh-CN" sz="2000" b="1" dirty="0" err="1"/>
              <a:t>a.m</a:t>
            </a:r>
            <a:r>
              <a:rPr lang="en-US" altLang="zh-CN" sz="2000" b="1" dirty="0"/>
              <a:t>)  { //</a:t>
            </a:r>
            <a:r>
              <a:rPr lang="zh-CN" altLang="en-US" sz="2000" b="1" dirty="0"/>
              <a:t>移动拷贝构造不要为</a:t>
            </a:r>
            <a:r>
              <a:rPr lang="en-US" altLang="zh-CN" sz="2000" b="1" dirty="0"/>
              <a:t>p</a:t>
            </a:r>
            <a:r>
              <a:rPr lang="zh-CN" altLang="en-US" sz="2000" b="1" dirty="0"/>
              <a:t>重新分配内存</a:t>
            </a:r>
          </a:p>
          <a:p>
            <a:r>
              <a:rPr lang="zh-CN" altLang="en-US" sz="2000" b="1" dirty="0"/>
              <a:t>        </a:t>
            </a:r>
            <a:r>
              <a:rPr lang="en-US" altLang="zh-CN" sz="2000" b="1" dirty="0" err="1"/>
              <a:t>a.p</a:t>
            </a:r>
            <a:r>
              <a:rPr lang="en-US" altLang="zh-CN" sz="2000" b="1" dirty="0"/>
              <a:t> = </a:t>
            </a:r>
            <a:r>
              <a:rPr lang="en-US" altLang="zh-CN" sz="2000" b="1" dirty="0" err="1"/>
              <a:t>nullptr</a:t>
            </a:r>
            <a:r>
              <a:rPr lang="en-US" altLang="zh-CN" sz="2000" b="1" dirty="0"/>
              <a:t>; </a:t>
            </a:r>
          </a:p>
          <a:p>
            <a:r>
              <a:rPr lang="en-US" altLang="zh-CN" sz="2000" b="1" dirty="0"/>
              <a:t>        </a:t>
            </a:r>
            <a:r>
              <a:rPr lang="en-US" altLang="zh-CN" sz="2000" b="1" dirty="0" err="1"/>
              <a:t>a.m</a:t>
            </a:r>
            <a:r>
              <a:rPr lang="en-US" altLang="zh-CN" sz="2000" b="1" dirty="0"/>
              <a:t> = 0;</a:t>
            </a:r>
          </a:p>
          <a:p>
            <a:r>
              <a:rPr lang="en-US" altLang="zh-CN" sz="2000" b="1" dirty="0"/>
              <a:t>    }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b="1" dirty="0"/>
              <a:t>~A() { </a:t>
            </a:r>
          </a:p>
          <a:p>
            <a:r>
              <a:rPr lang="en-US" altLang="zh-CN" sz="2000" b="1" dirty="0"/>
              <a:t>        if (p) { delete p; p = </a:t>
            </a:r>
            <a:r>
              <a:rPr lang="en-US" altLang="zh-CN" sz="2000" b="1" dirty="0" err="1"/>
              <a:t>nullptr</a:t>
            </a:r>
            <a:r>
              <a:rPr lang="en-US" altLang="zh-CN" sz="2000" b="1" dirty="0"/>
              <a:t>; m = 0; } </a:t>
            </a:r>
          </a:p>
          <a:p>
            <a:r>
              <a:rPr lang="zh-CN" altLang="en-US" sz="2000" b="1" dirty="0"/>
              <a:t>    </a:t>
            </a:r>
            <a:r>
              <a:rPr lang="en-US" altLang="zh-CN" sz="2000" b="1" dirty="0"/>
              <a:t>};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39097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2034395-A357-4A1C-97AE-3C6B3DFB6F9E}"/>
              </a:ext>
            </a:extLst>
          </p:cNvPr>
          <p:cNvSpPr txBox="1"/>
          <p:nvPr/>
        </p:nvSpPr>
        <p:spPr>
          <a:xfrm>
            <a:off x="901700" y="1514545"/>
            <a:ext cx="9699625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   A &amp;operator=(</a:t>
            </a:r>
            <a:r>
              <a:rPr lang="en-US" altLang="zh-CN" sz="2000" b="1" dirty="0" err="1"/>
              <a:t>const</a:t>
            </a:r>
            <a:r>
              <a:rPr lang="en-US" altLang="zh-CN" sz="2000" b="1" dirty="0"/>
              <a:t> A &amp;a) {  //</a:t>
            </a:r>
            <a:r>
              <a:rPr lang="zh-CN" altLang="en-US" sz="2000" b="1" dirty="0"/>
              <a:t>浅拷贝移动构造不为</a:t>
            </a:r>
            <a:r>
              <a:rPr lang="en-US" altLang="zh-CN" sz="2000" b="1" dirty="0"/>
              <a:t>e</a:t>
            </a:r>
            <a:r>
              <a:rPr lang="zh-CN" altLang="en-US" sz="2000" b="1" dirty="0"/>
              <a:t>重新分配内存</a:t>
            </a:r>
          </a:p>
          <a:p>
            <a:r>
              <a:rPr lang="zh-CN" altLang="en-US" sz="2000" b="1" dirty="0"/>
              <a:t>        </a:t>
            </a:r>
            <a:r>
              <a:rPr lang="en-US" altLang="zh-CN" sz="2000" b="1" dirty="0"/>
              <a:t>if (&amp;a == this) return *this;</a:t>
            </a:r>
          </a:p>
          <a:p>
            <a:r>
              <a:rPr lang="en-US" altLang="zh-CN" sz="2000" b="1" dirty="0"/>
              <a:t>        if (p) delete p;</a:t>
            </a:r>
          </a:p>
          <a:p>
            <a:r>
              <a:rPr lang="en-US" altLang="zh-CN" sz="2000" b="1" dirty="0"/>
              <a:t>        p = new int[</a:t>
            </a:r>
            <a:r>
              <a:rPr lang="en-US" altLang="zh-CN" sz="2000" b="1" dirty="0" err="1"/>
              <a:t>a.m</a:t>
            </a:r>
            <a:r>
              <a:rPr lang="en-US" altLang="zh-CN" sz="2000" b="1" dirty="0"/>
              <a:t>];	</a:t>
            </a:r>
          </a:p>
          <a:p>
            <a:r>
              <a:rPr lang="en-US" altLang="zh-CN" sz="2000" b="1" dirty="0"/>
              <a:t>        m = p ? </a:t>
            </a:r>
            <a:r>
              <a:rPr lang="en-US" altLang="zh-CN" sz="2000" b="1" dirty="0" err="1"/>
              <a:t>a.m</a:t>
            </a:r>
            <a:r>
              <a:rPr lang="en-US" altLang="zh-CN" sz="2000" b="1" dirty="0"/>
              <a:t>: 0;    	 </a:t>
            </a:r>
          </a:p>
          <a:p>
            <a:r>
              <a:rPr lang="en-US" altLang="zh-CN" sz="2000" b="1" dirty="0"/>
              <a:t>        for (int x = 0; x &lt; m; x++) p[x] = </a:t>
            </a:r>
            <a:r>
              <a:rPr lang="en-US" altLang="zh-CN" sz="2000" b="1" dirty="0" err="1"/>
              <a:t>a.p</a:t>
            </a:r>
            <a:r>
              <a:rPr lang="en-US" altLang="zh-CN" sz="2000" b="1" dirty="0"/>
              <a:t>[x];</a:t>
            </a:r>
          </a:p>
          <a:p>
            <a:r>
              <a:rPr lang="en-US" altLang="zh-CN" sz="2000" b="1" dirty="0"/>
              <a:t>        return *this;</a:t>
            </a:r>
          </a:p>
          <a:p>
            <a:r>
              <a:rPr lang="en-US" altLang="zh-CN" sz="2000" b="1" dirty="0"/>
              <a:t>    }</a:t>
            </a:r>
          </a:p>
          <a:p>
            <a:r>
              <a:rPr lang="en-US" altLang="zh-CN" sz="2000" b="1" dirty="0"/>
              <a:t>    A &amp;operator=(A &amp;&amp;a) </a:t>
            </a:r>
            <a:r>
              <a:rPr lang="en-US" altLang="zh-CN" sz="2000" b="1" dirty="0" err="1"/>
              <a:t>noexcept</a:t>
            </a:r>
            <a:r>
              <a:rPr lang="en-US" altLang="zh-CN" sz="2000" b="1" dirty="0"/>
              <a:t>  {  //</a:t>
            </a:r>
            <a:r>
              <a:rPr lang="zh-CN" altLang="en-US" sz="2000" b="1" dirty="0"/>
              <a:t>浅拷贝移动构造不为</a:t>
            </a:r>
            <a:r>
              <a:rPr lang="en-US" altLang="zh-CN" sz="2000" b="1" dirty="0"/>
              <a:t>e</a:t>
            </a:r>
            <a:r>
              <a:rPr lang="zh-CN" altLang="en-US" sz="2000" b="1" dirty="0"/>
              <a:t>重新分配内存</a:t>
            </a:r>
          </a:p>
          <a:p>
            <a:r>
              <a:rPr lang="zh-CN" altLang="en-US" sz="2000" b="1" dirty="0"/>
              <a:t>        </a:t>
            </a:r>
            <a:r>
              <a:rPr lang="en-US" altLang="zh-CN" sz="2000" b="1" dirty="0"/>
              <a:t>if (&amp;a == this) return *this;</a:t>
            </a:r>
          </a:p>
          <a:p>
            <a:r>
              <a:rPr lang="en-US" altLang="zh-CN" sz="2000" b="1" dirty="0"/>
              <a:t>        if (p) delete p;</a:t>
            </a:r>
          </a:p>
          <a:p>
            <a:r>
              <a:rPr lang="en-US" altLang="zh-CN" sz="2000" b="1" dirty="0"/>
              <a:t>        p = </a:t>
            </a:r>
            <a:r>
              <a:rPr lang="en-US" altLang="zh-CN" sz="2000" b="1" dirty="0" err="1"/>
              <a:t>a.p</a:t>
            </a:r>
            <a:r>
              <a:rPr lang="en-US" altLang="zh-CN" sz="2000" b="1" dirty="0"/>
              <a:t>;    m = p ? </a:t>
            </a:r>
            <a:r>
              <a:rPr lang="en-US" altLang="zh-CN" sz="2000" b="1" dirty="0" err="1"/>
              <a:t>a.m</a:t>
            </a:r>
            <a:r>
              <a:rPr lang="en-US" altLang="zh-CN" sz="2000" b="1" dirty="0"/>
              <a:t> : 0;   //</a:t>
            </a:r>
            <a:r>
              <a:rPr lang="zh-CN" altLang="en-US" sz="2000" b="1" dirty="0"/>
              <a:t>移动语义：资源</a:t>
            </a:r>
            <a:r>
              <a:rPr lang="en-US" altLang="zh-CN" sz="2000" b="1" dirty="0" err="1"/>
              <a:t>a.p</a:t>
            </a:r>
            <a:r>
              <a:rPr lang="zh-CN" altLang="en-US" sz="2000" b="1" dirty="0"/>
              <a:t>转移</a:t>
            </a:r>
            <a:endParaRPr lang="en-US" altLang="zh-CN" sz="2000" b="1" dirty="0"/>
          </a:p>
          <a:p>
            <a:r>
              <a:rPr lang="en-US" altLang="zh-CN" sz="2000" b="1" dirty="0"/>
              <a:t>        </a:t>
            </a:r>
            <a:r>
              <a:rPr lang="en-US" altLang="zh-CN" sz="2000" b="1" dirty="0" err="1"/>
              <a:t>a.p</a:t>
            </a:r>
            <a:r>
              <a:rPr lang="en-US" altLang="zh-CN" sz="2000" b="1" dirty="0"/>
              <a:t> = </a:t>
            </a:r>
            <a:r>
              <a:rPr lang="en-US" altLang="zh-CN" sz="2000" b="1" dirty="0" err="1"/>
              <a:t>nullptr</a:t>
            </a:r>
            <a:r>
              <a:rPr lang="en-US" altLang="zh-CN" sz="2000" b="1" dirty="0"/>
              <a:t>;  </a:t>
            </a:r>
            <a:r>
              <a:rPr lang="en-US" altLang="zh-CN" sz="2000" b="1" dirty="0" err="1"/>
              <a:t>a.m</a:t>
            </a:r>
            <a:r>
              <a:rPr lang="en-US" altLang="zh-CN" sz="2000" b="1" dirty="0"/>
              <a:t> = 0;        //</a:t>
            </a:r>
            <a:r>
              <a:rPr lang="zh-CN" altLang="en-US" sz="2000" b="1" dirty="0"/>
              <a:t>移动语义：资源</a:t>
            </a:r>
            <a:r>
              <a:rPr lang="en-US" altLang="zh-CN" sz="2000" b="1" dirty="0" err="1"/>
              <a:t>a.p</a:t>
            </a:r>
            <a:r>
              <a:rPr lang="zh-CN" altLang="en-US" sz="2000" b="1" dirty="0"/>
              <a:t>已经转移，故资源数量设为 </a:t>
            </a:r>
            <a:r>
              <a:rPr lang="en-US" altLang="zh-CN" sz="2000" b="1" dirty="0"/>
              <a:t>0</a:t>
            </a:r>
          </a:p>
          <a:p>
            <a:r>
              <a:rPr lang="en-US" altLang="zh-CN" sz="2000" b="1" dirty="0"/>
              <a:t>        return *this;</a:t>
            </a:r>
          </a:p>
          <a:p>
            <a:r>
              <a:rPr lang="en-US" altLang="zh-CN" sz="2000" b="1" dirty="0"/>
              <a:t>    }</a:t>
            </a:r>
          </a:p>
          <a:p>
            <a:r>
              <a:rPr lang="en-US" altLang="zh-CN" sz="2000" b="1" dirty="0"/>
              <a:t>};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79943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0700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0953"/>
            <a:ext cx="10515600" cy="4699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8.1   </a:t>
            </a:r>
            <a:r>
              <a:rPr lang="zh-CN" altLang="zh-CN" dirty="0"/>
              <a:t>虚函数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426266" y="1966069"/>
            <a:ext cx="9813109" cy="446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虚函数：即用</a:t>
            </a:r>
            <a:r>
              <a:rPr lang="en-US" altLang="zh-CN" sz="2400" b="1" dirty="0">
                <a:latin typeface="Times New Roman" panose="02020603050405020304" pitchFamily="18" charset="0"/>
              </a:rPr>
              <a:t>virtual</a:t>
            </a:r>
            <a:r>
              <a:rPr lang="zh-CN" altLang="en-US" sz="2400" b="1" dirty="0">
                <a:latin typeface="Times New Roman" panose="02020603050405020304" pitchFamily="18" charset="0"/>
              </a:rPr>
              <a:t>定义的成员函数。</a:t>
            </a:r>
            <a:r>
              <a:rPr lang="en-US" altLang="zh-CN" sz="2400" b="1" dirty="0">
                <a:latin typeface="Times New Roman" panose="02020603050405020304" pitchFamily="18" charset="0"/>
              </a:rPr>
              <a:t>Java</a:t>
            </a:r>
            <a:r>
              <a:rPr lang="zh-CN" altLang="en-US" sz="2400" b="1" dirty="0">
                <a:latin typeface="Times New Roman" panose="02020603050405020304" pitchFamily="18" charset="0"/>
              </a:rPr>
              <a:t>几乎所有函数都默认为虚函数。当基类对象指针或引用指向或引用不同类型派生类对象时，通过虚函数到基类或派生类中同名函数的映射实现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动态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多态。</a:t>
            </a:r>
          </a:p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动态多态：重载函数表现的是静态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编译时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多态性，虚函数表现的是动态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运行时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多态性：</a:t>
            </a:r>
          </a:p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重载函数是静态多态函数，通过静态绑定调用重载函数；虚函数是动态多态函数，通过动态绑定调用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虚映射到实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函数。动态绑定是程序运行时自己完成的，静态绑定是编译或操作系统完成的。</a:t>
            </a:r>
          </a:p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虚函数的动态绑定通过存储在对象中的一个指针完成，因此虚函数一定有</a:t>
            </a:r>
            <a:r>
              <a:rPr lang="en-US" altLang="zh-CN" sz="2400" b="1" dirty="0">
                <a:latin typeface="Times New Roman" panose="02020603050405020304" pitchFamily="18" charset="0"/>
              </a:rPr>
              <a:t>this(</a:t>
            </a:r>
            <a:r>
              <a:rPr lang="zh-CN" altLang="en-US" sz="2400" b="1" dirty="0">
                <a:latin typeface="Times New Roman" panose="02020603050405020304" pitchFamily="18" charset="0"/>
              </a:rPr>
              <a:t>指向这个对象）。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该指针指向虚函数入口地址表</a:t>
            </a:r>
            <a:r>
              <a:rPr lang="en-US" altLang="zh-CN" sz="2400" b="1" dirty="0">
                <a:latin typeface="Times New Roman" panose="02020603050405020304" pitchFamily="18" charset="0"/>
              </a:rPr>
              <a:t>VFT)</a:t>
            </a:r>
          </a:p>
        </p:txBody>
      </p:sp>
    </p:spTree>
    <p:extLst>
      <p:ext uri="{BB962C8B-B14F-4D97-AF65-F5344CB8AC3E}">
        <p14:creationId xmlns:p14="http://schemas.microsoft.com/office/powerpoint/2010/main" val="1769782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09D897D-D3B9-4591-B6AB-81E3077B3EC4}"/>
              </a:ext>
            </a:extLst>
          </p:cNvPr>
          <p:cNvSpPr txBox="1"/>
          <p:nvPr/>
        </p:nvSpPr>
        <p:spPr>
          <a:xfrm>
            <a:off x="977900" y="1568880"/>
            <a:ext cx="103759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A &amp;f(A &amp;&amp; x)  {</a:t>
            </a:r>
          </a:p>
          <a:p>
            <a:r>
              <a:rPr lang="en-US" altLang="zh-CN" sz="2000" b="1" dirty="0"/>
              <a:t>    //A &amp;&amp;a = static_cast&lt;A &amp;&amp;&gt;(x);  //a</a:t>
            </a:r>
            <a:r>
              <a:rPr lang="zh-CN" altLang="en-US" sz="2000" b="1" dirty="0"/>
              <a:t>引用</a:t>
            </a:r>
            <a:r>
              <a:rPr lang="en-US" altLang="zh-CN" sz="2000" b="1" dirty="0"/>
              <a:t>x</a:t>
            </a:r>
            <a:r>
              <a:rPr lang="zh-CN" altLang="en-US" sz="2000" b="1" dirty="0"/>
              <a:t>所引用的对象</a:t>
            </a:r>
            <a:r>
              <a:rPr lang="en-US" altLang="zh-CN" sz="2000" b="1" dirty="0"/>
              <a:t>; </a:t>
            </a:r>
          </a:p>
          <a:p>
            <a:r>
              <a:rPr lang="en-US" altLang="zh-CN" sz="2000" b="1" dirty="0"/>
              <a:t>    //return a;    //</a:t>
            </a:r>
            <a:r>
              <a:rPr lang="zh-CN" altLang="en-US" sz="2000" b="1" dirty="0"/>
              <a:t>返回</a:t>
            </a:r>
            <a:r>
              <a:rPr lang="en-US" altLang="zh-CN" sz="2000" b="1" dirty="0"/>
              <a:t>A&amp;</a:t>
            </a:r>
            <a:r>
              <a:rPr lang="zh-CN" altLang="en-US" sz="2000" b="1" dirty="0"/>
              <a:t>：参数有名有址，类型</a:t>
            </a:r>
            <a:r>
              <a:rPr lang="en-US" altLang="zh-CN" sz="2000" b="1" dirty="0"/>
              <a:t>&amp;&amp;</a:t>
            </a:r>
            <a:r>
              <a:rPr lang="zh-CN" altLang="en-US" sz="2000" b="1" dirty="0"/>
              <a:t>自动转换为</a:t>
            </a:r>
            <a:r>
              <a:rPr lang="en-US" altLang="zh-CN" sz="2000" b="1" dirty="0"/>
              <a:t>&amp;</a:t>
            </a:r>
            <a:r>
              <a:rPr lang="zh-CN" altLang="en-US" sz="2000" b="1" dirty="0"/>
              <a:t>。</a:t>
            </a:r>
            <a:r>
              <a:rPr lang="en-US" altLang="zh-CN" sz="2000" b="1" dirty="0"/>
              <a:t>x</a:t>
            </a:r>
            <a:r>
              <a:rPr lang="zh-CN" altLang="en-US" sz="2000" b="1" dirty="0"/>
              <a:t>和</a:t>
            </a:r>
            <a:r>
              <a:rPr lang="en-US" altLang="zh-CN" sz="2000" b="1" dirty="0"/>
              <a:t>a</a:t>
            </a:r>
            <a:r>
              <a:rPr lang="zh-CN" altLang="en-US" sz="2000" b="1" dirty="0"/>
              <a:t>都不负责析构</a:t>
            </a:r>
            <a:endParaRPr lang="en-US" altLang="zh-CN" sz="2000" b="1" dirty="0"/>
          </a:p>
          <a:p>
            <a:r>
              <a:rPr lang="en-US" altLang="zh-CN" sz="2000" b="1" dirty="0"/>
              <a:t>    return x;       //</a:t>
            </a:r>
            <a:r>
              <a:rPr lang="zh-CN" altLang="en-US" sz="2000" b="1" dirty="0"/>
              <a:t>结果同上述两条语句</a:t>
            </a:r>
            <a:endParaRPr lang="en-US" altLang="zh-CN" sz="2000" b="1" dirty="0"/>
          </a:p>
          <a:p>
            <a:r>
              <a:rPr lang="en-US" altLang="zh-CN" sz="2000" b="1" dirty="0"/>
              <a:t>}</a:t>
            </a:r>
          </a:p>
          <a:p>
            <a:r>
              <a:rPr lang="en-US" altLang="zh-CN" sz="2000" b="1" dirty="0"/>
              <a:t>void main() {  A &amp;c = f(A(30));   //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c</a:t>
            </a:r>
            <a:r>
              <a:rPr lang="zh-CN" altLang="en-US" sz="2000" b="1" dirty="0"/>
              <a:t>引用</a:t>
            </a:r>
            <a:r>
              <a:rPr lang="en-US" altLang="zh-CN" sz="2000" b="1" dirty="0"/>
              <a:t>A(30 } 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39499EB-E99B-4091-96FB-DC4E486A4B8C}"/>
              </a:ext>
            </a:extLst>
          </p:cNvPr>
          <p:cNvSpPr txBox="1"/>
          <p:nvPr/>
        </p:nvSpPr>
        <p:spPr>
          <a:xfrm>
            <a:off x="977899" y="3362919"/>
            <a:ext cx="10101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在函数</a:t>
            </a:r>
            <a:r>
              <a:rPr lang="en-US" altLang="zh-CN" sz="2400" dirty="0"/>
              <a:t>f</a:t>
            </a:r>
            <a:r>
              <a:rPr lang="zh-CN" altLang="en-US" sz="2400" dirty="0"/>
              <a:t>中，移动构造或赋值新变量，不用反复释放和申请内存，提高了程序执行效率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C5AD2E8-C1D0-4161-8025-6160BF306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978" y="4558894"/>
            <a:ext cx="9907488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039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8.4   </a:t>
            </a:r>
            <a:r>
              <a:rPr lang="zh-CN" altLang="en-US" dirty="0"/>
              <a:t>抽象类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7" y="2413744"/>
            <a:ext cx="9460684" cy="36091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纯虚函数：不必定义函数体的虚函数，也可以重载、缺省参数、省略参数、内联等，相当于</a:t>
            </a:r>
            <a:r>
              <a:rPr lang="en-US" altLang="zh-CN" sz="2400" b="1" dirty="0">
                <a:latin typeface="Times New Roman" panose="02020603050405020304" pitchFamily="18" charset="0"/>
              </a:rPr>
              <a:t>Java</a:t>
            </a:r>
            <a:r>
              <a:rPr lang="zh-CN" altLang="en-US" sz="2400" b="1" dirty="0">
                <a:latin typeface="Times New Roman" panose="02020603050405020304" pitchFamily="18" charset="0"/>
              </a:rPr>
              <a:t>的</a:t>
            </a:r>
            <a:r>
              <a:rPr lang="en-US" altLang="zh-CN" sz="2400" b="1" dirty="0">
                <a:latin typeface="Times New Roman" panose="02020603050405020304" pitchFamily="18" charset="0"/>
              </a:rPr>
              <a:t>interface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</a:p>
          <a:p>
            <a:pPr marL="685800" lvl="1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定义格式：</a:t>
            </a:r>
            <a:r>
              <a:rPr lang="en-US" altLang="zh-CN" sz="2400" b="1" dirty="0">
                <a:latin typeface="Times New Roman" panose="02020603050405020304" pitchFamily="18" charset="0"/>
              </a:rPr>
              <a:t>virtual </a:t>
            </a:r>
            <a:r>
              <a:rPr lang="zh-CN" altLang="en-US" sz="2400" b="1" dirty="0">
                <a:latin typeface="Times New Roman" panose="02020603050405020304" pitchFamily="18" charset="0"/>
              </a:rPr>
              <a:t>函数原型 </a:t>
            </a:r>
            <a:r>
              <a:rPr lang="en-US" altLang="zh-CN" sz="2400" b="1" dirty="0">
                <a:latin typeface="Times New Roman" panose="02020603050405020304" pitchFamily="18" charset="0"/>
              </a:rPr>
              <a:t>= 0</a:t>
            </a:r>
            <a:r>
              <a:rPr lang="zh-CN" altLang="en-US" sz="2400" b="1" dirty="0">
                <a:latin typeface="Times New Roman" panose="02020603050405020304" pitchFamily="18" charset="0"/>
              </a:rPr>
              <a:t>。 </a:t>
            </a:r>
            <a:r>
              <a:rPr lang="en-US" altLang="zh-CN" sz="2400" b="1" dirty="0">
                <a:latin typeface="Times New Roman" panose="02020603050405020304" pitchFamily="18" charset="0"/>
              </a:rPr>
              <a:t>(0</a:t>
            </a:r>
            <a:r>
              <a:rPr lang="zh-CN" altLang="en-US" sz="2400" b="1" dirty="0">
                <a:latin typeface="Times New Roman" panose="02020603050405020304" pitchFamily="18" charset="0"/>
              </a:rPr>
              <a:t>即函数体为空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</a:p>
          <a:p>
            <a:pPr marL="685800" lvl="1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纯虚函数有</a:t>
            </a:r>
            <a:r>
              <a:rPr lang="en-US" altLang="zh-CN" sz="2400" b="1" dirty="0">
                <a:latin typeface="Times New Roman" panose="02020603050405020304" pitchFamily="18" charset="0"/>
              </a:rPr>
              <a:t>this</a:t>
            </a:r>
            <a:r>
              <a:rPr lang="zh-CN" altLang="en-US" sz="2400" b="1" dirty="0">
                <a:latin typeface="Times New Roman" panose="02020603050405020304" pitchFamily="18" charset="0"/>
              </a:rPr>
              <a:t>，不能同时用</a:t>
            </a:r>
            <a:r>
              <a:rPr lang="en-US" altLang="zh-CN" sz="2400" b="1" dirty="0">
                <a:latin typeface="Times New Roman" panose="02020603050405020304" pitchFamily="18" charset="0"/>
              </a:rPr>
              <a:t>static</a:t>
            </a:r>
            <a:r>
              <a:rPr lang="zh-CN" altLang="en-US" sz="2400" b="1" dirty="0">
                <a:latin typeface="Times New Roman" panose="02020603050405020304" pitchFamily="18" charset="0"/>
              </a:rPr>
              <a:t>定义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表示无</a:t>
            </a:r>
            <a:r>
              <a:rPr lang="en-US" altLang="zh-CN" sz="2400" b="1" dirty="0">
                <a:latin typeface="Times New Roman" panose="02020603050405020304" pitchFamily="18" charset="0"/>
              </a:rPr>
              <a:t>this)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</a:p>
          <a:p>
            <a:pPr marL="685800" lvl="1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构造函数不能定义为虚函数，同样也不能定义为纯虚函数。</a:t>
            </a:r>
          </a:p>
          <a:p>
            <a:pPr marL="685800" lvl="1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析构函数可以定义为虚函数，也可定义为纯虚函数。</a:t>
            </a:r>
          </a:p>
          <a:p>
            <a:pPr marL="685800" lvl="1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函数体定义应在派生类中实现，成为非纯虚函数。</a:t>
            </a:r>
          </a:p>
        </p:txBody>
      </p:sp>
    </p:spTree>
    <p:extLst>
      <p:ext uri="{BB962C8B-B14F-4D97-AF65-F5344CB8AC3E}">
        <p14:creationId xmlns:p14="http://schemas.microsoft.com/office/powerpoint/2010/main" val="1254738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8.4   </a:t>
            </a:r>
            <a:r>
              <a:rPr lang="zh-CN" altLang="en-US" dirty="0"/>
              <a:t>抽象类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1302184" cy="2785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抽象类：含有纯虚函数的类。</a:t>
            </a:r>
          </a:p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抽象类常用作派生类的基类，不应该有对象或类实例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相当于</a:t>
            </a:r>
            <a:r>
              <a:rPr lang="en-US" altLang="zh-CN" sz="2400" b="1" dirty="0">
                <a:latin typeface="Times New Roman" panose="02020603050405020304" pitchFamily="18" charset="0"/>
              </a:rPr>
              <a:t>Java</a:t>
            </a:r>
            <a:r>
              <a:rPr lang="zh-CN" altLang="en-US" sz="2400" b="1" dirty="0">
                <a:latin typeface="Times New Roman" panose="02020603050405020304" pitchFamily="18" charset="0"/>
              </a:rPr>
              <a:t>的</a:t>
            </a:r>
            <a:r>
              <a:rPr lang="en-US" altLang="zh-CN" sz="2400" b="1" dirty="0">
                <a:latin typeface="Times New Roman" panose="02020603050405020304" pitchFamily="18" charset="0"/>
              </a:rPr>
              <a:t>interface)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</a:p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如果派生类继承了抽象类的纯虚函数，却没有在派生类中重新定义该原型虚函数，或者派生类定义了基类所没有的纯虚函数，则派生类就会自动成为抽象类。</a:t>
            </a:r>
          </a:p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在多级派生的过程中，如果到某个派生类为止，所有纯虚函数都已在派生类中全部重新定义，则该派生类就会成为非抽象类（具体类）。</a:t>
            </a:r>
          </a:p>
        </p:txBody>
      </p:sp>
    </p:spTree>
    <p:extLst>
      <p:ext uri="{BB962C8B-B14F-4D97-AF65-F5344CB8AC3E}">
        <p14:creationId xmlns:p14="http://schemas.microsoft.com/office/powerpoint/2010/main" val="4288623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6252"/>
          </a:xfrm>
        </p:spPr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6B1A7D3-95D7-4531-BB2D-692321557299}"/>
              </a:ext>
            </a:extLst>
          </p:cNvPr>
          <p:cNvSpPr txBox="1">
            <a:spLocks noChangeArrowheads="1"/>
          </p:cNvSpPr>
          <p:nvPr/>
        </p:nvSpPr>
        <p:spPr>
          <a:xfrm>
            <a:off x="690659" y="1185863"/>
            <a:ext cx="78486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None/>
            </a:pPr>
            <a:r>
              <a:rPr lang="en-US" altLang="zh-CN" sz="2400" b="1" dirty="0"/>
              <a:t>【</a:t>
            </a:r>
            <a:r>
              <a:rPr lang="zh-CN" altLang="en-US" sz="2400" b="1" dirty="0"/>
              <a:t>例</a:t>
            </a:r>
            <a:r>
              <a:rPr lang="en-US" altLang="zh-CN" sz="2400" b="1" dirty="0"/>
              <a:t>8.10】</a:t>
            </a:r>
            <a:r>
              <a:rPr lang="zh-CN" altLang="en-US" sz="2400" b="1" dirty="0"/>
              <a:t>多级派生中的抽象类与非抽象类用法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12FC3FEF-CF0E-4906-B272-6CE950899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848" y="1808708"/>
            <a:ext cx="6425882" cy="4878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#include &lt;iostream&gt;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using namespace std;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struct A {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//A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被定义为抽象类</a:t>
            </a:r>
            <a:r>
              <a:rPr lang="zh-CN" altLang="en-US" sz="2000" b="1" dirty="0">
                <a:latin typeface="Times New Roman" panose="02020603050405020304" pitchFamily="18" charset="0"/>
              </a:rPr>
              <a:t>	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virtual void f1( ) = 0;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    virtual void f2( ) = 0;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};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void A::f1( ) { cout &lt;&lt; "A1"; }  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不是在派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void A::f2( ) { cout &lt;&lt; "A2"; }  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生类中定义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class B: public A {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   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重新定义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f2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，未定义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f1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为抽象类</a:t>
            </a:r>
            <a:r>
              <a:rPr lang="zh-CN" altLang="en-US" sz="2000" b="1" dirty="0">
                <a:latin typeface="Times New Roman" panose="02020603050405020304" pitchFamily="18" charset="0"/>
              </a:rPr>
              <a:t>	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void f2( ) { this-&gt;A::f2( );  cout &lt;&lt; "B2"; }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};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class C: public B {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 f1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f2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均重定义，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为具体类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void f1( ) { cout &lt;&lt; "C1"; }  //</a:t>
            </a:r>
            <a:r>
              <a:rPr lang="zh-CN" altLang="en-US" sz="2000" b="1" dirty="0">
                <a:latin typeface="Times New Roman" panose="02020603050405020304" pitchFamily="18" charset="0"/>
              </a:rPr>
              <a:t>自动成虚函数</a:t>
            </a:r>
            <a:r>
              <a:rPr lang="en-US" altLang="zh-CN" sz="2000" b="1" dirty="0">
                <a:latin typeface="Times New Roman" panose="02020603050405020304" pitchFamily="18" charset="0"/>
              </a:rPr>
              <a:t>, </a:t>
            </a:r>
            <a:r>
              <a:rPr lang="zh-CN" altLang="en-US" sz="2000" b="1" dirty="0">
                <a:latin typeface="Times New Roman" panose="02020603050405020304" pitchFamily="18" charset="0"/>
              </a:rPr>
              <a:t>内联失败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};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2D97F7DE-165D-41BD-BAE2-397523F98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5734" y="1901512"/>
            <a:ext cx="2819400" cy="3303277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void main(void)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    C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c</a:t>
            </a:r>
            <a:r>
              <a:rPr lang="en-US" altLang="zh-CN" sz="2000" b="1" dirty="0">
                <a:latin typeface="Times New Roman" panose="02020603050405020304" pitchFamily="18" charset="0"/>
              </a:rPr>
              <a:t>;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    A *p = &amp;c;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    p-&gt;f1( );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调用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C::f1( )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    p-&gt;f2( );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调用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B::f2( )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   B *q = (B *)&amp;c;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q-&gt;f1( );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   q-&gt;f2( );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01011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8.4   </a:t>
            </a:r>
            <a:r>
              <a:rPr lang="zh-CN" altLang="en-US" dirty="0"/>
              <a:t>抽象类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0317934" cy="3563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抽象类不能定义或产生任何对象，包括用</a:t>
            </a:r>
            <a:r>
              <a:rPr lang="en-US" altLang="zh-CN" sz="2400" b="1" dirty="0">
                <a:latin typeface="Times New Roman" panose="02020603050405020304" pitchFamily="18" charset="0"/>
              </a:rPr>
              <a:t>new</a:t>
            </a:r>
            <a:r>
              <a:rPr lang="zh-CN" altLang="en-US" sz="2400" b="1" dirty="0">
                <a:latin typeface="Times New Roman" panose="02020603050405020304" pitchFamily="18" charset="0"/>
              </a:rPr>
              <a:t>创建的对象，故不能用作函数参数的类型和函数的返回类型（调用前后要产生该类型的对象）。</a:t>
            </a:r>
          </a:p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抽象类可作派生类的基类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父类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，若定义相应的基类引用和指针，就可引用或指向非抽象派生类对象。</a:t>
            </a:r>
          </a:p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通过抽象类指针或引用可调用抽象类的纯虚函数，根据多态性，实际调用的应是该类的非抽象派生类的虚函数。如果该派生类没有重新定义被调虚函数，则会导致程序出现不可意料的运行错误。调用抽象类的普通函数成员不会出现该问题。</a:t>
            </a:r>
          </a:p>
        </p:txBody>
      </p:sp>
    </p:spTree>
    <p:extLst>
      <p:ext uri="{BB962C8B-B14F-4D97-AF65-F5344CB8AC3E}">
        <p14:creationId xmlns:p14="http://schemas.microsoft.com/office/powerpoint/2010/main" val="41885838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A89ED8B-E3D5-47CD-A105-04FB0B246F8A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447800"/>
            <a:ext cx="7848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None/>
            </a:pPr>
            <a:r>
              <a:rPr lang="en-US" altLang="zh-CN" sz="2400" b="1" dirty="0"/>
              <a:t>【</a:t>
            </a:r>
            <a:r>
              <a:rPr lang="zh-CN" altLang="en-US" sz="2400" b="1" dirty="0"/>
              <a:t>例</a:t>
            </a:r>
            <a:r>
              <a:rPr lang="en-US" altLang="zh-CN" sz="2400" b="1" dirty="0"/>
              <a:t>8.11】</a:t>
            </a:r>
            <a:r>
              <a:rPr lang="zh-CN" altLang="en-US" sz="2400" b="1" dirty="0"/>
              <a:t>本例说明抽象类不能产生对象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4EA1F91E-EC8B-4C1A-8054-3D7D5B3FD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399" y="2025650"/>
            <a:ext cx="4031311" cy="4652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#include &lt;iostream&gt;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using namespace std;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struct A {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定义类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为抽象类 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virtual void f1( ) = 0;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    void f2( ) { };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};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struct B: A {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的非抽象子类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B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    void f1( ) { };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};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A  f( );        //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×</a:t>
            </a:r>
            <a:r>
              <a:rPr lang="zh-CN" altLang="en-US" sz="2000" b="1" dirty="0">
                <a:latin typeface="Times New Roman" panose="02020603050405020304" pitchFamily="18" charset="0"/>
              </a:rPr>
              <a:t>，返回类</a:t>
            </a:r>
            <a:r>
              <a:rPr lang="en-US" altLang="zh-CN" sz="2000" b="1" dirty="0">
                <a:latin typeface="Times New Roman" panose="02020603050405020304" pitchFamily="18" charset="0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</a:rPr>
              <a:t>意味着抽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               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latin typeface="Times New Roman" panose="02020603050405020304" pitchFamily="18" charset="0"/>
              </a:rPr>
              <a:t>象类要产生</a:t>
            </a:r>
            <a:r>
              <a:rPr lang="en-US" altLang="zh-CN" sz="2000" b="1" dirty="0">
                <a:latin typeface="Times New Roman" panose="02020603050405020304" pitchFamily="18" charset="0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</a:rPr>
              <a:t>类对象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int g(A  x); //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×</a:t>
            </a:r>
            <a:r>
              <a:rPr lang="zh-CN" altLang="en-US" sz="2000" b="1" dirty="0">
                <a:latin typeface="Times New Roman" panose="02020603050405020304" pitchFamily="18" charset="0"/>
              </a:rPr>
              <a:t>，调用时要传递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	 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latin typeface="Times New Roman" panose="02020603050405020304" pitchFamily="18" charset="0"/>
              </a:rPr>
              <a:t>一个</a:t>
            </a:r>
            <a:r>
              <a:rPr lang="en-US" altLang="zh-CN" sz="2000" b="1" dirty="0">
                <a:latin typeface="Times New Roman" panose="02020603050405020304" pitchFamily="18" charset="0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</a:rPr>
              <a:t>类的对象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936D6220-03CB-432B-B35C-102984F8A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6946" y="2011073"/>
            <a:ext cx="5734879" cy="330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A &amp;h(A &amp;y);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//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√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，可以引用非抽象子类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的对象</a:t>
            </a:r>
          </a:p>
          <a:p>
            <a:pPr>
              <a:lnSpc>
                <a:spcPct val="95000"/>
              </a:lnSpc>
              <a:spcBef>
                <a:spcPts val="12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void main(void)</a:t>
            </a:r>
          </a:p>
          <a:p>
            <a:pPr>
              <a:lnSpc>
                <a:spcPct val="95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{</a:t>
            </a:r>
          </a:p>
          <a:p>
            <a:pPr>
              <a:lnSpc>
                <a:spcPct val="95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    A 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a</a:t>
            </a:r>
            <a:r>
              <a:rPr lang="en-US" altLang="zh-CN" sz="2000" b="1" dirty="0">
                <a:latin typeface="Times New Roman" panose="02020603050405020304" pitchFamily="18" charset="0"/>
              </a:rPr>
              <a:t>;            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//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×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，抽象类不能产生对象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B  </a:t>
            </a:r>
            <a:r>
              <a:rPr lang="en-US" altLang="zh-CN" sz="20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;              //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√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不是抽象类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5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000" b="1" dirty="0">
                <a:latin typeface="Times New Roman" panose="02020603050405020304" pitchFamily="18" charset="0"/>
              </a:rPr>
              <a:t> A *p = &amp;b;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//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√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，可以指向非抽象子类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的对象</a:t>
            </a:r>
          </a:p>
          <a:p>
            <a:pPr>
              <a:lnSpc>
                <a:spcPct val="95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    p-&gt;f1( );      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//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√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B::f1( )</a:t>
            </a:r>
          </a:p>
          <a:p>
            <a:pPr>
              <a:lnSpc>
                <a:spcPct val="95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    p-&gt;f2( );      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//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√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A::f2( )</a:t>
            </a:r>
          </a:p>
          <a:p>
            <a:pPr>
              <a:lnSpc>
                <a:spcPct val="95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99499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8.4   </a:t>
            </a:r>
            <a:r>
              <a:rPr lang="zh-CN" altLang="en-US" dirty="0"/>
              <a:t>抽象类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9803584" cy="3814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内存管理函数</a:t>
            </a:r>
            <a:r>
              <a:rPr lang="en-US" altLang="zh-CN" sz="2400" b="1" dirty="0">
                <a:latin typeface="Times New Roman" panose="02020603050405020304" pitchFamily="18" charset="0"/>
              </a:rPr>
              <a:t>malloc</a:t>
            </a:r>
            <a:r>
              <a:rPr lang="zh-CN" altLang="en-US" sz="2400" b="1" dirty="0">
                <a:latin typeface="Times New Roman" panose="02020603050405020304" pitchFamily="18" charset="0"/>
              </a:rPr>
              <a:t>可以为抽象类分配空间，但不调用构造函数，因此，内存管理函数</a:t>
            </a:r>
            <a:r>
              <a:rPr lang="en-US" altLang="zh-CN" sz="2400" b="1" dirty="0">
                <a:latin typeface="Times New Roman" panose="02020603050405020304" pitchFamily="18" charset="0"/>
              </a:rPr>
              <a:t>malloc</a:t>
            </a:r>
            <a:r>
              <a:rPr lang="zh-CN" altLang="en-US" sz="2400" b="1" dirty="0">
                <a:latin typeface="Times New Roman" panose="02020603050405020304" pitchFamily="18" charset="0"/>
              </a:rPr>
              <a:t>实质上不产生抽象类对象</a:t>
            </a:r>
            <a:r>
              <a:rPr lang="en-US" altLang="zh-CN" sz="2400" b="1" dirty="0">
                <a:latin typeface="Times New Roman" panose="02020603050405020304" pitchFamily="18" charset="0"/>
              </a:rPr>
              <a:t>(VFT</a:t>
            </a:r>
            <a:r>
              <a:rPr lang="zh-CN" altLang="en-US" sz="2400" b="1" dirty="0">
                <a:latin typeface="Times New Roman" panose="02020603050405020304" pitchFamily="18" charset="0"/>
              </a:rPr>
              <a:t>没有填好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。只有成功地构造了某个类的对象，才能通过抽象类指针或引用访问</a:t>
            </a:r>
            <a:r>
              <a:rPr lang="en-US" altLang="zh-CN" sz="2400" b="1" dirty="0">
                <a:latin typeface="Times New Roman" panose="02020603050405020304" pitchFamily="18" charset="0"/>
              </a:rPr>
              <a:t>(VFT),</a:t>
            </a:r>
            <a:r>
              <a:rPr lang="zh-CN" altLang="en-US" sz="2400" b="1" dirty="0">
                <a:latin typeface="Times New Roman" panose="02020603050405020304" pitchFamily="18" charset="0"/>
              </a:rPr>
              <a:t>进而通过</a:t>
            </a:r>
            <a:r>
              <a:rPr lang="en-US" altLang="zh-CN" sz="2400" b="1" dirty="0">
                <a:latin typeface="Times New Roman" panose="02020603050405020304" pitchFamily="18" charset="0"/>
              </a:rPr>
              <a:t>VFT</a:t>
            </a:r>
            <a:r>
              <a:rPr lang="zh-CN" altLang="en-US" sz="2400" b="1" dirty="0">
                <a:latin typeface="Times New Roman" panose="02020603050405020304" pitchFamily="18" charset="0"/>
              </a:rPr>
              <a:t>调用这个类的虚函数。</a:t>
            </a:r>
          </a:p>
          <a:p>
            <a:pPr marL="685800" lvl="1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抽象类作为抽象级别最高的类，主要用于定义派生类共有的数据和函数成员。抽象类的纯虚函数没有函数体，意味目前尚无法描述该函数的功能。例如，如果图形是点、线和圆等类的抽象类，那么抽象类的绘图函数就无法绘出具体的图形。 </a:t>
            </a:r>
          </a:p>
        </p:txBody>
      </p:sp>
    </p:spTree>
    <p:extLst>
      <p:ext uri="{BB962C8B-B14F-4D97-AF65-F5344CB8AC3E}">
        <p14:creationId xmlns:p14="http://schemas.microsoft.com/office/powerpoint/2010/main" val="8666082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8.4   </a:t>
            </a:r>
            <a:r>
              <a:rPr lang="zh-CN" altLang="en-US" dirty="0"/>
              <a:t>抽象类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0079809" cy="2464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纯虚函数和虚函数都能定义成另一个类的成员友元。由于纯虚函数一般不会定义函数体，故纯虚函数一般不要定义为其他类的成员友元。</a:t>
            </a:r>
          </a:p>
          <a:p>
            <a:pPr marL="685800" lvl="1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如果类</a:t>
            </a:r>
            <a:r>
              <a:rPr lang="en-US" altLang="zh-CN" sz="2400" b="1" dirty="0"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</a:rPr>
              <a:t>的函数成员</a:t>
            </a:r>
            <a:r>
              <a:rPr lang="en-US" altLang="zh-CN" sz="2400" b="1" dirty="0">
                <a:latin typeface="Times New Roman" panose="02020603050405020304" pitchFamily="18" charset="0"/>
              </a:rPr>
              <a:t>f</a:t>
            </a:r>
            <a:r>
              <a:rPr lang="zh-CN" altLang="en-US" sz="2400" b="1" dirty="0">
                <a:latin typeface="Times New Roman" panose="02020603050405020304" pitchFamily="18" charset="0"/>
              </a:rPr>
              <a:t>定义为类</a:t>
            </a:r>
            <a:r>
              <a:rPr lang="en-US" altLang="zh-CN" sz="2400" b="1" dirty="0">
                <a:latin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</a:rPr>
              <a:t>的友元，那么</a:t>
            </a:r>
            <a:r>
              <a:rPr lang="en-US" altLang="zh-CN" sz="2400" b="1" dirty="0">
                <a:latin typeface="Times New Roman" panose="02020603050405020304" pitchFamily="18" charset="0"/>
              </a:rPr>
              <a:t>f </a:t>
            </a:r>
            <a:r>
              <a:rPr lang="zh-CN" altLang="en-US" sz="2400" b="1" dirty="0">
                <a:latin typeface="Times New Roman" panose="02020603050405020304" pitchFamily="18" charset="0"/>
              </a:rPr>
              <a:t>就可以访问类</a:t>
            </a:r>
            <a:r>
              <a:rPr lang="en-US" altLang="zh-CN" sz="2400" b="1" dirty="0">
                <a:latin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</a:rPr>
              <a:t>的所有成员，但是，</a:t>
            </a:r>
            <a:r>
              <a:rPr lang="en-US" altLang="zh-CN" sz="2400" b="1" dirty="0">
                <a:latin typeface="Times New Roman" panose="02020603050405020304" pitchFamily="18" charset="0"/>
              </a:rPr>
              <a:t>f</a:t>
            </a:r>
            <a:r>
              <a:rPr lang="zh-CN" altLang="en-US" sz="2400" b="1" dirty="0">
                <a:latin typeface="Times New Roman" panose="02020603050405020304" pitchFamily="18" charset="0"/>
              </a:rPr>
              <a:t>并不能访问从类</a:t>
            </a:r>
            <a:r>
              <a:rPr lang="en-US" altLang="zh-CN" sz="2400" b="1" dirty="0">
                <a:latin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</a:rPr>
              <a:t>派生的类</a:t>
            </a:r>
            <a:r>
              <a:rPr lang="en-US" altLang="zh-CN" sz="2400" b="1" dirty="0">
                <a:latin typeface="Times New Roman" panose="02020603050405020304" pitchFamily="18" charset="0"/>
              </a:rPr>
              <a:t>C</a:t>
            </a:r>
            <a:r>
              <a:rPr lang="zh-CN" altLang="en-US" sz="2400" b="1" dirty="0">
                <a:latin typeface="Times New Roman" panose="02020603050405020304" pitchFamily="18" charset="0"/>
              </a:rPr>
              <a:t>的所有成员，除非</a:t>
            </a:r>
            <a:r>
              <a:rPr lang="en-US" altLang="zh-CN" sz="2400" b="1" dirty="0">
                <a:latin typeface="Times New Roman" panose="02020603050405020304" pitchFamily="18" charset="0"/>
              </a:rPr>
              <a:t>f</a:t>
            </a:r>
            <a:r>
              <a:rPr lang="zh-CN" altLang="en-US" sz="2400" b="1" dirty="0">
                <a:latin typeface="Times New Roman" panose="02020603050405020304" pitchFamily="18" charset="0"/>
              </a:rPr>
              <a:t>也定义为类</a:t>
            </a:r>
            <a:r>
              <a:rPr lang="en-US" altLang="zh-CN" sz="2400" b="1" dirty="0">
                <a:latin typeface="Times New Roman" panose="02020603050405020304" pitchFamily="18" charset="0"/>
              </a:rPr>
              <a:t>C</a:t>
            </a:r>
            <a:r>
              <a:rPr lang="zh-CN" altLang="en-US" sz="2400" b="1" dirty="0">
                <a:latin typeface="Times New Roman" panose="02020603050405020304" pitchFamily="18" charset="0"/>
              </a:rPr>
              <a:t>的友元或者类</a:t>
            </a:r>
            <a:r>
              <a:rPr lang="en-US" altLang="zh-CN" sz="2400" b="1" dirty="0"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</a:rPr>
              <a:t>就是类</a:t>
            </a:r>
            <a:r>
              <a:rPr lang="en-US" altLang="zh-CN" sz="2400" b="1" dirty="0">
                <a:latin typeface="Times New Roman" panose="02020603050405020304" pitchFamily="18" charset="0"/>
              </a:rPr>
              <a:t>C</a:t>
            </a:r>
            <a:r>
              <a:rPr lang="zh-CN" altLang="en-US" sz="2400" b="1" dirty="0">
                <a:latin typeface="Times New Roman" panose="02020603050405020304" pitchFamily="18" charset="0"/>
              </a:rPr>
              <a:t>。（即友元对派生不具备传递性） </a:t>
            </a:r>
          </a:p>
        </p:txBody>
      </p:sp>
    </p:spTree>
    <p:extLst>
      <p:ext uri="{BB962C8B-B14F-4D97-AF65-F5344CB8AC3E}">
        <p14:creationId xmlns:p14="http://schemas.microsoft.com/office/powerpoint/2010/main" val="11148619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69E0FA4-4339-4772-8272-C8632B37DCC2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447800"/>
            <a:ext cx="7848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None/>
            </a:pPr>
            <a:r>
              <a:rPr lang="en-US" altLang="zh-CN" sz="2400" b="1" dirty="0"/>
              <a:t>【</a:t>
            </a:r>
            <a:r>
              <a:rPr lang="zh-CN" altLang="en-US" sz="2400" b="1" dirty="0"/>
              <a:t>例</a:t>
            </a:r>
            <a:r>
              <a:rPr lang="en-US" altLang="zh-CN" sz="2400" b="1" dirty="0"/>
              <a:t>8.13】</a:t>
            </a:r>
            <a:r>
              <a:rPr lang="zh-CN" altLang="en-US" sz="2400" b="1" dirty="0"/>
              <a:t>说明纯虚函数和虚函数定义为友元的用法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360A8C1B-DE49-4411-B810-8977DB588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200" y="1968500"/>
            <a:ext cx="4114800" cy="4711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#include &lt;iostream&gt;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using namespace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std</a:t>
            </a:r>
            <a:r>
              <a:rPr lang="en-US" altLang="zh-CN" sz="2000" b="1" dirty="0">
                <a:latin typeface="Times New Roman" panose="02020603050405020304" pitchFamily="18" charset="0"/>
              </a:rPr>
              <a:t>;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class C;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struct A {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    virtual void f1(C &amp;c) = 0;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    virtual void f2(C &amp;c);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};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class B: A {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public: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    void f1(C &amp;c);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//f1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自动成虚函数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};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class C {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    char c;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//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允许但无意义，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A::f1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无函数体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friend</a:t>
            </a:r>
            <a:r>
              <a:rPr lang="en-US" altLang="zh-CN" sz="2000" b="1" dirty="0">
                <a:latin typeface="Times New Roman" panose="02020603050405020304" pitchFamily="18" charset="0"/>
              </a:rPr>
              <a:t> void A::f1(C &amp;c);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friend</a:t>
            </a:r>
            <a:r>
              <a:rPr lang="en-US" altLang="zh-CN" sz="2000" b="1" dirty="0">
                <a:latin typeface="Times New Roman" panose="02020603050405020304" pitchFamily="18" charset="0"/>
              </a:rPr>
              <a:t> void A::f2(C &amp;c);</a:t>
            </a: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A2D5FFEF-3A73-4BA9-952C-C83CEF101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9499" y="1943100"/>
            <a:ext cx="4834565" cy="4556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public: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    C(char c) { C::c = c; }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};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void A::f1(C &amp;c) 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{ cout &lt;&lt; "B:: " &lt;&lt;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c.c</a:t>
            </a:r>
            <a:r>
              <a:rPr lang="en-US" altLang="zh-CN" sz="2000" b="1" dirty="0">
                <a:latin typeface="Times New Roman" panose="02020603050405020304" pitchFamily="18" charset="0"/>
              </a:rPr>
              <a:t> &lt;&lt; "\n"; }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void A::f2(C &amp;c) </a:t>
            </a:r>
            <a:br>
              <a:rPr lang="en-US" altLang="zh-CN" sz="2000" b="1" dirty="0">
                <a:latin typeface="Times New Roman" panose="02020603050405020304" pitchFamily="18" charset="0"/>
              </a:rPr>
            </a:br>
            <a:r>
              <a:rPr lang="en-US" altLang="zh-CN" sz="2000" b="1" dirty="0">
                <a:latin typeface="Times New Roman" panose="02020603050405020304" pitchFamily="18" charset="0"/>
              </a:rPr>
              <a:t>{ cout &lt;&lt; "A:: " &lt;&lt;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c.c</a:t>
            </a:r>
            <a:r>
              <a:rPr lang="en-US" altLang="zh-CN" sz="2000" b="1" dirty="0">
                <a:latin typeface="Times New Roman" panose="02020603050405020304" pitchFamily="18" charset="0"/>
              </a:rPr>
              <a:t> &lt;&lt; "\n"; }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void B::f1(C &amp;c) </a:t>
            </a:r>
            <a:br>
              <a:rPr lang="en-US" altLang="zh-CN" sz="2000" b="1" dirty="0">
                <a:latin typeface="Times New Roman" panose="02020603050405020304" pitchFamily="18" charset="0"/>
              </a:rPr>
            </a:br>
            <a:r>
              <a:rPr lang="en-US" altLang="zh-CN" sz="2000" b="1" dirty="0">
                <a:latin typeface="Times New Roman" panose="02020603050405020304" pitchFamily="18" charset="0"/>
              </a:rPr>
              <a:t>{ cout &lt;&lt;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c.c</a:t>
            </a:r>
            <a:r>
              <a:rPr lang="en-US" altLang="zh-CN" sz="2000" b="1" dirty="0">
                <a:latin typeface="Times New Roman" panose="02020603050405020304" pitchFamily="18" charset="0"/>
              </a:rPr>
              <a:t>; }  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//×</a:t>
            </a:r>
            <a:r>
              <a:rPr lang="zh-CN" altLang="en-US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B::f1</a:t>
            </a:r>
            <a:r>
              <a:rPr lang="zh-CN" altLang="en-US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不是</a:t>
            </a:r>
            <a:r>
              <a:rPr lang="en-US" altLang="zh-CN" b="1" dirty="0">
                <a:solidFill>
                  <a:schemeClr val="hlink"/>
                </a:solidFill>
              </a:rPr>
              <a:t>C</a:t>
            </a:r>
            <a:r>
              <a:rPr lang="zh-CN" altLang="en-US" b="1" dirty="0">
                <a:solidFill>
                  <a:schemeClr val="hlink"/>
                </a:solidFill>
              </a:rPr>
              <a:t>的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zh-CN" altLang="en-US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	              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友元，不能访问</a:t>
            </a:r>
            <a:r>
              <a:rPr lang="en-US" altLang="zh-CN" b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c.c</a:t>
            </a:r>
            <a:endParaRPr lang="en-US" altLang="zh-CN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void main( void){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    B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b</a:t>
            </a:r>
            <a:r>
              <a:rPr lang="en-US" altLang="zh-CN" sz="2000" b="1" dirty="0">
                <a:latin typeface="Times New Roman" panose="02020603050405020304" pitchFamily="18" charset="0"/>
              </a:rPr>
              <a:t>;    C c('C');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    A *p = (A *) new B;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    p-&gt;f1(c);	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调用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B::f1( )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    p-&gt;f2(c);	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调用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A::f2( )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27814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8.5  </a:t>
            </a:r>
            <a:r>
              <a:rPr lang="zh-CN" altLang="en-US" dirty="0"/>
              <a:t>虚函数友元与晚期绑定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0498909" cy="404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虚函数动态绑定：</a:t>
            </a:r>
          </a:p>
          <a:p>
            <a:pPr marL="1143000" lvl="2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C++</a:t>
            </a:r>
            <a:r>
              <a:rPr lang="zh-CN" altLang="en-US" sz="2400" b="1" dirty="0">
                <a:latin typeface="Times New Roman" panose="02020603050405020304" pitchFamily="18" charset="0"/>
              </a:rPr>
              <a:t>使用虚函数地址表</a:t>
            </a:r>
            <a:r>
              <a:rPr lang="en-US" altLang="zh-CN" sz="2400" b="1" dirty="0">
                <a:latin typeface="Times New Roman" panose="02020603050405020304" pitchFamily="18" charset="0"/>
              </a:rPr>
              <a:t>(VFT)</a:t>
            </a:r>
            <a:r>
              <a:rPr lang="zh-CN" altLang="en-US" sz="2400" b="1" dirty="0">
                <a:latin typeface="Times New Roman" panose="02020603050405020304" pitchFamily="18" charset="0"/>
              </a:rPr>
              <a:t>来实现虚函数的动态绑定。</a:t>
            </a:r>
            <a:r>
              <a:rPr lang="en-US" altLang="zh-CN" sz="2400" b="1" dirty="0">
                <a:latin typeface="Times New Roman" panose="02020603050405020304" pitchFamily="18" charset="0"/>
              </a:rPr>
              <a:t>VFT</a:t>
            </a:r>
            <a:r>
              <a:rPr lang="zh-CN" altLang="en-US" sz="2400" b="1" dirty="0">
                <a:latin typeface="Times New Roman" panose="02020603050405020304" pitchFamily="18" charset="0"/>
              </a:rPr>
              <a:t>是一个函数指针列表，存放对象的所有虚函数的入口地址。</a:t>
            </a:r>
          </a:p>
          <a:p>
            <a:pPr marL="1143000" lvl="2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编译程序为有虚函数的类创建一个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VFT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，其首地址通常存放在对象的起始单元中。</a:t>
            </a:r>
            <a:r>
              <a:rPr lang="zh-CN" altLang="en-US" sz="2400" b="1" dirty="0">
                <a:latin typeface="Times New Roman" panose="02020603050405020304" pitchFamily="18" charset="0"/>
              </a:rPr>
              <a:t>调用虚函数的对象通过起始单元的</a:t>
            </a:r>
            <a:r>
              <a:rPr lang="en-US" altLang="zh-CN" sz="2400" b="1" dirty="0">
                <a:latin typeface="Times New Roman" panose="02020603050405020304" pitchFamily="18" charset="0"/>
              </a:rPr>
              <a:t>VFT</a:t>
            </a:r>
            <a:r>
              <a:rPr lang="zh-CN" altLang="en-US" sz="2400" b="1" dirty="0">
                <a:latin typeface="Times New Roman" panose="02020603050405020304" pitchFamily="18" charset="0"/>
              </a:rPr>
              <a:t>动态绑定相应的函数成员，从而使虚函数随调用对象的不同而表现多态特性。</a:t>
            </a:r>
          </a:p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动态绑定比静态绑定多一次地址访问，在一定程度上降低了程序的执行效率，但同虚函数的多态特性带来的优点相比，效率降低所产生的影响是微不足道的。</a:t>
            </a:r>
          </a:p>
        </p:txBody>
      </p:sp>
    </p:spTree>
    <p:extLst>
      <p:ext uri="{BB962C8B-B14F-4D97-AF65-F5344CB8AC3E}">
        <p14:creationId xmlns:p14="http://schemas.microsoft.com/office/powerpoint/2010/main" val="2343523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E982173-98EC-48DA-B63F-A6AC1C9A6EED}"/>
              </a:ext>
            </a:extLst>
          </p:cNvPr>
          <p:cNvSpPr txBox="1"/>
          <p:nvPr/>
        </p:nvSpPr>
        <p:spPr>
          <a:xfrm>
            <a:off x="965200" y="2131537"/>
            <a:ext cx="10515600" cy="41395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#include &lt;iostream&gt;</a:t>
            </a:r>
          </a:p>
          <a:p>
            <a:r>
              <a:rPr lang="en-US" altLang="zh-CN" sz="2000" b="1" dirty="0"/>
              <a:t>using namespace std;</a:t>
            </a:r>
          </a:p>
          <a:p>
            <a:r>
              <a:rPr lang="en-US" altLang="zh-CN" sz="2000" b="1" dirty="0"/>
              <a:t>class POINT2D {</a:t>
            </a:r>
          </a:p>
          <a:p>
            <a:r>
              <a:rPr lang="en-US" altLang="zh-CN" sz="2000" b="1" dirty="0"/>
              <a:t>    int  x, y;</a:t>
            </a:r>
          </a:p>
          <a:p>
            <a:r>
              <a:rPr lang="en-US" altLang="zh-CN" sz="2000" b="1" dirty="0"/>
              <a:t>public:</a:t>
            </a:r>
          </a:p>
          <a:p>
            <a:r>
              <a:rPr lang="en-US" altLang="zh-CN" sz="2000" b="1" dirty="0"/>
              <a:t>    int </a:t>
            </a:r>
            <a:r>
              <a:rPr lang="en-US" altLang="zh-CN" sz="2000" b="1" dirty="0" err="1"/>
              <a:t>getx</a:t>
            </a:r>
            <a:r>
              <a:rPr lang="en-US" altLang="zh-CN" sz="2000" b="1" dirty="0"/>
              <a:t>( ) { return x; }</a:t>
            </a:r>
          </a:p>
          <a:p>
            <a:r>
              <a:rPr lang="en-US" altLang="zh-CN" sz="2000" b="1" dirty="0"/>
              <a:t>    int </a:t>
            </a:r>
            <a:r>
              <a:rPr lang="en-US" altLang="zh-CN" sz="2000" b="1" dirty="0" err="1"/>
              <a:t>gety</a:t>
            </a:r>
            <a:r>
              <a:rPr lang="en-US" altLang="zh-CN" sz="2000" b="1" dirty="0"/>
              <a:t>( ) { return y; }</a:t>
            </a:r>
          </a:p>
          <a:p>
            <a:r>
              <a:rPr lang="en-US" altLang="zh-CN" sz="2000" b="1" dirty="0"/>
              <a:t>    virtual POINT2D *show( )  { cout&lt;&lt;"Show a point\n"; return this;} //</a:t>
            </a:r>
            <a:r>
              <a:rPr lang="zh-CN" altLang="en-US" sz="2000" b="1" dirty="0"/>
              <a:t>定义虚函数</a:t>
            </a:r>
          </a:p>
          <a:p>
            <a:r>
              <a:rPr lang="zh-CN" altLang="en-US" sz="2000" b="1" dirty="0"/>
              <a:t>    </a:t>
            </a:r>
            <a:r>
              <a:rPr lang="en-US" altLang="zh-CN" sz="2000" b="1" dirty="0"/>
              <a:t>POINT2D(int x, int y) { POINT2D::x=x; POINT2D::y=y; }</a:t>
            </a:r>
          </a:p>
          <a:p>
            <a:r>
              <a:rPr lang="en-US" altLang="zh-CN" sz="2000" b="1" dirty="0"/>
              <a:t>};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/>
              <a:t>class CIRCLE: public POINT2D {	//POINT2D</a:t>
            </a:r>
            <a:r>
              <a:rPr lang="zh-CN" altLang="en-US" sz="2000" b="1" dirty="0"/>
              <a:t>和</a:t>
            </a:r>
            <a:r>
              <a:rPr lang="en-US" altLang="zh-CN" sz="2000" b="1" dirty="0"/>
              <a:t>CIRCE</a:t>
            </a:r>
            <a:r>
              <a:rPr lang="zh-CN" altLang="en-US" sz="2000" b="1" dirty="0"/>
              <a:t>满足父子关系</a:t>
            </a:r>
          </a:p>
          <a:p>
            <a:r>
              <a:rPr lang="zh-CN" altLang="en-US" sz="2000" b="1" dirty="0"/>
              <a:t>    </a:t>
            </a:r>
            <a:r>
              <a:rPr lang="en-US" altLang="zh-CN" sz="2000" b="1" dirty="0"/>
              <a:t>int r;</a:t>
            </a:r>
          </a:p>
          <a:p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40FB7CE-5805-4093-BF9E-5DEE6D03E161}"/>
              </a:ext>
            </a:extLst>
          </p:cNvPr>
          <p:cNvSpPr txBox="1"/>
          <p:nvPr/>
        </p:nvSpPr>
        <p:spPr>
          <a:xfrm>
            <a:off x="838200" y="1711045"/>
            <a:ext cx="82002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8.1】</a:t>
            </a:r>
            <a:r>
              <a:rPr lang="zh-CN" altLang="en-US" dirty="0"/>
              <a:t>定义父类</a:t>
            </a:r>
            <a:r>
              <a:rPr lang="en-US" altLang="zh-CN" dirty="0"/>
              <a:t>POINT2D</a:t>
            </a:r>
            <a:r>
              <a:rPr lang="zh-CN" altLang="en-US" dirty="0"/>
              <a:t>和子类</a:t>
            </a:r>
            <a:r>
              <a:rPr lang="en-US" altLang="zh-CN" dirty="0"/>
              <a:t>CIRCLE</a:t>
            </a:r>
            <a:r>
              <a:rPr lang="zh-CN" altLang="en-US" dirty="0"/>
              <a:t>的绘图函数成员</a:t>
            </a:r>
            <a:r>
              <a:rPr lang="en-US" altLang="zh-CN" dirty="0"/>
              <a:t>show()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07600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695"/>
            <a:ext cx="10515600" cy="588119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8.5  </a:t>
            </a:r>
            <a:r>
              <a:rPr lang="zh-CN" altLang="en-US" dirty="0"/>
              <a:t>虚函数友元与晚期绑定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407216" y="2170305"/>
            <a:ext cx="11184709" cy="4682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虚函数动态绑定过程：设基类</a:t>
            </a:r>
            <a:r>
              <a:rPr lang="en-US" altLang="zh-CN" sz="2400" b="1" dirty="0"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</a:rPr>
              <a:t>和派生类</a:t>
            </a:r>
            <a:r>
              <a:rPr lang="en-US" altLang="zh-CN" sz="2400" b="1" dirty="0">
                <a:latin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</a:rPr>
              <a:t>对应的虚函数表分别为</a:t>
            </a:r>
            <a:r>
              <a:rPr lang="en-US" altLang="zh-CN" sz="2400" b="1" dirty="0">
                <a:latin typeface="Times New Roman" panose="02020603050405020304" pitchFamily="18" charset="0"/>
              </a:rPr>
              <a:t>VFTA</a:t>
            </a:r>
            <a:r>
              <a:rPr lang="zh-CN" altLang="en-US" sz="2400" b="1" dirty="0">
                <a:latin typeface="Times New Roman" panose="02020603050405020304" pitchFamily="18" charset="0"/>
              </a:rPr>
              <a:t>和</a:t>
            </a:r>
            <a:r>
              <a:rPr lang="en-US" altLang="zh-CN" sz="2400" b="1" dirty="0">
                <a:latin typeface="Times New Roman" panose="02020603050405020304" pitchFamily="18" charset="0"/>
              </a:rPr>
              <a:t>VFTB</a:t>
            </a:r>
            <a:r>
              <a:rPr lang="zh-CN" altLang="en-US" sz="2400" b="1" dirty="0">
                <a:latin typeface="Times New Roman" panose="02020603050405020304" pitchFamily="18" charset="0"/>
              </a:rPr>
              <a:t>。则派生类对象</a:t>
            </a:r>
            <a:r>
              <a:rPr lang="en-US" altLang="zh-CN" sz="2400" b="1" dirty="0">
                <a:latin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</a:rPr>
              <a:t>的虚函数动态绑定过程如下：</a:t>
            </a:r>
          </a:p>
          <a:p>
            <a:pPr marL="1143000" lvl="2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Times New Roman" panose="02020603050405020304" pitchFamily="18" charset="0"/>
              </a:rPr>
              <a:t>对象构造：先将</a:t>
            </a:r>
            <a:r>
              <a:rPr lang="en-US" altLang="zh-CN" sz="2000" b="1" dirty="0">
                <a:latin typeface="Times New Roman" panose="02020603050405020304" pitchFamily="18" charset="0"/>
              </a:rPr>
              <a:t>VFTA</a:t>
            </a:r>
            <a:r>
              <a:rPr lang="zh-CN" altLang="en-US" sz="2000" b="1" dirty="0">
                <a:latin typeface="Times New Roman" panose="02020603050405020304" pitchFamily="18" charset="0"/>
              </a:rPr>
              <a:t>的首地址存放到</a:t>
            </a:r>
            <a:r>
              <a:rPr lang="en-US" altLang="zh-CN" sz="2000" b="1" dirty="0">
                <a:latin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Times New Roman" panose="02020603050405020304" pitchFamily="18" charset="0"/>
              </a:rPr>
              <a:t>的起始单元，在</a:t>
            </a:r>
            <a:r>
              <a:rPr lang="en-US" altLang="zh-CN" sz="2000" b="1" dirty="0">
                <a:latin typeface="Times New Roman" panose="02020603050405020304" pitchFamily="18" charset="0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</a:rPr>
              <a:t>类构造函数的函数体执行前甚至初试化前，使</a:t>
            </a:r>
            <a:r>
              <a:rPr lang="en-US" altLang="zh-CN" sz="2000" b="1" dirty="0">
                <a:latin typeface="Times New Roman" panose="02020603050405020304" pitchFamily="18" charset="0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</a:rPr>
              <a:t>类对象调用的虚函数与</a:t>
            </a:r>
            <a:r>
              <a:rPr lang="en-US" altLang="zh-CN" sz="2000" b="1" dirty="0">
                <a:latin typeface="Times New Roman" panose="02020603050405020304" pitchFamily="18" charset="0"/>
              </a:rPr>
              <a:t>VFTA</a:t>
            </a:r>
            <a:r>
              <a:rPr lang="zh-CN" altLang="en-US" sz="2000" b="1" dirty="0">
                <a:latin typeface="Times New Roman" panose="02020603050405020304" pitchFamily="18" charset="0"/>
              </a:rPr>
              <a:t>绑定，可使</a:t>
            </a:r>
            <a:r>
              <a:rPr lang="en-US" altLang="zh-CN" sz="2000" b="1" dirty="0">
                <a:latin typeface="Times New Roman" panose="02020603050405020304" pitchFamily="18" charset="0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</a:rPr>
              <a:t>类构造函数执行</a:t>
            </a:r>
            <a:r>
              <a:rPr lang="en-US" altLang="zh-CN" sz="2000" b="1" dirty="0">
                <a:latin typeface="Times New Roman" panose="02020603050405020304" pitchFamily="18" charset="0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</a:rPr>
              <a:t>的虚函数；在</a:t>
            </a:r>
            <a:r>
              <a:rPr lang="en-US" altLang="zh-CN" sz="2000" b="1" dirty="0">
                <a:latin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Times New Roman" panose="02020603050405020304" pitchFamily="18" charset="0"/>
              </a:rPr>
              <a:t>类构造函数的函数体执行前（甚至初试化前），将</a:t>
            </a:r>
            <a:r>
              <a:rPr lang="en-US" altLang="zh-CN" sz="2000" b="1" dirty="0">
                <a:latin typeface="Times New Roman" panose="02020603050405020304" pitchFamily="18" charset="0"/>
              </a:rPr>
              <a:t>VFTB</a:t>
            </a:r>
            <a:r>
              <a:rPr lang="zh-CN" altLang="en-US" sz="2000" b="1" dirty="0">
                <a:latin typeface="Times New Roman" panose="02020603050405020304" pitchFamily="18" charset="0"/>
              </a:rPr>
              <a:t>的首地址存放到</a:t>
            </a:r>
            <a:r>
              <a:rPr lang="en-US" altLang="zh-CN" sz="2000" b="1" dirty="0">
                <a:latin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Times New Roman" panose="02020603050405020304" pitchFamily="18" charset="0"/>
              </a:rPr>
              <a:t>的起始单元，使</a:t>
            </a:r>
            <a:r>
              <a:rPr lang="en-US" altLang="zh-CN" sz="2000" b="1" dirty="0">
                <a:latin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Times New Roman" panose="02020603050405020304" pitchFamily="18" charset="0"/>
              </a:rPr>
              <a:t>类对象调用的虚函数与</a:t>
            </a:r>
            <a:r>
              <a:rPr lang="en-US" altLang="zh-CN" sz="2000" b="1" dirty="0">
                <a:latin typeface="Times New Roman" panose="02020603050405020304" pitchFamily="18" charset="0"/>
              </a:rPr>
              <a:t>VFTB</a:t>
            </a:r>
            <a:r>
              <a:rPr lang="zh-CN" altLang="en-US" sz="2000" b="1" dirty="0">
                <a:latin typeface="Times New Roman" panose="02020603050405020304" pitchFamily="18" charset="0"/>
              </a:rPr>
              <a:t>绑定，可使</a:t>
            </a:r>
            <a:r>
              <a:rPr lang="en-US" altLang="zh-CN" sz="2000" b="1" dirty="0">
                <a:latin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Times New Roman" panose="02020603050405020304" pitchFamily="18" charset="0"/>
              </a:rPr>
              <a:t>类构造函数执行</a:t>
            </a:r>
            <a:r>
              <a:rPr lang="en-US" altLang="zh-CN" sz="2000" b="1" dirty="0">
                <a:latin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Times New Roman" panose="02020603050405020304" pitchFamily="18" charset="0"/>
              </a:rPr>
              <a:t>的虚函数。</a:t>
            </a:r>
          </a:p>
          <a:p>
            <a:pPr marL="1143000" lvl="2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Times New Roman" panose="02020603050405020304" pitchFamily="18" charset="0"/>
              </a:rPr>
              <a:t>对象使用</a:t>
            </a:r>
            <a:r>
              <a:rPr lang="en-US" altLang="zh-CN" sz="2000" b="1" dirty="0">
                <a:latin typeface="Times New Roman" panose="02020603050405020304" pitchFamily="18" charset="0"/>
              </a:rPr>
              <a:t>(</a:t>
            </a:r>
            <a:r>
              <a:rPr lang="zh-CN" altLang="en-US" sz="2000" b="1" dirty="0">
                <a:latin typeface="Times New Roman" panose="02020603050405020304" pitchFamily="18" charset="0"/>
              </a:rPr>
              <a:t>生成期间</a:t>
            </a:r>
            <a:r>
              <a:rPr lang="en-US" altLang="zh-CN" sz="2000" b="1" dirty="0">
                <a:latin typeface="Times New Roman" panose="02020603050405020304" pitchFamily="18" charset="0"/>
              </a:rPr>
              <a:t>)</a:t>
            </a:r>
            <a:r>
              <a:rPr lang="zh-CN" altLang="en-US" sz="2000" b="1" dirty="0">
                <a:latin typeface="Times New Roman" panose="02020603050405020304" pitchFamily="18" charset="0"/>
              </a:rPr>
              <a:t>：</a:t>
            </a:r>
            <a:r>
              <a:rPr lang="en-US" altLang="zh-CN" sz="2000" b="1" dirty="0">
                <a:latin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Times New Roman" panose="02020603050405020304" pitchFamily="18" charset="0"/>
              </a:rPr>
              <a:t>的起始单元指向</a:t>
            </a:r>
            <a:r>
              <a:rPr lang="en-US" altLang="zh-CN" sz="2000" b="1" dirty="0">
                <a:latin typeface="Times New Roman" panose="02020603050405020304" pitchFamily="18" charset="0"/>
              </a:rPr>
              <a:t>VFTB</a:t>
            </a:r>
            <a:r>
              <a:rPr lang="zh-CN" altLang="en-US" sz="2000" b="1" dirty="0">
                <a:latin typeface="Times New Roman" panose="02020603050405020304" pitchFamily="18" charset="0"/>
              </a:rPr>
              <a:t>，执行</a:t>
            </a:r>
            <a:r>
              <a:rPr lang="en-US" altLang="zh-CN" sz="2000" b="1" dirty="0">
                <a:latin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Times New Roman" panose="02020603050405020304" pitchFamily="18" charset="0"/>
              </a:rPr>
              <a:t>的虚函数。</a:t>
            </a:r>
          </a:p>
          <a:p>
            <a:pPr marL="1143000" lvl="2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Times New Roman" panose="02020603050405020304" pitchFamily="18" charset="0"/>
              </a:rPr>
              <a:t>对象析构：由于</a:t>
            </a:r>
            <a:r>
              <a:rPr lang="en-US" altLang="zh-CN" sz="2000" b="1" dirty="0">
                <a:latin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Times New Roman" panose="02020603050405020304" pitchFamily="18" charset="0"/>
              </a:rPr>
              <a:t>的起始单元已指向</a:t>
            </a:r>
            <a:r>
              <a:rPr lang="en-US" altLang="zh-CN" sz="2000" b="1" dirty="0">
                <a:latin typeface="Times New Roman" panose="02020603050405020304" pitchFamily="18" charset="0"/>
              </a:rPr>
              <a:t>VFTB</a:t>
            </a:r>
            <a:r>
              <a:rPr lang="zh-CN" altLang="en-US" sz="2000" b="1" dirty="0">
                <a:latin typeface="Times New Roman" panose="02020603050405020304" pitchFamily="18" charset="0"/>
              </a:rPr>
              <a:t>，故析构函数调用的是</a:t>
            </a:r>
            <a:r>
              <a:rPr lang="en-US" altLang="zh-CN" sz="2000" b="1" dirty="0">
                <a:latin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Times New Roman" panose="02020603050405020304" pitchFamily="18" charset="0"/>
              </a:rPr>
              <a:t>的虚函数；然后将</a:t>
            </a:r>
            <a:r>
              <a:rPr lang="en-US" altLang="zh-CN" sz="2000" b="1" dirty="0">
                <a:latin typeface="Times New Roman" panose="02020603050405020304" pitchFamily="18" charset="0"/>
              </a:rPr>
              <a:t>VFTA</a:t>
            </a:r>
            <a:r>
              <a:rPr lang="zh-CN" altLang="en-US" sz="2000" b="1" dirty="0">
                <a:latin typeface="Times New Roman" panose="02020603050405020304" pitchFamily="18" charset="0"/>
              </a:rPr>
              <a:t>的首地址存放到</a:t>
            </a:r>
            <a:r>
              <a:rPr lang="en-US" altLang="zh-CN" sz="2000" b="1" dirty="0">
                <a:latin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Times New Roman" panose="02020603050405020304" pitchFamily="18" charset="0"/>
              </a:rPr>
              <a:t>的起始单元，使基类析构函数调用的虚函数与</a:t>
            </a:r>
            <a:r>
              <a:rPr lang="en-US" altLang="zh-CN" sz="2000" b="1" dirty="0">
                <a:latin typeface="Times New Roman" panose="02020603050405020304" pitchFamily="18" charset="0"/>
              </a:rPr>
              <a:t>VFTA</a:t>
            </a:r>
            <a:r>
              <a:rPr lang="zh-CN" altLang="en-US" sz="2000" b="1" dirty="0">
                <a:latin typeface="Times New Roman" panose="02020603050405020304" pitchFamily="18" charset="0"/>
              </a:rPr>
              <a:t>绑定，使基类析构函数调用基类</a:t>
            </a:r>
            <a:r>
              <a:rPr lang="en-US" altLang="zh-CN" sz="2000" b="1" dirty="0">
                <a:latin typeface="Times New Roman" panose="02020603050405020304" pitchFamily="18" charset="0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</a:rPr>
              <a:t>的虚函数。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endParaRPr lang="zh-CN" altLang="en-US" sz="24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0826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00"/>
            <a:ext cx="10515600" cy="440363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3CDF40-8FF6-45B4-8E81-765281285B93}"/>
              </a:ext>
            </a:extLst>
          </p:cNvPr>
          <p:cNvSpPr txBox="1"/>
          <p:nvPr/>
        </p:nvSpPr>
        <p:spPr>
          <a:xfrm>
            <a:off x="638258" y="935412"/>
            <a:ext cx="6184900" cy="5513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 hangingPunct="0">
              <a:lnSpc>
                <a:spcPct val="104000"/>
              </a:lnSpc>
            </a:pPr>
            <a:r>
              <a:rPr lang="en-US" altLang="zh-CN" sz="2000" b="1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#include &lt;iostream&gt;   //</a:t>
            </a:r>
            <a:r>
              <a:rPr lang="zh-CN" altLang="en-US" sz="2000" b="1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例</a:t>
            </a:r>
            <a:r>
              <a:rPr lang="en-US" altLang="zh-CN" sz="2000" b="1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8.14</a:t>
            </a:r>
            <a:endParaRPr lang="zh-CN" altLang="zh-CN" sz="2000" b="1" dirty="0">
              <a:effectLst/>
              <a:latin typeface="Times New Roman" panose="02020603050405020304" pitchFamily="18" charset="0"/>
              <a:ea typeface="方正书宋简体"/>
              <a:cs typeface="Consolas" panose="020B0609020204030204" pitchFamily="49" charset="0"/>
            </a:endParaRPr>
          </a:p>
          <a:p>
            <a:pPr indent="266700" algn="just" hangingPunct="0">
              <a:lnSpc>
                <a:spcPct val="104000"/>
              </a:lnSpc>
            </a:pPr>
            <a:r>
              <a:rPr lang="en-US" altLang="zh-CN" sz="2000" b="1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using namespace std;</a:t>
            </a:r>
            <a:endParaRPr lang="zh-CN" altLang="zh-CN" sz="2000" b="1" dirty="0">
              <a:effectLst/>
              <a:latin typeface="Times New Roman" panose="02020603050405020304" pitchFamily="18" charset="0"/>
              <a:ea typeface="方正书宋简体"/>
              <a:cs typeface="Consolas" panose="020B0609020204030204" pitchFamily="49" charset="0"/>
            </a:endParaRPr>
          </a:p>
          <a:p>
            <a:pPr indent="266700" algn="just" hangingPunct="0">
              <a:lnSpc>
                <a:spcPct val="104000"/>
              </a:lnSpc>
            </a:pPr>
            <a:r>
              <a:rPr lang="en-US" altLang="zh-CN" sz="2000" b="1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class A {</a:t>
            </a:r>
            <a:endParaRPr lang="zh-CN" altLang="zh-CN" sz="2000" b="1" dirty="0">
              <a:effectLst/>
              <a:latin typeface="Times New Roman" panose="02020603050405020304" pitchFamily="18" charset="0"/>
              <a:ea typeface="方正书宋简体"/>
              <a:cs typeface="Consolas" panose="020B0609020204030204" pitchFamily="49" charset="0"/>
            </a:endParaRPr>
          </a:p>
          <a:p>
            <a:pPr indent="266700" algn="just" hangingPunct="0">
              <a:lnSpc>
                <a:spcPct val="104000"/>
              </a:lnSpc>
            </a:pPr>
            <a:r>
              <a:rPr lang="en-US" altLang="zh-CN" sz="2000" b="1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    virtual void c( ) { cout&lt;&lt;"Construct A\n";   }</a:t>
            </a:r>
            <a:endParaRPr lang="zh-CN" altLang="zh-CN" sz="2000" b="1" dirty="0">
              <a:effectLst/>
              <a:latin typeface="Times New Roman" panose="02020603050405020304" pitchFamily="18" charset="0"/>
              <a:ea typeface="方正书宋简体"/>
              <a:cs typeface="Consolas" panose="020B0609020204030204" pitchFamily="49" charset="0"/>
            </a:endParaRPr>
          </a:p>
          <a:p>
            <a:pPr indent="266700" algn="just" hangingPunct="0">
              <a:lnSpc>
                <a:spcPct val="104000"/>
              </a:lnSpc>
            </a:pPr>
            <a:r>
              <a:rPr lang="en-US" altLang="zh-CN" sz="2000" b="1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    virtual void d( ) { cout&lt;&lt;"Deconstruct A\n"; }</a:t>
            </a:r>
            <a:endParaRPr lang="zh-CN" altLang="zh-CN" sz="2000" b="1" dirty="0">
              <a:effectLst/>
              <a:latin typeface="Times New Roman" panose="02020603050405020304" pitchFamily="18" charset="0"/>
              <a:ea typeface="方正书宋简体"/>
              <a:cs typeface="Consolas" panose="020B0609020204030204" pitchFamily="49" charset="0"/>
            </a:endParaRPr>
          </a:p>
          <a:p>
            <a:pPr indent="266700" algn="just" hangingPunct="0">
              <a:lnSpc>
                <a:spcPct val="104000"/>
              </a:lnSpc>
            </a:pPr>
            <a:r>
              <a:rPr lang="en-US" altLang="zh-CN" sz="2000" b="1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    virtual void e( ) { };</a:t>
            </a:r>
            <a:endParaRPr lang="zh-CN" altLang="zh-CN" sz="2000" b="1" dirty="0">
              <a:effectLst/>
              <a:latin typeface="Times New Roman" panose="02020603050405020304" pitchFamily="18" charset="0"/>
              <a:ea typeface="方正书宋简体"/>
              <a:cs typeface="Consolas" panose="020B0609020204030204" pitchFamily="49" charset="0"/>
            </a:endParaRPr>
          </a:p>
          <a:p>
            <a:pPr indent="266700" algn="just" hangingPunct="0">
              <a:lnSpc>
                <a:spcPct val="104000"/>
              </a:lnSpc>
            </a:pPr>
            <a:r>
              <a:rPr lang="en-US" altLang="zh-CN" sz="2000" b="1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public:</a:t>
            </a:r>
            <a:endParaRPr lang="zh-CN" altLang="zh-CN" sz="2000" b="1" dirty="0">
              <a:effectLst/>
              <a:latin typeface="Times New Roman" panose="02020603050405020304" pitchFamily="18" charset="0"/>
              <a:ea typeface="方正书宋简体"/>
              <a:cs typeface="Consolas" panose="020B0609020204030204" pitchFamily="49" charset="0"/>
            </a:endParaRPr>
          </a:p>
          <a:p>
            <a:pPr indent="266700" algn="just" hangingPunct="0">
              <a:lnSpc>
                <a:spcPct val="104000"/>
              </a:lnSpc>
            </a:pPr>
            <a:r>
              <a:rPr lang="en-US" altLang="zh-CN" sz="2000" b="1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    A( ) { c( ); };</a:t>
            </a:r>
            <a:endParaRPr lang="zh-CN" altLang="zh-CN" sz="2000" b="1" dirty="0">
              <a:effectLst/>
              <a:latin typeface="Times New Roman" panose="02020603050405020304" pitchFamily="18" charset="0"/>
              <a:ea typeface="方正书宋简体"/>
              <a:cs typeface="Consolas" panose="020B0609020204030204" pitchFamily="49" charset="0"/>
            </a:endParaRPr>
          </a:p>
          <a:p>
            <a:pPr indent="266700" algn="just" hangingPunct="0">
              <a:lnSpc>
                <a:spcPct val="104000"/>
              </a:lnSpc>
            </a:pPr>
            <a:r>
              <a:rPr lang="en-US" altLang="zh-CN" sz="2000" b="1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    virtual ~A( ) { d( ); };</a:t>
            </a:r>
            <a:endParaRPr lang="zh-CN" altLang="zh-CN" sz="2000" b="1" dirty="0">
              <a:effectLst/>
              <a:latin typeface="Times New Roman" panose="02020603050405020304" pitchFamily="18" charset="0"/>
              <a:ea typeface="方正书宋简体"/>
              <a:cs typeface="Consolas" panose="020B0609020204030204" pitchFamily="49" charset="0"/>
            </a:endParaRPr>
          </a:p>
          <a:p>
            <a:pPr indent="266700" algn="just" hangingPunct="0">
              <a:lnSpc>
                <a:spcPct val="104000"/>
              </a:lnSpc>
            </a:pPr>
            <a:r>
              <a:rPr lang="en-US" altLang="zh-CN" sz="2000" b="1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};</a:t>
            </a:r>
            <a:endParaRPr lang="zh-CN" altLang="zh-CN" sz="2000" b="1" dirty="0">
              <a:effectLst/>
              <a:latin typeface="Times New Roman" panose="02020603050405020304" pitchFamily="18" charset="0"/>
              <a:ea typeface="方正书宋简体"/>
              <a:cs typeface="Consolas" panose="020B0609020204030204" pitchFamily="49" charset="0"/>
            </a:endParaRPr>
          </a:p>
          <a:p>
            <a:pPr indent="266700" algn="just" hangingPunct="0">
              <a:lnSpc>
                <a:spcPct val="104000"/>
              </a:lnSpc>
            </a:pPr>
            <a:r>
              <a:rPr lang="en-US" altLang="zh-CN" sz="2000" b="1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class B: A {</a:t>
            </a:r>
            <a:endParaRPr lang="zh-CN" altLang="zh-CN" sz="2000" b="1" dirty="0">
              <a:effectLst/>
              <a:latin typeface="Times New Roman" panose="02020603050405020304" pitchFamily="18" charset="0"/>
              <a:ea typeface="方正书宋简体"/>
              <a:cs typeface="Consolas" panose="020B0609020204030204" pitchFamily="49" charset="0"/>
            </a:endParaRPr>
          </a:p>
          <a:p>
            <a:pPr indent="266700" algn="just" hangingPunct="0">
              <a:lnSpc>
                <a:spcPct val="104000"/>
              </a:lnSpc>
            </a:pPr>
            <a:r>
              <a:rPr lang="en-US" altLang="zh-CN" sz="2000" b="1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    virtual void c( ) { cout&lt;&lt;"Construct B\n";   }</a:t>
            </a:r>
            <a:endParaRPr lang="zh-CN" altLang="zh-CN" sz="2000" b="1" dirty="0">
              <a:effectLst/>
              <a:latin typeface="Times New Roman" panose="02020603050405020304" pitchFamily="18" charset="0"/>
              <a:ea typeface="方正书宋简体"/>
              <a:cs typeface="Consolas" panose="020B0609020204030204" pitchFamily="49" charset="0"/>
            </a:endParaRPr>
          </a:p>
          <a:p>
            <a:pPr indent="266700" algn="just" hangingPunct="0">
              <a:lnSpc>
                <a:spcPct val="104000"/>
              </a:lnSpc>
            </a:pPr>
            <a:r>
              <a:rPr lang="en-US" altLang="zh-CN" sz="2000" b="1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    virtual void d( ) { cout&lt;&lt;"Deconstruct B\n"; }</a:t>
            </a:r>
            <a:endParaRPr lang="zh-CN" altLang="zh-CN" sz="2000" b="1" dirty="0">
              <a:effectLst/>
              <a:latin typeface="Times New Roman" panose="02020603050405020304" pitchFamily="18" charset="0"/>
              <a:ea typeface="方正书宋简体"/>
              <a:cs typeface="Consolas" panose="020B0609020204030204" pitchFamily="49" charset="0"/>
            </a:endParaRPr>
          </a:p>
          <a:p>
            <a:pPr indent="266700" algn="just" hangingPunct="0">
              <a:lnSpc>
                <a:spcPct val="104000"/>
              </a:lnSpc>
            </a:pPr>
            <a:r>
              <a:rPr lang="en-US" altLang="zh-CN" sz="2000" b="1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public:</a:t>
            </a:r>
            <a:endParaRPr lang="zh-CN" altLang="zh-CN" sz="2000" b="1" dirty="0">
              <a:effectLst/>
              <a:latin typeface="Times New Roman" panose="02020603050405020304" pitchFamily="18" charset="0"/>
              <a:ea typeface="方正书宋简体"/>
              <a:cs typeface="Consolas" panose="020B0609020204030204" pitchFamily="49" charset="0"/>
            </a:endParaRPr>
          </a:p>
          <a:p>
            <a:pPr indent="266700" algn="just" hangingPunct="0">
              <a:lnSpc>
                <a:spcPct val="104000"/>
              </a:lnSpc>
            </a:pPr>
            <a:r>
              <a:rPr lang="en-US" altLang="zh-CN" sz="2000" b="1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    B( ) { c( ); };   //</a:t>
            </a:r>
            <a:r>
              <a:rPr lang="zh-CN" altLang="zh-CN" sz="1600" b="1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等价于</a:t>
            </a:r>
            <a:r>
              <a:rPr lang="en-US" altLang="zh-CN" sz="1600" b="1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 </a:t>
            </a:r>
            <a:r>
              <a:rPr lang="en-US" altLang="zh-CN" sz="2000" b="1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B( ): A( ) { c( ); };</a:t>
            </a:r>
            <a:endParaRPr lang="zh-CN" altLang="zh-CN" sz="2000" b="1" dirty="0">
              <a:effectLst/>
              <a:latin typeface="Times New Roman" panose="02020603050405020304" pitchFamily="18" charset="0"/>
              <a:ea typeface="方正书宋简体"/>
              <a:cs typeface="Consolas" panose="020B0609020204030204" pitchFamily="49" charset="0"/>
            </a:endParaRPr>
          </a:p>
          <a:p>
            <a:pPr indent="266700" algn="just" hangingPunct="0">
              <a:lnSpc>
                <a:spcPct val="104000"/>
              </a:lnSpc>
            </a:pPr>
            <a:r>
              <a:rPr lang="en-US" altLang="zh-CN" sz="2000" b="1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    virtual ~B( ) { d( ); };</a:t>
            </a:r>
            <a:endParaRPr lang="zh-CN" altLang="zh-CN" sz="2000" b="1" dirty="0">
              <a:effectLst/>
              <a:latin typeface="Times New Roman" panose="02020603050405020304" pitchFamily="18" charset="0"/>
              <a:ea typeface="方正书宋简体"/>
              <a:cs typeface="Consolas" panose="020B0609020204030204" pitchFamily="49" charset="0"/>
            </a:endParaRPr>
          </a:p>
          <a:p>
            <a:pPr indent="266700" algn="just" hangingPunct="0">
              <a:lnSpc>
                <a:spcPct val="104000"/>
              </a:lnSpc>
            </a:pPr>
            <a:r>
              <a:rPr lang="en-US" altLang="zh-CN" sz="2000" b="1" dirty="0">
                <a:effectLst/>
                <a:latin typeface="Times New Roman" panose="02020603050405020304" pitchFamily="18" charset="0"/>
                <a:ea typeface="方正书宋简体"/>
                <a:cs typeface="Consolas" panose="020B0609020204030204" pitchFamily="49" charset="0"/>
              </a:rPr>
              <a:t>};</a:t>
            </a:r>
            <a:endParaRPr lang="zh-CN" altLang="zh-CN" sz="2000" b="1" dirty="0">
              <a:effectLst/>
              <a:latin typeface="Times New Roman" panose="02020603050405020304" pitchFamily="18" charset="0"/>
              <a:ea typeface="方正书宋简体"/>
              <a:cs typeface="Consolas" panose="020B0609020204030204" pitchFamily="49" charset="0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C54D404C-3189-437E-A52B-03144DF78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2300" y="4394557"/>
            <a:ext cx="3429000" cy="183515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void main(void){  B </a:t>
            </a:r>
            <a:r>
              <a:rPr lang="en-US" altLang="zh-CN" sz="2000" b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;  }</a:t>
            </a:r>
          </a:p>
          <a:p>
            <a:pPr>
              <a:lnSpc>
                <a:spcPct val="95000"/>
              </a:lnSpc>
            </a:pPr>
            <a:r>
              <a:rPr lang="zh-CN" altLang="en-US" sz="2000" b="1" dirty="0">
                <a:latin typeface="Times New Roman" panose="02020603050405020304" pitchFamily="18" charset="0"/>
              </a:rPr>
              <a:t>输出结果：</a:t>
            </a:r>
          </a:p>
          <a:p>
            <a:pPr>
              <a:lnSpc>
                <a:spcPct val="9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Construct A</a:t>
            </a:r>
          </a:p>
          <a:p>
            <a:pPr>
              <a:lnSpc>
                <a:spcPct val="9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Construct B</a:t>
            </a:r>
          </a:p>
          <a:p>
            <a:pPr>
              <a:lnSpc>
                <a:spcPct val="9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Deconstruct B</a:t>
            </a:r>
          </a:p>
          <a:p>
            <a:pPr>
              <a:lnSpc>
                <a:spcPct val="95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Deconstruct A</a:t>
            </a:r>
          </a:p>
        </p:txBody>
      </p:sp>
      <p:pic>
        <p:nvPicPr>
          <p:cNvPr id="1026" name="图片 3">
            <a:extLst>
              <a:ext uri="{FF2B5EF4-FFF2-40B4-BE49-F238E27FC236}">
                <a16:creationId xmlns:a16="http://schemas.microsoft.com/office/drawing/2014/main" id="{0178767B-7F92-44A1-A12E-872023FDD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300" y="1564659"/>
            <a:ext cx="3429000" cy="2165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3456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464096"/>
            <a:ext cx="10515600" cy="588119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8.6   </a:t>
            </a:r>
            <a:r>
              <a:rPr lang="zh-CN" altLang="en-US" dirty="0"/>
              <a:t>有虚函数时的内存布局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454841" y="2151637"/>
            <a:ext cx="10470334" cy="39138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派生类的存储空间由基类和派生类的非静态数据成员构成。当基类或派生类包含虚函数或纯虚函数时，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派生类的存储空间还包括虚函数入口地址表首址所占存储单元。</a:t>
            </a:r>
            <a:r>
              <a:rPr lang="zh-CN" altLang="en-US" sz="2400" b="1" dirty="0">
                <a:latin typeface="Times New Roman" panose="02020603050405020304" pitchFamily="18" charset="0"/>
              </a:rPr>
              <a:t> </a:t>
            </a:r>
          </a:p>
          <a:p>
            <a:pPr marL="685800" lvl="1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如果基类定义了虚函数或者纯虚函数，则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派生类对象将基类的起始单元作为共享单元，用于存放基类和派生类的虚函数地址表首址。</a:t>
            </a:r>
            <a:r>
              <a:rPr lang="en-US" altLang="zh-CN" sz="2400" b="1" dirty="0">
                <a:latin typeface="Times New Roman" panose="02020603050405020304" pitchFamily="18" charset="0"/>
              </a:rPr>
              <a:t>【</a:t>
            </a:r>
            <a:r>
              <a:rPr lang="zh-CN" altLang="en-US" sz="2400" b="1" dirty="0">
                <a:latin typeface="Times New Roman" panose="02020603050405020304" pitchFamily="18" charset="0"/>
              </a:rPr>
              <a:t>例</a:t>
            </a:r>
            <a:r>
              <a:rPr lang="en-US" altLang="zh-CN" sz="2400" b="1" dirty="0">
                <a:latin typeface="Times New Roman" panose="02020603050405020304" pitchFamily="18" charset="0"/>
              </a:rPr>
              <a:t>7.10】</a:t>
            </a:r>
          </a:p>
          <a:p>
            <a:pPr marL="685800" lvl="1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如果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基类没有定义虚函数，而派生类定义了虚函数，</a:t>
            </a:r>
            <a:r>
              <a:rPr lang="zh-CN" altLang="en-US" sz="2400" b="1" dirty="0">
                <a:latin typeface="Times New Roman" panose="02020603050405020304" pitchFamily="18" charset="0"/>
              </a:rPr>
              <a:t>则派生类的存储空间由三部分组成：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第一部分为基类存储空间，第二部分为派生类虚函数入口地址表首址，第三部分为该派生类新定义的数据成员。</a:t>
            </a:r>
          </a:p>
        </p:txBody>
      </p:sp>
    </p:spTree>
    <p:extLst>
      <p:ext uri="{BB962C8B-B14F-4D97-AF65-F5344CB8AC3E}">
        <p14:creationId xmlns:p14="http://schemas.microsoft.com/office/powerpoint/2010/main" val="1986488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BDBE882-D48F-450F-BBE8-7578F21582BD}"/>
              </a:ext>
            </a:extLst>
          </p:cNvPr>
          <p:cNvSpPr txBox="1"/>
          <p:nvPr/>
        </p:nvSpPr>
        <p:spPr>
          <a:xfrm>
            <a:off x="965200" y="2044702"/>
            <a:ext cx="10668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public:</a:t>
            </a:r>
          </a:p>
          <a:p>
            <a:r>
              <a:rPr lang="en-US" altLang="zh-CN" sz="2000" b="1" dirty="0"/>
              <a:t>    int </a:t>
            </a:r>
            <a:r>
              <a:rPr lang="en-US" altLang="zh-CN" sz="2000" b="1" dirty="0" err="1"/>
              <a:t>getr</a:t>
            </a:r>
            <a:r>
              <a:rPr lang="en-US" altLang="zh-CN" sz="2000" b="1" dirty="0"/>
              <a:t>( ) { return r; }</a:t>
            </a:r>
          </a:p>
          <a:p>
            <a:r>
              <a:rPr lang="en-US" altLang="zh-CN" sz="2000" b="1" dirty="0"/>
              <a:t>    CIRCLE *show( ) { cout&lt;&lt;“Show a circle\n”; return this; }  //</a:t>
            </a:r>
            <a:r>
              <a:rPr lang="zh-CN" altLang="en-US" sz="2000" b="1" dirty="0"/>
              <a:t>原型相同</a:t>
            </a:r>
            <a:r>
              <a:rPr lang="en-US" altLang="zh-CN" sz="2000" b="1" dirty="0"/>
              <a:t>, </a:t>
            </a:r>
            <a:r>
              <a:rPr lang="zh-CN" altLang="en-US" sz="2000" b="1" dirty="0"/>
              <a:t>自动成为虚函数</a:t>
            </a:r>
          </a:p>
          <a:p>
            <a:r>
              <a:rPr lang="zh-CN" altLang="en-US" sz="2000" b="1" dirty="0"/>
              <a:t>    </a:t>
            </a:r>
            <a:r>
              <a:rPr lang="en-US" altLang="zh-CN" sz="2000" b="1" dirty="0"/>
              <a:t>CIRCLE(int x, int y, int r):POINT2D(x, y) { CIRCLE::r = r; }</a:t>
            </a:r>
          </a:p>
          <a:p>
            <a:r>
              <a:rPr lang="en-US" altLang="zh-CN" sz="2000" b="1" dirty="0"/>
              <a:t>};</a:t>
            </a:r>
          </a:p>
          <a:p>
            <a:pPr>
              <a:spcBef>
                <a:spcPts val="1200"/>
              </a:spcBef>
            </a:pPr>
            <a:r>
              <a:rPr lang="en-US" altLang="zh-CN" sz="2000" b="1" dirty="0"/>
              <a:t>void main(void)</a:t>
            </a:r>
          </a:p>
          <a:p>
            <a:r>
              <a:rPr lang="en-US" altLang="zh-CN" sz="2000" b="1" dirty="0"/>
              <a:t>{</a:t>
            </a:r>
          </a:p>
          <a:p>
            <a:r>
              <a:rPr lang="en-US" altLang="zh-CN" sz="2000" b="1" dirty="0"/>
              <a:t>    CIRCLE c(3, 7, 8);</a:t>
            </a:r>
          </a:p>
          <a:p>
            <a:r>
              <a:rPr lang="en-US" altLang="zh-CN" sz="2000" b="1" dirty="0"/>
              <a:t>    POINT2D *p = &amp;c;	//</a:t>
            </a:r>
            <a:r>
              <a:rPr lang="zh-CN" altLang="en-US" sz="2000" b="1" dirty="0"/>
              <a:t>父类指针</a:t>
            </a:r>
            <a:r>
              <a:rPr lang="en-US" altLang="zh-CN" sz="2000" b="1" dirty="0"/>
              <a:t>p</a:t>
            </a:r>
            <a:r>
              <a:rPr lang="zh-CN" altLang="en-US" sz="2000" b="1" dirty="0"/>
              <a:t>可以直接指向子类对象</a:t>
            </a:r>
            <a:r>
              <a:rPr lang="en-US" altLang="zh-CN" sz="2000" b="1" dirty="0"/>
              <a:t>c</a:t>
            </a:r>
          </a:p>
          <a:p>
            <a:r>
              <a:rPr lang="en-US" altLang="zh-CN" sz="2000" b="1" dirty="0"/>
              <a:t>    cout &lt;&lt; "The circle with radius “ &lt;&lt; </a:t>
            </a:r>
            <a:r>
              <a:rPr lang="en-US" altLang="zh-CN" sz="2000" b="1" dirty="0" err="1"/>
              <a:t>c.getr</a:t>
            </a:r>
            <a:r>
              <a:rPr lang="en-US" altLang="zh-CN" sz="2000" b="1" dirty="0"/>
              <a:t>( );</a:t>
            </a:r>
          </a:p>
          <a:p>
            <a:r>
              <a:rPr lang="en-US" altLang="zh-CN" sz="2000" b="1" dirty="0"/>
              <a:t>    cout &lt;&lt; " is at (“ &lt;&lt; p-&gt;</a:t>
            </a:r>
            <a:r>
              <a:rPr lang="en-US" altLang="zh-CN" sz="2000" b="1" dirty="0" err="1"/>
              <a:t>getx</a:t>
            </a:r>
            <a:r>
              <a:rPr lang="en-US" altLang="zh-CN" sz="2000" b="1" dirty="0"/>
              <a:t>( ) &lt;&lt; ", “ &lt;&lt; p-&gt;</a:t>
            </a:r>
            <a:r>
              <a:rPr lang="en-US" altLang="zh-CN" sz="2000" b="1" dirty="0" err="1"/>
              <a:t>gety</a:t>
            </a:r>
            <a:r>
              <a:rPr lang="en-US" altLang="zh-CN" sz="2000" b="1" dirty="0"/>
              <a:t>( ) &lt;&lt; ")\n";</a:t>
            </a:r>
          </a:p>
          <a:p>
            <a:r>
              <a:rPr lang="en-US" altLang="zh-CN" sz="2000" b="1" dirty="0"/>
              <a:t>    p-&gt;show( );</a:t>
            </a:r>
          </a:p>
          <a:p>
            <a:r>
              <a:rPr lang="en-US" altLang="zh-CN" sz="2000" b="1" dirty="0"/>
              <a:t>}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3062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8.1   </a:t>
            </a:r>
            <a:r>
              <a:rPr lang="zh-CN" altLang="zh-CN" dirty="0"/>
              <a:t>虚函数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7" y="2413744"/>
            <a:ext cx="9727384" cy="3942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虚函数必须是类的成员函数，非成员函数不能说明为虚函数，普通函数如</a:t>
            </a:r>
            <a:r>
              <a:rPr lang="en-US" altLang="zh-CN" sz="2400" b="1" dirty="0">
                <a:latin typeface="Times New Roman" panose="02020603050405020304" pitchFamily="18" charset="0"/>
              </a:rPr>
              <a:t>main</a:t>
            </a:r>
            <a:r>
              <a:rPr lang="zh-CN" altLang="en-US" sz="2400" b="1" dirty="0">
                <a:latin typeface="Times New Roman" panose="02020603050405020304" pitchFamily="18" charset="0"/>
              </a:rPr>
              <a:t>不能说明为虚函数（与编译器有关）。</a:t>
            </a:r>
          </a:p>
          <a:p>
            <a:pPr marL="685800" lvl="1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虚函数一般在基类的</a:t>
            </a:r>
            <a:r>
              <a:rPr lang="en-US" altLang="zh-CN" sz="2400" b="1" dirty="0">
                <a:latin typeface="Times New Roman" panose="02020603050405020304" pitchFamily="18" charset="0"/>
              </a:rPr>
              <a:t>public</a:t>
            </a:r>
            <a:r>
              <a:rPr lang="zh-CN" altLang="en-US" sz="2400" b="1" dirty="0">
                <a:latin typeface="Times New Roman" panose="02020603050405020304" pitchFamily="18" charset="0"/>
              </a:rPr>
              <a:t>或</a:t>
            </a:r>
            <a:r>
              <a:rPr lang="en-US" altLang="zh-CN" sz="2400" b="1" dirty="0">
                <a:latin typeface="Times New Roman" panose="02020603050405020304" pitchFamily="18" charset="0"/>
              </a:rPr>
              <a:t>protected</a:t>
            </a:r>
            <a:r>
              <a:rPr lang="zh-CN" altLang="en-US" sz="2400" b="1" dirty="0">
                <a:latin typeface="Times New Roman" panose="02020603050405020304" pitchFamily="18" charset="0"/>
              </a:rPr>
              <a:t>部分。在派生类中重新定义成员函数时，函数原型必须完全相同；</a:t>
            </a:r>
          </a:p>
          <a:p>
            <a:pPr marL="685800" lvl="1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虚函数只有在具有继承关系的类层次结构中定义才有意义，否则引起额外开销 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需要通过</a:t>
            </a:r>
            <a:r>
              <a:rPr lang="en-US" altLang="zh-CN" sz="2400" b="1" dirty="0">
                <a:latin typeface="Times New Roman" panose="02020603050405020304" pitchFamily="18" charset="0"/>
              </a:rPr>
              <a:t>VFT</a:t>
            </a:r>
            <a:r>
              <a:rPr lang="zh-CN" altLang="en-US" sz="2400" b="1" dirty="0">
                <a:latin typeface="Times New Roman" panose="02020603050405020304" pitchFamily="18" charset="0"/>
              </a:rPr>
              <a:t>访问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；</a:t>
            </a:r>
          </a:p>
          <a:p>
            <a:pPr marL="685800" lvl="1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一般用父类指针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或引用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访问虚函数。根据父类指针所指对象类型的不同，动态绑定相应对象的虚函数；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虚函数的动态多态性</a:t>
            </a:r>
            <a:r>
              <a:rPr lang="en-US" altLang="zh-CN" sz="2400" b="1" dirty="0">
                <a:latin typeface="Times New Roman" panose="02020603050405020304" pitchFamily="18" charset="0"/>
              </a:rPr>
              <a:t>)	</a:t>
            </a:r>
          </a:p>
        </p:txBody>
      </p:sp>
    </p:spTree>
    <p:extLst>
      <p:ext uri="{BB962C8B-B14F-4D97-AF65-F5344CB8AC3E}">
        <p14:creationId xmlns:p14="http://schemas.microsoft.com/office/powerpoint/2010/main" val="2214390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8.1   </a:t>
            </a:r>
            <a:r>
              <a:rPr lang="zh-CN" altLang="zh-CN" dirty="0"/>
              <a:t>虚函数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0584633" cy="3416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虚函数有隐含的</a:t>
            </a:r>
            <a:r>
              <a:rPr lang="en-US" altLang="zh-CN" sz="2400" b="1" dirty="0">
                <a:latin typeface="Times New Roman" panose="02020603050405020304" pitchFamily="18" charset="0"/>
              </a:rPr>
              <a:t>this</a:t>
            </a:r>
            <a:r>
              <a:rPr lang="zh-CN" altLang="en-US" sz="2400" b="1" dirty="0">
                <a:latin typeface="Times New Roman" panose="02020603050405020304" pitchFamily="18" charset="0"/>
              </a:rPr>
              <a:t>参数，参数表后可出现</a:t>
            </a:r>
            <a:r>
              <a:rPr lang="en-US" altLang="zh-CN" sz="2400" b="1" dirty="0">
                <a:latin typeface="Times New Roman" panose="02020603050405020304" pitchFamily="18" charset="0"/>
              </a:rPr>
              <a:t>const</a:t>
            </a:r>
            <a:r>
              <a:rPr lang="zh-CN" altLang="en-US" sz="2400" b="1" dirty="0">
                <a:latin typeface="Times New Roman" panose="02020603050405020304" pitchFamily="18" charset="0"/>
              </a:rPr>
              <a:t>和</a:t>
            </a:r>
            <a:r>
              <a:rPr lang="en-US" altLang="zh-CN" sz="2400" b="1" dirty="0">
                <a:latin typeface="Times New Roman" panose="02020603050405020304" pitchFamily="18" charset="0"/>
              </a:rPr>
              <a:t>volatile</a:t>
            </a:r>
            <a:r>
              <a:rPr lang="zh-CN" altLang="en-US" sz="2400" b="1" dirty="0">
                <a:latin typeface="Times New Roman" panose="02020603050405020304" pitchFamily="18" charset="0"/>
              </a:rPr>
              <a:t>，静态函数成员没有</a:t>
            </a:r>
            <a:r>
              <a:rPr lang="en-US" altLang="zh-CN" sz="2400" b="1" dirty="0">
                <a:latin typeface="Times New Roman" panose="02020603050405020304" pitchFamily="18" charset="0"/>
              </a:rPr>
              <a:t>this</a:t>
            </a:r>
            <a:r>
              <a:rPr lang="zh-CN" altLang="en-US" sz="2400" b="1" dirty="0">
                <a:latin typeface="Times New Roman" panose="02020603050405020304" pitchFamily="18" charset="0"/>
              </a:rPr>
              <a:t>参数，不能定义为虚函数：即不能有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virtual static</a:t>
            </a:r>
            <a:r>
              <a:rPr lang="zh-CN" altLang="en-US" sz="2400" b="1" dirty="0">
                <a:latin typeface="Times New Roman" panose="02020603050405020304" pitchFamily="18" charset="0"/>
              </a:rPr>
              <a:t>之类的说明；</a:t>
            </a:r>
          </a:p>
          <a:p>
            <a:pPr marL="685800" lvl="1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构造函数</a:t>
            </a:r>
            <a:r>
              <a:rPr lang="zh-CN" altLang="en-US" sz="2400" b="1" dirty="0">
                <a:latin typeface="Times New Roman" panose="02020603050405020304" pitchFamily="18" charset="0"/>
              </a:rPr>
              <a:t>构造对象的类型是确定的，不需根据类型表现出多态性，故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不能定义为虚函数</a:t>
            </a:r>
            <a:r>
              <a:rPr lang="zh-CN" altLang="en-US" sz="2400" b="1" dirty="0">
                <a:latin typeface="Times New Roman" panose="02020603050405020304" pitchFamily="18" charset="0"/>
              </a:rPr>
              <a:t>；析构函数可通过父类指针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引用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或</a:t>
            </a:r>
            <a:r>
              <a:rPr lang="en-US" altLang="zh-CN" sz="2400" b="1" dirty="0">
                <a:latin typeface="Times New Roman" panose="02020603050405020304" pitchFamily="18" charset="0"/>
              </a:rPr>
              <a:t>delete</a:t>
            </a:r>
            <a:r>
              <a:rPr lang="zh-CN" altLang="en-US" sz="2400" b="1" dirty="0">
                <a:latin typeface="Times New Roman" panose="02020603050405020304" pitchFamily="18" charset="0"/>
              </a:rPr>
              <a:t>调用，父类指针指向的对象类型可能是不确定的，因此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析构函数可定义为虚函数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</a:p>
          <a:p>
            <a:pPr marL="685800" lvl="1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一旦父类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基类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定义了虚函数，即使没有“</a:t>
            </a:r>
            <a:r>
              <a:rPr lang="en-US" altLang="zh-CN" sz="2400" b="1" dirty="0">
                <a:latin typeface="Times New Roman" panose="02020603050405020304" pitchFamily="18" charset="0"/>
              </a:rPr>
              <a:t>virtual”</a:t>
            </a:r>
            <a:r>
              <a:rPr lang="zh-CN" altLang="en-US" sz="2400" b="1" dirty="0">
                <a:latin typeface="Times New Roman" panose="02020603050405020304" pitchFamily="18" charset="0"/>
              </a:rPr>
              <a:t>声明，所有派生类中原型相同的非静态成员函数自动成为虚函数；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虚函数特性的无限传递性</a:t>
            </a:r>
            <a:r>
              <a:rPr lang="en-US" altLang="zh-CN" sz="2400" b="1" dirty="0">
                <a:latin typeface="Times New Roman" panose="02020603050405020304" pitchFamily="18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557918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8.1   </a:t>
            </a:r>
            <a:r>
              <a:rPr lang="zh-CN" altLang="zh-CN" dirty="0"/>
              <a:t>虚函数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7" y="2413744"/>
            <a:ext cx="9668018" cy="2955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虚函数同普通函数成员一样，可声明为或自动成为</a:t>
            </a:r>
            <a:r>
              <a:rPr lang="en-US" altLang="zh-CN" sz="2400" b="1" dirty="0">
                <a:latin typeface="Times New Roman" panose="02020603050405020304" pitchFamily="18" charset="0"/>
              </a:rPr>
              <a:t>inline</a:t>
            </a:r>
            <a:r>
              <a:rPr lang="zh-CN" altLang="en-US" sz="2400" b="1" dirty="0">
                <a:latin typeface="Times New Roman" panose="02020603050405020304" pitchFamily="18" charset="0"/>
              </a:rPr>
              <a:t>函数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（？），</a:t>
            </a:r>
            <a:r>
              <a:rPr lang="zh-CN" altLang="en-US" sz="2400" b="1" dirty="0">
                <a:latin typeface="Times New Roman" panose="02020603050405020304" pitchFamily="18" charset="0"/>
              </a:rPr>
              <a:t>也可重载、缺省和省略参数。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685800" lvl="1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虚函数能根据对象类型适当地绑定函数成员，且绑定函数成员的效率非常之高，因此，最好将普通函数成员全部定义为虚函数。</a:t>
            </a:r>
          </a:p>
          <a:p>
            <a:pPr marL="685800" lvl="1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注意：虚函数主要通过基类和派生类表现出多态特性，由于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union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既不能定义基类又不能定义派生类</a:t>
            </a:r>
            <a:r>
              <a:rPr lang="zh-CN" altLang="en-US" sz="2400" b="1" dirty="0">
                <a:latin typeface="Times New Roman" panose="02020603050405020304" pitchFamily="18" charset="0"/>
              </a:rPr>
              <a:t>，故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不能在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union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中定义虚函数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952166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B7CCAB6-19AE-41A9-8193-91EF00EFA48E}"/>
              </a:ext>
            </a:extLst>
          </p:cNvPr>
          <p:cNvSpPr txBox="1"/>
          <p:nvPr/>
        </p:nvSpPr>
        <p:spPr>
          <a:xfrm>
            <a:off x="933450" y="1486557"/>
            <a:ext cx="10331450" cy="5093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#include &lt;iostream&gt;	//【</a:t>
            </a:r>
            <a:r>
              <a:rPr lang="zh-CN" altLang="en-US" sz="2000" b="1" dirty="0"/>
              <a:t>例</a:t>
            </a:r>
            <a:r>
              <a:rPr lang="en-US" altLang="zh-CN" sz="2000" b="1" dirty="0"/>
              <a:t>8.2】</a:t>
            </a:r>
            <a:r>
              <a:rPr lang="zh-CN" altLang="en-US" sz="2000" b="1" dirty="0"/>
              <a:t>虚函数的使用方法</a:t>
            </a:r>
            <a:endParaRPr lang="en-US" altLang="zh-CN" sz="2000" b="1" dirty="0"/>
          </a:p>
          <a:p>
            <a:r>
              <a:rPr lang="en-US" altLang="zh-CN" sz="2000" b="1" dirty="0"/>
              <a:t>using namespace std;</a:t>
            </a:r>
          </a:p>
          <a:p>
            <a:r>
              <a:rPr lang="en-US" altLang="zh-CN" sz="2000" b="1" dirty="0"/>
              <a:t>struct A {</a:t>
            </a:r>
          </a:p>
          <a:p>
            <a:r>
              <a:rPr lang="en-US" altLang="zh-CN" sz="2000" b="1" dirty="0"/>
              <a:t>    virtual void f1( )  { cout &lt;&lt; "A::f1\n";  };  //</a:t>
            </a:r>
            <a:r>
              <a:rPr lang="zh-CN" altLang="en-US" sz="2000" b="1" dirty="0"/>
              <a:t>定义虚函数</a:t>
            </a:r>
            <a:r>
              <a:rPr lang="en-US" altLang="zh-CN" sz="2000" b="1" dirty="0"/>
              <a:t>f1()</a:t>
            </a:r>
          </a:p>
          <a:p>
            <a:r>
              <a:rPr lang="en-US" altLang="zh-CN" sz="2000" b="1" dirty="0"/>
              <a:t>    virtual void f2( )  { cout &lt;&lt; "A::f2\n";  };  //this</a:t>
            </a:r>
            <a:r>
              <a:rPr lang="zh-CN" altLang="en-US" sz="2000" b="1" dirty="0"/>
              <a:t>指向基类对象，定义虚函数</a:t>
            </a:r>
            <a:r>
              <a:rPr lang="en-US" altLang="zh-CN" sz="2000" b="1" dirty="0"/>
              <a:t>f2()</a:t>
            </a:r>
          </a:p>
          <a:p>
            <a:r>
              <a:rPr lang="en-US" altLang="zh-CN" sz="2000" b="1" dirty="0"/>
              <a:t>    virtual void f3( )  { cout &lt;&lt; "A::f3\n";  };  //</a:t>
            </a:r>
            <a:r>
              <a:rPr lang="zh-CN" altLang="en-US" sz="2000" b="1" dirty="0"/>
              <a:t>定义虚函数</a:t>
            </a:r>
            <a:r>
              <a:rPr lang="en-US" altLang="zh-CN" sz="2000" b="1" dirty="0"/>
              <a:t>f3()</a:t>
            </a:r>
          </a:p>
          <a:p>
            <a:r>
              <a:rPr lang="en-US" altLang="zh-CN" sz="2000" b="1" dirty="0"/>
              <a:t>    virtual void f4( )  { cout &lt;&lt; "A::f4\n";  };  //</a:t>
            </a:r>
            <a:r>
              <a:rPr lang="zh-CN" altLang="en-US" sz="2000" b="1" dirty="0"/>
              <a:t>定义虚函数</a:t>
            </a:r>
            <a:r>
              <a:rPr lang="en-US" altLang="zh-CN" sz="2000" b="1" dirty="0"/>
              <a:t>f4()</a:t>
            </a:r>
          </a:p>
          <a:p>
            <a:r>
              <a:rPr lang="en-US" altLang="zh-CN" sz="2000" b="1" dirty="0"/>
              <a:t>};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/>
              <a:t>class B: public A {       //A</a:t>
            </a:r>
            <a:r>
              <a:rPr lang="zh-CN" altLang="en-US" sz="2000" b="1" dirty="0"/>
              <a:t>和</a:t>
            </a:r>
            <a:r>
              <a:rPr lang="en-US" altLang="zh-CN" sz="2000" b="1" dirty="0"/>
              <a:t>B</a:t>
            </a:r>
            <a:r>
              <a:rPr lang="zh-CN" altLang="en-US" sz="2000" b="1" dirty="0"/>
              <a:t>满足父子关系</a:t>
            </a:r>
          </a:p>
          <a:p>
            <a:r>
              <a:rPr lang="zh-CN" altLang="en-US" sz="2000" b="1" dirty="0"/>
              <a:t>    </a:t>
            </a:r>
            <a:r>
              <a:rPr lang="en-US" altLang="zh-CN" sz="2000" b="1" dirty="0"/>
              <a:t>virtual void f1( )  {  //virtual</a:t>
            </a:r>
            <a:r>
              <a:rPr lang="zh-CN" altLang="en-US" sz="2000" b="1" dirty="0"/>
              <a:t>可省略，</a:t>
            </a:r>
            <a:r>
              <a:rPr lang="en-US" altLang="zh-CN" sz="2000" b="1" dirty="0"/>
              <a:t>f1()</a:t>
            </a:r>
            <a:r>
              <a:rPr lang="zh-CN" altLang="en-US" sz="2000" b="1" dirty="0"/>
              <a:t>自动成为虚函数</a:t>
            </a:r>
          </a:p>
          <a:p>
            <a:r>
              <a:rPr lang="zh-CN" altLang="en-US" sz="2000" b="1" dirty="0"/>
              <a:t>        </a:t>
            </a:r>
            <a:r>
              <a:rPr lang="en-US" altLang="zh-CN" sz="2000" b="1" dirty="0"/>
              <a:t>cout &lt;&lt; "B::f1\n"; </a:t>
            </a:r>
          </a:p>
          <a:p>
            <a:r>
              <a:rPr lang="en-US" altLang="zh-CN" sz="2000" b="1" dirty="0"/>
              <a:t>    };</a:t>
            </a:r>
          </a:p>
          <a:p>
            <a:r>
              <a:rPr lang="en-US" altLang="zh-CN" sz="2000" b="1" dirty="0"/>
              <a:t>    void f2( )  {  //</a:t>
            </a:r>
            <a:r>
              <a:rPr lang="zh-CN" altLang="en-US" sz="2000" b="1" dirty="0"/>
              <a:t>除</a:t>
            </a:r>
            <a:r>
              <a:rPr lang="en-US" altLang="zh-CN" sz="2000" b="1" dirty="0"/>
              <a:t>this</a:t>
            </a:r>
            <a:r>
              <a:rPr lang="zh-CN" altLang="en-US" sz="2000" b="1" dirty="0"/>
              <a:t>指向派生类对象外</a:t>
            </a:r>
            <a:r>
              <a:rPr lang="en-US" altLang="zh-CN" sz="2000" b="1" dirty="0"/>
              <a:t>, f2()</a:t>
            </a:r>
            <a:r>
              <a:rPr lang="zh-CN" altLang="en-US" sz="2000" b="1" dirty="0"/>
              <a:t>和基类函数原型相同</a:t>
            </a:r>
            <a:r>
              <a:rPr lang="en-US" altLang="zh-CN" sz="2000" b="1" dirty="0"/>
              <a:t>, </a:t>
            </a:r>
            <a:r>
              <a:rPr lang="zh-CN" altLang="en-US" sz="2000" b="1" dirty="0"/>
              <a:t>自动成为虚函数</a:t>
            </a:r>
          </a:p>
          <a:p>
            <a:r>
              <a:rPr lang="zh-CN" altLang="en-US" sz="2000" b="1" dirty="0"/>
              <a:t>        </a:t>
            </a:r>
            <a:r>
              <a:rPr lang="en-US" altLang="zh-CN" sz="2000" b="1" dirty="0"/>
              <a:t>cout &lt;&lt; "B::f2\n"; </a:t>
            </a:r>
          </a:p>
          <a:p>
            <a:r>
              <a:rPr lang="en-US" altLang="zh-CN" sz="2000" b="1" dirty="0"/>
              <a:t>    };</a:t>
            </a:r>
          </a:p>
          <a:p>
            <a:r>
              <a:rPr lang="en-US" altLang="zh-CN" sz="2000" b="1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016336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359"/>
            <a:ext cx="10515600" cy="1006475"/>
          </a:xfrm>
        </p:spPr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zh-CN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虚函数与多态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9A305F6-96A4-41B4-BD64-FF5E8D3E695F}"/>
              </a:ext>
            </a:extLst>
          </p:cNvPr>
          <p:cNvSpPr txBox="1"/>
          <p:nvPr/>
        </p:nvSpPr>
        <p:spPr>
          <a:xfrm>
            <a:off x="838200" y="1213834"/>
            <a:ext cx="1008380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class C: B {	     //B</a:t>
            </a:r>
            <a:r>
              <a:rPr lang="zh-CN" altLang="en-US" sz="2000" b="1" dirty="0"/>
              <a:t>和</a:t>
            </a:r>
            <a:r>
              <a:rPr lang="en-US" altLang="zh-CN" sz="2000" b="1" dirty="0"/>
              <a:t>C</a:t>
            </a:r>
            <a:r>
              <a:rPr lang="zh-CN" altLang="en-US" sz="2000" b="1" dirty="0"/>
              <a:t>不满足父子关系，故</a:t>
            </a:r>
            <a:r>
              <a:rPr lang="en-US" altLang="zh-CN" sz="2000" b="1" dirty="0"/>
              <a:t>A</a:t>
            </a:r>
            <a:r>
              <a:rPr lang="zh-CN" altLang="en-US" sz="2000" b="1" dirty="0"/>
              <a:t>和</a:t>
            </a:r>
            <a:r>
              <a:rPr lang="en-US" altLang="zh-CN" sz="2000" b="1" dirty="0"/>
              <a:t>C</a:t>
            </a:r>
            <a:r>
              <a:rPr lang="zh-CN" altLang="en-US" sz="2000" b="1" dirty="0"/>
              <a:t>也不满足父子关系</a:t>
            </a:r>
          </a:p>
          <a:p>
            <a:r>
              <a:rPr lang="zh-CN" altLang="en-US" sz="2000" b="1" dirty="0"/>
              <a:t>    </a:t>
            </a:r>
            <a:r>
              <a:rPr lang="en-US" altLang="zh-CN" sz="2000" b="1" dirty="0"/>
              <a:t>void f4( )  { 	     //f4()</a:t>
            </a:r>
            <a:r>
              <a:rPr lang="zh-CN" altLang="en-US" sz="2000" b="1" dirty="0"/>
              <a:t>自动成为虚函数</a:t>
            </a:r>
          </a:p>
          <a:p>
            <a:r>
              <a:rPr lang="zh-CN" altLang="en-US" sz="2000" b="1" dirty="0"/>
              <a:t>        </a:t>
            </a:r>
            <a:r>
              <a:rPr lang="en-US" altLang="zh-CN" sz="2000" b="1" dirty="0"/>
              <a:t>cout &lt;&lt; "C::f4\n"; </a:t>
            </a:r>
          </a:p>
          <a:p>
            <a:r>
              <a:rPr lang="en-US" altLang="zh-CN" sz="2000" b="1" dirty="0"/>
              <a:t>    };</a:t>
            </a:r>
          </a:p>
          <a:p>
            <a:r>
              <a:rPr lang="en-US" altLang="zh-CN" sz="2000" b="1" dirty="0"/>
              <a:t>};</a:t>
            </a:r>
          </a:p>
          <a:p>
            <a:pPr>
              <a:spcBef>
                <a:spcPts val="1200"/>
              </a:spcBef>
            </a:pPr>
            <a:r>
              <a:rPr lang="en-US" altLang="zh-CN" sz="2000" b="1" dirty="0"/>
              <a:t>void main(void)</a:t>
            </a:r>
          </a:p>
          <a:p>
            <a:r>
              <a:rPr lang="en-US" altLang="zh-CN" sz="2000" b="1" dirty="0"/>
              <a:t>{</a:t>
            </a:r>
          </a:p>
          <a:p>
            <a:r>
              <a:rPr lang="en-US" altLang="zh-CN" sz="2000" b="1" dirty="0"/>
              <a:t>    C  </a:t>
            </a:r>
            <a:r>
              <a:rPr lang="en-US" altLang="zh-CN" sz="2000" b="1" dirty="0" err="1"/>
              <a:t>c</a:t>
            </a:r>
            <a:r>
              <a:rPr lang="en-US" altLang="zh-CN" sz="2000" b="1" dirty="0"/>
              <a:t>;</a:t>
            </a:r>
          </a:p>
          <a:p>
            <a:r>
              <a:rPr lang="en-US" altLang="zh-CN" sz="2000" b="1" dirty="0"/>
              <a:t>    A *p = (A *)&amp;c;	//A</a:t>
            </a:r>
            <a:r>
              <a:rPr lang="zh-CN" altLang="en-US" sz="2000" b="1" dirty="0"/>
              <a:t>和</a:t>
            </a:r>
            <a:r>
              <a:rPr lang="en-US" altLang="zh-CN" sz="2000" b="1" dirty="0"/>
              <a:t>C</a:t>
            </a:r>
            <a:r>
              <a:rPr lang="zh-CN" altLang="en-US" sz="2000" b="1" dirty="0"/>
              <a:t>不满足父子关系，需要进行强制类型转换</a:t>
            </a:r>
            <a:endParaRPr lang="en-US" altLang="zh-CN" sz="2000" b="1" dirty="0"/>
          </a:p>
          <a:p>
            <a:r>
              <a:rPr lang="zh-CN" altLang="en-US" sz="2000" b="1" dirty="0"/>
              <a:t>    </a:t>
            </a:r>
            <a:r>
              <a:rPr lang="en-US" altLang="zh-CN" sz="2000" b="1" dirty="0"/>
              <a:t>p-&gt;f1( );		//</a:t>
            </a:r>
            <a:r>
              <a:rPr lang="zh-CN" altLang="en-US" sz="2000" b="1" dirty="0"/>
              <a:t>调用</a:t>
            </a:r>
            <a:r>
              <a:rPr lang="en-US" altLang="zh-CN" sz="2000" b="1" dirty="0"/>
              <a:t>B::f1( )</a:t>
            </a:r>
          </a:p>
          <a:p>
            <a:r>
              <a:rPr lang="en-US" altLang="zh-CN" sz="2000" b="1" dirty="0"/>
              <a:t>    p-&gt;f2( );		//</a:t>
            </a:r>
            <a:r>
              <a:rPr lang="zh-CN" altLang="en-US" sz="2000" b="1" dirty="0"/>
              <a:t>调用</a:t>
            </a:r>
            <a:r>
              <a:rPr lang="en-US" altLang="zh-CN" sz="2000" b="1" dirty="0"/>
              <a:t>B::f2( )</a:t>
            </a:r>
          </a:p>
          <a:p>
            <a:r>
              <a:rPr lang="en-US" altLang="zh-CN" sz="2000" b="1" dirty="0"/>
              <a:t>    p-&gt;A::f2( );		//</a:t>
            </a:r>
            <a:r>
              <a:rPr lang="zh-CN" altLang="en-US" sz="2000" b="1" dirty="0"/>
              <a:t>明确调用实函数</a:t>
            </a:r>
            <a:r>
              <a:rPr lang="en-US" altLang="zh-CN" sz="2000" b="1" dirty="0"/>
              <a:t>A::f2( )</a:t>
            </a:r>
          </a:p>
          <a:p>
            <a:r>
              <a:rPr lang="en-US" altLang="zh-CN" sz="2000" b="1" dirty="0"/>
              <a:t>    p-&gt;f3( );		//</a:t>
            </a:r>
            <a:r>
              <a:rPr lang="zh-CN" altLang="en-US" sz="2000" b="1" dirty="0"/>
              <a:t>调用</a:t>
            </a:r>
            <a:r>
              <a:rPr lang="en-US" altLang="zh-CN" sz="2000" b="1" dirty="0"/>
              <a:t>A::f3( )</a:t>
            </a:r>
          </a:p>
          <a:p>
            <a:r>
              <a:rPr lang="en-US" altLang="zh-CN" sz="2000" b="1" dirty="0"/>
              <a:t>    p-&gt;f4( );		//</a:t>
            </a:r>
            <a:r>
              <a:rPr lang="zh-CN" altLang="en-US" sz="2000" b="1" dirty="0"/>
              <a:t>调用</a:t>
            </a:r>
            <a:r>
              <a:rPr lang="en-US" altLang="zh-CN" sz="2000" b="1" dirty="0"/>
              <a:t>C::f4( )</a:t>
            </a:r>
          </a:p>
          <a:p>
            <a:r>
              <a:rPr lang="en-US" altLang="zh-CN" sz="2000" b="1" dirty="0">
                <a:solidFill>
                  <a:srgbClr val="C00000"/>
                </a:solidFill>
              </a:rPr>
              <a:t>    c.f4( );		//error, why ?</a:t>
            </a:r>
          </a:p>
          <a:p>
            <a:r>
              <a:rPr lang="en-US" altLang="zh-CN" sz="2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3381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3359</TotalTime>
  <Words>5366</Words>
  <Application>Microsoft Office PowerPoint</Application>
  <PresentationFormat>宽屏</PresentationFormat>
  <Paragraphs>358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0" baseType="lpstr">
      <vt:lpstr>等线</vt:lpstr>
      <vt:lpstr>等线 Light</vt:lpstr>
      <vt:lpstr>隶书</vt:lpstr>
      <vt:lpstr>新宋体</vt:lpstr>
      <vt:lpstr>Arial</vt:lpstr>
      <vt:lpstr>Times New Roman</vt:lpstr>
      <vt:lpstr>Wingdings</vt:lpstr>
      <vt:lpstr>Office 主题​​</vt:lpstr>
      <vt:lpstr>PowerPoint 演示文稿</vt:lpstr>
      <vt:lpstr>第8章  虚函数与多态</vt:lpstr>
      <vt:lpstr>第8章  虚函数与多态</vt:lpstr>
      <vt:lpstr>第8章  虚函数与多态</vt:lpstr>
      <vt:lpstr>第8章  虚函数与多态</vt:lpstr>
      <vt:lpstr>第8章  虚函数与多态</vt:lpstr>
      <vt:lpstr>第8章  虚函数与多态</vt:lpstr>
      <vt:lpstr>第8章  虚函数与多态</vt:lpstr>
      <vt:lpstr>第8章  虚函数与多态</vt:lpstr>
      <vt:lpstr>第8章  虚函数与多态</vt:lpstr>
      <vt:lpstr>第8章  虚函数与多态</vt:lpstr>
      <vt:lpstr>第8章  虚函数与多态</vt:lpstr>
      <vt:lpstr>第8章  虚函数与多态</vt:lpstr>
      <vt:lpstr>第8章  虚函数与多态</vt:lpstr>
      <vt:lpstr>第8章  虚函数与多态</vt:lpstr>
      <vt:lpstr>第8章  虚函数与多态</vt:lpstr>
      <vt:lpstr>第8章  虚函数与多态</vt:lpstr>
      <vt:lpstr>第8章  虚函数与多态</vt:lpstr>
      <vt:lpstr>第8章  虚函数与多态</vt:lpstr>
      <vt:lpstr>第8章  虚函数与多态</vt:lpstr>
      <vt:lpstr>第8章  虚函数与多态</vt:lpstr>
      <vt:lpstr>第8章  虚函数与多态</vt:lpstr>
      <vt:lpstr>第8章  虚函数与多态</vt:lpstr>
      <vt:lpstr>第8章  虚函数与多态</vt:lpstr>
      <vt:lpstr>第8章  虚函数与多态</vt:lpstr>
      <vt:lpstr>第8章  虚函数与多态</vt:lpstr>
      <vt:lpstr>第8章  虚函数与多态</vt:lpstr>
      <vt:lpstr>第8章  虚函数与多态</vt:lpstr>
      <vt:lpstr>第8章  虚函数与多态</vt:lpstr>
      <vt:lpstr>第8章  虚函数与多态</vt:lpstr>
      <vt:lpstr>第8章  虚函数与多态</vt:lpstr>
      <vt:lpstr>第8章  虚函数与多态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guangzhi ma</dc:creator>
  <cp:lastModifiedBy>Jin-Home</cp:lastModifiedBy>
  <cp:revision>512</cp:revision>
  <dcterms:created xsi:type="dcterms:W3CDTF">2020-04-22T10:23:54Z</dcterms:created>
  <dcterms:modified xsi:type="dcterms:W3CDTF">2021-09-20T00:30:46Z</dcterms:modified>
</cp:coreProperties>
</file>