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57" r:id="rId1"/>
  </p:sldMasterIdLst>
  <p:notesMasterIdLst>
    <p:notesMasterId r:id="rId33"/>
  </p:notesMasterIdLst>
  <p:sldIdLst>
    <p:sldId id="256" r:id="rId2"/>
    <p:sldId id="275" r:id="rId3"/>
    <p:sldId id="257" r:id="rId4"/>
    <p:sldId id="259" r:id="rId5"/>
    <p:sldId id="277" r:id="rId6"/>
    <p:sldId id="278" r:id="rId7"/>
    <p:sldId id="279" r:id="rId8"/>
    <p:sldId id="280" r:id="rId9"/>
    <p:sldId id="260" r:id="rId10"/>
    <p:sldId id="283" r:id="rId11"/>
    <p:sldId id="261" r:id="rId12"/>
    <p:sldId id="284" r:id="rId13"/>
    <p:sldId id="286" r:id="rId14"/>
    <p:sldId id="263" r:id="rId15"/>
    <p:sldId id="287" r:id="rId16"/>
    <p:sldId id="264" r:id="rId17"/>
    <p:sldId id="265" r:id="rId18"/>
    <p:sldId id="288" r:id="rId19"/>
    <p:sldId id="266" r:id="rId20"/>
    <p:sldId id="289" r:id="rId21"/>
    <p:sldId id="267" r:id="rId22"/>
    <p:sldId id="268" r:id="rId23"/>
    <p:sldId id="269" r:id="rId24"/>
    <p:sldId id="290" r:id="rId25"/>
    <p:sldId id="270" r:id="rId26"/>
    <p:sldId id="292" r:id="rId27"/>
    <p:sldId id="293" r:id="rId28"/>
    <p:sldId id="294" r:id="rId29"/>
    <p:sldId id="272" r:id="rId30"/>
    <p:sldId id="273" r:id="rId31"/>
    <p:sldId id="274" r:id="rId3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94604" autoAdjust="0"/>
  </p:normalViewPr>
  <p:slideViewPr>
    <p:cSldViewPr>
      <p:cViewPr varScale="1">
        <p:scale>
          <a:sx n="96" d="100"/>
          <a:sy n="96" d="100"/>
        </p:scale>
        <p:origin x="82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F926682-F603-45D9-AA6F-B09DFAC9C1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6D3A9-0C54-4EEB-A92C-2B67633E53E5}" type="datetime1">
              <a:rPr lang="zh-CN" altLang="en-US"/>
              <a:pPr>
                <a:defRPr/>
              </a:pPr>
              <a:t>2020/4/24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C3AD0D58-A4ED-47B8-86DD-5AD9AB602F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920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64813-E23B-4FCA-B9E8-35165036E225}" type="datetime1">
              <a:rPr lang="zh-CN" altLang="en-US"/>
              <a:pPr>
                <a:defRPr/>
              </a:pPr>
              <a:t>2020/4/24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FB321-C006-43CD-BD47-F345E769ED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030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03E2F-DD79-4FFF-9367-23C6CC8026D8}" type="datetime1">
              <a:rPr lang="zh-CN" altLang="en-US"/>
              <a:pPr>
                <a:defRPr/>
              </a:pPr>
              <a:t>2020/4/24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7D70E-7237-43FE-B280-AFAD063742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959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D6834-0984-4191-A203-46E8FC7AB5A4}" type="datetime1">
              <a:rPr lang="zh-CN" altLang="en-US"/>
              <a:pPr>
                <a:defRPr/>
              </a:pPr>
              <a:t>2020/4/24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EED49-1620-4B8D-B332-A1B896DCCF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471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F777C-E3CF-4E08-8ABF-0A755D808E86}" type="datetime1">
              <a:rPr lang="zh-CN" altLang="en-US"/>
              <a:pPr>
                <a:defRPr/>
              </a:pPr>
              <a:t>2020/4/24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46A46-EB5F-4FAB-870F-CDB3B666BA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517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E26DD-514D-4230-9E32-F6461547C07E}" type="datetime1">
              <a:rPr lang="zh-CN" altLang="en-US"/>
              <a:pPr>
                <a:defRPr/>
              </a:pPr>
              <a:t>2020/4/24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A6A77-4768-4591-9B56-46C9772029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67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C4348-E287-40E2-857D-C3E1206C2C00}" type="datetime1">
              <a:rPr lang="zh-CN" altLang="en-US"/>
              <a:pPr>
                <a:defRPr/>
              </a:pPr>
              <a:t>2020/4/24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50FA2-12FB-44ED-B248-B2665E12DB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28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F7F9A-2BA7-447B-8C5D-9444BCD0EA0D}" type="datetime1">
              <a:rPr lang="zh-CN" altLang="en-US"/>
              <a:pPr>
                <a:defRPr/>
              </a:pPr>
              <a:t>2020/4/24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1C303-A272-4680-8F70-DFAD0363CC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617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453E4-BD89-4499-9CD2-1F3B48608BD6}" type="datetime1">
              <a:rPr lang="zh-CN" altLang="en-US"/>
              <a:pPr>
                <a:defRPr/>
              </a:pPr>
              <a:t>2020/4/24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0B3BB-B723-43F2-AFDD-B858864700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187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39058-2959-4A05-BB82-958BE9D30648}" type="datetime1">
              <a:rPr lang="zh-CN" altLang="en-US"/>
              <a:pPr>
                <a:defRPr/>
              </a:pPr>
              <a:t>2020/4/24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DEA01-5C66-4628-AEAD-32AB0974B6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926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C6346-0015-42E2-841C-E91716E6451D}" type="datetime1">
              <a:rPr lang="zh-CN" altLang="en-US"/>
              <a:pPr>
                <a:defRPr/>
              </a:pPr>
              <a:t>2020/4/24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072D2-941C-436D-AC57-E77606FE70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547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82C00-A73E-453C-ADEA-9EF077249745}" type="datetime1">
              <a:rPr lang="zh-CN" altLang="en-US"/>
              <a:pPr>
                <a:defRPr/>
              </a:pPr>
              <a:t>2020/4/24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D8B3C-0B7D-4CC4-B6CB-5258CB60DD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300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6769411E-A315-440C-B403-DFCC77F025D2}" type="datetime1">
              <a:rPr lang="zh-CN" altLang="en-US"/>
              <a:pPr>
                <a:defRPr/>
              </a:pPr>
              <a:t>2020/4/24</a:t>
            </a:fld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8023CD48-CC0A-4430-A248-6A1F9F11DF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F03A175-8D51-4CF8-9126-B8B0CC3137AF}" type="datetime1">
              <a:rPr lang="zh-CN" altLang="en-US"/>
              <a:pPr>
                <a:defRPr/>
              </a:pPr>
              <a:t>2020/4/24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D011C-C8FB-4EB9-AEAF-739B9F3FEEF1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352550"/>
            <a:ext cx="7620000" cy="22288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5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Lecture 2 Contracts</a:t>
            </a:r>
            <a:r>
              <a:rPr lang="en-US" altLang="zh-CN" sz="5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CN" sz="5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anose="02010600040101010101" pitchFamily="2" charset="-122"/>
              </a:rPr>
              <a:t>第</a:t>
            </a:r>
            <a:r>
              <a:rPr lang="en-US" altLang="zh-CN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anose="02010600040101010101" pitchFamily="2" charset="-122"/>
              </a:rPr>
              <a:t>2</a:t>
            </a:r>
            <a:r>
              <a:rPr lang="zh-CN" altLang="en-US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anose="02010600040101010101" pitchFamily="2" charset="-122"/>
              </a:rPr>
              <a:t>讲 约定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>
              <a:defRPr/>
            </a:pPr>
            <a:r>
              <a:rPr lang="zh-CN" altLang="en-US" sz="32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anose="02010600040101010101" pitchFamily="2" charset="-122"/>
              </a:rPr>
              <a:t>华中科技大学计算机学院</a:t>
            </a:r>
          </a:p>
          <a:p>
            <a:pPr algn="r" eaLnBrk="1" hangingPunct="1">
              <a:defRPr/>
            </a:pPr>
            <a:endParaRPr lang="zh-CN" altLang="en-US" sz="3200" b="1" smtClean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细黑" panose="02010600040101010101" pitchFamily="2" charset="-122"/>
            </a:endParaRPr>
          </a:p>
          <a:p>
            <a:pPr algn="r" eaLnBrk="1" hangingPunct="1">
              <a:defRPr/>
            </a:pPr>
            <a:r>
              <a:rPr lang="zh-CN" altLang="en-US" sz="32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anose="02010600040101010101" pitchFamily="2" charset="-122"/>
              </a:rPr>
              <a:t>李开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638242-B514-4E38-9EFE-07E39E2EF42C}" type="datetime1">
              <a:rPr lang="zh-CN" altLang="en-US"/>
              <a:pPr>
                <a:defRPr/>
              </a:pPr>
              <a:t>2020/4/24</a:t>
            </a:fld>
            <a:endParaRPr lang="en-US" altLang="zh-CN"/>
          </a:p>
        </p:txBody>
      </p:sp>
      <p:sp>
        <p:nvSpPr>
          <p:cNvPr id="4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4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5B737E-2C9D-4822-851C-2C9E4D3EF882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99"/>
                </a:solidFill>
                <a:ea typeface="华文细黑" panose="02010600040101010101" pitchFamily="2" charset="-122"/>
              </a:rPr>
              <a:t>寻找循环不变量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153400" cy="4893647"/>
          </a:xfrm>
          <a:noFill/>
        </p:spPr>
        <p:txBody>
          <a:bodyPr>
            <a:spAutoFit/>
          </a:bodyPr>
          <a:lstStyle/>
          <a:p>
            <a:pPr eaLnBrk="1" hangingPunct="1">
              <a:buNone/>
            </a:pPr>
            <a:r>
              <a:rPr lang="en-US" altLang="zh-CN" sz="2400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 f (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 x, 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 y) {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 r = 1;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while (y &gt; 1) {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        if (y % 2 == 1) {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            r = x * r;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        }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    x = x * x;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    y = y / 2;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}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return r * x;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}</a:t>
            </a:r>
            <a:endParaRPr lang="zh-CN" altLang="en-US" sz="2400" b="1" dirty="0" smtClean="0">
              <a:solidFill>
                <a:srgbClr val="000099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200400" y="990600"/>
            <a:ext cx="5410200" cy="168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	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假设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y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是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2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的幂，那么在整个迭代中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y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一直是偶数，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r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总为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1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。取每次循环条件被测试之前，各变量的值：</a:t>
            </a:r>
          </a:p>
        </p:txBody>
      </p:sp>
      <p:graphicFrame>
        <p:nvGraphicFramePr>
          <p:cNvPr id="12" name="Group 26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40953972"/>
              </p:ext>
            </p:extLst>
          </p:nvPr>
        </p:nvGraphicFramePr>
        <p:xfrm>
          <a:off x="3467100" y="3352800"/>
          <a:ext cx="4876800" cy="2286000"/>
        </p:xfrm>
        <a:graphic>
          <a:graphicData uri="http://schemas.openxmlformats.org/drawingml/2006/table">
            <a:tbl>
              <a:tblPr/>
              <a:tblGrid>
                <a:gridCol w="1570038">
                  <a:extLst>
                    <a:ext uri="{9D8B030D-6E8A-4147-A177-3AD203B41FA5}">
                      <a16:colId xmlns:a16="http://schemas.microsoft.com/office/drawing/2014/main" val="175458873"/>
                    </a:ext>
                  </a:extLst>
                </a:gridCol>
                <a:gridCol w="868362">
                  <a:extLst>
                    <a:ext uri="{9D8B030D-6E8A-4147-A177-3AD203B41FA5}">
                      <a16:colId xmlns:a16="http://schemas.microsoft.com/office/drawing/2014/main" val="35377671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9688605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9814051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6355721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Iteration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30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US" altLang="zh-CN" sz="24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011890"/>
                  </a:ext>
                </a:extLst>
              </a:tr>
              <a:tr h="366713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256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494263"/>
                  </a:ext>
                </a:extLst>
              </a:tr>
              <a:tr h="368300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256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783896"/>
                  </a:ext>
                </a:extLst>
              </a:tr>
              <a:tr h="366713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256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945811"/>
                  </a:ext>
                </a:extLst>
              </a:tr>
              <a:tr h="366713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709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92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6852006-EEFA-4CCD-BEE2-451BE749D472}" type="datetime1">
              <a:rPr lang="zh-CN" altLang="en-US"/>
              <a:pPr>
                <a:defRPr/>
              </a:pPr>
              <a:t>2020/4/24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A38AD-F58A-46CE-BB4E-3A9BD7FE58CF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000099"/>
                </a:solidFill>
                <a:ea typeface="华文细黑" panose="02010600040101010101" pitchFamily="2" charset="-122"/>
              </a:rPr>
              <a:t>循环不变量的证明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153400" cy="2382191"/>
          </a:xfrm>
          <a:noFill/>
        </p:spPr>
        <p:txBody>
          <a:bodyPr>
            <a:spAutoFit/>
          </a:bodyPr>
          <a:lstStyle/>
          <a:p>
            <a:pPr marL="0" indent="0" algn="just" eaLnBrk="1" hangingPunct="1">
              <a:lnSpc>
                <a:spcPct val="120000"/>
              </a:lnSpc>
              <a:buNone/>
            </a:pPr>
            <a:r>
              <a:rPr lang="zh-CN" altLang="zh-CN" sz="2400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为了说明</a:t>
            </a:r>
            <a:r>
              <a:rPr lang="en-US" altLang="zh-CN" sz="2400" b="1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sz="2400" b="1" baseline="30000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zh-CN" altLang="zh-CN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是循环不变量，我们必须证明，</a:t>
            </a:r>
            <a:r>
              <a:rPr lang="zh-CN" altLang="zh-CN" sz="2400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如果循环体执行一</a:t>
            </a:r>
            <a:r>
              <a:rPr lang="zh-CN" altLang="zh-CN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次，</a:t>
            </a:r>
            <a:r>
              <a:rPr lang="en-US" altLang="zh-CN" sz="2400" b="1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sz="2400" b="1" baseline="30000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zh-CN" altLang="zh-CN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之前的值等于</a:t>
            </a:r>
            <a:r>
              <a:rPr lang="en-US" altLang="zh-CN" sz="2400" b="1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sz="2400" b="1" baseline="30000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zh-CN" altLang="zh-CN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之后的值，我们不能</a:t>
            </a:r>
            <a:r>
              <a:rPr lang="zh-CN" altLang="zh-CN" sz="2400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写</a:t>
            </a:r>
            <a:r>
              <a:rPr lang="zh-CN" altLang="en-US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成</a:t>
            </a:r>
            <a:r>
              <a:rPr lang="en-US" altLang="zh-CN" sz="2400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sz="2400" b="1" baseline="30000" dirty="0" err="1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zh-CN" sz="2400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sz="2400" b="1" baseline="30000" dirty="0" err="1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zh-CN" altLang="en-US" sz="2400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lang="en-US" altLang="zh-CN" sz="2400" b="1" dirty="0" smtClean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 eaLnBrk="1" hangingPunct="1">
              <a:lnSpc>
                <a:spcPct val="120000"/>
              </a:lnSpc>
              <a:buNone/>
            </a:pPr>
            <a:r>
              <a:rPr lang="zh-CN" altLang="zh-CN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所以，</a:t>
            </a:r>
            <a:r>
              <a:rPr lang="zh-CN" altLang="zh-CN" sz="2400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假设有</a:t>
            </a:r>
            <a:r>
              <a:rPr lang="en-US" altLang="zh-CN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CN" altLang="zh-CN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zh-CN" altLang="zh-CN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，而且</a:t>
            </a:r>
            <a:r>
              <a:rPr lang="en-US" altLang="zh-CN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zh-CN" altLang="zh-CN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是</a:t>
            </a:r>
            <a:r>
              <a:rPr lang="en-US" altLang="zh-CN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zh-CN" altLang="zh-CN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的幂，在一次迭代之后</a:t>
            </a:r>
            <a:r>
              <a:rPr lang="zh-CN" altLang="zh-CN" sz="2400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zh-CN" altLang="en-US" sz="2400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将使</a:t>
            </a:r>
            <a:r>
              <a:rPr lang="en-US" altLang="zh-CN" sz="2400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x’ = </a:t>
            </a:r>
            <a:r>
              <a:rPr lang="en-US" altLang="zh-CN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* x</a:t>
            </a:r>
            <a:r>
              <a:rPr lang="zh-CN" altLang="zh-CN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sz="2400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y’= </a:t>
            </a:r>
            <a:r>
              <a:rPr lang="en-US" altLang="zh-CN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/ 2</a:t>
            </a:r>
            <a:r>
              <a:rPr lang="zh-CN" altLang="zh-CN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r>
              <a:rPr lang="zh-CN" altLang="zh-CN" sz="2400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为了</a:t>
            </a:r>
            <a:r>
              <a:rPr lang="zh-CN" altLang="en-US" sz="2400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说明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sz="2400" b="1" baseline="30000" dirty="0" err="1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zh-CN" altLang="zh-CN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是一个循环不变量，我们</a:t>
            </a:r>
            <a:r>
              <a:rPr lang="zh-CN" altLang="zh-CN" sz="2400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必须</a:t>
            </a:r>
            <a:r>
              <a:rPr lang="zh-CN" altLang="en-US" sz="2400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证明  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x’</a:t>
            </a:r>
            <a:r>
              <a:rPr lang="en-US" altLang="zh-CN" sz="2400" b="1" baseline="30000" dirty="0" err="1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zh-CN" sz="2400" b="1" baseline="30000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altLang="zh-CN" sz="2400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CN" sz="2400" b="1" dirty="0" err="1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sz="2400" b="1" baseline="30000" dirty="0" err="1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zh-CN" altLang="en-US" sz="2400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。</a:t>
            </a:r>
            <a:r>
              <a:rPr lang="zh-CN" altLang="zh-CN" sz="2400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所以</a:t>
            </a:r>
            <a:r>
              <a:rPr lang="zh-CN" altLang="zh-CN" sz="2400" b="1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我们</a:t>
            </a:r>
            <a:r>
              <a:rPr lang="zh-CN" altLang="zh-CN" sz="2400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来</a:t>
            </a:r>
            <a:r>
              <a:rPr lang="zh-CN" altLang="en-US" sz="2400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演</a:t>
            </a:r>
            <a:r>
              <a:rPr lang="zh-CN" altLang="zh-CN" sz="2400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算：</a:t>
            </a:r>
            <a:endParaRPr lang="zh-CN" altLang="en-US" sz="2400" b="1" dirty="0" smtClean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23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59" y="3327399"/>
            <a:ext cx="7257081" cy="26924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" y="3921124"/>
            <a:ext cx="7086600" cy="150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229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 f (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 x, 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 y)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 r = 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while (y &gt; 1)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    if (y % 2 == 1)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        r = x * r;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    x = x * x;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    y = y / 2;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return r * x;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}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6852006-EEFA-4CCD-BEE2-451BE749D472}" type="datetime1">
              <a:rPr lang="zh-CN" altLang="en-US"/>
              <a:pPr>
                <a:defRPr/>
              </a:pPr>
              <a:t>2020/4/24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A38AD-F58A-46CE-BB4E-3A9BD7FE58CF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99"/>
                </a:solidFill>
                <a:ea typeface="华文细黑" panose="02010600040101010101" pitchFamily="2" charset="-122"/>
              </a:rPr>
              <a:t>循环不变量隐含着函数后置条件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14800" y="1371600"/>
            <a:ext cx="4495800" cy="3564053"/>
          </a:xfrm>
          <a:solidFill>
            <a:schemeClr val="bg1"/>
          </a:solidFill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000099"/>
                </a:solidFill>
              </a:rPr>
              <a:t>如果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y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是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2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的幂，那么：</a:t>
            </a:r>
            <a:endParaRPr lang="en-US" altLang="zh-CN" sz="2400" b="1" dirty="0" smtClean="0">
              <a:solidFill>
                <a:srgbClr val="000099"/>
              </a:solidFill>
            </a:endParaRP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r  =  1     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x</a:t>
            </a:r>
            <a:r>
              <a:rPr lang="en-US" altLang="zh-CN" sz="2400" b="1" baseline="30000" dirty="0" err="1" smtClean="0">
                <a:solidFill>
                  <a:srgbClr val="000099"/>
                </a:solidFill>
              </a:rPr>
              <a:t>y</a:t>
            </a:r>
            <a:r>
              <a:rPr lang="en-US" altLang="zh-CN" sz="2400" b="1" baseline="30000" dirty="0" smtClean="0">
                <a:solidFill>
                  <a:srgbClr val="000099"/>
                </a:solidFill>
              </a:rPr>
              <a:t>  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保持不变</a:t>
            </a:r>
            <a:endParaRPr lang="en-US" altLang="zh-CN" sz="2400" b="1" dirty="0" smtClean="0">
              <a:solidFill>
                <a:srgbClr val="000099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 smtClean="0">
                <a:solidFill>
                  <a:srgbClr val="000099"/>
                </a:solidFill>
              </a:rPr>
              <a:t>且循环结束时，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y  =  1</a:t>
            </a:r>
          </a:p>
          <a:p>
            <a:pPr eaLnBrk="1" hangingPunct="1">
              <a:buNone/>
            </a:pPr>
            <a:endParaRPr lang="en-US" altLang="zh-CN" sz="2400" b="1" dirty="0" smtClean="0">
              <a:solidFill>
                <a:srgbClr val="000099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 smtClean="0">
                <a:solidFill>
                  <a:srgbClr val="000099"/>
                </a:solidFill>
              </a:rPr>
              <a:t>所以：</a:t>
            </a:r>
            <a:endParaRPr lang="en-US" altLang="zh-CN" sz="2400" b="1" dirty="0" smtClean="0">
              <a:solidFill>
                <a:srgbClr val="000099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r * x = 1 * x = x = x</a:t>
            </a:r>
            <a:r>
              <a:rPr lang="en-US" altLang="zh-CN" sz="2400" b="1" baseline="30000" dirty="0" smtClean="0">
                <a:solidFill>
                  <a:srgbClr val="000099"/>
                </a:solidFill>
              </a:rPr>
              <a:t>1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 =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400" b="1" baseline="30000" dirty="0" err="1" smtClean="0">
                <a:solidFill>
                  <a:srgbClr val="FF0000"/>
                </a:solidFill>
              </a:rPr>
              <a:t>y</a:t>
            </a:r>
            <a:r>
              <a:rPr lang="en-US" altLang="zh-CN" sz="2400" b="1" baseline="30000" dirty="0" smtClean="0">
                <a:solidFill>
                  <a:srgbClr val="000099"/>
                </a:solidFill>
              </a:rPr>
              <a:t>     </a:t>
            </a:r>
            <a:r>
              <a:rPr lang="en-US" altLang="zh-CN" sz="2400" b="1" baseline="300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!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b="1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000099"/>
                </a:solidFill>
              </a:rPr>
              <a:t>循环能否终止？</a:t>
            </a:r>
          </a:p>
        </p:txBody>
      </p:sp>
      <p:sp>
        <p:nvSpPr>
          <p:cNvPr id="9223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70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229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 f (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 x, 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 y)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 r = 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while (y &gt; 1)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    if (y % 2 == 1)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        r = x * r;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    x = x * x;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    y = y / 2;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return r * x;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}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6852006-EEFA-4CCD-BEE2-451BE749D472}" type="datetime1">
              <a:rPr lang="zh-CN" altLang="en-US"/>
              <a:pPr>
                <a:defRPr/>
              </a:pPr>
              <a:t>2020/4/24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A38AD-F58A-46CE-BB4E-3A9BD7FE58CF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99"/>
                </a:solidFill>
                <a:ea typeface="华文细黑" panose="02010600040101010101" pitchFamily="2" charset="-122"/>
              </a:rPr>
              <a:t>循环是否可以终止？</a:t>
            </a:r>
          </a:p>
        </p:txBody>
      </p:sp>
      <p:sp>
        <p:nvSpPr>
          <p:cNvPr id="9223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14800" y="1371600"/>
            <a:ext cx="4495800" cy="4339650"/>
          </a:xfrm>
          <a:solidFill>
            <a:schemeClr val="bg1"/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000099"/>
                </a:solidFill>
              </a:rPr>
              <a:t>因为  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y = 2</a:t>
            </a:r>
            <a:r>
              <a:rPr lang="en-US" altLang="zh-CN" sz="2400" b="1" baseline="30000" dirty="0" smtClean="0">
                <a:solidFill>
                  <a:srgbClr val="000099"/>
                </a:solidFill>
              </a:rPr>
              <a:t>n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000099"/>
                </a:solidFill>
              </a:rPr>
              <a:t>每次循环  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n 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减少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1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000099"/>
                </a:solidFill>
              </a:rPr>
              <a:t>循环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n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次后，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n = 0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，</a:t>
            </a:r>
            <a:endParaRPr lang="en-US" altLang="zh-CN" sz="2400" b="1" dirty="0">
              <a:solidFill>
                <a:srgbClr val="000099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                y  =  2</a:t>
            </a:r>
            <a:r>
              <a:rPr lang="en-US" altLang="zh-CN" sz="2400" b="1" baseline="30000" dirty="0" smtClean="0">
                <a:solidFill>
                  <a:srgbClr val="000099"/>
                </a:solidFill>
              </a:rPr>
              <a:t>n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  = 2</a:t>
            </a:r>
            <a:r>
              <a:rPr lang="en-US" altLang="zh-CN" sz="2400" b="1" baseline="30000" dirty="0" smtClean="0">
                <a:solidFill>
                  <a:srgbClr val="000099"/>
                </a:solidFill>
              </a:rPr>
              <a:t>0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  = 1</a:t>
            </a:r>
          </a:p>
          <a:p>
            <a:pPr eaLnBrk="1" hangingPunct="1">
              <a:lnSpc>
                <a:spcPct val="150000"/>
              </a:lnSpc>
              <a:buNone/>
            </a:pPr>
            <a:endParaRPr lang="en-US" altLang="zh-CN" sz="2400" b="1" dirty="0">
              <a:solidFill>
                <a:srgbClr val="000099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0099"/>
                </a:solidFill>
              </a:rPr>
              <a:t>接下来，扩展到任意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y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，看能否找到反例？</a:t>
            </a:r>
          </a:p>
        </p:txBody>
      </p:sp>
    </p:spTree>
    <p:extLst>
      <p:ext uri="{BB962C8B-B14F-4D97-AF65-F5344CB8AC3E}">
        <p14:creationId xmlns:p14="http://schemas.microsoft.com/office/powerpoint/2010/main" val="362921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6BC5C8-C770-46BD-8AE6-F21DB8B5658A}" type="datetime1">
              <a:rPr lang="zh-CN" altLang="en-US"/>
              <a:pPr>
                <a:defRPr/>
              </a:pPr>
              <a:t>2020/4/24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919169-5CBF-4193-8BA4-AF3F89905ACA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99"/>
                </a:solidFill>
                <a:ea typeface="华文细黑" panose="02010600040101010101" pitchFamily="2" charset="-122"/>
              </a:rPr>
              <a:t>反例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066800"/>
            <a:ext cx="3505200" cy="4450449"/>
          </a:xfrm>
          <a:noFill/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--&gt; f(2,3);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8 (</a:t>
            </a:r>
            <a:r>
              <a:rPr lang="en-US" altLang="zh-CN" sz="2400" b="1" dirty="0" err="1" smtClean="0">
                <a:solidFill>
                  <a:schemeClr val="tx2"/>
                </a:solidFill>
              </a:rPr>
              <a:t>int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--&gt; f(-2,3);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-8 (</a:t>
            </a:r>
            <a:r>
              <a:rPr lang="en-US" altLang="zh-CN" sz="2400" b="1" dirty="0" err="1" smtClean="0">
                <a:solidFill>
                  <a:schemeClr val="tx2"/>
                </a:solidFill>
              </a:rPr>
              <a:t>int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--&gt; f(2,1);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2 (</a:t>
            </a:r>
            <a:r>
              <a:rPr lang="en-US" altLang="zh-CN" sz="2400" b="1" dirty="0" err="1" smtClean="0">
                <a:solidFill>
                  <a:schemeClr val="tx2"/>
                </a:solidFill>
              </a:rPr>
              <a:t>int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--&gt;</a:t>
            </a:r>
          </a:p>
          <a:p>
            <a:pPr eaLnBrk="1" hangingPunct="1">
              <a:buNone/>
            </a:pPr>
            <a:endParaRPr lang="en-US" altLang="zh-CN" sz="2400" b="1" dirty="0">
              <a:solidFill>
                <a:schemeClr val="tx2"/>
              </a:solidFill>
            </a:endParaRP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0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又是怎么样的呢？</a:t>
            </a:r>
            <a:endParaRPr lang="en-US" altLang="zh-CN" sz="2400" b="1" dirty="0" smtClean="0">
              <a:solidFill>
                <a:schemeClr val="tx2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 smtClean="0">
                <a:solidFill>
                  <a:schemeClr val="tx2"/>
                </a:solidFill>
              </a:rPr>
              <a:t>或者负指数呢？</a:t>
            </a:r>
            <a:endParaRPr lang="en-US" altLang="zh-CN" sz="2400" b="1" dirty="0" smtClean="0">
              <a:solidFill>
                <a:schemeClr val="tx2"/>
              </a:solidFill>
            </a:endParaRPr>
          </a:p>
        </p:txBody>
      </p:sp>
      <p:sp>
        <p:nvSpPr>
          <p:cNvPr id="1024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0" y="1066800"/>
            <a:ext cx="2743200" cy="223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--&gt; f(2,0);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2 (</a:t>
            </a:r>
            <a:r>
              <a:rPr lang="en-US" altLang="zh-CN" sz="2400" dirty="0" err="1">
                <a:solidFill>
                  <a:schemeClr val="tx2"/>
                </a:solidFill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--&gt; f(2,-1);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2 (</a:t>
            </a:r>
            <a:r>
              <a:rPr lang="en-US" altLang="zh-CN" sz="2400" dirty="0" err="1">
                <a:solidFill>
                  <a:schemeClr val="tx2"/>
                </a:solidFill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--&gt;</a:t>
            </a:r>
            <a:endParaRPr lang="en-US" altLang="zh-CN" sz="24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6BC5C8-C770-46BD-8AE6-F21DB8B5658A}" type="datetime1">
              <a:rPr lang="zh-CN" altLang="en-US"/>
              <a:pPr>
                <a:defRPr/>
              </a:pPr>
              <a:t>2020/4/24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919169-5CBF-4193-8BA4-AF3F89905ACA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99"/>
                </a:solidFill>
                <a:ea typeface="华文细黑" panose="02010600040101010101" pitchFamily="2" charset="-122"/>
              </a:rPr>
              <a:t>强加一个前提条件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153400" cy="5262979"/>
          </a:xfrm>
          <a:noFill/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chemeClr val="tx2"/>
                </a:solidFill>
              </a:rPr>
              <a:t>需加前提条件：函数的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前置条件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//@requires e;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 err="1" smtClean="0">
                <a:solidFill>
                  <a:schemeClr val="tx2"/>
                </a:solidFill>
              </a:rPr>
              <a:t>int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 f (</a:t>
            </a:r>
            <a:r>
              <a:rPr lang="en-US" altLang="zh-CN" sz="2400" b="1" dirty="0" err="1" smtClean="0">
                <a:solidFill>
                  <a:schemeClr val="tx2"/>
                </a:solidFill>
              </a:rPr>
              <a:t>int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 x, </a:t>
            </a:r>
            <a:r>
              <a:rPr lang="en-US" altLang="zh-CN" sz="2400" b="1" dirty="0" err="1" smtClean="0">
                <a:solidFill>
                  <a:schemeClr val="tx2"/>
                </a:solidFill>
              </a:rPr>
              <a:t>int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 y)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//@requires y &gt;= 0;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    </a:t>
            </a:r>
            <a:r>
              <a:rPr lang="en-US" altLang="zh-CN" sz="2400" b="1" dirty="0" err="1" smtClean="0">
                <a:solidFill>
                  <a:schemeClr val="tx2"/>
                </a:solidFill>
              </a:rPr>
              <a:t>int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 r = 1;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    while (y &gt; 1) 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        if (y % 2 == 1) 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            r = x * r;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       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        x = x * x;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        y = y / 2;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   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    return r * x;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024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06870" y="1828800"/>
            <a:ext cx="3851330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None/>
            </a:pPr>
            <a:r>
              <a:rPr lang="zh-CN" altLang="en-US" sz="2400" dirty="0">
                <a:solidFill>
                  <a:schemeClr val="tx2"/>
                </a:solidFill>
              </a:rPr>
              <a:t>任何时候调用这个函数所需满足的条件</a:t>
            </a:r>
            <a:r>
              <a:rPr lang="zh-CN" altLang="en-US" sz="2400" dirty="0" smtClean="0">
                <a:solidFill>
                  <a:schemeClr val="tx2"/>
                </a:solidFill>
              </a:rPr>
              <a:t>，本例中，函数前置条件是，第二</a:t>
            </a:r>
            <a:r>
              <a:rPr lang="zh-CN" altLang="en-US" sz="2400" dirty="0">
                <a:solidFill>
                  <a:schemeClr val="tx2"/>
                </a:solidFill>
              </a:rPr>
              <a:t>个参数</a:t>
            </a:r>
            <a:r>
              <a:rPr lang="zh-CN" altLang="en-US" sz="2400" dirty="0" smtClean="0">
                <a:solidFill>
                  <a:schemeClr val="tx2"/>
                </a:solidFill>
              </a:rPr>
              <a:t>必须非负。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marL="0" indent="0" algn="just" eaLnBrk="1" hangingPunct="1">
              <a:buNone/>
            </a:pPr>
            <a:endParaRPr lang="en-US" altLang="zh-CN" sz="2400" b="1" dirty="0">
              <a:solidFill>
                <a:schemeClr val="tx2"/>
              </a:solidFill>
            </a:endParaRPr>
          </a:p>
          <a:p>
            <a:pPr marL="0" indent="0" algn="just" eaLnBrk="1" hangingPunct="1"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f</a:t>
            </a:r>
            <a:r>
              <a:rPr lang="zh-CN" altLang="en-US" sz="2400" dirty="0">
                <a:solidFill>
                  <a:schemeClr val="tx2"/>
                </a:solidFill>
              </a:rPr>
              <a:t>的功能是什么？我们知道它是计算指数函数的</a:t>
            </a:r>
            <a:r>
              <a:rPr lang="zh-CN" altLang="en-US" sz="2400" dirty="0" smtClean="0">
                <a:solidFill>
                  <a:schemeClr val="tx2"/>
                </a:solidFill>
              </a:rPr>
              <a:t>，这应该</a:t>
            </a:r>
            <a:r>
              <a:rPr lang="zh-CN" altLang="en-US" sz="2400" dirty="0">
                <a:solidFill>
                  <a:schemeClr val="tx2"/>
                </a:solidFill>
              </a:rPr>
              <a:t>被正式地表达出来。</a:t>
            </a:r>
            <a:endParaRPr lang="en-US" altLang="zh-CN" sz="24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77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8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8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A7AE13B-107C-4E9E-B864-42A53E6E147C}" type="datetime1">
              <a:rPr lang="zh-CN" altLang="en-US"/>
              <a:pPr>
                <a:defRPr/>
              </a:pPr>
              <a:t>2020/4/24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C6DBD6-9622-4D66-8023-B4F02B423612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99"/>
                </a:solidFill>
                <a:ea typeface="华文细黑" panose="02010600040101010101" pitchFamily="2" charset="-122"/>
              </a:rPr>
              <a:t>制定一个后置条件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153400" cy="4437063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>
                <a:solidFill>
                  <a:schemeClr val="tx2"/>
                </a:solidFill>
              </a:rPr>
              <a:t>函数的</a:t>
            </a:r>
            <a:r>
              <a:rPr lang="zh-CN" altLang="en-US" sz="2400" b="1" smtClean="0">
                <a:solidFill>
                  <a:srgbClr val="FF0000"/>
                </a:solidFill>
              </a:rPr>
              <a:t>后置条件</a:t>
            </a:r>
            <a:r>
              <a:rPr lang="zh-CN" altLang="en-US" sz="2400" b="1" smtClean="0">
                <a:solidFill>
                  <a:schemeClr val="tx2"/>
                </a:solidFill>
              </a:rPr>
              <a:t>  </a:t>
            </a:r>
            <a:r>
              <a:rPr lang="en-US" altLang="zh-CN" sz="2400" b="1" smtClean="0">
                <a:solidFill>
                  <a:srgbClr val="FF0000"/>
                </a:solidFill>
              </a:rPr>
              <a:t>//@ensures 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>
                <a:solidFill>
                  <a:schemeClr val="tx2"/>
                </a:solidFill>
              </a:rPr>
              <a:t>先构造一个幂函数 </a:t>
            </a:r>
            <a:r>
              <a:rPr lang="en-US" altLang="zh-CN" sz="2400" b="1" smtClean="0">
                <a:solidFill>
                  <a:schemeClr val="tx2"/>
                </a:solidFill>
              </a:rPr>
              <a:t>POW (int x, int y)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b="1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chemeClr val="tx2"/>
                </a:solidFill>
              </a:rPr>
              <a:t>int POW (int x, int y)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chemeClr val="tx2"/>
                </a:solidFill>
              </a:rPr>
              <a:t>//@requires y &gt;= 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chemeClr val="tx2"/>
                </a:solidFill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chemeClr val="tx2"/>
                </a:solidFill>
              </a:rPr>
              <a:t>    if (y == 0)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chemeClr val="tx2"/>
                </a:solidFill>
              </a:rPr>
              <a:t>        return 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chemeClr val="tx2"/>
                </a:solidFill>
              </a:rPr>
              <a:t>    else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chemeClr val="tx2"/>
                </a:solidFill>
              </a:rPr>
              <a:t>        return x * POW(x, y-1);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EFAFBB-684B-4B72-B0DF-4AF2982BBE3B}" type="datetime1">
              <a:rPr lang="zh-CN" altLang="en-US"/>
              <a:pPr>
                <a:defRPr/>
              </a:pPr>
              <a:t>2020/4/24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657AA-EA34-4A4D-9298-EE6B5C4540D3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b="1" smtClean="0">
                <a:solidFill>
                  <a:srgbClr val="000099"/>
                </a:solidFill>
                <a:ea typeface="华文细黑" panose="02010600040101010101" pitchFamily="2" charset="-122"/>
              </a:rPr>
              <a:t>后置条件</a:t>
            </a:r>
            <a:r>
              <a:rPr lang="zh-CN" altLang="en-US" sz="2400" b="1" smtClean="0">
                <a:solidFill>
                  <a:srgbClr val="000099"/>
                </a:solidFill>
                <a:ea typeface="华文细黑" panose="02010600040101010101" pitchFamily="2" charset="-122"/>
              </a:rPr>
              <a:t>：</a:t>
            </a:r>
            <a:r>
              <a:rPr lang="zh-CN" altLang="en-US" sz="2400" b="1" smtClean="0"/>
              <a:t>用一个特殊变量</a:t>
            </a:r>
            <a:r>
              <a:rPr lang="en-US" altLang="zh-CN" sz="2400" b="1" smtClean="0"/>
              <a:t>\result</a:t>
            </a:r>
            <a:r>
              <a:rPr lang="zh-CN" altLang="en-US" sz="2400" b="1" smtClean="0"/>
              <a:t>来表示函数的返回值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153400" cy="5130800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int f (int x, int y)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// @requires y &gt;=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FF0000"/>
                </a:solidFill>
              </a:rPr>
              <a:t>// @ensures \result == POW(x, y);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    int r = 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    while (y &gt; 1)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        if (y % 2 == 1)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            r = x * 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        x = x * x;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        y = y / 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    return r * x;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}</a:t>
            </a:r>
          </a:p>
        </p:txBody>
      </p:sp>
      <p:sp>
        <p:nvSpPr>
          <p:cNvPr id="1229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EFAFBB-684B-4B72-B0DF-4AF2982BBE3B}" type="datetime1">
              <a:rPr lang="zh-CN" altLang="en-US"/>
              <a:pPr>
                <a:defRPr/>
              </a:pPr>
              <a:t>2020/4/24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657AA-EA34-4A4D-9298-EE6B5C4540D3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b="1" dirty="0" smtClean="0">
                <a:solidFill>
                  <a:srgbClr val="000099"/>
                </a:solidFill>
                <a:ea typeface="华文细黑" panose="02010600040101010101" pitchFamily="2" charset="-122"/>
              </a:rPr>
              <a:t>动态检查约定</a:t>
            </a:r>
            <a:endParaRPr lang="zh-CN" altLang="en-US" sz="2400" b="1" dirty="0" smtClean="0"/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153400" cy="4524315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 smtClean="0"/>
              <a:t>% coin   solution2a.c0   -d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 smtClean="0"/>
              <a:t>foo.c0:10.5-10.6:error:cannot assign to variable 'x'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 smtClean="0"/>
              <a:t>used in @ensures annotation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 smtClean="0"/>
              <a:t>          x = x * x;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 smtClean="0"/>
              <a:t>          ~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 smtClean="0"/>
              <a:t>Unable to load files, exiting...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 smtClean="0"/>
              <a:t>%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后置条件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引用了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x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时，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代码中不允许改变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x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的值！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000099"/>
                </a:solidFill>
              </a:rPr>
              <a:t>添加辅助变量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b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（作为基）和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e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（作为指数）来代替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x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和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y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，这样我们就让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x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和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y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保持不变了。</a:t>
            </a:r>
            <a:endParaRPr lang="en-US" altLang="zh-CN" sz="2400" b="1" dirty="0" smtClean="0">
              <a:solidFill>
                <a:srgbClr val="000099"/>
              </a:solidFill>
            </a:endParaRPr>
          </a:p>
        </p:txBody>
      </p:sp>
      <p:sp>
        <p:nvSpPr>
          <p:cNvPr id="1229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56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82A1184-5A4A-4A4C-B7A0-8871A687233C}" type="datetime1">
              <a:rPr lang="zh-CN" altLang="en-US"/>
              <a:pPr>
                <a:defRPr/>
              </a:pPr>
              <a:t>2020/4/24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89CB8-3616-4BEB-B2B8-9A66E5273231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b="1" dirty="0" smtClean="0">
                <a:solidFill>
                  <a:srgbClr val="000099"/>
                </a:solidFill>
                <a:ea typeface="华文细黑" panose="02010600040101010101" pitchFamily="2" charset="-122"/>
              </a:rPr>
              <a:t>动态检查约定</a:t>
            </a:r>
            <a:r>
              <a:rPr lang="zh-CN" altLang="en-US" sz="2800" b="1" dirty="0" smtClean="0">
                <a:solidFill>
                  <a:srgbClr val="000099"/>
                </a:solidFill>
                <a:ea typeface="华文细黑" panose="02010600040101010101" pitchFamily="2" charset="-122"/>
              </a:rPr>
              <a:t>：换变量名</a:t>
            </a:r>
            <a:endParaRPr lang="zh-CN" altLang="en-US" sz="2800" b="1" dirty="0" smtClean="0"/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153400" cy="5384800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int f (int x, int y)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// @requires y &gt;=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// @ensures \result == POW(x,y);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int r = 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</a:t>
            </a:r>
            <a:r>
              <a:rPr lang="en-US" altLang="zh-CN" sz="2200" b="1" smtClean="0">
                <a:solidFill>
                  <a:srgbClr val="FF0000"/>
                </a:solidFill>
              </a:rPr>
              <a:t>int b = x; /* base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>
                <a:solidFill>
                  <a:srgbClr val="FF0000"/>
                </a:solidFill>
              </a:rPr>
              <a:t>    int e = y; /* exponent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while (e &gt; 1)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    if (e % 2 == 1)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        r = b * 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    b = b * b;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    e = e / 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return r * b;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}</a:t>
            </a:r>
          </a:p>
        </p:txBody>
      </p:sp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2DBE9EC-F90C-4FC9-A0E1-BA105095D9EF}" type="datetime1">
              <a:rPr lang="zh-CN" altLang="en-US"/>
              <a:pPr>
                <a:defRPr/>
              </a:pPr>
              <a:t>2020/4/24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F965E-DB21-45E4-959F-C20FD993A6DB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000099"/>
                </a:solidFill>
                <a:ea typeface="华文细黑" panose="02010600040101010101" pitchFamily="2" charset="-122"/>
              </a:rPr>
              <a:t>什么是命令式程序设计？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zh-CN" altLang="en-US" sz="2400" b="1" smtClean="0"/>
              <a:t>是程序从初始状态到终结状态的一种转化途径。而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程序的状态</a:t>
            </a:r>
            <a:r>
              <a:rPr lang="zh-CN" altLang="en-US" sz="2400" b="1" smtClean="0"/>
              <a:t>对应于逻辑上相互关联的数据集。语句改变了数据，从而引起程序的状态发生变化。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smtClean="0"/>
              <a:t>与自然语言中用命令语气指挥行动类似，命令式程序给出了供计算机执行的命令序列。我们所说的过程式程序设计，实际上就是命令式程序设计，这两个术语是同义词。以前我们课堂上讲的</a:t>
            </a:r>
            <a:r>
              <a:rPr lang="en-US" altLang="zh-CN" sz="2400" b="1" smtClean="0"/>
              <a:t>C</a:t>
            </a:r>
            <a:r>
              <a:rPr lang="zh-CN" altLang="en-US" sz="2400" b="1" smtClean="0"/>
              <a:t>语言程序设计，就属于</a:t>
            </a: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命令式程序设计</a:t>
            </a:r>
            <a:r>
              <a:rPr lang="zh-CN" altLang="en-US" sz="2400" b="1" smtClean="0"/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smtClean="0"/>
              <a:t>程序设计方式主要有四种：命令式程序设计，函数式程序设计，宣言式程序设计，和面向对象程序设计。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82A1184-5A4A-4A4C-B7A0-8871A687233C}" type="datetime1">
              <a:rPr lang="zh-CN" altLang="en-US"/>
              <a:pPr>
                <a:defRPr/>
              </a:pPr>
              <a:t>2020/4/24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89CB8-3616-4BEB-B2B8-9A66E5273231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b="1" dirty="0" smtClean="0">
                <a:solidFill>
                  <a:srgbClr val="000099"/>
                </a:solidFill>
                <a:ea typeface="华文细黑" panose="02010600040101010101" pitchFamily="2" charset="-122"/>
              </a:rPr>
              <a:t>动态检查约定</a:t>
            </a:r>
            <a:r>
              <a:rPr lang="zh-CN" altLang="en-US" sz="2800" b="1" dirty="0" smtClean="0">
                <a:solidFill>
                  <a:srgbClr val="000099"/>
                </a:solidFill>
                <a:ea typeface="华文细黑" panose="02010600040101010101" pitchFamily="2" charset="-122"/>
              </a:rPr>
              <a:t>：</a:t>
            </a:r>
            <a:endParaRPr lang="zh-CN" altLang="en-US" sz="2800" b="1" dirty="0" smtClean="0"/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153400" cy="5373779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1" dirty="0" smtClean="0"/>
              <a:t>% coin solution2b.c0 -d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1" dirty="0" smtClean="0"/>
              <a:t>C0 interpreter (coin) 0.3.2 'Nickel' (r256, Thu Jan 3 14:18:03 EST 2013)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1" dirty="0" smtClean="0"/>
              <a:t>Type `#help' for help or `#quit' to exit.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1" dirty="0" smtClean="0"/>
              <a:t>--&gt; f(3,2);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1" dirty="0" smtClean="0"/>
              <a:t>9 (</a:t>
            </a:r>
            <a:r>
              <a:rPr lang="en-US" altLang="zh-CN" sz="2200" b="1" dirty="0" err="1" smtClean="0"/>
              <a:t>int</a:t>
            </a:r>
            <a:r>
              <a:rPr lang="en-US" altLang="zh-CN" sz="2200" b="1" dirty="0" smtClean="0"/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1" dirty="0" smtClean="0"/>
              <a:t>--&gt; f(3,-1);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1" dirty="0" smtClean="0"/>
              <a:t>foo.c0:12.4-12.20: @requires annotation failed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1" dirty="0" smtClean="0"/>
              <a:t>Last position: foo.c0:12.4-12.20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1" dirty="0" smtClean="0"/>
              <a:t>f from &lt;</a:t>
            </a:r>
            <a:r>
              <a:rPr lang="en-US" altLang="zh-CN" sz="2200" b="1" dirty="0" err="1" smtClean="0"/>
              <a:t>stdio</a:t>
            </a:r>
            <a:r>
              <a:rPr lang="en-US" altLang="zh-CN" sz="2200" b="1" dirty="0" smtClean="0"/>
              <a:t>&gt;:1.1-1.8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200" b="1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1" dirty="0" smtClean="0"/>
              <a:t>--&gt; f(2,0);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1" dirty="0" smtClean="0"/>
              <a:t>foo.c0:13.4-13.32: @ensures annotation failed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1" dirty="0" smtClean="0"/>
              <a:t>Last position: foo.c0:13.4-13.32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1" dirty="0" smtClean="0"/>
              <a:t>f from &lt;</a:t>
            </a:r>
            <a:r>
              <a:rPr lang="en-US" altLang="zh-CN" sz="2200" b="1" dirty="0" err="1" smtClean="0"/>
              <a:t>stdio</a:t>
            </a:r>
            <a:r>
              <a:rPr lang="en-US" altLang="zh-CN" sz="2200" b="1" dirty="0" smtClean="0"/>
              <a:t>&gt;:1.1-1.7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b="1" dirty="0" smtClean="0"/>
              <a:t>--&gt;</a:t>
            </a:r>
          </a:p>
        </p:txBody>
      </p:sp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5420519"/>
            <a:ext cx="30480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5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29C8C25-8062-4CBB-A3CC-6AE35CE224C5}" type="datetime1">
              <a:rPr lang="zh-CN" altLang="en-US"/>
              <a:pPr>
                <a:defRPr/>
              </a:pPr>
              <a:t>2020/4/24</a:t>
            </a:fld>
            <a:endParaRPr lang="en-US" altLang="zh-CN"/>
          </a:p>
        </p:txBody>
      </p:sp>
      <p:sp>
        <p:nvSpPr>
          <p:cNvPr id="3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3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2CB08-A495-4023-B9BB-210C1DDA20BF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b="1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归纳循环不变量：当</a:t>
            </a:r>
            <a:r>
              <a:rPr lang="en-US" altLang="zh-CN" sz="3800" b="1" smtClean="0"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r>
              <a:rPr lang="zh-CN" altLang="en-US" sz="3800" b="1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为奇数的情况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4572000" cy="5140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int f (int x, int y)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//@requires y &gt;=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//@ensures \result == POW(x,y);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int r = 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int b = x; /* base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int e = y; /* exponent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while (e &gt; 1)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    if (e % 2 == 1)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        r = b * 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    b = b * b;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    e = e / 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return r * b;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}</a:t>
            </a:r>
          </a:p>
        </p:txBody>
      </p:sp>
      <p:graphicFrame>
        <p:nvGraphicFramePr>
          <p:cNvPr id="52355" name="Group 13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81085563"/>
              </p:ext>
            </p:extLst>
          </p:nvPr>
        </p:nvGraphicFramePr>
        <p:xfrm>
          <a:off x="3581400" y="2057400"/>
          <a:ext cx="4710113" cy="3308352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28603045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228109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4527555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965510177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val="1225781833"/>
                    </a:ext>
                  </a:extLst>
                </a:gridCol>
              </a:tblGrid>
              <a:tr h="827088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Iteration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926340"/>
                  </a:ext>
                </a:extLst>
              </a:tr>
              <a:tr h="827088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128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878146"/>
                  </a:ext>
                </a:extLst>
              </a:tr>
              <a:tr h="827088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64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149830"/>
                  </a:ext>
                </a:extLst>
              </a:tr>
              <a:tr h="827088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076573"/>
                  </a:ext>
                </a:extLst>
              </a:tr>
            </a:tbl>
          </a:graphicData>
        </a:graphic>
      </p:graphicFrame>
      <p:sp>
        <p:nvSpPr>
          <p:cNvPr id="52356" name="Text Box 132"/>
          <p:cNvSpPr txBox="1">
            <a:spLocks noChangeArrowheads="1"/>
          </p:cNvSpPr>
          <p:nvPr/>
        </p:nvSpPr>
        <p:spPr bwMode="auto">
          <a:xfrm>
            <a:off x="3733800" y="54864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400"/>
              <a:t>得到循环不变量：</a:t>
            </a:r>
            <a:r>
              <a:rPr lang="en-US" altLang="zh-CN" sz="2400"/>
              <a:t>r *b</a:t>
            </a:r>
            <a:r>
              <a:rPr lang="en-US" altLang="zh-CN" sz="2400" baseline="3000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CC56CE4-62B8-451C-BCDB-3953DF68FD6D}" type="datetime1">
              <a:rPr lang="zh-CN" altLang="en-US"/>
              <a:pPr>
                <a:defRPr/>
              </a:pPr>
              <a:t>2020/4/24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560D4-7508-430B-8E6E-B872F685A6AE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5826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int f (int x, int y)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//@requires y &gt;=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//@ensures \result == POW(x,y);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int r = 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int b = x; /* base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int e = y; /* exponent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while (e &gt; 1)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</a:t>
            </a:r>
            <a:r>
              <a:rPr lang="en-US" altLang="zh-CN" sz="2200" b="1" smtClean="0">
                <a:solidFill>
                  <a:srgbClr val="FF0000"/>
                </a:solidFill>
              </a:rPr>
              <a:t>//@loop_invariant r * POW(b,e) == POW(x,y);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    if (e % 2 == 1)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        r = b * 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    b = b * b;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    e = e / 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return r * b;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88BD509-9BE0-4266-A802-B1F882FA802E}" type="datetime1">
              <a:rPr lang="zh-CN" altLang="en-US"/>
              <a:pPr>
                <a:defRPr/>
              </a:pPr>
              <a:t>2020/4/24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05E7BF-5511-4BCB-B947-81D0AB6F9BC6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59023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int f (int x, int y)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//@requires y &gt;= 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//@ensures \result == POW(x,y);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int r = 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int b = x; /* base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int e = y; /* exponent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while (</a:t>
            </a:r>
            <a:r>
              <a:rPr lang="en-US" altLang="zh-CN" sz="2200" b="1" smtClean="0">
                <a:solidFill>
                  <a:srgbClr val="FF0000"/>
                </a:solidFill>
              </a:rPr>
              <a:t>e &gt; 0</a:t>
            </a:r>
            <a:r>
              <a:rPr lang="en-US" altLang="zh-CN" sz="2200" b="1" smtClean="0"/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//@loop_invariant r * POW(b,e) == POW(x,y);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    if (e % 2 == 1) r = b * r;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    b = b * b;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    e = e / 2;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    </a:t>
            </a:r>
            <a:r>
              <a:rPr lang="en-US" altLang="zh-CN" sz="2200" b="1" smtClean="0">
                <a:solidFill>
                  <a:srgbClr val="FF0000"/>
                </a:solidFill>
              </a:rPr>
              <a:t>return r;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82A1184-5A4A-4A4C-B7A0-8871A687233C}" type="datetime1">
              <a:rPr lang="zh-CN" altLang="en-US"/>
              <a:pPr>
                <a:defRPr/>
              </a:pPr>
              <a:t>2020/4/24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89CB8-3616-4BEB-B2B8-9A66E5273231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b="1" dirty="0" smtClean="0">
                <a:solidFill>
                  <a:srgbClr val="000099"/>
                </a:solidFill>
                <a:ea typeface="华文细黑" panose="02010600040101010101" pitchFamily="2" charset="-122"/>
              </a:rPr>
              <a:t>动态检查约定</a:t>
            </a:r>
            <a:r>
              <a:rPr lang="zh-CN" altLang="en-US" sz="2800" b="1" dirty="0" smtClean="0">
                <a:solidFill>
                  <a:srgbClr val="000099"/>
                </a:solidFill>
                <a:ea typeface="华文细黑" panose="02010600040101010101" pitchFamily="2" charset="-122"/>
              </a:rPr>
              <a:t>：</a:t>
            </a:r>
            <a:endParaRPr lang="zh-CN" altLang="en-US" sz="2800" b="1" dirty="0" smtClean="0"/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153400" cy="3415102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sz="2200" b="1" dirty="0" smtClean="0"/>
              <a:t>% coin solution2d.c0 -d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200" b="1" dirty="0" smtClean="0"/>
              <a:t>Coin 0.2.3 "Penny" (r1478, Thu Jan 20 16:14:15 EST 2011)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200" b="1" dirty="0" smtClean="0"/>
              <a:t>Type `#help' for help or `#quit' to exit.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200" b="1" dirty="0" smtClean="0"/>
              <a:t>--&gt; f(2,0);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200" b="1" dirty="0" smtClean="0"/>
              <a:t>1 (</a:t>
            </a:r>
            <a:r>
              <a:rPr lang="en-US" altLang="zh-CN" sz="2200" b="1" dirty="0" err="1" smtClean="0"/>
              <a:t>int</a:t>
            </a:r>
            <a:r>
              <a:rPr lang="en-US" altLang="zh-CN" sz="2200" b="1" dirty="0" smtClean="0"/>
              <a:t>)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200" b="1" dirty="0" smtClean="0"/>
              <a:t>--&gt;</a:t>
            </a:r>
          </a:p>
        </p:txBody>
      </p:sp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1C5C20-782C-4A02-970F-CC0D82F5BF38}" type="datetime1">
              <a:rPr lang="zh-CN" altLang="en-US"/>
              <a:pPr>
                <a:defRPr/>
              </a:pPr>
              <a:t>2020/4/24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01E911-461A-42C8-8D17-B696C5386A36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5902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err="1" smtClean="0"/>
              <a:t>int</a:t>
            </a:r>
            <a:r>
              <a:rPr lang="en-US" altLang="zh-CN" sz="2200" b="1" dirty="0" smtClean="0"/>
              <a:t> f (</a:t>
            </a:r>
            <a:r>
              <a:rPr lang="en-US" altLang="zh-CN" sz="2200" b="1" dirty="0" err="1" smtClean="0"/>
              <a:t>int</a:t>
            </a:r>
            <a:r>
              <a:rPr lang="en-US" altLang="zh-CN" sz="2200" b="1" dirty="0" smtClean="0"/>
              <a:t> x, </a:t>
            </a:r>
            <a:r>
              <a:rPr lang="en-US" altLang="zh-CN" sz="2200" b="1" dirty="0" err="1" smtClean="0"/>
              <a:t>int</a:t>
            </a:r>
            <a:r>
              <a:rPr lang="en-US" altLang="zh-CN" sz="2200" b="1" dirty="0" smtClean="0"/>
              <a:t> y)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//@requires y &gt;=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//@ensures \result == POW(</a:t>
            </a:r>
            <a:r>
              <a:rPr lang="en-US" altLang="zh-CN" sz="2200" b="1" dirty="0" err="1" smtClean="0"/>
              <a:t>x,y</a:t>
            </a:r>
            <a:r>
              <a:rPr lang="en-US" altLang="zh-CN" sz="2200" b="1" dirty="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    </a:t>
            </a:r>
            <a:r>
              <a:rPr lang="en-US" altLang="zh-CN" sz="2200" b="1" dirty="0" err="1" smtClean="0"/>
              <a:t>int</a:t>
            </a:r>
            <a:r>
              <a:rPr lang="en-US" altLang="zh-CN" sz="2200" b="1" dirty="0" smtClean="0"/>
              <a:t> r = 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    </a:t>
            </a:r>
            <a:r>
              <a:rPr lang="en-US" altLang="zh-CN" sz="2200" b="1" dirty="0" err="1" smtClean="0"/>
              <a:t>int</a:t>
            </a:r>
            <a:r>
              <a:rPr lang="en-US" altLang="zh-CN" sz="2200" b="1" dirty="0" smtClean="0"/>
              <a:t> b = x; /* base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    </a:t>
            </a:r>
            <a:r>
              <a:rPr lang="en-US" altLang="zh-CN" sz="2200" b="1" dirty="0" err="1" smtClean="0"/>
              <a:t>int</a:t>
            </a:r>
            <a:r>
              <a:rPr lang="en-US" altLang="zh-CN" sz="2200" b="1" dirty="0" smtClean="0"/>
              <a:t> e = y; /* exponent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    while (e &gt; 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   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//@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loop_invariant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 e &gt;=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    //@</a:t>
            </a:r>
            <a:r>
              <a:rPr lang="en-US" altLang="zh-CN" sz="2200" b="1" dirty="0" err="1" smtClean="0"/>
              <a:t>loop_invariant</a:t>
            </a:r>
            <a:r>
              <a:rPr lang="en-US" altLang="zh-CN" sz="2200" b="1" dirty="0" smtClean="0"/>
              <a:t> r * POW(</a:t>
            </a:r>
            <a:r>
              <a:rPr lang="en-US" altLang="zh-CN" sz="2200" b="1" dirty="0" err="1" smtClean="0"/>
              <a:t>b,e</a:t>
            </a:r>
            <a:r>
              <a:rPr lang="en-US" altLang="zh-CN" sz="2200" b="1" dirty="0" smtClean="0"/>
              <a:t>) == POW(</a:t>
            </a:r>
            <a:r>
              <a:rPr lang="en-US" altLang="zh-CN" sz="2200" b="1" dirty="0" err="1" smtClean="0"/>
              <a:t>x,y</a:t>
            </a:r>
            <a:r>
              <a:rPr lang="en-US" altLang="zh-CN" sz="2200" b="1" dirty="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        if (e % 2 == 1)   r = b * 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        b = b * b;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        e = e / 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   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//@assert e ==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    return 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81400" y="4237780"/>
            <a:ext cx="5029200" cy="1682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@assert</a:t>
            </a:r>
            <a:r>
              <a:rPr lang="zh-CN" altLang="en-US" sz="2400" dirty="0">
                <a:solidFill>
                  <a:schemeClr val="tx2"/>
                </a:solidFill>
              </a:rPr>
              <a:t>是一个非常有用的调试工具，而且有时候能够帮助读者更好地理解程序员的意图。</a:t>
            </a:r>
            <a:endParaRPr lang="en-US" altLang="zh-CN" sz="24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1C5C20-782C-4A02-970F-CC0D82F5BF38}" type="datetime1">
              <a:rPr lang="zh-CN" altLang="en-US"/>
              <a:pPr>
                <a:defRPr/>
              </a:pPr>
              <a:t>2020/4/24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01E911-461A-42C8-8D17-B696C5386A36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5902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err="1" smtClean="0"/>
              <a:t>int</a:t>
            </a:r>
            <a:r>
              <a:rPr lang="en-US" altLang="zh-CN" sz="2200" b="1" dirty="0" smtClean="0"/>
              <a:t> f (</a:t>
            </a:r>
            <a:r>
              <a:rPr lang="en-US" altLang="zh-CN" sz="2200" b="1" dirty="0" err="1" smtClean="0"/>
              <a:t>int</a:t>
            </a:r>
            <a:r>
              <a:rPr lang="en-US" altLang="zh-CN" sz="2200" b="1" dirty="0" smtClean="0"/>
              <a:t> x, </a:t>
            </a:r>
            <a:r>
              <a:rPr lang="en-US" altLang="zh-CN" sz="2200" b="1" dirty="0" err="1" smtClean="0"/>
              <a:t>int</a:t>
            </a:r>
            <a:r>
              <a:rPr lang="en-US" altLang="zh-CN" sz="2200" b="1" dirty="0" smtClean="0"/>
              <a:t> y)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//@requires y &gt;=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//@ensures \result == POW(</a:t>
            </a:r>
            <a:r>
              <a:rPr lang="en-US" altLang="zh-CN" sz="2200" b="1" dirty="0" err="1" smtClean="0"/>
              <a:t>x,y</a:t>
            </a:r>
            <a:r>
              <a:rPr lang="en-US" altLang="zh-CN" sz="2200" b="1" dirty="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    </a:t>
            </a:r>
            <a:r>
              <a:rPr lang="en-US" altLang="zh-CN" sz="2200" b="1" dirty="0" err="1" smtClean="0"/>
              <a:t>int</a:t>
            </a:r>
            <a:r>
              <a:rPr lang="en-US" altLang="zh-CN" sz="2200" b="1" dirty="0" smtClean="0"/>
              <a:t> r = 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    </a:t>
            </a:r>
            <a:r>
              <a:rPr lang="en-US" altLang="zh-CN" sz="2200" b="1" dirty="0" err="1" smtClean="0"/>
              <a:t>int</a:t>
            </a:r>
            <a:r>
              <a:rPr lang="en-US" altLang="zh-CN" sz="2200" b="1" dirty="0" smtClean="0"/>
              <a:t> b = x; /* base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    </a:t>
            </a:r>
            <a:r>
              <a:rPr lang="en-US" altLang="zh-CN" sz="2200" b="1" dirty="0" err="1" smtClean="0"/>
              <a:t>int</a:t>
            </a:r>
            <a:r>
              <a:rPr lang="en-US" altLang="zh-CN" sz="2200" b="1" dirty="0" smtClean="0"/>
              <a:t> e = y; /* exponent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    while (e &gt; 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>
                <a:solidFill>
                  <a:srgbClr val="FF0000"/>
                </a:solidFill>
              </a:rPr>
              <a:t>    //@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loop_invariant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 e &gt;=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>
                <a:solidFill>
                  <a:srgbClr val="FF0000"/>
                </a:solidFill>
              </a:rPr>
              <a:t>    //@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loop_invariant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 r * POW(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b,e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) == POW(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x,y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        if (e % 2 == 1)   r = b * 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        b = b * b;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        e = e / 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    </a:t>
            </a:r>
            <a:r>
              <a:rPr lang="en-US" altLang="zh-CN" sz="2200" b="1" dirty="0" smtClean="0">
                <a:solidFill>
                  <a:srgbClr val="000066"/>
                </a:solidFill>
              </a:rPr>
              <a:t>//@assert e ==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    return 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733800" y="381000"/>
            <a:ext cx="5029200" cy="25299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tx2"/>
                </a:solidFill>
              </a:rPr>
              <a:t>循环不变量的证明：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1.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初始状态下，是否成立；</a:t>
            </a:r>
            <a:endParaRPr lang="en-US" altLang="zh-CN" sz="2400" b="1" dirty="0" smtClean="0">
              <a:solidFill>
                <a:schemeClr val="tx2"/>
              </a:solidFill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2.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假设在循环开始前，是成立的。</a:t>
            </a:r>
            <a:endParaRPr lang="en-US" altLang="zh-CN" sz="2400" b="1" dirty="0" smtClean="0">
              <a:solidFill>
                <a:schemeClr val="tx2"/>
              </a:solidFill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tx2"/>
                </a:solidFill>
              </a:rPr>
              <a:t>当循环执行一次后，是否仍然成立；</a:t>
            </a:r>
            <a:endParaRPr lang="en-US" altLang="zh-CN" sz="2400" b="1" dirty="0" smtClean="0">
              <a:solidFill>
                <a:schemeClr val="tx2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733800" y="4273608"/>
            <a:ext cx="5029200" cy="12741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tx2"/>
                </a:solidFill>
              </a:rPr>
              <a:t>证明的过程请查看文档：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tx2"/>
                </a:solidFill>
              </a:rPr>
              <a:t>示例</a:t>
            </a:r>
            <a:r>
              <a:rPr lang="en-US" altLang="zh-CN" sz="2400" dirty="0" smtClean="0">
                <a:solidFill>
                  <a:schemeClr val="tx2"/>
                </a:solidFill>
              </a:rPr>
              <a:t>-</a:t>
            </a:r>
            <a:r>
              <a:rPr lang="zh-CN" altLang="en-US" sz="2400" dirty="0" smtClean="0">
                <a:solidFill>
                  <a:schemeClr val="tx2"/>
                </a:solidFill>
              </a:rPr>
              <a:t>循环不变量的证明</a:t>
            </a:r>
            <a:r>
              <a:rPr lang="en-US" altLang="zh-CN" sz="2400" dirty="0" smtClean="0">
                <a:solidFill>
                  <a:schemeClr val="tx2"/>
                </a:solidFill>
              </a:rPr>
              <a:t>.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docx</a:t>
            </a:r>
            <a:endParaRPr lang="en-US" altLang="zh-CN" sz="24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47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1C5C20-782C-4A02-970F-CC0D82F5BF38}" type="datetime1">
              <a:rPr lang="zh-CN" altLang="en-US"/>
              <a:pPr>
                <a:defRPr/>
              </a:pPr>
              <a:t>2020/4/24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01E911-461A-42C8-8D17-B696C5386A36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5902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err="1" smtClean="0"/>
              <a:t>int</a:t>
            </a:r>
            <a:r>
              <a:rPr lang="en-US" altLang="zh-CN" sz="2200" b="1" dirty="0" smtClean="0"/>
              <a:t> f (</a:t>
            </a:r>
            <a:r>
              <a:rPr lang="en-US" altLang="zh-CN" sz="2200" b="1" dirty="0" err="1" smtClean="0"/>
              <a:t>int</a:t>
            </a:r>
            <a:r>
              <a:rPr lang="en-US" altLang="zh-CN" sz="2200" b="1" dirty="0" smtClean="0"/>
              <a:t> x, </a:t>
            </a:r>
            <a:r>
              <a:rPr lang="en-US" altLang="zh-CN" sz="2200" b="1" dirty="0" err="1" smtClean="0"/>
              <a:t>int</a:t>
            </a:r>
            <a:r>
              <a:rPr lang="en-US" altLang="zh-CN" sz="2200" b="1" dirty="0" smtClean="0"/>
              <a:t> y)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//@requires y &gt;=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//@ensures \result == POW(</a:t>
            </a:r>
            <a:r>
              <a:rPr lang="en-US" altLang="zh-CN" sz="2200" b="1" dirty="0" err="1" smtClean="0"/>
              <a:t>x,y</a:t>
            </a:r>
            <a:r>
              <a:rPr lang="en-US" altLang="zh-CN" sz="2200" b="1" dirty="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    </a:t>
            </a:r>
            <a:r>
              <a:rPr lang="en-US" altLang="zh-CN" sz="2200" b="1" dirty="0" err="1" smtClean="0"/>
              <a:t>int</a:t>
            </a:r>
            <a:r>
              <a:rPr lang="en-US" altLang="zh-CN" sz="2200" b="1" dirty="0" smtClean="0"/>
              <a:t> r = 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    </a:t>
            </a:r>
            <a:r>
              <a:rPr lang="en-US" altLang="zh-CN" sz="2200" b="1" dirty="0" err="1" smtClean="0"/>
              <a:t>int</a:t>
            </a:r>
            <a:r>
              <a:rPr lang="en-US" altLang="zh-CN" sz="2200" b="1" dirty="0" smtClean="0"/>
              <a:t> b = x; /* base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    </a:t>
            </a:r>
            <a:r>
              <a:rPr lang="en-US" altLang="zh-CN" sz="2200" b="1" dirty="0" err="1" smtClean="0"/>
              <a:t>int</a:t>
            </a:r>
            <a:r>
              <a:rPr lang="en-US" altLang="zh-CN" sz="2200" b="1" dirty="0" smtClean="0"/>
              <a:t> e = y; /* exponent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>
                <a:solidFill>
                  <a:srgbClr val="FF0000"/>
                </a:solidFill>
              </a:rPr>
              <a:t>    while (e &gt; 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>
                <a:solidFill>
                  <a:srgbClr val="FF0000"/>
                </a:solidFill>
              </a:rPr>
              <a:t>    //@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loop_invariant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 e &gt;=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>
                <a:solidFill>
                  <a:srgbClr val="FF0000"/>
                </a:solidFill>
              </a:rPr>
              <a:t>    //@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loop_invariant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 r * POW(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b,e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) == POW(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x,y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>
                <a:solidFill>
                  <a:srgbClr val="FF0000"/>
                </a:solidFill>
              </a:rPr>
              <a:t>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>
                <a:solidFill>
                  <a:srgbClr val="FF0000"/>
                </a:solidFill>
              </a:rPr>
              <a:t>        if (e % 2 == 1)   r = b * 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>
                <a:solidFill>
                  <a:srgbClr val="FF0000"/>
                </a:solidFill>
              </a:rPr>
              <a:t>        b = b * b;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>
                <a:solidFill>
                  <a:srgbClr val="FF0000"/>
                </a:solidFill>
              </a:rPr>
              <a:t>        e = e / 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>
                <a:solidFill>
                  <a:srgbClr val="FF0000"/>
                </a:solidFill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    </a:t>
            </a:r>
            <a:r>
              <a:rPr lang="en-US" altLang="zh-CN" sz="2200" b="1" dirty="0" smtClean="0">
                <a:solidFill>
                  <a:srgbClr val="000066"/>
                </a:solidFill>
              </a:rPr>
              <a:t>//@assert e ==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    return 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 smtClean="0"/>
              <a:t>}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876800" y="4572000"/>
            <a:ext cx="3429000" cy="738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循环是否可以终止？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80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6BC5C8-C770-46BD-8AE6-F21DB8B5658A}" type="datetime1">
              <a:rPr lang="zh-CN" altLang="en-US"/>
              <a:pPr>
                <a:defRPr/>
              </a:pPr>
              <a:t>2020/4/24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919169-5CBF-4193-8BA4-AF3F89905ACA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99"/>
                </a:solidFill>
                <a:ea typeface="华文细黑" panose="02010600040101010101" pitchFamily="2" charset="-122"/>
              </a:rPr>
              <a:t>意想不到的事！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066800"/>
            <a:ext cx="7848600" cy="4819781"/>
          </a:xfrm>
          <a:noFill/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% coin -d solution2e.c0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Coin 0.2.3 "Penny" (r1478, Thu Jan 20 16:14:15 EST 2011)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Type `#help' for help or `#quit' to exit.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--&gt; f(2,30);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1073741824 (</a:t>
            </a:r>
            <a:r>
              <a:rPr lang="en-US" altLang="zh-CN" sz="2400" b="1" dirty="0" err="1" smtClean="0">
                <a:solidFill>
                  <a:schemeClr val="tx2"/>
                </a:solidFill>
              </a:rPr>
              <a:t>int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--&gt; f(2,31);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-2147483648 (</a:t>
            </a:r>
            <a:r>
              <a:rPr lang="en-US" altLang="zh-CN" sz="2400" b="1" dirty="0" err="1" smtClean="0">
                <a:solidFill>
                  <a:schemeClr val="tx2"/>
                </a:solidFill>
              </a:rPr>
              <a:t>int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--&gt; f(2,32);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0 (</a:t>
            </a:r>
            <a:r>
              <a:rPr lang="en-US" altLang="zh-CN" sz="2400" b="1" dirty="0" err="1" smtClean="0">
                <a:solidFill>
                  <a:schemeClr val="tx2"/>
                </a:solidFill>
              </a:rPr>
              <a:t>int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--&gt;</a:t>
            </a:r>
          </a:p>
        </p:txBody>
      </p:sp>
      <p:sp>
        <p:nvSpPr>
          <p:cNvPr id="1024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27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0691F9B-A1AA-46CE-B2D4-18592B7344E5}" type="datetime1">
              <a:rPr lang="zh-CN" altLang="en-US"/>
              <a:pPr>
                <a:defRPr/>
              </a:pPr>
              <a:t>2020/4/24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49E1F-FE2B-4583-AAB8-FD0B652C5DD5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华文细黑" panose="02010600040101010101" pitchFamily="2" charset="-122"/>
              </a:rPr>
              <a:t>总结：约定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eaLnBrk="1" hangingPunct="1"/>
            <a:r>
              <a:rPr lang="zh-CN" altLang="en-US" sz="2400" b="1" dirty="0" smtClean="0"/>
              <a:t>用注释的形式来表达约定，我们用</a:t>
            </a:r>
            <a:r>
              <a:rPr lang="en-US" altLang="zh-CN" sz="2400" b="1" dirty="0" smtClean="0"/>
              <a:t>//@</a:t>
            </a:r>
            <a:r>
              <a:rPr lang="zh-CN" altLang="en-US" sz="2400" b="1" dirty="0" smtClean="0"/>
              <a:t>起头。如果用</a:t>
            </a:r>
            <a:r>
              <a:rPr lang="en-US" altLang="zh-CN" sz="2400" b="1" dirty="0" smtClean="0"/>
              <a:t>-d</a:t>
            </a:r>
            <a:r>
              <a:rPr lang="zh-CN" altLang="en-US" sz="2400" b="1" dirty="0" smtClean="0"/>
              <a:t>标志编译或者解释程序，当程序执行时检查这些注释。</a:t>
            </a:r>
          </a:p>
          <a:p>
            <a:pPr eaLnBrk="1" hangingPunct="1"/>
            <a:r>
              <a:rPr lang="en-US" altLang="zh-CN" sz="2400" b="1" dirty="0" smtClean="0"/>
              <a:t>@requires</a:t>
            </a:r>
            <a:r>
              <a:rPr lang="zh-CN" altLang="en-US" sz="2400" b="1" dirty="0" smtClean="0"/>
              <a:t>：函数的前提条件。它在函数体执行之前进行检查。</a:t>
            </a:r>
          </a:p>
          <a:p>
            <a:pPr eaLnBrk="1" hangingPunct="1"/>
            <a:r>
              <a:rPr lang="en-US" altLang="zh-CN" sz="2400" b="1" dirty="0" smtClean="0"/>
              <a:t>@ensures</a:t>
            </a:r>
            <a:r>
              <a:rPr lang="zh-CN" altLang="en-US" sz="2400" b="1" dirty="0" smtClean="0"/>
              <a:t>：函数的后置条件。它在函数执行之后检查。我们用 </a:t>
            </a:r>
            <a:r>
              <a:rPr lang="en-US" altLang="zh-CN" sz="2400" b="1" dirty="0" smtClean="0"/>
              <a:t>\result </a:t>
            </a:r>
            <a:r>
              <a:rPr lang="zh-CN" altLang="en-US" sz="2400" b="1" dirty="0" smtClean="0"/>
              <a:t>代表函数的返回值来强加一个条件在它上面。</a:t>
            </a:r>
          </a:p>
          <a:p>
            <a:pPr eaLnBrk="1" hangingPunct="1"/>
            <a:r>
              <a:rPr lang="en-US" altLang="zh-CN" sz="2400" b="1" dirty="0" smtClean="0"/>
              <a:t>@</a:t>
            </a:r>
            <a:r>
              <a:rPr lang="en-US" altLang="zh-CN" sz="2400" b="1" dirty="0" err="1" smtClean="0"/>
              <a:t>loop_invariant</a:t>
            </a:r>
            <a:r>
              <a:rPr lang="zh-CN" altLang="en-US" sz="2400" b="1" dirty="0" smtClean="0"/>
              <a:t>：循环不变量。每次对循环条件进行判断之前被检查。</a:t>
            </a:r>
          </a:p>
          <a:p>
            <a:pPr eaLnBrk="1" hangingPunct="1"/>
            <a:r>
              <a:rPr lang="en-US" altLang="zh-CN" sz="2400" b="1" dirty="0" smtClean="0"/>
              <a:t>@assert</a:t>
            </a:r>
            <a:r>
              <a:rPr lang="zh-CN" altLang="en-US" sz="2400" b="1" dirty="0" smtClean="0"/>
              <a:t>：</a:t>
            </a:r>
            <a:r>
              <a:rPr lang="zh-CN" altLang="en-US" sz="2400" b="1" dirty="0"/>
              <a:t> </a:t>
            </a:r>
            <a:r>
              <a:rPr lang="zh-CN" altLang="en-US" sz="2400" b="1" dirty="0" smtClean="0"/>
              <a:t> 断言。它像一个宣称一样，在程序执行过程中每次遇到它时，都要进行检查。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B060D3F-96C6-4D0D-BDCC-E5814560BEC4}" type="datetime1">
              <a:rPr lang="zh-CN" altLang="en-US"/>
              <a:pPr>
                <a:defRPr/>
              </a:pPr>
              <a:t>2020/4/24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8674BD-FB76-4F0C-A7DE-3B6DBA86B749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99"/>
                </a:solidFill>
                <a:ea typeface="华文细黑" panose="02010600040101010101" pitchFamily="2" charset="-122"/>
              </a:rPr>
              <a:t>概述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altLang="zh-CN" sz="2400" b="1" smtClean="0">
                <a:solidFill>
                  <a:srgbClr val="000099"/>
                </a:solidFill>
              </a:rPr>
              <a:t>C0</a:t>
            </a:r>
            <a:r>
              <a:rPr lang="zh-CN" altLang="en-US" sz="2400" b="1" smtClean="0">
                <a:solidFill>
                  <a:srgbClr val="000099"/>
                </a:solidFill>
              </a:rPr>
              <a:t>是</a:t>
            </a:r>
            <a:r>
              <a:rPr lang="en-US" altLang="zh-CN" sz="2400" b="1" smtClean="0">
                <a:solidFill>
                  <a:srgbClr val="000099"/>
                </a:solidFill>
              </a:rPr>
              <a:t>CMU</a:t>
            </a:r>
            <a:r>
              <a:rPr lang="zh-CN" altLang="en-US" sz="2400" b="1" smtClean="0">
                <a:solidFill>
                  <a:srgbClr val="000099"/>
                </a:solidFill>
              </a:rPr>
              <a:t>开发的一个</a:t>
            </a:r>
            <a:r>
              <a:rPr lang="en-US" altLang="zh-CN" sz="2400" b="1" smtClean="0">
                <a:solidFill>
                  <a:srgbClr val="000099"/>
                </a:solidFill>
              </a:rPr>
              <a:t>C</a:t>
            </a:r>
            <a:r>
              <a:rPr lang="zh-CN" altLang="en-US" sz="2400" b="1" smtClean="0">
                <a:solidFill>
                  <a:srgbClr val="000099"/>
                </a:solidFill>
              </a:rPr>
              <a:t>语言安全子集，</a:t>
            </a:r>
            <a:r>
              <a:rPr lang="en-US" altLang="zh-CN" sz="2400" b="1" smtClean="0">
                <a:solidFill>
                  <a:srgbClr val="000099"/>
                </a:solidFill>
              </a:rPr>
              <a:t>C0</a:t>
            </a:r>
            <a:r>
              <a:rPr lang="zh-CN" altLang="en-US" sz="2400" b="1" smtClean="0">
                <a:solidFill>
                  <a:srgbClr val="000099"/>
                </a:solidFill>
              </a:rPr>
              <a:t>专用于讲授</a:t>
            </a:r>
            <a:r>
              <a:rPr lang="en-US" altLang="zh-CN" sz="2400" b="1" smtClean="0">
                <a:solidFill>
                  <a:srgbClr val="000099"/>
                </a:solidFill>
              </a:rPr>
              <a:t>Principles of Imperative Computation</a:t>
            </a:r>
            <a:r>
              <a:rPr lang="zh-CN" altLang="en-US" sz="2400" b="1" smtClean="0">
                <a:solidFill>
                  <a:srgbClr val="000099"/>
                </a:solidFill>
              </a:rPr>
              <a:t>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4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zh-CN" altLang="en-US" sz="2400" b="1" smtClean="0">
                <a:solidFill>
                  <a:srgbClr val="000099"/>
                </a:solidFill>
              </a:rPr>
              <a:t>是在编程时为确保程序正确性而使用的一类特别的声明，</a:t>
            </a:r>
            <a:r>
              <a:rPr lang="en-US" altLang="zh-CN" sz="2400" b="1" smtClean="0">
                <a:solidFill>
                  <a:srgbClr val="000099"/>
                </a:solidFill>
              </a:rPr>
              <a:t>C0</a:t>
            </a:r>
            <a:r>
              <a:rPr lang="zh-CN" altLang="en-US" sz="2400" b="1" smtClean="0">
                <a:solidFill>
                  <a:srgbClr val="000099"/>
                </a:solidFill>
              </a:rPr>
              <a:t>编译器可以识别。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400" b="1" smtClean="0">
                <a:solidFill>
                  <a:srgbClr val="000099"/>
                </a:solidFill>
              </a:rPr>
              <a:t>本讲介绍以下几种约定：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smtClean="0">
                <a:solidFill>
                  <a:srgbClr val="000099"/>
                </a:solidFill>
              </a:rPr>
              <a:t>	</a:t>
            </a:r>
            <a:r>
              <a:rPr lang="en-US" altLang="zh-CN" sz="2400" b="1" smtClean="0">
                <a:solidFill>
                  <a:srgbClr val="000099"/>
                </a:solidFill>
              </a:rPr>
              <a:t>(1) // @requires                 </a:t>
            </a:r>
            <a:r>
              <a:rPr lang="zh-CN" altLang="en-US" sz="2400" b="1" smtClean="0">
                <a:solidFill>
                  <a:srgbClr val="000099"/>
                </a:solidFill>
              </a:rPr>
              <a:t>函数前置条件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smtClean="0">
                <a:solidFill>
                  <a:srgbClr val="000099"/>
                </a:solidFill>
              </a:rPr>
              <a:t>	</a:t>
            </a:r>
            <a:r>
              <a:rPr lang="en-US" altLang="zh-CN" sz="2400" b="1" smtClean="0">
                <a:solidFill>
                  <a:srgbClr val="000099"/>
                </a:solidFill>
              </a:rPr>
              <a:t>(2) // @ensures                 </a:t>
            </a:r>
            <a:r>
              <a:rPr lang="zh-CN" altLang="en-US" sz="2400" b="1" smtClean="0">
                <a:solidFill>
                  <a:srgbClr val="000099"/>
                </a:solidFill>
              </a:rPr>
              <a:t>函数后置条件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smtClean="0">
                <a:solidFill>
                  <a:srgbClr val="000099"/>
                </a:solidFill>
              </a:rPr>
              <a:t>	</a:t>
            </a:r>
            <a:r>
              <a:rPr lang="en-US" altLang="zh-CN" sz="2400" b="1" smtClean="0">
                <a:solidFill>
                  <a:srgbClr val="000099"/>
                </a:solidFill>
              </a:rPr>
              <a:t>(3) // @loop_invariant      </a:t>
            </a:r>
            <a:r>
              <a:rPr lang="zh-CN" altLang="en-US" sz="2400" b="1" smtClean="0">
                <a:solidFill>
                  <a:srgbClr val="000099"/>
                </a:solidFill>
              </a:rPr>
              <a:t>循环不变量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smtClean="0">
                <a:solidFill>
                  <a:srgbClr val="000099"/>
                </a:solidFill>
              </a:rPr>
              <a:t>	</a:t>
            </a:r>
            <a:r>
              <a:rPr lang="en-US" altLang="zh-CN" sz="2400" b="1" smtClean="0">
                <a:solidFill>
                  <a:srgbClr val="000099"/>
                </a:solidFill>
              </a:rPr>
              <a:t>(4) // @assert                    </a:t>
            </a:r>
            <a:r>
              <a:rPr lang="zh-CN" altLang="en-US" sz="2400" b="1" smtClean="0">
                <a:solidFill>
                  <a:srgbClr val="000099"/>
                </a:solidFill>
              </a:rPr>
              <a:t>断言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914ACF0-6773-4E7A-A197-38DDD5DD9471}" type="datetime1">
              <a:rPr lang="zh-CN" altLang="en-US"/>
              <a:pPr>
                <a:defRPr/>
              </a:pPr>
              <a:t>2020/4/24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4077BE-4A03-4CA4-A746-A82A1208B112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华文细黑" panose="02010600040101010101" pitchFamily="2" charset="-122"/>
              </a:rPr>
              <a:t>约定的重要性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algn="just" eaLnBrk="1" hangingPunct="1">
              <a:spcAft>
                <a:spcPct val="20000"/>
              </a:spcAft>
            </a:pPr>
            <a:r>
              <a:rPr lang="zh-CN" altLang="en-US" sz="2600" b="1" dirty="0" smtClean="0"/>
              <a:t>测试：约定代表函数的一种通用测试。约定谈论的是任意值的期望属性，而不是特殊的输入。</a:t>
            </a:r>
          </a:p>
          <a:p>
            <a:pPr algn="just" eaLnBrk="1" hangingPunct="1">
              <a:spcAft>
                <a:spcPct val="20000"/>
              </a:spcAft>
              <a:buNone/>
            </a:pPr>
            <a:r>
              <a:rPr lang="zh-CN" altLang="en-US" sz="2600" b="1" dirty="0" smtClean="0"/>
              <a:t>	另一方面，如果我们用一组好的数据来进行测试，约定是非常有用的。因为约定能够确保不用会导致代码失败的值来执行，所以约定不会导致执行中止。</a:t>
            </a:r>
          </a:p>
          <a:p>
            <a:pPr algn="just" eaLnBrk="1" hangingPunct="1">
              <a:spcAft>
                <a:spcPct val="20000"/>
              </a:spcAft>
            </a:pPr>
            <a:r>
              <a:rPr lang="zh-CN" altLang="en-US" sz="2600" b="1" dirty="0" smtClean="0"/>
              <a:t>推理：约定可以表达程序非常重要的属性，我们能够证明他们。最终，能在数学上验证程序的正确性。由于正确性是程序最重要的因素，因此约定是程序开发最重要的一个方面。不同形式的约定有不同的规则。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A8759C1-ED1F-43A8-9A75-80C343D32DF1}" type="datetime1">
              <a:rPr lang="zh-CN" altLang="en-US"/>
              <a:pPr>
                <a:defRPr/>
              </a:pPr>
              <a:t>2020/4/24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E1D60A-EE29-4449-BEEB-E736B73BF666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华文细黑" panose="02010600040101010101" pitchFamily="2" charset="-122"/>
              </a:rPr>
              <a:t>作业题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Aft>
                <a:spcPct val="20000"/>
              </a:spcAft>
            </a:pPr>
            <a:r>
              <a:rPr lang="zh-CN" altLang="en-US" sz="2800" b="1" smtClean="0"/>
              <a:t>作业</a:t>
            </a:r>
            <a:r>
              <a:rPr lang="en-US" altLang="zh-CN" sz="2800" b="1" smtClean="0"/>
              <a:t>1  </a:t>
            </a:r>
            <a:r>
              <a:rPr lang="zh-CN" altLang="en-US" sz="2800" b="1" smtClean="0"/>
              <a:t>重写</a:t>
            </a:r>
            <a:r>
              <a:rPr lang="en-US" altLang="zh-CN" sz="2800" b="1" smtClean="0"/>
              <a:t>POW</a:t>
            </a:r>
            <a:r>
              <a:rPr lang="zh-CN" altLang="en-US" sz="2800" b="1" smtClean="0"/>
              <a:t>和</a:t>
            </a:r>
            <a:r>
              <a:rPr lang="en-US" altLang="zh-CN" sz="2800" b="1" smtClean="0"/>
              <a:t>f</a:t>
            </a:r>
            <a:r>
              <a:rPr lang="zh-CN" altLang="en-US" sz="2800" b="1" smtClean="0"/>
              <a:t>，使得当有一个溢出时产生一个错误信号，而不是默默地工作在模运算中。你可以使用声明  </a:t>
            </a:r>
            <a:r>
              <a:rPr lang="en-US" altLang="zh-CN" sz="2800" b="1" smtClean="0"/>
              <a:t>error("Overflow");   </a:t>
            </a:r>
            <a:r>
              <a:rPr lang="zh-CN" altLang="en-US" sz="2800" b="1" smtClean="0"/>
              <a:t>来标志一个溢出。</a:t>
            </a:r>
          </a:p>
          <a:p>
            <a:pPr eaLnBrk="1" hangingPunct="1">
              <a:lnSpc>
                <a:spcPct val="120000"/>
              </a:lnSpc>
              <a:spcAft>
                <a:spcPct val="20000"/>
              </a:spcAft>
            </a:pPr>
            <a:r>
              <a:rPr lang="zh-CN" altLang="en-US" sz="2800" b="1" smtClean="0"/>
              <a:t>作业</a:t>
            </a:r>
            <a:r>
              <a:rPr lang="en-US" altLang="zh-CN" sz="2800" b="1" smtClean="0"/>
              <a:t>2  </a:t>
            </a:r>
            <a:r>
              <a:rPr lang="zh-CN" altLang="en-US" sz="2800" b="1" smtClean="0"/>
              <a:t>为</a:t>
            </a:r>
            <a:r>
              <a:rPr lang="en-US" altLang="zh-CN" sz="2800" b="1" smtClean="0"/>
              <a:t>f</a:t>
            </a:r>
            <a:r>
              <a:rPr lang="zh-CN" altLang="en-US" sz="2800" b="1" smtClean="0"/>
              <a:t>找到一个输入，使得循环不变量不满足第一个猜测： </a:t>
            </a:r>
          </a:p>
          <a:p>
            <a:pPr eaLnBrk="1" hangingPunct="1">
              <a:lnSpc>
                <a:spcPct val="12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800" b="1" smtClean="0"/>
              <a:t>	</a:t>
            </a:r>
            <a:r>
              <a:rPr lang="en-US" altLang="zh-CN" sz="2800" b="1" smtClean="0"/>
              <a:t>//@loop_invariant r * POW(b,e) == POW(x,y);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B21E8E9-2C6E-4AD8-A1CA-572904BF67D3}" type="datetime1">
              <a:rPr lang="zh-CN" altLang="en-US"/>
              <a:pPr>
                <a:defRPr/>
              </a:pPr>
              <a:t>2020/4/24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0F459-BABB-42F5-846F-A74D339C475F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8700"/>
          </a:xfrm>
          <a:noFill/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 f (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 x, 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 y)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 r = 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while (y &gt; 1)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    if (y % 2 == 1)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        r = x * r;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    x = x * x;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    y = y / 2;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return r * x;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}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99"/>
                </a:solidFill>
                <a:ea typeface="华文细黑" panose="02010600040101010101" pitchFamily="2" charset="-122"/>
              </a:rPr>
              <a:t>一个神秘的程序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B21E8E9-2C6E-4AD8-A1CA-572904BF67D3}" type="datetime1">
              <a:rPr lang="zh-CN" altLang="en-US"/>
              <a:pPr>
                <a:defRPr/>
              </a:pPr>
              <a:t>2020/4/24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0F459-BABB-42F5-846F-A74D339C475F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3490186"/>
          </a:xfrm>
          <a:noFill/>
        </p:spPr>
        <p:txBody>
          <a:bodyPr>
            <a:spAutoFit/>
          </a:bodyPr>
          <a:lstStyle/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% coin mystery2.c0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C0 interpreter (coin) 0.3.2 'Nickel' (r256, Thu Jan 3 14:18:03 EST 2013)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Type ‘#help’ for help or ‘#quit’ to exit.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--&gt;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--&gt; 3+8;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11 (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--&gt;</a:t>
            </a:r>
            <a:endParaRPr lang="en-US" altLang="zh-CN" sz="2400" b="1" dirty="0">
              <a:solidFill>
                <a:srgbClr val="000099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99"/>
                </a:solidFill>
                <a:ea typeface="华文细黑" panose="02010600040101010101" pitchFamily="2" charset="-122"/>
              </a:rPr>
              <a:t>对函数功能的猜测</a:t>
            </a:r>
          </a:p>
        </p:txBody>
      </p:sp>
    </p:spTree>
    <p:extLst>
      <p:ext uri="{BB962C8B-B14F-4D97-AF65-F5344CB8AC3E}">
        <p14:creationId xmlns:p14="http://schemas.microsoft.com/office/powerpoint/2010/main" val="422540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B21E8E9-2C6E-4AD8-A1CA-572904BF67D3}" type="datetime1">
              <a:rPr lang="zh-CN" altLang="en-US"/>
              <a:pPr>
                <a:defRPr/>
              </a:pPr>
              <a:t>2020/4/24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0F459-BABB-42F5-846F-A74D339C475F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93647"/>
          </a:xfrm>
          <a:noFill/>
        </p:spPr>
        <p:txBody>
          <a:bodyPr>
            <a:spAutoFit/>
          </a:bodyPr>
          <a:lstStyle/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11 (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--&gt;</a:t>
            </a:r>
            <a:endParaRPr lang="en-US" altLang="zh-CN" sz="2400" b="1" dirty="0">
              <a:solidFill>
                <a:srgbClr val="000099"/>
              </a:solidFill>
            </a:endParaRP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--&gt; f(2,3);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8 (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--&gt; f(2,4);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16 (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--&gt; f(1,7);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1 (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--&gt; f(3,2);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9 (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--&gt;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99"/>
                </a:solidFill>
                <a:ea typeface="华文细黑" panose="02010600040101010101" pitchFamily="2" charset="-122"/>
              </a:rPr>
              <a:t>对函数功能的猜测</a:t>
            </a:r>
          </a:p>
        </p:txBody>
      </p:sp>
    </p:spTree>
    <p:extLst>
      <p:ext uri="{BB962C8B-B14F-4D97-AF65-F5344CB8AC3E}">
        <p14:creationId xmlns:p14="http://schemas.microsoft.com/office/powerpoint/2010/main" val="118740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B21E8E9-2C6E-4AD8-A1CA-572904BF67D3}" type="datetime1">
              <a:rPr lang="zh-CN" altLang="en-US"/>
              <a:pPr>
                <a:defRPr/>
              </a:pPr>
              <a:t>2020/4/24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0F459-BABB-42F5-846F-A74D339C475F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450449"/>
          </a:xfrm>
          <a:noFill/>
        </p:spPr>
        <p:txBody>
          <a:bodyPr>
            <a:spAutoFit/>
          </a:bodyPr>
          <a:lstStyle/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--&gt; f(2,3);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8 (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--&gt; f(2,4);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16 (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--&gt; f(1,7);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1 (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--&gt; f(3,2);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9 (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--&gt;</a:t>
            </a:r>
          </a:p>
          <a:p>
            <a:pPr eaLnBrk="1" hangingPunct="1">
              <a:buNone/>
            </a:pPr>
            <a:r>
              <a:rPr lang="zh-CN" altLang="en-US" sz="2400" b="1" dirty="0" smtClean="0">
                <a:solidFill>
                  <a:srgbClr val="000099"/>
                </a:solidFill>
              </a:rPr>
              <a:t>你可能会猜想                 ，也就是说，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x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的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y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次幂</a:t>
            </a:r>
            <a:endParaRPr lang="en-US" altLang="zh-CN" sz="2400" b="1" dirty="0" smtClean="0">
              <a:solidFill>
                <a:srgbClr val="000099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99"/>
                </a:solidFill>
                <a:ea typeface="华文细黑" panose="02010600040101010101" pitchFamily="2" charset="-122"/>
              </a:rPr>
              <a:t>对函数功能的猜测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666999" y="4495799"/>
            <a:ext cx="97339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265861"/>
              </p:ext>
            </p:extLst>
          </p:nvPr>
        </p:nvGraphicFramePr>
        <p:xfrm>
          <a:off x="2438399" y="5257800"/>
          <a:ext cx="1371601" cy="398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r:id="rId3" imgW="787400" imgH="228600" progId="Equation.3">
                  <p:embed/>
                </p:oleObj>
              </mc:Choice>
              <mc:Fallback>
                <p:oleObj r:id="rId3" imgW="7874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399" y="5257800"/>
                        <a:ext cx="1371601" cy="3982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960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B21E8E9-2C6E-4AD8-A1CA-572904BF67D3}" type="datetime1">
              <a:rPr lang="zh-CN" altLang="en-US"/>
              <a:pPr>
                <a:defRPr/>
              </a:pPr>
              <a:t>2020/4/24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0F459-BABB-42F5-846F-A74D339C475F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3120854"/>
          </a:xfrm>
          <a:noFill/>
        </p:spPr>
        <p:txBody>
          <a:bodyPr>
            <a:spAutoFit/>
          </a:bodyPr>
          <a:lstStyle/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--&gt; f(-2,3);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-8 (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--&gt; f(2,8);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256 (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--&gt; f(2,10);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1024 (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--&gt;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99"/>
                </a:solidFill>
                <a:ea typeface="华文细黑" panose="02010600040101010101" pitchFamily="2" charset="-122"/>
              </a:rPr>
              <a:t>对函数功能的猜测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666999" y="4495799"/>
            <a:ext cx="97339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638242-B514-4E38-9EFE-07E39E2EF42C}" type="datetime1">
              <a:rPr lang="zh-CN" altLang="en-US"/>
              <a:pPr>
                <a:defRPr/>
              </a:pPr>
              <a:t>2020/4/24</a:t>
            </a:fld>
            <a:endParaRPr lang="en-US" altLang="zh-CN"/>
          </a:p>
        </p:txBody>
      </p:sp>
      <p:sp>
        <p:nvSpPr>
          <p:cNvPr id="4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4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5B737E-2C9D-4822-851C-2C9E4D3EF882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99"/>
                </a:solidFill>
                <a:ea typeface="华文细黑" panose="02010600040101010101" pitchFamily="2" charset="-122"/>
              </a:rPr>
              <a:t>寻找循环不变量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153400" cy="4893647"/>
          </a:xfrm>
          <a:noFill/>
        </p:spPr>
        <p:txBody>
          <a:bodyPr>
            <a:spAutoFit/>
          </a:bodyPr>
          <a:lstStyle/>
          <a:p>
            <a:pPr eaLnBrk="1" hangingPunct="1">
              <a:buNone/>
            </a:pPr>
            <a:r>
              <a:rPr lang="en-US" altLang="zh-CN" sz="2400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 f (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 x, 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 y) {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 r = 1;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while (y &gt; 1) {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    if (y % 2 == 1) {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        r = x * r;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    }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    x = x * x;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    y = y / 2;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}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   return r * x;</a:t>
            </a:r>
          </a:p>
          <a:p>
            <a:pPr eaLnBrk="1" hangingPunct="1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}</a:t>
            </a:r>
            <a:endParaRPr lang="zh-CN" altLang="en-US" sz="2400" b="1" dirty="0" smtClean="0">
              <a:solidFill>
                <a:srgbClr val="000099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200400" y="990600"/>
            <a:ext cx="5410200" cy="168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	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假设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y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是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2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的幂，那么在整个迭代中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y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一直是偶数，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r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总为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1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。取每次循环条件被测试之前，各变量的值：</a:t>
            </a:r>
          </a:p>
        </p:txBody>
      </p:sp>
      <p:graphicFrame>
        <p:nvGraphicFramePr>
          <p:cNvPr id="12" name="Group 26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4308304"/>
              </p:ext>
            </p:extLst>
          </p:nvPr>
        </p:nvGraphicFramePr>
        <p:xfrm>
          <a:off x="3467100" y="3352800"/>
          <a:ext cx="4876800" cy="2286000"/>
        </p:xfrm>
        <a:graphic>
          <a:graphicData uri="http://schemas.openxmlformats.org/drawingml/2006/table">
            <a:tbl>
              <a:tblPr/>
              <a:tblGrid>
                <a:gridCol w="1570038">
                  <a:extLst>
                    <a:ext uri="{9D8B030D-6E8A-4147-A177-3AD203B41FA5}">
                      <a16:colId xmlns:a16="http://schemas.microsoft.com/office/drawing/2014/main" val="175458873"/>
                    </a:ext>
                  </a:extLst>
                </a:gridCol>
                <a:gridCol w="868362">
                  <a:extLst>
                    <a:ext uri="{9D8B030D-6E8A-4147-A177-3AD203B41FA5}">
                      <a16:colId xmlns:a16="http://schemas.microsoft.com/office/drawing/2014/main" val="35377671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9688605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9814051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6355721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Iteration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400" b="1" i="0" u="sng" strike="noStrike" cap="none" normalizeH="0" baseline="3000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US" altLang="zh-CN" sz="2400" b="1" i="0" u="sng" strike="noStrike" cap="none" normalizeH="0" baseline="30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011890"/>
                  </a:ext>
                </a:extLst>
              </a:tr>
              <a:tr h="366713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256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494263"/>
                  </a:ext>
                </a:extLst>
              </a:tr>
              <a:tr h="368300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256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783896"/>
                  </a:ext>
                </a:extLst>
              </a:tr>
              <a:tr h="366713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256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945811"/>
                  </a:ext>
                </a:extLst>
              </a:tr>
              <a:tr h="366713"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Aft>
                          <a:spcPct val="0"/>
                        </a:spcAf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indent="-325438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22350" indent="-350838"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39850" indent="-315913"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681163" indent="-339725">
                        <a:spcAft>
                          <a:spcPct val="0"/>
                        </a:spcAft>
                        <a:buSzPct val="7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70972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Edge">
  <a:themeElements>
    <a:clrScheme name="Edge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chemeClr val="accent1"/>
          </a:buClr>
          <a:buSzPct val="65000"/>
          <a:buFont typeface="Wingdings" panose="05000000000000000000" pitchFamily="2" charset="2"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chemeClr val="accent1"/>
          </a:buClr>
          <a:buSzPct val="65000"/>
          <a:buFont typeface="Wingdings" panose="05000000000000000000" pitchFamily="2" charset="2"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6793</TotalTime>
  <Words>2961</Words>
  <Application>Microsoft Office PowerPoint</Application>
  <PresentationFormat>全屏显示(4:3)</PresentationFormat>
  <Paragraphs>548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黑体</vt:lpstr>
      <vt:lpstr>华文细黑</vt:lpstr>
      <vt:lpstr>宋体</vt:lpstr>
      <vt:lpstr>Arial</vt:lpstr>
      <vt:lpstr>Calibri</vt:lpstr>
      <vt:lpstr>Garamond</vt:lpstr>
      <vt:lpstr>Times New Roman</vt:lpstr>
      <vt:lpstr>Wingdings</vt:lpstr>
      <vt:lpstr>Edge</vt:lpstr>
      <vt:lpstr>Equation.3</vt:lpstr>
      <vt:lpstr>Lecture 2 Contracts 第2讲 约定</vt:lpstr>
      <vt:lpstr>什么是命令式程序设计？</vt:lpstr>
      <vt:lpstr>概述</vt:lpstr>
      <vt:lpstr>一个神秘的程序</vt:lpstr>
      <vt:lpstr>对函数功能的猜测</vt:lpstr>
      <vt:lpstr>对函数功能的猜测</vt:lpstr>
      <vt:lpstr>对函数功能的猜测</vt:lpstr>
      <vt:lpstr>对函数功能的猜测</vt:lpstr>
      <vt:lpstr>寻找循环不变量</vt:lpstr>
      <vt:lpstr>寻找循环不变量</vt:lpstr>
      <vt:lpstr>循环不变量的证明</vt:lpstr>
      <vt:lpstr>循环不变量隐含着函数后置条件</vt:lpstr>
      <vt:lpstr>循环是否可以终止？</vt:lpstr>
      <vt:lpstr>反例</vt:lpstr>
      <vt:lpstr>强加一个前提条件</vt:lpstr>
      <vt:lpstr>制定一个后置条件</vt:lpstr>
      <vt:lpstr>后置条件：用一个特殊变量\result来表示函数的返回值</vt:lpstr>
      <vt:lpstr>动态检查约定</vt:lpstr>
      <vt:lpstr>动态检查约定：换变量名</vt:lpstr>
      <vt:lpstr>动态检查约定：</vt:lpstr>
      <vt:lpstr>归纳循环不变量：当e为奇数的情况</vt:lpstr>
      <vt:lpstr>PowerPoint 演示文稿</vt:lpstr>
      <vt:lpstr>PowerPoint 演示文稿</vt:lpstr>
      <vt:lpstr>动态检查约定：</vt:lpstr>
      <vt:lpstr>PowerPoint 演示文稿</vt:lpstr>
      <vt:lpstr>PowerPoint 演示文稿</vt:lpstr>
      <vt:lpstr>PowerPoint 演示文稿</vt:lpstr>
      <vt:lpstr>意想不到的事！</vt:lpstr>
      <vt:lpstr>总结：约定</vt:lpstr>
      <vt:lpstr>约定的重要性</vt:lpstr>
      <vt:lpstr>作业题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Li Kai</cp:lastModifiedBy>
  <cp:revision>62</cp:revision>
  <cp:lastPrinted>1601-01-01T00:00:00Z</cp:lastPrinted>
  <dcterms:created xsi:type="dcterms:W3CDTF">2014-11-05T12:07:07Z</dcterms:created>
  <dcterms:modified xsi:type="dcterms:W3CDTF">2020-04-23T16:07:33Z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