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1"/>
  </p:notesMasterIdLst>
  <p:sldIdLst>
    <p:sldId id="256" r:id="rId2"/>
    <p:sldId id="257" r:id="rId3"/>
    <p:sldId id="258" r:id="rId4"/>
    <p:sldId id="276" r:id="rId5"/>
    <p:sldId id="277" r:id="rId6"/>
    <p:sldId id="278" r:id="rId7"/>
    <p:sldId id="280" r:id="rId8"/>
    <p:sldId id="260" r:id="rId9"/>
    <p:sldId id="261" r:id="rId10"/>
    <p:sldId id="262" r:id="rId11"/>
    <p:sldId id="263" r:id="rId12"/>
    <p:sldId id="264" r:id="rId13"/>
    <p:sldId id="265" r:id="rId14"/>
    <p:sldId id="275" r:id="rId15"/>
    <p:sldId id="266" r:id="rId16"/>
    <p:sldId id="281" r:id="rId17"/>
    <p:sldId id="282" r:id="rId18"/>
    <p:sldId id="267" r:id="rId19"/>
    <p:sldId id="268" r:id="rId20"/>
    <p:sldId id="269" r:id="rId21"/>
    <p:sldId id="270" r:id="rId22"/>
    <p:sldId id="271" r:id="rId23"/>
    <p:sldId id="272" r:id="rId24"/>
    <p:sldId id="284" r:id="rId25"/>
    <p:sldId id="285" r:id="rId26"/>
    <p:sldId id="286" r:id="rId27"/>
    <p:sldId id="287" r:id="rId28"/>
    <p:sldId id="273" r:id="rId29"/>
    <p:sldId id="274" r:id="rId30"/>
  </p:sldIdLst>
  <p:sldSz cx="9144000" cy="6858000" type="screen4x3"/>
  <p:notesSz cx="6858000" cy="9144000"/>
  <p:defaultTextStyle>
    <a:defPPr>
      <a:defRPr lang="zh-CN"/>
    </a:defPPr>
    <a:lvl1pPr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8" autoAdjust="0"/>
    <p:restoredTop sz="94604" autoAdjust="0"/>
  </p:normalViewPr>
  <p:slideViewPr>
    <p:cSldViewPr>
      <p:cViewPr varScale="1">
        <p:scale>
          <a:sx n="96" d="100"/>
          <a:sy n="96" d="100"/>
        </p:scale>
        <p:origin x="824"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spcAft>
                <a:spcPct val="0"/>
              </a:spcAft>
              <a:buClrTx/>
              <a:buSzTx/>
              <a:buFontTx/>
              <a:buNone/>
              <a:defRPr sz="1200" b="0">
                <a:solidFill>
                  <a:schemeClr val="tx1"/>
                </a:solidFill>
              </a:defRPr>
            </a:lvl1pPr>
          </a:lstStyle>
          <a:p>
            <a:pPr>
              <a:defRPr/>
            </a:pPr>
            <a:endParaRPr lang="en-US" altLang="zh-CN"/>
          </a:p>
        </p:txBody>
      </p:sp>
      <p:sp>
        <p:nvSpPr>
          <p:cNvPr id="317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spcAft>
                <a:spcPct val="0"/>
              </a:spcAft>
              <a:buClrTx/>
              <a:buSzTx/>
              <a:buFontTx/>
              <a:buNone/>
              <a:defRPr sz="1200" b="0">
                <a:solidFill>
                  <a:schemeClr val="tx1"/>
                </a:solidFill>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0"/>
              </a:spcBef>
              <a:spcAft>
                <a:spcPct val="0"/>
              </a:spcAft>
              <a:buClrTx/>
              <a:buSzTx/>
              <a:buFontTx/>
              <a:buNone/>
              <a:defRPr sz="1200" b="0">
                <a:solidFill>
                  <a:schemeClr val="tx1"/>
                </a:solidFill>
              </a:defRPr>
            </a:lvl1pPr>
          </a:lstStyle>
          <a:p>
            <a:pPr>
              <a:defRPr/>
            </a:pPr>
            <a:endParaRPr lang="en-US" altLang="zh-CN"/>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spcAft>
                <a:spcPct val="0"/>
              </a:spcAft>
              <a:buClrTx/>
              <a:buSzTx/>
              <a:buFontTx/>
              <a:buNone/>
              <a:defRPr sz="1200" b="0">
                <a:solidFill>
                  <a:schemeClr val="tx1"/>
                </a:solidFill>
              </a:defRPr>
            </a:lvl1pPr>
          </a:lstStyle>
          <a:p>
            <a:pPr>
              <a:defRPr/>
            </a:pPr>
            <a:fld id="{4115EE57-9F8C-4D1B-85C1-EC9EE6590E0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2" name="Rectangle 2"/>
          <p:cNvSpPr>
            <a:spLocks noGrp="1" noChangeArrowheads="1"/>
          </p:cNvSpPr>
          <p:nvPr>
            <p:ph type="ctrTitle"/>
          </p:nvPr>
        </p:nvSpPr>
        <p:spPr>
          <a:xfrm>
            <a:off x="685800" y="1295400"/>
            <a:ext cx="7623175" cy="1752600"/>
          </a:xfrm>
        </p:spPr>
        <p:txBody>
          <a:bodyPr/>
          <a:lstStyle>
            <a:lvl1pPr>
              <a:defRPr sz="4800"/>
            </a:lvl1pPr>
          </a:lstStyle>
          <a:p>
            <a:pPr lvl="0"/>
            <a:r>
              <a:rPr lang="zh-CN" altLang="en-US" noProof="0" smtClean="0"/>
              <a:t>单击此处编辑母版标题样式</a:t>
            </a:r>
          </a:p>
        </p:txBody>
      </p:sp>
      <p:sp>
        <p:nvSpPr>
          <p:cNvPr id="20483" name="Rectangle 3"/>
          <p:cNvSpPr>
            <a:spLocks noGrp="1" noChangeArrowheads="1"/>
          </p:cNvSpPr>
          <p:nvPr>
            <p:ph type="subTitle" idx="1"/>
          </p:nvPr>
        </p:nvSpPr>
        <p:spPr>
          <a:xfrm>
            <a:off x="1981200" y="3962400"/>
            <a:ext cx="6553200" cy="1752600"/>
          </a:xfrm>
        </p:spPr>
        <p:txBody>
          <a:bodyPr/>
          <a:lstStyle>
            <a:lvl1pPr marL="0" indent="0" algn="r">
              <a:buFont typeface="Wingdings" panose="05000000000000000000" pitchFamily="2" charset="2"/>
              <a:buNone/>
              <a:defRPr sz="3200" b="0">
                <a:effectLst>
                  <a:outerShdw blurRad="38100" dist="38100" dir="2700000" algn="tl">
                    <a:srgbClr val="C0C0C0"/>
                  </a:outerShdw>
                </a:effectLst>
              </a:defRPr>
            </a:lvl1pPr>
          </a:lstStyle>
          <a:p>
            <a:pPr lvl="0"/>
            <a:r>
              <a:rPr lang="zh-CN" altLang="en-US" noProof="0" smtClean="0"/>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fld id="{8B3435F2-210D-436A-ABB3-B226C2DC7D5A}" type="datetime1">
              <a:rPr lang="zh-CN" altLang="en-US"/>
              <a:pPr>
                <a:defRPr/>
              </a:pPr>
              <a:t>2020/5/4</a:t>
            </a:fld>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en-US" altLang="zh-CN"/>
              <a:t>华中科技大学计算机学院</a:t>
            </a:r>
          </a:p>
        </p:txBody>
      </p:sp>
      <p:sp>
        <p:nvSpPr>
          <p:cNvPr id="8" name="Rectangle 6"/>
          <p:cNvSpPr>
            <a:spLocks noGrp="1" noChangeArrowheads="1"/>
          </p:cNvSpPr>
          <p:nvPr>
            <p:ph type="sldNum" sz="quarter" idx="12"/>
          </p:nvPr>
        </p:nvSpPr>
        <p:spPr/>
        <p:txBody>
          <a:bodyPr/>
          <a:lstStyle>
            <a:lvl1pPr>
              <a:defRPr sz="1200"/>
            </a:lvl1pPr>
          </a:lstStyle>
          <a:p>
            <a:pPr>
              <a:defRPr/>
            </a:pPr>
            <a:fld id="{27DADA8F-D6DA-4BF7-92EF-942814B739A5}" type="slidenum">
              <a:rPr lang="en-US" altLang="zh-CN"/>
              <a:pPr>
                <a:defRPr/>
              </a:pPr>
              <a:t>‹#›</a:t>
            </a:fld>
            <a:endParaRPr lang="en-US" altLang="zh-CN"/>
          </a:p>
        </p:txBody>
      </p:sp>
    </p:spTree>
    <p:extLst>
      <p:ext uri="{BB962C8B-B14F-4D97-AF65-F5344CB8AC3E}">
        <p14:creationId xmlns:p14="http://schemas.microsoft.com/office/powerpoint/2010/main" val="3995064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17EA6F3F-CADA-4E4A-88F3-6012460B3935}" type="datetime1">
              <a:rPr lang="zh-CN" altLang="en-US"/>
              <a:pPr>
                <a:defRPr/>
              </a:pPr>
              <a:t>2020/5/4</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3E87CDF5-931F-44E2-8E39-6A06B05E5EDB}" type="slidenum">
              <a:rPr lang="en-US" altLang="zh-CN"/>
              <a:pPr>
                <a:defRPr/>
              </a:pPr>
              <a:t>‹#›</a:t>
            </a:fld>
            <a:endParaRPr lang="en-US" altLang="zh-CN"/>
          </a:p>
        </p:txBody>
      </p:sp>
    </p:spTree>
    <p:extLst>
      <p:ext uri="{BB962C8B-B14F-4D97-AF65-F5344CB8AC3E}">
        <p14:creationId xmlns:p14="http://schemas.microsoft.com/office/powerpoint/2010/main" val="3294437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80051A75-3A56-4A82-8E45-F3ADF5941BBC}" type="datetime1">
              <a:rPr lang="zh-CN" altLang="en-US"/>
              <a:pPr>
                <a:defRPr/>
              </a:pPr>
              <a:t>2020/5/4</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66B7C576-1967-45C3-925A-846B1742A892}" type="slidenum">
              <a:rPr lang="en-US" altLang="zh-CN"/>
              <a:pPr>
                <a:defRPr/>
              </a:pPr>
              <a:t>‹#›</a:t>
            </a:fld>
            <a:endParaRPr lang="en-US" altLang="zh-CN"/>
          </a:p>
        </p:txBody>
      </p:sp>
    </p:spTree>
    <p:extLst>
      <p:ext uri="{BB962C8B-B14F-4D97-AF65-F5344CB8AC3E}">
        <p14:creationId xmlns:p14="http://schemas.microsoft.com/office/powerpoint/2010/main" val="302720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60522274-7811-421E-80DF-E8C1D60FA200}" type="datetime1">
              <a:rPr lang="zh-CN" altLang="en-US"/>
              <a:pPr>
                <a:defRPr/>
              </a:pPr>
              <a:t>2020/5/4</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06C4E5B7-5AF2-478C-8BBE-467003932109}" type="slidenum">
              <a:rPr lang="en-US" altLang="zh-CN"/>
              <a:pPr>
                <a:defRPr/>
              </a:pPr>
              <a:t>‹#›</a:t>
            </a:fld>
            <a:endParaRPr lang="en-US" altLang="zh-CN"/>
          </a:p>
        </p:txBody>
      </p:sp>
    </p:spTree>
    <p:extLst>
      <p:ext uri="{BB962C8B-B14F-4D97-AF65-F5344CB8AC3E}">
        <p14:creationId xmlns:p14="http://schemas.microsoft.com/office/powerpoint/2010/main" val="434052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080F7687-CDC1-4691-A7A2-8DB0A0A7DED8}" type="datetime1">
              <a:rPr lang="zh-CN" altLang="en-US"/>
              <a:pPr>
                <a:defRPr/>
              </a:pPr>
              <a:t>2020/5/4</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9BFEE161-4BAA-4B9A-B76A-600E2A095742}" type="slidenum">
              <a:rPr lang="en-US" altLang="zh-CN"/>
              <a:pPr>
                <a:defRPr/>
              </a:pPr>
              <a:t>‹#›</a:t>
            </a:fld>
            <a:endParaRPr lang="en-US" altLang="zh-CN"/>
          </a:p>
        </p:txBody>
      </p:sp>
    </p:spTree>
    <p:extLst>
      <p:ext uri="{BB962C8B-B14F-4D97-AF65-F5344CB8AC3E}">
        <p14:creationId xmlns:p14="http://schemas.microsoft.com/office/powerpoint/2010/main" val="657054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48422CF1-1DF3-468F-B8CD-01C03843055A}" type="datetime1">
              <a:rPr lang="zh-CN" altLang="en-US"/>
              <a:pPr>
                <a:defRPr/>
              </a:pPr>
              <a:t>2020/5/4</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7" name="Rectangle 6"/>
          <p:cNvSpPr>
            <a:spLocks noGrp="1" noChangeArrowheads="1"/>
          </p:cNvSpPr>
          <p:nvPr>
            <p:ph type="sldNum" sz="quarter" idx="12"/>
          </p:nvPr>
        </p:nvSpPr>
        <p:spPr>
          <a:ln/>
        </p:spPr>
        <p:txBody>
          <a:bodyPr/>
          <a:lstStyle>
            <a:lvl1pPr>
              <a:defRPr/>
            </a:lvl1pPr>
          </a:lstStyle>
          <a:p>
            <a:pPr>
              <a:defRPr/>
            </a:pPr>
            <a:fld id="{3709958E-45ED-453A-919C-34EB49E49593}" type="slidenum">
              <a:rPr lang="en-US" altLang="zh-CN"/>
              <a:pPr>
                <a:defRPr/>
              </a:pPr>
              <a:t>‹#›</a:t>
            </a:fld>
            <a:endParaRPr lang="en-US" altLang="zh-CN"/>
          </a:p>
        </p:txBody>
      </p:sp>
    </p:spTree>
    <p:extLst>
      <p:ext uri="{BB962C8B-B14F-4D97-AF65-F5344CB8AC3E}">
        <p14:creationId xmlns:p14="http://schemas.microsoft.com/office/powerpoint/2010/main" val="3428277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A2208F79-487F-4FE3-86D7-8F2054EFAAEC}" type="datetime1">
              <a:rPr lang="zh-CN" altLang="en-US"/>
              <a:pPr>
                <a:defRPr/>
              </a:pPr>
              <a:t>2020/5/4</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9" name="Rectangle 6"/>
          <p:cNvSpPr>
            <a:spLocks noGrp="1" noChangeArrowheads="1"/>
          </p:cNvSpPr>
          <p:nvPr>
            <p:ph type="sldNum" sz="quarter" idx="12"/>
          </p:nvPr>
        </p:nvSpPr>
        <p:spPr>
          <a:ln/>
        </p:spPr>
        <p:txBody>
          <a:bodyPr/>
          <a:lstStyle>
            <a:lvl1pPr>
              <a:defRPr/>
            </a:lvl1pPr>
          </a:lstStyle>
          <a:p>
            <a:pPr>
              <a:defRPr/>
            </a:pPr>
            <a:fld id="{9627BCDE-D584-47BC-8FDD-8290100759AA}" type="slidenum">
              <a:rPr lang="en-US" altLang="zh-CN"/>
              <a:pPr>
                <a:defRPr/>
              </a:pPr>
              <a:t>‹#›</a:t>
            </a:fld>
            <a:endParaRPr lang="en-US" altLang="zh-CN"/>
          </a:p>
        </p:txBody>
      </p:sp>
    </p:spTree>
    <p:extLst>
      <p:ext uri="{BB962C8B-B14F-4D97-AF65-F5344CB8AC3E}">
        <p14:creationId xmlns:p14="http://schemas.microsoft.com/office/powerpoint/2010/main" val="3411377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E34D3109-5E60-46A1-9B82-2B18C875E210}" type="datetime1">
              <a:rPr lang="zh-CN" altLang="en-US"/>
              <a:pPr>
                <a:defRPr/>
              </a:pPr>
              <a:t>2020/5/4</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5" name="Rectangle 6"/>
          <p:cNvSpPr>
            <a:spLocks noGrp="1" noChangeArrowheads="1"/>
          </p:cNvSpPr>
          <p:nvPr>
            <p:ph type="sldNum" sz="quarter" idx="12"/>
          </p:nvPr>
        </p:nvSpPr>
        <p:spPr>
          <a:ln/>
        </p:spPr>
        <p:txBody>
          <a:bodyPr/>
          <a:lstStyle>
            <a:lvl1pPr>
              <a:defRPr/>
            </a:lvl1pPr>
          </a:lstStyle>
          <a:p>
            <a:pPr>
              <a:defRPr/>
            </a:pPr>
            <a:fld id="{955FEFF1-D981-4D3A-A594-014F5525955E}" type="slidenum">
              <a:rPr lang="en-US" altLang="zh-CN"/>
              <a:pPr>
                <a:defRPr/>
              </a:pPr>
              <a:t>‹#›</a:t>
            </a:fld>
            <a:endParaRPr lang="en-US" altLang="zh-CN"/>
          </a:p>
        </p:txBody>
      </p:sp>
    </p:spTree>
    <p:extLst>
      <p:ext uri="{BB962C8B-B14F-4D97-AF65-F5344CB8AC3E}">
        <p14:creationId xmlns:p14="http://schemas.microsoft.com/office/powerpoint/2010/main" val="54317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7C383938-FE15-4393-ACEB-7B503EFA9BD2}" type="datetime1">
              <a:rPr lang="zh-CN" altLang="en-US"/>
              <a:pPr>
                <a:defRPr/>
              </a:pPr>
              <a:t>2020/5/4</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4" name="Rectangle 6"/>
          <p:cNvSpPr>
            <a:spLocks noGrp="1" noChangeArrowheads="1"/>
          </p:cNvSpPr>
          <p:nvPr>
            <p:ph type="sldNum" sz="quarter" idx="12"/>
          </p:nvPr>
        </p:nvSpPr>
        <p:spPr>
          <a:ln/>
        </p:spPr>
        <p:txBody>
          <a:bodyPr/>
          <a:lstStyle>
            <a:lvl1pPr>
              <a:defRPr/>
            </a:lvl1pPr>
          </a:lstStyle>
          <a:p>
            <a:pPr>
              <a:defRPr/>
            </a:pPr>
            <a:fld id="{FBDD2777-A783-4728-973C-86E75D2EFDA0}" type="slidenum">
              <a:rPr lang="en-US" altLang="zh-CN"/>
              <a:pPr>
                <a:defRPr/>
              </a:pPr>
              <a:t>‹#›</a:t>
            </a:fld>
            <a:endParaRPr lang="en-US" altLang="zh-CN"/>
          </a:p>
        </p:txBody>
      </p:sp>
    </p:spTree>
    <p:extLst>
      <p:ext uri="{BB962C8B-B14F-4D97-AF65-F5344CB8AC3E}">
        <p14:creationId xmlns:p14="http://schemas.microsoft.com/office/powerpoint/2010/main" val="471804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E8235E4D-B751-4E15-96BB-FD823B569B48}" type="datetime1">
              <a:rPr lang="zh-CN" altLang="en-US"/>
              <a:pPr>
                <a:defRPr/>
              </a:pPr>
              <a:t>2020/5/4</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7" name="Rectangle 6"/>
          <p:cNvSpPr>
            <a:spLocks noGrp="1" noChangeArrowheads="1"/>
          </p:cNvSpPr>
          <p:nvPr>
            <p:ph type="sldNum" sz="quarter" idx="12"/>
          </p:nvPr>
        </p:nvSpPr>
        <p:spPr>
          <a:ln/>
        </p:spPr>
        <p:txBody>
          <a:bodyPr/>
          <a:lstStyle>
            <a:lvl1pPr>
              <a:defRPr/>
            </a:lvl1pPr>
          </a:lstStyle>
          <a:p>
            <a:pPr>
              <a:defRPr/>
            </a:pPr>
            <a:fld id="{4762AD5D-04B6-4254-9630-566757E7D1F0}" type="slidenum">
              <a:rPr lang="en-US" altLang="zh-CN"/>
              <a:pPr>
                <a:defRPr/>
              </a:pPr>
              <a:t>‹#›</a:t>
            </a:fld>
            <a:endParaRPr lang="en-US" altLang="zh-CN"/>
          </a:p>
        </p:txBody>
      </p:sp>
    </p:spTree>
    <p:extLst>
      <p:ext uri="{BB962C8B-B14F-4D97-AF65-F5344CB8AC3E}">
        <p14:creationId xmlns:p14="http://schemas.microsoft.com/office/powerpoint/2010/main" val="951527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91E555DA-AC6B-4C9C-955A-14A5D037D021}" type="datetime1">
              <a:rPr lang="zh-CN" altLang="en-US"/>
              <a:pPr>
                <a:defRPr/>
              </a:pPr>
              <a:t>2020/5/4</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7" name="Rectangle 6"/>
          <p:cNvSpPr>
            <a:spLocks noGrp="1" noChangeArrowheads="1"/>
          </p:cNvSpPr>
          <p:nvPr>
            <p:ph type="sldNum" sz="quarter" idx="12"/>
          </p:nvPr>
        </p:nvSpPr>
        <p:spPr>
          <a:ln/>
        </p:spPr>
        <p:txBody>
          <a:bodyPr/>
          <a:lstStyle>
            <a:lvl1pPr>
              <a:defRPr/>
            </a:lvl1pPr>
          </a:lstStyle>
          <a:p>
            <a:pPr>
              <a:defRPr/>
            </a:pPr>
            <a:fld id="{EA9CFEDB-0062-4857-A83F-23EA04432119}" type="slidenum">
              <a:rPr lang="en-US" altLang="zh-CN"/>
              <a:pPr>
                <a:defRPr/>
              </a:pPr>
              <a:t>‹#›</a:t>
            </a:fld>
            <a:endParaRPr lang="en-US" altLang="zh-CN"/>
          </a:p>
        </p:txBody>
      </p:sp>
    </p:spTree>
    <p:extLst>
      <p:ext uri="{BB962C8B-B14F-4D97-AF65-F5344CB8AC3E}">
        <p14:creationId xmlns:p14="http://schemas.microsoft.com/office/powerpoint/2010/main" val="2921413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460"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0"/>
              </a:spcBef>
              <a:spcAft>
                <a:spcPct val="0"/>
              </a:spcAft>
              <a:buClrTx/>
              <a:buSzTx/>
              <a:buFontTx/>
              <a:buNone/>
              <a:defRPr sz="1400" b="0">
                <a:solidFill>
                  <a:schemeClr val="tx1"/>
                </a:solidFill>
                <a:latin typeface="+mj-lt"/>
              </a:defRPr>
            </a:lvl1pPr>
          </a:lstStyle>
          <a:p>
            <a:pPr>
              <a:defRPr/>
            </a:pPr>
            <a:fld id="{C2CA210A-CA77-4F34-A81C-E37D6E8A708C}" type="datetime1">
              <a:rPr lang="zh-CN" altLang="en-US"/>
              <a:pPr>
                <a:defRPr/>
              </a:pPr>
              <a:t>2020/5/4</a:t>
            </a:fld>
            <a:endParaRPr lang="en-US" altLang="zh-CN"/>
          </a:p>
        </p:txBody>
      </p:sp>
      <p:sp>
        <p:nvSpPr>
          <p:cNvPr id="1946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spcBef>
                <a:spcPct val="0"/>
              </a:spcBef>
              <a:spcAft>
                <a:spcPct val="0"/>
              </a:spcAft>
              <a:buClrTx/>
              <a:buSzTx/>
              <a:buFontTx/>
              <a:buNone/>
              <a:defRPr sz="1400" b="0">
                <a:solidFill>
                  <a:schemeClr val="tx1"/>
                </a:solidFill>
                <a:latin typeface="+mj-lt"/>
              </a:defRPr>
            </a:lvl1pPr>
          </a:lstStyle>
          <a:p>
            <a:pPr>
              <a:defRPr/>
            </a:pPr>
            <a:r>
              <a:rPr lang="en-US" altLang="zh-CN"/>
              <a:t>华中科技大学计算机学院</a:t>
            </a:r>
          </a:p>
        </p:txBody>
      </p:sp>
      <p:sp>
        <p:nvSpPr>
          <p:cNvPr id="19462"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spcAft>
                <a:spcPct val="0"/>
              </a:spcAft>
              <a:buClrTx/>
              <a:buSzTx/>
              <a:buFontTx/>
              <a:buNone/>
              <a:defRPr sz="1400" b="0">
                <a:solidFill>
                  <a:schemeClr val="tx1"/>
                </a:solidFill>
                <a:latin typeface="+mj-lt"/>
              </a:defRPr>
            </a:lvl1pPr>
          </a:lstStyle>
          <a:p>
            <a:pPr>
              <a:defRPr/>
            </a:pPr>
            <a:fld id="{A23B712C-7E56-4F5B-96FB-C24CAF587929}" type="slidenum">
              <a:rPr lang="en-US" altLang="zh-CN"/>
              <a:pPr>
                <a:defRPr/>
              </a:pPr>
              <a:t>‹#›</a:t>
            </a:fld>
            <a:endParaRPr lang="en-US" altLang="zh-CN"/>
          </a:p>
        </p:txBody>
      </p:sp>
      <p:sp>
        <p:nvSpPr>
          <p:cNvPr id="1031" name="Freeform 7"/>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716"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iming>
    <p:tnLst>
      <p:par>
        <p:cTn id="1" dur="indefinite" restart="never" nodeType="tmRoot"/>
      </p:par>
    </p:tnLst>
  </p:timing>
  <p:hf hdr="0"/>
  <p:txStyles>
    <p:titleStyle>
      <a:lvl1pPr algn="l" rtl="0" eaLnBrk="0" fontAlgn="base" hangingPunct="0">
        <a:spcBef>
          <a:spcPct val="0"/>
        </a:spcBef>
        <a:spcAft>
          <a:spcPct val="0"/>
        </a:spcAft>
        <a:defRPr sz="4000" b="1" kern="12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2pPr>
      <a:lvl3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3pPr>
      <a:lvl4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4pPr>
      <a:lvl5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5pPr>
      <a:lvl6pPr marL="4572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6pPr>
      <a:lvl7pPr marL="9144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7pPr>
      <a:lvl8pPr marL="13716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8pPr>
      <a:lvl9pPr marL="18288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sz="quarter" idx="10"/>
          </p:nvPr>
        </p:nvSpPr>
        <p:spPr/>
        <p:txBody>
          <a:bodyPr/>
          <a:lstStyle/>
          <a:p>
            <a:pPr>
              <a:defRPr/>
            </a:pPr>
            <a:fld id="{09A264FF-709F-4A0D-B309-C12DCF6E7BB3}" type="datetime1">
              <a:rPr lang="zh-CN" altLang="en-US"/>
              <a:pPr>
                <a:defRPr/>
              </a:pPr>
              <a:t>2020/5/4</a:t>
            </a:fld>
            <a:endParaRPr lang="en-US" altLang="zh-CN"/>
          </a:p>
        </p:txBody>
      </p:sp>
      <p:sp>
        <p:nvSpPr>
          <p:cNvPr id="5" name="Rectangle 5"/>
          <p:cNvSpPr>
            <a:spLocks noGrp="1" noChangeArrowheads="1"/>
          </p:cNvSpPr>
          <p:nvPr>
            <p:ph type="ftr" sz="quarter" idx="11"/>
          </p:nvPr>
        </p:nvSpPr>
        <p:spPr/>
        <p:txBody>
          <a:bodyPr/>
          <a:lstStyle/>
          <a:p>
            <a:pPr>
              <a:defRPr/>
            </a:pPr>
            <a:r>
              <a:rPr lang="en-US" altLang="zh-CN"/>
              <a:t>华中科技大学计算机学院</a:t>
            </a:r>
          </a:p>
        </p:txBody>
      </p:sp>
      <p:sp>
        <p:nvSpPr>
          <p:cNvPr id="6" name="Rectangle 6"/>
          <p:cNvSpPr>
            <a:spLocks noGrp="1" noChangeArrowheads="1"/>
          </p:cNvSpPr>
          <p:nvPr>
            <p:ph type="sldNum" sz="quarter" idx="12"/>
          </p:nvPr>
        </p:nvSpPr>
        <p:spPr/>
        <p:txBody>
          <a:bodyPr/>
          <a:lstStyle/>
          <a:p>
            <a:pPr>
              <a:defRPr/>
            </a:pPr>
            <a:fld id="{867B277A-690D-41B7-BD3F-32C419661646}" type="slidenum">
              <a:rPr lang="en-US" altLang="zh-CN"/>
              <a:pPr>
                <a:defRPr/>
              </a:pPr>
              <a:t>1</a:t>
            </a:fld>
            <a:endParaRPr lang="en-US" altLang="zh-CN"/>
          </a:p>
        </p:txBody>
      </p:sp>
      <p:sp>
        <p:nvSpPr>
          <p:cNvPr id="4098" name="Rectangle 2"/>
          <p:cNvSpPr>
            <a:spLocks noGrp="1" noChangeArrowheads="1"/>
          </p:cNvSpPr>
          <p:nvPr>
            <p:ph type="ctrTitle"/>
          </p:nvPr>
        </p:nvSpPr>
        <p:spPr>
          <a:xfrm>
            <a:off x="685800" y="1295400"/>
            <a:ext cx="7620000" cy="2228850"/>
          </a:xfrm>
        </p:spPr>
        <p:txBody>
          <a:bodyPr/>
          <a:lstStyle/>
          <a:p>
            <a:pPr eaLnBrk="1" hangingPunct="1">
              <a:defRPr/>
            </a:pPr>
            <a:r>
              <a:rPr lang="en-US" altLang="en-US" smtClean="0"/>
              <a:t>Lecture </a:t>
            </a:r>
            <a:r>
              <a:rPr lang="en-US" altLang="zh-CN" smtClean="0"/>
              <a:t>4</a:t>
            </a:r>
            <a:r>
              <a:rPr lang="en-US" altLang="en-US" smtClean="0"/>
              <a:t> Arrays</a:t>
            </a:r>
            <a:r>
              <a:rPr lang="en-US" altLang="zh-CN" smtClean="0"/>
              <a:t/>
            </a:r>
            <a:br>
              <a:rPr lang="en-US" altLang="zh-CN" smtClean="0"/>
            </a:br>
            <a:r>
              <a:rPr lang="zh-CN" altLang="en-US" smtClean="0"/>
              <a:t>第</a:t>
            </a:r>
            <a:r>
              <a:rPr lang="en-US" altLang="zh-CN" smtClean="0"/>
              <a:t>4</a:t>
            </a:r>
            <a:r>
              <a:rPr lang="zh-CN" altLang="en-US" smtClean="0"/>
              <a:t>讲 数组</a:t>
            </a:r>
          </a:p>
        </p:txBody>
      </p:sp>
      <p:sp>
        <p:nvSpPr>
          <p:cNvPr id="4099" name="Rectangle 3"/>
          <p:cNvSpPr>
            <a:spLocks noGrp="1" noChangeArrowheads="1"/>
          </p:cNvSpPr>
          <p:nvPr>
            <p:ph type="subTitle" idx="1"/>
          </p:nvPr>
        </p:nvSpPr>
        <p:spPr>
          <a:xfrm>
            <a:off x="1981200" y="3962400"/>
            <a:ext cx="6553200" cy="2133600"/>
          </a:xfrm>
        </p:spPr>
        <p:txBody>
          <a:bodyPr/>
          <a:lstStyle/>
          <a:p>
            <a:pPr eaLnBrk="1" hangingPunct="1">
              <a:defRPr/>
            </a:pPr>
            <a:r>
              <a:rPr lang="zh-CN" altLang="en-US" sz="3600" b="1" smtClean="0">
                <a:ea typeface="华文细黑" panose="02010600040101010101" pitchFamily="2" charset="-122"/>
              </a:rPr>
              <a:t>华中科技大学计算机学院</a:t>
            </a:r>
          </a:p>
          <a:p>
            <a:pPr eaLnBrk="1" hangingPunct="1">
              <a:defRPr/>
            </a:pPr>
            <a:endParaRPr lang="zh-CN" altLang="en-US" sz="3600" b="1" smtClean="0">
              <a:ea typeface="华文细黑" panose="02010600040101010101" pitchFamily="2" charset="-122"/>
            </a:endParaRPr>
          </a:p>
          <a:p>
            <a:pPr eaLnBrk="1" hangingPunct="1">
              <a:defRPr/>
            </a:pPr>
            <a:r>
              <a:rPr lang="zh-CN" altLang="en-US" sz="3600" b="1" smtClean="0">
                <a:ea typeface="华文细黑" panose="02010600040101010101" pitchFamily="2" charset="-122"/>
              </a:rPr>
              <a:t>李开</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0B0DBCDC-7D06-4537-83F8-E319784CB5AC}" type="datetime1">
              <a:rPr lang="zh-CN" altLang="en-US"/>
              <a:pPr>
                <a:defRPr/>
              </a:pPr>
              <a:t>2020/5/4</a:t>
            </a:fld>
            <a:endParaRPr lang="en-US" altLang="zh-CN"/>
          </a:p>
        </p:txBody>
      </p:sp>
      <p:sp>
        <p:nvSpPr>
          <p:cNvPr id="6" name="页脚占位符 4"/>
          <p:cNvSpPr>
            <a:spLocks noGrp="1"/>
          </p:cNvSpPr>
          <p:nvPr>
            <p:ph type="ftr" sz="quarter" idx="11"/>
          </p:nvPr>
        </p:nvSpPr>
        <p:spPr/>
        <p:txBody>
          <a:bodyPr/>
          <a:lstStyle/>
          <a:p>
            <a:pPr>
              <a:defRPr/>
            </a:pPr>
            <a:r>
              <a:rPr lang="en-US" altLang="zh-CN"/>
              <a:t>华中科技大学计算机学院</a:t>
            </a:r>
          </a:p>
        </p:txBody>
      </p:sp>
      <p:sp>
        <p:nvSpPr>
          <p:cNvPr id="7" name="灯片编号占位符 5"/>
          <p:cNvSpPr>
            <a:spLocks noGrp="1"/>
          </p:cNvSpPr>
          <p:nvPr>
            <p:ph type="sldNum" sz="quarter" idx="12"/>
          </p:nvPr>
        </p:nvSpPr>
        <p:spPr/>
        <p:txBody>
          <a:bodyPr/>
          <a:lstStyle/>
          <a:p>
            <a:pPr>
              <a:defRPr/>
            </a:pPr>
            <a:fld id="{6F22FAC7-31DA-44D3-B24A-E3E1E6A001CF}" type="slidenum">
              <a:rPr lang="en-US" altLang="zh-CN"/>
              <a:pPr>
                <a:defRPr/>
              </a:pPr>
              <a:t>10</a:t>
            </a:fld>
            <a:endParaRPr lang="en-US" altLang="zh-CN"/>
          </a:p>
        </p:txBody>
      </p:sp>
      <p:sp>
        <p:nvSpPr>
          <p:cNvPr id="95234" name="Rectangle 2"/>
          <p:cNvSpPr>
            <a:spLocks noGrp="1" noChangeArrowheads="1"/>
          </p:cNvSpPr>
          <p:nvPr>
            <p:ph type="title"/>
          </p:nvPr>
        </p:nvSpPr>
        <p:spPr/>
        <p:txBody>
          <a:bodyPr/>
          <a:lstStyle/>
          <a:p>
            <a:pPr eaLnBrk="1" hangingPunct="1">
              <a:defRPr/>
            </a:pPr>
            <a:r>
              <a:rPr lang="en-US" altLang="zh-CN" smtClean="0"/>
              <a:t>3 </a:t>
            </a:r>
            <a:r>
              <a:rPr lang="zh-CN" altLang="en-US" smtClean="0"/>
              <a:t>用</a:t>
            </a:r>
            <a:r>
              <a:rPr lang="en-US" altLang="zh-CN" smtClean="0"/>
              <a:t>for</a:t>
            </a:r>
            <a:r>
              <a:rPr lang="zh-CN" altLang="en-US" smtClean="0"/>
              <a:t>循环遍历数组</a:t>
            </a:r>
          </a:p>
        </p:txBody>
      </p:sp>
      <p:sp>
        <p:nvSpPr>
          <p:cNvPr id="95235" name="Rectangle 3"/>
          <p:cNvSpPr>
            <a:spLocks noGrp="1" noChangeArrowheads="1"/>
          </p:cNvSpPr>
          <p:nvPr>
            <p:ph type="body" idx="1"/>
          </p:nvPr>
        </p:nvSpPr>
        <p:spPr>
          <a:xfrm>
            <a:off x="457200" y="1295400"/>
            <a:ext cx="8229600" cy="4530725"/>
          </a:xfrm>
        </p:spPr>
        <p:txBody>
          <a:bodyPr/>
          <a:lstStyle/>
          <a:p>
            <a:pPr eaLnBrk="1" hangingPunct="1">
              <a:lnSpc>
                <a:spcPct val="90000"/>
              </a:lnSpc>
            </a:pPr>
            <a:r>
              <a:rPr lang="zh-CN" altLang="en-US" sz="2400" smtClean="0"/>
              <a:t>访问和遍历数组常用的方式是用</a:t>
            </a:r>
            <a:r>
              <a:rPr lang="en-US" altLang="zh-CN" sz="2400" smtClean="0"/>
              <a:t>for</a:t>
            </a:r>
            <a:r>
              <a:rPr lang="zh-CN" altLang="en-US" sz="2400" smtClean="0"/>
              <a:t>循环：索引值</a:t>
            </a:r>
            <a:r>
              <a:rPr lang="en-US" altLang="zh-CN" sz="2400" smtClean="0"/>
              <a:t>i</a:t>
            </a:r>
            <a:r>
              <a:rPr lang="zh-CN" altLang="en-US" sz="2400" smtClean="0"/>
              <a:t>从</a:t>
            </a:r>
            <a:r>
              <a:rPr lang="en-US" altLang="zh-CN" sz="2400" smtClean="0"/>
              <a:t>0</a:t>
            </a:r>
            <a:r>
              <a:rPr lang="zh-CN" altLang="en-US" sz="2400" smtClean="0"/>
              <a:t>累计到数组的数组长度。比如：</a:t>
            </a:r>
          </a:p>
          <a:p>
            <a:pPr eaLnBrk="1" hangingPunct="1">
              <a:lnSpc>
                <a:spcPct val="90000"/>
              </a:lnSpc>
            </a:pPr>
            <a:endParaRPr lang="zh-CN" altLang="en-US" sz="2400" smtClean="0"/>
          </a:p>
          <a:p>
            <a:pPr eaLnBrk="1" hangingPunct="1">
              <a:lnSpc>
                <a:spcPct val="90000"/>
              </a:lnSpc>
            </a:pPr>
            <a:endParaRPr lang="zh-CN" altLang="en-US" sz="2400" smtClean="0"/>
          </a:p>
          <a:p>
            <a:pPr eaLnBrk="1" hangingPunct="1">
              <a:lnSpc>
                <a:spcPct val="90000"/>
              </a:lnSpc>
            </a:pPr>
            <a:endParaRPr lang="zh-CN" altLang="en-US" sz="2400" smtClean="0"/>
          </a:p>
          <a:p>
            <a:pPr eaLnBrk="1" hangingPunct="1">
              <a:lnSpc>
                <a:spcPct val="90000"/>
              </a:lnSpc>
            </a:pPr>
            <a:endParaRPr lang="zh-CN" altLang="en-US" sz="2400" smtClean="0"/>
          </a:p>
          <a:p>
            <a:pPr eaLnBrk="1" hangingPunct="1">
              <a:lnSpc>
                <a:spcPct val="90000"/>
              </a:lnSpc>
            </a:pPr>
            <a:r>
              <a:rPr lang="zh-CN" altLang="en-US" sz="2400" smtClean="0"/>
              <a:t>典型情况，循环检测条件：</a:t>
            </a:r>
            <a:r>
              <a:rPr lang="en-US" altLang="zh-CN" sz="2400" smtClean="0"/>
              <a:t>i &lt; n</a:t>
            </a:r>
          </a:p>
          <a:p>
            <a:pPr eaLnBrk="1" hangingPunct="1">
              <a:lnSpc>
                <a:spcPct val="90000"/>
              </a:lnSpc>
            </a:pPr>
            <a:r>
              <a:rPr lang="en-US" altLang="zh-CN" sz="2400" smtClean="0"/>
              <a:t>…   </a:t>
            </a:r>
            <a:r>
              <a:rPr lang="zh-CN" altLang="en-US" sz="2400" smtClean="0"/>
              <a:t>表明到此为止已解析的表达式或语句不完整，补全后，赋值结果没被输出，因为赋值是循环语句的一部分。</a:t>
            </a:r>
          </a:p>
          <a:p>
            <a:pPr eaLnBrk="1" hangingPunct="1">
              <a:lnSpc>
                <a:spcPct val="90000"/>
              </a:lnSpc>
            </a:pPr>
            <a:r>
              <a:rPr lang="en-US" altLang="zh-CN" sz="2400" smtClean="0"/>
              <a:t>coin</a:t>
            </a:r>
            <a:r>
              <a:rPr lang="zh-CN" altLang="en-US" sz="2400" smtClean="0"/>
              <a:t>只输出顶层语句的结果，因为当一个复杂程序执行时，会有大量的结果生成。</a:t>
            </a:r>
          </a:p>
        </p:txBody>
      </p:sp>
      <p:pic>
        <p:nvPicPr>
          <p:cNvPr id="952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057400"/>
            <a:ext cx="6096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5237"/>
                                        </p:tgtEl>
                                        <p:attrNameLst>
                                          <p:attrName>style.visibility</p:attrName>
                                        </p:attrNameLst>
                                      </p:cBhvr>
                                      <p:to>
                                        <p:strVal val="visible"/>
                                      </p:to>
                                    </p:set>
                                    <p:animEffect transition="in" filter="blinds(horizontal)">
                                      <p:cBhvr>
                                        <p:cTn id="7" dur="500"/>
                                        <p:tgtEl>
                                          <p:spTgt spid="952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5235">
                                            <p:txEl>
                                              <p:pRg st="5" end="5"/>
                                            </p:txEl>
                                          </p:spTgt>
                                        </p:tgtEl>
                                        <p:attrNameLst>
                                          <p:attrName>style.visibility</p:attrName>
                                        </p:attrNameLst>
                                      </p:cBhvr>
                                      <p:to>
                                        <p:strVal val="visible"/>
                                      </p:to>
                                    </p:set>
                                    <p:animEffect transition="in" filter="blinds(horizontal)">
                                      <p:cBhvr>
                                        <p:cTn id="12" dur="500"/>
                                        <p:tgtEl>
                                          <p:spTgt spid="95235">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5235">
                                            <p:txEl>
                                              <p:pRg st="6" end="6"/>
                                            </p:txEl>
                                          </p:spTgt>
                                        </p:tgtEl>
                                        <p:attrNameLst>
                                          <p:attrName>style.visibility</p:attrName>
                                        </p:attrNameLst>
                                      </p:cBhvr>
                                      <p:to>
                                        <p:strVal val="visible"/>
                                      </p:to>
                                    </p:set>
                                    <p:animEffect transition="in" filter="blinds(horizontal)">
                                      <p:cBhvr>
                                        <p:cTn id="17" dur="500"/>
                                        <p:tgtEl>
                                          <p:spTgt spid="95235">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5235">
                                            <p:txEl>
                                              <p:pRg st="7" end="7"/>
                                            </p:txEl>
                                          </p:spTgt>
                                        </p:tgtEl>
                                        <p:attrNameLst>
                                          <p:attrName>style.visibility</p:attrName>
                                        </p:attrNameLst>
                                      </p:cBhvr>
                                      <p:to>
                                        <p:strVal val="visible"/>
                                      </p:to>
                                    </p:set>
                                    <p:animEffect transition="in" filter="blinds(horizontal)">
                                      <p:cBhvr>
                                        <p:cTn id="22" dur="500"/>
                                        <p:tgtEl>
                                          <p:spTgt spid="952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663AB108-6069-4464-85F0-D49E80CB7F27}" type="datetime1">
              <a:rPr lang="zh-CN" altLang="en-US"/>
              <a:pPr>
                <a:defRPr/>
              </a:pPr>
              <a:t>2020/5/4</a:t>
            </a:fld>
            <a:endParaRPr lang="en-US" altLang="zh-CN"/>
          </a:p>
        </p:txBody>
      </p:sp>
      <p:sp>
        <p:nvSpPr>
          <p:cNvPr id="6" name="页脚占位符 4"/>
          <p:cNvSpPr>
            <a:spLocks noGrp="1"/>
          </p:cNvSpPr>
          <p:nvPr>
            <p:ph type="ftr" sz="quarter" idx="11"/>
          </p:nvPr>
        </p:nvSpPr>
        <p:spPr/>
        <p:txBody>
          <a:bodyPr/>
          <a:lstStyle/>
          <a:p>
            <a:pPr>
              <a:defRPr/>
            </a:pPr>
            <a:r>
              <a:rPr lang="en-US" altLang="zh-CN"/>
              <a:t>华中科技大学计算机学院</a:t>
            </a:r>
          </a:p>
        </p:txBody>
      </p:sp>
      <p:sp>
        <p:nvSpPr>
          <p:cNvPr id="7" name="灯片编号占位符 5"/>
          <p:cNvSpPr>
            <a:spLocks noGrp="1"/>
          </p:cNvSpPr>
          <p:nvPr>
            <p:ph type="sldNum" sz="quarter" idx="12"/>
          </p:nvPr>
        </p:nvSpPr>
        <p:spPr/>
        <p:txBody>
          <a:bodyPr/>
          <a:lstStyle/>
          <a:p>
            <a:pPr>
              <a:defRPr/>
            </a:pPr>
            <a:fld id="{AAB20DD3-155E-4ABE-9067-E8208E0BBAEB}" type="slidenum">
              <a:rPr lang="en-US" altLang="zh-CN"/>
              <a:pPr>
                <a:defRPr/>
              </a:pPr>
              <a:t>11</a:t>
            </a:fld>
            <a:endParaRPr lang="en-US" altLang="zh-CN"/>
          </a:p>
        </p:txBody>
      </p:sp>
      <p:sp>
        <p:nvSpPr>
          <p:cNvPr id="96258" name="Rectangle 2"/>
          <p:cNvSpPr>
            <a:spLocks noGrp="1" noChangeArrowheads="1"/>
          </p:cNvSpPr>
          <p:nvPr>
            <p:ph type="title"/>
          </p:nvPr>
        </p:nvSpPr>
        <p:spPr/>
        <p:txBody>
          <a:bodyPr/>
          <a:lstStyle/>
          <a:p>
            <a:pPr eaLnBrk="1" hangingPunct="1">
              <a:defRPr/>
            </a:pPr>
            <a:r>
              <a:rPr lang="en-US" altLang="zh-CN" smtClean="0"/>
              <a:t>4 </a:t>
            </a:r>
            <a:r>
              <a:rPr lang="zh-CN" altLang="en-US" smtClean="0"/>
              <a:t>数组的规范说明</a:t>
            </a:r>
          </a:p>
        </p:txBody>
      </p:sp>
      <p:sp>
        <p:nvSpPr>
          <p:cNvPr id="96259" name="Rectangle 3"/>
          <p:cNvSpPr>
            <a:spLocks noGrp="1" noChangeArrowheads="1"/>
          </p:cNvSpPr>
          <p:nvPr>
            <p:ph type="body" idx="1"/>
          </p:nvPr>
        </p:nvSpPr>
        <p:spPr>
          <a:xfrm>
            <a:off x="457200" y="1295400"/>
            <a:ext cx="8229600" cy="4530725"/>
          </a:xfrm>
        </p:spPr>
        <p:txBody>
          <a:bodyPr/>
          <a:lstStyle/>
          <a:p>
            <a:pPr eaLnBrk="1" hangingPunct="1"/>
            <a:r>
              <a:rPr lang="zh-CN" altLang="en-US" sz="2400" smtClean="0"/>
              <a:t>当用循环遍历数组时，需确保对数组的所有访问都在界内。</a:t>
            </a:r>
          </a:p>
          <a:p>
            <a:pPr eaLnBrk="1" hangingPunct="1"/>
            <a:r>
              <a:rPr lang="zh-CN" altLang="en-US" sz="2400" smtClean="0"/>
              <a:t>很多情况下边界是显而易见的，但在处理二维数据</a:t>
            </a:r>
            <a:r>
              <a:rPr lang="en-US" altLang="zh-CN" sz="2400" smtClean="0"/>
              <a:t>(</a:t>
            </a:r>
            <a:r>
              <a:rPr lang="zh-CN" altLang="en-US" sz="2400" smtClean="0"/>
              <a:t>比如图像</a:t>
            </a:r>
            <a:r>
              <a:rPr lang="en-US" altLang="zh-CN" sz="2400" smtClean="0"/>
              <a:t>)</a:t>
            </a:r>
            <a:r>
              <a:rPr lang="zh-CN" altLang="en-US" sz="2400" smtClean="0"/>
              <a:t>时可能特别棘手。</a:t>
            </a:r>
          </a:p>
          <a:p>
            <a:pPr eaLnBrk="1" hangingPunct="1"/>
            <a:r>
              <a:rPr lang="zh-CN" altLang="en-US" sz="2400" smtClean="0"/>
              <a:t>作为辅助推理，我们明确声明一个循环不变量，表明在循环每次迭代时保持为</a:t>
            </a:r>
            <a:r>
              <a:rPr lang="en-US" altLang="zh-CN" sz="2400" smtClean="0"/>
              <a:t>true</a:t>
            </a:r>
            <a:r>
              <a:rPr lang="zh-CN" altLang="en-US" sz="2400" smtClean="0"/>
              <a:t>的量。</a:t>
            </a:r>
          </a:p>
          <a:p>
            <a:pPr eaLnBrk="1" hangingPunct="1"/>
            <a:r>
              <a:rPr lang="zh-CN" altLang="en-US" sz="2400" smtClean="0"/>
              <a:t>为了举例说明数组，我们编写一个函数，获得一个存放</a:t>
            </a:r>
            <a:r>
              <a:rPr lang="en-US" altLang="zh-CN" sz="2400" smtClean="0"/>
              <a:t>Fibonacci</a:t>
            </a:r>
            <a:r>
              <a:rPr lang="zh-CN" altLang="en-US" sz="2400" smtClean="0"/>
              <a:t>数列前</a:t>
            </a:r>
            <a:r>
              <a:rPr lang="en-US" altLang="zh-CN" sz="2400" smtClean="0"/>
              <a:t>n</a:t>
            </a:r>
            <a:r>
              <a:rPr lang="zh-CN" altLang="en-US" sz="2400" smtClean="0"/>
              <a:t>项的数组，项号从</a:t>
            </a:r>
            <a:r>
              <a:rPr lang="en-US" altLang="zh-CN" sz="2400" smtClean="0"/>
              <a:t>0</a:t>
            </a:r>
            <a:r>
              <a:rPr lang="zh-CN" altLang="en-US" sz="2400" smtClean="0"/>
              <a:t>开始。用递推式：</a:t>
            </a:r>
          </a:p>
          <a:p>
            <a:pPr eaLnBrk="1" hangingPunct="1"/>
            <a:endParaRPr lang="en-US" altLang="zh-CN" sz="2400" smtClean="0"/>
          </a:p>
        </p:txBody>
      </p:sp>
      <p:pic>
        <p:nvPicPr>
          <p:cNvPr id="962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648200"/>
            <a:ext cx="48768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6259">
                                            <p:txEl>
                                              <p:pRg st="1" end="1"/>
                                            </p:txEl>
                                          </p:spTgt>
                                        </p:tgtEl>
                                        <p:attrNameLst>
                                          <p:attrName>style.visibility</p:attrName>
                                        </p:attrNameLst>
                                      </p:cBhvr>
                                      <p:to>
                                        <p:strVal val="visible"/>
                                      </p:to>
                                    </p:set>
                                    <p:animEffect transition="in" filter="blinds(horizontal)">
                                      <p:cBhvr>
                                        <p:cTn id="7" dur="500"/>
                                        <p:tgtEl>
                                          <p:spTgt spid="9625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6259">
                                            <p:txEl>
                                              <p:pRg st="2" end="2"/>
                                            </p:txEl>
                                          </p:spTgt>
                                        </p:tgtEl>
                                        <p:attrNameLst>
                                          <p:attrName>style.visibility</p:attrName>
                                        </p:attrNameLst>
                                      </p:cBhvr>
                                      <p:to>
                                        <p:strVal val="visible"/>
                                      </p:to>
                                    </p:set>
                                    <p:animEffect transition="in" filter="blinds(horizontal)">
                                      <p:cBhvr>
                                        <p:cTn id="12" dur="500"/>
                                        <p:tgtEl>
                                          <p:spTgt spid="9625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6259">
                                            <p:txEl>
                                              <p:pRg st="3" end="3"/>
                                            </p:txEl>
                                          </p:spTgt>
                                        </p:tgtEl>
                                        <p:attrNameLst>
                                          <p:attrName>style.visibility</p:attrName>
                                        </p:attrNameLst>
                                      </p:cBhvr>
                                      <p:to>
                                        <p:strVal val="visible"/>
                                      </p:to>
                                    </p:set>
                                    <p:animEffect transition="in" filter="blinds(horizontal)">
                                      <p:cBhvr>
                                        <p:cTn id="17" dur="500"/>
                                        <p:tgtEl>
                                          <p:spTgt spid="96259">
                                            <p:txEl>
                                              <p:pRg st="3" end="3"/>
                                            </p:txEl>
                                          </p:spTgt>
                                        </p:tgtEl>
                                      </p:cBhvr>
                                    </p:animEffect>
                                  </p:childTnLst>
                                </p:cTn>
                              </p:par>
                            </p:childTnLst>
                          </p:cTn>
                        </p:par>
                        <p:par>
                          <p:cTn id="18" fill="hold" nodeType="afterGroup">
                            <p:stCondLst>
                              <p:cond delay="500"/>
                            </p:stCondLst>
                            <p:childTnLst>
                              <p:par>
                                <p:cTn id="19" presetID="3" presetClass="entr" presetSubtype="10" fill="hold" nodeType="afterEffect">
                                  <p:stCondLst>
                                    <p:cond delay="0"/>
                                  </p:stCondLst>
                                  <p:childTnLst>
                                    <p:set>
                                      <p:cBhvr>
                                        <p:cTn id="20" dur="1" fill="hold">
                                          <p:stCondLst>
                                            <p:cond delay="0"/>
                                          </p:stCondLst>
                                        </p:cTn>
                                        <p:tgtEl>
                                          <p:spTgt spid="96260"/>
                                        </p:tgtEl>
                                        <p:attrNameLst>
                                          <p:attrName>style.visibility</p:attrName>
                                        </p:attrNameLst>
                                      </p:cBhvr>
                                      <p:to>
                                        <p:strVal val="visible"/>
                                      </p:to>
                                    </p:set>
                                    <p:animEffect transition="in" filter="blinds(horizontal)">
                                      <p:cBhvr>
                                        <p:cTn id="21" dur="500"/>
                                        <p:tgtEl>
                                          <p:spTgt spid="96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546DDCB3-181F-4972-903C-6F9D8D7E9879}" type="datetime1">
              <a:rPr lang="zh-CN" altLang="en-US"/>
              <a:pPr>
                <a:defRPr/>
              </a:pPr>
              <a:t>2020/5/4</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96650AB1-A68B-4165-98BA-43CCBAF44AC0}" type="slidenum">
              <a:rPr lang="en-US" altLang="zh-CN"/>
              <a:pPr>
                <a:defRPr/>
              </a:pPr>
              <a:t>12</a:t>
            </a:fld>
            <a:endParaRPr lang="en-US" altLang="zh-CN"/>
          </a:p>
        </p:txBody>
      </p:sp>
      <p:sp>
        <p:nvSpPr>
          <p:cNvPr id="97282" name="Rectangle 2"/>
          <p:cNvSpPr>
            <a:spLocks noGrp="1" noChangeArrowheads="1"/>
          </p:cNvSpPr>
          <p:nvPr>
            <p:ph type="title"/>
          </p:nvPr>
        </p:nvSpPr>
        <p:spPr/>
        <p:txBody>
          <a:bodyPr/>
          <a:lstStyle/>
          <a:p>
            <a:pPr eaLnBrk="1" hangingPunct="1">
              <a:defRPr/>
            </a:pPr>
            <a:r>
              <a:rPr lang="en-US" altLang="zh-CN" smtClean="0"/>
              <a:t>4 </a:t>
            </a:r>
            <a:r>
              <a:rPr lang="zh-CN" altLang="en-US" smtClean="0"/>
              <a:t>数组的规范说明（续）</a:t>
            </a:r>
          </a:p>
        </p:txBody>
      </p:sp>
      <p:sp>
        <p:nvSpPr>
          <p:cNvPr id="12294" name="Rectangle 3"/>
          <p:cNvSpPr>
            <a:spLocks noGrp="1" noChangeArrowheads="1"/>
          </p:cNvSpPr>
          <p:nvPr>
            <p:ph type="body" idx="1"/>
          </p:nvPr>
        </p:nvSpPr>
        <p:spPr>
          <a:xfrm>
            <a:off x="457200" y="1295400"/>
            <a:ext cx="8229600" cy="4530725"/>
          </a:xfrm>
        </p:spPr>
        <p:txBody>
          <a:bodyPr/>
          <a:lstStyle/>
          <a:p>
            <a:pPr eaLnBrk="1" hangingPunct="1">
              <a:buFont typeface="Wingdings" panose="05000000000000000000" pitchFamily="2" charset="2"/>
              <a:buNone/>
            </a:pPr>
            <a:r>
              <a:rPr lang="en-US" altLang="zh-CN" smtClean="0"/>
              <a:t>	int[ ] fib(int n) {</a:t>
            </a:r>
          </a:p>
          <a:p>
            <a:pPr eaLnBrk="1" hangingPunct="1">
              <a:buFont typeface="Wingdings" panose="05000000000000000000" pitchFamily="2" charset="2"/>
              <a:buNone/>
            </a:pPr>
            <a:r>
              <a:rPr lang="en-US" altLang="zh-CN" smtClean="0"/>
              <a:t>	  int[ ] F = alloc_array(int, n);</a:t>
            </a:r>
          </a:p>
          <a:p>
            <a:pPr eaLnBrk="1" hangingPunct="1">
              <a:buFont typeface="Wingdings" panose="05000000000000000000" pitchFamily="2" charset="2"/>
              <a:buNone/>
            </a:pPr>
            <a:r>
              <a:rPr lang="en-US" altLang="zh-CN" smtClean="0"/>
              <a:t>	  F[0] = 0;</a:t>
            </a:r>
          </a:p>
          <a:p>
            <a:pPr eaLnBrk="1" hangingPunct="1">
              <a:buFont typeface="Wingdings" panose="05000000000000000000" pitchFamily="2" charset="2"/>
              <a:buNone/>
            </a:pPr>
            <a:r>
              <a:rPr lang="en-US" altLang="zh-CN" smtClean="0"/>
              <a:t>	  F[1] = 1;</a:t>
            </a:r>
          </a:p>
          <a:p>
            <a:pPr eaLnBrk="1" hangingPunct="1">
              <a:buFont typeface="Wingdings" panose="05000000000000000000" pitchFamily="2" charset="2"/>
              <a:buNone/>
            </a:pPr>
            <a:r>
              <a:rPr lang="en-US" altLang="zh-CN" smtClean="0"/>
              <a:t>	  for (int i = 0; i &lt; n; i++)</a:t>
            </a:r>
          </a:p>
          <a:p>
            <a:pPr eaLnBrk="1" hangingPunct="1">
              <a:buFont typeface="Wingdings" panose="05000000000000000000" pitchFamily="2" charset="2"/>
              <a:buNone/>
            </a:pPr>
            <a:r>
              <a:rPr lang="en-US" altLang="zh-CN" smtClean="0"/>
              <a:t>	    F[i+2] = F[i+1] + F[i];</a:t>
            </a:r>
          </a:p>
          <a:p>
            <a:pPr eaLnBrk="1" hangingPunct="1">
              <a:buFont typeface="Wingdings" panose="05000000000000000000" pitchFamily="2" charset="2"/>
              <a:buNone/>
            </a:pPr>
            <a:r>
              <a:rPr lang="en-US" altLang="zh-CN" smtClean="0"/>
              <a:t>	  return F;</a:t>
            </a:r>
          </a:p>
          <a:p>
            <a:pPr eaLnBrk="1" hangingPunct="1">
              <a:buFont typeface="Wingdings" panose="05000000000000000000" pitchFamily="2" charset="2"/>
              <a:buNone/>
            </a:pPr>
            <a:r>
              <a:rPr lang="en-US" altLang="zh-CN" smtClean="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B29A5685-629B-4BF3-B11F-C8BB3EB24B4C}" type="datetime1">
              <a:rPr lang="zh-CN" altLang="en-US"/>
              <a:pPr>
                <a:defRPr/>
              </a:pPr>
              <a:t>2020/5/4</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16CB491-7396-45A6-A39B-4A918D6C749F}" type="slidenum">
              <a:rPr lang="en-US" altLang="zh-CN"/>
              <a:pPr>
                <a:defRPr/>
              </a:pPr>
              <a:t>13</a:t>
            </a:fld>
            <a:endParaRPr lang="en-US" altLang="zh-CN"/>
          </a:p>
        </p:txBody>
      </p:sp>
      <p:sp>
        <p:nvSpPr>
          <p:cNvPr id="98306" name="Rectangle 2"/>
          <p:cNvSpPr>
            <a:spLocks noGrp="1" noChangeArrowheads="1"/>
          </p:cNvSpPr>
          <p:nvPr>
            <p:ph type="title"/>
          </p:nvPr>
        </p:nvSpPr>
        <p:spPr/>
        <p:txBody>
          <a:bodyPr/>
          <a:lstStyle/>
          <a:p>
            <a:pPr eaLnBrk="1" hangingPunct="1">
              <a:defRPr/>
            </a:pPr>
            <a:r>
              <a:rPr lang="en-US" altLang="zh-CN" smtClean="0"/>
              <a:t>4 </a:t>
            </a:r>
            <a:r>
              <a:rPr lang="zh-CN" altLang="en-US" smtClean="0"/>
              <a:t>数组的规范说明（续）</a:t>
            </a:r>
          </a:p>
        </p:txBody>
      </p:sp>
      <p:sp>
        <p:nvSpPr>
          <p:cNvPr id="13318" name="Rectangle 3"/>
          <p:cNvSpPr>
            <a:spLocks noGrp="1" noChangeArrowheads="1"/>
          </p:cNvSpPr>
          <p:nvPr>
            <p:ph type="body" idx="1"/>
          </p:nvPr>
        </p:nvSpPr>
        <p:spPr>
          <a:xfrm>
            <a:off x="457200" y="1295400"/>
            <a:ext cx="8229600" cy="4530725"/>
          </a:xfrm>
        </p:spPr>
        <p:txBody>
          <a:bodyPr/>
          <a:lstStyle/>
          <a:p>
            <a:pPr eaLnBrk="1" hangingPunct="1">
              <a:lnSpc>
                <a:spcPct val="80000"/>
              </a:lnSpc>
              <a:buFont typeface="Wingdings" panose="05000000000000000000" pitchFamily="2" charset="2"/>
              <a:buNone/>
            </a:pPr>
            <a:r>
              <a:rPr lang="en-US" altLang="zh-CN" sz="2600" smtClean="0"/>
              <a:t>	int[ ] fib(int n) </a:t>
            </a:r>
          </a:p>
          <a:p>
            <a:pPr eaLnBrk="1" hangingPunct="1">
              <a:lnSpc>
                <a:spcPct val="80000"/>
              </a:lnSpc>
              <a:buFont typeface="Wingdings" panose="05000000000000000000" pitchFamily="2" charset="2"/>
              <a:buNone/>
            </a:pPr>
            <a:r>
              <a:rPr lang="en-US" altLang="zh-CN" sz="2600" smtClean="0"/>
              <a:t>	</a:t>
            </a:r>
            <a:r>
              <a:rPr lang="pt-BR" altLang="zh-CN" sz="2600" smtClean="0">
                <a:solidFill>
                  <a:srgbClr val="FF0000"/>
                </a:solidFill>
              </a:rPr>
              <a:t>//@requires n &gt;= 0;</a:t>
            </a:r>
          </a:p>
          <a:p>
            <a:pPr eaLnBrk="1" hangingPunct="1">
              <a:lnSpc>
                <a:spcPct val="80000"/>
              </a:lnSpc>
              <a:buFont typeface="Wingdings" panose="05000000000000000000" pitchFamily="2" charset="2"/>
              <a:buNone/>
            </a:pPr>
            <a:r>
              <a:rPr lang="pt-BR" altLang="zh-CN" sz="2600" smtClean="0">
                <a:solidFill>
                  <a:srgbClr val="FF0000"/>
                </a:solidFill>
              </a:rPr>
              <a:t>	//@ensures \length(\result) == n;</a:t>
            </a:r>
          </a:p>
          <a:p>
            <a:pPr eaLnBrk="1" hangingPunct="1">
              <a:lnSpc>
                <a:spcPct val="80000"/>
              </a:lnSpc>
              <a:buFont typeface="Wingdings" panose="05000000000000000000" pitchFamily="2" charset="2"/>
              <a:buNone/>
            </a:pPr>
            <a:r>
              <a:rPr lang="en-US" altLang="zh-CN" sz="2600" smtClean="0"/>
              <a:t>	{</a:t>
            </a:r>
          </a:p>
          <a:p>
            <a:pPr eaLnBrk="1" hangingPunct="1">
              <a:lnSpc>
                <a:spcPct val="80000"/>
              </a:lnSpc>
              <a:buFont typeface="Wingdings" panose="05000000000000000000" pitchFamily="2" charset="2"/>
              <a:buNone/>
            </a:pPr>
            <a:r>
              <a:rPr lang="en-US" altLang="zh-CN" sz="2600" smtClean="0"/>
              <a:t>	  int[ ] F = alloc_array(int, n);</a:t>
            </a:r>
          </a:p>
          <a:p>
            <a:pPr eaLnBrk="1" hangingPunct="1">
              <a:lnSpc>
                <a:spcPct val="80000"/>
              </a:lnSpc>
              <a:buFont typeface="Wingdings" panose="05000000000000000000" pitchFamily="2" charset="2"/>
              <a:buNone/>
            </a:pPr>
            <a:r>
              <a:rPr lang="en-US" altLang="zh-CN" sz="2600" smtClean="0"/>
              <a:t>	  F[0] = 0;</a:t>
            </a:r>
          </a:p>
          <a:p>
            <a:pPr eaLnBrk="1" hangingPunct="1">
              <a:lnSpc>
                <a:spcPct val="80000"/>
              </a:lnSpc>
              <a:buFont typeface="Wingdings" panose="05000000000000000000" pitchFamily="2" charset="2"/>
              <a:buNone/>
            </a:pPr>
            <a:r>
              <a:rPr lang="en-US" altLang="zh-CN" sz="2600" smtClean="0"/>
              <a:t>	  F[1] = 1;</a:t>
            </a:r>
          </a:p>
          <a:p>
            <a:pPr eaLnBrk="1" hangingPunct="1">
              <a:lnSpc>
                <a:spcPct val="80000"/>
              </a:lnSpc>
              <a:buFont typeface="Wingdings" panose="05000000000000000000" pitchFamily="2" charset="2"/>
              <a:buNone/>
            </a:pPr>
            <a:r>
              <a:rPr lang="en-US" altLang="zh-CN" sz="2600" smtClean="0"/>
              <a:t>	  for (int i = 0; i &lt; n; i++)</a:t>
            </a:r>
          </a:p>
          <a:p>
            <a:pPr eaLnBrk="1" hangingPunct="1">
              <a:lnSpc>
                <a:spcPct val="80000"/>
              </a:lnSpc>
              <a:buFont typeface="Wingdings" panose="05000000000000000000" pitchFamily="2" charset="2"/>
              <a:buNone/>
            </a:pPr>
            <a:r>
              <a:rPr lang="en-US" altLang="zh-CN" sz="2600" smtClean="0"/>
              <a:t>	    F[i+2] = F[i+1] + F[i];</a:t>
            </a:r>
          </a:p>
          <a:p>
            <a:pPr eaLnBrk="1" hangingPunct="1">
              <a:lnSpc>
                <a:spcPct val="80000"/>
              </a:lnSpc>
              <a:buFont typeface="Wingdings" panose="05000000000000000000" pitchFamily="2" charset="2"/>
              <a:buNone/>
            </a:pPr>
            <a:r>
              <a:rPr lang="en-US" altLang="zh-CN" sz="2600" smtClean="0"/>
              <a:t>	  return F;</a:t>
            </a:r>
          </a:p>
          <a:p>
            <a:pPr eaLnBrk="1" hangingPunct="1">
              <a:lnSpc>
                <a:spcPct val="80000"/>
              </a:lnSpc>
              <a:buFont typeface="Wingdings" panose="05000000000000000000" pitchFamily="2" charset="2"/>
              <a:buNone/>
            </a:pPr>
            <a:r>
              <a:rPr lang="en-US" altLang="zh-CN" sz="2600" smtClean="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23962079-F7AB-4427-A0C0-9DA3A954A8BB}" type="datetime1">
              <a:rPr lang="zh-CN" altLang="en-US"/>
              <a:pPr>
                <a:defRPr/>
              </a:pPr>
              <a:t>2020/5/4</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F0794972-803C-4547-96A8-1B47634ACAC7}" type="slidenum">
              <a:rPr lang="en-US" altLang="zh-CN"/>
              <a:pPr>
                <a:defRPr/>
              </a:pPr>
              <a:t>14</a:t>
            </a:fld>
            <a:endParaRPr lang="en-US" altLang="zh-CN"/>
          </a:p>
        </p:txBody>
      </p:sp>
      <p:sp>
        <p:nvSpPr>
          <p:cNvPr id="14341" name="Rectangle 3"/>
          <p:cNvSpPr>
            <a:spLocks noGrp="1" noChangeArrowheads="1"/>
          </p:cNvSpPr>
          <p:nvPr>
            <p:ph type="body" idx="1"/>
          </p:nvPr>
        </p:nvSpPr>
        <p:spPr>
          <a:xfrm>
            <a:off x="457200" y="1295400"/>
            <a:ext cx="8229600" cy="4530725"/>
          </a:xfrm>
        </p:spPr>
        <p:txBody>
          <a:bodyPr/>
          <a:lstStyle/>
          <a:p>
            <a:pPr eaLnBrk="1" hangingPunct="1">
              <a:lnSpc>
                <a:spcPct val="80000"/>
              </a:lnSpc>
              <a:buFont typeface="Wingdings" panose="05000000000000000000" pitchFamily="2" charset="2"/>
              <a:buNone/>
            </a:pPr>
            <a:r>
              <a:rPr lang="en-US" altLang="zh-CN" sz="2600" smtClean="0"/>
              <a:t>	int[ ] fib(int n) </a:t>
            </a:r>
          </a:p>
          <a:p>
            <a:pPr eaLnBrk="1" hangingPunct="1">
              <a:lnSpc>
                <a:spcPct val="80000"/>
              </a:lnSpc>
              <a:buFont typeface="Wingdings" panose="05000000000000000000" pitchFamily="2" charset="2"/>
              <a:buNone/>
            </a:pPr>
            <a:r>
              <a:rPr lang="en-US" altLang="zh-CN" sz="2600" smtClean="0"/>
              <a:t>	</a:t>
            </a:r>
            <a:r>
              <a:rPr lang="pt-BR" altLang="zh-CN" sz="2600" smtClean="0"/>
              <a:t>//@requires n &gt;= 0;</a:t>
            </a:r>
          </a:p>
          <a:p>
            <a:pPr eaLnBrk="1" hangingPunct="1">
              <a:lnSpc>
                <a:spcPct val="80000"/>
              </a:lnSpc>
              <a:buFont typeface="Wingdings" panose="05000000000000000000" pitchFamily="2" charset="2"/>
              <a:buNone/>
            </a:pPr>
            <a:r>
              <a:rPr lang="pt-BR" altLang="zh-CN" sz="2600" smtClean="0"/>
              <a:t>	//@ensures \length(\result) == n;</a:t>
            </a:r>
          </a:p>
          <a:p>
            <a:pPr eaLnBrk="1" hangingPunct="1">
              <a:lnSpc>
                <a:spcPct val="80000"/>
              </a:lnSpc>
              <a:buFont typeface="Wingdings" panose="05000000000000000000" pitchFamily="2" charset="2"/>
              <a:buNone/>
            </a:pPr>
            <a:r>
              <a:rPr lang="en-US" altLang="zh-CN" sz="2600" smtClean="0"/>
              <a:t>	{</a:t>
            </a:r>
          </a:p>
          <a:p>
            <a:pPr eaLnBrk="1" hangingPunct="1">
              <a:lnSpc>
                <a:spcPct val="80000"/>
              </a:lnSpc>
              <a:buFont typeface="Wingdings" panose="05000000000000000000" pitchFamily="2" charset="2"/>
              <a:buNone/>
            </a:pPr>
            <a:r>
              <a:rPr lang="en-US" altLang="zh-CN" sz="2600" smtClean="0"/>
              <a:t>	  int[ ] F = alloc_array(int, n);</a:t>
            </a:r>
          </a:p>
          <a:p>
            <a:pPr eaLnBrk="1" hangingPunct="1">
              <a:lnSpc>
                <a:spcPct val="80000"/>
              </a:lnSpc>
              <a:buFont typeface="Wingdings" panose="05000000000000000000" pitchFamily="2" charset="2"/>
              <a:buNone/>
            </a:pPr>
            <a:r>
              <a:rPr lang="en-US" altLang="zh-CN" sz="2600" smtClean="0"/>
              <a:t>	  F[0] = 0;</a:t>
            </a:r>
          </a:p>
          <a:p>
            <a:pPr eaLnBrk="1" hangingPunct="1">
              <a:lnSpc>
                <a:spcPct val="80000"/>
              </a:lnSpc>
              <a:buFont typeface="Wingdings" panose="05000000000000000000" pitchFamily="2" charset="2"/>
              <a:buNone/>
            </a:pPr>
            <a:r>
              <a:rPr lang="en-US" altLang="zh-CN" sz="2600" smtClean="0"/>
              <a:t>	  F[1] = 1;</a:t>
            </a:r>
          </a:p>
          <a:p>
            <a:pPr eaLnBrk="1" hangingPunct="1">
              <a:lnSpc>
                <a:spcPct val="80000"/>
              </a:lnSpc>
              <a:buFont typeface="Wingdings" panose="05000000000000000000" pitchFamily="2" charset="2"/>
              <a:buNone/>
            </a:pPr>
            <a:r>
              <a:rPr lang="en-US" altLang="zh-CN" sz="2600" smtClean="0"/>
              <a:t>	  for (int i = 0; i &lt; n; i++)</a:t>
            </a:r>
          </a:p>
          <a:p>
            <a:pPr eaLnBrk="1" hangingPunct="1">
              <a:lnSpc>
                <a:spcPct val="80000"/>
              </a:lnSpc>
              <a:buFont typeface="Wingdings" panose="05000000000000000000" pitchFamily="2" charset="2"/>
              <a:buNone/>
            </a:pPr>
            <a:r>
              <a:rPr lang="en-US" altLang="zh-CN" sz="2600" smtClean="0"/>
              <a:t>	    F[i+2] = F[i+1] + F[i];</a:t>
            </a:r>
          </a:p>
          <a:p>
            <a:pPr eaLnBrk="1" hangingPunct="1">
              <a:lnSpc>
                <a:spcPct val="80000"/>
              </a:lnSpc>
              <a:buFont typeface="Wingdings" panose="05000000000000000000" pitchFamily="2" charset="2"/>
              <a:buNone/>
            </a:pPr>
            <a:r>
              <a:rPr lang="en-US" altLang="zh-CN" sz="2600" smtClean="0"/>
              <a:t>	  return F;</a:t>
            </a:r>
          </a:p>
          <a:p>
            <a:pPr eaLnBrk="1" hangingPunct="1">
              <a:lnSpc>
                <a:spcPct val="80000"/>
              </a:lnSpc>
              <a:buFont typeface="Wingdings" panose="05000000000000000000" pitchFamily="2" charset="2"/>
              <a:buNone/>
            </a:pPr>
            <a:r>
              <a:rPr lang="en-US" altLang="zh-CN" sz="2600" smtClean="0"/>
              <a:t>	}</a:t>
            </a:r>
          </a:p>
        </p:txBody>
      </p:sp>
      <p:sp>
        <p:nvSpPr>
          <p:cNvPr id="108549" name="Rectangle 5"/>
          <p:cNvSpPr>
            <a:spLocks noGrp="1" noChangeArrowheads="1"/>
          </p:cNvSpPr>
          <p:nvPr>
            <p:ph type="title"/>
          </p:nvPr>
        </p:nvSpPr>
        <p:spPr/>
        <p:txBody>
          <a:bodyPr/>
          <a:lstStyle/>
          <a:p>
            <a:pPr eaLnBrk="1" hangingPunct="1">
              <a:defRPr/>
            </a:pPr>
            <a:r>
              <a:rPr lang="en-US" altLang="zh-CN" smtClean="0"/>
              <a:t>5 </a:t>
            </a:r>
            <a:r>
              <a:rPr lang="zh-CN" altLang="en-US" smtClean="0"/>
              <a:t>数组的循环不变量</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7E1B978-0DC4-474F-9731-19952E14ED83}" type="datetime1">
              <a:rPr lang="zh-CN" altLang="en-US"/>
              <a:pPr>
                <a:defRPr/>
              </a:pPr>
              <a:t>2020/5/4</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3B9425D8-4072-40D1-BE89-D11003BCFFDA}" type="slidenum">
              <a:rPr lang="en-US" altLang="zh-CN"/>
              <a:pPr>
                <a:defRPr/>
              </a:pPr>
              <a:t>15</a:t>
            </a:fld>
            <a:endParaRPr lang="en-US" altLang="zh-CN"/>
          </a:p>
        </p:txBody>
      </p:sp>
      <p:sp>
        <p:nvSpPr>
          <p:cNvPr id="99330" name="Rectangle 2"/>
          <p:cNvSpPr>
            <a:spLocks noGrp="1" noChangeArrowheads="1"/>
          </p:cNvSpPr>
          <p:nvPr>
            <p:ph type="title"/>
          </p:nvPr>
        </p:nvSpPr>
        <p:spPr/>
        <p:txBody>
          <a:bodyPr/>
          <a:lstStyle/>
          <a:p>
            <a:pPr eaLnBrk="1" hangingPunct="1">
              <a:defRPr/>
            </a:pPr>
            <a:r>
              <a:rPr lang="en-US" altLang="zh-CN" smtClean="0"/>
              <a:t>5 </a:t>
            </a:r>
            <a:r>
              <a:rPr lang="zh-CN" altLang="en-US" smtClean="0"/>
              <a:t>数组的循环不变量</a:t>
            </a:r>
            <a:r>
              <a:rPr lang="zh-CN" altLang="en-US" smtClean="0">
                <a:solidFill>
                  <a:srgbClr val="000099"/>
                </a:solidFill>
              </a:rPr>
              <a:t>（续）</a:t>
            </a:r>
          </a:p>
        </p:txBody>
      </p:sp>
      <p:sp>
        <p:nvSpPr>
          <p:cNvPr id="15366" name="Rectangle 4"/>
          <p:cNvSpPr>
            <a:spLocks noGrp="1" noChangeArrowheads="1"/>
          </p:cNvSpPr>
          <p:nvPr>
            <p:ph type="body" idx="1"/>
          </p:nvPr>
        </p:nvSpPr>
        <p:spPr>
          <a:xfrm>
            <a:off x="457200" y="1066800"/>
            <a:ext cx="8229600" cy="5105400"/>
          </a:xfrm>
          <a:noFill/>
        </p:spPr>
        <p:txBody>
          <a:bodyPr/>
          <a:lstStyle/>
          <a:p>
            <a:pPr eaLnBrk="1" hangingPunct="1">
              <a:lnSpc>
                <a:spcPct val="90000"/>
              </a:lnSpc>
              <a:buFont typeface="Wingdings" panose="05000000000000000000" pitchFamily="2" charset="2"/>
              <a:buNone/>
            </a:pPr>
            <a:r>
              <a:rPr lang="en-US" altLang="zh-CN" sz="2100" smtClean="0"/>
              <a:t>	int[ ] fib(int n) </a:t>
            </a:r>
          </a:p>
          <a:p>
            <a:pPr eaLnBrk="1" hangingPunct="1">
              <a:lnSpc>
                <a:spcPct val="90000"/>
              </a:lnSpc>
              <a:buFont typeface="Wingdings" panose="05000000000000000000" pitchFamily="2" charset="2"/>
              <a:buNone/>
            </a:pPr>
            <a:r>
              <a:rPr lang="en-US" altLang="zh-CN" sz="2100" smtClean="0"/>
              <a:t>	</a:t>
            </a:r>
            <a:r>
              <a:rPr lang="pt-BR" altLang="zh-CN" sz="2100" smtClean="0"/>
              <a:t>//@requires n &gt;= 0;</a:t>
            </a:r>
          </a:p>
          <a:p>
            <a:pPr eaLnBrk="1" hangingPunct="1">
              <a:lnSpc>
                <a:spcPct val="90000"/>
              </a:lnSpc>
              <a:buFont typeface="Wingdings" panose="05000000000000000000" pitchFamily="2" charset="2"/>
              <a:buNone/>
            </a:pPr>
            <a:r>
              <a:rPr lang="pt-BR" altLang="zh-CN" sz="2100" smtClean="0"/>
              <a:t>	//@ensures \length(\result) == n;</a:t>
            </a:r>
          </a:p>
          <a:p>
            <a:pPr eaLnBrk="1" hangingPunct="1">
              <a:lnSpc>
                <a:spcPct val="90000"/>
              </a:lnSpc>
              <a:buFont typeface="Wingdings" panose="05000000000000000000" pitchFamily="2" charset="2"/>
              <a:buNone/>
            </a:pPr>
            <a:r>
              <a:rPr lang="en-US" altLang="zh-CN" sz="2100" smtClean="0"/>
              <a:t>	{</a:t>
            </a:r>
          </a:p>
          <a:p>
            <a:pPr eaLnBrk="1" hangingPunct="1">
              <a:lnSpc>
                <a:spcPct val="90000"/>
              </a:lnSpc>
              <a:buFont typeface="Wingdings" panose="05000000000000000000" pitchFamily="2" charset="2"/>
              <a:buNone/>
            </a:pPr>
            <a:r>
              <a:rPr lang="en-US" altLang="zh-CN" sz="2100" smtClean="0"/>
              <a:t>	  int[ ] F = alloc_array(int, n);</a:t>
            </a:r>
          </a:p>
          <a:p>
            <a:pPr eaLnBrk="1" hangingPunct="1">
              <a:lnSpc>
                <a:spcPct val="90000"/>
              </a:lnSpc>
              <a:buFont typeface="Wingdings" panose="05000000000000000000" pitchFamily="2" charset="2"/>
              <a:buNone/>
            </a:pPr>
            <a:r>
              <a:rPr lang="en-US" altLang="zh-CN" sz="2100" smtClean="0"/>
              <a:t>	  F[0] = 0;</a:t>
            </a:r>
          </a:p>
          <a:p>
            <a:pPr eaLnBrk="1" hangingPunct="1">
              <a:lnSpc>
                <a:spcPct val="90000"/>
              </a:lnSpc>
              <a:buFont typeface="Wingdings" panose="05000000000000000000" pitchFamily="2" charset="2"/>
              <a:buNone/>
            </a:pPr>
            <a:r>
              <a:rPr lang="en-US" altLang="zh-CN" sz="2100" smtClean="0"/>
              <a:t>	  F[1] = 1;</a:t>
            </a:r>
          </a:p>
          <a:p>
            <a:pPr eaLnBrk="1" hangingPunct="1">
              <a:lnSpc>
                <a:spcPct val="90000"/>
              </a:lnSpc>
              <a:buFont typeface="Wingdings" panose="05000000000000000000" pitchFamily="2" charset="2"/>
              <a:buNone/>
            </a:pPr>
            <a:r>
              <a:rPr lang="en-US" altLang="zh-CN" sz="2100" smtClean="0"/>
              <a:t>	  for (int i = 0; i &lt; n; i++)</a:t>
            </a:r>
          </a:p>
          <a:p>
            <a:pPr eaLnBrk="1" hangingPunct="1">
              <a:lnSpc>
                <a:spcPct val="90000"/>
              </a:lnSpc>
              <a:buFont typeface="Wingdings" panose="05000000000000000000" pitchFamily="2" charset="2"/>
              <a:buNone/>
            </a:pPr>
            <a:r>
              <a:rPr lang="en-US" altLang="zh-CN" sz="2100" smtClean="0"/>
              <a:t>	 </a:t>
            </a:r>
            <a:r>
              <a:rPr lang="en-US" altLang="zh-CN" sz="2100" smtClean="0">
                <a:solidFill>
                  <a:srgbClr val="FF0000"/>
                </a:solidFill>
              </a:rPr>
              <a:t>//@loop_invariant i &gt;= 0;</a:t>
            </a:r>
          </a:p>
          <a:p>
            <a:pPr eaLnBrk="1" hangingPunct="1">
              <a:lnSpc>
                <a:spcPct val="90000"/>
              </a:lnSpc>
              <a:buFont typeface="Wingdings" panose="05000000000000000000" pitchFamily="2" charset="2"/>
              <a:buNone/>
            </a:pPr>
            <a:r>
              <a:rPr lang="en-US" altLang="zh-CN" sz="2100" smtClean="0"/>
              <a:t>	  {</a:t>
            </a:r>
          </a:p>
          <a:p>
            <a:pPr eaLnBrk="1" hangingPunct="1">
              <a:lnSpc>
                <a:spcPct val="90000"/>
              </a:lnSpc>
              <a:buFont typeface="Wingdings" panose="05000000000000000000" pitchFamily="2" charset="2"/>
              <a:buNone/>
            </a:pPr>
            <a:r>
              <a:rPr lang="en-US" altLang="zh-CN" sz="2100" smtClean="0"/>
              <a:t>	    F[i+2] = F[i+1] + F[i];</a:t>
            </a:r>
          </a:p>
          <a:p>
            <a:pPr eaLnBrk="1" hangingPunct="1">
              <a:lnSpc>
                <a:spcPct val="90000"/>
              </a:lnSpc>
              <a:buFont typeface="Wingdings" panose="05000000000000000000" pitchFamily="2" charset="2"/>
              <a:buNone/>
            </a:pPr>
            <a:r>
              <a:rPr lang="en-US" altLang="zh-CN" sz="2100" smtClean="0"/>
              <a:t>	  }</a:t>
            </a:r>
          </a:p>
          <a:p>
            <a:pPr eaLnBrk="1" hangingPunct="1">
              <a:lnSpc>
                <a:spcPct val="90000"/>
              </a:lnSpc>
              <a:buFont typeface="Wingdings" panose="05000000000000000000" pitchFamily="2" charset="2"/>
              <a:buNone/>
            </a:pPr>
            <a:r>
              <a:rPr lang="en-US" altLang="zh-CN" sz="2100" smtClean="0"/>
              <a:t>	  return F;</a:t>
            </a:r>
          </a:p>
          <a:p>
            <a:pPr eaLnBrk="1" hangingPunct="1">
              <a:lnSpc>
                <a:spcPct val="90000"/>
              </a:lnSpc>
              <a:buFont typeface="Wingdings" panose="05000000000000000000" pitchFamily="2" charset="2"/>
              <a:buNone/>
            </a:pPr>
            <a:r>
              <a:rPr lang="en-US" altLang="zh-CN" sz="2100" smtClean="0"/>
              <a:t>	}</a:t>
            </a:r>
          </a:p>
        </p:txBody>
      </p:sp>
      <p:sp>
        <p:nvSpPr>
          <p:cNvPr id="7" name="Rectangle 3"/>
          <p:cNvSpPr txBox="1">
            <a:spLocks noChangeArrowheads="1"/>
          </p:cNvSpPr>
          <p:nvPr/>
        </p:nvSpPr>
        <p:spPr bwMode="auto">
          <a:xfrm>
            <a:off x="4038600" y="5181600"/>
            <a:ext cx="4191000" cy="515178"/>
          </a:xfrm>
          <a:prstGeom prst="rect">
            <a:avLst/>
          </a:prstGeom>
          <a:solidFill>
            <a:schemeClr val="bg1"/>
          </a:solidFill>
          <a:ln>
            <a:noFill/>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zh-CN" altLang="en-US" sz="2400" dirty="0" smtClean="0"/>
              <a:t>现在程序可以正确运行吗？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7E1B978-0DC4-474F-9731-19952E14ED83}" type="datetime1">
              <a:rPr lang="zh-CN" altLang="en-US"/>
              <a:pPr>
                <a:defRPr/>
              </a:pPr>
              <a:t>2020/5/4</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3B9425D8-4072-40D1-BE89-D11003BCFFDA}" type="slidenum">
              <a:rPr lang="en-US" altLang="zh-CN"/>
              <a:pPr>
                <a:defRPr/>
              </a:pPr>
              <a:t>16</a:t>
            </a:fld>
            <a:endParaRPr lang="en-US" altLang="zh-CN"/>
          </a:p>
        </p:txBody>
      </p:sp>
      <p:sp>
        <p:nvSpPr>
          <p:cNvPr id="99330" name="Rectangle 2"/>
          <p:cNvSpPr>
            <a:spLocks noGrp="1" noChangeArrowheads="1"/>
          </p:cNvSpPr>
          <p:nvPr>
            <p:ph type="title"/>
          </p:nvPr>
        </p:nvSpPr>
        <p:spPr/>
        <p:txBody>
          <a:bodyPr/>
          <a:lstStyle/>
          <a:p>
            <a:pPr eaLnBrk="1" hangingPunct="1">
              <a:defRPr/>
            </a:pPr>
            <a:r>
              <a:rPr lang="en-US" altLang="zh-CN" smtClean="0"/>
              <a:t>5 </a:t>
            </a:r>
            <a:r>
              <a:rPr lang="zh-CN" altLang="en-US" smtClean="0"/>
              <a:t>数组的循环不变量</a:t>
            </a:r>
            <a:r>
              <a:rPr lang="zh-CN" altLang="en-US" smtClean="0">
                <a:solidFill>
                  <a:srgbClr val="000099"/>
                </a:solidFill>
              </a:rPr>
              <a:t>（续）</a:t>
            </a:r>
          </a:p>
        </p:txBody>
      </p:sp>
      <p:sp>
        <p:nvSpPr>
          <p:cNvPr id="15366" name="Rectangle 4"/>
          <p:cNvSpPr>
            <a:spLocks noGrp="1" noChangeArrowheads="1"/>
          </p:cNvSpPr>
          <p:nvPr>
            <p:ph type="body" idx="1"/>
          </p:nvPr>
        </p:nvSpPr>
        <p:spPr>
          <a:xfrm>
            <a:off x="457200" y="1066800"/>
            <a:ext cx="8229600" cy="5105400"/>
          </a:xfrm>
          <a:noFill/>
        </p:spPr>
        <p:txBody>
          <a:bodyPr/>
          <a:lstStyle/>
          <a:p>
            <a:pPr eaLnBrk="1" hangingPunct="1">
              <a:lnSpc>
                <a:spcPct val="90000"/>
              </a:lnSpc>
              <a:buNone/>
            </a:pPr>
            <a:r>
              <a:rPr lang="en-US" altLang="zh-CN" sz="2100" dirty="0" smtClean="0"/>
              <a:t>% coin fibc.c0 -d</a:t>
            </a:r>
          </a:p>
          <a:p>
            <a:pPr eaLnBrk="1" hangingPunct="1">
              <a:lnSpc>
                <a:spcPct val="90000"/>
              </a:lnSpc>
              <a:buNone/>
            </a:pPr>
            <a:r>
              <a:rPr lang="en-US" altLang="zh-CN" sz="2100" dirty="0" smtClean="0"/>
              <a:t>Coin 0.2.9 'Penny'(r10, Fri Jan 6 22:08:54 EST 2012)</a:t>
            </a:r>
          </a:p>
          <a:p>
            <a:pPr eaLnBrk="1" hangingPunct="1">
              <a:lnSpc>
                <a:spcPct val="90000"/>
              </a:lnSpc>
              <a:buNone/>
            </a:pPr>
            <a:r>
              <a:rPr lang="en-US" altLang="zh-CN" sz="2100" dirty="0" smtClean="0"/>
              <a:t>Type `#help' for help or `#quit' to exit.</a:t>
            </a:r>
          </a:p>
          <a:p>
            <a:pPr eaLnBrk="1" hangingPunct="1">
              <a:lnSpc>
                <a:spcPct val="90000"/>
              </a:lnSpc>
              <a:buNone/>
            </a:pPr>
            <a:r>
              <a:rPr lang="en-US" altLang="zh-CN" sz="2100" dirty="0" smtClean="0"/>
              <a:t>--&gt; fib(5);</a:t>
            </a:r>
          </a:p>
          <a:p>
            <a:pPr eaLnBrk="1" hangingPunct="1">
              <a:lnSpc>
                <a:spcPct val="90000"/>
              </a:lnSpc>
              <a:buNone/>
            </a:pPr>
            <a:r>
              <a:rPr lang="en-US" altLang="zh-CN" sz="2100" dirty="0" smtClean="0"/>
              <a:t>Error: accessing element 5 in 5-element array</a:t>
            </a:r>
          </a:p>
          <a:p>
            <a:pPr eaLnBrk="1" hangingPunct="1">
              <a:lnSpc>
                <a:spcPct val="90000"/>
              </a:lnSpc>
              <a:buNone/>
            </a:pPr>
            <a:r>
              <a:rPr lang="en-US" altLang="zh-CN" sz="2100" dirty="0" smtClean="0"/>
              <a:t>Last position: fibc.c0:11.7-11.30</a:t>
            </a:r>
          </a:p>
          <a:p>
            <a:pPr eaLnBrk="1" hangingPunct="1">
              <a:lnSpc>
                <a:spcPct val="90000"/>
              </a:lnSpc>
              <a:buNone/>
            </a:pPr>
            <a:r>
              <a:rPr lang="en-US" altLang="zh-CN" sz="2100" dirty="0" smtClean="0"/>
              <a:t>       fib from &lt;</a:t>
            </a:r>
            <a:r>
              <a:rPr lang="en-US" altLang="zh-CN" sz="2100" dirty="0" err="1" smtClean="0"/>
              <a:t>stdio</a:t>
            </a:r>
            <a:r>
              <a:rPr lang="en-US" altLang="zh-CN" sz="2100" dirty="0" smtClean="0"/>
              <a:t>&gt;:1.1-1.7</a:t>
            </a:r>
          </a:p>
        </p:txBody>
      </p:sp>
    </p:spTree>
    <p:extLst>
      <p:ext uri="{BB962C8B-B14F-4D97-AF65-F5344CB8AC3E}">
        <p14:creationId xmlns:p14="http://schemas.microsoft.com/office/powerpoint/2010/main" val="18603206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7E1B978-0DC4-474F-9731-19952E14ED83}" type="datetime1">
              <a:rPr lang="zh-CN" altLang="en-US"/>
              <a:pPr>
                <a:defRPr/>
              </a:pPr>
              <a:t>2020/5/4</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3B9425D8-4072-40D1-BE89-D11003BCFFDA}" type="slidenum">
              <a:rPr lang="en-US" altLang="zh-CN"/>
              <a:pPr>
                <a:defRPr/>
              </a:pPr>
              <a:t>17</a:t>
            </a:fld>
            <a:endParaRPr lang="en-US" altLang="zh-CN"/>
          </a:p>
        </p:txBody>
      </p:sp>
      <p:sp>
        <p:nvSpPr>
          <p:cNvPr id="99330" name="Rectangle 2"/>
          <p:cNvSpPr>
            <a:spLocks noGrp="1" noChangeArrowheads="1"/>
          </p:cNvSpPr>
          <p:nvPr>
            <p:ph type="title"/>
          </p:nvPr>
        </p:nvSpPr>
        <p:spPr/>
        <p:txBody>
          <a:bodyPr/>
          <a:lstStyle/>
          <a:p>
            <a:pPr eaLnBrk="1" hangingPunct="1">
              <a:defRPr/>
            </a:pPr>
            <a:r>
              <a:rPr lang="en-US" altLang="zh-CN" smtClean="0"/>
              <a:t>5 </a:t>
            </a:r>
            <a:r>
              <a:rPr lang="zh-CN" altLang="en-US" smtClean="0"/>
              <a:t>数组的循环不变量</a:t>
            </a:r>
            <a:r>
              <a:rPr lang="zh-CN" altLang="en-US" smtClean="0">
                <a:solidFill>
                  <a:srgbClr val="000099"/>
                </a:solidFill>
              </a:rPr>
              <a:t>（续）</a:t>
            </a:r>
          </a:p>
        </p:txBody>
      </p:sp>
      <p:sp>
        <p:nvSpPr>
          <p:cNvPr id="15366" name="Rectangle 4"/>
          <p:cNvSpPr>
            <a:spLocks noGrp="1" noChangeArrowheads="1"/>
          </p:cNvSpPr>
          <p:nvPr>
            <p:ph type="body" idx="1"/>
          </p:nvPr>
        </p:nvSpPr>
        <p:spPr>
          <a:xfrm>
            <a:off x="457200" y="1066800"/>
            <a:ext cx="8229600" cy="5105400"/>
          </a:xfrm>
          <a:noFill/>
        </p:spPr>
        <p:txBody>
          <a:bodyPr/>
          <a:lstStyle/>
          <a:p>
            <a:pPr eaLnBrk="1" hangingPunct="1">
              <a:lnSpc>
                <a:spcPct val="90000"/>
              </a:lnSpc>
              <a:buFont typeface="Wingdings" panose="05000000000000000000" pitchFamily="2" charset="2"/>
              <a:buNone/>
            </a:pPr>
            <a:r>
              <a:rPr lang="en-US" altLang="zh-CN" sz="2100" dirty="0" smtClean="0"/>
              <a:t>	</a:t>
            </a:r>
            <a:r>
              <a:rPr lang="en-US" altLang="zh-CN" sz="2100" dirty="0" err="1" smtClean="0"/>
              <a:t>int</a:t>
            </a:r>
            <a:r>
              <a:rPr lang="en-US" altLang="zh-CN" sz="2100" dirty="0" smtClean="0"/>
              <a:t>[ ] fib(</a:t>
            </a:r>
            <a:r>
              <a:rPr lang="en-US" altLang="zh-CN" sz="2100" dirty="0" err="1" smtClean="0"/>
              <a:t>int</a:t>
            </a:r>
            <a:r>
              <a:rPr lang="en-US" altLang="zh-CN" sz="2100" dirty="0" smtClean="0"/>
              <a:t> n) </a:t>
            </a:r>
          </a:p>
          <a:p>
            <a:pPr eaLnBrk="1" hangingPunct="1">
              <a:lnSpc>
                <a:spcPct val="90000"/>
              </a:lnSpc>
              <a:buFont typeface="Wingdings" panose="05000000000000000000" pitchFamily="2" charset="2"/>
              <a:buNone/>
            </a:pPr>
            <a:r>
              <a:rPr lang="en-US" altLang="zh-CN" sz="2100" dirty="0" smtClean="0"/>
              <a:t>	</a:t>
            </a:r>
            <a:r>
              <a:rPr lang="pt-BR" altLang="zh-CN" sz="2100" dirty="0" smtClean="0"/>
              <a:t>//@requires n &gt;= 0;</a:t>
            </a:r>
          </a:p>
          <a:p>
            <a:pPr eaLnBrk="1" hangingPunct="1">
              <a:lnSpc>
                <a:spcPct val="90000"/>
              </a:lnSpc>
              <a:buFont typeface="Wingdings" panose="05000000000000000000" pitchFamily="2" charset="2"/>
              <a:buNone/>
            </a:pPr>
            <a:r>
              <a:rPr lang="pt-BR" altLang="zh-CN" sz="2100" dirty="0" smtClean="0"/>
              <a:t>	//@ensures \length(\result) == n;</a:t>
            </a:r>
          </a:p>
          <a:p>
            <a:pPr eaLnBrk="1" hangingPunct="1">
              <a:lnSpc>
                <a:spcPct val="90000"/>
              </a:lnSpc>
              <a:buFont typeface="Wingdings" panose="05000000000000000000" pitchFamily="2" charset="2"/>
              <a:buNone/>
            </a:pPr>
            <a:r>
              <a:rPr lang="en-US" altLang="zh-CN" sz="2100" dirty="0" smtClean="0"/>
              <a:t>	{</a:t>
            </a:r>
          </a:p>
          <a:p>
            <a:pPr eaLnBrk="1" hangingPunct="1">
              <a:lnSpc>
                <a:spcPct val="90000"/>
              </a:lnSpc>
              <a:buFont typeface="Wingdings" panose="05000000000000000000" pitchFamily="2" charset="2"/>
              <a:buNone/>
            </a:pPr>
            <a:r>
              <a:rPr lang="en-US" altLang="zh-CN" sz="2100" dirty="0" smtClean="0"/>
              <a:t>	  </a:t>
            </a:r>
            <a:r>
              <a:rPr lang="en-US" altLang="zh-CN" sz="2100" dirty="0" err="1" smtClean="0"/>
              <a:t>int</a:t>
            </a:r>
            <a:r>
              <a:rPr lang="en-US" altLang="zh-CN" sz="2100" dirty="0" smtClean="0"/>
              <a:t>[ ] F = </a:t>
            </a:r>
            <a:r>
              <a:rPr lang="en-US" altLang="zh-CN" sz="2100" dirty="0" err="1" smtClean="0"/>
              <a:t>alloc_array</a:t>
            </a:r>
            <a:r>
              <a:rPr lang="en-US" altLang="zh-CN" sz="2100" dirty="0" smtClean="0"/>
              <a:t>(</a:t>
            </a:r>
            <a:r>
              <a:rPr lang="en-US" altLang="zh-CN" sz="2100" dirty="0" err="1" smtClean="0"/>
              <a:t>int</a:t>
            </a:r>
            <a:r>
              <a:rPr lang="en-US" altLang="zh-CN" sz="2100" dirty="0" smtClean="0"/>
              <a:t>, n);</a:t>
            </a:r>
          </a:p>
          <a:p>
            <a:pPr eaLnBrk="1" hangingPunct="1">
              <a:lnSpc>
                <a:spcPct val="90000"/>
              </a:lnSpc>
              <a:buFont typeface="Wingdings" panose="05000000000000000000" pitchFamily="2" charset="2"/>
              <a:buNone/>
            </a:pPr>
            <a:r>
              <a:rPr lang="en-US" altLang="zh-CN" sz="2100" dirty="0" smtClean="0"/>
              <a:t>	  F[0] = 0;</a:t>
            </a:r>
          </a:p>
          <a:p>
            <a:pPr eaLnBrk="1" hangingPunct="1">
              <a:lnSpc>
                <a:spcPct val="90000"/>
              </a:lnSpc>
              <a:buFont typeface="Wingdings" panose="05000000000000000000" pitchFamily="2" charset="2"/>
              <a:buNone/>
            </a:pPr>
            <a:r>
              <a:rPr lang="en-US" altLang="zh-CN" sz="2100" dirty="0" smtClean="0"/>
              <a:t>	  F[1] = 1;</a:t>
            </a:r>
          </a:p>
          <a:p>
            <a:pPr eaLnBrk="1" hangingPunct="1">
              <a:lnSpc>
                <a:spcPct val="90000"/>
              </a:lnSpc>
              <a:buFont typeface="Wingdings" panose="05000000000000000000" pitchFamily="2" charset="2"/>
              <a:buNone/>
            </a:pPr>
            <a:r>
              <a:rPr lang="en-US" altLang="zh-CN" sz="2100" dirty="0" smtClean="0"/>
              <a:t>	  for (</a:t>
            </a:r>
            <a:r>
              <a:rPr lang="en-US" altLang="zh-CN" sz="2100" dirty="0" err="1" smtClean="0"/>
              <a:t>int</a:t>
            </a:r>
            <a:r>
              <a:rPr lang="en-US" altLang="zh-CN" sz="2100" dirty="0" smtClean="0"/>
              <a:t> </a:t>
            </a:r>
            <a:r>
              <a:rPr lang="en-US" altLang="zh-CN" sz="2100" dirty="0" err="1" smtClean="0"/>
              <a:t>i</a:t>
            </a:r>
            <a:r>
              <a:rPr lang="en-US" altLang="zh-CN" sz="2100" dirty="0" smtClean="0"/>
              <a:t> = 0; </a:t>
            </a:r>
            <a:r>
              <a:rPr lang="en-US" altLang="zh-CN" sz="2100" dirty="0" err="1" smtClean="0"/>
              <a:t>i</a:t>
            </a:r>
            <a:r>
              <a:rPr lang="en-US" altLang="zh-CN" sz="2100" dirty="0" smtClean="0"/>
              <a:t> &lt; n; </a:t>
            </a:r>
            <a:r>
              <a:rPr lang="en-US" altLang="zh-CN" sz="2100" dirty="0" err="1" smtClean="0"/>
              <a:t>i</a:t>
            </a:r>
            <a:r>
              <a:rPr lang="en-US" altLang="zh-CN" sz="2100" dirty="0" smtClean="0"/>
              <a:t>++)</a:t>
            </a:r>
          </a:p>
          <a:p>
            <a:pPr eaLnBrk="1" hangingPunct="1">
              <a:lnSpc>
                <a:spcPct val="90000"/>
              </a:lnSpc>
              <a:buFont typeface="Wingdings" panose="05000000000000000000" pitchFamily="2" charset="2"/>
              <a:buNone/>
            </a:pPr>
            <a:r>
              <a:rPr lang="en-US" altLang="zh-CN" sz="2100" dirty="0" smtClean="0"/>
              <a:t>	 </a:t>
            </a:r>
            <a:r>
              <a:rPr lang="en-US" altLang="zh-CN" sz="2100" dirty="0" smtClean="0">
                <a:solidFill>
                  <a:srgbClr val="FF0000"/>
                </a:solidFill>
              </a:rPr>
              <a:t>//@</a:t>
            </a:r>
            <a:r>
              <a:rPr lang="en-US" altLang="zh-CN" sz="2100" dirty="0" err="1" smtClean="0">
                <a:solidFill>
                  <a:srgbClr val="FF0000"/>
                </a:solidFill>
              </a:rPr>
              <a:t>loop_invariant</a:t>
            </a:r>
            <a:r>
              <a:rPr lang="en-US" altLang="zh-CN" sz="2100" dirty="0" smtClean="0">
                <a:solidFill>
                  <a:srgbClr val="FF0000"/>
                </a:solidFill>
              </a:rPr>
              <a:t> </a:t>
            </a:r>
            <a:r>
              <a:rPr lang="en-US" altLang="zh-CN" sz="2100" dirty="0" err="1" smtClean="0">
                <a:solidFill>
                  <a:srgbClr val="FF0000"/>
                </a:solidFill>
              </a:rPr>
              <a:t>i</a:t>
            </a:r>
            <a:r>
              <a:rPr lang="en-US" altLang="zh-CN" sz="2100" dirty="0" smtClean="0">
                <a:solidFill>
                  <a:srgbClr val="FF0000"/>
                </a:solidFill>
              </a:rPr>
              <a:t> &gt;= 0;</a:t>
            </a:r>
          </a:p>
          <a:p>
            <a:pPr eaLnBrk="1" hangingPunct="1">
              <a:lnSpc>
                <a:spcPct val="90000"/>
              </a:lnSpc>
              <a:buFont typeface="Wingdings" panose="05000000000000000000" pitchFamily="2" charset="2"/>
              <a:buNone/>
            </a:pPr>
            <a:r>
              <a:rPr lang="en-US" altLang="zh-CN" sz="2100" dirty="0" smtClean="0"/>
              <a:t>	  {</a:t>
            </a:r>
          </a:p>
          <a:p>
            <a:pPr eaLnBrk="1" hangingPunct="1">
              <a:lnSpc>
                <a:spcPct val="90000"/>
              </a:lnSpc>
              <a:buFont typeface="Wingdings" panose="05000000000000000000" pitchFamily="2" charset="2"/>
              <a:buNone/>
            </a:pPr>
            <a:r>
              <a:rPr lang="en-US" altLang="zh-CN" sz="2100" dirty="0" smtClean="0"/>
              <a:t>	    </a:t>
            </a:r>
            <a:r>
              <a:rPr lang="en-US" altLang="zh-CN" sz="2100" dirty="0" smtClean="0">
                <a:solidFill>
                  <a:srgbClr val="FF0000"/>
                </a:solidFill>
              </a:rPr>
              <a:t>F[i+2] = F[i+1] + F[</a:t>
            </a:r>
            <a:r>
              <a:rPr lang="en-US" altLang="zh-CN" sz="2100" dirty="0" err="1" smtClean="0">
                <a:solidFill>
                  <a:srgbClr val="FF0000"/>
                </a:solidFill>
              </a:rPr>
              <a:t>i</a:t>
            </a:r>
            <a:r>
              <a:rPr lang="en-US" altLang="zh-CN" sz="2100" dirty="0" smtClean="0">
                <a:solidFill>
                  <a:srgbClr val="FF0000"/>
                </a:solidFill>
              </a:rPr>
              <a:t>];</a:t>
            </a:r>
          </a:p>
          <a:p>
            <a:pPr eaLnBrk="1" hangingPunct="1">
              <a:lnSpc>
                <a:spcPct val="90000"/>
              </a:lnSpc>
              <a:buFont typeface="Wingdings" panose="05000000000000000000" pitchFamily="2" charset="2"/>
              <a:buNone/>
            </a:pPr>
            <a:r>
              <a:rPr lang="en-US" altLang="zh-CN" sz="2100" dirty="0" smtClean="0"/>
              <a:t>	  }</a:t>
            </a:r>
          </a:p>
          <a:p>
            <a:pPr eaLnBrk="1" hangingPunct="1">
              <a:lnSpc>
                <a:spcPct val="90000"/>
              </a:lnSpc>
              <a:buFont typeface="Wingdings" panose="05000000000000000000" pitchFamily="2" charset="2"/>
              <a:buNone/>
            </a:pPr>
            <a:r>
              <a:rPr lang="en-US" altLang="zh-CN" sz="2100" dirty="0" smtClean="0"/>
              <a:t>	  return F;</a:t>
            </a:r>
          </a:p>
          <a:p>
            <a:pPr eaLnBrk="1" hangingPunct="1">
              <a:lnSpc>
                <a:spcPct val="90000"/>
              </a:lnSpc>
              <a:buFont typeface="Wingdings" panose="05000000000000000000" pitchFamily="2" charset="2"/>
              <a:buNone/>
            </a:pPr>
            <a:r>
              <a:rPr lang="en-US" altLang="zh-CN" sz="2100" dirty="0" smtClean="0"/>
              <a:t>	}</a:t>
            </a:r>
          </a:p>
        </p:txBody>
      </p:sp>
      <p:sp>
        <p:nvSpPr>
          <p:cNvPr id="7" name="Rectangle 3"/>
          <p:cNvSpPr txBox="1">
            <a:spLocks noChangeArrowheads="1"/>
          </p:cNvSpPr>
          <p:nvPr/>
        </p:nvSpPr>
        <p:spPr bwMode="auto">
          <a:xfrm>
            <a:off x="4343400" y="3104322"/>
            <a:ext cx="4191000" cy="2077278"/>
          </a:xfrm>
          <a:prstGeom prst="rect">
            <a:avLst/>
          </a:prstGeom>
          <a:solidFill>
            <a:schemeClr val="bg1"/>
          </a:solidFill>
          <a:ln>
            <a:noFill/>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zh-CN" altLang="en-US" sz="2400" dirty="0" smtClean="0"/>
              <a:t>我们需要确保访问数组</a:t>
            </a:r>
            <a:r>
              <a:rPr lang="en-US" altLang="zh-CN" sz="2400" dirty="0" smtClean="0"/>
              <a:t>F[</a:t>
            </a:r>
            <a:r>
              <a:rPr lang="en-US" altLang="zh-CN" sz="2400" dirty="0" err="1" smtClean="0"/>
              <a:t>i</a:t>
            </a:r>
            <a:r>
              <a:rPr lang="en-US" altLang="zh-CN" sz="2400" dirty="0" smtClean="0"/>
              <a:t>]</a:t>
            </a:r>
            <a:r>
              <a:rPr lang="zh-CN" altLang="en-US" sz="2400" dirty="0" smtClean="0"/>
              <a:t>时</a:t>
            </a:r>
            <a:r>
              <a:rPr lang="en-US" altLang="zh-CN" sz="2400" dirty="0" err="1" smtClean="0"/>
              <a:t>i</a:t>
            </a:r>
            <a:r>
              <a:rPr lang="en-US" altLang="zh-CN" sz="2400" dirty="0" smtClean="0"/>
              <a:t>&lt;n</a:t>
            </a:r>
            <a:r>
              <a:rPr lang="zh-CN" altLang="en-US" sz="2400" dirty="0" smtClean="0"/>
              <a:t>，并且访问数组</a:t>
            </a:r>
            <a:r>
              <a:rPr lang="en-US" altLang="zh-CN" sz="2400" dirty="0" smtClean="0"/>
              <a:t>F[i+1]</a:t>
            </a:r>
            <a:r>
              <a:rPr lang="zh-CN" altLang="en-US" sz="2400" dirty="0" smtClean="0"/>
              <a:t>时</a:t>
            </a:r>
            <a:r>
              <a:rPr lang="en-US" altLang="zh-CN" sz="2400" dirty="0" smtClean="0"/>
              <a:t>i+1&lt;n</a:t>
            </a:r>
            <a:r>
              <a:rPr lang="zh-CN" altLang="en-US" sz="2400" dirty="0" smtClean="0"/>
              <a:t>，访问数组</a:t>
            </a:r>
            <a:r>
              <a:rPr lang="en-US" altLang="zh-CN" sz="2400" dirty="0" smtClean="0"/>
              <a:t>F[i+2]</a:t>
            </a:r>
            <a:r>
              <a:rPr lang="zh-CN" altLang="en-US" sz="2400" dirty="0" smtClean="0"/>
              <a:t>时</a:t>
            </a:r>
            <a:r>
              <a:rPr lang="en-US" altLang="zh-CN" sz="2400" dirty="0" smtClean="0"/>
              <a:t>i+2&lt;n</a:t>
            </a:r>
            <a:endParaRPr lang="zh-CN" altLang="en-US" sz="2400" dirty="0" smtClean="0"/>
          </a:p>
        </p:txBody>
      </p:sp>
    </p:spTree>
    <p:extLst>
      <p:ext uri="{BB962C8B-B14F-4D97-AF65-F5344CB8AC3E}">
        <p14:creationId xmlns:p14="http://schemas.microsoft.com/office/powerpoint/2010/main" val="3281020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ABB191CA-0634-4EE2-B722-24B3F089A13A}" type="datetime1">
              <a:rPr lang="zh-CN" altLang="en-US"/>
              <a:pPr>
                <a:defRPr/>
              </a:pPr>
              <a:t>2020/5/4</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91511922-7F13-44DA-B6B9-EEFF6C36A258}" type="slidenum">
              <a:rPr lang="en-US" altLang="zh-CN"/>
              <a:pPr>
                <a:defRPr/>
              </a:pPr>
              <a:t>18</a:t>
            </a:fld>
            <a:endParaRPr lang="en-US" altLang="zh-CN"/>
          </a:p>
        </p:txBody>
      </p:sp>
      <p:sp>
        <p:nvSpPr>
          <p:cNvPr id="100354" name="Rectangle 2"/>
          <p:cNvSpPr>
            <a:spLocks noGrp="1" noChangeArrowheads="1"/>
          </p:cNvSpPr>
          <p:nvPr>
            <p:ph type="title"/>
          </p:nvPr>
        </p:nvSpPr>
        <p:spPr/>
        <p:txBody>
          <a:bodyPr/>
          <a:lstStyle/>
          <a:p>
            <a:pPr eaLnBrk="1" hangingPunct="1">
              <a:defRPr/>
            </a:pPr>
            <a:r>
              <a:rPr lang="en-US" altLang="zh-CN" smtClean="0"/>
              <a:t>5 </a:t>
            </a:r>
            <a:r>
              <a:rPr lang="zh-CN" altLang="en-US" smtClean="0"/>
              <a:t>数组的循环不变量（续）</a:t>
            </a:r>
          </a:p>
        </p:txBody>
      </p:sp>
      <p:sp>
        <p:nvSpPr>
          <p:cNvPr id="16390" name="Rectangle 3"/>
          <p:cNvSpPr>
            <a:spLocks noGrp="1" noChangeArrowheads="1"/>
          </p:cNvSpPr>
          <p:nvPr>
            <p:ph type="body" idx="1"/>
          </p:nvPr>
        </p:nvSpPr>
        <p:spPr>
          <a:xfrm>
            <a:off x="457200" y="1066800"/>
            <a:ext cx="8229600" cy="5105400"/>
          </a:xfrm>
          <a:noFill/>
        </p:spPr>
        <p:txBody>
          <a:bodyPr/>
          <a:lstStyle/>
          <a:p>
            <a:pPr eaLnBrk="1" hangingPunct="1">
              <a:lnSpc>
                <a:spcPct val="90000"/>
              </a:lnSpc>
              <a:buFont typeface="Wingdings" panose="05000000000000000000" pitchFamily="2" charset="2"/>
              <a:buNone/>
            </a:pPr>
            <a:r>
              <a:rPr lang="en-US" altLang="zh-CN" sz="2100" smtClean="0"/>
              <a:t>	int[ ] fib(int n) </a:t>
            </a:r>
          </a:p>
          <a:p>
            <a:pPr eaLnBrk="1" hangingPunct="1">
              <a:lnSpc>
                <a:spcPct val="90000"/>
              </a:lnSpc>
              <a:buFont typeface="Wingdings" panose="05000000000000000000" pitchFamily="2" charset="2"/>
              <a:buNone/>
            </a:pPr>
            <a:r>
              <a:rPr lang="en-US" altLang="zh-CN" sz="2100" smtClean="0"/>
              <a:t>	</a:t>
            </a:r>
            <a:r>
              <a:rPr lang="pt-BR" altLang="zh-CN" sz="2100" smtClean="0"/>
              <a:t>//@requires n &gt;= 0;</a:t>
            </a:r>
          </a:p>
          <a:p>
            <a:pPr eaLnBrk="1" hangingPunct="1">
              <a:lnSpc>
                <a:spcPct val="90000"/>
              </a:lnSpc>
              <a:buFont typeface="Wingdings" panose="05000000000000000000" pitchFamily="2" charset="2"/>
              <a:buNone/>
            </a:pPr>
            <a:r>
              <a:rPr lang="pt-BR" altLang="zh-CN" sz="2100" smtClean="0"/>
              <a:t>	//@ensures \length(\result) == n;</a:t>
            </a:r>
          </a:p>
          <a:p>
            <a:pPr eaLnBrk="1" hangingPunct="1">
              <a:lnSpc>
                <a:spcPct val="90000"/>
              </a:lnSpc>
              <a:buFont typeface="Wingdings" panose="05000000000000000000" pitchFamily="2" charset="2"/>
              <a:buNone/>
            </a:pPr>
            <a:r>
              <a:rPr lang="en-US" altLang="zh-CN" sz="2100" smtClean="0"/>
              <a:t>	{</a:t>
            </a:r>
          </a:p>
          <a:p>
            <a:pPr eaLnBrk="1" hangingPunct="1">
              <a:lnSpc>
                <a:spcPct val="90000"/>
              </a:lnSpc>
              <a:buFont typeface="Wingdings" panose="05000000000000000000" pitchFamily="2" charset="2"/>
              <a:buNone/>
            </a:pPr>
            <a:r>
              <a:rPr lang="en-US" altLang="zh-CN" sz="2100" smtClean="0"/>
              <a:t>	  int[ ] F = alloc_array(int, n);</a:t>
            </a:r>
          </a:p>
          <a:p>
            <a:pPr eaLnBrk="1" hangingPunct="1">
              <a:lnSpc>
                <a:spcPct val="90000"/>
              </a:lnSpc>
              <a:buFont typeface="Wingdings" panose="05000000000000000000" pitchFamily="2" charset="2"/>
              <a:buNone/>
            </a:pPr>
            <a:r>
              <a:rPr lang="en-US" altLang="zh-CN" sz="2100" smtClean="0"/>
              <a:t>	  F[0] = 0;</a:t>
            </a:r>
          </a:p>
          <a:p>
            <a:pPr eaLnBrk="1" hangingPunct="1">
              <a:lnSpc>
                <a:spcPct val="90000"/>
              </a:lnSpc>
              <a:buFont typeface="Wingdings" panose="05000000000000000000" pitchFamily="2" charset="2"/>
              <a:buNone/>
            </a:pPr>
            <a:r>
              <a:rPr lang="en-US" altLang="zh-CN" sz="2100" smtClean="0"/>
              <a:t>	  F[1] = 1;</a:t>
            </a:r>
          </a:p>
          <a:p>
            <a:pPr eaLnBrk="1" hangingPunct="1">
              <a:lnSpc>
                <a:spcPct val="90000"/>
              </a:lnSpc>
              <a:buFont typeface="Wingdings" panose="05000000000000000000" pitchFamily="2" charset="2"/>
              <a:buNone/>
            </a:pPr>
            <a:r>
              <a:rPr lang="en-US" altLang="zh-CN" sz="2100" smtClean="0"/>
              <a:t>	  for (int i = 0; </a:t>
            </a:r>
            <a:r>
              <a:rPr lang="en-US" altLang="zh-CN" sz="2100" smtClean="0">
                <a:solidFill>
                  <a:srgbClr val="FF0000"/>
                </a:solidFill>
              </a:rPr>
              <a:t>i+2</a:t>
            </a:r>
            <a:r>
              <a:rPr lang="en-US" altLang="zh-CN" sz="2100" smtClean="0"/>
              <a:t> </a:t>
            </a:r>
            <a:r>
              <a:rPr lang="en-US" altLang="zh-CN" sz="2100" smtClean="0">
                <a:solidFill>
                  <a:srgbClr val="FF0000"/>
                </a:solidFill>
              </a:rPr>
              <a:t>&lt; n</a:t>
            </a:r>
            <a:r>
              <a:rPr lang="en-US" altLang="zh-CN" sz="2100" smtClean="0"/>
              <a:t>; i++)</a:t>
            </a:r>
          </a:p>
          <a:p>
            <a:pPr eaLnBrk="1" hangingPunct="1">
              <a:lnSpc>
                <a:spcPct val="90000"/>
              </a:lnSpc>
              <a:buFont typeface="Wingdings" panose="05000000000000000000" pitchFamily="2" charset="2"/>
              <a:buNone/>
            </a:pPr>
            <a:r>
              <a:rPr lang="en-US" altLang="zh-CN" sz="2100" smtClean="0"/>
              <a:t>	 //@loop_invariant i &gt;= 0;</a:t>
            </a:r>
          </a:p>
          <a:p>
            <a:pPr eaLnBrk="1" hangingPunct="1">
              <a:lnSpc>
                <a:spcPct val="90000"/>
              </a:lnSpc>
              <a:buFont typeface="Wingdings" panose="05000000000000000000" pitchFamily="2" charset="2"/>
              <a:buNone/>
            </a:pPr>
            <a:r>
              <a:rPr lang="en-US" altLang="zh-CN" sz="2100" smtClean="0"/>
              <a:t>	  {</a:t>
            </a:r>
          </a:p>
          <a:p>
            <a:pPr eaLnBrk="1" hangingPunct="1">
              <a:lnSpc>
                <a:spcPct val="90000"/>
              </a:lnSpc>
              <a:buFont typeface="Wingdings" panose="05000000000000000000" pitchFamily="2" charset="2"/>
              <a:buNone/>
            </a:pPr>
            <a:r>
              <a:rPr lang="en-US" altLang="zh-CN" sz="2100" smtClean="0"/>
              <a:t>	    F[i+2] = F[i+1] + F[i];</a:t>
            </a:r>
          </a:p>
          <a:p>
            <a:pPr eaLnBrk="1" hangingPunct="1">
              <a:lnSpc>
                <a:spcPct val="90000"/>
              </a:lnSpc>
              <a:buFont typeface="Wingdings" panose="05000000000000000000" pitchFamily="2" charset="2"/>
              <a:buNone/>
            </a:pPr>
            <a:r>
              <a:rPr lang="en-US" altLang="zh-CN" sz="2100" smtClean="0"/>
              <a:t>	  }</a:t>
            </a:r>
          </a:p>
          <a:p>
            <a:pPr eaLnBrk="1" hangingPunct="1">
              <a:lnSpc>
                <a:spcPct val="90000"/>
              </a:lnSpc>
              <a:buFont typeface="Wingdings" panose="05000000000000000000" pitchFamily="2" charset="2"/>
              <a:buNone/>
            </a:pPr>
            <a:r>
              <a:rPr lang="en-US" altLang="zh-CN" sz="2100" smtClean="0"/>
              <a:t>	  return F;</a:t>
            </a:r>
          </a:p>
          <a:p>
            <a:pPr eaLnBrk="1" hangingPunct="1">
              <a:lnSpc>
                <a:spcPct val="90000"/>
              </a:lnSpc>
              <a:buFont typeface="Wingdings" panose="05000000000000000000" pitchFamily="2" charset="2"/>
              <a:buNone/>
            </a:pPr>
            <a:r>
              <a:rPr lang="en-US" altLang="zh-CN" sz="2100" smtClean="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3337D29F-823F-4F4B-BA0C-50DC3803AC89}" type="datetime1">
              <a:rPr lang="zh-CN" altLang="en-US"/>
              <a:pPr>
                <a:defRPr/>
              </a:pPr>
              <a:t>2020/5/4</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1A99BC5C-A463-40E0-957D-9B6ADF949317}" type="slidenum">
              <a:rPr lang="en-US" altLang="zh-CN"/>
              <a:pPr>
                <a:defRPr/>
              </a:pPr>
              <a:t>19</a:t>
            </a:fld>
            <a:endParaRPr lang="en-US" altLang="zh-CN"/>
          </a:p>
        </p:txBody>
      </p:sp>
      <p:sp>
        <p:nvSpPr>
          <p:cNvPr id="101378" name="Rectangle 2"/>
          <p:cNvSpPr>
            <a:spLocks noGrp="1" noChangeArrowheads="1"/>
          </p:cNvSpPr>
          <p:nvPr>
            <p:ph type="title"/>
          </p:nvPr>
        </p:nvSpPr>
        <p:spPr/>
        <p:txBody>
          <a:bodyPr/>
          <a:lstStyle/>
          <a:p>
            <a:pPr eaLnBrk="1" hangingPunct="1">
              <a:defRPr/>
            </a:pPr>
            <a:r>
              <a:rPr lang="en-US" altLang="zh-CN" smtClean="0"/>
              <a:t>5 </a:t>
            </a:r>
            <a:r>
              <a:rPr lang="zh-CN" altLang="en-US" smtClean="0"/>
              <a:t>数组的循环不变量</a:t>
            </a:r>
            <a:r>
              <a:rPr lang="zh-CN" altLang="en-US" smtClean="0">
                <a:solidFill>
                  <a:srgbClr val="000099"/>
                </a:solidFill>
              </a:rPr>
              <a:t>（续）</a:t>
            </a:r>
          </a:p>
        </p:txBody>
      </p:sp>
      <p:sp>
        <p:nvSpPr>
          <p:cNvPr id="101379" name="Rectangle 3"/>
          <p:cNvSpPr>
            <a:spLocks noGrp="1" noChangeArrowheads="1"/>
          </p:cNvSpPr>
          <p:nvPr>
            <p:ph type="body" idx="1"/>
          </p:nvPr>
        </p:nvSpPr>
        <p:spPr>
          <a:xfrm>
            <a:off x="457200" y="1066800"/>
            <a:ext cx="8229600" cy="5105400"/>
          </a:xfrm>
          <a:noFill/>
        </p:spPr>
        <p:txBody>
          <a:bodyPr/>
          <a:lstStyle/>
          <a:p>
            <a:pPr eaLnBrk="1" hangingPunct="1">
              <a:lnSpc>
                <a:spcPct val="90000"/>
              </a:lnSpc>
              <a:buFont typeface="Wingdings" panose="05000000000000000000" pitchFamily="2" charset="2"/>
              <a:buNone/>
            </a:pPr>
            <a:r>
              <a:rPr lang="en-US" altLang="zh-CN" sz="2100" smtClean="0"/>
              <a:t>	int[ ] fib(int n) </a:t>
            </a:r>
          </a:p>
          <a:p>
            <a:pPr eaLnBrk="1" hangingPunct="1">
              <a:lnSpc>
                <a:spcPct val="90000"/>
              </a:lnSpc>
              <a:buFont typeface="Wingdings" panose="05000000000000000000" pitchFamily="2" charset="2"/>
              <a:buNone/>
            </a:pPr>
            <a:r>
              <a:rPr lang="en-US" altLang="zh-CN" sz="2100" smtClean="0"/>
              <a:t>	</a:t>
            </a:r>
            <a:r>
              <a:rPr lang="pt-BR" altLang="zh-CN" sz="2100" smtClean="0"/>
              <a:t>//@requires n &gt;= 0;</a:t>
            </a:r>
          </a:p>
          <a:p>
            <a:pPr eaLnBrk="1" hangingPunct="1">
              <a:lnSpc>
                <a:spcPct val="90000"/>
              </a:lnSpc>
              <a:buFont typeface="Wingdings" panose="05000000000000000000" pitchFamily="2" charset="2"/>
              <a:buNone/>
            </a:pPr>
            <a:r>
              <a:rPr lang="pt-BR" altLang="zh-CN" sz="2100" smtClean="0"/>
              <a:t>	//@ensures \length(\result) == n;</a:t>
            </a:r>
          </a:p>
          <a:p>
            <a:pPr eaLnBrk="1" hangingPunct="1">
              <a:lnSpc>
                <a:spcPct val="90000"/>
              </a:lnSpc>
              <a:buFont typeface="Wingdings" panose="05000000000000000000" pitchFamily="2" charset="2"/>
              <a:buNone/>
            </a:pPr>
            <a:r>
              <a:rPr lang="en-US" altLang="zh-CN" sz="2100" smtClean="0"/>
              <a:t>	{</a:t>
            </a:r>
          </a:p>
          <a:p>
            <a:pPr eaLnBrk="1" hangingPunct="1">
              <a:lnSpc>
                <a:spcPct val="90000"/>
              </a:lnSpc>
              <a:buFont typeface="Wingdings" panose="05000000000000000000" pitchFamily="2" charset="2"/>
              <a:buNone/>
            </a:pPr>
            <a:r>
              <a:rPr lang="en-US" altLang="zh-CN" sz="2100" smtClean="0"/>
              <a:t>	  int[ ] F = alloc_array(int, n);</a:t>
            </a:r>
          </a:p>
          <a:p>
            <a:pPr eaLnBrk="1" hangingPunct="1">
              <a:lnSpc>
                <a:spcPct val="90000"/>
              </a:lnSpc>
              <a:buFont typeface="Wingdings" panose="05000000000000000000" pitchFamily="2" charset="2"/>
              <a:buNone/>
            </a:pPr>
            <a:r>
              <a:rPr lang="en-US" altLang="zh-CN" sz="2100" smtClean="0"/>
              <a:t>	  F[0] = 0;</a:t>
            </a:r>
          </a:p>
          <a:p>
            <a:pPr eaLnBrk="1" hangingPunct="1">
              <a:lnSpc>
                <a:spcPct val="90000"/>
              </a:lnSpc>
              <a:buFont typeface="Wingdings" panose="05000000000000000000" pitchFamily="2" charset="2"/>
              <a:buNone/>
            </a:pPr>
            <a:r>
              <a:rPr lang="en-US" altLang="zh-CN" sz="2100" smtClean="0"/>
              <a:t>	  F[1] = 1;</a:t>
            </a:r>
          </a:p>
          <a:p>
            <a:pPr eaLnBrk="1" hangingPunct="1">
              <a:lnSpc>
                <a:spcPct val="90000"/>
              </a:lnSpc>
              <a:buFont typeface="Wingdings" panose="05000000000000000000" pitchFamily="2" charset="2"/>
              <a:buNone/>
            </a:pPr>
            <a:r>
              <a:rPr lang="en-US" altLang="zh-CN" sz="2100" smtClean="0"/>
              <a:t>	  for (int i = 0; </a:t>
            </a:r>
            <a:r>
              <a:rPr lang="en-US" altLang="zh-CN" sz="2100" smtClean="0">
                <a:solidFill>
                  <a:srgbClr val="FF0000"/>
                </a:solidFill>
              </a:rPr>
              <a:t>i</a:t>
            </a:r>
            <a:r>
              <a:rPr lang="en-US" altLang="zh-CN" sz="2100" smtClean="0"/>
              <a:t> </a:t>
            </a:r>
            <a:r>
              <a:rPr lang="en-US" altLang="zh-CN" sz="2100" smtClean="0">
                <a:solidFill>
                  <a:srgbClr val="FF0000"/>
                </a:solidFill>
              </a:rPr>
              <a:t>&lt; n-2</a:t>
            </a:r>
            <a:r>
              <a:rPr lang="en-US" altLang="zh-CN" sz="2100" smtClean="0"/>
              <a:t>; i++)</a:t>
            </a:r>
          </a:p>
          <a:p>
            <a:pPr eaLnBrk="1" hangingPunct="1">
              <a:lnSpc>
                <a:spcPct val="90000"/>
              </a:lnSpc>
              <a:buFont typeface="Wingdings" panose="05000000000000000000" pitchFamily="2" charset="2"/>
              <a:buNone/>
            </a:pPr>
            <a:r>
              <a:rPr lang="en-US" altLang="zh-CN" sz="2100" smtClean="0"/>
              <a:t>	 //@loop_invariant i &gt;= 0;</a:t>
            </a:r>
          </a:p>
          <a:p>
            <a:pPr eaLnBrk="1" hangingPunct="1">
              <a:lnSpc>
                <a:spcPct val="90000"/>
              </a:lnSpc>
              <a:buFont typeface="Wingdings" panose="05000000000000000000" pitchFamily="2" charset="2"/>
              <a:buNone/>
            </a:pPr>
            <a:r>
              <a:rPr lang="en-US" altLang="zh-CN" sz="2100" smtClean="0"/>
              <a:t>	  {</a:t>
            </a:r>
          </a:p>
          <a:p>
            <a:pPr eaLnBrk="1" hangingPunct="1">
              <a:lnSpc>
                <a:spcPct val="90000"/>
              </a:lnSpc>
              <a:buFont typeface="Wingdings" panose="05000000000000000000" pitchFamily="2" charset="2"/>
              <a:buNone/>
            </a:pPr>
            <a:r>
              <a:rPr lang="en-US" altLang="zh-CN" sz="2100" smtClean="0"/>
              <a:t>	    F[i+2] = F[i+1] + F[i];</a:t>
            </a:r>
          </a:p>
          <a:p>
            <a:pPr eaLnBrk="1" hangingPunct="1">
              <a:lnSpc>
                <a:spcPct val="90000"/>
              </a:lnSpc>
              <a:buFont typeface="Wingdings" panose="05000000000000000000" pitchFamily="2" charset="2"/>
              <a:buNone/>
            </a:pPr>
            <a:r>
              <a:rPr lang="en-US" altLang="zh-CN" sz="2100" smtClean="0"/>
              <a:t>	  }</a:t>
            </a:r>
          </a:p>
          <a:p>
            <a:pPr eaLnBrk="1" hangingPunct="1">
              <a:lnSpc>
                <a:spcPct val="90000"/>
              </a:lnSpc>
              <a:buFont typeface="Wingdings" panose="05000000000000000000" pitchFamily="2" charset="2"/>
              <a:buNone/>
            </a:pPr>
            <a:r>
              <a:rPr lang="en-US" altLang="zh-CN" sz="2100" smtClean="0"/>
              <a:t>	  return F;</a:t>
            </a:r>
          </a:p>
          <a:p>
            <a:pPr eaLnBrk="1" hangingPunct="1">
              <a:lnSpc>
                <a:spcPct val="90000"/>
              </a:lnSpc>
              <a:buFont typeface="Wingdings" panose="05000000000000000000" pitchFamily="2" charset="2"/>
              <a:buNone/>
            </a:pPr>
            <a:r>
              <a:rPr lang="en-US" altLang="zh-CN" sz="2100" smtClean="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500" fill="hold"/>
                                        <p:tgtEl>
                                          <p:spTgt spid="101379">
                                            <p:txEl>
                                              <p:pRg st="7" end="7"/>
                                            </p:txEl>
                                          </p:spTgt>
                                        </p:tgtEl>
                                        <p:attrNameLst>
                                          <p:attrName>style.color</p:attrName>
                                        </p:attrNameLst>
                                      </p:cBhvr>
                                      <p:to>
                                        <a:schemeClr val="tx1"/>
                                      </p:to>
                                    </p:animClr>
                                  </p:childTnLst>
                                </p:cTn>
                              </p:par>
                              <p:par>
                                <p:cTn id="7" presetID="3" presetClass="emph" presetSubtype="2" fill="hold" nodeType="withEffect">
                                  <p:stCondLst>
                                    <p:cond delay="0"/>
                                  </p:stCondLst>
                                  <p:childTnLst>
                                    <p:animClr clrSpc="rgb" dir="cw">
                                      <p:cBhvr override="childStyle">
                                        <p:cTn id="8" dur="500" fill="hold"/>
                                        <p:tgtEl>
                                          <p:spTgt spid="101379">
                                            <p:txEl>
                                              <p:pRg st="5" end="5"/>
                                            </p:txEl>
                                          </p:spTgt>
                                        </p:tgtEl>
                                        <p:attrNameLst>
                                          <p:attrName>style.color</p:attrName>
                                        </p:attrNameLst>
                                      </p:cBhvr>
                                      <p:to>
                                        <a:srgbClr val="FF0000"/>
                                      </p:to>
                                    </p:animClr>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mph" presetSubtype="2" fill="hold" nodeType="clickEffect">
                                  <p:stCondLst>
                                    <p:cond delay="0"/>
                                  </p:stCondLst>
                                  <p:childTnLst>
                                    <p:animClr clrSpc="rgb" dir="cw">
                                      <p:cBhvr override="childStyle">
                                        <p:cTn id="12" dur="500" fill="hold"/>
                                        <p:tgtEl>
                                          <p:spTgt spid="101379">
                                            <p:txEl>
                                              <p:pRg st="6" end="6"/>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CF815BCD-3EAC-4D2E-8223-2C94CEFC22A2}" type="datetime1">
              <a:rPr lang="zh-CN" altLang="en-US"/>
              <a:pPr>
                <a:defRPr/>
              </a:pPr>
              <a:t>2020/5/4</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885C8D89-9074-4A85-B7A3-D213962F14FC}" type="slidenum">
              <a:rPr lang="en-US" altLang="zh-CN"/>
              <a:pPr>
                <a:defRPr/>
              </a:pPr>
              <a:t>2</a:t>
            </a:fld>
            <a:endParaRPr lang="en-US" altLang="zh-CN"/>
          </a:p>
        </p:txBody>
      </p:sp>
      <p:sp>
        <p:nvSpPr>
          <p:cNvPr id="9218" name="Rectangle 2"/>
          <p:cNvSpPr>
            <a:spLocks noGrp="1" noChangeArrowheads="1"/>
          </p:cNvSpPr>
          <p:nvPr>
            <p:ph type="title"/>
          </p:nvPr>
        </p:nvSpPr>
        <p:spPr/>
        <p:txBody>
          <a:bodyPr/>
          <a:lstStyle/>
          <a:p>
            <a:pPr eaLnBrk="1" hangingPunct="1">
              <a:defRPr/>
            </a:pPr>
            <a:r>
              <a:rPr lang="en-US" altLang="zh-CN" smtClean="0"/>
              <a:t>1 </a:t>
            </a:r>
            <a:r>
              <a:rPr lang="zh-CN" altLang="en-US" smtClean="0"/>
              <a:t>引言</a:t>
            </a:r>
          </a:p>
        </p:txBody>
      </p:sp>
      <p:sp>
        <p:nvSpPr>
          <p:cNvPr id="9219" name="Rectangle 3"/>
          <p:cNvSpPr>
            <a:spLocks noGrp="1" noChangeArrowheads="1"/>
          </p:cNvSpPr>
          <p:nvPr>
            <p:ph type="body" idx="1"/>
          </p:nvPr>
        </p:nvSpPr>
        <p:spPr/>
        <p:txBody>
          <a:bodyPr/>
          <a:lstStyle/>
          <a:p>
            <a:pPr eaLnBrk="1" hangingPunct="1">
              <a:lnSpc>
                <a:spcPct val="120000"/>
              </a:lnSpc>
              <a:spcAft>
                <a:spcPct val="20000"/>
              </a:spcAft>
            </a:pPr>
            <a:r>
              <a:rPr lang="zh-CN" altLang="en-US" sz="2400" smtClean="0"/>
              <a:t>到现在为止，我们已经观察到在命令式程序中如何处理像整数一样的基本类型数据。尽管基本类型数据有用，但在处理大量数据时不够用。</a:t>
            </a:r>
          </a:p>
          <a:p>
            <a:pPr eaLnBrk="1" hangingPunct="1">
              <a:lnSpc>
                <a:spcPct val="120000"/>
              </a:lnSpc>
              <a:spcAft>
                <a:spcPct val="20000"/>
              </a:spcAft>
            </a:pPr>
            <a:r>
              <a:rPr lang="zh-CN" altLang="en-US" sz="2400" smtClean="0"/>
              <a:t>很多情况下，我们需要聚合包含数据的数据结构。数组是一种常用的数据结构，尤其是在命令式程序设计语言中频繁使用。数组用来存放和处理类型相同且数目固定的数据元素。</a:t>
            </a:r>
          </a:p>
          <a:p>
            <a:pPr eaLnBrk="1" hangingPunct="1">
              <a:lnSpc>
                <a:spcPct val="120000"/>
              </a:lnSpc>
              <a:spcAft>
                <a:spcPct val="20000"/>
              </a:spcAft>
            </a:pPr>
            <a:r>
              <a:rPr lang="zh-CN" altLang="en-US" sz="2400" smtClean="0"/>
              <a:t>如果程序执行时不会因意外情况而终止，我们称它是安全的。数组的访问隐藏着不安全操作，需证明其安全性。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blinds(horizontal)">
                                      <p:cBhvr>
                                        <p:cTn id="7" dur="500"/>
                                        <p:tgtEl>
                                          <p:spTgt spid="92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2"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1CD5590-309D-413A-B81B-69664D963CCD}" type="datetime1">
              <a:rPr lang="zh-CN" altLang="en-US"/>
              <a:pPr>
                <a:defRPr/>
              </a:pPr>
              <a:t>2020/5/4</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9CC7F540-B256-47A1-9564-8259418397A0}" type="slidenum">
              <a:rPr lang="en-US" altLang="zh-CN"/>
              <a:pPr>
                <a:defRPr/>
              </a:pPr>
              <a:t>20</a:t>
            </a:fld>
            <a:endParaRPr lang="en-US" altLang="zh-CN"/>
          </a:p>
        </p:txBody>
      </p:sp>
      <p:sp>
        <p:nvSpPr>
          <p:cNvPr id="102402" name="Rectangle 2"/>
          <p:cNvSpPr>
            <a:spLocks noGrp="1" noChangeArrowheads="1"/>
          </p:cNvSpPr>
          <p:nvPr>
            <p:ph type="title"/>
          </p:nvPr>
        </p:nvSpPr>
        <p:spPr/>
        <p:txBody>
          <a:bodyPr/>
          <a:lstStyle/>
          <a:p>
            <a:pPr eaLnBrk="1" hangingPunct="1">
              <a:defRPr/>
            </a:pPr>
            <a:r>
              <a:rPr lang="en-US" altLang="zh-CN" smtClean="0"/>
              <a:t>5 </a:t>
            </a:r>
            <a:r>
              <a:rPr lang="zh-CN" altLang="en-US" smtClean="0"/>
              <a:t>数组的循环不变量（续）</a:t>
            </a:r>
          </a:p>
        </p:txBody>
      </p:sp>
      <p:sp>
        <p:nvSpPr>
          <p:cNvPr id="18438" name="Rectangle 3"/>
          <p:cNvSpPr>
            <a:spLocks noGrp="1" noChangeArrowheads="1"/>
          </p:cNvSpPr>
          <p:nvPr>
            <p:ph type="body" idx="1"/>
          </p:nvPr>
        </p:nvSpPr>
        <p:spPr>
          <a:xfrm>
            <a:off x="457200" y="1066800"/>
            <a:ext cx="8229600" cy="5105400"/>
          </a:xfrm>
          <a:noFill/>
        </p:spPr>
        <p:txBody>
          <a:bodyPr/>
          <a:lstStyle/>
          <a:p>
            <a:pPr eaLnBrk="1" hangingPunct="1">
              <a:lnSpc>
                <a:spcPct val="90000"/>
              </a:lnSpc>
              <a:buFont typeface="Wingdings" panose="05000000000000000000" pitchFamily="2" charset="2"/>
              <a:buNone/>
            </a:pPr>
            <a:r>
              <a:rPr lang="en-US" altLang="zh-CN" sz="2100" smtClean="0"/>
              <a:t>	int[ ] fib(int n) </a:t>
            </a:r>
          </a:p>
          <a:p>
            <a:pPr eaLnBrk="1" hangingPunct="1">
              <a:lnSpc>
                <a:spcPct val="90000"/>
              </a:lnSpc>
              <a:buFont typeface="Wingdings" panose="05000000000000000000" pitchFamily="2" charset="2"/>
              <a:buNone/>
            </a:pPr>
            <a:r>
              <a:rPr lang="en-US" altLang="zh-CN" sz="2100" smtClean="0"/>
              <a:t>	</a:t>
            </a:r>
            <a:r>
              <a:rPr lang="pt-BR" altLang="zh-CN" sz="2100" smtClean="0"/>
              <a:t>//@requires n &gt;= 0;</a:t>
            </a:r>
          </a:p>
          <a:p>
            <a:pPr eaLnBrk="1" hangingPunct="1">
              <a:lnSpc>
                <a:spcPct val="90000"/>
              </a:lnSpc>
              <a:buFont typeface="Wingdings" panose="05000000000000000000" pitchFamily="2" charset="2"/>
              <a:buNone/>
            </a:pPr>
            <a:r>
              <a:rPr lang="pt-BR" altLang="zh-CN" sz="2100" smtClean="0"/>
              <a:t>	//@ensures \length(\result) == n;</a:t>
            </a:r>
          </a:p>
          <a:p>
            <a:pPr eaLnBrk="1" hangingPunct="1">
              <a:lnSpc>
                <a:spcPct val="90000"/>
              </a:lnSpc>
              <a:buFont typeface="Wingdings" panose="05000000000000000000" pitchFamily="2" charset="2"/>
              <a:buNone/>
            </a:pPr>
            <a:r>
              <a:rPr lang="en-US" altLang="zh-CN" sz="2100" smtClean="0"/>
              <a:t>	{</a:t>
            </a:r>
          </a:p>
          <a:p>
            <a:pPr eaLnBrk="1" hangingPunct="1">
              <a:lnSpc>
                <a:spcPct val="90000"/>
              </a:lnSpc>
              <a:buFont typeface="Wingdings" panose="05000000000000000000" pitchFamily="2" charset="2"/>
              <a:buNone/>
            </a:pPr>
            <a:r>
              <a:rPr lang="en-US" altLang="zh-CN" sz="2100" smtClean="0"/>
              <a:t>	  int[ ] F = alloc_array(int, n);</a:t>
            </a:r>
          </a:p>
          <a:p>
            <a:pPr eaLnBrk="1" hangingPunct="1">
              <a:lnSpc>
                <a:spcPct val="90000"/>
              </a:lnSpc>
              <a:buFont typeface="Wingdings" panose="05000000000000000000" pitchFamily="2" charset="2"/>
              <a:buNone/>
            </a:pPr>
            <a:r>
              <a:rPr lang="en-US" altLang="zh-CN" sz="2100" smtClean="0"/>
              <a:t>	  </a:t>
            </a:r>
            <a:r>
              <a:rPr lang="en-US" altLang="zh-CN" sz="2100" smtClean="0">
                <a:solidFill>
                  <a:srgbClr val="FF0000"/>
                </a:solidFill>
              </a:rPr>
              <a:t>if (n &gt; 0)</a:t>
            </a:r>
            <a:r>
              <a:rPr lang="en-US" altLang="zh-CN" sz="2100" smtClean="0"/>
              <a:t> F[0] = 0;          		/* line 0 */</a:t>
            </a:r>
          </a:p>
          <a:p>
            <a:pPr eaLnBrk="1" hangingPunct="1">
              <a:lnSpc>
                <a:spcPct val="90000"/>
              </a:lnSpc>
              <a:buFont typeface="Wingdings" panose="05000000000000000000" pitchFamily="2" charset="2"/>
              <a:buNone/>
            </a:pPr>
            <a:r>
              <a:rPr lang="en-US" altLang="zh-CN" sz="2100" smtClean="0"/>
              <a:t>	  </a:t>
            </a:r>
            <a:r>
              <a:rPr lang="en-US" altLang="zh-CN" sz="2100" smtClean="0">
                <a:solidFill>
                  <a:srgbClr val="FF0000"/>
                </a:solidFill>
              </a:rPr>
              <a:t>if (n &gt; 1)</a:t>
            </a:r>
            <a:r>
              <a:rPr lang="en-US" altLang="zh-CN" sz="2100" smtClean="0"/>
              <a:t> F[1] = 1;			/* line 1 */</a:t>
            </a:r>
          </a:p>
          <a:p>
            <a:pPr eaLnBrk="1" hangingPunct="1">
              <a:lnSpc>
                <a:spcPct val="90000"/>
              </a:lnSpc>
              <a:buFont typeface="Wingdings" panose="05000000000000000000" pitchFamily="2" charset="2"/>
              <a:buNone/>
            </a:pPr>
            <a:r>
              <a:rPr lang="en-US" altLang="zh-CN" sz="2100" smtClean="0"/>
              <a:t>	  for (int i = 0; i &lt; n-2; i++)</a:t>
            </a:r>
          </a:p>
          <a:p>
            <a:pPr eaLnBrk="1" hangingPunct="1">
              <a:lnSpc>
                <a:spcPct val="90000"/>
              </a:lnSpc>
              <a:buFont typeface="Wingdings" panose="05000000000000000000" pitchFamily="2" charset="2"/>
              <a:buNone/>
            </a:pPr>
            <a:r>
              <a:rPr lang="en-US" altLang="zh-CN" sz="2100" smtClean="0"/>
              <a:t>	 //@loop_invariant i &gt;= 0;</a:t>
            </a:r>
          </a:p>
          <a:p>
            <a:pPr eaLnBrk="1" hangingPunct="1">
              <a:lnSpc>
                <a:spcPct val="90000"/>
              </a:lnSpc>
              <a:buFont typeface="Wingdings" panose="05000000000000000000" pitchFamily="2" charset="2"/>
              <a:buNone/>
            </a:pPr>
            <a:r>
              <a:rPr lang="en-US" altLang="zh-CN" sz="2100" smtClean="0"/>
              <a:t>	  {</a:t>
            </a:r>
          </a:p>
          <a:p>
            <a:pPr eaLnBrk="1" hangingPunct="1">
              <a:lnSpc>
                <a:spcPct val="90000"/>
              </a:lnSpc>
              <a:buFont typeface="Wingdings" panose="05000000000000000000" pitchFamily="2" charset="2"/>
              <a:buNone/>
            </a:pPr>
            <a:r>
              <a:rPr lang="en-US" altLang="zh-CN" sz="2100" smtClean="0"/>
              <a:t>	    F[i+2] = F[i+1] + F[i];		/* line 2 */</a:t>
            </a:r>
          </a:p>
          <a:p>
            <a:pPr eaLnBrk="1" hangingPunct="1">
              <a:lnSpc>
                <a:spcPct val="90000"/>
              </a:lnSpc>
              <a:buFont typeface="Wingdings" panose="05000000000000000000" pitchFamily="2" charset="2"/>
              <a:buNone/>
            </a:pPr>
            <a:r>
              <a:rPr lang="en-US" altLang="zh-CN" sz="2100" smtClean="0"/>
              <a:t>	  }</a:t>
            </a:r>
          </a:p>
          <a:p>
            <a:pPr eaLnBrk="1" hangingPunct="1">
              <a:lnSpc>
                <a:spcPct val="90000"/>
              </a:lnSpc>
              <a:buFont typeface="Wingdings" panose="05000000000000000000" pitchFamily="2" charset="2"/>
              <a:buNone/>
            </a:pPr>
            <a:r>
              <a:rPr lang="en-US" altLang="zh-CN" sz="2100" smtClean="0"/>
              <a:t>	  return F;</a:t>
            </a:r>
          </a:p>
          <a:p>
            <a:pPr eaLnBrk="1" hangingPunct="1">
              <a:lnSpc>
                <a:spcPct val="90000"/>
              </a:lnSpc>
              <a:buFont typeface="Wingdings" panose="05000000000000000000" pitchFamily="2" charset="2"/>
              <a:buNone/>
            </a:pPr>
            <a:r>
              <a:rPr lang="en-US" altLang="zh-CN" sz="2100" smtClean="0"/>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C09F0302-F9AF-4000-AAFF-4D0EF63585B8}" type="datetime1">
              <a:rPr lang="zh-CN" altLang="en-US"/>
              <a:pPr>
                <a:defRPr/>
              </a:pPr>
              <a:t>2020/5/4</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26C11E19-158C-4BF8-870A-7537F6D1FBEA}" type="slidenum">
              <a:rPr lang="en-US" altLang="zh-CN"/>
              <a:pPr>
                <a:defRPr/>
              </a:pPr>
              <a:t>21</a:t>
            </a:fld>
            <a:endParaRPr lang="en-US" altLang="zh-CN"/>
          </a:p>
        </p:txBody>
      </p:sp>
      <p:sp>
        <p:nvSpPr>
          <p:cNvPr id="103426" name="Rectangle 2"/>
          <p:cNvSpPr>
            <a:spLocks noGrp="1" noChangeArrowheads="1"/>
          </p:cNvSpPr>
          <p:nvPr>
            <p:ph type="title"/>
          </p:nvPr>
        </p:nvSpPr>
        <p:spPr/>
        <p:txBody>
          <a:bodyPr/>
          <a:lstStyle/>
          <a:p>
            <a:pPr eaLnBrk="1" hangingPunct="1">
              <a:defRPr/>
            </a:pPr>
            <a:r>
              <a:rPr lang="en-US" altLang="zh-CN" smtClean="0"/>
              <a:t>6 </a:t>
            </a:r>
            <a:r>
              <a:rPr lang="zh-CN" altLang="en-US" smtClean="0"/>
              <a:t>证明正确性：循环不变量</a:t>
            </a:r>
          </a:p>
        </p:txBody>
      </p:sp>
      <p:sp>
        <p:nvSpPr>
          <p:cNvPr id="19462" name="Rectangle 4"/>
          <p:cNvSpPr>
            <a:spLocks noGrp="1" noChangeArrowheads="1"/>
          </p:cNvSpPr>
          <p:nvPr>
            <p:ph type="body" idx="1"/>
          </p:nvPr>
        </p:nvSpPr>
        <p:spPr>
          <a:xfrm>
            <a:off x="457200" y="1066800"/>
            <a:ext cx="8229600" cy="5105400"/>
          </a:xfrm>
          <a:noFill/>
        </p:spPr>
        <p:txBody>
          <a:bodyPr/>
          <a:lstStyle/>
          <a:p>
            <a:pPr eaLnBrk="1" hangingPunct="1">
              <a:lnSpc>
                <a:spcPct val="90000"/>
              </a:lnSpc>
              <a:buFont typeface="Wingdings" panose="05000000000000000000" pitchFamily="2" charset="2"/>
              <a:buNone/>
            </a:pPr>
            <a:r>
              <a:rPr lang="en-US" altLang="zh-CN" sz="2100" smtClean="0"/>
              <a:t>	int[ ] fib(int n) </a:t>
            </a:r>
          </a:p>
          <a:p>
            <a:pPr eaLnBrk="1" hangingPunct="1">
              <a:lnSpc>
                <a:spcPct val="90000"/>
              </a:lnSpc>
              <a:buFont typeface="Wingdings" panose="05000000000000000000" pitchFamily="2" charset="2"/>
              <a:buNone/>
            </a:pPr>
            <a:r>
              <a:rPr lang="en-US" altLang="zh-CN" sz="2100" smtClean="0"/>
              <a:t>	</a:t>
            </a:r>
            <a:r>
              <a:rPr lang="pt-BR" altLang="zh-CN" sz="2100" smtClean="0"/>
              <a:t>//@requires n &gt;= 0;</a:t>
            </a:r>
          </a:p>
          <a:p>
            <a:pPr eaLnBrk="1" hangingPunct="1">
              <a:lnSpc>
                <a:spcPct val="90000"/>
              </a:lnSpc>
              <a:buFont typeface="Wingdings" panose="05000000000000000000" pitchFamily="2" charset="2"/>
              <a:buNone/>
            </a:pPr>
            <a:r>
              <a:rPr lang="pt-BR" altLang="zh-CN" sz="2100" smtClean="0"/>
              <a:t>	//@ensures \length(\result) == n;</a:t>
            </a:r>
          </a:p>
          <a:p>
            <a:pPr eaLnBrk="1" hangingPunct="1">
              <a:lnSpc>
                <a:spcPct val="90000"/>
              </a:lnSpc>
              <a:buFont typeface="Wingdings" panose="05000000000000000000" pitchFamily="2" charset="2"/>
              <a:buNone/>
            </a:pPr>
            <a:r>
              <a:rPr lang="en-US" altLang="zh-CN" sz="2100" smtClean="0"/>
              <a:t>	{</a:t>
            </a:r>
          </a:p>
          <a:p>
            <a:pPr eaLnBrk="1" hangingPunct="1">
              <a:lnSpc>
                <a:spcPct val="90000"/>
              </a:lnSpc>
              <a:buFont typeface="Wingdings" panose="05000000000000000000" pitchFamily="2" charset="2"/>
              <a:buNone/>
            </a:pPr>
            <a:r>
              <a:rPr lang="en-US" altLang="zh-CN" sz="2100" smtClean="0"/>
              <a:t>	  int[ ] F = alloc_array(int, n);</a:t>
            </a:r>
          </a:p>
          <a:p>
            <a:pPr eaLnBrk="1" hangingPunct="1">
              <a:lnSpc>
                <a:spcPct val="90000"/>
              </a:lnSpc>
              <a:buFont typeface="Wingdings" panose="05000000000000000000" pitchFamily="2" charset="2"/>
              <a:buNone/>
            </a:pPr>
            <a:r>
              <a:rPr lang="en-US" altLang="zh-CN" sz="2100" smtClean="0"/>
              <a:t>	  if (n &gt; 0) F[0] = 0;          		/* line 0 */</a:t>
            </a:r>
          </a:p>
          <a:p>
            <a:pPr eaLnBrk="1" hangingPunct="1">
              <a:lnSpc>
                <a:spcPct val="90000"/>
              </a:lnSpc>
              <a:buFont typeface="Wingdings" panose="05000000000000000000" pitchFamily="2" charset="2"/>
              <a:buNone/>
            </a:pPr>
            <a:r>
              <a:rPr lang="en-US" altLang="zh-CN" sz="2100" smtClean="0"/>
              <a:t>	  if (n &gt; 1) F[1] = 1;			/* line 1 */</a:t>
            </a:r>
          </a:p>
          <a:p>
            <a:pPr eaLnBrk="1" hangingPunct="1">
              <a:lnSpc>
                <a:spcPct val="90000"/>
              </a:lnSpc>
              <a:buFont typeface="Wingdings" panose="05000000000000000000" pitchFamily="2" charset="2"/>
              <a:buNone/>
            </a:pPr>
            <a:r>
              <a:rPr lang="en-US" altLang="zh-CN" sz="2100" smtClean="0"/>
              <a:t>	  for (int i = 0; i &lt; n-2; i++)</a:t>
            </a:r>
          </a:p>
          <a:p>
            <a:pPr eaLnBrk="1" hangingPunct="1">
              <a:lnSpc>
                <a:spcPct val="90000"/>
              </a:lnSpc>
              <a:buFont typeface="Wingdings" panose="05000000000000000000" pitchFamily="2" charset="2"/>
              <a:buNone/>
            </a:pPr>
            <a:r>
              <a:rPr lang="en-US" altLang="zh-CN" sz="2100" smtClean="0"/>
              <a:t>	 </a:t>
            </a:r>
            <a:r>
              <a:rPr lang="en-US" altLang="zh-CN" sz="2100" smtClean="0">
                <a:solidFill>
                  <a:srgbClr val="FF0000"/>
                </a:solidFill>
              </a:rPr>
              <a:t>//@loop_invariant i &gt;= 0;</a:t>
            </a:r>
          </a:p>
          <a:p>
            <a:pPr eaLnBrk="1" hangingPunct="1">
              <a:lnSpc>
                <a:spcPct val="90000"/>
              </a:lnSpc>
              <a:buFont typeface="Wingdings" panose="05000000000000000000" pitchFamily="2" charset="2"/>
              <a:buNone/>
            </a:pPr>
            <a:r>
              <a:rPr lang="en-US" altLang="zh-CN" sz="2100" smtClean="0"/>
              <a:t>	  {</a:t>
            </a:r>
          </a:p>
          <a:p>
            <a:pPr eaLnBrk="1" hangingPunct="1">
              <a:lnSpc>
                <a:spcPct val="90000"/>
              </a:lnSpc>
              <a:buFont typeface="Wingdings" panose="05000000000000000000" pitchFamily="2" charset="2"/>
              <a:buNone/>
            </a:pPr>
            <a:r>
              <a:rPr lang="en-US" altLang="zh-CN" sz="2100" smtClean="0"/>
              <a:t>	    F[i+2] = F[i+1] + F[i];		/* line 2 */</a:t>
            </a:r>
          </a:p>
          <a:p>
            <a:pPr eaLnBrk="1" hangingPunct="1">
              <a:lnSpc>
                <a:spcPct val="90000"/>
              </a:lnSpc>
              <a:buFont typeface="Wingdings" panose="05000000000000000000" pitchFamily="2" charset="2"/>
              <a:buNone/>
            </a:pPr>
            <a:r>
              <a:rPr lang="en-US" altLang="zh-CN" sz="2100" smtClean="0"/>
              <a:t>	  }</a:t>
            </a:r>
          </a:p>
          <a:p>
            <a:pPr eaLnBrk="1" hangingPunct="1">
              <a:lnSpc>
                <a:spcPct val="90000"/>
              </a:lnSpc>
              <a:buFont typeface="Wingdings" panose="05000000000000000000" pitchFamily="2" charset="2"/>
              <a:buNone/>
            </a:pPr>
            <a:r>
              <a:rPr lang="en-US" altLang="zh-CN" sz="2100" smtClean="0"/>
              <a:t>	  return F;</a:t>
            </a:r>
          </a:p>
          <a:p>
            <a:pPr eaLnBrk="1" hangingPunct="1">
              <a:lnSpc>
                <a:spcPct val="90000"/>
              </a:lnSpc>
              <a:buFont typeface="Wingdings" panose="05000000000000000000" pitchFamily="2" charset="2"/>
              <a:buNone/>
            </a:pPr>
            <a:r>
              <a:rPr lang="en-US" altLang="zh-CN" sz="2100" smtClean="0"/>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39298D52-50A0-4E15-BEDD-C5849E964CC8}" type="datetime1">
              <a:rPr lang="zh-CN" altLang="en-US"/>
              <a:pPr>
                <a:defRPr/>
              </a:pPr>
              <a:t>2020/5/4</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973F6858-7AF3-47E6-B97C-C570E03E3DBB}" type="slidenum">
              <a:rPr lang="en-US" altLang="zh-CN"/>
              <a:pPr>
                <a:defRPr/>
              </a:pPr>
              <a:t>22</a:t>
            </a:fld>
            <a:endParaRPr lang="en-US" altLang="zh-CN"/>
          </a:p>
        </p:txBody>
      </p:sp>
      <p:sp>
        <p:nvSpPr>
          <p:cNvPr id="104450" name="Rectangle 2"/>
          <p:cNvSpPr>
            <a:spLocks noGrp="1" noChangeArrowheads="1"/>
          </p:cNvSpPr>
          <p:nvPr>
            <p:ph type="title"/>
          </p:nvPr>
        </p:nvSpPr>
        <p:spPr/>
        <p:txBody>
          <a:bodyPr/>
          <a:lstStyle/>
          <a:p>
            <a:pPr eaLnBrk="1" hangingPunct="1">
              <a:defRPr/>
            </a:pPr>
            <a:r>
              <a:rPr lang="en-US" altLang="zh-CN" smtClean="0"/>
              <a:t>7 </a:t>
            </a:r>
            <a:r>
              <a:rPr lang="zh-CN" altLang="en-US" smtClean="0"/>
              <a:t>证明正确性：数组边界</a:t>
            </a:r>
          </a:p>
        </p:txBody>
      </p:sp>
      <p:sp>
        <p:nvSpPr>
          <p:cNvPr id="104451" name="Rectangle 3"/>
          <p:cNvSpPr>
            <a:spLocks noGrp="1" noChangeArrowheads="1"/>
          </p:cNvSpPr>
          <p:nvPr>
            <p:ph type="body" idx="1"/>
          </p:nvPr>
        </p:nvSpPr>
        <p:spPr>
          <a:xfrm>
            <a:off x="457200" y="1066800"/>
            <a:ext cx="8229600" cy="5105400"/>
          </a:xfrm>
          <a:noFill/>
        </p:spPr>
        <p:txBody>
          <a:bodyPr/>
          <a:lstStyle/>
          <a:p>
            <a:pPr eaLnBrk="1" hangingPunct="1">
              <a:lnSpc>
                <a:spcPct val="90000"/>
              </a:lnSpc>
              <a:buNone/>
            </a:pPr>
            <a:r>
              <a:rPr lang="en-US" altLang="zh-CN" sz="2100" dirty="0" smtClean="0"/>
              <a:t>	</a:t>
            </a:r>
            <a:r>
              <a:rPr lang="en-US" altLang="zh-CN" sz="2100" dirty="0" err="1" smtClean="0"/>
              <a:t>int</a:t>
            </a:r>
            <a:r>
              <a:rPr lang="en-US" altLang="zh-CN" sz="2100" dirty="0" smtClean="0"/>
              <a:t>[ ] fib(</a:t>
            </a:r>
            <a:r>
              <a:rPr lang="en-US" altLang="zh-CN" sz="2100" dirty="0" err="1" smtClean="0"/>
              <a:t>int</a:t>
            </a:r>
            <a:r>
              <a:rPr lang="en-US" altLang="zh-CN" sz="2100" dirty="0" smtClean="0"/>
              <a:t> n) </a:t>
            </a:r>
            <a:r>
              <a:rPr lang="en-US" altLang="zh-CN" sz="2100" dirty="0" smtClean="0"/>
              <a:t>                                /* </a:t>
            </a:r>
            <a:r>
              <a:rPr lang="en-US" altLang="zh-CN" sz="2100" dirty="0" smtClean="0"/>
              <a:t>fibf.c0 */</a:t>
            </a:r>
            <a:endParaRPr lang="en-US" altLang="zh-CN" sz="2100" dirty="0" smtClean="0"/>
          </a:p>
          <a:p>
            <a:pPr eaLnBrk="1" hangingPunct="1">
              <a:lnSpc>
                <a:spcPct val="90000"/>
              </a:lnSpc>
              <a:buFont typeface="Wingdings" panose="05000000000000000000" pitchFamily="2" charset="2"/>
              <a:buNone/>
            </a:pPr>
            <a:r>
              <a:rPr lang="en-US" altLang="zh-CN" sz="2100" dirty="0" smtClean="0"/>
              <a:t>	</a:t>
            </a:r>
            <a:r>
              <a:rPr lang="pt-BR" altLang="zh-CN" sz="2100" dirty="0" smtClean="0"/>
              <a:t>//@requires n &gt;= 0;</a:t>
            </a:r>
          </a:p>
          <a:p>
            <a:pPr eaLnBrk="1" hangingPunct="1">
              <a:lnSpc>
                <a:spcPct val="90000"/>
              </a:lnSpc>
              <a:buFont typeface="Wingdings" panose="05000000000000000000" pitchFamily="2" charset="2"/>
              <a:buNone/>
            </a:pPr>
            <a:r>
              <a:rPr lang="pt-BR" altLang="zh-CN" sz="2100" dirty="0" smtClean="0"/>
              <a:t>	//@ensures \length(\result) == n;</a:t>
            </a:r>
          </a:p>
          <a:p>
            <a:pPr eaLnBrk="1" hangingPunct="1">
              <a:lnSpc>
                <a:spcPct val="90000"/>
              </a:lnSpc>
              <a:buFont typeface="Wingdings" panose="05000000000000000000" pitchFamily="2" charset="2"/>
              <a:buNone/>
            </a:pPr>
            <a:r>
              <a:rPr lang="en-US" altLang="zh-CN" sz="2100" dirty="0" smtClean="0"/>
              <a:t>	{</a:t>
            </a:r>
          </a:p>
          <a:p>
            <a:pPr eaLnBrk="1" hangingPunct="1">
              <a:lnSpc>
                <a:spcPct val="90000"/>
              </a:lnSpc>
              <a:buFont typeface="Wingdings" panose="05000000000000000000" pitchFamily="2" charset="2"/>
              <a:buNone/>
            </a:pPr>
            <a:r>
              <a:rPr lang="en-US" altLang="zh-CN" sz="2100" dirty="0" smtClean="0"/>
              <a:t>	  </a:t>
            </a:r>
            <a:r>
              <a:rPr lang="en-US" altLang="zh-CN" sz="2100" dirty="0" err="1" smtClean="0"/>
              <a:t>int</a:t>
            </a:r>
            <a:r>
              <a:rPr lang="en-US" altLang="zh-CN" sz="2100" dirty="0" smtClean="0"/>
              <a:t>[ ] F = </a:t>
            </a:r>
            <a:r>
              <a:rPr lang="en-US" altLang="zh-CN" sz="2100" dirty="0" err="1" smtClean="0"/>
              <a:t>alloc_array</a:t>
            </a:r>
            <a:r>
              <a:rPr lang="en-US" altLang="zh-CN" sz="2100" dirty="0" smtClean="0"/>
              <a:t>(</a:t>
            </a:r>
            <a:r>
              <a:rPr lang="en-US" altLang="zh-CN" sz="2100" dirty="0" err="1" smtClean="0"/>
              <a:t>int</a:t>
            </a:r>
            <a:r>
              <a:rPr lang="en-US" altLang="zh-CN" sz="2100" dirty="0" smtClean="0"/>
              <a:t>, n);</a:t>
            </a:r>
          </a:p>
          <a:p>
            <a:pPr eaLnBrk="1" hangingPunct="1">
              <a:lnSpc>
                <a:spcPct val="90000"/>
              </a:lnSpc>
              <a:buFont typeface="Wingdings" panose="05000000000000000000" pitchFamily="2" charset="2"/>
              <a:buNone/>
            </a:pPr>
            <a:r>
              <a:rPr lang="en-US" altLang="zh-CN" sz="2100" dirty="0" smtClean="0"/>
              <a:t>	  if (n &gt; 0) F[0] = 0;          		/* line 0 */</a:t>
            </a:r>
          </a:p>
          <a:p>
            <a:pPr eaLnBrk="1" hangingPunct="1">
              <a:lnSpc>
                <a:spcPct val="90000"/>
              </a:lnSpc>
              <a:buFont typeface="Wingdings" panose="05000000000000000000" pitchFamily="2" charset="2"/>
              <a:buNone/>
            </a:pPr>
            <a:r>
              <a:rPr lang="en-US" altLang="zh-CN" sz="2100" dirty="0" smtClean="0"/>
              <a:t>	  if (n &gt; 1) F[1] = 1;			/* line 1 */</a:t>
            </a:r>
          </a:p>
          <a:p>
            <a:pPr eaLnBrk="1" hangingPunct="1">
              <a:lnSpc>
                <a:spcPct val="90000"/>
              </a:lnSpc>
              <a:buFont typeface="Wingdings" panose="05000000000000000000" pitchFamily="2" charset="2"/>
              <a:buNone/>
            </a:pPr>
            <a:r>
              <a:rPr lang="en-US" altLang="zh-CN" sz="2100" dirty="0" smtClean="0"/>
              <a:t>	  for (</a:t>
            </a:r>
            <a:r>
              <a:rPr lang="en-US" altLang="zh-CN" sz="2100" dirty="0" err="1" smtClean="0"/>
              <a:t>int</a:t>
            </a:r>
            <a:r>
              <a:rPr lang="en-US" altLang="zh-CN" sz="2100" dirty="0" smtClean="0"/>
              <a:t> </a:t>
            </a:r>
            <a:r>
              <a:rPr lang="en-US" altLang="zh-CN" sz="2100" dirty="0" err="1" smtClean="0"/>
              <a:t>i</a:t>
            </a:r>
            <a:r>
              <a:rPr lang="en-US" altLang="zh-CN" sz="2100" dirty="0" smtClean="0"/>
              <a:t> = 0; </a:t>
            </a:r>
            <a:r>
              <a:rPr lang="en-US" altLang="zh-CN" sz="2100" dirty="0" err="1" smtClean="0"/>
              <a:t>i</a:t>
            </a:r>
            <a:r>
              <a:rPr lang="en-US" altLang="zh-CN" sz="2100" dirty="0" smtClean="0"/>
              <a:t> &lt; n-2; </a:t>
            </a:r>
            <a:r>
              <a:rPr lang="en-US" altLang="zh-CN" sz="2100" dirty="0" err="1" smtClean="0"/>
              <a:t>i</a:t>
            </a:r>
            <a:r>
              <a:rPr lang="en-US" altLang="zh-CN" sz="2100" dirty="0" smtClean="0"/>
              <a:t>++)</a:t>
            </a:r>
          </a:p>
          <a:p>
            <a:pPr eaLnBrk="1" hangingPunct="1">
              <a:lnSpc>
                <a:spcPct val="90000"/>
              </a:lnSpc>
              <a:buFont typeface="Wingdings" panose="05000000000000000000" pitchFamily="2" charset="2"/>
              <a:buNone/>
            </a:pPr>
            <a:r>
              <a:rPr lang="en-US" altLang="zh-CN" sz="2100" dirty="0" smtClean="0"/>
              <a:t>	 //@</a:t>
            </a:r>
            <a:r>
              <a:rPr lang="en-US" altLang="zh-CN" sz="2100" dirty="0" err="1" smtClean="0"/>
              <a:t>loop_invariant</a:t>
            </a:r>
            <a:r>
              <a:rPr lang="en-US" altLang="zh-CN" sz="2100" dirty="0" smtClean="0"/>
              <a:t> </a:t>
            </a:r>
            <a:r>
              <a:rPr lang="en-US" altLang="zh-CN" sz="2100" dirty="0" err="1" smtClean="0"/>
              <a:t>i</a:t>
            </a:r>
            <a:r>
              <a:rPr lang="en-US" altLang="zh-CN" sz="2100" dirty="0" smtClean="0"/>
              <a:t> &gt;= 0;</a:t>
            </a:r>
          </a:p>
          <a:p>
            <a:pPr eaLnBrk="1" hangingPunct="1">
              <a:lnSpc>
                <a:spcPct val="90000"/>
              </a:lnSpc>
              <a:buFont typeface="Wingdings" panose="05000000000000000000" pitchFamily="2" charset="2"/>
              <a:buNone/>
            </a:pPr>
            <a:r>
              <a:rPr lang="en-US" altLang="zh-CN" sz="2100" dirty="0" smtClean="0"/>
              <a:t>	  {</a:t>
            </a:r>
          </a:p>
          <a:p>
            <a:pPr eaLnBrk="1" hangingPunct="1">
              <a:lnSpc>
                <a:spcPct val="90000"/>
              </a:lnSpc>
              <a:buFont typeface="Wingdings" panose="05000000000000000000" pitchFamily="2" charset="2"/>
              <a:buNone/>
            </a:pPr>
            <a:r>
              <a:rPr lang="en-US" altLang="zh-CN" sz="2100" dirty="0" smtClean="0"/>
              <a:t>	    F[i+2] = F[i+1] + F[</a:t>
            </a:r>
            <a:r>
              <a:rPr lang="en-US" altLang="zh-CN" sz="2100" dirty="0" err="1" smtClean="0"/>
              <a:t>i</a:t>
            </a:r>
            <a:r>
              <a:rPr lang="en-US" altLang="zh-CN" sz="2100" dirty="0" smtClean="0"/>
              <a:t>];		/* line 2 */</a:t>
            </a:r>
          </a:p>
          <a:p>
            <a:pPr eaLnBrk="1" hangingPunct="1">
              <a:lnSpc>
                <a:spcPct val="90000"/>
              </a:lnSpc>
              <a:buFont typeface="Wingdings" panose="05000000000000000000" pitchFamily="2" charset="2"/>
              <a:buNone/>
            </a:pPr>
            <a:r>
              <a:rPr lang="en-US" altLang="zh-CN" sz="2100" dirty="0" smtClean="0"/>
              <a:t>	  }</a:t>
            </a:r>
          </a:p>
          <a:p>
            <a:pPr eaLnBrk="1" hangingPunct="1">
              <a:lnSpc>
                <a:spcPct val="90000"/>
              </a:lnSpc>
              <a:buFont typeface="Wingdings" panose="05000000000000000000" pitchFamily="2" charset="2"/>
              <a:buNone/>
            </a:pPr>
            <a:r>
              <a:rPr lang="en-US" altLang="zh-CN" sz="2100" dirty="0" smtClean="0"/>
              <a:t>	  return F;</a:t>
            </a:r>
          </a:p>
          <a:p>
            <a:pPr eaLnBrk="1" hangingPunct="1">
              <a:lnSpc>
                <a:spcPct val="90000"/>
              </a:lnSpc>
              <a:buFont typeface="Wingdings" panose="05000000000000000000" pitchFamily="2" charset="2"/>
              <a:buNone/>
            </a:pPr>
            <a:r>
              <a:rPr lang="en-US" altLang="zh-CN" sz="2100"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500" fill="hold"/>
                                        <p:tgtEl>
                                          <p:spTgt spid="104451">
                                            <p:txEl>
                                              <p:pRg st="5" end="5"/>
                                            </p:txEl>
                                          </p:spTgt>
                                        </p:tgtEl>
                                        <p:attrNameLst>
                                          <p:attrName>style.color</p:attrName>
                                        </p:attrNameLst>
                                      </p:cBhvr>
                                      <p:to>
                                        <a:srgbClr val="FF0000"/>
                                      </p:to>
                                    </p:animClr>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mph" presetSubtype="2" fill="hold" nodeType="clickEffect">
                                  <p:stCondLst>
                                    <p:cond delay="0"/>
                                  </p:stCondLst>
                                  <p:childTnLst>
                                    <p:animClr clrSpc="rgb" dir="cw">
                                      <p:cBhvr override="childStyle">
                                        <p:cTn id="10" dur="500" fill="hold"/>
                                        <p:tgtEl>
                                          <p:spTgt spid="104451">
                                            <p:txEl>
                                              <p:pRg st="6" end="6"/>
                                            </p:txEl>
                                          </p:spTgt>
                                        </p:tgtEl>
                                        <p:attrNameLst>
                                          <p:attrName>style.color</p:attrName>
                                        </p:attrNameLst>
                                      </p:cBhvr>
                                      <p:to>
                                        <a:srgbClr val="FF0000"/>
                                      </p:to>
                                    </p:animClr>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mph" presetSubtype="2" fill="hold" nodeType="clickEffect">
                                  <p:stCondLst>
                                    <p:cond delay="0"/>
                                  </p:stCondLst>
                                  <p:childTnLst>
                                    <p:animClr clrSpc="rgb" dir="cw">
                                      <p:cBhvr override="childStyle">
                                        <p:cTn id="14" dur="500" fill="hold"/>
                                        <p:tgtEl>
                                          <p:spTgt spid="104451">
                                            <p:txEl>
                                              <p:pRg st="10" end="1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1ED877D1-3DC2-4C65-9573-6D11A359C2E2}" type="datetime1">
              <a:rPr lang="zh-CN" altLang="en-US"/>
              <a:pPr>
                <a:defRPr/>
              </a:pPr>
              <a:t>2020/5/4</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21ABCA66-739D-4423-BE97-1D7CFA6E2BFC}" type="slidenum">
              <a:rPr lang="en-US" altLang="zh-CN"/>
              <a:pPr>
                <a:defRPr/>
              </a:pPr>
              <a:t>23</a:t>
            </a:fld>
            <a:endParaRPr lang="en-US" altLang="zh-CN"/>
          </a:p>
        </p:txBody>
      </p:sp>
      <p:sp>
        <p:nvSpPr>
          <p:cNvPr id="105474" name="Rectangle 2"/>
          <p:cNvSpPr>
            <a:spLocks noGrp="1" noChangeArrowheads="1"/>
          </p:cNvSpPr>
          <p:nvPr>
            <p:ph type="title"/>
          </p:nvPr>
        </p:nvSpPr>
        <p:spPr/>
        <p:txBody>
          <a:bodyPr/>
          <a:lstStyle/>
          <a:p>
            <a:pPr eaLnBrk="1" hangingPunct="1">
              <a:defRPr/>
            </a:pPr>
            <a:r>
              <a:rPr lang="en-US" altLang="zh-CN" smtClean="0"/>
              <a:t>8 </a:t>
            </a:r>
            <a:r>
              <a:rPr lang="zh-CN" altLang="en-US" smtClean="0"/>
              <a:t>别名</a:t>
            </a:r>
          </a:p>
        </p:txBody>
      </p:sp>
      <p:sp>
        <p:nvSpPr>
          <p:cNvPr id="21510" name="Rectangle 3"/>
          <p:cNvSpPr>
            <a:spLocks noGrp="1" noChangeArrowheads="1"/>
          </p:cNvSpPr>
          <p:nvPr>
            <p:ph type="body" idx="1"/>
          </p:nvPr>
        </p:nvSpPr>
        <p:spPr>
          <a:xfrm>
            <a:off x="457200" y="1066800"/>
            <a:ext cx="8229600" cy="5064125"/>
          </a:xfrm>
        </p:spPr>
        <p:txBody>
          <a:bodyPr/>
          <a:lstStyle/>
          <a:p>
            <a:pPr eaLnBrk="1" hangingPunct="1"/>
            <a:r>
              <a:rPr lang="zh-CN" altLang="en-US" sz="3200" dirty="0" smtClean="0"/>
              <a:t>数组自身的赋值：</a:t>
            </a:r>
          </a:p>
          <a:p>
            <a:pPr eaLnBrk="1" hangingPunct="1">
              <a:buFont typeface="Wingdings" panose="05000000000000000000" pitchFamily="2" charset="2"/>
              <a:buNone/>
            </a:pPr>
            <a:r>
              <a:rPr lang="zh-CN" altLang="en-US" sz="3200" dirty="0" smtClean="0"/>
              <a:t>	        </a:t>
            </a:r>
            <a:r>
              <a:rPr lang="en-US" altLang="zh-CN" sz="3200" dirty="0" err="1" smtClean="0"/>
              <a:t>int</a:t>
            </a:r>
            <a:r>
              <a:rPr lang="en-US" altLang="zh-CN" sz="3200" dirty="0" smtClean="0"/>
              <a:t>[ ] A = </a:t>
            </a:r>
            <a:r>
              <a:rPr lang="en-US" altLang="zh-CN" sz="3200" dirty="0" err="1" smtClean="0"/>
              <a:t>alloc_array</a:t>
            </a:r>
            <a:r>
              <a:rPr lang="en-US" altLang="zh-CN" sz="3200" dirty="0" smtClean="0"/>
              <a:t>(</a:t>
            </a:r>
            <a:r>
              <a:rPr lang="en-US" altLang="zh-CN" sz="3200" dirty="0" err="1" smtClean="0"/>
              <a:t>int</a:t>
            </a:r>
            <a:r>
              <a:rPr lang="en-US" altLang="zh-CN" sz="3200" dirty="0" smtClean="0"/>
              <a:t>, n);     </a:t>
            </a:r>
            <a:r>
              <a:rPr lang="zh-CN" altLang="en-US" sz="3200" dirty="0" smtClean="0">
                <a:solidFill>
                  <a:srgbClr val="000099"/>
                </a:solidFill>
              </a:rPr>
              <a:t>？</a:t>
            </a:r>
            <a:endParaRPr lang="en-US" altLang="zh-CN" sz="3200" dirty="0" smtClean="0">
              <a:solidFill>
                <a:srgbClr val="000099"/>
              </a:solidFill>
            </a:endParaRPr>
          </a:p>
          <a:p>
            <a:pPr eaLnBrk="1" hangingPunct="1">
              <a:buNone/>
            </a:pPr>
            <a:endParaRPr lang="zh-CN" altLang="en-US" sz="3200" dirty="0" smtClean="0">
              <a:solidFill>
                <a:srgbClr val="000099"/>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1ED877D1-3DC2-4C65-9573-6D11A359C2E2}" type="datetime1">
              <a:rPr lang="zh-CN" altLang="en-US"/>
              <a:pPr>
                <a:defRPr/>
              </a:pPr>
              <a:t>2020/5/4</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21ABCA66-739D-4423-BE97-1D7CFA6E2BFC}" type="slidenum">
              <a:rPr lang="en-US" altLang="zh-CN"/>
              <a:pPr>
                <a:defRPr/>
              </a:pPr>
              <a:t>24</a:t>
            </a:fld>
            <a:endParaRPr lang="en-US" altLang="zh-CN"/>
          </a:p>
        </p:txBody>
      </p:sp>
      <p:sp>
        <p:nvSpPr>
          <p:cNvPr id="105474" name="Rectangle 2"/>
          <p:cNvSpPr>
            <a:spLocks noGrp="1" noChangeArrowheads="1"/>
          </p:cNvSpPr>
          <p:nvPr>
            <p:ph type="title"/>
          </p:nvPr>
        </p:nvSpPr>
        <p:spPr/>
        <p:txBody>
          <a:bodyPr/>
          <a:lstStyle/>
          <a:p>
            <a:pPr eaLnBrk="1" hangingPunct="1">
              <a:defRPr/>
            </a:pPr>
            <a:r>
              <a:rPr lang="en-US" altLang="zh-CN" dirty="0" smtClean="0"/>
              <a:t>8 </a:t>
            </a:r>
            <a:r>
              <a:rPr lang="zh-CN" altLang="en-US" dirty="0" smtClean="0"/>
              <a:t>别名</a:t>
            </a:r>
            <a:r>
              <a:rPr lang="zh-CN" altLang="en-US" dirty="0" smtClean="0"/>
              <a:t>（续）</a:t>
            </a:r>
            <a:endParaRPr lang="zh-CN" altLang="en-US" dirty="0" smtClean="0"/>
          </a:p>
        </p:txBody>
      </p:sp>
      <p:sp>
        <p:nvSpPr>
          <p:cNvPr id="21510" name="Rectangle 3"/>
          <p:cNvSpPr>
            <a:spLocks noGrp="1" noChangeArrowheads="1"/>
          </p:cNvSpPr>
          <p:nvPr>
            <p:ph type="body" idx="1"/>
          </p:nvPr>
        </p:nvSpPr>
        <p:spPr>
          <a:xfrm>
            <a:off x="457200" y="1066800"/>
            <a:ext cx="8229600" cy="5064125"/>
          </a:xfrm>
        </p:spPr>
        <p:txBody>
          <a:bodyPr/>
          <a:lstStyle/>
          <a:p>
            <a:pPr eaLnBrk="1" hangingPunct="1">
              <a:buNone/>
            </a:pPr>
            <a:r>
              <a:rPr lang="en-US" altLang="zh-CN" sz="2000" dirty="0" smtClean="0">
                <a:solidFill>
                  <a:srgbClr val="000099"/>
                </a:solidFill>
              </a:rPr>
              <a:t>% </a:t>
            </a:r>
            <a:r>
              <a:rPr lang="en-US" altLang="zh-CN" sz="2000" dirty="0">
                <a:solidFill>
                  <a:srgbClr val="000099"/>
                </a:solidFill>
              </a:rPr>
              <a:t>coin -d fibf.c0</a:t>
            </a:r>
          </a:p>
          <a:p>
            <a:pPr eaLnBrk="1" hangingPunct="1">
              <a:buNone/>
            </a:pPr>
            <a:r>
              <a:rPr lang="en-US" altLang="zh-CN" sz="2000" dirty="0">
                <a:solidFill>
                  <a:srgbClr val="000099"/>
                </a:solidFill>
              </a:rPr>
              <a:t>Coin 0.2.9 'Penny'(r10, Fri Jan 6 22:08:54 EST 2012)</a:t>
            </a:r>
          </a:p>
          <a:p>
            <a:pPr eaLnBrk="1" hangingPunct="1">
              <a:buNone/>
            </a:pPr>
            <a:r>
              <a:rPr lang="en-US" altLang="zh-CN" sz="2000" dirty="0">
                <a:solidFill>
                  <a:srgbClr val="000099"/>
                </a:solidFill>
              </a:rPr>
              <a:t>Type `#help' for help or `#quit' to exit.</a:t>
            </a:r>
          </a:p>
          <a:p>
            <a:pPr eaLnBrk="1" hangingPunct="1">
              <a:buNone/>
            </a:pPr>
            <a:r>
              <a:rPr lang="en-US" altLang="zh-CN" sz="2000" dirty="0">
                <a:solidFill>
                  <a:srgbClr val="000099"/>
                </a:solidFill>
              </a:rPr>
              <a:t>--&gt; </a:t>
            </a:r>
            <a:r>
              <a:rPr lang="en-US" altLang="zh-CN" sz="2000" dirty="0" err="1">
                <a:solidFill>
                  <a:srgbClr val="000099"/>
                </a:solidFill>
              </a:rPr>
              <a:t>int</a:t>
            </a:r>
            <a:r>
              <a:rPr lang="en-US" altLang="zh-CN" sz="2000" dirty="0">
                <a:solidFill>
                  <a:srgbClr val="000099"/>
                </a:solidFill>
              </a:rPr>
              <a:t>[] F;</a:t>
            </a:r>
          </a:p>
          <a:p>
            <a:pPr eaLnBrk="1" hangingPunct="1">
              <a:buNone/>
            </a:pPr>
            <a:r>
              <a:rPr lang="en-US" altLang="zh-CN" sz="2000" dirty="0">
                <a:solidFill>
                  <a:srgbClr val="000099"/>
                </a:solidFill>
              </a:rPr>
              <a:t>--&gt; </a:t>
            </a:r>
            <a:r>
              <a:rPr lang="en-US" altLang="zh-CN" sz="2000" dirty="0" err="1">
                <a:solidFill>
                  <a:srgbClr val="000099"/>
                </a:solidFill>
              </a:rPr>
              <a:t>int</a:t>
            </a:r>
            <a:r>
              <a:rPr lang="en-US" altLang="zh-CN" sz="2000" dirty="0">
                <a:solidFill>
                  <a:srgbClr val="000099"/>
                </a:solidFill>
              </a:rPr>
              <a:t>[] G;</a:t>
            </a:r>
          </a:p>
          <a:p>
            <a:pPr eaLnBrk="1" hangingPunct="1">
              <a:buNone/>
            </a:pPr>
            <a:r>
              <a:rPr lang="en-US" altLang="zh-CN" sz="2000" dirty="0">
                <a:solidFill>
                  <a:srgbClr val="000099"/>
                </a:solidFill>
              </a:rPr>
              <a:t>--&gt; F = fib(15);</a:t>
            </a:r>
          </a:p>
          <a:p>
            <a:pPr eaLnBrk="1" hangingPunct="1">
              <a:buNone/>
            </a:pPr>
            <a:r>
              <a:rPr lang="en-US" altLang="zh-CN" sz="2000" dirty="0">
                <a:solidFill>
                  <a:srgbClr val="000099"/>
                </a:solidFill>
              </a:rPr>
              <a:t>F is 0xF6969A80 (</a:t>
            </a:r>
            <a:r>
              <a:rPr lang="en-US" altLang="zh-CN" sz="2000" dirty="0" err="1">
                <a:solidFill>
                  <a:srgbClr val="000099"/>
                </a:solidFill>
              </a:rPr>
              <a:t>int</a:t>
            </a:r>
            <a:r>
              <a:rPr lang="en-US" altLang="zh-CN" sz="2000" dirty="0">
                <a:solidFill>
                  <a:srgbClr val="000099"/>
                </a:solidFill>
              </a:rPr>
              <a:t>[] with 15 elements)</a:t>
            </a:r>
          </a:p>
          <a:p>
            <a:pPr eaLnBrk="1" hangingPunct="1">
              <a:buNone/>
            </a:pPr>
            <a:r>
              <a:rPr lang="en-US" altLang="zh-CN" sz="2000" dirty="0">
                <a:solidFill>
                  <a:srgbClr val="000099"/>
                </a:solidFill>
              </a:rPr>
              <a:t>--&gt; G[2];</a:t>
            </a:r>
          </a:p>
          <a:p>
            <a:pPr eaLnBrk="1" hangingPunct="1">
              <a:buNone/>
            </a:pPr>
            <a:r>
              <a:rPr lang="en-US" altLang="zh-CN" sz="2000" dirty="0">
                <a:solidFill>
                  <a:srgbClr val="000099"/>
                </a:solidFill>
              </a:rPr>
              <a:t>Error: uninitialized value used</a:t>
            </a:r>
          </a:p>
          <a:p>
            <a:pPr eaLnBrk="1" hangingPunct="1">
              <a:buNone/>
            </a:pPr>
            <a:r>
              <a:rPr lang="en-US" altLang="zh-CN" sz="2000" dirty="0">
                <a:solidFill>
                  <a:srgbClr val="000099"/>
                </a:solidFill>
              </a:rPr>
              <a:t>Last position: &lt;</a:t>
            </a:r>
            <a:r>
              <a:rPr lang="en-US" altLang="zh-CN" sz="2000" dirty="0" err="1">
                <a:solidFill>
                  <a:srgbClr val="000099"/>
                </a:solidFill>
              </a:rPr>
              <a:t>stdio</a:t>
            </a:r>
            <a:r>
              <a:rPr lang="en-US" altLang="zh-CN" sz="2000" dirty="0">
                <a:solidFill>
                  <a:srgbClr val="000099"/>
                </a:solidFill>
              </a:rPr>
              <a:t>&gt;:1.1-1.5</a:t>
            </a:r>
          </a:p>
          <a:p>
            <a:pPr eaLnBrk="1" hangingPunct="1">
              <a:buNone/>
            </a:pPr>
            <a:r>
              <a:rPr lang="en-US" altLang="zh-CN" sz="2000" dirty="0">
                <a:solidFill>
                  <a:srgbClr val="000099"/>
                </a:solidFill>
              </a:rPr>
              <a:t>--&gt; G = F;</a:t>
            </a:r>
          </a:p>
          <a:p>
            <a:pPr eaLnBrk="1" hangingPunct="1">
              <a:buNone/>
            </a:pPr>
            <a:r>
              <a:rPr lang="en-US" altLang="zh-CN" sz="2000" dirty="0">
                <a:solidFill>
                  <a:srgbClr val="000099"/>
                </a:solidFill>
              </a:rPr>
              <a:t>G is 0xF6969A80 (</a:t>
            </a:r>
            <a:r>
              <a:rPr lang="en-US" altLang="zh-CN" sz="2000" dirty="0" err="1">
                <a:solidFill>
                  <a:srgbClr val="000099"/>
                </a:solidFill>
              </a:rPr>
              <a:t>int</a:t>
            </a:r>
            <a:r>
              <a:rPr lang="en-US" altLang="zh-CN" sz="2000" dirty="0">
                <a:solidFill>
                  <a:srgbClr val="000099"/>
                </a:solidFill>
              </a:rPr>
              <a:t>[] with 15 elements)</a:t>
            </a:r>
          </a:p>
          <a:p>
            <a:pPr eaLnBrk="1" hangingPunct="1">
              <a:buNone/>
            </a:pPr>
            <a:r>
              <a:rPr lang="en-US" altLang="zh-CN" sz="2000" dirty="0">
                <a:solidFill>
                  <a:srgbClr val="000099"/>
                </a:solidFill>
              </a:rPr>
              <a:t>--&gt; G = fib(10);</a:t>
            </a:r>
          </a:p>
          <a:p>
            <a:pPr eaLnBrk="1" hangingPunct="1">
              <a:buNone/>
            </a:pPr>
            <a:r>
              <a:rPr lang="en-US" altLang="zh-CN" sz="2000" dirty="0">
                <a:solidFill>
                  <a:srgbClr val="000099"/>
                </a:solidFill>
              </a:rPr>
              <a:t>G is 0xF6969A30 (</a:t>
            </a:r>
            <a:r>
              <a:rPr lang="en-US" altLang="zh-CN" sz="2000" dirty="0" err="1">
                <a:solidFill>
                  <a:srgbClr val="000099"/>
                </a:solidFill>
              </a:rPr>
              <a:t>int</a:t>
            </a:r>
            <a:r>
              <a:rPr lang="en-US" altLang="zh-CN" sz="2000" dirty="0">
                <a:solidFill>
                  <a:srgbClr val="000099"/>
                </a:solidFill>
              </a:rPr>
              <a:t>[] with 10 elements)</a:t>
            </a:r>
          </a:p>
          <a:p>
            <a:pPr eaLnBrk="1" hangingPunct="1">
              <a:buNone/>
            </a:pPr>
            <a:r>
              <a:rPr lang="en-US" altLang="zh-CN" sz="2000" dirty="0">
                <a:solidFill>
                  <a:srgbClr val="000099"/>
                </a:solidFill>
              </a:rPr>
              <a:t>--&gt;</a:t>
            </a:r>
            <a:endParaRPr lang="zh-CN" altLang="en-US" sz="2000" dirty="0" smtClean="0">
              <a:solidFill>
                <a:srgbClr val="000099"/>
              </a:solidFill>
            </a:endParaRPr>
          </a:p>
        </p:txBody>
      </p:sp>
    </p:spTree>
    <p:extLst>
      <p:ext uri="{BB962C8B-B14F-4D97-AF65-F5344CB8AC3E}">
        <p14:creationId xmlns:p14="http://schemas.microsoft.com/office/powerpoint/2010/main" val="33430683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1ED877D1-3DC2-4C65-9573-6D11A359C2E2}" type="datetime1">
              <a:rPr lang="zh-CN" altLang="en-US"/>
              <a:pPr>
                <a:defRPr/>
              </a:pPr>
              <a:t>2020/5/4</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21ABCA66-739D-4423-BE97-1D7CFA6E2BFC}" type="slidenum">
              <a:rPr lang="en-US" altLang="zh-CN"/>
              <a:pPr>
                <a:defRPr/>
              </a:pPr>
              <a:t>25</a:t>
            </a:fld>
            <a:endParaRPr lang="en-US" altLang="zh-CN"/>
          </a:p>
        </p:txBody>
      </p:sp>
      <p:sp>
        <p:nvSpPr>
          <p:cNvPr id="105474" name="Rectangle 2"/>
          <p:cNvSpPr>
            <a:spLocks noGrp="1" noChangeArrowheads="1"/>
          </p:cNvSpPr>
          <p:nvPr>
            <p:ph type="title"/>
          </p:nvPr>
        </p:nvSpPr>
        <p:spPr/>
        <p:txBody>
          <a:bodyPr/>
          <a:lstStyle/>
          <a:p>
            <a:pPr eaLnBrk="1" hangingPunct="1">
              <a:defRPr/>
            </a:pPr>
            <a:r>
              <a:rPr lang="en-US" altLang="zh-CN" dirty="0" smtClean="0"/>
              <a:t>8 </a:t>
            </a:r>
            <a:r>
              <a:rPr lang="zh-CN" altLang="en-US" dirty="0" smtClean="0"/>
              <a:t>别名</a:t>
            </a:r>
            <a:r>
              <a:rPr lang="zh-CN" altLang="en-US" dirty="0" smtClean="0"/>
              <a:t>（续）</a:t>
            </a:r>
            <a:endParaRPr lang="zh-CN" altLang="en-US" dirty="0" smtClean="0"/>
          </a:p>
        </p:txBody>
      </p:sp>
      <p:sp>
        <p:nvSpPr>
          <p:cNvPr id="21510" name="Rectangle 3"/>
          <p:cNvSpPr>
            <a:spLocks noGrp="1" noChangeArrowheads="1"/>
          </p:cNvSpPr>
          <p:nvPr>
            <p:ph type="body" idx="1"/>
          </p:nvPr>
        </p:nvSpPr>
        <p:spPr>
          <a:xfrm>
            <a:off x="457200" y="1066800"/>
            <a:ext cx="8229600" cy="5064125"/>
          </a:xfrm>
        </p:spPr>
        <p:txBody>
          <a:bodyPr/>
          <a:lstStyle/>
          <a:p>
            <a:pPr eaLnBrk="1" hangingPunct="1">
              <a:buNone/>
            </a:pPr>
            <a:r>
              <a:rPr lang="en-US" altLang="zh-CN" sz="2000" dirty="0">
                <a:solidFill>
                  <a:srgbClr val="000099"/>
                </a:solidFill>
              </a:rPr>
              <a:t>% coin</a:t>
            </a:r>
          </a:p>
          <a:p>
            <a:pPr eaLnBrk="1" hangingPunct="1">
              <a:buNone/>
            </a:pPr>
            <a:r>
              <a:rPr lang="en-US" altLang="zh-CN" sz="2000" dirty="0">
                <a:solidFill>
                  <a:srgbClr val="000099"/>
                </a:solidFill>
              </a:rPr>
              <a:t>Coin 0.2.9 'Penny'(r10, Fri Jan 6 22:08:54 EST 2012)</a:t>
            </a:r>
          </a:p>
          <a:p>
            <a:pPr eaLnBrk="1" hangingPunct="1">
              <a:buNone/>
            </a:pPr>
            <a:r>
              <a:rPr lang="en-US" altLang="zh-CN" sz="2000" dirty="0">
                <a:solidFill>
                  <a:srgbClr val="000099"/>
                </a:solidFill>
              </a:rPr>
              <a:t>Type `#help' for help or `#quit' to exit.</a:t>
            </a:r>
          </a:p>
          <a:p>
            <a:pPr eaLnBrk="1" hangingPunct="1">
              <a:buNone/>
            </a:pPr>
            <a:r>
              <a:rPr lang="en-US" altLang="zh-CN" sz="2000" dirty="0">
                <a:solidFill>
                  <a:srgbClr val="000099"/>
                </a:solidFill>
              </a:rPr>
              <a:t>--&gt; </a:t>
            </a:r>
            <a:r>
              <a:rPr lang="en-US" altLang="zh-CN" sz="2000" dirty="0" err="1">
                <a:solidFill>
                  <a:srgbClr val="000099"/>
                </a:solidFill>
              </a:rPr>
              <a:t>int</a:t>
            </a:r>
            <a:r>
              <a:rPr lang="en-US" altLang="zh-CN" sz="2000" dirty="0">
                <a:solidFill>
                  <a:srgbClr val="000099"/>
                </a:solidFill>
              </a:rPr>
              <a:t>[] A = </a:t>
            </a:r>
            <a:r>
              <a:rPr lang="en-US" altLang="zh-CN" sz="2000" dirty="0" err="1">
                <a:solidFill>
                  <a:srgbClr val="000099"/>
                </a:solidFill>
              </a:rPr>
              <a:t>alloc_array</a:t>
            </a:r>
            <a:r>
              <a:rPr lang="en-US" altLang="zh-CN" sz="2000" dirty="0">
                <a:solidFill>
                  <a:srgbClr val="000099"/>
                </a:solidFill>
              </a:rPr>
              <a:t>(</a:t>
            </a:r>
            <a:r>
              <a:rPr lang="en-US" altLang="zh-CN" sz="2000" dirty="0" err="1">
                <a:solidFill>
                  <a:srgbClr val="000099"/>
                </a:solidFill>
              </a:rPr>
              <a:t>int</a:t>
            </a:r>
            <a:r>
              <a:rPr lang="en-US" altLang="zh-CN" sz="2000" dirty="0">
                <a:solidFill>
                  <a:srgbClr val="000099"/>
                </a:solidFill>
              </a:rPr>
              <a:t>, 5);</a:t>
            </a:r>
          </a:p>
          <a:p>
            <a:pPr eaLnBrk="1" hangingPunct="1">
              <a:buNone/>
            </a:pPr>
            <a:r>
              <a:rPr lang="en-US" altLang="zh-CN" sz="2000" dirty="0">
                <a:solidFill>
                  <a:srgbClr val="000099"/>
                </a:solidFill>
              </a:rPr>
              <a:t>A is 0xE8176FF0 (</a:t>
            </a:r>
            <a:r>
              <a:rPr lang="en-US" altLang="zh-CN" sz="2000" dirty="0" err="1">
                <a:solidFill>
                  <a:srgbClr val="000099"/>
                </a:solidFill>
              </a:rPr>
              <a:t>int</a:t>
            </a:r>
            <a:r>
              <a:rPr lang="en-US" altLang="zh-CN" sz="2000" dirty="0">
                <a:solidFill>
                  <a:srgbClr val="000099"/>
                </a:solidFill>
              </a:rPr>
              <a:t>[] with 5 elements)</a:t>
            </a:r>
          </a:p>
          <a:p>
            <a:pPr eaLnBrk="1" hangingPunct="1">
              <a:buNone/>
            </a:pPr>
            <a:r>
              <a:rPr lang="en-US" altLang="zh-CN" sz="2000" dirty="0">
                <a:solidFill>
                  <a:srgbClr val="000099"/>
                </a:solidFill>
              </a:rPr>
              <a:t>--&gt; </a:t>
            </a:r>
            <a:r>
              <a:rPr lang="en-US" altLang="zh-CN" sz="2000" dirty="0" err="1">
                <a:solidFill>
                  <a:srgbClr val="000099"/>
                </a:solidFill>
              </a:rPr>
              <a:t>int</a:t>
            </a:r>
            <a:r>
              <a:rPr lang="en-US" altLang="zh-CN" sz="2000" dirty="0">
                <a:solidFill>
                  <a:srgbClr val="000099"/>
                </a:solidFill>
              </a:rPr>
              <a:t>[] B = A;</a:t>
            </a:r>
          </a:p>
          <a:p>
            <a:pPr eaLnBrk="1" hangingPunct="1">
              <a:buNone/>
            </a:pPr>
            <a:r>
              <a:rPr lang="en-US" altLang="zh-CN" sz="2000" dirty="0">
                <a:solidFill>
                  <a:srgbClr val="000099"/>
                </a:solidFill>
              </a:rPr>
              <a:t>B is 0xE8176FF0 (</a:t>
            </a:r>
            <a:r>
              <a:rPr lang="en-US" altLang="zh-CN" sz="2000" dirty="0" err="1">
                <a:solidFill>
                  <a:srgbClr val="000099"/>
                </a:solidFill>
              </a:rPr>
              <a:t>int</a:t>
            </a:r>
            <a:r>
              <a:rPr lang="en-US" altLang="zh-CN" sz="2000" dirty="0">
                <a:solidFill>
                  <a:srgbClr val="000099"/>
                </a:solidFill>
              </a:rPr>
              <a:t>[] with 5 elements)</a:t>
            </a:r>
          </a:p>
          <a:p>
            <a:pPr eaLnBrk="1" hangingPunct="1">
              <a:buNone/>
            </a:pPr>
            <a:r>
              <a:rPr lang="en-US" altLang="zh-CN" sz="2000" dirty="0">
                <a:solidFill>
                  <a:srgbClr val="000099"/>
                </a:solidFill>
              </a:rPr>
              <a:t>--&gt; A[0] = 42;</a:t>
            </a:r>
          </a:p>
          <a:p>
            <a:pPr eaLnBrk="1" hangingPunct="1">
              <a:buNone/>
            </a:pPr>
            <a:r>
              <a:rPr lang="en-US" altLang="zh-CN" sz="2000" dirty="0">
                <a:solidFill>
                  <a:srgbClr val="000099"/>
                </a:solidFill>
              </a:rPr>
              <a:t>A[0] is 42 (</a:t>
            </a:r>
            <a:r>
              <a:rPr lang="en-US" altLang="zh-CN" sz="2000" dirty="0" err="1">
                <a:solidFill>
                  <a:srgbClr val="000099"/>
                </a:solidFill>
              </a:rPr>
              <a:t>int</a:t>
            </a:r>
            <a:r>
              <a:rPr lang="en-US" altLang="zh-CN" sz="2000" dirty="0">
                <a:solidFill>
                  <a:srgbClr val="000099"/>
                </a:solidFill>
              </a:rPr>
              <a:t>)</a:t>
            </a:r>
          </a:p>
          <a:p>
            <a:pPr eaLnBrk="1" hangingPunct="1">
              <a:buNone/>
            </a:pPr>
            <a:r>
              <a:rPr lang="en-US" altLang="zh-CN" sz="2000" dirty="0">
                <a:solidFill>
                  <a:srgbClr val="000099"/>
                </a:solidFill>
              </a:rPr>
              <a:t>--&gt; B[0];</a:t>
            </a:r>
          </a:p>
          <a:p>
            <a:pPr eaLnBrk="1" hangingPunct="1">
              <a:buNone/>
            </a:pPr>
            <a:r>
              <a:rPr lang="en-US" altLang="zh-CN" sz="2000" dirty="0">
                <a:solidFill>
                  <a:srgbClr val="000099"/>
                </a:solidFill>
              </a:rPr>
              <a:t>42 (</a:t>
            </a:r>
            <a:r>
              <a:rPr lang="en-US" altLang="zh-CN" sz="2000" dirty="0" err="1">
                <a:solidFill>
                  <a:srgbClr val="000099"/>
                </a:solidFill>
              </a:rPr>
              <a:t>int</a:t>
            </a:r>
            <a:r>
              <a:rPr lang="en-US" altLang="zh-CN" sz="2000" dirty="0">
                <a:solidFill>
                  <a:srgbClr val="000099"/>
                </a:solidFill>
              </a:rPr>
              <a:t>)</a:t>
            </a:r>
          </a:p>
          <a:p>
            <a:pPr eaLnBrk="1" hangingPunct="1">
              <a:buNone/>
            </a:pPr>
            <a:r>
              <a:rPr lang="en-US" altLang="zh-CN" sz="2000" dirty="0">
                <a:solidFill>
                  <a:srgbClr val="000099"/>
                </a:solidFill>
              </a:rPr>
              <a:t>--&gt;</a:t>
            </a:r>
          </a:p>
        </p:txBody>
      </p:sp>
    </p:spTree>
    <p:extLst>
      <p:ext uri="{BB962C8B-B14F-4D97-AF65-F5344CB8AC3E}">
        <p14:creationId xmlns:p14="http://schemas.microsoft.com/office/powerpoint/2010/main" val="9361120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1ED877D1-3DC2-4C65-9573-6D11A359C2E2}" type="datetime1">
              <a:rPr lang="zh-CN" altLang="en-US"/>
              <a:pPr>
                <a:defRPr/>
              </a:pPr>
              <a:t>2020/5/4</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21ABCA66-739D-4423-BE97-1D7CFA6E2BFC}" type="slidenum">
              <a:rPr lang="en-US" altLang="zh-CN"/>
              <a:pPr>
                <a:defRPr/>
              </a:pPr>
              <a:t>26</a:t>
            </a:fld>
            <a:endParaRPr lang="en-US" altLang="zh-CN"/>
          </a:p>
        </p:txBody>
      </p:sp>
      <p:sp>
        <p:nvSpPr>
          <p:cNvPr id="105474" name="Rectangle 2"/>
          <p:cNvSpPr>
            <a:spLocks noGrp="1" noChangeArrowheads="1"/>
          </p:cNvSpPr>
          <p:nvPr>
            <p:ph type="title"/>
          </p:nvPr>
        </p:nvSpPr>
        <p:spPr/>
        <p:txBody>
          <a:bodyPr/>
          <a:lstStyle/>
          <a:p>
            <a:pPr eaLnBrk="1" hangingPunct="1">
              <a:defRPr/>
            </a:pPr>
            <a:r>
              <a:rPr lang="en-US" altLang="zh-CN" dirty="0" smtClean="0"/>
              <a:t>8 </a:t>
            </a:r>
            <a:r>
              <a:rPr lang="zh-CN" altLang="en-US" dirty="0" smtClean="0"/>
              <a:t>别名</a:t>
            </a:r>
            <a:r>
              <a:rPr lang="zh-CN" altLang="en-US" dirty="0" smtClean="0"/>
              <a:t>（续）</a:t>
            </a:r>
            <a:endParaRPr lang="zh-CN" altLang="en-US" dirty="0" smtClean="0"/>
          </a:p>
        </p:txBody>
      </p:sp>
      <p:sp>
        <p:nvSpPr>
          <p:cNvPr id="21510" name="Rectangle 3"/>
          <p:cNvSpPr>
            <a:spLocks noGrp="1" noChangeArrowheads="1"/>
          </p:cNvSpPr>
          <p:nvPr>
            <p:ph type="body" idx="1"/>
          </p:nvPr>
        </p:nvSpPr>
        <p:spPr>
          <a:xfrm>
            <a:off x="457200" y="1066800"/>
            <a:ext cx="8229600" cy="5064125"/>
          </a:xfrm>
        </p:spPr>
        <p:txBody>
          <a:bodyPr/>
          <a:lstStyle/>
          <a:p>
            <a:pPr eaLnBrk="1" hangingPunct="1">
              <a:buNone/>
            </a:pPr>
            <a:r>
              <a:rPr lang="zh-CN" altLang="en-US" sz="2800" dirty="0" smtClean="0">
                <a:solidFill>
                  <a:srgbClr val="000099"/>
                </a:solidFill>
              </a:rPr>
              <a:t>数组的复制</a:t>
            </a:r>
            <a:endParaRPr lang="en-US" altLang="zh-CN" sz="2800" dirty="0" smtClean="0">
              <a:solidFill>
                <a:srgbClr val="000099"/>
              </a:solidFill>
            </a:endParaRPr>
          </a:p>
          <a:p>
            <a:pPr eaLnBrk="1" hangingPunct="1">
              <a:buNone/>
            </a:pPr>
            <a:endParaRPr lang="en-US" altLang="zh-CN" sz="2000" dirty="0">
              <a:solidFill>
                <a:srgbClr val="000099"/>
              </a:solidFill>
            </a:endParaRPr>
          </a:p>
          <a:p>
            <a:pPr eaLnBrk="1" hangingPunct="1">
              <a:buNone/>
            </a:pPr>
            <a:r>
              <a:rPr lang="en-US" altLang="zh-CN" sz="2000" dirty="0">
                <a:solidFill>
                  <a:srgbClr val="000099"/>
                </a:solidFill>
              </a:rPr>
              <a:t>/* file copy.c0 */</a:t>
            </a:r>
          </a:p>
          <a:p>
            <a:pPr eaLnBrk="1" hangingPunct="1">
              <a:buNone/>
            </a:pPr>
            <a:r>
              <a:rPr lang="en-US" altLang="zh-CN" sz="2000" dirty="0" err="1">
                <a:solidFill>
                  <a:srgbClr val="000099"/>
                </a:solidFill>
              </a:rPr>
              <a:t>int</a:t>
            </a:r>
            <a:r>
              <a:rPr lang="en-US" altLang="zh-CN" sz="2000" dirty="0">
                <a:solidFill>
                  <a:srgbClr val="000099"/>
                </a:solidFill>
              </a:rPr>
              <a:t>[] </a:t>
            </a:r>
            <a:r>
              <a:rPr lang="en-US" altLang="zh-CN" sz="2000" dirty="0" err="1">
                <a:solidFill>
                  <a:srgbClr val="000099"/>
                </a:solidFill>
              </a:rPr>
              <a:t>array_copy</a:t>
            </a:r>
            <a:r>
              <a:rPr lang="en-US" altLang="zh-CN" sz="2000" dirty="0">
                <a:solidFill>
                  <a:srgbClr val="000099"/>
                </a:solidFill>
              </a:rPr>
              <a:t>(</a:t>
            </a:r>
            <a:r>
              <a:rPr lang="en-US" altLang="zh-CN" sz="2000" dirty="0" err="1">
                <a:solidFill>
                  <a:srgbClr val="000099"/>
                </a:solidFill>
              </a:rPr>
              <a:t>int</a:t>
            </a:r>
            <a:r>
              <a:rPr lang="en-US" altLang="zh-CN" sz="2000" dirty="0">
                <a:solidFill>
                  <a:srgbClr val="000099"/>
                </a:solidFill>
              </a:rPr>
              <a:t>[] A, </a:t>
            </a:r>
            <a:r>
              <a:rPr lang="en-US" altLang="zh-CN" sz="2000" dirty="0" err="1">
                <a:solidFill>
                  <a:srgbClr val="000099"/>
                </a:solidFill>
              </a:rPr>
              <a:t>int</a:t>
            </a:r>
            <a:r>
              <a:rPr lang="en-US" altLang="zh-CN" sz="2000" dirty="0">
                <a:solidFill>
                  <a:srgbClr val="000099"/>
                </a:solidFill>
              </a:rPr>
              <a:t> n)</a:t>
            </a:r>
          </a:p>
          <a:p>
            <a:pPr eaLnBrk="1" hangingPunct="1">
              <a:buNone/>
            </a:pPr>
            <a:r>
              <a:rPr lang="en-US" altLang="zh-CN" sz="2000" dirty="0">
                <a:solidFill>
                  <a:srgbClr val="000099"/>
                </a:solidFill>
              </a:rPr>
              <a:t>//@requires 0 &lt;= n &amp;&amp; n &lt;= \length(A);</a:t>
            </a:r>
          </a:p>
          <a:p>
            <a:pPr eaLnBrk="1" hangingPunct="1">
              <a:buNone/>
            </a:pPr>
            <a:r>
              <a:rPr lang="en-US" altLang="zh-CN" sz="2000" dirty="0">
                <a:solidFill>
                  <a:srgbClr val="000099"/>
                </a:solidFill>
              </a:rPr>
              <a:t>//@ensures \length(\result) == n;</a:t>
            </a:r>
          </a:p>
          <a:p>
            <a:pPr eaLnBrk="1" hangingPunct="1">
              <a:buNone/>
            </a:pPr>
            <a:r>
              <a:rPr lang="en-US" altLang="zh-CN" sz="2000" dirty="0">
                <a:solidFill>
                  <a:srgbClr val="000099"/>
                </a:solidFill>
              </a:rPr>
              <a:t>{</a:t>
            </a:r>
          </a:p>
          <a:p>
            <a:pPr eaLnBrk="1" hangingPunct="1">
              <a:buNone/>
            </a:pPr>
            <a:r>
              <a:rPr lang="en-US" altLang="zh-CN" sz="2000" dirty="0" smtClean="0">
                <a:solidFill>
                  <a:srgbClr val="000099"/>
                </a:solidFill>
              </a:rPr>
              <a:t>    </a:t>
            </a:r>
            <a:r>
              <a:rPr lang="en-US" altLang="zh-CN" sz="2000" dirty="0" err="1" smtClean="0">
                <a:solidFill>
                  <a:srgbClr val="000099"/>
                </a:solidFill>
              </a:rPr>
              <a:t>int</a:t>
            </a:r>
            <a:r>
              <a:rPr lang="en-US" altLang="zh-CN" sz="2000" dirty="0">
                <a:solidFill>
                  <a:srgbClr val="000099"/>
                </a:solidFill>
              </a:rPr>
              <a:t>[] B = </a:t>
            </a:r>
            <a:r>
              <a:rPr lang="en-US" altLang="zh-CN" sz="2000" dirty="0" err="1">
                <a:solidFill>
                  <a:srgbClr val="000099"/>
                </a:solidFill>
              </a:rPr>
              <a:t>alloc_array</a:t>
            </a:r>
            <a:r>
              <a:rPr lang="en-US" altLang="zh-CN" sz="2000" dirty="0">
                <a:solidFill>
                  <a:srgbClr val="000099"/>
                </a:solidFill>
              </a:rPr>
              <a:t>(</a:t>
            </a:r>
            <a:r>
              <a:rPr lang="en-US" altLang="zh-CN" sz="2000" dirty="0" err="1">
                <a:solidFill>
                  <a:srgbClr val="000099"/>
                </a:solidFill>
              </a:rPr>
              <a:t>int</a:t>
            </a:r>
            <a:r>
              <a:rPr lang="en-US" altLang="zh-CN" sz="2000" dirty="0">
                <a:solidFill>
                  <a:srgbClr val="000099"/>
                </a:solidFill>
              </a:rPr>
              <a:t>, n);</a:t>
            </a:r>
          </a:p>
          <a:p>
            <a:pPr eaLnBrk="1" hangingPunct="1">
              <a:buNone/>
            </a:pPr>
            <a:r>
              <a:rPr lang="en-US" altLang="zh-CN" sz="2000" dirty="0" smtClean="0">
                <a:solidFill>
                  <a:srgbClr val="000099"/>
                </a:solidFill>
              </a:rPr>
              <a:t>    for </a:t>
            </a:r>
            <a:r>
              <a:rPr lang="en-US" altLang="zh-CN" sz="2000" dirty="0">
                <a:solidFill>
                  <a:srgbClr val="000099"/>
                </a:solidFill>
              </a:rPr>
              <a:t>(</a:t>
            </a:r>
            <a:r>
              <a:rPr lang="en-US" altLang="zh-CN" sz="2000" dirty="0" err="1">
                <a:solidFill>
                  <a:srgbClr val="000099"/>
                </a:solidFill>
              </a:rPr>
              <a:t>int</a:t>
            </a:r>
            <a:r>
              <a:rPr lang="en-US" altLang="zh-CN" sz="2000" dirty="0">
                <a:solidFill>
                  <a:srgbClr val="000099"/>
                </a:solidFill>
              </a:rPr>
              <a:t> </a:t>
            </a:r>
            <a:r>
              <a:rPr lang="en-US" altLang="zh-CN" sz="2000" dirty="0" err="1">
                <a:solidFill>
                  <a:srgbClr val="000099"/>
                </a:solidFill>
              </a:rPr>
              <a:t>i</a:t>
            </a:r>
            <a:r>
              <a:rPr lang="en-US" altLang="zh-CN" sz="2000" dirty="0">
                <a:solidFill>
                  <a:srgbClr val="000099"/>
                </a:solidFill>
              </a:rPr>
              <a:t> = 0; </a:t>
            </a:r>
            <a:r>
              <a:rPr lang="en-US" altLang="zh-CN" sz="2000" dirty="0" err="1">
                <a:solidFill>
                  <a:srgbClr val="000099"/>
                </a:solidFill>
              </a:rPr>
              <a:t>i</a:t>
            </a:r>
            <a:r>
              <a:rPr lang="en-US" altLang="zh-CN" sz="2000" dirty="0">
                <a:solidFill>
                  <a:srgbClr val="000099"/>
                </a:solidFill>
              </a:rPr>
              <a:t> &lt; n; </a:t>
            </a:r>
            <a:r>
              <a:rPr lang="en-US" altLang="zh-CN" sz="2000" dirty="0" err="1">
                <a:solidFill>
                  <a:srgbClr val="000099"/>
                </a:solidFill>
              </a:rPr>
              <a:t>i</a:t>
            </a:r>
            <a:r>
              <a:rPr lang="en-US" altLang="zh-CN" sz="2000" dirty="0">
                <a:solidFill>
                  <a:srgbClr val="000099"/>
                </a:solidFill>
              </a:rPr>
              <a:t>++)</a:t>
            </a:r>
          </a:p>
          <a:p>
            <a:pPr eaLnBrk="1" hangingPunct="1">
              <a:buNone/>
            </a:pPr>
            <a:r>
              <a:rPr lang="en-US" altLang="zh-CN" sz="2000" dirty="0" smtClean="0">
                <a:solidFill>
                  <a:srgbClr val="000099"/>
                </a:solidFill>
              </a:rPr>
              <a:t>    //@</a:t>
            </a:r>
            <a:r>
              <a:rPr lang="en-US" altLang="zh-CN" sz="2000" dirty="0" err="1">
                <a:solidFill>
                  <a:srgbClr val="000099"/>
                </a:solidFill>
              </a:rPr>
              <a:t>loop_invariant</a:t>
            </a:r>
            <a:r>
              <a:rPr lang="en-US" altLang="zh-CN" sz="2000" dirty="0">
                <a:solidFill>
                  <a:srgbClr val="000099"/>
                </a:solidFill>
              </a:rPr>
              <a:t> 0 &lt;= </a:t>
            </a:r>
            <a:r>
              <a:rPr lang="en-US" altLang="zh-CN" sz="2000" dirty="0" err="1">
                <a:solidFill>
                  <a:srgbClr val="000099"/>
                </a:solidFill>
              </a:rPr>
              <a:t>i</a:t>
            </a:r>
            <a:r>
              <a:rPr lang="en-US" altLang="zh-CN" sz="2000" dirty="0">
                <a:solidFill>
                  <a:srgbClr val="000099"/>
                </a:solidFill>
              </a:rPr>
              <a:t>;</a:t>
            </a:r>
          </a:p>
          <a:p>
            <a:pPr eaLnBrk="1" hangingPunct="1">
              <a:buNone/>
            </a:pPr>
            <a:r>
              <a:rPr lang="en-US" altLang="zh-CN" sz="2000" dirty="0" smtClean="0">
                <a:solidFill>
                  <a:srgbClr val="000099"/>
                </a:solidFill>
              </a:rPr>
              <a:t>        B[</a:t>
            </a:r>
            <a:r>
              <a:rPr lang="en-US" altLang="zh-CN" sz="2000" dirty="0" err="1" smtClean="0">
                <a:solidFill>
                  <a:srgbClr val="000099"/>
                </a:solidFill>
              </a:rPr>
              <a:t>i</a:t>
            </a:r>
            <a:r>
              <a:rPr lang="en-US" altLang="zh-CN" sz="2000" dirty="0">
                <a:solidFill>
                  <a:srgbClr val="000099"/>
                </a:solidFill>
              </a:rPr>
              <a:t>] = A[</a:t>
            </a:r>
            <a:r>
              <a:rPr lang="en-US" altLang="zh-CN" sz="2000" dirty="0" err="1">
                <a:solidFill>
                  <a:srgbClr val="000099"/>
                </a:solidFill>
              </a:rPr>
              <a:t>i</a:t>
            </a:r>
            <a:r>
              <a:rPr lang="en-US" altLang="zh-CN" sz="2000" dirty="0">
                <a:solidFill>
                  <a:srgbClr val="000099"/>
                </a:solidFill>
              </a:rPr>
              <a:t>];</a:t>
            </a:r>
          </a:p>
          <a:p>
            <a:pPr eaLnBrk="1" hangingPunct="1">
              <a:buNone/>
            </a:pPr>
            <a:r>
              <a:rPr lang="en-US" altLang="zh-CN" sz="2000" dirty="0" smtClean="0">
                <a:solidFill>
                  <a:srgbClr val="000099"/>
                </a:solidFill>
              </a:rPr>
              <a:t>    return </a:t>
            </a:r>
            <a:r>
              <a:rPr lang="en-US" altLang="zh-CN" sz="2000" dirty="0">
                <a:solidFill>
                  <a:srgbClr val="000099"/>
                </a:solidFill>
              </a:rPr>
              <a:t>B;</a:t>
            </a:r>
          </a:p>
          <a:p>
            <a:pPr eaLnBrk="1" hangingPunct="1">
              <a:buNone/>
            </a:pPr>
            <a:r>
              <a:rPr lang="en-US" altLang="zh-CN" sz="2000" dirty="0">
                <a:solidFill>
                  <a:srgbClr val="000099"/>
                </a:solidFill>
              </a:rPr>
              <a:t>}</a:t>
            </a:r>
          </a:p>
        </p:txBody>
      </p:sp>
    </p:spTree>
    <p:extLst>
      <p:ext uri="{BB962C8B-B14F-4D97-AF65-F5344CB8AC3E}">
        <p14:creationId xmlns:p14="http://schemas.microsoft.com/office/powerpoint/2010/main" val="35750653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1ED877D1-3DC2-4C65-9573-6D11A359C2E2}" type="datetime1">
              <a:rPr lang="zh-CN" altLang="en-US"/>
              <a:pPr>
                <a:defRPr/>
              </a:pPr>
              <a:t>2020/5/4</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21ABCA66-739D-4423-BE97-1D7CFA6E2BFC}" type="slidenum">
              <a:rPr lang="en-US" altLang="zh-CN"/>
              <a:pPr>
                <a:defRPr/>
              </a:pPr>
              <a:t>27</a:t>
            </a:fld>
            <a:endParaRPr lang="en-US" altLang="zh-CN"/>
          </a:p>
        </p:txBody>
      </p:sp>
      <p:sp>
        <p:nvSpPr>
          <p:cNvPr id="105474" name="Rectangle 2"/>
          <p:cNvSpPr>
            <a:spLocks noGrp="1" noChangeArrowheads="1"/>
          </p:cNvSpPr>
          <p:nvPr>
            <p:ph type="title"/>
          </p:nvPr>
        </p:nvSpPr>
        <p:spPr/>
        <p:txBody>
          <a:bodyPr/>
          <a:lstStyle/>
          <a:p>
            <a:pPr eaLnBrk="1" hangingPunct="1">
              <a:defRPr/>
            </a:pPr>
            <a:r>
              <a:rPr lang="en-US" altLang="zh-CN" dirty="0" smtClean="0"/>
              <a:t>8 </a:t>
            </a:r>
            <a:r>
              <a:rPr lang="zh-CN" altLang="en-US" dirty="0" smtClean="0"/>
              <a:t>别名</a:t>
            </a:r>
            <a:r>
              <a:rPr lang="zh-CN" altLang="en-US" dirty="0" smtClean="0"/>
              <a:t>（续）</a:t>
            </a:r>
            <a:endParaRPr lang="zh-CN" altLang="en-US" dirty="0" smtClean="0"/>
          </a:p>
        </p:txBody>
      </p:sp>
      <p:sp>
        <p:nvSpPr>
          <p:cNvPr id="21510" name="Rectangle 3"/>
          <p:cNvSpPr>
            <a:spLocks noGrp="1" noChangeArrowheads="1"/>
          </p:cNvSpPr>
          <p:nvPr>
            <p:ph type="body" idx="1"/>
          </p:nvPr>
        </p:nvSpPr>
        <p:spPr>
          <a:xfrm>
            <a:off x="457200" y="1066800"/>
            <a:ext cx="8229600" cy="5064125"/>
          </a:xfrm>
        </p:spPr>
        <p:txBody>
          <a:bodyPr/>
          <a:lstStyle/>
          <a:p>
            <a:pPr eaLnBrk="1" hangingPunct="1">
              <a:buNone/>
            </a:pPr>
            <a:r>
              <a:rPr lang="en-US" altLang="zh-CN" sz="2000" dirty="0">
                <a:solidFill>
                  <a:srgbClr val="000099"/>
                </a:solidFill>
              </a:rPr>
              <a:t>% coin copy.c0 -d</a:t>
            </a:r>
          </a:p>
          <a:p>
            <a:pPr eaLnBrk="1" hangingPunct="1">
              <a:buNone/>
            </a:pPr>
            <a:r>
              <a:rPr lang="en-US" altLang="zh-CN" sz="2000" dirty="0">
                <a:solidFill>
                  <a:srgbClr val="000099"/>
                </a:solidFill>
              </a:rPr>
              <a:t>Coin 0.2.9 'Penny'(r10, Fri Jan 6 22:08:54 EST 2012)</a:t>
            </a:r>
          </a:p>
          <a:p>
            <a:pPr eaLnBrk="1" hangingPunct="1">
              <a:buNone/>
            </a:pPr>
            <a:r>
              <a:rPr lang="en-US" altLang="zh-CN" sz="2000" dirty="0">
                <a:solidFill>
                  <a:srgbClr val="000099"/>
                </a:solidFill>
              </a:rPr>
              <a:t>Type `#help' for help or `#quit' to exit.</a:t>
            </a:r>
          </a:p>
          <a:p>
            <a:pPr eaLnBrk="1" hangingPunct="1">
              <a:buNone/>
            </a:pPr>
            <a:r>
              <a:rPr lang="en-US" altLang="zh-CN" sz="2000" dirty="0">
                <a:solidFill>
                  <a:srgbClr val="000099"/>
                </a:solidFill>
              </a:rPr>
              <a:t>--&gt; </a:t>
            </a:r>
            <a:r>
              <a:rPr lang="en-US" altLang="zh-CN" sz="2000" dirty="0" err="1">
                <a:solidFill>
                  <a:srgbClr val="000099"/>
                </a:solidFill>
              </a:rPr>
              <a:t>int</a:t>
            </a:r>
            <a:r>
              <a:rPr lang="en-US" altLang="zh-CN" sz="2000" dirty="0">
                <a:solidFill>
                  <a:srgbClr val="000099"/>
                </a:solidFill>
              </a:rPr>
              <a:t>[] A = </a:t>
            </a:r>
            <a:r>
              <a:rPr lang="en-US" altLang="zh-CN" sz="2000" dirty="0" err="1">
                <a:solidFill>
                  <a:srgbClr val="000099"/>
                </a:solidFill>
              </a:rPr>
              <a:t>alloc_array</a:t>
            </a:r>
            <a:r>
              <a:rPr lang="en-US" altLang="zh-CN" sz="2000" dirty="0">
                <a:solidFill>
                  <a:srgbClr val="000099"/>
                </a:solidFill>
              </a:rPr>
              <a:t>(</a:t>
            </a:r>
            <a:r>
              <a:rPr lang="en-US" altLang="zh-CN" sz="2000" dirty="0" err="1">
                <a:solidFill>
                  <a:srgbClr val="000099"/>
                </a:solidFill>
              </a:rPr>
              <a:t>int</a:t>
            </a:r>
            <a:r>
              <a:rPr lang="en-US" altLang="zh-CN" sz="2000" dirty="0">
                <a:solidFill>
                  <a:srgbClr val="000099"/>
                </a:solidFill>
              </a:rPr>
              <a:t>, 10);</a:t>
            </a:r>
          </a:p>
          <a:p>
            <a:pPr eaLnBrk="1" hangingPunct="1">
              <a:buNone/>
            </a:pPr>
            <a:r>
              <a:rPr lang="en-US" altLang="zh-CN" sz="2000" dirty="0">
                <a:solidFill>
                  <a:srgbClr val="000099"/>
                </a:solidFill>
              </a:rPr>
              <a:t>A is 0xF3B8DFF0 (</a:t>
            </a:r>
            <a:r>
              <a:rPr lang="en-US" altLang="zh-CN" sz="2000" dirty="0" err="1">
                <a:solidFill>
                  <a:srgbClr val="000099"/>
                </a:solidFill>
              </a:rPr>
              <a:t>int</a:t>
            </a:r>
            <a:r>
              <a:rPr lang="en-US" altLang="zh-CN" sz="2000" dirty="0">
                <a:solidFill>
                  <a:srgbClr val="000099"/>
                </a:solidFill>
              </a:rPr>
              <a:t>[] with 10 elements)</a:t>
            </a:r>
          </a:p>
          <a:p>
            <a:pPr eaLnBrk="1" hangingPunct="1">
              <a:buNone/>
            </a:pPr>
            <a:r>
              <a:rPr lang="en-US" altLang="zh-CN" sz="2000" dirty="0">
                <a:solidFill>
                  <a:srgbClr val="000099"/>
                </a:solidFill>
              </a:rPr>
              <a:t>--&gt; for (</a:t>
            </a:r>
            <a:r>
              <a:rPr lang="en-US" altLang="zh-CN" sz="2000" dirty="0" err="1">
                <a:solidFill>
                  <a:srgbClr val="000099"/>
                </a:solidFill>
              </a:rPr>
              <a:t>int</a:t>
            </a:r>
            <a:r>
              <a:rPr lang="en-US" altLang="zh-CN" sz="2000" dirty="0">
                <a:solidFill>
                  <a:srgbClr val="000099"/>
                </a:solidFill>
              </a:rPr>
              <a:t> </a:t>
            </a:r>
            <a:r>
              <a:rPr lang="en-US" altLang="zh-CN" sz="2000" dirty="0" err="1">
                <a:solidFill>
                  <a:srgbClr val="000099"/>
                </a:solidFill>
              </a:rPr>
              <a:t>i</a:t>
            </a:r>
            <a:r>
              <a:rPr lang="en-US" altLang="zh-CN" sz="2000" dirty="0">
                <a:solidFill>
                  <a:srgbClr val="000099"/>
                </a:solidFill>
              </a:rPr>
              <a:t> = 0; </a:t>
            </a:r>
            <a:r>
              <a:rPr lang="en-US" altLang="zh-CN" sz="2000" dirty="0" err="1">
                <a:solidFill>
                  <a:srgbClr val="000099"/>
                </a:solidFill>
              </a:rPr>
              <a:t>i</a:t>
            </a:r>
            <a:r>
              <a:rPr lang="en-US" altLang="zh-CN" sz="2000" dirty="0">
                <a:solidFill>
                  <a:srgbClr val="000099"/>
                </a:solidFill>
              </a:rPr>
              <a:t> &lt; 10; </a:t>
            </a:r>
            <a:r>
              <a:rPr lang="en-US" altLang="zh-CN" sz="2000" dirty="0" err="1">
                <a:solidFill>
                  <a:srgbClr val="000099"/>
                </a:solidFill>
              </a:rPr>
              <a:t>i</a:t>
            </a:r>
            <a:r>
              <a:rPr lang="en-US" altLang="zh-CN" sz="2000" dirty="0">
                <a:solidFill>
                  <a:srgbClr val="000099"/>
                </a:solidFill>
              </a:rPr>
              <a:t>++) A[</a:t>
            </a:r>
            <a:r>
              <a:rPr lang="en-US" altLang="zh-CN" sz="2000" dirty="0" err="1">
                <a:solidFill>
                  <a:srgbClr val="000099"/>
                </a:solidFill>
              </a:rPr>
              <a:t>i</a:t>
            </a:r>
            <a:r>
              <a:rPr lang="en-US" altLang="zh-CN" sz="2000" dirty="0">
                <a:solidFill>
                  <a:srgbClr val="000099"/>
                </a:solidFill>
              </a:rPr>
              <a:t>] = </a:t>
            </a:r>
            <a:r>
              <a:rPr lang="en-US" altLang="zh-CN" sz="2000" dirty="0" err="1">
                <a:solidFill>
                  <a:srgbClr val="000099"/>
                </a:solidFill>
              </a:rPr>
              <a:t>i</a:t>
            </a:r>
            <a:r>
              <a:rPr lang="en-US" altLang="zh-CN" sz="2000" dirty="0">
                <a:solidFill>
                  <a:srgbClr val="000099"/>
                </a:solidFill>
              </a:rPr>
              <a:t>*</a:t>
            </a:r>
            <a:r>
              <a:rPr lang="en-US" altLang="zh-CN" sz="2000" dirty="0" err="1">
                <a:solidFill>
                  <a:srgbClr val="000099"/>
                </a:solidFill>
              </a:rPr>
              <a:t>i</a:t>
            </a:r>
            <a:r>
              <a:rPr lang="en-US" altLang="zh-CN" sz="2000" dirty="0">
                <a:solidFill>
                  <a:srgbClr val="000099"/>
                </a:solidFill>
              </a:rPr>
              <a:t>;</a:t>
            </a:r>
          </a:p>
          <a:p>
            <a:pPr eaLnBrk="1" hangingPunct="1">
              <a:buNone/>
            </a:pPr>
            <a:r>
              <a:rPr lang="en-US" altLang="zh-CN" sz="2000" dirty="0">
                <a:solidFill>
                  <a:srgbClr val="000099"/>
                </a:solidFill>
              </a:rPr>
              <a:t>--&gt; </a:t>
            </a:r>
            <a:r>
              <a:rPr lang="en-US" altLang="zh-CN" sz="2000" dirty="0" err="1">
                <a:solidFill>
                  <a:srgbClr val="000099"/>
                </a:solidFill>
              </a:rPr>
              <a:t>int</a:t>
            </a:r>
            <a:r>
              <a:rPr lang="en-US" altLang="zh-CN" sz="2000" dirty="0">
                <a:solidFill>
                  <a:srgbClr val="000099"/>
                </a:solidFill>
              </a:rPr>
              <a:t>[] B = </a:t>
            </a:r>
            <a:r>
              <a:rPr lang="en-US" altLang="zh-CN" sz="2000" dirty="0" err="1">
                <a:solidFill>
                  <a:srgbClr val="000099"/>
                </a:solidFill>
              </a:rPr>
              <a:t>array_copy</a:t>
            </a:r>
            <a:r>
              <a:rPr lang="en-US" altLang="zh-CN" sz="2000" dirty="0">
                <a:solidFill>
                  <a:srgbClr val="000099"/>
                </a:solidFill>
              </a:rPr>
              <a:t>(A, 10);</a:t>
            </a:r>
          </a:p>
          <a:p>
            <a:pPr eaLnBrk="1" hangingPunct="1">
              <a:buNone/>
            </a:pPr>
            <a:r>
              <a:rPr lang="en-US" altLang="zh-CN" sz="2000" dirty="0">
                <a:solidFill>
                  <a:srgbClr val="000099"/>
                </a:solidFill>
              </a:rPr>
              <a:t>B is 0xF3B8DFB0 (</a:t>
            </a:r>
            <a:r>
              <a:rPr lang="en-US" altLang="zh-CN" sz="2000" dirty="0" err="1">
                <a:solidFill>
                  <a:srgbClr val="000099"/>
                </a:solidFill>
              </a:rPr>
              <a:t>int</a:t>
            </a:r>
            <a:r>
              <a:rPr lang="en-US" altLang="zh-CN" sz="2000" dirty="0">
                <a:solidFill>
                  <a:srgbClr val="000099"/>
                </a:solidFill>
              </a:rPr>
              <a:t>[] with 10 elements)</a:t>
            </a:r>
          </a:p>
          <a:p>
            <a:pPr eaLnBrk="1" hangingPunct="1">
              <a:buNone/>
            </a:pPr>
            <a:r>
              <a:rPr lang="en-US" altLang="zh-CN" sz="2000" dirty="0">
                <a:solidFill>
                  <a:srgbClr val="000099"/>
                </a:solidFill>
              </a:rPr>
              <a:t>--&gt; B[9];</a:t>
            </a:r>
          </a:p>
          <a:p>
            <a:pPr eaLnBrk="1" hangingPunct="1">
              <a:buNone/>
            </a:pPr>
            <a:r>
              <a:rPr lang="en-US" altLang="zh-CN" sz="2000" dirty="0">
                <a:solidFill>
                  <a:srgbClr val="000099"/>
                </a:solidFill>
              </a:rPr>
              <a:t>81 (</a:t>
            </a:r>
            <a:r>
              <a:rPr lang="en-US" altLang="zh-CN" sz="2000" dirty="0" err="1">
                <a:solidFill>
                  <a:srgbClr val="000099"/>
                </a:solidFill>
              </a:rPr>
              <a:t>int</a:t>
            </a:r>
            <a:r>
              <a:rPr lang="en-US" altLang="zh-CN" sz="2000" dirty="0">
                <a:solidFill>
                  <a:srgbClr val="000099"/>
                </a:solidFill>
              </a:rPr>
              <a:t>)</a:t>
            </a:r>
          </a:p>
          <a:p>
            <a:pPr eaLnBrk="1" hangingPunct="1">
              <a:buNone/>
            </a:pPr>
            <a:r>
              <a:rPr lang="en-US" altLang="zh-CN" sz="2000" dirty="0">
                <a:solidFill>
                  <a:srgbClr val="000099"/>
                </a:solidFill>
              </a:rPr>
              <a:t>--&gt; A[9] = 17;</a:t>
            </a:r>
          </a:p>
          <a:p>
            <a:pPr eaLnBrk="1" hangingPunct="1">
              <a:buNone/>
            </a:pPr>
            <a:r>
              <a:rPr lang="en-US" altLang="zh-CN" sz="2000" dirty="0">
                <a:solidFill>
                  <a:srgbClr val="000099"/>
                </a:solidFill>
              </a:rPr>
              <a:t>A[9] is 17 (</a:t>
            </a:r>
            <a:r>
              <a:rPr lang="en-US" altLang="zh-CN" sz="2000" dirty="0" err="1">
                <a:solidFill>
                  <a:srgbClr val="000099"/>
                </a:solidFill>
              </a:rPr>
              <a:t>int</a:t>
            </a:r>
            <a:r>
              <a:rPr lang="en-US" altLang="zh-CN" sz="2000" dirty="0">
                <a:solidFill>
                  <a:srgbClr val="000099"/>
                </a:solidFill>
              </a:rPr>
              <a:t>)</a:t>
            </a:r>
          </a:p>
          <a:p>
            <a:pPr eaLnBrk="1" hangingPunct="1">
              <a:buNone/>
            </a:pPr>
            <a:r>
              <a:rPr lang="en-US" altLang="zh-CN" sz="2000" dirty="0">
                <a:solidFill>
                  <a:srgbClr val="000099"/>
                </a:solidFill>
              </a:rPr>
              <a:t>--&gt; B[9];</a:t>
            </a:r>
          </a:p>
          <a:p>
            <a:pPr eaLnBrk="1" hangingPunct="1">
              <a:buNone/>
            </a:pPr>
            <a:r>
              <a:rPr lang="en-US" altLang="zh-CN" sz="2000" dirty="0">
                <a:solidFill>
                  <a:srgbClr val="000099"/>
                </a:solidFill>
              </a:rPr>
              <a:t>81 (</a:t>
            </a:r>
            <a:r>
              <a:rPr lang="en-US" altLang="zh-CN" sz="2000" dirty="0" err="1">
                <a:solidFill>
                  <a:srgbClr val="000099"/>
                </a:solidFill>
              </a:rPr>
              <a:t>int</a:t>
            </a:r>
            <a:r>
              <a:rPr lang="en-US" altLang="zh-CN" sz="2000" dirty="0">
                <a:solidFill>
                  <a:srgbClr val="000099"/>
                </a:solidFill>
              </a:rPr>
              <a:t>)</a:t>
            </a:r>
          </a:p>
          <a:p>
            <a:pPr eaLnBrk="1" hangingPunct="1">
              <a:buNone/>
            </a:pPr>
            <a:r>
              <a:rPr lang="en-US" altLang="zh-CN" sz="2000" dirty="0">
                <a:solidFill>
                  <a:srgbClr val="000099"/>
                </a:solidFill>
              </a:rPr>
              <a:t>--&gt;</a:t>
            </a:r>
            <a:endParaRPr lang="en-US" altLang="zh-CN" sz="2000" dirty="0" smtClean="0">
              <a:solidFill>
                <a:srgbClr val="000099"/>
              </a:solidFill>
            </a:endParaRPr>
          </a:p>
        </p:txBody>
      </p:sp>
    </p:spTree>
    <p:extLst>
      <p:ext uri="{BB962C8B-B14F-4D97-AF65-F5344CB8AC3E}">
        <p14:creationId xmlns:p14="http://schemas.microsoft.com/office/powerpoint/2010/main" val="39525401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3CCFF934-AC39-4DBA-A2BC-B39C1031C257}" type="datetime1">
              <a:rPr lang="zh-CN" altLang="en-US"/>
              <a:pPr>
                <a:defRPr/>
              </a:pPr>
              <a:t>2020/5/4</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EB9D4309-9505-47B7-B510-FA437C420139}" type="slidenum">
              <a:rPr lang="en-US" altLang="zh-CN"/>
              <a:pPr>
                <a:defRPr/>
              </a:pPr>
              <a:t>28</a:t>
            </a:fld>
            <a:endParaRPr lang="en-US" altLang="zh-CN"/>
          </a:p>
        </p:txBody>
      </p:sp>
      <p:sp>
        <p:nvSpPr>
          <p:cNvPr id="106498" name="Rectangle 2"/>
          <p:cNvSpPr>
            <a:spLocks noGrp="1" noChangeArrowheads="1"/>
          </p:cNvSpPr>
          <p:nvPr>
            <p:ph type="title"/>
          </p:nvPr>
        </p:nvSpPr>
        <p:spPr/>
        <p:txBody>
          <a:bodyPr/>
          <a:lstStyle/>
          <a:p>
            <a:pPr eaLnBrk="1" hangingPunct="1">
              <a:defRPr/>
            </a:pPr>
            <a:r>
              <a:rPr lang="zh-CN" altLang="en-US" smtClean="0"/>
              <a:t>作业</a:t>
            </a:r>
          </a:p>
        </p:txBody>
      </p:sp>
      <p:sp>
        <p:nvSpPr>
          <p:cNvPr id="22534" name="Rectangle 3"/>
          <p:cNvSpPr>
            <a:spLocks noGrp="1" noChangeArrowheads="1"/>
          </p:cNvSpPr>
          <p:nvPr>
            <p:ph type="body" idx="1"/>
          </p:nvPr>
        </p:nvSpPr>
        <p:spPr>
          <a:xfrm>
            <a:off x="457200" y="1143000"/>
            <a:ext cx="8229600" cy="4987925"/>
          </a:xfrm>
        </p:spPr>
        <p:txBody>
          <a:bodyPr/>
          <a:lstStyle/>
          <a:p>
            <a:pPr eaLnBrk="1" hangingPunct="1">
              <a:lnSpc>
                <a:spcPct val="90000"/>
              </a:lnSpc>
              <a:buFont typeface="Wingdings" panose="05000000000000000000" pitchFamily="2" charset="2"/>
              <a:buNone/>
            </a:pPr>
            <a:r>
              <a:rPr lang="en-US" altLang="zh-CN" sz="2200" smtClean="0"/>
              <a:t>	</a:t>
            </a:r>
            <a:r>
              <a:rPr lang="zh-CN" altLang="en-US" sz="2200" smtClean="0"/>
              <a:t>习题</a:t>
            </a:r>
            <a:r>
              <a:rPr lang="en-US" altLang="zh-CN" sz="2200" smtClean="0"/>
              <a:t>1  </a:t>
            </a:r>
            <a:r>
              <a:rPr lang="zh-CN" altLang="en-US" sz="2200" smtClean="0"/>
              <a:t>编写一个函数</a:t>
            </a:r>
            <a:r>
              <a:rPr lang="en-US" altLang="zh-CN" sz="2200" smtClean="0"/>
              <a:t>array_part</a:t>
            </a:r>
            <a:r>
              <a:rPr lang="zh-CN" altLang="en-US" sz="2200" smtClean="0"/>
              <a:t>，创建给定数组的一个部分拷贝，即将给定数组从第</a:t>
            </a:r>
            <a:r>
              <a:rPr lang="en-US" altLang="zh-CN" sz="2200" smtClean="0"/>
              <a:t>i</a:t>
            </a:r>
            <a:r>
              <a:rPr lang="zh-CN" altLang="en-US" sz="2200" smtClean="0"/>
              <a:t>个元素到第</a:t>
            </a:r>
            <a:r>
              <a:rPr lang="en-US" altLang="zh-CN" sz="2200" smtClean="0"/>
              <a:t>j</a:t>
            </a:r>
            <a:r>
              <a:rPr lang="zh-CN" altLang="en-US" sz="2200" smtClean="0"/>
              <a:t>个元素复制到另一数组并返回得到的数组。函数原型：</a:t>
            </a:r>
          </a:p>
          <a:p>
            <a:pPr eaLnBrk="1" hangingPunct="1">
              <a:lnSpc>
                <a:spcPct val="90000"/>
              </a:lnSpc>
              <a:buFont typeface="Wingdings" panose="05000000000000000000" pitchFamily="2" charset="2"/>
              <a:buNone/>
            </a:pPr>
            <a:r>
              <a:rPr lang="zh-CN" altLang="en-US" sz="2200" smtClean="0"/>
              <a:t>	      </a:t>
            </a:r>
            <a:r>
              <a:rPr lang="en-US" altLang="zh-CN" sz="2200" smtClean="0"/>
              <a:t>int[ ] array_part(int[ ] A, int i, int j);</a:t>
            </a:r>
          </a:p>
          <a:p>
            <a:pPr eaLnBrk="1" hangingPunct="1">
              <a:lnSpc>
                <a:spcPct val="90000"/>
              </a:lnSpc>
              <a:buFont typeface="Wingdings" panose="05000000000000000000" pitchFamily="2" charset="2"/>
              <a:buNone/>
            </a:pPr>
            <a:r>
              <a:rPr lang="en-US" altLang="zh-CN" sz="2200" smtClean="0"/>
              <a:t>	</a:t>
            </a:r>
            <a:r>
              <a:rPr lang="zh-CN" altLang="en-US" sz="2200" smtClean="0"/>
              <a:t>为这个函数制定规范说明和循环不变量。通过检查循环不变量和证明数组边界来证明这个函数是正确的。</a:t>
            </a:r>
          </a:p>
          <a:p>
            <a:pPr eaLnBrk="1" hangingPunct="1">
              <a:lnSpc>
                <a:spcPct val="90000"/>
              </a:lnSpc>
              <a:buFont typeface="Wingdings" panose="05000000000000000000" pitchFamily="2" charset="2"/>
              <a:buNone/>
            </a:pPr>
            <a:endParaRPr lang="zh-CN" altLang="en-US" sz="2200" smtClean="0"/>
          </a:p>
          <a:p>
            <a:pPr eaLnBrk="1" hangingPunct="1">
              <a:lnSpc>
                <a:spcPct val="90000"/>
              </a:lnSpc>
              <a:buFont typeface="Wingdings" panose="05000000000000000000" pitchFamily="2" charset="2"/>
              <a:buNone/>
            </a:pPr>
            <a:r>
              <a:rPr lang="zh-CN" altLang="en-US" sz="2200" smtClean="0"/>
              <a:t>	习题</a:t>
            </a:r>
            <a:r>
              <a:rPr lang="en-US" altLang="zh-CN" sz="2200" smtClean="0"/>
              <a:t>2  </a:t>
            </a:r>
            <a:r>
              <a:rPr lang="zh-CN" altLang="en-US" sz="2200" smtClean="0"/>
              <a:t>编写一个函数</a:t>
            </a:r>
            <a:r>
              <a:rPr lang="en-US" altLang="zh-CN" sz="2200" smtClean="0"/>
              <a:t>copy_into</a:t>
            </a:r>
            <a:r>
              <a:rPr lang="zh-CN" altLang="en-US" sz="2200" smtClean="0"/>
              <a:t>，复制给定数组</a:t>
            </a:r>
            <a:r>
              <a:rPr lang="en-US" altLang="zh-CN" sz="2200" smtClean="0"/>
              <a:t>source</a:t>
            </a:r>
            <a:r>
              <a:rPr lang="zh-CN" altLang="en-US" sz="2200" smtClean="0"/>
              <a:t>一部分，即从</a:t>
            </a:r>
            <a:r>
              <a:rPr lang="en-US" altLang="zh-CN" sz="2200" smtClean="0"/>
              <a:t>source</a:t>
            </a:r>
            <a:r>
              <a:rPr lang="zh-CN" altLang="en-US" sz="2200" smtClean="0"/>
              <a:t>的第</a:t>
            </a:r>
            <a:r>
              <a:rPr lang="en-US" altLang="zh-CN" sz="2200" smtClean="0"/>
              <a:t>i</a:t>
            </a:r>
            <a:r>
              <a:rPr lang="zh-CN" altLang="en-US" sz="2200" smtClean="0"/>
              <a:t>个元素开始，复制</a:t>
            </a:r>
            <a:r>
              <a:rPr lang="en-US" altLang="zh-CN" sz="2200" smtClean="0"/>
              <a:t>n</a:t>
            </a:r>
            <a:r>
              <a:rPr lang="zh-CN" altLang="en-US" sz="2200" smtClean="0"/>
              <a:t>个元素到另一给定数组</a:t>
            </a:r>
            <a:r>
              <a:rPr lang="en-US" altLang="zh-CN" sz="2200" smtClean="0"/>
              <a:t>target</a:t>
            </a:r>
            <a:r>
              <a:rPr lang="zh-CN" altLang="en-US" sz="2200" smtClean="0"/>
              <a:t>中，存放位置从第</a:t>
            </a:r>
            <a:r>
              <a:rPr lang="en-US" altLang="zh-CN" sz="2200" smtClean="0"/>
              <a:t>j</a:t>
            </a:r>
            <a:r>
              <a:rPr lang="zh-CN" altLang="en-US" sz="2200" smtClean="0"/>
              <a:t>个元素开始。函数原型如下：</a:t>
            </a:r>
          </a:p>
          <a:p>
            <a:pPr eaLnBrk="1" hangingPunct="1">
              <a:lnSpc>
                <a:spcPct val="90000"/>
              </a:lnSpc>
              <a:buFont typeface="Wingdings" panose="05000000000000000000" pitchFamily="2" charset="2"/>
              <a:buNone/>
            </a:pPr>
            <a:r>
              <a:rPr lang="zh-CN" altLang="en-US" sz="2200" smtClean="0"/>
              <a:t>	      </a:t>
            </a:r>
            <a:r>
              <a:rPr lang="en-US" altLang="zh-CN" sz="2200" smtClean="0"/>
              <a:t>int copy_into(int[ ] source, int i, int n, int[ ] target, int j);</a:t>
            </a:r>
          </a:p>
          <a:p>
            <a:pPr eaLnBrk="1" hangingPunct="1">
              <a:lnSpc>
                <a:spcPct val="90000"/>
              </a:lnSpc>
              <a:buFont typeface="Wingdings" panose="05000000000000000000" pitchFamily="2" charset="2"/>
              <a:buNone/>
            </a:pPr>
            <a:r>
              <a:rPr lang="en-US" altLang="zh-CN" sz="2200" smtClean="0"/>
              <a:t>	</a:t>
            </a:r>
            <a:r>
              <a:rPr lang="zh-CN" altLang="en-US" sz="2200" smtClean="0"/>
              <a:t>作为一个额外的要求，你的函数返回</a:t>
            </a:r>
            <a:r>
              <a:rPr lang="en-US" altLang="zh-CN" sz="2200" smtClean="0"/>
              <a:t>target</a:t>
            </a:r>
            <a:r>
              <a:rPr lang="zh-CN" altLang="en-US" sz="2200" smtClean="0"/>
              <a:t>数组放置数据的最后位置。为这个函数制定规范说明和循环不变量。通过检查循环不变量和证明数组边界来证明函数运行正确。</a:t>
            </a:r>
            <a:r>
              <a:rPr lang="zh-CN" altLang="en-US" sz="2200" smtClean="0">
                <a:solidFill>
                  <a:srgbClr val="FF0000"/>
                </a:solidFill>
              </a:rPr>
              <a:t>函数前置条件要确保数组</a:t>
            </a:r>
            <a:r>
              <a:rPr lang="en-US" altLang="zh-CN" sz="2200" smtClean="0">
                <a:solidFill>
                  <a:srgbClr val="FF0000"/>
                </a:solidFill>
              </a:rPr>
              <a:t>target</a:t>
            </a:r>
            <a:r>
              <a:rPr lang="zh-CN" altLang="en-US" sz="2200" smtClean="0">
                <a:solidFill>
                  <a:srgbClr val="FF0000"/>
                </a:solidFill>
              </a:rPr>
              <a:t>从第</a:t>
            </a:r>
            <a:r>
              <a:rPr lang="en-US" altLang="zh-CN" sz="2200" smtClean="0">
                <a:solidFill>
                  <a:srgbClr val="FF0000"/>
                </a:solidFill>
              </a:rPr>
              <a:t>j</a:t>
            </a:r>
            <a:r>
              <a:rPr lang="zh-CN" altLang="en-US" sz="2200" smtClean="0">
                <a:solidFill>
                  <a:srgbClr val="FF0000"/>
                </a:solidFill>
              </a:rPr>
              <a:t>个元素开始，有存放</a:t>
            </a:r>
            <a:r>
              <a:rPr lang="en-US" altLang="zh-CN" sz="2200" smtClean="0">
                <a:solidFill>
                  <a:srgbClr val="FF0000"/>
                </a:solidFill>
              </a:rPr>
              <a:t>n</a:t>
            </a:r>
            <a:r>
              <a:rPr lang="zh-CN" altLang="en-US" sz="2200" smtClean="0">
                <a:solidFill>
                  <a:srgbClr val="FF0000"/>
                </a:solidFill>
              </a:rPr>
              <a:t>个元素的位置。</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AD776067-E1F5-4B4F-9ED9-1A69F49C59C7}" type="datetime1">
              <a:rPr lang="zh-CN" altLang="en-US"/>
              <a:pPr>
                <a:defRPr/>
              </a:pPr>
              <a:t>2020/5/4</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5C33F1B5-FBC5-4C6C-B411-E1D883EDA7CD}" type="slidenum">
              <a:rPr lang="en-US" altLang="zh-CN"/>
              <a:pPr>
                <a:defRPr/>
              </a:pPr>
              <a:t>29</a:t>
            </a:fld>
            <a:endParaRPr lang="en-US" altLang="zh-CN"/>
          </a:p>
        </p:txBody>
      </p:sp>
      <p:sp>
        <p:nvSpPr>
          <p:cNvPr id="107522" name="Rectangle 2"/>
          <p:cNvSpPr>
            <a:spLocks noGrp="1" noChangeArrowheads="1"/>
          </p:cNvSpPr>
          <p:nvPr>
            <p:ph type="title"/>
          </p:nvPr>
        </p:nvSpPr>
        <p:spPr/>
        <p:txBody>
          <a:bodyPr/>
          <a:lstStyle/>
          <a:p>
            <a:pPr eaLnBrk="1" hangingPunct="1">
              <a:defRPr/>
            </a:pPr>
            <a:r>
              <a:rPr lang="zh-CN" altLang="en-US" smtClean="0"/>
              <a:t>作业</a:t>
            </a:r>
          </a:p>
        </p:txBody>
      </p:sp>
      <p:sp>
        <p:nvSpPr>
          <p:cNvPr id="23558"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zh-CN" sz="2100" smtClean="0"/>
              <a:t>	</a:t>
            </a:r>
            <a:r>
              <a:rPr lang="zh-CN" altLang="en-US" sz="2100" smtClean="0"/>
              <a:t>习题</a:t>
            </a:r>
            <a:r>
              <a:rPr lang="en-US" altLang="zh-CN" sz="2100" smtClean="0"/>
              <a:t>3  </a:t>
            </a:r>
            <a:r>
              <a:rPr lang="zh-CN" altLang="en-US" sz="2100" smtClean="0"/>
              <a:t>编写一个函数</a:t>
            </a:r>
            <a:r>
              <a:rPr lang="en-US" altLang="zh-CN" sz="2100" smtClean="0"/>
              <a:t>can_copy_into</a:t>
            </a:r>
            <a:r>
              <a:rPr lang="zh-CN" altLang="en-US" sz="2100" smtClean="0"/>
              <a:t>，从长度为</a:t>
            </a:r>
            <a:r>
              <a:rPr lang="en-US" altLang="zh-CN" sz="2100" smtClean="0"/>
              <a:t>n</a:t>
            </a:r>
            <a:r>
              <a:rPr lang="zh-CN" altLang="en-US" sz="2100" smtClean="0"/>
              <a:t>的数组</a:t>
            </a:r>
            <a:r>
              <a:rPr lang="en-US" altLang="zh-CN" sz="2100" smtClean="0"/>
              <a:t>source</a:t>
            </a:r>
            <a:r>
              <a:rPr lang="zh-CN" altLang="en-US" sz="2100" smtClean="0"/>
              <a:t>的第</a:t>
            </a:r>
            <a:r>
              <a:rPr lang="en-US" altLang="zh-CN" sz="2100" smtClean="0"/>
              <a:t>i</a:t>
            </a:r>
            <a:r>
              <a:rPr lang="zh-CN" altLang="en-US" sz="2100" smtClean="0"/>
              <a:t>个位置开始复制部分元素到数组</a:t>
            </a:r>
            <a:r>
              <a:rPr lang="en-US" altLang="zh-CN" sz="2100" smtClean="0"/>
              <a:t>target</a:t>
            </a:r>
            <a:r>
              <a:rPr lang="zh-CN" altLang="en-US" sz="2100" smtClean="0"/>
              <a:t>中，存放位置从</a:t>
            </a:r>
            <a:r>
              <a:rPr lang="en-US" altLang="zh-CN" sz="2100" smtClean="0"/>
              <a:t>j</a:t>
            </a:r>
            <a:r>
              <a:rPr lang="zh-CN" altLang="en-US" sz="2100" smtClean="0"/>
              <a:t>处开始，函数返回所能复制的元素个数。函数原型如下：</a:t>
            </a:r>
          </a:p>
          <a:p>
            <a:pPr eaLnBrk="1" hangingPunct="1">
              <a:lnSpc>
                <a:spcPct val="90000"/>
              </a:lnSpc>
              <a:buFont typeface="Wingdings" panose="05000000000000000000" pitchFamily="2" charset="2"/>
              <a:buNone/>
            </a:pPr>
            <a:r>
              <a:rPr lang="zh-CN" altLang="en-US" sz="2100" smtClean="0"/>
              <a:t>	</a:t>
            </a:r>
            <a:r>
              <a:rPr lang="en-US" altLang="zh-CN" sz="2100" smtClean="0"/>
              <a:t>int can_copy_into(int[ ] source, int i, int[ ] target, int j, int n);</a:t>
            </a:r>
          </a:p>
          <a:p>
            <a:pPr eaLnBrk="1" hangingPunct="1">
              <a:lnSpc>
                <a:spcPct val="90000"/>
              </a:lnSpc>
              <a:buFont typeface="Wingdings" panose="05000000000000000000" pitchFamily="2" charset="2"/>
              <a:buNone/>
            </a:pPr>
            <a:r>
              <a:rPr lang="en-US" altLang="zh-CN" sz="2100" smtClean="0"/>
              <a:t>	</a:t>
            </a:r>
            <a:r>
              <a:rPr lang="zh-CN" altLang="en-US" sz="2100" smtClean="0"/>
              <a:t>为这个函数制定规范和循环不变量。通过检查循环不变量和证明数组边界来证明函数运行正确。</a:t>
            </a:r>
            <a:r>
              <a:rPr lang="en-US" altLang="zh-CN" sz="2100" smtClean="0"/>
              <a:t>can_copy_into</a:t>
            </a:r>
            <a:r>
              <a:rPr lang="zh-CN" altLang="en-US" sz="2100" smtClean="0"/>
              <a:t>返回的数值应与</a:t>
            </a:r>
            <a:r>
              <a:rPr lang="en-US" altLang="zh-CN" sz="2100" smtClean="0"/>
              <a:t>copy_into</a:t>
            </a:r>
            <a:r>
              <a:rPr lang="zh-CN" altLang="en-US" sz="2100" smtClean="0"/>
              <a:t>的规范一致。当调用</a:t>
            </a:r>
            <a:r>
              <a:rPr lang="en-US" altLang="zh-CN" sz="2100" smtClean="0"/>
              <a:t>int r = can_copy_into(source, i, target, j, n)</a:t>
            </a:r>
            <a:r>
              <a:rPr lang="zh-CN" altLang="en-US" sz="2100" smtClean="0"/>
              <a:t>之后，确保对</a:t>
            </a:r>
            <a:r>
              <a:rPr lang="en-US" altLang="zh-CN" sz="2100" smtClean="0"/>
              <a:t>copy_into</a:t>
            </a:r>
            <a:r>
              <a:rPr lang="zh-CN" altLang="en-US" sz="2100" smtClean="0"/>
              <a:t>的调用能正确运行。</a:t>
            </a:r>
          </a:p>
          <a:p>
            <a:pPr eaLnBrk="1" hangingPunct="1">
              <a:lnSpc>
                <a:spcPct val="90000"/>
              </a:lnSpc>
              <a:buFont typeface="Wingdings" panose="05000000000000000000" pitchFamily="2" charset="2"/>
              <a:buNone/>
            </a:pPr>
            <a:r>
              <a:rPr lang="en-US" altLang="zh-CN" sz="2100" smtClean="0"/>
              <a:t>	</a:t>
            </a:r>
            <a:r>
              <a:rPr lang="zh-CN" altLang="en-US" sz="2100" smtClean="0">
                <a:solidFill>
                  <a:srgbClr val="FF0000"/>
                </a:solidFill>
              </a:rPr>
              <a:t>习题</a:t>
            </a:r>
            <a:r>
              <a:rPr lang="en-US" altLang="zh-CN" sz="2100" smtClean="0">
                <a:solidFill>
                  <a:srgbClr val="FF0000"/>
                </a:solidFill>
              </a:rPr>
              <a:t>3</a:t>
            </a:r>
            <a:r>
              <a:rPr lang="zh-CN" altLang="en-US" sz="2100" smtClean="0">
                <a:solidFill>
                  <a:srgbClr val="FF0000"/>
                </a:solidFill>
              </a:rPr>
              <a:t>不用做了！</a:t>
            </a:r>
          </a:p>
          <a:p>
            <a:pPr eaLnBrk="1" hangingPunct="1">
              <a:lnSpc>
                <a:spcPct val="90000"/>
              </a:lnSpc>
              <a:buFont typeface="Wingdings" panose="05000000000000000000" pitchFamily="2" charset="2"/>
              <a:buNone/>
            </a:pPr>
            <a:r>
              <a:rPr lang="zh-CN" altLang="en-US" sz="2100" smtClean="0"/>
              <a:t>	习题</a:t>
            </a:r>
            <a:r>
              <a:rPr lang="en-US" altLang="zh-CN" sz="2100" smtClean="0"/>
              <a:t>4  </a:t>
            </a:r>
            <a:r>
              <a:rPr lang="zh-CN" altLang="en-US" sz="2100" smtClean="0"/>
              <a:t>你能用下面的原型编制一个合理的（非退化）并且有用的函数吗？供讨论。</a:t>
            </a:r>
          </a:p>
          <a:p>
            <a:pPr eaLnBrk="1" hangingPunct="1">
              <a:lnSpc>
                <a:spcPct val="90000"/>
              </a:lnSpc>
              <a:buFont typeface="Wingdings" panose="05000000000000000000" pitchFamily="2" charset="2"/>
              <a:buNone/>
            </a:pPr>
            <a:r>
              <a:rPr lang="zh-CN" altLang="en-US" sz="2100" smtClean="0"/>
              <a:t>	        </a:t>
            </a:r>
            <a:r>
              <a:rPr lang="en-US" altLang="zh-CN" sz="2100" smtClean="0"/>
              <a:t>int f(int[ ] 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53C0C803-6387-4995-846A-8D86944F4562}" type="datetime1">
              <a:rPr lang="zh-CN" altLang="en-US"/>
              <a:pPr>
                <a:defRPr/>
              </a:pPr>
              <a:t>2020/5/4</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1ECFF8E0-E371-490F-B0AD-1A61A97631B3}" type="slidenum">
              <a:rPr lang="en-US" altLang="zh-CN"/>
              <a:pPr>
                <a:defRPr/>
              </a:pPr>
              <a:t>3</a:t>
            </a:fld>
            <a:endParaRPr lang="en-US" altLang="zh-CN"/>
          </a:p>
        </p:txBody>
      </p:sp>
      <p:sp>
        <p:nvSpPr>
          <p:cNvPr id="91138" name="Rectangle 2"/>
          <p:cNvSpPr>
            <a:spLocks noGrp="1" noChangeArrowheads="1"/>
          </p:cNvSpPr>
          <p:nvPr>
            <p:ph type="title"/>
          </p:nvPr>
        </p:nvSpPr>
        <p:spPr/>
        <p:txBody>
          <a:bodyPr/>
          <a:lstStyle/>
          <a:p>
            <a:pPr eaLnBrk="1" hangingPunct="1">
              <a:defRPr/>
            </a:pPr>
            <a:r>
              <a:rPr lang="en-US" altLang="zh-CN" smtClean="0"/>
              <a:t>2 </a:t>
            </a:r>
            <a:r>
              <a:rPr lang="zh-CN" altLang="en-US" smtClean="0"/>
              <a:t>数组的使用</a:t>
            </a:r>
          </a:p>
        </p:txBody>
      </p:sp>
      <p:sp>
        <p:nvSpPr>
          <p:cNvPr id="91139" name="Rectangle 3"/>
          <p:cNvSpPr>
            <a:spLocks noGrp="1" noChangeArrowheads="1"/>
          </p:cNvSpPr>
          <p:nvPr>
            <p:ph type="body" idx="1"/>
          </p:nvPr>
        </p:nvSpPr>
        <p:spPr/>
        <p:txBody>
          <a:bodyPr/>
          <a:lstStyle/>
          <a:p>
            <a:pPr eaLnBrk="1" hangingPunct="1">
              <a:lnSpc>
                <a:spcPct val="90000"/>
              </a:lnSpc>
            </a:pPr>
            <a:r>
              <a:rPr lang="zh-CN" altLang="en-US" sz="2400" smtClean="0"/>
              <a:t>若</a:t>
            </a:r>
            <a:r>
              <a:rPr lang="en-US" altLang="zh-CN" sz="2400" smtClean="0"/>
              <a:t>t</a:t>
            </a:r>
            <a:r>
              <a:rPr lang="zh-CN" altLang="en-US" sz="2400" smtClean="0"/>
              <a:t>是一种类型，那么</a:t>
            </a:r>
            <a:r>
              <a:rPr lang="en-US" altLang="zh-CN" sz="2400" smtClean="0"/>
              <a:t>t [ ]</a:t>
            </a:r>
            <a:r>
              <a:rPr lang="zh-CN" altLang="en-US" sz="2400" smtClean="0"/>
              <a:t>则是存放</a:t>
            </a:r>
            <a:r>
              <a:rPr lang="en-US" altLang="zh-CN" sz="2400" smtClean="0"/>
              <a:t>t</a:t>
            </a:r>
            <a:r>
              <a:rPr lang="zh-CN" altLang="en-US" sz="2400" smtClean="0"/>
              <a:t>类型元素的数组类型。请注意，</a:t>
            </a:r>
            <a:r>
              <a:rPr lang="en-US" altLang="zh-CN" sz="2400" smtClean="0"/>
              <a:t>t</a:t>
            </a:r>
            <a:r>
              <a:rPr lang="zh-CN" altLang="en-US" sz="2400" smtClean="0"/>
              <a:t>可为任意类型：</a:t>
            </a:r>
            <a:r>
              <a:rPr lang="en-US" altLang="zh-CN" sz="2400" smtClean="0"/>
              <a:t>int [ ], char [ ][ ], …</a:t>
            </a:r>
          </a:p>
          <a:p>
            <a:pPr eaLnBrk="1" hangingPunct="1">
              <a:lnSpc>
                <a:spcPct val="90000"/>
              </a:lnSpc>
            </a:pPr>
            <a:r>
              <a:rPr lang="zh-CN" altLang="en-US" sz="2400" smtClean="0"/>
              <a:t>这种数据类型的定义像</a:t>
            </a:r>
            <a:r>
              <a:rPr lang="en-US" altLang="zh-CN" sz="2400" smtClean="0"/>
              <a:t>Java</a:t>
            </a:r>
            <a:r>
              <a:rPr lang="zh-CN" altLang="en-US" sz="2400" smtClean="0"/>
              <a:t>，与</a:t>
            </a:r>
            <a:r>
              <a:rPr lang="en-US" altLang="zh-CN" sz="2400" smtClean="0"/>
              <a:t>C</a:t>
            </a:r>
            <a:r>
              <a:rPr lang="zh-CN" altLang="en-US" sz="2400" smtClean="0"/>
              <a:t>的语法稍微有点不一致。</a:t>
            </a:r>
          </a:p>
          <a:p>
            <a:pPr eaLnBrk="1" hangingPunct="1">
              <a:lnSpc>
                <a:spcPct val="90000"/>
              </a:lnSpc>
            </a:pPr>
            <a:r>
              <a:rPr lang="zh-CN" altLang="en-US" sz="2400" smtClean="0"/>
              <a:t>每个数组大小固定，并必须用</a:t>
            </a:r>
            <a:r>
              <a:rPr lang="en-US" altLang="zh-CN" sz="2400" smtClean="0"/>
              <a:t>alloc_array(t, n)</a:t>
            </a:r>
            <a:r>
              <a:rPr lang="zh-CN" altLang="en-US" sz="2400" smtClean="0"/>
              <a:t>显式分配存储。</a:t>
            </a:r>
            <a:r>
              <a:rPr lang="en-US" altLang="zh-CN" sz="2400" smtClean="0"/>
              <a:t>C0</a:t>
            </a:r>
            <a:r>
              <a:rPr lang="zh-CN" altLang="en-US" sz="2400" smtClean="0"/>
              <a:t>用这一操作来获取一块能存放</a:t>
            </a:r>
            <a:r>
              <a:rPr lang="en-US" altLang="zh-CN" sz="2400" smtClean="0"/>
              <a:t>n</a:t>
            </a:r>
            <a:r>
              <a:rPr lang="zh-CN" altLang="en-US" sz="2400" smtClean="0"/>
              <a:t>个</a:t>
            </a:r>
            <a:r>
              <a:rPr lang="en-US" altLang="zh-CN" sz="2400" smtClean="0"/>
              <a:t>t</a:t>
            </a:r>
            <a:r>
              <a:rPr lang="zh-CN" altLang="en-US" sz="2400" smtClean="0"/>
              <a:t>类型元素的存储单元。</a:t>
            </a:r>
          </a:p>
          <a:p>
            <a:pPr eaLnBrk="1" hangingPunct="1">
              <a:lnSpc>
                <a:spcPct val="90000"/>
              </a:lnSpc>
              <a:buFont typeface="Wingdings" panose="05000000000000000000" pitchFamily="2" charset="2"/>
              <a:buNone/>
            </a:pPr>
            <a:r>
              <a:rPr lang="zh-CN" altLang="en-US" sz="2400" smtClean="0"/>
              <a:t>	        </a:t>
            </a:r>
            <a:r>
              <a:rPr lang="en-US" altLang="zh-CN" sz="2400" smtClean="0">
                <a:solidFill>
                  <a:srgbClr val="000099"/>
                </a:solidFill>
              </a:rPr>
              <a:t>int [ ] A = alloc_array(int, 10);</a:t>
            </a:r>
          </a:p>
          <a:p>
            <a:pPr eaLnBrk="1" hangingPunct="1">
              <a:lnSpc>
                <a:spcPct val="90000"/>
              </a:lnSpc>
            </a:pPr>
            <a:r>
              <a:rPr lang="en-US" altLang="zh-CN" sz="2400" smtClean="0"/>
              <a:t>A</a:t>
            </a:r>
            <a:r>
              <a:rPr lang="zh-CN" altLang="en-US" sz="2400" smtClean="0"/>
              <a:t>的值是</a:t>
            </a:r>
            <a:r>
              <a:rPr lang="en-US" altLang="zh-CN" sz="2400" smtClean="0"/>
              <a:t>10</a:t>
            </a:r>
            <a:r>
              <a:rPr lang="zh-CN" altLang="en-US" sz="2400" smtClean="0"/>
              <a:t>个</a:t>
            </a:r>
            <a:r>
              <a:rPr lang="en-US" altLang="zh-CN" sz="2400" smtClean="0"/>
              <a:t>int</a:t>
            </a:r>
            <a:r>
              <a:rPr lang="zh-CN" altLang="en-US" sz="2400" smtClean="0"/>
              <a:t>型元素存放的地址，我们可以不用关心它，而只需使用</a:t>
            </a:r>
            <a:r>
              <a:rPr lang="en-US" altLang="zh-CN" sz="2400" smtClean="0"/>
              <a:t>A[i] (0</a:t>
            </a:r>
            <a:r>
              <a:rPr lang="en-US" altLang="en-US" smtClean="0"/>
              <a:t>≤</a:t>
            </a:r>
            <a:r>
              <a:rPr lang="en-US" altLang="zh-CN" smtClean="0"/>
              <a:t>i</a:t>
            </a:r>
            <a:r>
              <a:rPr lang="en-US" altLang="en-US" smtClean="0"/>
              <a:t>＜</a:t>
            </a:r>
            <a:r>
              <a:rPr lang="en-US" altLang="zh-CN" smtClean="0"/>
              <a:t>n</a:t>
            </a:r>
            <a:r>
              <a:rPr lang="en-US" altLang="zh-CN" sz="2400" smtClean="0"/>
              <a:t>) </a:t>
            </a:r>
            <a:r>
              <a:rPr lang="zh-CN" altLang="en-US" sz="2400" smtClean="0"/>
              <a:t>就可访问数组元素。</a:t>
            </a:r>
          </a:p>
          <a:p>
            <a:pPr eaLnBrk="1" hangingPunct="1">
              <a:lnSpc>
                <a:spcPct val="90000"/>
              </a:lnSpc>
            </a:pPr>
            <a:r>
              <a:rPr lang="zh-CN" altLang="en-US" sz="2400" smtClean="0"/>
              <a:t>数组以</a:t>
            </a:r>
            <a:r>
              <a:rPr lang="en-US" altLang="zh-CN" sz="2400" smtClean="0"/>
              <a:t>0</a:t>
            </a:r>
            <a:r>
              <a:rPr lang="zh-CN" altLang="en-US" sz="2400" smtClean="0"/>
              <a:t>为基准进行编号。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1139">
                                            <p:txEl>
                                              <p:pRg st="1" end="1"/>
                                            </p:txEl>
                                          </p:spTgt>
                                        </p:tgtEl>
                                        <p:attrNameLst>
                                          <p:attrName>style.visibility</p:attrName>
                                        </p:attrNameLst>
                                      </p:cBhvr>
                                      <p:to>
                                        <p:strVal val="visible"/>
                                      </p:to>
                                    </p:set>
                                    <p:animEffect transition="in" filter="blinds(horizontal)">
                                      <p:cBhvr>
                                        <p:cTn id="7" dur="500"/>
                                        <p:tgtEl>
                                          <p:spTgt spid="911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1139">
                                            <p:txEl>
                                              <p:pRg st="2" end="2"/>
                                            </p:txEl>
                                          </p:spTgt>
                                        </p:tgtEl>
                                        <p:attrNameLst>
                                          <p:attrName>style.visibility</p:attrName>
                                        </p:attrNameLst>
                                      </p:cBhvr>
                                      <p:to>
                                        <p:strVal val="visible"/>
                                      </p:to>
                                    </p:set>
                                    <p:animEffect transition="in" filter="blinds(horizontal)">
                                      <p:cBhvr>
                                        <p:cTn id="12" dur="500"/>
                                        <p:tgtEl>
                                          <p:spTgt spid="91139">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91139">
                                            <p:txEl>
                                              <p:pRg st="3" end="3"/>
                                            </p:txEl>
                                          </p:spTgt>
                                        </p:tgtEl>
                                        <p:attrNameLst>
                                          <p:attrName>style.visibility</p:attrName>
                                        </p:attrNameLst>
                                      </p:cBhvr>
                                      <p:to>
                                        <p:strVal val="visible"/>
                                      </p:to>
                                    </p:set>
                                    <p:animEffect transition="in" filter="blinds(horizontal)">
                                      <p:cBhvr>
                                        <p:cTn id="15" dur="500"/>
                                        <p:tgtEl>
                                          <p:spTgt spid="91139">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91139">
                                            <p:txEl>
                                              <p:pRg st="4" end="4"/>
                                            </p:txEl>
                                          </p:spTgt>
                                        </p:tgtEl>
                                        <p:attrNameLst>
                                          <p:attrName>style.visibility</p:attrName>
                                        </p:attrNameLst>
                                      </p:cBhvr>
                                      <p:to>
                                        <p:strVal val="visible"/>
                                      </p:to>
                                    </p:set>
                                    <p:animEffect transition="in" filter="blinds(horizontal)">
                                      <p:cBhvr>
                                        <p:cTn id="20" dur="500"/>
                                        <p:tgtEl>
                                          <p:spTgt spid="91139">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91139">
                                            <p:txEl>
                                              <p:pRg st="5" end="5"/>
                                            </p:txEl>
                                          </p:spTgt>
                                        </p:tgtEl>
                                        <p:attrNameLst>
                                          <p:attrName>style.visibility</p:attrName>
                                        </p:attrNameLst>
                                      </p:cBhvr>
                                      <p:to>
                                        <p:strVal val="visible"/>
                                      </p:to>
                                    </p:set>
                                    <p:animEffect transition="in" filter="blinds(horizontal)">
                                      <p:cBhvr>
                                        <p:cTn id="25" dur="500"/>
                                        <p:tgtEl>
                                          <p:spTgt spid="911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53C0C803-6387-4995-846A-8D86944F4562}" type="datetime1">
              <a:rPr lang="zh-CN" altLang="en-US"/>
              <a:pPr>
                <a:defRPr/>
              </a:pPr>
              <a:t>2020/5/4</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1ECFF8E0-E371-490F-B0AD-1A61A97631B3}" type="slidenum">
              <a:rPr lang="en-US" altLang="zh-CN"/>
              <a:pPr>
                <a:defRPr/>
              </a:pPr>
              <a:t>4</a:t>
            </a:fld>
            <a:endParaRPr lang="en-US" altLang="zh-CN"/>
          </a:p>
        </p:txBody>
      </p:sp>
      <p:sp>
        <p:nvSpPr>
          <p:cNvPr id="91138" name="Rectangle 2"/>
          <p:cNvSpPr>
            <a:spLocks noGrp="1" noChangeArrowheads="1"/>
          </p:cNvSpPr>
          <p:nvPr>
            <p:ph type="title"/>
          </p:nvPr>
        </p:nvSpPr>
        <p:spPr/>
        <p:txBody>
          <a:bodyPr/>
          <a:lstStyle/>
          <a:p>
            <a:pPr eaLnBrk="1" hangingPunct="1">
              <a:defRPr/>
            </a:pPr>
            <a:r>
              <a:rPr lang="en-US" altLang="zh-CN" smtClean="0"/>
              <a:t>2 </a:t>
            </a:r>
            <a:r>
              <a:rPr lang="zh-CN" altLang="en-US" smtClean="0"/>
              <a:t>数组的使用</a:t>
            </a:r>
          </a:p>
        </p:txBody>
      </p:sp>
      <p:sp>
        <p:nvSpPr>
          <p:cNvPr id="91139" name="Rectangle 3"/>
          <p:cNvSpPr>
            <a:spLocks noGrp="1" noChangeArrowheads="1"/>
          </p:cNvSpPr>
          <p:nvPr>
            <p:ph type="body" idx="1"/>
          </p:nvPr>
        </p:nvSpPr>
        <p:spPr>
          <a:xfrm>
            <a:off x="457200" y="1066800"/>
            <a:ext cx="8229600" cy="4530725"/>
          </a:xfrm>
        </p:spPr>
        <p:txBody>
          <a:bodyPr/>
          <a:lstStyle/>
          <a:p>
            <a:pPr marL="0" indent="0" eaLnBrk="1" hangingPunct="1">
              <a:lnSpc>
                <a:spcPct val="90000"/>
              </a:lnSpc>
              <a:buNone/>
            </a:pPr>
            <a:r>
              <a:rPr lang="en-US" altLang="zh-CN" sz="2400" dirty="0" smtClean="0"/>
              <a:t>% coin </a:t>
            </a:r>
          </a:p>
          <a:p>
            <a:pPr marL="0" indent="0" eaLnBrk="1" hangingPunct="1">
              <a:lnSpc>
                <a:spcPct val="90000"/>
              </a:lnSpc>
              <a:buNone/>
            </a:pPr>
            <a:r>
              <a:rPr lang="en-US" altLang="zh-CN" sz="2400" dirty="0" smtClean="0"/>
              <a:t>C0 interpreter (coin) 0.3.2 'Nickel'</a:t>
            </a:r>
          </a:p>
          <a:p>
            <a:pPr marL="0" indent="0" eaLnBrk="1" hangingPunct="1">
              <a:lnSpc>
                <a:spcPct val="90000"/>
              </a:lnSpc>
              <a:buNone/>
            </a:pPr>
            <a:r>
              <a:rPr lang="en-US" altLang="zh-CN" sz="2400" dirty="0" smtClean="0"/>
              <a:t>Type `#help' for help or `#quit' to exit.</a:t>
            </a:r>
          </a:p>
          <a:p>
            <a:pPr marL="0" indent="0" eaLnBrk="1" hangingPunct="1">
              <a:lnSpc>
                <a:spcPct val="90000"/>
              </a:lnSpc>
              <a:buNone/>
            </a:pPr>
            <a:r>
              <a:rPr lang="en-US" altLang="zh-CN" sz="2400" dirty="0" smtClean="0"/>
              <a:t>--&gt; </a:t>
            </a:r>
            <a:r>
              <a:rPr lang="en-US" altLang="zh-CN" sz="2400" dirty="0" err="1" smtClean="0"/>
              <a:t>int</a:t>
            </a:r>
            <a:r>
              <a:rPr lang="en-US" altLang="zh-CN" sz="2400" dirty="0" smtClean="0"/>
              <a:t>[] A = </a:t>
            </a:r>
            <a:r>
              <a:rPr lang="en-US" altLang="zh-CN" sz="2400" dirty="0" err="1" smtClean="0"/>
              <a:t>alloc_array</a:t>
            </a:r>
            <a:r>
              <a:rPr lang="en-US" altLang="zh-CN" sz="2400" dirty="0" smtClean="0"/>
              <a:t>(</a:t>
            </a:r>
            <a:r>
              <a:rPr lang="en-US" altLang="zh-CN" sz="2400" dirty="0" err="1" smtClean="0"/>
              <a:t>int</a:t>
            </a:r>
            <a:r>
              <a:rPr lang="en-US" altLang="zh-CN" sz="2400" dirty="0" smtClean="0"/>
              <a:t>, 10);</a:t>
            </a:r>
          </a:p>
          <a:p>
            <a:pPr marL="0" indent="0" eaLnBrk="1" hangingPunct="1">
              <a:lnSpc>
                <a:spcPct val="90000"/>
              </a:lnSpc>
              <a:buNone/>
            </a:pPr>
            <a:r>
              <a:rPr lang="en-US" altLang="zh-CN" sz="2400" dirty="0" smtClean="0"/>
              <a:t>A is 0x603A50 (</a:t>
            </a:r>
            <a:r>
              <a:rPr lang="en-US" altLang="zh-CN" sz="2400" dirty="0" err="1" smtClean="0"/>
              <a:t>int</a:t>
            </a:r>
            <a:r>
              <a:rPr lang="en-US" altLang="zh-CN" sz="2400" dirty="0" smtClean="0"/>
              <a:t>[] with 10 elements)</a:t>
            </a:r>
          </a:p>
          <a:p>
            <a:pPr marL="0" indent="0" eaLnBrk="1" hangingPunct="1">
              <a:lnSpc>
                <a:spcPct val="90000"/>
              </a:lnSpc>
              <a:buNone/>
            </a:pPr>
            <a:r>
              <a:rPr lang="en-US" altLang="zh-CN" sz="2400" dirty="0" smtClean="0"/>
              <a:t>--&gt;</a:t>
            </a:r>
            <a:endParaRPr lang="zh-CN" altLang="en-US" sz="2400" dirty="0" smtClean="0"/>
          </a:p>
        </p:txBody>
      </p:sp>
    </p:spTree>
    <p:extLst>
      <p:ext uri="{BB962C8B-B14F-4D97-AF65-F5344CB8AC3E}">
        <p14:creationId xmlns:p14="http://schemas.microsoft.com/office/powerpoint/2010/main" val="3076893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53C0C803-6387-4995-846A-8D86944F4562}" type="datetime1">
              <a:rPr lang="zh-CN" altLang="en-US"/>
              <a:pPr>
                <a:defRPr/>
              </a:pPr>
              <a:t>2020/5/4</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1ECFF8E0-E371-490F-B0AD-1A61A97631B3}" type="slidenum">
              <a:rPr lang="en-US" altLang="zh-CN"/>
              <a:pPr>
                <a:defRPr/>
              </a:pPr>
              <a:t>5</a:t>
            </a:fld>
            <a:endParaRPr lang="en-US" altLang="zh-CN"/>
          </a:p>
        </p:txBody>
      </p:sp>
      <p:sp>
        <p:nvSpPr>
          <p:cNvPr id="91138" name="Rectangle 2"/>
          <p:cNvSpPr>
            <a:spLocks noGrp="1" noChangeArrowheads="1"/>
          </p:cNvSpPr>
          <p:nvPr>
            <p:ph type="title"/>
          </p:nvPr>
        </p:nvSpPr>
        <p:spPr/>
        <p:txBody>
          <a:bodyPr/>
          <a:lstStyle/>
          <a:p>
            <a:pPr eaLnBrk="1" hangingPunct="1">
              <a:defRPr/>
            </a:pPr>
            <a:r>
              <a:rPr lang="en-US" altLang="zh-CN" smtClean="0"/>
              <a:t>2 </a:t>
            </a:r>
            <a:r>
              <a:rPr lang="zh-CN" altLang="en-US" smtClean="0"/>
              <a:t>数组的使用</a:t>
            </a:r>
          </a:p>
        </p:txBody>
      </p:sp>
      <p:sp>
        <p:nvSpPr>
          <p:cNvPr id="91139" name="Rectangle 3"/>
          <p:cNvSpPr>
            <a:spLocks noGrp="1" noChangeArrowheads="1"/>
          </p:cNvSpPr>
          <p:nvPr>
            <p:ph type="body" idx="1"/>
          </p:nvPr>
        </p:nvSpPr>
        <p:spPr>
          <a:xfrm>
            <a:off x="457200" y="1066800"/>
            <a:ext cx="8229600" cy="5176838"/>
          </a:xfrm>
        </p:spPr>
        <p:txBody>
          <a:bodyPr/>
          <a:lstStyle/>
          <a:p>
            <a:pPr marL="0" indent="0" eaLnBrk="1" hangingPunct="1">
              <a:lnSpc>
                <a:spcPct val="90000"/>
              </a:lnSpc>
              <a:buNone/>
            </a:pPr>
            <a:r>
              <a:rPr lang="en-US" altLang="zh-CN" sz="2400" dirty="0" smtClean="0"/>
              <a:t>--&gt;A[0];</a:t>
            </a:r>
          </a:p>
          <a:p>
            <a:pPr marL="0" indent="0" eaLnBrk="1" hangingPunct="1">
              <a:lnSpc>
                <a:spcPct val="90000"/>
              </a:lnSpc>
              <a:buNone/>
            </a:pPr>
            <a:r>
              <a:rPr lang="en-US" altLang="zh-CN" sz="2400" dirty="0" smtClean="0"/>
              <a:t>0 (</a:t>
            </a:r>
            <a:r>
              <a:rPr lang="en-US" altLang="zh-CN" sz="2400" dirty="0" err="1" smtClean="0"/>
              <a:t>int</a:t>
            </a:r>
            <a:r>
              <a:rPr lang="en-US" altLang="zh-CN" sz="2400" dirty="0" smtClean="0"/>
              <a:t>)</a:t>
            </a:r>
          </a:p>
          <a:p>
            <a:pPr marL="0" indent="0" eaLnBrk="1" hangingPunct="1">
              <a:lnSpc>
                <a:spcPct val="90000"/>
              </a:lnSpc>
              <a:buNone/>
            </a:pPr>
            <a:r>
              <a:rPr lang="en-US" altLang="zh-CN" sz="2400" dirty="0" smtClean="0"/>
              <a:t>--&gt; A[1];</a:t>
            </a:r>
          </a:p>
          <a:p>
            <a:pPr marL="0" indent="0" eaLnBrk="1" hangingPunct="1">
              <a:lnSpc>
                <a:spcPct val="90000"/>
              </a:lnSpc>
              <a:buNone/>
            </a:pPr>
            <a:r>
              <a:rPr lang="en-US" altLang="zh-CN" sz="2400" dirty="0" smtClean="0"/>
              <a:t>0 (</a:t>
            </a:r>
            <a:r>
              <a:rPr lang="en-US" altLang="zh-CN" sz="2400" dirty="0" err="1" smtClean="0"/>
              <a:t>int</a:t>
            </a:r>
            <a:r>
              <a:rPr lang="en-US" altLang="zh-CN" sz="2400" dirty="0" smtClean="0"/>
              <a:t>)</a:t>
            </a:r>
          </a:p>
          <a:p>
            <a:pPr marL="0" indent="0" eaLnBrk="1" hangingPunct="1">
              <a:lnSpc>
                <a:spcPct val="90000"/>
              </a:lnSpc>
              <a:buNone/>
            </a:pPr>
            <a:r>
              <a:rPr lang="en-US" altLang="zh-CN" sz="2400" dirty="0" smtClean="0"/>
              <a:t>--&gt; A[2];</a:t>
            </a:r>
          </a:p>
          <a:p>
            <a:pPr marL="0" indent="0" eaLnBrk="1" hangingPunct="1">
              <a:lnSpc>
                <a:spcPct val="90000"/>
              </a:lnSpc>
              <a:buNone/>
            </a:pPr>
            <a:r>
              <a:rPr lang="en-US" altLang="zh-CN" sz="2400" dirty="0" smtClean="0"/>
              <a:t>0 (</a:t>
            </a:r>
            <a:r>
              <a:rPr lang="en-US" altLang="zh-CN" sz="2400" dirty="0" err="1" smtClean="0"/>
              <a:t>int</a:t>
            </a:r>
            <a:r>
              <a:rPr lang="en-US" altLang="zh-CN" sz="2400" dirty="0" smtClean="0"/>
              <a:t>)</a:t>
            </a:r>
          </a:p>
          <a:p>
            <a:pPr marL="0" indent="0" eaLnBrk="1" hangingPunct="1">
              <a:lnSpc>
                <a:spcPct val="90000"/>
              </a:lnSpc>
              <a:buNone/>
            </a:pPr>
            <a:r>
              <a:rPr lang="en-US" altLang="zh-CN" sz="2400" dirty="0" smtClean="0"/>
              <a:t>--&gt; A[10];</a:t>
            </a:r>
          </a:p>
          <a:p>
            <a:pPr marL="0" indent="0" eaLnBrk="1" hangingPunct="1">
              <a:lnSpc>
                <a:spcPct val="90000"/>
              </a:lnSpc>
              <a:buNone/>
            </a:pPr>
            <a:r>
              <a:rPr lang="en-US" altLang="zh-CN" sz="2400" dirty="0" smtClean="0"/>
              <a:t>Error: accessing element 10 in 10-element array</a:t>
            </a:r>
          </a:p>
          <a:p>
            <a:pPr marL="0" indent="0" eaLnBrk="1" hangingPunct="1">
              <a:lnSpc>
                <a:spcPct val="90000"/>
              </a:lnSpc>
              <a:buNone/>
            </a:pPr>
            <a:r>
              <a:rPr lang="en-US" altLang="zh-CN" sz="2400" dirty="0" smtClean="0"/>
              <a:t>Last position: &lt;</a:t>
            </a:r>
            <a:r>
              <a:rPr lang="en-US" altLang="zh-CN" sz="2400" dirty="0" err="1" smtClean="0"/>
              <a:t>stdio</a:t>
            </a:r>
            <a:r>
              <a:rPr lang="en-US" altLang="zh-CN" sz="2400" dirty="0" smtClean="0"/>
              <a:t>&gt;:1.1-1.6</a:t>
            </a:r>
          </a:p>
          <a:p>
            <a:pPr marL="0" indent="0" eaLnBrk="1" hangingPunct="1">
              <a:lnSpc>
                <a:spcPct val="90000"/>
              </a:lnSpc>
              <a:buNone/>
            </a:pPr>
            <a:r>
              <a:rPr lang="en-US" altLang="zh-CN" sz="2400" dirty="0" smtClean="0"/>
              <a:t>--&gt; A[-1];</a:t>
            </a:r>
          </a:p>
          <a:p>
            <a:pPr marL="0" indent="0" eaLnBrk="1" hangingPunct="1">
              <a:lnSpc>
                <a:spcPct val="90000"/>
              </a:lnSpc>
              <a:buNone/>
            </a:pPr>
            <a:r>
              <a:rPr lang="en-US" altLang="zh-CN" sz="2400" dirty="0" smtClean="0"/>
              <a:t>Error: accessing negative element in 10-element array</a:t>
            </a:r>
          </a:p>
          <a:p>
            <a:pPr marL="0" indent="0" eaLnBrk="1" hangingPunct="1">
              <a:lnSpc>
                <a:spcPct val="90000"/>
              </a:lnSpc>
              <a:buNone/>
            </a:pPr>
            <a:r>
              <a:rPr lang="en-US" altLang="zh-CN" sz="2400" dirty="0" smtClean="0"/>
              <a:t>Last position: &lt;</a:t>
            </a:r>
            <a:r>
              <a:rPr lang="en-US" altLang="zh-CN" sz="2400" dirty="0" err="1" smtClean="0"/>
              <a:t>stdio</a:t>
            </a:r>
            <a:r>
              <a:rPr lang="en-US" altLang="zh-CN" sz="2400" dirty="0" smtClean="0"/>
              <a:t>&gt;:1.1-1.6</a:t>
            </a:r>
          </a:p>
          <a:p>
            <a:pPr marL="0" indent="0" eaLnBrk="1" hangingPunct="1">
              <a:lnSpc>
                <a:spcPct val="90000"/>
              </a:lnSpc>
              <a:buNone/>
            </a:pPr>
            <a:r>
              <a:rPr lang="en-US" altLang="zh-CN" sz="2400" dirty="0" smtClean="0"/>
              <a:t>--&gt;</a:t>
            </a:r>
            <a:endParaRPr lang="zh-CN" altLang="en-US" sz="2400" dirty="0" smtClean="0"/>
          </a:p>
        </p:txBody>
      </p:sp>
      <p:sp>
        <p:nvSpPr>
          <p:cNvPr id="7" name="Rectangle 3"/>
          <p:cNvSpPr txBox="1">
            <a:spLocks noChangeArrowheads="1"/>
          </p:cNvSpPr>
          <p:nvPr/>
        </p:nvSpPr>
        <p:spPr bwMode="auto">
          <a:xfrm>
            <a:off x="3581400" y="1444625"/>
            <a:ext cx="5029200" cy="1524000"/>
          </a:xfrm>
          <a:prstGeom prst="rect">
            <a:avLst/>
          </a:prstGeom>
          <a:solidFill>
            <a:schemeClr val="bg1"/>
          </a:solidFill>
          <a:ln>
            <a:noFill/>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zh-CN" altLang="en-US" sz="2400" dirty="0" smtClean="0">
                <a:solidFill>
                  <a:srgbClr val="000099"/>
                </a:solidFill>
              </a:rPr>
              <a:t>观察</a:t>
            </a:r>
            <a:r>
              <a:rPr lang="zh-CN" altLang="en-US" sz="2400" dirty="0" smtClean="0"/>
              <a:t>：数组分配存储后，所有元素值为</a:t>
            </a:r>
            <a:r>
              <a:rPr lang="en-US" altLang="zh-CN" sz="2400" dirty="0" smtClean="0"/>
              <a:t>0</a:t>
            </a:r>
            <a:r>
              <a:rPr lang="zh-CN" altLang="en-US" sz="2400" dirty="0" smtClean="0"/>
              <a:t>。一般来说，应避免采用隐含初始化方式。</a:t>
            </a:r>
          </a:p>
        </p:txBody>
      </p:sp>
    </p:spTree>
    <p:extLst>
      <p:ext uri="{BB962C8B-B14F-4D97-AF65-F5344CB8AC3E}">
        <p14:creationId xmlns:p14="http://schemas.microsoft.com/office/powerpoint/2010/main" val="2533510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3" presetClass="emph" presetSubtype="2" fill="hold" nodeType="withEffect">
                                  <p:stCondLst>
                                    <p:cond delay="0"/>
                                  </p:stCondLst>
                                  <p:childTnLst>
                                    <p:animClr clrSpc="rgb" dir="cw">
                                      <p:cBhvr override="childStyle">
                                        <p:cTn id="9" dur="500" fill="hold"/>
                                        <p:tgtEl>
                                          <p:spTgt spid="91139">
                                            <p:txEl>
                                              <p:pRg st="1" end="1"/>
                                            </p:txEl>
                                          </p:spTgt>
                                        </p:tgtEl>
                                        <p:attrNameLst>
                                          <p:attrName>style.color</p:attrName>
                                        </p:attrNameLst>
                                      </p:cBhvr>
                                      <p:to>
                                        <a:srgbClr val="FF0000"/>
                                      </p:to>
                                    </p:animClr>
                                  </p:childTnLst>
                                </p:cTn>
                              </p:par>
                              <p:par>
                                <p:cTn id="10" presetID="3" presetClass="emph" presetSubtype="2" fill="hold" nodeType="withEffect">
                                  <p:stCondLst>
                                    <p:cond delay="0"/>
                                  </p:stCondLst>
                                  <p:childTnLst>
                                    <p:animClr clrSpc="rgb" dir="cw">
                                      <p:cBhvr override="childStyle">
                                        <p:cTn id="11" dur="500" fill="hold"/>
                                        <p:tgtEl>
                                          <p:spTgt spid="91139">
                                            <p:txEl>
                                              <p:pRg st="3" end="3"/>
                                            </p:txEl>
                                          </p:spTgt>
                                        </p:tgtEl>
                                        <p:attrNameLst>
                                          <p:attrName>style.color</p:attrName>
                                        </p:attrNameLst>
                                      </p:cBhvr>
                                      <p:to>
                                        <a:srgbClr val="FF0000"/>
                                      </p:to>
                                    </p:animClr>
                                  </p:childTnLst>
                                </p:cTn>
                              </p:par>
                              <p:par>
                                <p:cTn id="12" presetID="3" presetClass="emph" presetSubtype="2" fill="hold" nodeType="withEffect">
                                  <p:stCondLst>
                                    <p:cond delay="0"/>
                                  </p:stCondLst>
                                  <p:childTnLst>
                                    <p:animClr clrSpc="rgb" dir="cw">
                                      <p:cBhvr override="childStyle">
                                        <p:cTn id="13" dur="500" fill="hold"/>
                                        <p:tgtEl>
                                          <p:spTgt spid="91139">
                                            <p:txEl>
                                              <p:pRg st="5" end="5"/>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53C0C803-6387-4995-846A-8D86944F4562}" type="datetime1">
              <a:rPr lang="zh-CN" altLang="en-US"/>
              <a:pPr>
                <a:defRPr/>
              </a:pPr>
              <a:t>2020/5/4</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1ECFF8E0-E371-490F-B0AD-1A61A97631B3}" type="slidenum">
              <a:rPr lang="en-US" altLang="zh-CN"/>
              <a:pPr>
                <a:defRPr/>
              </a:pPr>
              <a:t>6</a:t>
            </a:fld>
            <a:endParaRPr lang="en-US" altLang="zh-CN"/>
          </a:p>
        </p:txBody>
      </p:sp>
      <p:sp>
        <p:nvSpPr>
          <p:cNvPr id="91138" name="Rectangle 2"/>
          <p:cNvSpPr>
            <a:spLocks noGrp="1" noChangeArrowheads="1"/>
          </p:cNvSpPr>
          <p:nvPr>
            <p:ph type="title"/>
          </p:nvPr>
        </p:nvSpPr>
        <p:spPr/>
        <p:txBody>
          <a:bodyPr/>
          <a:lstStyle/>
          <a:p>
            <a:pPr eaLnBrk="1" hangingPunct="1">
              <a:defRPr/>
            </a:pPr>
            <a:r>
              <a:rPr lang="en-US" altLang="zh-CN" smtClean="0"/>
              <a:t>2 </a:t>
            </a:r>
            <a:r>
              <a:rPr lang="zh-CN" altLang="en-US" smtClean="0"/>
              <a:t>数组的使用</a:t>
            </a:r>
          </a:p>
        </p:txBody>
      </p:sp>
      <p:sp>
        <p:nvSpPr>
          <p:cNvPr id="91139" name="Rectangle 3"/>
          <p:cNvSpPr>
            <a:spLocks noGrp="1" noChangeArrowheads="1"/>
          </p:cNvSpPr>
          <p:nvPr>
            <p:ph type="body" idx="1"/>
          </p:nvPr>
        </p:nvSpPr>
        <p:spPr>
          <a:xfrm>
            <a:off x="457200" y="1066800"/>
            <a:ext cx="8229600" cy="5176838"/>
          </a:xfrm>
        </p:spPr>
        <p:txBody>
          <a:bodyPr/>
          <a:lstStyle/>
          <a:p>
            <a:pPr marL="0" indent="0" eaLnBrk="1" hangingPunct="1">
              <a:lnSpc>
                <a:spcPct val="90000"/>
              </a:lnSpc>
              <a:buNone/>
            </a:pPr>
            <a:r>
              <a:rPr lang="en-US" altLang="zh-CN" sz="2400" dirty="0" smtClean="0"/>
              <a:t>--&gt;A[0];</a:t>
            </a:r>
          </a:p>
          <a:p>
            <a:pPr marL="0" indent="0" eaLnBrk="1" hangingPunct="1">
              <a:lnSpc>
                <a:spcPct val="90000"/>
              </a:lnSpc>
              <a:buNone/>
            </a:pPr>
            <a:r>
              <a:rPr lang="en-US" altLang="zh-CN" sz="2400" dirty="0" smtClean="0"/>
              <a:t>0 (</a:t>
            </a:r>
            <a:r>
              <a:rPr lang="en-US" altLang="zh-CN" sz="2400" dirty="0" err="1" smtClean="0"/>
              <a:t>int</a:t>
            </a:r>
            <a:r>
              <a:rPr lang="en-US" altLang="zh-CN" sz="2400" dirty="0" smtClean="0"/>
              <a:t>)</a:t>
            </a:r>
          </a:p>
          <a:p>
            <a:pPr marL="0" indent="0" eaLnBrk="1" hangingPunct="1">
              <a:lnSpc>
                <a:spcPct val="90000"/>
              </a:lnSpc>
              <a:buNone/>
            </a:pPr>
            <a:r>
              <a:rPr lang="en-US" altLang="zh-CN" sz="2400" dirty="0" smtClean="0"/>
              <a:t>--&gt; A[1];</a:t>
            </a:r>
          </a:p>
          <a:p>
            <a:pPr marL="0" indent="0" eaLnBrk="1" hangingPunct="1">
              <a:lnSpc>
                <a:spcPct val="90000"/>
              </a:lnSpc>
              <a:buNone/>
            </a:pPr>
            <a:r>
              <a:rPr lang="en-US" altLang="zh-CN" sz="2400" dirty="0" smtClean="0"/>
              <a:t>0 (</a:t>
            </a:r>
            <a:r>
              <a:rPr lang="en-US" altLang="zh-CN" sz="2400" dirty="0" err="1" smtClean="0"/>
              <a:t>int</a:t>
            </a:r>
            <a:r>
              <a:rPr lang="en-US" altLang="zh-CN" sz="2400" dirty="0" smtClean="0"/>
              <a:t>)</a:t>
            </a:r>
          </a:p>
          <a:p>
            <a:pPr marL="0" indent="0" eaLnBrk="1" hangingPunct="1">
              <a:lnSpc>
                <a:spcPct val="90000"/>
              </a:lnSpc>
              <a:buNone/>
            </a:pPr>
            <a:r>
              <a:rPr lang="en-US" altLang="zh-CN" sz="2400" dirty="0" smtClean="0"/>
              <a:t>--&gt; A[2];</a:t>
            </a:r>
          </a:p>
          <a:p>
            <a:pPr marL="0" indent="0" eaLnBrk="1" hangingPunct="1">
              <a:lnSpc>
                <a:spcPct val="90000"/>
              </a:lnSpc>
              <a:buNone/>
            </a:pPr>
            <a:r>
              <a:rPr lang="en-US" altLang="zh-CN" sz="2400" dirty="0" smtClean="0"/>
              <a:t>0 (</a:t>
            </a:r>
            <a:r>
              <a:rPr lang="en-US" altLang="zh-CN" sz="2400" dirty="0" err="1" smtClean="0"/>
              <a:t>int</a:t>
            </a:r>
            <a:r>
              <a:rPr lang="en-US" altLang="zh-CN" sz="2400" dirty="0" smtClean="0"/>
              <a:t>)</a:t>
            </a:r>
          </a:p>
          <a:p>
            <a:pPr marL="0" indent="0" eaLnBrk="1" hangingPunct="1">
              <a:lnSpc>
                <a:spcPct val="90000"/>
              </a:lnSpc>
              <a:buNone/>
            </a:pPr>
            <a:r>
              <a:rPr lang="en-US" altLang="zh-CN" sz="2400" dirty="0" smtClean="0"/>
              <a:t>--&gt; A[10];</a:t>
            </a:r>
          </a:p>
          <a:p>
            <a:pPr marL="0" indent="0" eaLnBrk="1" hangingPunct="1">
              <a:lnSpc>
                <a:spcPct val="90000"/>
              </a:lnSpc>
              <a:buNone/>
            </a:pPr>
            <a:r>
              <a:rPr lang="en-US" altLang="zh-CN" sz="2400" dirty="0" smtClean="0"/>
              <a:t>Error: accessing element 10 in 10-element array</a:t>
            </a:r>
          </a:p>
          <a:p>
            <a:pPr marL="0" indent="0" eaLnBrk="1" hangingPunct="1">
              <a:lnSpc>
                <a:spcPct val="90000"/>
              </a:lnSpc>
              <a:buNone/>
            </a:pPr>
            <a:r>
              <a:rPr lang="en-US" altLang="zh-CN" sz="2400" dirty="0" smtClean="0"/>
              <a:t>Last position: &lt;</a:t>
            </a:r>
            <a:r>
              <a:rPr lang="en-US" altLang="zh-CN" sz="2400" dirty="0" err="1" smtClean="0"/>
              <a:t>stdio</a:t>
            </a:r>
            <a:r>
              <a:rPr lang="en-US" altLang="zh-CN" sz="2400" dirty="0" smtClean="0"/>
              <a:t>&gt;:1.1-1.6</a:t>
            </a:r>
          </a:p>
          <a:p>
            <a:pPr marL="0" indent="0" eaLnBrk="1" hangingPunct="1">
              <a:lnSpc>
                <a:spcPct val="90000"/>
              </a:lnSpc>
              <a:buNone/>
            </a:pPr>
            <a:r>
              <a:rPr lang="en-US" altLang="zh-CN" sz="2400" dirty="0" smtClean="0"/>
              <a:t>--&gt; A[-1];</a:t>
            </a:r>
          </a:p>
          <a:p>
            <a:pPr marL="0" indent="0" eaLnBrk="1" hangingPunct="1">
              <a:lnSpc>
                <a:spcPct val="90000"/>
              </a:lnSpc>
              <a:buNone/>
            </a:pPr>
            <a:r>
              <a:rPr lang="en-US" altLang="zh-CN" sz="2400" dirty="0" smtClean="0"/>
              <a:t>Error: accessing negative element in 10-element array</a:t>
            </a:r>
          </a:p>
          <a:p>
            <a:pPr marL="0" indent="0" eaLnBrk="1" hangingPunct="1">
              <a:lnSpc>
                <a:spcPct val="90000"/>
              </a:lnSpc>
              <a:buNone/>
            </a:pPr>
            <a:r>
              <a:rPr lang="en-US" altLang="zh-CN" sz="2400" dirty="0" smtClean="0"/>
              <a:t>Last position: &lt;</a:t>
            </a:r>
            <a:r>
              <a:rPr lang="en-US" altLang="zh-CN" sz="2400" dirty="0" err="1" smtClean="0"/>
              <a:t>stdio</a:t>
            </a:r>
            <a:r>
              <a:rPr lang="en-US" altLang="zh-CN" sz="2400" dirty="0" smtClean="0"/>
              <a:t>&gt;:1.1-1.6</a:t>
            </a:r>
          </a:p>
          <a:p>
            <a:pPr marL="0" indent="0" eaLnBrk="1" hangingPunct="1">
              <a:lnSpc>
                <a:spcPct val="90000"/>
              </a:lnSpc>
              <a:buNone/>
            </a:pPr>
            <a:r>
              <a:rPr lang="en-US" altLang="zh-CN" sz="2400" dirty="0" smtClean="0"/>
              <a:t>--&gt;</a:t>
            </a:r>
            <a:endParaRPr lang="zh-CN" altLang="en-US" sz="2400" dirty="0" smtClean="0"/>
          </a:p>
        </p:txBody>
      </p:sp>
      <p:sp>
        <p:nvSpPr>
          <p:cNvPr id="7" name="Rectangle 3"/>
          <p:cNvSpPr txBox="1">
            <a:spLocks noChangeArrowheads="1"/>
          </p:cNvSpPr>
          <p:nvPr/>
        </p:nvSpPr>
        <p:spPr bwMode="auto">
          <a:xfrm>
            <a:off x="2438400" y="990601"/>
            <a:ext cx="6400800" cy="2590800"/>
          </a:xfrm>
          <a:prstGeom prst="rect">
            <a:avLst/>
          </a:prstGeom>
          <a:solidFill>
            <a:schemeClr val="bg1"/>
          </a:solidFill>
          <a:ln>
            <a:noFill/>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zh-CN" altLang="en-US" sz="2400" dirty="0" smtClean="0">
                <a:solidFill>
                  <a:srgbClr val="000099"/>
                </a:solidFill>
              </a:rPr>
              <a:t>观察</a:t>
            </a:r>
            <a:r>
              <a:rPr lang="zh-CN" altLang="en-US" sz="2400" dirty="0" smtClean="0"/>
              <a:t>：越界访问数组元素会导致出错。</a:t>
            </a:r>
            <a:r>
              <a:rPr lang="en-US" altLang="zh-CN" sz="2400" dirty="0" smtClean="0"/>
              <a:t>C0</a:t>
            </a:r>
            <a:r>
              <a:rPr lang="zh-CN" altLang="en-US" sz="2400" dirty="0" smtClean="0"/>
              <a:t>会给出错误提示，而</a:t>
            </a:r>
            <a:r>
              <a:rPr lang="en-US" altLang="zh-CN" sz="2400" dirty="0" smtClean="0"/>
              <a:t>C</a:t>
            </a:r>
            <a:r>
              <a:rPr lang="zh-CN" altLang="en-US" sz="2400" dirty="0" smtClean="0"/>
              <a:t>却不会。</a:t>
            </a:r>
          </a:p>
          <a:p>
            <a:pPr algn="just" eaLnBrk="1" hangingPunct="1"/>
            <a:r>
              <a:rPr lang="zh-CN" altLang="en-US" sz="2400" dirty="0" smtClean="0"/>
              <a:t>访问一个没分配存储的数组元素，会导致一种未定义行为错，原则上，什么事都可能发生。这很容易出问题，因为如果这一内存已被分配，那将会读取或改写其他数据的存储单元。</a:t>
            </a:r>
          </a:p>
        </p:txBody>
      </p:sp>
    </p:spTree>
    <p:extLst>
      <p:ext uri="{BB962C8B-B14F-4D97-AF65-F5344CB8AC3E}">
        <p14:creationId xmlns:p14="http://schemas.microsoft.com/office/powerpoint/2010/main" val="301599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mph" presetSubtype="2" fill="hold" nodeType="withEffect">
                                  <p:stCondLst>
                                    <p:cond delay="0"/>
                                  </p:stCondLst>
                                  <p:childTnLst>
                                    <p:animClr clrSpc="rgb" dir="cw">
                                      <p:cBhvr override="childStyle">
                                        <p:cTn id="9" dur="500" fill="hold"/>
                                        <p:tgtEl>
                                          <p:spTgt spid="91139">
                                            <p:txEl>
                                              <p:pRg st="7" end="7"/>
                                            </p:txEl>
                                          </p:spTgt>
                                        </p:tgtEl>
                                        <p:attrNameLst>
                                          <p:attrName>style.color</p:attrName>
                                        </p:attrNameLst>
                                      </p:cBhvr>
                                      <p:to>
                                        <a:srgbClr val="FF0000"/>
                                      </p:to>
                                    </p:animClr>
                                  </p:childTnLst>
                                </p:cTn>
                              </p:par>
                              <p:par>
                                <p:cTn id="10" presetID="3" presetClass="emph" presetSubtype="2" fill="hold" nodeType="withEffect">
                                  <p:stCondLst>
                                    <p:cond delay="0"/>
                                  </p:stCondLst>
                                  <p:childTnLst>
                                    <p:animClr clrSpc="rgb" dir="cw">
                                      <p:cBhvr override="childStyle">
                                        <p:cTn id="11" dur="500" fill="hold"/>
                                        <p:tgtEl>
                                          <p:spTgt spid="91139">
                                            <p:txEl>
                                              <p:pRg st="8" end="8"/>
                                            </p:txEl>
                                          </p:spTgt>
                                        </p:tgtEl>
                                        <p:attrNameLst>
                                          <p:attrName>style.color</p:attrName>
                                        </p:attrNameLst>
                                      </p:cBhvr>
                                      <p:to>
                                        <a:srgbClr val="FF0000"/>
                                      </p:to>
                                    </p:animClr>
                                  </p:childTnLst>
                                </p:cTn>
                              </p:par>
                              <p:par>
                                <p:cTn id="12" presetID="3" presetClass="emph" presetSubtype="2" fill="hold" nodeType="withEffect">
                                  <p:stCondLst>
                                    <p:cond delay="0"/>
                                  </p:stCondLst>
                                  <p:childTnLst>
                                    <p:animClr clrSpc="rgb" dir="cw">
                                      <p:cBhvr override="childStyle">
                                        <p:cTn id="13" dur="500" fill="hold"/>
                                        <p:tgtEl>
                                          <p:spTgt spid="91139">
                                            <p:txEl>
                                              <p:pRg st="10" end="10"/>
                                            </p:txEl>
                                          </p:spTgt>
                                        </p:tgtEl>
                                        <p:attrNameLst>
                                          <p:attrName>style.color</p:attrName>
                                        </p:attrNameLst>
                                      </p:cBhvr>
                                      <p:to>
                                        <a:srgbClr val="FF0000"/>
                                      </p:to>
                                    </p:animClr>
                                  </p:childTnLst>
                                </p:cTn>
                              </p:par>
                              <p:par>
                                <p:cTn id="14" presetID="3" presetClass="emph" presetSubtype="2" fill="hold" nodeType="withEffect">
                                  <p:stCondLst>
                                    <p:cond delay="0"/>
                                  </p:stCondLst>
                                  <p:childTnLst>
                                    <p:animClr clrSpc="rgb" dir="cw">
                                      <p:cBhvr override="childStyle">
                                        <p:cTn id="15" dur="500" fill="hold"/>
                                        <p:tgtEl>
                                          <p:spTgt spid="91139">
                                            <p:txEl>
                                              <p:pRg st="11" end="11"/>
                                            </p:txEl>
                                          </p:spTgt>
                                        </p:tgtEl>
                                        <p:attrNameLst>
                                          <p:attrName>style.color</p:attrName>
                                        </p:attrNameLst>
                                      </p:cBhvr>
                                      <p:to>
                                        <a:srgbClr val="FF0000"/>
                                      </p:to>
                                    </p:animClr>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blinds(horizontal)">
                                      <p:cBhvr>
                                        <p:cTn id="20"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53C0C803-6387-4995-846A-8D86944F4562}" type="datetime1">
              <a:rPr lang="zh-CN" altLang="en-US"/>
              <a:pPr>
                <a:defRPr/>
              </a:pPr>
              <a:t>2020/5/4</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1ECFF8E0-E371-490F-B0AD-1A61A97631B3}" type="slidenum">
              <a:rPr lang="en-US" altLang="zh-CN"/>
              <a:pPr>
                <a:defRPr/>
              </a:pPr>
              <a:t>7</a:t>
            </a:fld>
            <a:endParaRPr lang="en-US" altLang="zh-CN"/>
          </a:p>
        </p:txBody>
      </p:sp>
      <p:sp>
        <p:nvSpPr>
          <p:cNvPr id="91138" name="Rectangle 2"/>
          <p:cNvSpPr>
            <a:spLocks noGrp="1" noChangeArrowheads="1"/>
          </p:cNvSpPr>
          <p:nvPr>
            <p:ph type="title"/>
          </p:nvPr>
        </p:nvSpPr>
        <p:spPr/>
        <p:txBody>
          <a:bodyPr/>
          <a:lstStyle/>
          <a:p>
            <a:pPr eaLnBrk="1" hangingPunct="1">
              <a:defRPr/>
            </a:pPr>
            <a:r>
              <a:rPr lang="en-US" altLang="zh-CN" smtClean="0"/>
              <a:t>2 </a:t>
            </a:r>
            <a:r>
              <a:rPr lang="zh-CN" altLang="en-US" smtClean="0"/>
              <a:t>数组的使用</a:t>
            </a:r>
          </a:p>
        </p:txBody>
      </p:sp>
      <p:sp>
        <p:nvSpPr>
          <p:cNvPr id="91139" name="Rectangle 3"/>
          <p:cNvSpPr>
            <a:spLocks noGrp="1" noChangeArrowheads="1"/>
          </p:cNvSpPr>
          <p:nvPr>
            <p:ph type="body" idx="1"/>
          </p:nvPr>
        </p:nvSpPr>
        <p:spPr>
          <a:xfrm>
            <a:off x="457200" y="1066800"/>
            <a:ext cx="8229600" cy="5176838"/>
          </a:xfrm>
        </p:spPr>
        <p:txBody>
          <a:bodyPr/>
          <a:lstStyle/>
          <a:p>
            <a:pPr marL="0" indent="0" eaLnBrk="1" hangingPunct="1">
              <a:lnSpc>
                <a:spcPct val="90000"/>
              </a:lnSpc>
              <a:buNone/>
            </a:pPr>
            <a:r>
              <a:rPr lang="en-US" altLang="zh-CN" sz="2400" dirty="0" smtClean="0"/>
              <a:t>--&gt;A[0];</a:t>
            </a:r>
          </a:p>
          <a:p>
            <a:pPr marL="0" indent="0" eaLnBrk="1" hangingPunct="1">
              <a:lnSpc>
                <a:spcPct val="90000"/>
              </a:lnSpc>
              <a:buNone/>
            </a:pPr>
            <a:r>
              <a:rPr lang="en-US" altLang="zh-CN" sz="2400" dirty="0" smtClean="0"/>
              <a:t>0 (</a:t>
            </a:r>
            <a:r>
              <a:rPr lang="en-US" altLang="zh-CN" sz="2400" dirty="0" err="1" smtClean="0"/>
              <a:t>int</a:t>
            </a:r>
            <a:r>
              <a:rPr lang="en-US" altLang="zh-CN" sz="2400" dirty="0" smtClean="0"/>
              <a:t>)</a:t>
            </a:r>
          </a:p>
          <a:p>
            <a:pPr marL="0" indent="0" eaLnBrk="1" hangingPunct="1">
              <a:lnSpc>
                <a:spcPct val="90000"/>
              </a:lnSpc>
              <a:buNone/>
            </a:pPr>
            <a:r>
              <a:rPr lang="en-US" altLang="zh-CN" sz="2400" dirty="0" smtClean="0"/>
              <a:t>--&gt; A[1];</a:t>
            </a:r>
          </a:p>
          <a:p>
            <a:pPr marL="0" indent="0" eaLnBrk="1" hangingPunct="1">
              <a:lnSpc>
                <a:spcPct val="90000"/>
              </a:lnSpc>
              <a:buNone/>
            </a:pPr>
            <a:r>
              <a:rPr lang="en-US" altLang="zh-CN" sz="2400" dirty="0" smtClean="0"/>
              <a:t>0 (</a:t>
            </a:r>
            <a:r>
              <a:rPr lang="en-US" altLang="zh-CN" sz="2400" dirty="0" err="1" smtClean="0"/>
              <a:t>int</a:t>
            </a:r>
            <a:r>
              <a:rPr lang="en-US" altLang="zh-CN" sz="2400" dirty="0" smtClean="0"/>
              <a:t>)</a:t>
            </a:r>
          </a:p>
          <a:p>
            <a:pPr marL="0" indent="0" eaLnBrk="1" hangingPunct="1">
              <a:lnSpc>
                <a:spcPct val="90000"/>
              </a:lnSpc>
              <a:buNone/>
            </a:pPr>
            <a:r>
              <a:rPr lang="en-US" altLang="zh-CN" sz="2400" dirty="0" smtClean="0"/>
              <a:t>--&gt; A[2];</a:t>
            </a:r>
          </a:p>
          <a:p>
            <a:pPr marL="0" indent="0" eaLnBrk="1" hangingPunct="1">
              <a:lnSpc>
                <a:spcPct val="90000"/>
              </a:lnSpc>
              <a:buNone/>
            </a:pPr>
            <a:r>
              <a:rPr lang="en-US" altLang="zh-CN" sz="2400" dirty="0" smtClean="0"/>
              <a:t>0 (</a:t>
            </a:r>
            <a:r>
              <a:rPr lang="en-US" altLang="zh-CN" sz="2400" dirty="0" err="1" smtClean="0"/>
              <a:t>int</a:t>
            </a:r>
            <a:r>
              <a:rPr lang="en-US" altLang="zh-CN" sz="2400" dirty="0" smtClean="0"/>
              <a:t>)</a:t>
            </a:r>
          </a:p>
          <a:p>
            <a:pPr marL="0" indent="0" eaLnBrk="1" hangingPunct="1">
              <a:lnSpc>
                <a:spcPct val="90000"/>
              </a:lnSpc>
              <a:buNone/>
            </a:pPr>
            <a:r>
              <a:rPr lang="en-US" altLang="zh-CN" sz="2400" dirty="0" smtClean="0"/>
              <a:t>--&gt; A[10];</a:t>
            </a:r>
          </a:p>
          <a:p>
            <a:pPr marL="0" indent="0" eaLnBrk="1" hangingPunct="1">
              <a:lnSpc>
                <a:spcPct val="90000"/>
              </a:lnSpc>
              <a:buNone/>
            </a:pPr>
            <a:r>
              <a:rPr lang="en-US" altLang="zh-CN" sz="2400" dirty="0" smtClean="0"/>
              <a:t>Error: accessing element 10 in 10-element array</a:t>
            </a:r>
          </a:p>
          <a:p>
            <a:pPr marL="0" indent="0" eaLnBrk="1" hangingPunct="1">
              <a:lnSpc>
                <a:spcPct val="90000"/>
              </a:lnSpc>
              <a:buNone/>
            </a:pPr>
            <a:r>
              <a:rPr lang="en-US" altLang="zh-CN" sz="2400" dirty="0" smtClean="0"/>
              <a:t>Last position: &lt;</a:t>
            </a:r>
            <a:r>
              <a:rPr lang="en-US" altLang="zh-CN" sz="2400" dirty="0" err="1" smtClean="0"/>
              <a:t>stdio</a:t>
            </a:r>
            <a:r>
              <a:rPr lang="en-US" altLang="zh-CN" sz="2400" dirty="0" smtClean="0"/>
              <a:t>&gt;:1.1-1.6</a:t>
            </a:r>
          </a:p>
          <a:p>
            <a:pPr marL="0" indent="0" eaLnBrk="1" hangingPunct="1">
              <a:lnSpc>
                <a:spcPct val="90000"/>
              </a:lnSpc>
              <a:buNone/>
            </a:pPr>
            <a:r>
              <a:rPr lang="en-US" altLang="zh-CN" sz="2400" dirty="0" smtClean="0"/>
              <a:t>--&gt; A[-1];</a:t>
            </a:r>
          </a:p>
          <a:p>
            <a:pPr marL="0" indent="0" eaLnBrk="1" hangingPunct="1">
              <a:lnSpc>
                <a:spcPct val="90000"/>
              </a:lnSpc>
              <a:buNone/>
            </a:pPr>
            <a:r>
              <a:rPr lang="en-US" altLang="zh-CN" sz="2400" dirty="0" smtClean="0"/>
              <a:t>Error: accessing negative element in 10-element array</a:t>
            </a:r>
          </a:p>
          <a:p>
            <a:pPr marL="0" indent="0" eaLnBrk="1" hangingPunct="1">
              <a:lnSpc>
                <a:spcPct val="90000"/>
              </a:lnSpc>
              <a:buNone/>
            </a:pPr>
            <a:r>
              <a:rPr lang="en-US" altLang="zh-CN" sz="2400" dirty="0" smtClean="0"/>
              <a:t>Last position: &lt;</a:t>
            </a:r>
            <a:r>
              <a:rPr lang="en-US" altLang="zh-CN" sz="2400" dirty="0" err="1" smtClean="0"/>
              <a:t>stdio</a:t>
            </a:r>
            <a:r>
              <a:rPr lang="en-US" altLang="zh-CN" sz="2400" dirty="0" smtClean="0"/>
              <a:t>&gt;:1.1-1.6</a:t>
            </a:r>
          </a:p>
          <a:p>
            <a:pPr marL="0" indent="0" eaLnBrk="1" hangingPunct="1">
              <a:lnSpc>
                <a:spcPct val="90000"/>
              </a:lnSpc>
              <a:buNone/>
            </a:pPr>
            <a:r>
              <a:rPr lang="en-US" altLang="zh-CN" sz="2400" dirty="0" smtClean="0"/>
              <a:t>--&gt;</a:t>
            </a:r>
            <a:endParaRPr lang="zh-CN" altLang="en-US" sz="2400" dirty="0" smtClean="0"/>
          </a:p>
        </p:txBody>
      </p:sp>
      <p:sp>
        <p:nvSpPr>
          <p:cNvPr id="7" name="Rectangle 3"/>
          <p:cNvSpPr txBox="1">
            <a:spLocks noChangeArrowheads="1"/>
          </p:cNvSpPr>
          <p:nvPr/>
        </p:nvSpPr>
        <p:spPr bwMode="auto">
          <a:xfrm>
            <a:off x="2438400" y="990601"/>
            <a:ext cx="6400800" cy="1447800"/>
          </a:xfrm>
          <a:prstGeom prst="rect">
            <a:avLst/>
          </a:prstGeom>
          <a:solidFill>
            <a:schemeClr val="bg1"/>
          </a:solidFill>
          <a:ln>
            <a:noFill/>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zh-CN" altLang="en-US" sz="2400" dirty="0" smtClean="0"/>
              <a:t>如果不禁止，某些不可预知的内存区可能会被改写，这将使</a:t>
            </a:r>
            <a:r>
              <a:rPr lang="zh-CN" altLang="en-US" sz="2400" dirty="0" smtClean="0"/>
              <a:t>臭名昭著的</a:t>
            </a:r>
            <a:r>
              <a:rPr lang="zh-CN" altLang="en-US" sz="2400" dirty="0" smtClean="0">
                <a:solidFill>
                  <a:srgbClr val="FF0000"/>
                </a:solidFill>
              </a:rPr>
              <a:t>缓冲区溢出攻击</a:t>
            </a:r>
            <a:r>
              <a:rPr lang="zh-CN" altLang="en-US" sz="2400" dirty="0" smtClean="0"/>
              <a:t>有机可乘，使你的机器陷入危险。</a:t>
            </a:r>
          </a:p>
        </p:txBody>
      </p:sp>
    </p:spTree>
    <p:extLst>
      <p:ext uri="{BB962C8B-B14F-4D97-AF65-F5344CB8AC3E}">
        <p14:creationId xmlns:p14="http://schemas.microsoft.com/office/powerpoint/2010/main" val="393266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mph" presetSubtype="2" fill="hold" nodeType="withEffect">
                                  <p:stCondLst>
                                    <p:cond delay="0"/>
                                  </p:stCondLst>
                                  <p:childTnLst>
                                    <p:animClr clrSpc="rgb" dir="cw">
                                      <p:cBhvr override="childStyle">
                                        <p:cTn id="9" dur="500" fill="hold"/>
                                        <p:tgtEl>
                                          <p:spTgt spid="91139">
                                            <p:txEl>
                                              <p:pRg st="6" end="6"/>
                                            </p:txEl>
                                          </p:spTgt>
                                        </p:tgtEl>
                                        <p:attrNameLst>
                                          <p:attrName>style.color</p:attrName>
                                        </p:attrNameLst>
                                      </p:cBhvr>
                                      <p:to>
                                        <a:srgbClr val="FF0000"/>
                                      </p:to>
                                    </p:animClr>
                                  </p:childTnLst>
                                </p:cTn>
                              </p:par>
                              <p:par>
                                <p:cTn id="10" presetID="3" presetClass="emph" presetSubtype="2" fill="hold" nodeType="withEffect">
                                  <p:stCondLst>
                                    <p:cond delay="0"/>
                                  </p:stCondLst>
                                  <p:childTnLst>
                                    <p:animClr clrSpc="rgb" dir="cw">
                                      <p:cBhvr override="childStyle">
                                        <p:cTn id="11" dur="500" fill="hold"/>
                                        <p:tgtEl>
                                          <p:spTgt spid="91139">
                                            <p:txEl>
                                              <p:pRg st="9" end="9"/>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B7C60B97-28FA-420F-BB3B-0631E82468BD}" type="datetime1">
              <a:rPr lang="zh-CN" altLang="en-US"/>
              <a:pPr>
                <a:defRPr/>
              </a:pPr>
              <a:t>2020/5/4</a:t>
            </a:fld>
            <a:endParaRPr lang="en-US" altLang="zh-CN"/>
          </a:p>
        </p:txBody>
      </p:sp>
      <p:sp>
        <p:nvSpPr>
          <p:cNvPr id="6" name="页脚占位符 4"/>
          <p:cNvSpPr>
            <a:spLocks noGrp="1"/>
          </p:cNvSpPr>
          <p:nvPr>
            <p:ph type="ftr" sz="quarter" idx="11"/>
          </p:nvPr>
        </p:nvSpPr>
        <p:spPr/>
        <p:txBody>
          <a:bodyPr/>
          <a:lstStyle/>
          <a:p>
            <a:pPr>
              <a:defRPr/>
            </a:pPr>
            <a:r>
              <a:rPr lang="en-US" altLang="zh-CN"/>
              <a:t>华中科技大学计算机学院</a:t>
            </a:r>
          </a:p>
        </p:txBody>
      </p:sp>
      <p:sp>
        <p:nvSpPr>
          <p:cNvPr id="7" name="灯片编号占位符 5"/>
          <p:cNvSpPr>
            <a:spLocks noGrp="1"/>
          </p:cNvSpPr>
          <p:nvPr>
            <p:ph type="sldNum" sz="quarter" idx="12"/>
          </p:nvPr>
        </p:nvSpPr>
        <p:spPr/>
        <p:txBody>
          <a:bodyPr/>
          <a:lstStyle/>
          <a:p>
            <a:pPr>
              <a:defRPr/>
            </a:pPr>
            <a:fld id="{5C99DB5F-584E-47E1-B2B4-4FD9C93F982C}" type="slidenum">
              <a:rPr lang="en-US" altLang="zh-CN"/>
              <a:pPr>
                <a:defRPr/>
              </a:pPr>
              <a:t>8</a:t>
            </a:fld>
            <a:endParaRPr lang="en-US" altLang="zh-CN"/>
          </a:p>
        </p:txBody>
      </p:sp>
      <p:sp>
        <p:nvSpPr>
          <p:cNvPr id="93186" name="Rectangle 2"/>
          <p:cNvSpPr>
            <a:spLocks noGrp="1" noChangeArrowheads="1"/>
          </p:cNvSpPr>
          <p:nvPr>
            <p:ph type="title"/>
          </p:nvPr>
        </p:nvSpPr>
        <p:spPr/>
        <p:txBody>
          <a:bodyPr/>
          <a:lstStyle/>
          <a:p>
            <a:pPr eaLnBrk="1" hangingPunct="1">
              <a:defRPr/>
            </a:pPr>
            <a:r>
              <a:rPr lang="en-US" altLang="zh-CN" smtClean="0"/>
              <a:t>2 </a:t>
            </a:r>
            <a:r>
              <a:rPr lang="zh-CN" altLang="en-US" smtClean="0"/>
              <a:t>数组的使用（续）</a:t>
            </a:r>
          </a:p>
        </p:txBody>
      </p:sp>
      <p:sp>
        <p:nvSpPr>
          <p:cNvPr id="93187" name="Rectangle 3"/>
          <p:cNvSpPr>
            <a:spLocks noGrp="1" noChangeArrowheads="1"/>
          </p:cNvSpPr>
          <p:nvPr>
            <p:ph type="body" idx="1"/>
          </p:nvPr>
        </p:nvSpPr>
        <p:spPr>
          <a:xfrm>
            <a:off x="457200" y="1295400"/>
            <a:ext cx="8229600" cy="4530725"/>
          </a:xfrm>
        </p:spPr>
        <p:txBody>
          <a:bodyPr/>
          <a:lstStyle/>
          <a:p>
            <a:pPr eaLnBrk="1" hangingPunct="1"/>
            <a:r>
              <a:rPr lang="zh-CN" altLang="en-US" sz="2400" smtClean="0"/>
              <a:t>如何改变数组某元素的值？  </a:t>
            </a:r>
            <a:r>
              <a:rPr lang="en-US" altLang="zh-CN" sz="2400" smtClean="0"/>
              <a:t>A[i] = e;    </a:t>
            </a:r>
            <a:r>
              <a:rPr lang="zh-CN" altLang="en-US" sz="2400" smtClean="0"/>
              <a:t>例如：</a:t>
            </a:r>
          </a:p>
          <a:p>
            <a:pPr eaLnBrk="1" hangingPunct="1">
              <a:buFont typeface="Wingdings" panose="05000000000000000000" pitchFamily="2" charset="2"/>
              <a:buNone/>
            </a:pPr>
            <a:r>
              <a:rPr lang="pt-BR" altLang="zh-CN" sz="2400" smtClean="0"/>
              <a:t>	        --&gt; A[0] = 5; A[1] = 10; A[2] = 20;</a:t>
            </a:r>
          </a:p>
          <a:p>
            <a:pPr eaLnBrk="1" hangingPunct="1">
              <a:buFont typeface="Wingdings" panose="05000000000000000000" pitchFamily="2" charset="2"/>
              <a:buNone/>
            </a:pPr>
            <a:r>
              <a:rPr lang="en-US" altLang="zh-CN" sz="2400" smtClean="0"/>
              <a:t>	        A[0] is 5 (int)</a:t>
            </a:r>
          </a:p>
          <a:p>
            <a:pPr eaLnBrk="1" hangingPunct="1">
              <a:buFont typeface="Wingdings" panose="05000000000000000000" pitchFamily="2" charset="2"/>
              <a:buNone/>
            </a:pPr>
            <a:r>
              <a:rPr lang="en-US" altLang="zh-CN" sz="2400" smtClean="0"/>
              <a:t>	        A[1] is 10 (int)</a:t>
            </a:r>
          </a:p>
          <a:p>
            <a:pPr eaLnBrk="1" hangingPunct="1">
              <a:buFont typeface="Wingdings" panose="05000000000000000000" pitchFamily="2" charset="2"/>
              <a:buNone/>
            </a:pPr>
            <a:r>
              <a:rPr lang="en-US" altLang="zh-CN" sz="2400" smtClean="0"/>
              <a:t>	        A[2] is 20 (int)</a:t>
            </a:r>
          </a:p>
          <a:p>
            <a:pPr eaLnBrk="1" hangingPunct="1">
              <a:buFont typeface="Wingdings" panose="05000000000000000000" pitchFamily="2" charset="2"/>
              <a:buNone/>
            </a:pPr>
            <a:r>
              <a:rPr lang="en-US" altLang="zh-CN" sz="2400" smtClean="0"/>
              <a:t>	        --&gt;</a:t>
            </a:r>
          </a:p>
          <a:p>
            <a:pPr eaLnBrk="1" hangingPunct="1"/>
            <a:r>
              <a:rPr lang="zh-CN" altLang="en-US" sz="2400" smtClean="0"/>
              <a:t>假设，</a:t>
            </a:r>
            <a:r>
              <a:rPr lang="en-US" altLang="zh-CN" sz="2400" smtClean="0"/>
              <a:t>A = 0xECE2FFF0</a:t>
            </a:r>
            <a:r>
              <a:rPr lang="zh-CN" altLang="en-US" sz="2400" smtClean="0"/>
              <a:t>：</a:t>
            </a:r>
          </a:p>
        </p:txBody>
      </p:sp>
      <p:pic>
        <p:nvPicPr>
          <p:cNvPr id="931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3" y="4572000"/>
            <a:ext cx="8453437" cy="153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3187">
                                            <p:txEl>
                                              <p:pRg st="1" end="1"/>
                                            </p:txEl>
                                          </p:spTgt>
                                        </p:tgtEl>
                                        <p:attrNameLst>
                                          <p:attrName>style.visibility</p:attrName>
                                        </p:attrNameLst>
                                      </p:cBhvr>
                                      <p:to>
                                        <p:strVal val="visible"/>
                                      </p:to>
                                    </p:set>
                                    <p:animEffect transition="in" filter="blinds(horizontal)">
                                      <p:cBhvr>
                                        <p:cTn id="7" dur="500"/>
                                        <p:tgtEl>
                                          <p:spTgt spid="9318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3187">
                                            <p:txEl>
                                              <p:pRg st="2" end="2"/>
                                            </p:txEl>
                                          </p:spTgt>
                                        </p:tgtEl>
                                        <p:attrNameLst>
                                          <p:attrName>style.visibility</p:attrName>
                                        </p:attrNameLst>
                                      </p:cBhvr>
                                      <p:to>
                                        <p:strVal val="visible"/>
                                      </p:to>
                                    </p:set>
                                    <p:animEffect transition="in" filter="blinds(horizontal)">
                                      <p:cBhvr>
                                        <p:cTn id="10" dur="500"/>
                                        <p:tgtEl>
                                          <p:spTgt spid="9318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3187">
                                            <p:txEl>
                                              <p:pRg st="3" end="3"/>
                                            </p:txEl>
                                          </p:spTgt>
                                        </p:tgtEl>
                                        <p:attrNameLst>
                                          <p:attrName>style.visibility</p:attrName>
                                        </p:attrNameLst>
                                      </p:cBhvr>
                                      <p:to>
                                        <p:strVal val="visible"/>
                                      </p:to>
                                    </p:set>
                                    <p:animEffect transition="in" filter="blinds(horizontal)">
                                      <p:cBhvr>
                                        <p:cTn id="13" dur="500"/>
                                        <p:tgtEl>
                                          <p:spTgt spid="93187">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93187">
                                            <p:txEl>
                                              <p:pRg st="4" end="4"/>
                                            </p:txEl>
                                          </p:spTgt>
                                        </p:tgtEl>
                                        <p:attrNameLst>
                                          <p:attrName>style.visibility</p:attrName>
                                        </p:attrNameLst>
                                      </p:cBhvr>
                                      <p:to>
                                        <p:strVal val="visible"/>
                                      </p:to>
                                    </p:set>
                                    <p:animEffect transition="in" filter="blinds(horizontal)">
                                      <p:cBhvr>
                                        <p:cTn id="16" dur="500"/>
                                        <p:tgtEl>
                                          <p:spTgt spid="93187">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93187">
                                            <p:txEl>
                                              <p:pRg st="5" end="5"/>
                                            </p:txEl>
                                          </p:spTgt>
                                        </p:tgtEl>
                                        <p:attrNameLst>
                                          <p:attrName>style.visibility</p:attrName>
                                        </p:attrNameLst>
                                      </p:cBhvr>
                                      <p:to>
                                        <p:strVal val="visible"/>
                                      </p:to>
                                    </p:set>
                                    <p:animEffect transition="in" filter="blinds(horizontal)">
                                      <p:cBhvr>
                                        <p:cTn id="19" dur="500"/>
                                        <p:tgtEl>
                                          <p:spTgt spid="93187">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93187">
                                            <p:txEl>
                                              <p:pRg st="6" end="6"/>
                                            </p:txEl>
                                          </p:spTgt>
                                        </p:tgtEl>
                                        <p:attrNameLst>
                                          <p:attrName>style.visibility</p:attrName>
                                        </p:attrNameLst>
                                      </p:cBhvr>
                                      <p:to>
                                        <p:strVal val="visible"/>
                                      </p:to>
                                    </p:set>
                                    <p:animEffect transition="in" filter="blinds(horizontal)">
                                      <p:cBhvr>
                                        <p:cTn id="24" dur="500"/>
                                        <p:tgtEl>
                                          <p:spTgt spid="93187">
                                            <p:txEl>
                                              <p:pRg st="6" end="6"/>
                                            </p:txEl>
                                          </p:spTgt>
                                        </p:tgtEl>
                                      </p:cBhvr>
                                    </p:animEffect>
                                  </p:childTnLst>
                                </p:cTn>
                              </p:par>
                            </p:childTnLst>
                          </p:cTn>
                        </p:par>
                        <p:par>
                          <p:cTn id="25" fill="hold" nodeType="afterGroup">
                            <p:stCondLst>
                              <p:cond delay="500"/>
                            </p:stCondLst>
                            <p:childTnLst>
                              <p:par>
                                <p:cTn id="26" presetID="3" presetClass="entr" presetSubtype="10" fill="hold" nodeType="afterEffect">
                                  <p:stCondLst>
                                    <p:cond delay="0"/>
                                  </p:stCondLst>
                                  <p:childTnLst>
                                    <p:set>
                                      <p:cBhvr>
                                        <p:cTn id="27" dur="1" fill="hold">
                                          <p:stCondLst>
                                            <p:cond delay="0"/>
                                          </p:stCondLst>
                                        </p:cTn>
                                        <p:tgtEl>
                                          <p:spTgt spid="93188"/>
                                        </p:tgtEl>
                                        <p:attrNameLst>
                                          <p:attrName>style.visibility</p:attrName>
                                        </p:attrNameLst>
                                      </p:cBhvr>
                                      <p:to>
                                        <p:strVal val="visible"/>
                                      </p:to>
                                    </p:set>
                                    <p:animEffect transition="in" filter="blinds(horizontal)">
                                      <p:cBhvr>
                                        <p:cTn id="28" dur="500"/>
                                        <p:tgtEl>
                                          <p:spTgt spid="93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8F2CAB63-F510-4922-9A75-0F193DB37E56}" type="datetime1">
              <a:rPr lang="zh-CN" altLang="en-US"/>
              <a:pPr>
                <a:defRPr/>
              </a:pPr>
              <a:t>2020/5/4</a:t>
            </a:fld>
            <a:endParaRPr lang="en-US" altLang="zh-CN"/>
          </a:p>
        </p:txBody>
      </p:sp>
      <p:sp>
        <p:nvSpPr>
          <p:cNvPr id="6" name="页脚占位符 4"/>
          <p:cNvSpPr>
            <a:spLocks noGrp="1"/>
          </p:cNvSpPr>
          <p:nvPr>
            <p:ph type="ftr" sz="quarter" idx="11"/>
          </p:nvPr>
        </p:nvSpPr>
        <p:spPr/>
        <p:txBody>
          <a:bodyPr/>
          <a:lstStyle/>
          <a:p>
            <a:pPr>
              <a:defRPr/>
            </a:pPr>
            <a:r>
              <a:rPr lang="en-US" altLang="zh-CN"/>
              <a:t>华中科技大学计算机学院</a:t>
            </a:r>
          </a:p>
        </p:txBody>
      </p:sp>
      <p:sp>
        <p:nvSpPr>
          <p:cNvPr id="7" name="灯片编号占位符 5"/>
          <p:cNvSpPr>
            <a:spLocks noGrp="1"/>
          </p:cNvSpPr>
          <p:nvPr>
            <p:ph type="sldNum" sz="quarter" idx="12"/>
          </p:nvPr>
        </p:nvSpPr>
        <p:spPr/>
        <p:txBody>
          <a:bodyPr/>
          <a:lstStyle/>
          <a:p>
            <a:pPr>
              <a:defRPr/>
            </a:pPr>
            <a:fld id="{B6F7997C-37FF-4EB5-860A-A66C934F2E27}" type="slidenum">
              <a:rPr lang="en-US" altLang="zh-CN"/>
              <a:pPr>
                <a:defRPr/>
              </a:pPr>
              <a:t>9</a:t>
            </a:fld>
            <a:endParaRPr lang="en-US" altLang="zh-CN"/>
          </a:p>
        </p:txBody>
      </p:sp>
      <p:sp>
        <p:nvSpPr>
          <p:cNvPr id="94210" name="Rectangle 2"/>
          <p:cNvSpPr>
            <a:spLocks noGrp="1" noChangeArrowheads="1"/>
          </p:cNvSpPr>
          <p:nvPr>
            <p:ph type="title"/>
          </p:nvPr>
        </p:nvSpPr>
        <p:spPr/>
        <p:txBody>
          <a:bodyPr/>
          <a:lstStyle/>
          <a:p>
            <a:pPr eaLnBrk="1" hangingPunct="1">
              <a:defRPr/>
            </a:pPr>
            <a:r>
              <a:rPr lang="en-US" altLang="zh-CN" smtClean="0"/>
              <a:t>2 </a:t>
            </a:r>
            <a:r>
              <a:rPr lang="zh-CN" altLang="en-US" smtClean="0"/>
              <a:t>数组的使用（续）</a:t>
            </a:r>
          </a:p>
        </p:txBody>
      </p:sp>
      <p:sp>
        <p:nvSpPr>
          <p:cNvPr id="94211" name="Rectangle 3"/>
          <p:cNvSpPr>
            <a:spLocks noGrp="1" noChangeArrowheads="1"/>
          </p:cNvSpPr>
          <p:nvPr>
            <p:ph type="body" idx="1"/>
          </p:nvPr>
        </p:nvSpPr>
        <p:spPr>
          <a:xfrm>
            <a:off x="457200" y="1295400"/>
            <a:ext cx="8229600" cy="4530725"/>
          </a:xfrm>
        </p:spPr>
        <p:txBody>
          <a:bodyPr/>
          <a:lstStyle/>
          <a:p>
            <a:pPr eaLnBrk="1" hangingPunct="1"/>
            <a:r>
              <a:rPr lang="zh-CN" altLang="en-US" sz="2800" smtClean="0"/>
              <a:t>执行一个赋值操作，</a:t>
            </a:r>
            <a:r>
              <a:rPr lang="en-US" altLang="zh-CN" sz="2800" smtClean="0"/>
              <a:t>coin</a:t>
            </a:r>
            <a:r>
              <a:rPr lang="zh-CN" altLang="en-US" sz="2800" smtClean="0"/>
              <a:t>将回显赋值操作的结果。</a:t>
            </a:r>
          </a:p>
          <a:p>
            <a:pPr eaLnBrk="1" hangingPunct="1"/>
            <a:r>
              <a:rPr lang="zh-CN" altLang="en-US" sz="2800" smtClean="0"/>
              <a:t>强调：越界访问数组元素将导致一条出错信息，并终止程序，因为在数组范围以外的地方存储数据是没有意义的。</a:t>
            </a:r>
          </a:p>
        </p:txBody>
      </p:sp>
      <p:pic>
        <p:nvPicPr>
          <p:cNvPr id="942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067175"/>
            <a:ext cx="7848600"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4211">
                                            <p:txEl>
                                              <p:pRg st="1" end="1"/>
                                            </p:txEl>
                                          </p:spTgt>
                                        </p:tgtEl>
                                        <p:attrNameLst>
                                          <p:attrName>style.visibility</p:attrName>
                                        </p:attrNameLst>
                                      </p:cBhvr>
                                      <p:to>
                                        <p:strVal val="visible"/>
                                      </p:to>
                                    </p:set>
                                    <p:animEffect transition="in" filter="blinds(horizontal)">
                                      <p:cBhvr>
                                        <p:cTn id="7" dur="500"/>
                                        <p:tgtEl>
                                          <p:spTgt spid="942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4213"/>
                                        </p:tgtEl>
                                        <p:attrNameLst>
                                          <p:attrName>style.visibility</p:attrName>
                                        </p:attrNameLst>
                                      </p:cBhvr>
                                      <p:to>
                                        <p:strVal val="visible"/>
                                      </p:to>
                                    </p:set>
                                    <p:animEffect transition="in" filter="blinds(horizontal)">
                                      <p:cBhvr>
                                        <p:cTn id="12" dur="500"/>
                                        <p:tgtEl>
                                          <p:spTgt spid="94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dge">
  <a:themeElements>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Edge">
      <a:majorFont>
        <a:latin typeface="Garamond"/>
        <a:ea typeface="华文细黑"/>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20000"/>
          </a:spcAft>
          <a:buClr>
            <a:schemeClr val="accent1"/>
          </a:buClr>
          <a:buSzPct val="65000"/>
          <a:buFont typeface="Wingdings" panose="05000000000000000000" pitchFamily="2" charset="2"/>
          <a:buNone/>
          <a:tabLst/>
          <a:defRPr kumimoji="0" lang="zh-CN" altLang="en-US" sz="18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20000"/>
          </a:spcAft>
          <a:buClr>
            <a:schemeClr val="accent1"/>
          </a:buClr>
          <a:buSzPct val="65000"/>
          <a:buFont typeface="Wingdings" panose="05000000000000000000" pitchFamily="2" charset="2"/>
          <a:buNone/>
          <a:tabLst/>
          <a:defRPr kumimoji="0" lang="zh-CN" altLang="en-US" sz="18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6864</TotalTime>
  <Words>3061</Words>
  <Application>Microsoft Office PowerPoint</Application>
  <PresentationFormat>全屏显示(4:3)</PresentationFormat>
  <Paragraphs>405</Paragraphs>
  <Slides>29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华文细黑</vt:lpstr>
      <vt:lpstr>宋体</vt:lpstr>
      <vt:lpstr>Arial</vt:lpstr>
      <vt:lpstr>Garamond</vt:lpstr>
      <vt:lpstr>Wingdings</vt:lpstr>
      <vt:lpstr>Edge</vt:lpstr>
      <vt:lpstr>Lecture 4 Arrays 第4讲 数组</vt:lpstr>
      <vt:lpstr>1 引言</vt:lpstr>
      <vt:lpstr>2 数组的使用</vt:lpstr>
      <vt:lpstr>2 数组的使用</vt:lpstr>
      <vt:lpstr>2 数组的使用</vt:lpstr>
      <vt:lpstr>2 数组的使用</vt:lpstr>
      <vt:lpstr>2 数组的使用</vt:lpstr>
      <vt:lpstr>2 数组的使用（续）</vt:lpstr>
      <vt:lpstr>2 数组的使用（续）</vt:lpstr>
      <vt:lpstr>3 用for循环遍历数组</vt:lpstr>
      <vt:lpstr>4 数组的规范说明</vt:lpstr>
      <vt:lpstr>4 数组的规范说明（续）</vt:lpstr>
      <vt:lpstr>4 数组的规范说明（续）</vt:lpstr>
      <vt:lpstr>5 数组的循环不变量</vt:lpstr>
      <vt:lpstr>5 数组的循环不变量（续）</vt:lpstr>
      <vt:lpstr>5 数组的循环不变量（续）</vt:lpstr>
      <vt:lpstr>5 数组的循环不变量（续）</vt:lpstr>
      <vt:lpstr>5 数组的循环不变量（续）</vt:lpstr>
      <vt:lpstr>5 数组的循环不变量（续）</vt:lpstr>
      <vt:lpstr>5 数组的循环不变量（续）</vt:lpstr>
      <vt:lpstr>6 证明正确性：循环不变量</vt:lpstr>
      <vt:lpstr>7 证明正确性：数组边界</vt:lpstr>
      <vt:lpstr>8 别名</vt:lpstr>
      <vt:lpstr>8 别名（续）</vt:lpstr>
      <vt:lpstr>8 别名（续）</vt:lpstr>
      <vt:lpstr>8 别名（续）</vt:lpstr>
      <vt:lpstr>8 别名（续）</vt:lpstr>
      <vt:lpstr>作业</vt:lpstr>
      <vt:lpstr>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Teacher</dc:creator>
  <cp:lastModifiedBy>Li Kai</cp:lastModifiedBy>
  <cp:revision>68</cp:revision>
  <cp:lastPrinted>1601-01-01T00:00:00Z</cp:lastPrinted>
  <dcterms:created xsi:type="dcterms:W3CDTF">2014-11-05T12:07:07Z</dcterms:created>
  <dcterms:modified xsi:type="dcterms:W3CDTF">2020-05-04T13:46:30Z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