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04" autoAdjust="0"/>
  </p:normalViewPr>
  <p:slideViewPr>
    <p:cSldViewPr>
      <p:cViewPr varScale="1">
        <p:scale>
          <a:sx n="96" d="100"/>
          <a:sy n="96" d="100"/>
        </p:scale>
        <p:origin x="-80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D82BB7-0F90-4ADE-B8DC-F2E7F7EF71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960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6A50B-9764-4E6A-9CC1-D0FA8ABBB05F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FBAA883-7432-4BB2-8287-7305C3425A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12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E4BE4-F726-4249-8435-4C20BA9875EC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B0F8-6C6E-4561-970A-84295DF05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45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1C7EC-5AA9-423A-839C-06DEC979CF87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3734E-FBFF-4665-B773-63876A2E7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5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87B2-8D18-44FE-B75E-8AF49736DBEB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3C60-4A3D-4CBF-90DB-B53334195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86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994D2-6349-44B7-92C5-820BF34546F6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ACB07-FBDA-4FB8-AD14-8A0F6A6199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04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B6612-1B3C-477E-A5C3-89E89C6DB316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FF52-9769-44D1-BA3A-50870956A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1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21E30-E03A-45D8-966F-918A3E2EC11E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FC15-7A29-4D3F-9D5F-D0E0C1160A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00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3DBC1-5A41-4338-9FB4-34889FE05E29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9EEEB-11F8-4861-A52E-E6C7704F7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E3639-0A91-4CB5-9963-2212DCB65F9C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D4AC-163E-4B5E-8356-91B2BC8DC3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8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59E0-27DA-46BE-83B1-0AD3EEAAF756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52C6C-96B9-4831-A406-A714AEEE8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72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02CAA-B10E-4D56-AE79-71D61BD0E5DC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1B54-75DB-4D36-B6B6-3755BE4E2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95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0745CFAB-1B2A-4233-9AA9-E9B4539618A4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10BF61A-4145-4CFE-8300-82CDCD18D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20036A-71D2-4A86-AAF9-FAFEB6ADA561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05EBB-3D66-4B16-94D0-277991D88167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82296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smtClean="0"/>
              <a:t>Lecture </a:t>
            </a:r>
            <a:r>
              <a:rPr lang="en-US" altLang="zh-CN" sz="4400" smtClean="0"/>
              <a:t>11</a:t>
            </a:r>
            <a:r>
              <a:rPr lang="en-US" altLang="en-US" sz="4400" smtClean="0"/>
              <a:t> </a:t>
            </a:r>
            <a:r>
              <a:rPr lang="en-US" altLang="en-US" sz="3200" smtClean="0"/>
              <a:t>Data Structure Implementation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z="4400" smtClean="0"/>
              <a:t>第</a:t>
            </a:r>
            <a:r>
              <a:rPr lang="en-US" altLang="zh-CN" sz="4400" smtClean="0"/>
              <a:t>11</a:t>
            </a:r>
            <a:r>
              <a:rPr lang="zh-CN" altLang="en-US" sz="4400" smtClean="0"/>
              <a:t>讲 数据结构实现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ea typeface="华文细黑" panose="02010600040101010101" pitchFamily="2" charset="-122"/>
              </a:rPr>
              <a:t>华中科技大学计算机学院</a:t>
            </a:r>
          </a:p>
          <a:p>
            <a:pPr eaLnBrk="1" hangingPunct="1">
              <a:defRPr/>
            </a:pPr>
            <a:endParaRPr lang="zh-CN" altLang="en-US" sz="3600" b="1" smtClean="0">
              <a:ea typeface="华文细黑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b="1" smtClean="0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2A7304-7265-4AB8-BDE0-B32FDF3E78F1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92E35-DB37-444A-8140-C9A521651EE6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用链表实现的队列（续）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600" smtClean="0"/>
              <a:t>出队操作：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 smtClean="0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13322" name="Object 8"/>
          <p:cNvGraphicFramePr>
            <a:graphicFrameLocks noChangeAspect="1"/>
          </p:cNvGraphicFramePr>
          <p:nvPr/>
        </p:nvGraphicFramePr>
        <p:xfrm>
          <a:off x="457200" y="1676400"/>
          <a:ext cx="7848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Visio" r:id="rId3" imgW="3574542" imgH="1410462" progId="Visio.Drawing.11">
                  <p:embed/>
                </p:oleObj>
              </mc:Choice>
              <mc:Fallback>
                <p:oleObj name="Visio" r:id="rId3" imgW="3574542" imgH="141046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7848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/>
          <p:cNvGraphicFramePr>
            <a:graphicFrameLocks noChangeAspect="1"/>
          </p:cNvGraphicFramePr>
          <p:nvPr/>
        </p:nvGraphicFramePr>
        <p:xfrm>
          <a:off x="457200" y="3962400"/>
          <a:ext cx="7924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Visio" r:id="rId5" imgW="3574542" imgH="1410462" progId="Visio.Drawing.11">
                  <p:embed/>
                </p:oleObj>
              </mc:Choice>
              <mc:Fallback>
                <p:oleObj name="Visio" r:id="rId5" imgW="3574542" imgH="1410462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7924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80B2D1-D696-4853-AD88-6AAB36C4361F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FFB74-B024-449A-9406-83822B243868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用链表实现的队列（续）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600" smtClean="0"/>
              <a:t>出队操作：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6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string deq(queue Q)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//@requires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//@requires !queue_empty(Q);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//@ensures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string s = Q-&gt;front-&gt;data;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Q-&gt;front = Q-&gt;front-&gt;next;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return 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}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AEE17C-8FC0-42E8-9B97-007554311DF1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03B04-0E9B-4101-88CA-7035DF7CBD9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用链表实现的栈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/>
        </p:nvGraphicFramePr>
        <p:xfrm>
          <a:off x="914400" y="1447800"/>
          <a:ext cx="73914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Visio" r:id="rId3" imgW="3291078" imgH="1426178" progId="Visio.Drawing.11">
                  <p:embed/>
                </p:oleObj>
              </mc:Choice>
              <mc:Fallback>
                <p:oleObj name="Visio" r:id="rId3" imgW="3291078" imgH="142617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3914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E7D82C-5301-4D7A-8A95-E59D1F473F78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29CCA-59BF-461F-9CE3-067518DB9035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用链表实现的栈（续）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struct list_node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  elem 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  struct list_node* 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typedef struct list_node list;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struct stack_header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  list* top;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  list* bottom;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typedef struct stack_header* stack;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70358C-714E-4FE8-800B-F298CA45F29C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F60C4-83E5-4C6B-B339-FEA64466F856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用链表实现的栈（续）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检测数据结构是否为一个有效的栈：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bool is_stack(stack S)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if (S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if (S-&gt;top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if (S-&gt;bottom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if (!is_segment(S-&gt;top, S-&gt;bottom))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 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return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69249D-4003-4662-A509-CD3D773D852A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AF51-2AEE-475D-93B3-DFF5140AA341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用链表实现的栈（续）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</a:t>
            </a:r>
            <a:r>
              <a:rPr lang="zh-CN" altLang="en-US" sz="2600" smtClean="0"/>
              <a:t>出栈操作：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elem pop(stack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//@requires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//@requires !stack_empty(S);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//@ensures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  elem e = S-&gt;top-&gt;data;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  S-&gt;top = S-&gt;top-&gt;next;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  return 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605D65-A513-481D-A5C8-866797EA42CE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708E8-9E5F-4F47-9F5D-4AAA71865C4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用链表实现的栈（续）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压栈操作：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19464" name="Object 4"/>
          <p:cNvGraphicFramePr>
            <a:graphicFrameLocks noChangeAspect="1"/>
          </p:cNvGraphicFramePr>
          <p:nvPr/>
        </p:nvGraphicFramePr>
        <p:xfrm>
          <a:off x="1752600" y="1752600"/>
          <a:ext cx="6248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Visio" r:id="rId3" imgW="3291078" imgH="1426178" progId="Visio.Drawing.11">
                  <p:embed/>
                </p:oleObj>
              </mc:Choice>
              <mc:Fallback>
                <p:oleObj name="Visio" r:id="rId3" imgW="3291078" imgH="142617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6248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457200" y="3829050"/>
          <a:ext cx="7772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Visio" r:id="rId5" imgW="4476750" imgH="1410462" progId="Visio.Drawing.11">
                  <p:embed/>
                </p:oleObj>
              </mc:Choice>
              <mc:Fallback>
                <p:oleObj name="Visio" r:id="rId5" imgW="4476750" imgH="141046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29050"/>
                        <a:ext cx="7772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6F2AE8-9707-425D-986F-3D66A2A10A56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D1C69-986E-4AF4-AF2E-5C13A6F8B404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用链表实现的栈（续）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压栈操作：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void push(stack S, elem 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//@requires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//@ensures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list* p = alloc(struct list_node);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p-&gt;data = 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p-&gt;next = S-&gt;top;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S-&gt;top = 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}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2A4F2C-8163-4615-91DD-8AE94F637AFD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45E04-2577-459B-B948-6CAB93D0A1B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环路检查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219200"/>
          </a:xfrm>
        </p:spPr>
        <p:txBody>
          <a:bodyPr/>
          <a:lstStyle/>
          <a:p>
            <a:pPr eaLnBrk="1" hangingPunct="1"/>
            <a:r>
              <a:rPr lang="zh-CN" altLang="en-US" sz="2600" smtClean="0"/>
              <a:t>在上一讲中，我们讲到了如何在链表中去识别环，这样就可以避免检查链表段的函数会不可终止。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1512" name="Object 4"/>
          <p:cNvGraphicFramePr>
            <a:graphicFrameLocks noChangeAspect="1"/>
          </p:cNvGraphicFramePr>
          <p:nvPr/>
        </p:nvGraphicFramePr>
        <p:xfrm>
          <a:off x="762000" y="2514600"/>
          <a:ext cx="7315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Visio" r:id="rId3" imgW="4244721" imgH="1223582" progId="Visio.Drawing.11">
                  <p:embed/>
                </p:oleObj>
              </mc:Choice>
              <mc:Fallback>
                <p:oleObj name="Visio" r:id="rId3" imgW="4244721" imgH="122358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73152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4BB7A7-BC0E-4862-9193-5ADEF810FBBF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F785F-0428-403B-943F-2CAF52E63247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环路检查（续）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一个有效的思想是创建两个指针，我们将它们命名为</a:t>
            </a:r>
            <a:r>
              <a:rPr lang="en-US" altLang="zh-CN" sz="2600" dirty="0" smtClean="0"/>
              <a:t>t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h</a:t>
            </a:r>
            <a:r>
              <a:rPr lang="zh-CN" altLang="en-US" sz="2600" dirty="0" smtClean="0"/>
              <a:t>。</a:t>
            </a:r>
            <a:r>
              <a:rPr lang="en-US" altLang="zh-CN" sz="2600" dirty="0" smtClean="0"/>
              <a:t>t</a:t>
            </a:r>
            <a:r>
              <a:rPr lang="zh-CN" altLang="en-US" sz="2600" dirty="0" smtClean="0"/>
              <a:t>像以前的指针</a:t>
            </a:r>
            <a:r>
              <a:rPr lang="en-US" altLang="zh-CN" sz="2600" dirty="0" smtClean="0"/>
              <a:t>p</a:t>
            </a:r>
            <a:r>
              <a:rPr lang="zh-CN" altLang="en-US" sz="2600" dirty="0" smtClean="0"/>
              <a:t>一样单步遍历链表。另一方面，指针</a:t>
            </a:r>
            <a:r>
              <a:rPr lang="en-US" altLang="zh-CN" sz="2600" dirty="0" smtClean="0"/>
              <a:t>t</a:t>
            </a:r>
            <a:r>
              <a:rPr lang="zh-CN" altLang="en-US" sz="2600" dirty="0" smtClean="0"/>
              <a:t>每走一步，</a:t>
            </a:r>
            <a:r>
              <a:rPr lang="en-US" altLang="zh-CN" sz="2600" dirty="0" smtClean="0"/>
              <a:t>h</a:t>
            </a:r>
            <a:r>
              <a:rPr lang="zh-CN" altLang="en-US" sz="2600" dirty="0" smtClean="0"/>
              <a:t>跳过两个元素。如果较慢的那个</a:t>
            </a:r>
            <a:r>
              <a:rPr lang="en-US" altLang="zh-CN" sz="2600" dirty="0" smtClean="0"/>
              <a:t>t</a:t>
            </a:r>
            <a:r>
              <a:rPr lang="zh-CN" altLang="en-US" sz="2600" dirty="0" smtClean="0"/>
              <a:t>走进了一个循环，那么另一个指针</a:t>
            </a:r>
            <a:r>
              <a:rPr lang="en-US" altLang="zh-CN" sz="2600" dirty="0" smtClean="0"/>
              <a:t>h</a:t>
            </a:r>
            <a:r>
              <a:rPr lang="zh-CN" altLang="en-US" sz="2600" dirty="0" smtClean="0"/>
              <a:t>将从后面超过它。而且这是唯一的一个可行的方法。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609600" y="3124200"/>
          <a:ext cx="73914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Visio" r:id="rId3" imgW="3475863" imgH="1485328" progId="Visio.Drawing.11">
                  <p:embed/>
                </p:oleObj>
              </mc:Choice>
              <mc:Fallback>
                <p:oleObj name="Visio" r:id="rId3" imgW="3475863" imgH="148532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73914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6903-25A2-4A9A-8399-1E633751A1BA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0DA83-B091-4F57-AAD1-155AB178C9BF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计算思维：给出第九讲所介绍的栈和队列的第二种实现，强调抽象的重要性。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算法和数据结构：使用链表，并且讨论检测环的算法。  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编程：利用结构和指针编程。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AC1950-0556-4767-B174-08297BB11520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EE9B1-6E82-440B-A42F-97096596EAD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环路检查（续）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3560" name="Object 8"/>
          <p:cNvGraphicFramePr>
            <a:graphicFrameLocks/>
          </p:cNvGraphicFramePr>
          <p:nvPr/>
        </p:nvGraphicFramePr>
        <p:xfrm>
          <a:off x="879475" y="1295400"/>
          <a:ext cx="71977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Visio" r:id="rId3" imgW="3541395" imgH="1485328" progId="Visio.Drawing.11">
                  <p:embed/>
                </p:oleObj>
              </mc:Choice>
              <mc:Fallback>
                <p:oleObj name="Visio" r:id="rId3" imgW="3541395" imgH="1485328" progId="Visio.Drawing.11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295400"/>
                        <a:ext cx="71977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3562" name="Object 10"/>
          <p:cNvGraphicFramePr>
            <a:graphicFrameLocks/>
          </p:cNvGraphicFramePr>
          <p:nvPr/>
        </p:nvGraphicFramePr>
        <p:xfrm>
          <a:off x="879475" y="3937000"/>
          <a:ext cx="71977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Visio" r:id="rId5" imgW="3541395" imgH="1485328" progId="Visio.Drawing.11">
                  <p:embed/>
                </p:oleObj>
              </mc:Choice>
              <mc:Fallback>
                <p:oleObj name="Visio" r:id="rId5" imgW="3541395" imgH="1485328" progId="Visio.Drawing.11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937000"/>
                        <a:ext cx="71977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A10B1D-B598-4DAA-9244-FC43F2E85771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59110-A439-49B7-BD72-775C09112066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环路检查（续）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4585" name="Object 8"/>
          <p:cNvGraphicFramePr>
            <a:graphicFrameLocks/>
          </p:cNvGraphicFramePr>
          <p:nvPr/>
        </p:nvGraphicFramePr>
        <p:xfrm>
          <a:off x="803275" y="2057400"/>
          <a:ext cx="71977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Visio" r:id="rId3" imgW="3541395" imgH="1485328" progId="Visio.Drawing.11">
                  <p:embed/>
                </p:oleObj>
              </mc:Choice>
              <mc:Fallback>
                <p:oleObj name="Visio" r:id="rId3" imgW="3541395" imgH="1485328" progId="Visio.Drawing.11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057400"/>
                        <a:ext cx="71977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AEBFAA-77C5-4D96-8C80-6AA3A1693C16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40EFC-383B-484C-B0A4-9388BA10F615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环路检查（续）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bool is_circular(list* l)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if (l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list* t = l; // tortoise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list* h = l-&gt;next; // hare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while (t != h)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if (h == NULL || h-&gt;next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t = t-&gt;next;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h = h-&gt;next-&gt;next;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return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647D7A-7E4C-4E8C-973B-8FF25B4004F3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9AB8-148B-474B-B2D5-BF8D00761D83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环路检查（续）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bool is_circular(list* l)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if (l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list* t = l; // tortoise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list* h = l-&gt;next; // hare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while (t != h)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</a:t>
            </a:r>
            <a:r>
              <a:rPr lang="en-US" altLang="zh-CN" sz="2100" smtClean="0">
                <a:solidFill>
                  <a:srgbClr val="FF0000"/>
                </a:solidFill>
              </a:rPr>
              <a:t>//@loop_invariant is_segment(t, h);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if (h == NULL || h-&gt;next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t = t-&gt;next;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h = h-&gt;next-&gt;next;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return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FAAC90-F6E5-4901-8559-E568912F820D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63EAF-560D-4B46-A829-3B08538B77F1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环路检查（续）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bool is_circular(list* 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if (l == NULL)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list* t = l; // tortoise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list* h = l-&gt;next; // hare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list* hprev = l; // one prior to the hare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while (t != h)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</a:t>
            </a:r>
            <a:r>
              <a:rPr lang="en-US" altLang="zh-CN" sz="1900" smtClean="0">
                <a:solidFill>
                  <a:srgbClr val="FF0000"/>
                </a:solidFill>
              </a:rPr>
              <a:t>//@loop_invariant is_segment(t, hprev);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>
                <a:solidFill>
                  <a:srgbClr val="FF0000"/>
                </a:solidFill>
              </a:rPr>
              <a:t>	  //@loop_invariant hprev-&gt;next == h;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  if (h == NULL || h-&gt;next == NULL)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  t = t-&gt;next;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  hprev = h-&gt;next;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  h = h-&gt;next-&gt;next;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  return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186FC4-7D72-47B2-928E-7983B765B229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10DF2-23A0-4991-BDD9-513D20865A07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环路检查（续）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bool is_circular(list* 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if (l == NULL)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list* t = l; // tortoise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list* hprev = l; // one prior to the hare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while (t != hprev-&gt;next)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</a:t>
            </a:r>
            <a:r>
              <a:rPr lang="en-US" altLang="zh-CN" sz="2100" smtClean="0">
                <a:solidFill>
                  <a:srgbClr val="FF0000"/>
                </a:solidFill>
              </a:rPr>
              <a:t>//@loop_invariant is_segment(t, hprev);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list* h = hprev-&gt;next;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if (h == NULL || h-&gt;next == NULL)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t = t-&gt;next;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hprev = h-&gt;next;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return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85AED5-1331-4C60-9796-720EC5AEDD68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5BEE4-7D17-4D7A-9A9C-C473450C13CF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 </a:t>
            </a:r>
            <a:r>
              <a:rPr lang="zh-CN" altLang="en-US" smtClean="0"/>
              <a:t>内存中的数据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所有”数据都在内存里。</a:t>
            </a:r>
          </a:p>
          <a:p>
            <a:pPr eaLnBrk="1" hangingPunct="1"/>
            <a:r>
              <a:rPr lang="zh-CN" altLang="en-US" smtClean="0"/>
              <a:t>内存中的数据是根据内存地址来寻址的。</a:t>
            </a:r>
          </a:p>
          <a:p>
            <a:pPr eaLnBrk="1" hangingPunct="1"/>
            <a:r>
              <a:rPr lang="zh-CN" altLang="en-US" smtClean="0"/>
              <a:t>所有的地址都是正的，所以最低地址是</a:t>
            </a:r>
            <a:r>
              <a:rPr lang="en-US" altLang="zh-CN" smtClean="0"/>
              <a:t>0x00000000</a:t>
            </a:r>
            <a:r>
              <a:rPr lang="zh-CN" altLang="en-US" smtClean="0"/>
              <a:t>，而最高地址是</a:t>
            </a:r>
            <a:r>
              <a:rPr lang="en-US" altLang="zh-CN" smtClean="0"/>
              <a:t>0xFFFFFFFF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所有的数据（有关于寄存器的警告）都在内存中的某个地址中，以至于编译器能够确保程序数据被存在没有偶然重叠的区域中。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 smtClean="0"/>
              <a:t>完成本讲课件压缩包中</a:t>
            </a:r>
            <a:r>
              <a:rPr lang="en-US" altLang="zh-CN" dirty="0" smtClean="0"/>
              <a:t>11.pdf</a:t>
            </a:r>
            <a:r>
              <a:rPr lang="zh-CN" altLang="en-US" dirty="0" smtClean="0"/>
              <a:t>文档里的</a:t>
            </a:r>
            <a:r>
              <a:rPr lang="en-US" altLang="zh-CN" dirty="0" smtClean="0"/>
              <a:t>Recitation 11</a:t>
            </a:r>
            <a:r>
              <a:rPr lang="zh-CN" altLang="en-US" dirty="0" smtClean="0"/>
              <a:t>，具体包括</a:t>
            </a:r>
            <a:r>
              <a:rPr lang="en-US" altLang="zh-CN" dirty="0"/>
              <a:t>Checkpoint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/>
              <a:t>Checkpoint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Checkpoint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，答题可以不抄题目，但要标明题目编号，以便区分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F2838-769E-4495-88E3-3DB1567E6047}" type="datetime1">
              <a:rPr lang="zh-CN" altLang="en-US" smtClean="0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华中科技大学计算机学院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3962F-2103-48F7-A871-B3599ED58A6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24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FD4E6C-64F7-4EF4-8409-3B60F546464E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AEF18-4EAE-41CF-8C55-E14A5EA485BB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用链表实现的队列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6151" name="Object 4"/>
          <p:cNvGraphicFramePr>
            <a:graphicFrameLocks noChangeAspect="1"/>
          </p:cNvGraphicFramePr>
          <p:nvPr/>
        </p:nvGraphicFramePr>
        <p:xfrm>
          <a:off x="609600" y="914400"/>
          <a:ext cx="7848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3" imgW="3583686" imgH="1410462" progId="Visio.Drawing.11">
                  <p:embed/>
                </p:oleObj>
              </mc:Choice>
              <mc:Fallback>
                <p:oleObj name="Visio" r:id="rId3" imgW="3583686" imgH="14104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7848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762000" y="3657600"/>
            <a:ext cx="7848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用一个包含</a:t>
            </a:r>
            <a:r>
              <a:rPr lang="en-US" altLang="zh-CN" sz="3200"/>
              <a:t>front</a:t>
            </a:r>
            <a:r>
              <a:rPr lang="zh-CN" altLang="en-US" sz="3200"/>
              <a:t>和</a:t>
            </a:r>
            <a:r>
              <a:rPr lang="en-US" altLang="zh-CN" sz="3200"/>
              <a:t>back</a:t>
            </a:r>
            <a:r>
              <a:rPr lang="zh-CN" altLang="en-US" sz="3200"/>
              <a:t>字段的结构来实现队列。</a:t>
            </a:r>
            <a:r>
              <a:rPr lang="en-US" altLang="zh-CN" sz="3200"/>
              <a:t>front</a:t>
            </a:r>
            <a:r>
              <a:rPr lang="zh-CN" altLang="en-US" sz="3200"/>
              <a:t>字段指向队列的头，</a:t>
            </a:r>
            <a:r>
              <a:rPr lang="en-US" altLang="zh-CN" sz="3200"/>
              <a:t>back</a:t>
            </a:r>
            <a:r>
              <a:rPr lang="zh-CN" altLang="en-US" sz="3200"/>
              <a:t>字段指向队列的尾。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B90C39-580E-41E9-9BB6-D3E6D5DF554E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4731E-043D-4395-B73F-BA05B09F7BB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用链表实现的队列（续）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struct queue_header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  list* front;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  list* back;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typedef struct queue_header* queue;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</a:t>
            </a:r>
            <a:r>
              <a:rPr lang="zh-CN" altLang="en-US" sz="2600" smtClean="0"/>
              <a:t>类型的定义允许我们将</a:t>
            </a:r>
            <a:r>
              <a:rPr lang="en-US" altLang="zh-CN" sz="2600" smtClean="0"/>
              <a:t>queue</a:t>
            </a:r>
            <a:r>
              <a:rPr lang="zh-CN" altLang="en-US" sz="2600" smtClean="0"/>
              <a:t>作为一种类型来使用，这种类型代表了一个指向</a:t>
            </a:r>
            <a:r>
              <a:rPr lang="en-US" altLang="zh-CN" sz="2600" smtClean="0"/>
              <a:t>queue header</a:t>
            </a:r>
            <a:r>
              <a:rPr lang="zh-CN" altLang="en-US" sz="2600" smtClean="0"/>
              <a:t>的指针。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smtClean="0"/>
              <a:t>	我们这样来定义它，是因为我们能够从客户的角度隐藏队列的真正实现，而仅仅只是称它为</a:t>
            </a:r>
            <a:r>
              <a:rPr lang="en-US" altLang="zh-CN" sz="2600" smtClean="0"/>
              <a:t>queue</a:t>
            </a:r>
            <a:r>
              <a:rPr lang="zh-CN" altLang="en-US" sz="2600" smtClean="0"/>
              <a:t>类型的一个元素。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632D3A-170B-4212-ABB1-7DA33B2001D2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7E991-A2AE-4C5B-8616-43C36B2E75A4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用链表实现的队列（续）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</a:t>
            </a:r>
            <a:r>
              <a:rPr lang="zh-CN" altLang="en-US" sz="2800" smtClean="0"/>
              <a:t>无论什么时候我们定义一种新的数据类型代表，我们应该首先考虑数据结构的约束条件。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	</a:t>
            </a:r>
            <a:r>
              <a:rPr lang="en-US" altLang="zh-CN" sz="2800" smtClean="0"/>
              <a:t>bool is_queue(queue Q)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  if (Q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  if (Q-&gt;front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  if (Q-&gt;back == NULL)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  if (!is_segment(Q-&gt;front, Q-&gt;back))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   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  return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37904F-BB85-41D3-BA6F-40556AD07CD3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3D9DD-E788-4C2C-B4B0-8AFB55C91911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用链表实现的队列（续）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	</a:t>
            </a:r>
            <a:r>
              <a:rPr lang="zh-CN" altLang="en-US" smtClean="0"/>
              <a:t>为了检查这个队列是否为空，我们仅仅只需要比较它的</a:t>
            </a:r>
            <a:r>
              <a:rPr lang="en-US" altLang="zh-CN" smtClean="0"/>
              <a:t>front</a:t>
            </a:r>
            <a:r>
              <a:rPr lang="zh-CN" altLang="en-US" smtClean="0"/>
              <a:t>和</a:t>
            </a:r>
            <a:r>
              <a:rPr lang="en-US" altLang="zh-CN" smtClean="0"/>
              <a:t>back</a:t>
            </a:r>
            <a:r>
              <a:rPr lang="zh-CN" altLang="en-US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bool queue_empty(queue Q)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//@requires is_queue(Q);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  return Q-&gt;front == Q-&gt;back;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673C46-6139-4649-BF04-A5E40B712D7F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1AC6-5875-4A60-AF37-1509B4B20735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用链表实现的队列（续）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600" smtClean="0"/>
              <a:t>创建一个新的空队列：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queue queue_new()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//@ensures is_queue(\result);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//@ensures queue_empty(\result);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queue Q = alloc(struct queue_header);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list* p = alloc(struct list_node);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Q-&gt;front =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Q-&gt;back =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return Q;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DB6386-3960-49B2-97B6-44385CCE0B5C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0013D-AEC5-4D09-8BAD-42027285003D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用链表实现的队列（续）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600" smtClean="0"/>
              <a:t>入队操作：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 smtClean="0"/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11272" name="Object 4"/>
          <p:cNvGraphicFramePr>
            <a:graphicFrameLocks noChangeAspect="1"/>
          </p:cNvGraphicFramePr>
          <p:nvPr/>
        </p:nvGraphicFramePr>
        <p:xfrm>
          <a:off x="228600" y="1600200"/>
          <a:ext cx="6172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Visio" r:id="rId3" imgW="2719578" imgH="1410462" progId="Visio.Drawing.11">
                  <p:embed/>
                </p:oleObj>
              </mc:Choice>
              <mc:Fallback>
                <p:oleObj name="Visio" r:id="rId3" imgW="2719578" imgH="14104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6172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304800" y="3810000"/>
          <a:ext cx="8077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Visio" r:id="rId5" imgW="3621786" imgH="1410462" progId="Visio.Drawing.11">
                  <p:embed/>
                </p:oleObj>
              </mc:Choice>
              <mc:Fallback>
                <p:oleObj name="Visio" r:id="rId5" imgW="3621786" imgH="141046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8077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324E1B-C737-43DF-97A7-FBFF2420C68B}" type="datetime1">
              <a:rPr lang="zh-CN" altLang="en-US"/>
              <a:pPr>
                <a:defRPr/>
              </a:pPr>
              <a:t>2021/11/24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41288-0240-419D-A784-4BEDFEAD63C0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用链表实现的队列（续）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600" smtClean="0"/>
              <a:t>入队操作：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void enq(queue Q, string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//@requires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//@ensures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list* p = alloc(struct list);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Q-&gt;back-&gt;data = 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Q-&gt;back-&gt;next = 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  Q-&gt;back = 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	}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10505</TotalTime>
  <Words>546</Words>
  <Application>Microsoft Office PowerPoint</Application>
  <PresentationFormat>全屏显示(4:3)</PresentationFormat>
  <Paragraphs>280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Edge</vt:lpstr>
      <vt:lpstr>Visio</vt:lpstr>
      <vt:lpstr>Lecture 11 Data Structure Implementation 第11讲 数据结构实现</vt:lpstr>
      <vt:lpstr>1 引言</vt:lpstr>
      <vt:lpstr>2 用链表实现的队列</vt:lpstr>
      <vt:lpstr>2 用链表实现的队列（续）</vt:lpstr>
      <vt:lpstr>2 用链表实现的队列（续）</vt:lpstr>
      <vt:lpstr>2 用链表实现的队列（续）</vt:lpstr>
      <vt:lpstr>2 用链表实现的队列（续）</vt:lpstr>
      <vt:lpstr>2 用链表实现的队列（续）</vt:lpstr>
      <vt:lpstr>2 用链表实现的队列（续）</vt:lpstr>
      <vt:lpstr>2 用链表实现的队列（续）</vt:lpstr>
      <vt:lpstr>2 用链表实现的队列（续）</vt:lpstr>
      <vt:lpstr>3 用链表实现的栈</vt:lpstr>
      <vt:lpstr>3 用链表实现的栈（续）</vt:lpstr>
      <vt:lpstr>3 用链表实现的栈（续）</vt:lpstr>
      <vt:lpstr>3 用链表实现的栈（续）</vt:lpstr>
      <vt:lpstr>3 用链表实现的栈（续）</vt:lpstr>
      <vt:lpstr>3 用链表实现的栈（续）</vt:lpstr>
      <vt:lpstr>4 环路检查</vt:lpstr>
      <vt:lpstr>4 环路检查（续）</vt:lpstr>
      <vt:lpstr>4 环路检查（续）</vt:lpstr>
      <vt:lpstr>4 环路检查（续）</vt:lpstr>
      <vt:lpstr>4 环路检查（续）</vt:lpstr>
      <vt:lpstr>4 环路检查（续）</vt:lpstr>
      <vt:lpstr>4 环路检查（续）</vt:lpstr>
      <vt:lpstr>4 环路检查（续）</vt:lpstr>
      <vt:lpstr>5 内存中的数据</vt:lpstr>
      <vt:lpstr>习题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Aaron</cp:lastModifiedBy>
  <cp:revision>189</cp:revision>
  <cp:lastPrinted>1601-01-01T00:00:00Z</cp:lastPrinted>
  <dcterms:created xsi:type="dcterms:W3CDTF">2014-11-05T12:07:07Z</dcterms:created>
  <dcterms:modified xsi:type="dcterms:W3CDTF">2021-11-24T00:54:22Z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