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5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4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0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7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4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6A7E-B6A2-49D9-87CE-951EF718A42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E5390-7F3D-49D0-8832-2F3B4E5D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88238A50-7357-4387-8091-BF5E261BE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无界数组</a:t>
            </a:r>
            <a:br>
              <a:rPr lang="zh-CN" altLang="en-US"/>
            </a:br>
            <a:r>
              <a:rPr lang="en-US" altLang="zh-CN"/>
              <a:t>Unbounded Arrays</a:t>
            </a:r>
            <a:endParaRPr lang="zh-CN" altLang="en-US"/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7F71208E-C967-4167-94E3-2CB386B68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金人超 教授</a:t>
            </a:r>
            <a:endParaRPr lang="en-US" altLang="zh-CN"/>
          </a:p>
          <a:p>
            <a:pPr eaLnBrk="1" hangingPunct="1"/>
            <a:r>
              <a:rPr lang="zh-CN" altLang="en-US"/>
              <a:t>华中科技大学计算机科学与技术学院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B9534C25-E6CA-47EC-B65F-BBE9E7E9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7" y="719139"/>
            <a:ext cx="8161337" cy="535223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925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uba_resize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uba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L,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new_limit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//@requires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is_uba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(L);</a:t>
            </a:r>
          </a:p>
          <a:p>
            <a:pPr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//@requires  L-&gt;size &lt;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new_limit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//@ensures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is_uba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(L);</a:t>
            </a:r>
          </a:p>
          <a:p>
            <a:pPr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//@ensures  L-&gt;limit  ==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new_limit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&amp;&amp;  L-&gt;size  == 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\old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(L-&gt;size);</a:t>
            </a:r>
          </a:p>
          <a:p>
            <a:pPr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//@ensures  L-&gt;size  &lt;  L-&gt;limit;</a:t>
            </a:r>
          </a:p>
          <a:p>
            <a:pPr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44479">
              <a:lnSpc>
                <a:spcPct val="103000"/>
              </a:lnSpc>
              <a:spcBef>
                <a:spcPct val="0"/>
              </a:spcBef>
              <a:buNone/>
              <a:defRPr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[]  B  =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alloc_array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new_limit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indent="344479">
              <a:lnSpc>
                <a:spcPct val="103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 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=  0;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&lt;  L-&gt;size;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indent="344479"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//@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loop_invariant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0  &lt;=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&amp;&amp;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&lt;=  L-&gt;size;</a:t>
            </a:r>
          </a:p>
          <a:p>
            <a:pPr indent="344479"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44479"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B[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  =  L-&gt;data[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indent="344479"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indent="344479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L-&gt;limit  =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new_limit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;        /*  L-&gt;size  remains  unchanged  */</a:t>
            </a:r>
          </a:p>
          <a:p>
            <a:pPr indent="344479">
              <a:lnSpc>
                <a:spcPct val="103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L-&gt;data =  B;</a:t>
            </a:r>
          </a:p>
          <a:p>
            <a:pPr indent="344479"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</a:p>
          <a:p>
            <a:pPr algn="just">
              <a:lnSpc>
                <a:spcPct val="100000"/>
              </a:lnSpc>
              <a:spcBef>
                <a:spcPts val="37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2ED0127F-9A13-48F3-8B0C-B4F75519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842963"/>
          </a:xfrm>
        </p:spPr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分摊分析 </a:t>
            </a:r>
            <a:r>
              <a:rPr lang="en-US" altLang="zh-CN"/>
              <a:t>Amortized Analysis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DCB757-E75E-4FAF-8953-9E234984F061}"/>
              </a:ext>
            </a:extLst>
          </p:cNvPr>
          <p:cNvSpPr/>
          <p:nvPr/>
        </p:nvSpPr>
        <p:spPr>
          <a:xfrm>
            <a:off x="344490" y="1087439"/>
            <a:ext cx="8540751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66">
              <a:spcBef>
                <a:spcPts val="800"/>
              </a:spcBef>
              <a:defRPr/>
            </a:pPr>
            <a:r>
              <a:rPr lang="en-US" altLang="zh-CN" sz="2200"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worst-cost of </a:t>
            </a:r>
            <a:r>
              <a:rPr lang="en-US" altLang="zh-CN" sz="22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operations into </a:t>
            </a:r>
            <a:r>
              <a:rPr lang="en-US" altLang="zh-CN" sz="2200"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unbounded</a:t>
            </a:r>
            <a:r>
              <a:rPr lang="en-US" altLang="zh-CN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is O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66">
              <a:spcBef>
                <a:spcPts val="800"/>
              </a:spcBef>
              <a:defRPr/>
            </a:pPr>
            <a:r>
              <a:rPr lang="zh-CN" altLang="en-US" sz="2200" spc="-5" dirty="0">
                <a:latin typeface="Book Antiqua"/>
                <a:cs typeface="Book Antiqua"/>
              </a:rPr>
              <a:t>下表是写入操作的次数</a:t>
            </a:r>
            <a:endParaRPr lang="en-US" altLang="zh-CN" sz="2200" dirty="0">
              <a:latin typeface="Book Antiqua"/>
              <a:cs typeface="Book Antiqua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002089-1B1E-4F19-8C4F-99A965A81F69}"/>
              </a:ext>
            </a:extLst>
          </p:cNvPr>
          <p:cNvGraphicFramePr>
            <a:graphicFrameLocks noGrp="1"/>
          </p:cNvGraphicFramePr>
          <p:nvPr/>
        </p:nvGraphicFramePr>
        <p:xfrm>
          <a:off x="1743075" y="1931989"/>
          <a:ext cx="5727701" cy="3778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7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Book Antiqua"/>
                          <a:cs typeface="Book Antiqua"/>
                        </a:rPr>
                        <a:t>call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Book Antiqua"/>
                          <a:cs typeface="Book Antiqua"/>
                        </a:rPr>
                        <a:t>op’s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size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limit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68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 err="1">
                          <a:latin typeface="Arial"/>
                          <a:cs typeface="Arial"/>
                        </a:rPr>
                        <a:t>L,"a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 err="1">
                          <a:latin typeface="Arial"/>
                          <a:cs typeface="Arial"/>
                        </a:rPr>
                        <a:t>L,"b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 err="1">
                          <a:latin typeface="Arial"/>
                          <a:cs typeface="Arial"/>
                        </a:rPr>
                        <a:t>L,"c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 err="1">
                          <a:latin typeface="Arial"/>
                          <a:cs typeface="Arial"/>
                        </a:rPr>
                        <a:t>L,"d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2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 err="1">
                          <a:latin typeface="Arial"/>
                          <a:cs typeface="Arial"/>
                        </a:rPr>
                        <a:t>L,"e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5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27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 err="1">
                          <a:latin typeface="Arial"/>
                          <a:cs typeface="Arial"/>
                        </a:rPr>
                        <a:t>L,"f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 err="1">
                          <a:latin typeface="Arial"/>
                          <a:cs typeface="Arial"/>
                        </a:rPr>
                        <a:t>L,"g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 err="1">
                          <a:latin typeface="Arial"/>
                          <a:cs typeface="Arial"/>
                        </a:rPr>
                        <a:t>L,"h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8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08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latin typeface="Arial"/>
                          <a:cs typeface="Arial"/>
                        </a:rPr>
                        <a:t>uba_add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(L,"i")</a:t>
                      </a:r>
                    </a:p>
                  </a:txBody>
                  <a:tcPr marL="0" marR="0" marT="0" marB="0"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  <a:lnR w="505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77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16</a:t>
                      </a:r>
                    </a:p>
                  </a:txBody>
                  <a:tcPr marL="0" marR="0" marT="0" marB="0">
                    <a:lnL w="505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313" name="文本框 8">
            <a:extLst>
              <a:ext uri="{FF2B5EF4-FFF2-40B4-BE49-F238E27FC236}">
                <a16:creationId xmlns:a16="http://schemas.microsoft.com/office/drawing/2014/main" id="{59CCF20E-81ED-4556-A3BC-805A92EF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1" y="5797552"/>
            <a:ext cx="7886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目测插入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个元素到无界数组，所用的写入操作不超过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如何证明？分摊分析！代币（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3">
            <a:extLst>
              <a:ext uri="{FF2B5EF4-FFF2-40B4-BE49-F238E27FC236}">
                <a16:creationId xmlns:a16="http://schemas.microsoft.com/office/drawing/2014/main" id="{89423B86-5AB7-4E7F-A9B8-870C6244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7" y="141289"/>
            <a:ext cx="85883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例如：每一次写入操作，要花费一枚代币。插入</a:t>
            </a:r>
            <a:r>
              <a:rPr lang="en-US" altLang="zh-CN" sz="2400"/>
              <a:t>9</a:t>
            </a:r>
            <a:r>
              <a:rPr lang="zh-CN" altLang="en-US" sz="2400"/>
              <a:t>个元素到无界数组，要花掉多少代币？</a:t>
            </a:r>
            <a:endParaRPr lang="en-US" altLang="zh-CN" sz="24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采取计件包干的办法：每插入一个元素，配给</a:t>
            </a:r>
            <a:r>
              <a:rPr lang="en-US" altLang="zh-CN" sz="2400"/>
              <a:t>3</a:t>
            </a:r>
            <a:r>
              <a:rPr lang="zh-CN" altLang="en-US" sz="2400"/>
              <a:t>个代币，预算包干，节约归己，没花完的可以存起来以后再花。</a:t>
            </a:r>
            <a:endParaRPr lang="en-US" altLang="zh-CN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05464A-8638-4748-B094-66D515337D49}"/>
              </a:ext>
            </a:extLst>
          </p:cNvPr>
          <p:cNvGraphicFramePr>
            <a:graphicFrameLocks noGrp="1"/>
          </p:cNvGraphicFramePr>
          <p:nvPr/>
        </p:nvGraphicFramePr>
        <p:xfrm>
          <a:off x="406401" y="1752601"/>
          <a:ext cx="8440742" cy="3467321"/>
        </p:xfrm>
        <a:graphic>
          <a:graphicData uri="http://schemas.openxmlformats.org/drawingml/2006/table">
            <a:tbl>
              <a:tblPr/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896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call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op’s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allocated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tokens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3825" indent="33338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23825" marR="0" lvl="0" indent="333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spent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23825" marR="0" lvl="0" indent="333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tokens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3825" indent="2222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23825" marR="0" lvl="0" indent="222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saved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23825" marR="0" lvl="0" indent="222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tokens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 saved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tokens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9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limit</a:t>
                      </a:r>
                      <a:endParaRPr kumimoji="0" lang="zh-CN" altLang="zh-CN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11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addend(L,"a")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47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addend(L,"b")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147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addend(L,"c")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7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addend(L,"d")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9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addend(L,"e")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15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addend(L,"f")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147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addend(L,"g")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147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addend(L,"h")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261">
                <a:tc>
                  <a:txBody>
                    <a:bodyPr/>
                    <a:lstStyle>
                      <a:lvl1pPr marL="619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19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addend(L,"i")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6525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36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81" name="文本框 4">
            <a:extLst>
              <a:ext uri="{FF2B5EF4-FFF2-40B4-BE49-F238E27FC236}">
                <a16:creationId xmlns:a16="http://schemas.microsoft.com/office/drawing/2014/main" id="{E884D4CB-66FD-42F5-BF3F-740A00F2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6" y="5273676"/>
            <a:ext cx="8245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关键：每到数组</a:t>
            </a:r>
            <a:r>
              <a:rPr lang="en-US" altLang="zh-CN" sz="2400"/>
              <a:t>limit</a:t>
            </a:r>
            <a:r>
              <a:rPr lang="zh-CN" altLang="en-US" sz="2400"/>
              <a:t>翻番的时候，手上的代币要够花。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观察上表，每次数组</a:t>
            </a:r>
            <a:r>
              <a:rPr lang="en-US" altLang="zh-CN" sz="2400"/>
              <a:t>limit</a:t>
            </a:r>
            <a:r>
              <a:rPr lang="zh-CN" altLang="en-US" sz="2400"/>
              <a:t>翻番的时候，手上还有</a:t>
            </a:r>
            <a:r>
              <a:rPr lang="en-US" altLang="zh-CN" sz="2400"/>
              <a:t>6</a:t>
            </a:r>
            <a:r>
              <a:rPr lang="zh-CN" altLang="en-US" sz="2400"/>
              <a:t>个代币。</a:t>
            </a:r>
            <a:endParaRPr lang="en-US" altLang="zh-CN" sz="24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invariant</a:t>
            </a:r>
            <a:r>
              <a:rPr lang="zh-CN" altLang="en-US" sz="2400"/>
              <a:t>？</a:t>
            </a:r>
            <a:r>
              <a:rPr lang="en-US" altLang="zh-CN" sz="2400"/>
              <a:t>prove it</a:t>
            </a:r>
            <a:r>
              <a:rPr lang="zh-CN" altLang="en-US" sz="2400"/>
              <a:t>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94A520AD-63BC-40C8-8448-C3A1D18F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493839"/>
            <a:ext cx="3092451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2">
            <a:extLst>
              <a:ext uri="{FF2B5EF4-FFF2-40B4-BE49-F238E27FC236}">
                <a16:creationId xmlns:a16="http://schemas.microsoft.com/office/drawing/2014/main" id="{CAD48BA2-1761-4619-A131-74FFDEDAE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9" y="3365500"/>
            <a:ext cx="52197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文本框 3">
            <a:extLst>
              <a:ext uri="{FF2B5EF4-FFF2-40B4-BE49-F238E27FC236}">
                <a16:creationId xmlns:a16="http://schemas.microsoft.com/office/drawing/2014/main" id="{6E730930-2E6B-488C-BC5A-8B1CAA465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9" y="928688"/>
            <a:ext cx="4976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数组</a:t>
            </a:r>
            <a:r>
              <a:rPr lang="en-US" altLang="zh-CN" sz="1800"/>
              <a:t>limit</a:t>
            </a:r>
            <a:r>
              <a:rPr lang="zh-CN" altLang="en-US" sz="1800"/>
              <a:t>第一次翻番之前的记账本：</a:t>
            </a:r>
          </a:p>
        </p:txBody>
      </p:sp>
      <p:sp>
        <p:nvSpPr>
          <p:cNvPr id="13317" name="文本框 4">
            <a:extLst>
              <a:ext uri="{FF2B5EF4-FFF2-40B4-BE49-F238E27FC236}">
                <a16:creationId xmlns:a16="http://schemas.microsoft.com/office/drawing/2014/main" id="{0847EEAC-CB50-4EDF-8BD3-494A6B35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9" y="2800349"/>
            <a:ext cx="4976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数组</a:t>
            </a:r>
            <a:r>
              <a:rPr lang="en-US" altLang="zh-CN" sz="1800"/>
              <a:t>limit</a:t>
            </a:r>
            <a:r>
              <a:rPr lang="zh-CN" altLang="en-US" sz="1800"/>
              <a:t>第一次翻番之后的记账本：</a:t>
            </a:r>
          </a:p>
        </p:txBody>
      </p:sp>
      <p:sp>
        <p:nvSpPr>
          <p:cNvPr id="13318" name="文本框 5">
            <a:extLst>
              <a:ext uri="{FF2B5EF4-FFF2-40B4-BE49-F238E27FC236}">
                <a16:creationId xmlns:a16="http://schemas.microsoft.com/office/drawing/2014/main" id="{D078A3E7-58FC-4F34-856E-7D660EEB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6" y="3875090"/>
            <a:ext cx="25987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第一次翻番，攒了</a:t>
            </a:r>
            <a:r>
              <a:rPr lang="en-US" altLang="zh-CN" sz="1800"/>
              <a:t>limit</a:t>
            </a:r>
            <a:r>
              <a:rPr lang="en-US" altLang="zh-CN" sz="1800" baseline="-25000"/>
              <a:t>0</a:t>
            </a:r>
            <a:r>
              <a:rPr lang="zh-CN" altLang="en-US" sz="1800"/>
              <a:t>个代币！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7A593D6-C250-4A02-95CD-3E02207797DC}"/>
              </a:ext>
            </a:extLst>
          </p:cNvPr>
          <p:cNvSpPr/>
          <p:nvPr/>
        </p:nvSpPr>
        <p:spPr>
          <a:xfrm>
            <a:off x="5902326" y="4670425"/>
            <a:ext cx="941388" cy="3444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>
            <a:extLst>
              <a:ext uri="{FF2B5EF4-FFF2-40B4-BE49-F238E27FC236}">
                <a16:creationId xmlns:a16="http://schemas.microsoft.com/office/drawing/2014/main" id="{6D4420BC-EABE-40D8-8076-A4F7BDE0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9" y="1503364"/>
            <a:ext cx="4819651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2">
            <a:extLst>
              <a:ext uri="{FF2B5EF4-FFF2-40B4-BE49-F238E27FC236}">
                <a16:creationId xmlns:a16="http://schemas.microsoft.com/office/drawing/2014/main" id="{00D4E12C-9DE2-407E-A810-863F04A7C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3" y="3563939"/>
            <a:ext cx="682466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文本框 4">
            <a:extLst>
              <a:ext uri="{FF2B5EF4-FFF2-40B4-BE49-F238E27FC236}">
                <a16:creationId xmlns:a16="http://schemas.microsoft.com/office/drawing/2014/main" id="{690E213B-B226-4ADE-94BD-953E4E46E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9" y="941390"/>
            <a:ext cx="7218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一般地，假定我们上次数组</a:t>
            </a:r>
            <a:r>
              <a:rPr lang="en-US" altLang="zh-CN" sz="1800"/>
              <a:t>limit</a:t>
            </a:r>
            <a:r>
              <a:rPr lang="zh-CN" altLang="en-US" sz="1800"/>
              <a:t>翻番刚完成时攒有</a:t>
            </a:r>
            <a:r>
              <a:rPr lang="en-US" altLang="zh-CN" sz="1800"/>
              <a:t>k</a:t>
            </a:r>
            <a:r>
              <a:rPr lang="zh-CN" altLang="en-US" sz="1800"/>
              <a:t>个代币的盈余，如图：</a:t>
            </a:r>
          </a:p>
        </p:txBody>
      </p:sp>
      <p:sp>
        <p:nvSpPr>
          <p:cNvPr id="14341" name="文本框 5">
            <a:extLst>
              <a:ext uri="{FF2B5EF4-FFF2-40B4-BE49-F238E27FC236}">
                <a16:creationId xmlns:a16="http://schemas.microsoft.com/office/drawing/2014/main" id="{6EA81A94-F2B0-4BAF-A0D1-157EC0A5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2" y="2701925"/>
            <a:ext cx="72183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则下次数组大小翻番之前，会新攒</a:t>
            </a:r>
            <a:r>
              <a:rPr lang="en-US" altLang="zh-CN" sz="1800"/>
              <a:t>2</a:t>
            </a:r>
            <a:r>
              <a:rPr lang="zh-CN" altLang="en-US" sz="1800"/>
              <a:t>*</a:t>
            </a:r>
            <a:r>
              <a:rPr lang="en-US" altLang="zh-CN" sz="1800"/>
              <a:t>size</a:t>
            </a:r>
            <a:r>
              <a:rPr lang="zh-CN" altLang="en-US" sz="1800"/>
              <a:t>个代币；</a:t>
            </a:r>
            <a:endParaRPr lang="en-US" altLang="zh-CN" sz="18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为完成该次翻番，正好花掉新攒的</a:t>
            </a:r>
            <a:r>
              <a:rPr lang="en-US" altLang="zh-CN" sz="1800"/>
              <a:t>2</a:t>
            </a:r>
            <a:r>
              <a:rPr lang="zh-CN" altLang="en-US" sz="1800"/>
              <a:t>*</a:t>
            </a:r>
            <a:r>
              <a:rPr lang="en-US" altLang="zh-CN" sz="1800"/>
              <a:t>size</a:t>
            </a:r>
            <a:r>
              <a:rPr lang="zh-CN" altLang="en-US" sz="1800"/>
              <a:t>个代币。</a:t>
            </a:r>
            <a:endParaRPr lang="en-US" altLang="zh-CN" sz="18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故仍然会有</a:t>
            </a:r>
            <a:r>
              <a:rPr lang="en-US" altLang="zh-CN" sz="1800"/>
              <a:t>k</a:t>
            </a:r>
            <a:r>
              <a:rPr lang="zh-CN" altLang="en-US" sz="1800"/>
              <a:t>个代币的盈余。如下图：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28990-6ECF-4703-ADCF-2125D87EBAE2}"/>
              </a:ext>
            </a:extLst>
          </p:cNvPr>
          <p:cNvSpPr txBox="1">
            <a:spLocks/>
          </p:cNvSpPr>
          <p:nvPr/>
        </p:nvSpPr>
        <p:spPr>
          <a:xfrm>
            <a:off x="628651" y="536576"/>
            <a:ext cx="7886700" cy="5905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6 </a:t>
            </a:r>
            <a:r>
              <a:rPr lang="zh-CN" altLang="en-US" b="1" dirty="0"/>
              <a:t>删除元素 </a:t>
            </a:r>
            <a:r>
              <a:rPr lang="en-US" altLang="zh-CN" b="1" dirty="0"/>
              <a:t>Removing Elements</a:t>
            </a:r>
            <a:endParaRPr lang="zh-CN" altLang="en-US" dirty="0"/>
          </a:p>
        </p:txBody>
      </p:sp>
      <p:sp>
        <p:nvSpPr>
          <p:cNvPr id="15363" name="文本框 2">
            <a:extLst>
              <a:ext uri="{FF2B5EF4-FFF2-40B4-BE49-F238E27FC236}">
                <a16:creationId xmlns:a16="http://schemas.microsoft.com/office/drawing/2014/main" id="{E39F2263-8AE9-497C-BB91-B4030216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1" y="1250951"/>
            <a:ext cx="7969251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仅是从数组的尾部删除一个元素没什么好啰嗦的。问题是我们还想尽量缩小数组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，节约空间。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：每删掉一个元素就把数组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缩小一下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------Naive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：每当删到所剩元素个数只有数组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的一半时，把数组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缩小一半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------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图样图森破！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反例：当元素个数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刚好为数组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时，交替加入和删除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次写入操作。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>
            <a:extLst>
              <a:ext uri="{FF2B5EF4-FFF2-40B4-BE49-F238E27FC236}">
                <a16:creationId xmlns:a16="http://schemas.microsoft.com/office/drawing/2014/main" id="{1D48661F-1D82-4246-8CE4-794149671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6" y="766764"/>
            <a:ext cx="76835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正解：每当删到所剩元素个数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时，把数组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缩小一半。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F7379E94-849E-4A0F-90B2-9671473D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4" y="1835154"/>
            <a:ext cx="7724775" cy="417364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ts val="713"/>
              </a:spcBef>
              <a:buNone/>
              <a:defRPr/>
            </a:pPr>
            <a:r>
              <a:rPr lang="en-US" altLang="zh-CN" sz="2000" dirty="0" err="1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uba_rem</a:t>
            </a: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uba</a:t>
            </a: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 L)</a:t>
            </a:r>
            <a:endParaRPr lang="zh-CN" altLang="zh-CN" sz="2000" dirty="0"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//@requires </a:t>
            </a:r>
            <a:r>
              <a:rPr lang="en-US" altLang="zh-CN" sz="2000" dirty="0" err="1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is_uba</a:t>
            </a: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(L);</a:t>
            </a:r>
            <a:endParaRPr lang="zh-CN" altLang="zh-CN" sz="2000" dirty="0"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//@requires L-&gt;size &gt; 0;</a:t>
            </a:r>
          </a:p>
          <a:p>
            <a:pPr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//@ensures </a:t>
            </a:r>
            <a:r>
              <a:rPr lang="en-US" altLang="zh-CN" sz="2000" dirty="0" err="1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is_uba</a:t>
            </a: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(L);</a:t>
            </a:r>
            <a:endParaRPr lang="zh-CN" altLang="zh-CN" sz="2000" dirty="0"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{</a:t>
            </a:r>
            <a:endParaRPr lang="zh-CN" altLang="zh-CN" sz="2000" dirty="0"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82558"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if (L-&gt;size &lt;= L-&gt;limit/4 &amp;&amp; L-&gt;limit &gt;=2)</a:t>
            </a:r>
          </a:p>
          <a:p>
            <a:pPr marL="182558"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uba_resize</a:t>
            </a: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(L, L-&gt;limit/2);</a:t>
            </a:r>
            <a:endParaRPr lang="zh-CN" altLang="zh-CN" sz="2000" dirty="0"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82558">
              <a:lnSpc>
                <a:spcPts val="2800"/>
              </a:lnSpc>
              <a:spcBef>
                <a:spcPts val="2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L-&gt;size--;</a:t>
            </a:r>
            <a:endParaRPr lang="zh-CN" altLang="zh-CN" sz="2000" dirty="0"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82558"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 err="1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elem</a:t>
            </a: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 e = L-&gt;data[L-&gt;size]; </a:t>
            </a:r>
          </a:p>
          <a:p>
            <a:pPr marL="182558"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return  e;</a:t>
            </a:r>
            <a:endParaRPr lang="zh-CN" altLang="zh-CN" sz="2000" dirty="0"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88"/>
              </a:spcBef>
              <a:buNone/>
              <a:defRPr/>
            </a:pPr>
            <a:r>
              <a:rPr lang="en-US" altLang="zh-CN" sz="2000" dirty="0"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dirty="0">
              <a:latin typeface="Book Antiqua" panose="0204060205030503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文本框 3">
            <a:extLst>
              <a:ext uri="{FF2B5EF4-FFF2-40B4-BE49-F238E27FC236}">
                <a16:creationId xmlns:a16="http://schemas.microsoft.com/office/drawing/2014/main" id="{470A791A-D32E-438C-A81B-E5B92B3E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8" y="6030915"/>
            <a:ext cx="6359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为什么就可以了？分摊分析！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8AFD08-ABD1-4AED-B07C-A722BA8D4FBC}"/>
              </a:ext>
            </a:extLst>
          </p:cNvPr>
          <p:cNvSpPr/>
          <p:nvPr/>
        </p:nvSpPr>
        <p:spPr>
          <a:xfrm>
            <a:off x="604841" y="1268415"/>
            <a:ext cx="7934325" cy="429604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79384">
              <a:spcBef>
                <a:spcPts val="985"/>
              </a:spcBef>
              <a:defRPr/>
            </a:pPr>
            <a:r>
              <a:rPr lang="en-US" altLang="zh-CN" sz="2400" b="1" kern="0" dirty="0">
                <a:latin typeface="Book Antiqua" panose="02040602050305030304" pitchFamily="18" charset="0"/>
                <a:cs typeface="Book Antiqua" panose="02040602050305030304" pitchFamily="18" charset="0"/>
              </a:rPr>
              <a:t>Exercises</a:t>
            </a:r>
            <a:endParaRPr lang="zh-CN" altLang="zh-CN" sz="2400" b="1" kern="0" dirty="0"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pPr marL="93660" indent="-93660" defTabSz="179384">
              <a:spcBef>
                <a:spcPts val="1125"/>
              </a:spcBef>
              <a:defRPr/>
            </a:pPr>
            <a:r>
              <a:rPr lang="en-US" altLang="zh-CN" sz="2400" b="1" dirty="0">
                <a:latin typeface="Book Antiqua" panose="02040602050305030304" pitchFamily="18" charset="0"/>
                <a:cs typeface="Book Antiqua" panose="02040602050305030304" pitchFamily="18" charset="0"/>
              </a:rPr>
              <a:t>Exercise</a:t>
            </a:r>
            <a:r>
              <a:rPr lang="en-US" altLang="zh-CN" sz="2400" b="1" spc="-1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b="1" dirty="0">
                <a:latin typeface="Book Antiqua" panose="02040602050305030304" pitchFamily="18" charset="0"/>
                <a:cs typeface="Book Antiqua" panose="02040602050305030304" pitchFamily="18" charset="0"/>
              </a:rPr>
              <a:t>1</a:t>
            </a:r>
            <a:r>
              <a:rPr lang="en-US" altLang="zh-CN" sz="2400" b="1" spc="3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When</a:t>
            </a:r>
            <a:r>
              <a:rPr lang="en-US" altLang="zh-CN" sz="2400" i="1" spc="-8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removing</a:t>
            </a:r>
            <a:r>
              <a:rPr lang="en-US" altLang="zh-CN" sz="2400" i="1" spc="-8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elements</a:t>
            </a:r>
            <a:r>
              <a:rPr lang="en-US" altLang="zh-CN" sz="2400" i="1" spc="-8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from</a:t>
            </a:r>
            <a:r>
              <a:rPr lang="en-US" altLang="zh-CN" sz="2400" i="1" spc="-8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altLang="zh-CN" sz="2400" i="1" spc="-8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unbounded</a:t>
            </a:r>
            <a:r>
              <a:rPr lang="en-US" altLang="zh-CN" sz="2400" i="1" spc="-8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array</a:t>
            </a:r>
            <a:r>
              <a:rPr lang="en-US" altLang="zh-CN" sz="2400" i="1" spc="-8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we</a:t>
            </a:r>
            <a:r>
              <a:rPr lang="en-US" altLang="zh-CN" sz="2400" i="1" spc="-8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resize</a:t>
            </a:r>
            <a:r>
              <a:rPr lang="en-US" altLang="zh-CN" sz="2400" i="1" spc="-8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if</a:t>
            </a:r>
            <a:r>
              <a:rPr lang="en-US" altLang="zh-CN" sz="2400" i="1" spc="-8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altLang="zh-CN" sz="2400" i="1" spc="1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limit</a:t>
            </a:r>
            <a:r>
              <a:rPr lang="en-US" altLang="zh-CN" sz="2400" i="1" spc="-7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grossly</a:t>
            </a:r>
            <a:r>
              <a:rPr lang="en-US" altLang="zh-CN" sz="2400" i="1" spc="-6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exceeds</a:t>
            </a:r>
            <a:r>
              <a:rPr lang="en-US" altLang="zh-CN" sz="2400" i="1" spc="-6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its</a:t>
            </a:r>
            <a:r>
              <a:rPr lang="en-US" altLang="zh-CN" sz="2400" i="1" spc="-7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size.</a:t>
            </a:r>
            <a:r>
              <a:rPr lang="en-US" altLang="zh-CN" sz="2400" i="1" spc="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Namely</a:t>
            </a:r>
            <a:r>
              <a:rPr lang="en-US" altLang="zh-CN" sz="2400" i="1" spc="-6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when</a:t>
            </a:r>
            <a:r>
              <a:rPr lang="en-US" altLang="zh-CN" sz="2400" i="1" spc="-7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L-&gt;size</a:t>
            </a:r>
            <a:r>
              <a:rPr lang="en-US" altLang="zh-CN" sz="2400" spc="211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&lt;=</a:t>
            </a:r>
            <a:r>
              <a:rPr lang="en-US" altLang="zh-CN" sz="2400" spc="211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spc="-5" dirty="0">
                <a:latin typeface="Arial" panose="020B0604020202020204" pitchFamily="34" charset="0"/>
                <a:cs typeface="Book Antiqua" panose="02040602050305030304" pitchFamily="18" charset="0"/>
              </a:rPr>
              <a:t>L-&gt;limit/4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.</a:t>
            </a:r>
            <a:r>
              <a:rPr lang="en-US" altLang="zh-CN" sz="2400" i="1" spc="1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40" dirty="0">
                <a:latin typeface="Book Antiqua" panose="02040602050305030304" pitchFamily="18" charset="0"/>
                <a:cs typeface="Book Antiqua" panose="02040602050305030304" pitchFamily="18" charset="0"/>
              </a:rPr>
              <a:t>Your</a:t>
            </a:r>
            <a:r>
              <a:rPr lang="en-US" altLang="zh-CN" sz="2400" i="1" spc="-6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first</a:t>
            </a:r>
            <a:r>
              <a:rPr lang="en-US" altLang="zh-CN" sz="2400" i="1" spc="16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instinct</a:t>
            </a:r>
            <a:r>
              <a:rPr lang="en-US" altLang="zh-CN" sz="2400" i="1" spc="-11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might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have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been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to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already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shrink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array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when</a:t>
            </a:r>
            <a:r>
              <a:rPr lang="en-US" altLang="zh-CN" sz="2400" i="1" spc="-1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L-&gt;size</a:t>
            </a:r>
            <a:r>
              <a:rPr lang="en-US" altLang="zh-CN" sz="2400" spc="191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&lt;=</a:t>
            </a:r>
            <a:r>
              <a:rPr lang="en-US" altLang="zh-CN" sz="2400" spc="195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L-&gt;limit/2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.</a:t>
            </a:r>
            <a:r>
              <a:rPr lang="en-US" altLang="zh-CN" sz="2400" i="1" spc="1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We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have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argued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by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example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why</a:t>
            </a:r>
            <a:r>
              <a:rPr lang="en-US" altLang="zh-CN" sz="2400" i="1" spc="-3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that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does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not</a:t>
            </a:r>
            <a:r>
              <a:rPr lang="en-US" altLang="zh-CN" sz="2400" i="1" spc="-3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give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us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constant</a:t>
            </a:r>
            <a:r>
              <a:rPr lang="en-US" altLang="zh-CN" sz="2400" i="1" spc="-3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amortized</a:t>
            </a:r>
            <a:r>
              <a:rPr lang="en-US" altLang="zh-CN" sz="2400" i="1" spc="-3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cost</a:t>
            </a:r>
            <a:r>
              <a:rPr lang="en-US" altLang="zh-CN" sz="2400" i="1" spc="1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5" dirty="0">
                <a:latin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altLang="zh-CN" sz="2400" spc="5" dirty="0">
                <a:latin typeface="Tahoma" panose="020B0604030504040204" pitchFamily="34" charset="0"/>
                <a:cs typeface="Book Antiqua" panose="02040602050305030304" pitchFamily="18" charset="0"/>
              </a:rPr>
              <a:t>(</a:t>
            </a:r>
            <a:r>
              <a:rPr lang="en-US" altLang="zh-CN" sz="2400" i="1" spc="5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400" spc="5" dirty="0">
                <a:latin typeface="Tahoma" panose="020B0604030504040204" pitchFamily="34" charset="0"/>
                <a:cs typeface="Book Antiqua" panose="02040602050305030304" pitchFamily="18" charset="0"/>
              </a:rPr>
              <a:t>)</a:t>
            </a:r>
            <a:r>
              <a:rPr lang="en-US" altLang="zh-CN" sz="2400" spc="-91" dirty="0">
                <a:latin typeface="Tahoma" panose="020B060403050404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for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a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sequence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of</a:t>
            </a:r>
            <a:r>
              <a:rPr lang="en-US" altLang="zh-CN" sz="2400" i="1" spc="-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400" i="1" spc="-135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operations.</a:t>
            </a:r>
            <a:r>
              <a:rPr lang="en-US" altLang="zh-CN" sz="2400" i="1" spc="20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We</a:t>
            </a:r>
            <a:r>
              <a:rPr lang="en-US" altLang="zh-CN" sz="2400" i="1" spc="-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have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also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sketched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an</a:t>
            </a:r>
            <a:r>
              <a:rPr lang="en-US" altLang="zh-CN" sz="2400" i="1" spc="-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11" dirty="0">
                <a:latin typeface="Book Antiqua" panose="02040602050305030304" pitchFamily="18" charset="0"/>
                <a:cs typeface="Book Antiqua" panose="02040602050305030304" pitchFamily="18" charset="0"/>
              </a:rPr>
              <a:t>argument</a:t>
            </a:r>
            <a:r>
              <a:rPr lang="en-US" altLang="zh-CN" sz="2400" i="1" spc="-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why</a:t>
            </a:r>
            <a:endParaRPr lang="zh-CN" altLang="zh-CN" sz="2400" dirty="0"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pPr>
              <a:spcBef>
                <a:spcPts val="15"/>
              </a:spcBef>
              <a:defRPr/>
            </a:pP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L-&gt;size </a:t>
            </a:r>
            <a:r>
              <a:rPr lang="en-US" altLang="zh-CN" sz="2400" spc="60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&lt;= </a:t>
            </a:r>
            <a:r>
              <a:rPr lang="en-US" altLang="zh-CN" sz="2400" spc="60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L-&gt;limit/2</a:t>
            </a:r>
            <a:r>
              <a:rPr lang="en-US" altLang="zh-CN" sz="2400" spc="51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gives</a:t>
            </a:r>
            <a:r>
              <a:rPr lang="en-US" altLang="zh-CN" sz="2400" i="1" spc="1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altLang="zh-CN" sz="2400" i="1" spc="1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Book Antiqua" panose="02040602050305030304" pitchFamily="18" charset="0"/>
                <a:cs typeface="Book Antiqua" panose="02040602050305030304" pitchFamily="18" charset="0"/>
              </a:rPr>
              <a:t>wrong</a:t>
            </a:r>
            <a:r>
              <a:rPr lang="en-US" altLang="zh-CN" sz="2400" i="1" spc="1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amortized</a:t>
            </a:r>
            <a:r>
              <a:rPr lang="en-US" altLang="zh-CN" sz="2400" i="1" spc="11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cost. </a:t>
            </a:r>
            <a:r>
              <a:rPr lang="en-US" altLang="zh-CN" sz="2400" i="1" spc="6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At</a:t>
            </a:r>
            <a:r>
              <a:rPr lang="en-US" altLang="zh-CN" sz="2400" i="1" spc="11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which</a:t>
            </a:r>
            <a:r>
              <a:rPr lang="en-US" altLang="zh-CN" sz="2400" i="1" spc="11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step</a:t>
            </a:r>
            <a:r>
              <a:rPr lang="en-US" altLang="zh-CN" sz="2400" i="1" spc="111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altLang="zh-CN" sz="2400" i="1" spc="12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that </a:t>
            </a:r>
            <a:r>
              <a:rPr lang="en-US" altLang="zh-CN" sz="2400" i="1" spc="-5" dirty="0">
                <a:latin typeface="Book Antiqua" panose="02040602050305030304" pitchFamily="18" charset="0"/>
                <a:cs typeface="Book Antiqua" panose="02040602050305030304" pitchFamily="18" charset="0"/>
              </a:rPr>
              <a:t>argument</a:t>
            </a:r>
            <a:r>
              <a:rPr lang="en-US" altLang="zh-CN" sz="2400" i="1" spc="5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would</a:t>
            </a:r>
            <a:r>
              <a:rPr lang="en-US" altLang="zh-CN" sz="2400" i="1" spc="6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you</a:t>
            </a:r>
            <a:r>
              <a:rPr lang="en-US" altLang="zh-CN" sz="2400" i="1" spc="6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notice</a:t>
            </a:r>
            <a:r>
              <a:rPr lang="en-US" altLang="zh-CN" sz="2400" i="1" spc="5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that</a:t>
            </a:r>
            <a:r>
              <a:rPr lang="en-US" altLang="zh-CN" sz="2400" i="1" spc="6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L-&gt;size </a:t>
            </a:r>
            <a:r>
              <a:rPr lang="en-US" altLang="zh-CN" sz="2400" spc="95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&lt;= </a:t>
            </a:r>
            <a:r>
              <a:rPr lang="en-US" altLang="zh-CN" sz="2400" spc="91" dirty="0">
                <a:latin typeface="Arial" panose="020B0604020202020204" pitchFamily="34" charset="0"/>
                <a:cs typeface="Book Antiqua" panose="0204060205030503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Book Antiqua" panose="02040602050305030304" pitchFamily="18" charset="0"/>
              </a:rPr>
              <a:t>L-&gt;limit/2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is</a:t>
            </a:r>
            <a:r>
              <a:rPr lang="en-US" altLang="zh-CN" sz="2400" i="1" spc="6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the</a:t>
            </a:r>
            <a:r>
              <a:rPr lang="en-US" altLang="zh-CN" sz="2400" i="1" spc="55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spc="-5" dirty="0">
                <a:latin typeface="Book Antiqua" panose="02040602050305030304" pitchFamily="18" charset="0"/>
                <a:cs typeface="Book Antiqua" panose="02040602050305030304" pitchFamily="18" charset="0"/>
              </a:rPr>
              <a:t>wrong</a:t>
            </a:r>
            <a:r>
              <a:rPr lang="en-US" altLang="zh-CN" sz="2400" i="1" spc="60" dirty="0">
                <a:latin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altLang="zh-CN" sz="2400" i="1" dirty="0">
                <a:latin typeface="Book Antiqua" panose="02040602050305030304" pitchFamily="18" charset="0"/>
                <a:cs typeface="Book Antiqua" panose="02040602050305030304" pitchFamily="18" charset="0"/>
              </a:rPr>
              <a:t>choice?</a:t>
            </a:r>
            <a:endParaRPr lang="zh-CN" altLang="zh-CN" sz="2400" dirty="0">
              <a:latin typeface="Book Antiqua" panose="02040602050305030304" pitchFamily="18" charset="0"/>
              <a:cs typeface="Book Antiqua" panose="0204060205030503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31D19C8C-6EE7-4C60-93E5-D43F07D3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简介</a:t>
            </a:r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2DD36-5649-4D4D-A072-117DAD53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1" y="1562103"/>
            <a:ext cx="7010400" cy="46847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b="1" dirty="0"/>
              <a:t>Learning goals</a:t>
            </a:r>
          </a:p>
          <a:p>
            <a:pPr lvl="1">
              <a:defRPr/>
            </a:pPr>
            <a:r>
              <a:rPr lang="en-US" altLang="zh-CN" sz="2800" dirty="0"/>
              <a:t>Computational thinking</a:t>
            </a:r>
          </a:p>
          <a:p>
            <a:pPr lvl="1">
              <a:defRPr/>
            </a:pPr>
            <a:r>
              <a:rPr lang="en-US" altLang="zh-CN" sz="2800" dirty="0"/>
              <a:t>Algorithms</a:t>
            </a:r>
          </a:p>
          <a:p>
            <a:pPr lvl="1">
              <a:defRPr/>
            </a:pPr>
            <a:r>
              <a:rPr lang="en-US" altLang="zh-CN" sz="2800" dirty="0"/>
              <a:t>Programming</a:t>
            </a:r>
          </a:p>
          <a:p>
            <a:pPr marL="457189" lvl="1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b="1" dirty="0"/>
              <a:t>Unbounded arrays</a:t>
            </a:r>
            <a:r>
              <a:rPr lang="zh-CN" altLang="en-US" b="1" dirty="0"/>
              <a:t>无界数组</a:t>
            </a:r>
            <a:endParaRPr lang="en-US" altLang="zh-CN" b="1" dirty="0"/>
          </a:p>
          <a:p>
            <a:pPr lvl="1">
              <a:defRPr/>
            </a:pPr>
            <a:r>
              <a:rPr lang="en-US" altLang="zh-CN" sz="2800" dirty="0"/>
              <a:t>Amortized analysis</a:t>
            </a:r>
            <a:r>
              <a:rPr lang="zh-CN" altLang="en-US" sz="2800" dirty="0"/>
              <a:t>分摊分析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800" dirty="0"/>
              <a:t>Data structure invariants</a:t>
            </a:r>
            <a:r>
              <a:rPr lang="zh-CN" altLang="en-US" sz="2800" dirty="0"/>
              <a:t>数据结构不变性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800" dirty="0"/>
              <a:t>interfaces</a:t>
            </a:r>
            <a:r>
              <a:rPr lang="zh-CN" altLang="en-US" sz="2800" dirty="0"/>
              <a:t>接口</a:t>
            </a:r>
            <a:endParaRPr lang="en-US" altLang="zh-CN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6352E5B8-6DF2-4DD0-B6CD-D49F15B5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7886700" cy="928688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无界数组</a:t>
            </a:r>
            <a:r>
              <a:rPr lang="en-US" altLang="zh-CN"/>
              <a:t>Unbounded Arrays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14777-AD75-427D-B074-F5157B3D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1" y="1222377"/>
            <a:ext cx="8453439" cy="5445125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  <a:defRPr/>
            </a:pPr>
            <a:r>
              <a:rPr lang="zh-CN" altLang="en-US" b="1" dirty="0"/>
              <a:t>应用场景：</a:t>
            </a:r>
            <a:endParaRPr lang="en-US" altLang="zh-CN" b="1" dirty="0"/>
          </a:p>
          <a:p>
            <a:pPr>
              <a:defRPr/>
            </a:pPr>
            <a:r>
              <a:rPr lang="zh-CN" altLang="en-US" dirty="0"/>
              <a:t>读文件</a:t>
            </a:r>
            <a:r>
              <a:rPr lang="en-US" altLang="zh-CN" dirty="0"/>
              <a:t>:  </a:t>
            </a:r>
            <a:r>
              <a:rPr lang="zh-CN" altLang="en-US" dirty="0"/>
              <a:t>有多少字未知；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队列</a:t>
            </a:r>
            <a:r>
              <a:rPr lang="en-US" altLang="zh-CN" dirty="0"/>
              <a:t>Queue: </a:t>
            </a:r>
            <a:r>
              <a:rPr lang="zh-CN" altLang="en-US" dirty="0"/>
              <a:t>基于数组的实现。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b="1" dirty="0"/>
              <a:t>Requirements:</a:t>
            </a:r>
          </a:p>
          <a:p>
            <a:pPr>
              <a:defRPr/>
            </a:pPr>
            <a:r>
              <a:rPr lang="zh-CN" altLang="en-US" dirty="0"/>
              <a:t>能够通过下标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对任意元素进行存取；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能够删除数组末尾的元素或在末尾增加新元素。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b="1" dirty="0"/>
              <a:t>General implementation strategy: </a:t>
            </a:r>
          </a:p>
          <a:p>
            <a:pPr>
              <a:defRPr/>
            </a:pPr>
            <a:r>
              <a:rPr lang="zh-CN" altLang="en-US" dirty="0"/>
              <a:t>数组具有一个固定的长度</a:t>
            </a:r>
            <a:r>
              <a:rPr lang="en-US" altLang="zh-CN" i="1" dirty="0"/>
              <a:t>limit</a:t>
            </a:r>
            <a:r>
              <a:rPr lang="en-US" altLang="zh-CN" dirty="0"/>
              <a:t> </a:t>
            </a:r>
            <a:r>
              <a:rPr lang="zh-CN" altLang="en-US" dirty="0"/>
              <a:t>及一个内部的下标</a:t>
            </a:r>
            <a:r>
              <a:rPr lang="en-US" altLang="zh-CN" i="1" dirty="0"/>
              <a:t>size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每次</a:t>
            </a:r>
            <a:r>
              <a:rPr lang="en-US" altLang="zh-CN" i="1" dirty="0"/>
              <a:t>size</a:t>
            </a:r>
            <a:r>
              <a:rPr lang="zh-CN" altLang="en-US" dirty="0"/>
              <a:t>达到</a:t>
            </a:r>
            <a:r>
              <a:rPr lang="en-US" altLang="zh-CN" i="1" dirty="0"/>
              <a:t>limit</a:t>
            </a:r>
            <a:r>
              <a:rPr lang="zh-CN" altLang="en-US" dirty="0"/>
              <a:t>时将</a:t>
            </a:r>
            <a:r>
              <a:rPr lang="en-US" altLang="zh-CN" i="1" dirty="0"/>
              <a:t>limit</a:t>
            </a:r>
            <a:r>
              <a:rPr lang="en-US" altLang="zh-CN" dirty="0"/>
              <a:t> </a:t>
            </a:r>
            <a:r>
              <a:rPr lang="zh-CN" altLang="en-US" dirty="0"/>
              <a:t>翻一番；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分配一个</a:t>
            </a:r>
            <a:r>
              <a:rPr lang="en-US" altLang="zh-CN" i="1" dirty="0"/>
              <a:t>limit</a:t>
            </a:r>
            <a:r>
              <a:rPr lang="en-US" altLang="zh-CN" dirty="0"/>
              <a:t> </a:t>
            </a:r>
            <a:r>
              <a:rPr lang="zh-CN" altLang="en-US" dirty="0"/>
              <a:t>较大的新数组后，把所有元素拷贝过来；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缩小</a:t>
            </a:r>
            <a:r>
              <a:rPr lang="zh-CN" altLang="en-US" dirty="0" smtClean="0"/>
              <a:t>数组是可选</a:t>
            </a:r>
            <a:r>
              <a:rPr lang="zh-CN" altLang="en-US" dirty="0"/>
              <a:t>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C26C4-A526-42FB-8A61-C6B1AB6C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11151"/>
            <a:ext cx="7886700" cy="7572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无界数组接口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An Interface to Unbounded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F6685-792B-4FE9-8BC5-DE5AAFA57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77953"/>
            <a:ext cx="7886700" cy="4994275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/>
              <a:t>typedef string </a:t>
            </a:r>
            <a:r>
              <a:rPr lang="en-US" altLang="zh-CN" dirty="0" err="1"/>
              <a:t>elem</a:t>
            </a:r>
            <a:r>
              <a:rPr lang="en-US" altLang="zh-CN" dirty="0"/>
              <a:t>;    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受</a:t>
            </a:r>
            <a:r>
              <a:rPr lang="en-US" altLang="zh-CN" dirty="0">
                <a:solidFill>
                  <a:srgbClr val="00B050"/>
                </a:solidFill>
              </a:rPr>
              <a:t>c0</a:t>
            </a:r>
            <a:r>
              <a:rPr lang="zh-CN" altLang="en-US" dirty="0">
                <a:solidFill>
                  <a:srgbClr val="00B050"/>
                </a:solidFill>
              </a:rPr>
              <a:t>的局限，暂时这么定义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/* Interface of unbounded arrays  */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uba_header</a:t>
            </a:r>
            <a:r>
              <a:rPr lang="en-US" altLang="zh-CN" dirty="0"/>
              <a:t>* </a:t>
            </a:r>
            <a:r>
              <a:rPr lang="en-US" altLang="zh-CN" dirty="0" err="1"/>
              <a:t>uba</a:t>
            </a:r>
            <a:r>
              <a:rPr lang="en-US" altLang="zh-CN" dirty="0"/>
              <a:t>;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 err="1"/>
              <a:t>uba</a:t>
            </a:r>
            <a:r>
              <a:rPr lang="en-US" altLang="zh-CN" dirty="0"/>
              <a:t> </a:t>
            </a:r>
            <a:r>
              <a:rPr lang="en-US" altLang="zh-CN" dirty="0" err="1"/>
              <a:t>uba_new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initial_limit</a:t>
            </a:r>
            <a:r>
              <a:rPr lang="en-US" altLang="zh-CN" dirty="0"/>
              <a:t>)</a:t>
            </a:r>
          </a:p>
          <a:p>
            <a:pPr marL="0" indent="0">
              <a:buNone/>
              <a:defRPr/>
            </a:pPr>
            <a:r>
              <a:rPr lang="en-US" altLang="zh-CN" dirty="0"/>
              <a:t>//@requires </a:t>
            </a:r>
            <a:r>
              <a:rPr lang="en-US" altLang="zh-CN" dirty="0" err="1"/>
              <a:t>initial_limit</a:t>
            </a:r>
            <a:r>
              <a:rPr lang="en-US" altLang="zh-CN" dirty="0"/>
              <a:t> &gt; 0;</a:t>
            </a:r>
          </a:p>
          <a:p>
            <a:pPr marL="0" indent="0">
              <a:buNone/>
              <a:defRPr/>
            </a:pPr>
            <a:r>
              <a:rPr lang="en-US" altLang="zh-CN" dirty="0"/>
              <a:t>    ;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uba_size</a:t>
            </a:r>
            <a:r>
              <a:rPr lang="en-US" altLang="zh-CN" dirty="0"/>
              <a:t>(</a:t>
            </a:r>
            <a:r>
              <a:rPr lang="en-US" altLang="zh-CN" dirty="0" err="1"/>
              <a:t>uba</a:t>
            </a:r>
            <a:r>
              <a:rPr lang="en-US" altLang="zh-CN" dirty="0"/>
              <a:t> L)           /*    “\length(L)”    */</a:t>
            </a:r>
          </a:p>
          <a:p>
            <a:pPr marL="0" indent="0">
              <a:buNone/>
              <a:defRPr/>
            </a:pPr>
            <a:r>
              <a:rPr lang="en-US" altLang="zh-CN" dirty="0"/>
              <a:t>//@ensure \result &gt;= 0;</a:t>
            </a:r>
          </a:p>
          <a:p>
            <a:pPr marL="0" indent="0">
              <a:buNone/>
              <a:defRPr/>
            </a:pPr>
            <a:r>
              <a:rPr lang="en-US" altLang="zh-CN" dirty="0"/>
              <a:t>    ;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7FFE7-42CB-45B3-8B75-B9C9312A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590553"/>
            <a:ext cx="7886700" cy="5908675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 err="1"/>
              <a:t>elem</a:t>
            </a:r>
            <a:r>
              <a:rPr lang="en-US" altLang="zh-CN" dirty="0"/>
              <a:t> </a:t>
            </a:r>
            <a:r>
              <a:rPr lang="en-US" altLang="zh-CN" dirty="0" err="1"/>
              <a:t>uba_get</a:t>
            </a:r>
            <a:r>
              <a:rPr lang="en-US" altLang="zh-CN" dirty="0"/>
              <a:t>(</a:t>
            </a:r>
            <a:r>
              <a:rPr lang="en-US" altLang="zh-CN" dirty="0" err="1"/>
              <a:t>uba</a:t>
            </a:r>
            <a:r>
              <a:rPr lang="en-US" altLang="zh-CN" dirty="0"/>
              <a:t> L, </a:t>
            </a:r>
            <a:r>
              <a:rPr lang="en-US" altLang="zh-CN" dirty="0" err="1"/>
              <a:t>int</a:t>
            </a:r>
            <a:r>
              <a:rPr lang="en-US" altLang="zh-CN" dirty="0"/>
              <a:t> index)                  /*     “L[index]”       */</a:t>
            </a:r>
          </a:p>
          <a:p>
            <a:pPr marL="0" indent="0">
              <a:buNone/>
              <a:defRPr/>
            </a:pPr>
            <a:r>
              <a:rPr lang="en-US" altLang="zh-CN" dirty="0"/>
              <a:t>//@requires 0 &lt;= index &amp;&amp; index &lt; </a:t>
            </a:r>
            <a:r>
              <a:rPr lang="en-US" altLang="zh-CN" dirty="0" err="1"/>
              <a:t>uba_size</a:t>
            </a:r>
            <a:r>
              <a:rPr lang="en-US" altLang="zh-CN" dirty="0"/>
              <a:t>(L);</a:t>
            </a:r>
          </a:p>
          <a:p>
            <a:pPr marL="0" indent="0">
              <a:buNone/>
              <a:defRPr/>
            </a:pPr>
            <a:r>
              <a:rPr lang="en-US" altLang="zh-CN" dirty="0"/>
              <a:t>    ;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uba_set</a:t>
            </a:r>
            <a:r>
              <a:rPr lang="en-US" altLang="zh-CN" dirty="0"/>
              <a:t>(</a:t>
            </a:r>
            <a:r>
              <a:rPr lang="en-US" altLang="zh-CN" dirty="0" err="1"/>
              <a:t>uba</a:t>
            </a:r>
            <a:r>
              <a:rPr lang="en-US" altLang="zh-CN" dirty="0"/>
              <a:t> L, </a:t>
            </a:r>
            <a:r>
              <a:rPr lang="en-US" altLang="zh-CN" dirty="0" err="1"/>
              <a:t>int</a:t>
            </a:r>
            <a:r>
              <a:rPr lang="en-US" altLang="zh-CN" dirty="0"/>
              <a:t> index, </a:t>
            </a:r>
            <a:r>
              <a:rPr lang="en-US" altLang="zh-CN" dirty="0" err="1"/>
              <a:t>elem</a:t>
            </a:r>
            <a:r>
              <a:rPr lang="en-US" altLang="zh-CN" dirty="0"/>
              <a:t> e)   /*    “L[index] = e”   */</a:t>
            </a:r>
          </a:p>
          <a:p>
            <a:pPr marL="0" indent="0">
              <a:buNone/>
              <a:defRPr/>
            </a:pPr>
            <a:r>
              <a:rPr lang="en-US" altLang="zh-CN" dirty="0"/>
              <a:t>//@requires 0 &lt;= index &amp;&amp; index &lt; </a:t>
            </a:r>
            <a:r>
              <a:rPr lang="en-US" altLang="zh-CN" dirty="0" err="1"/>
              <a:t>uba_size</a:t>
            </a:r>
            <a:r>
              <a:rPr lang="en-US" altLang="zh-CN" dirty="0"/>
              <a:t>(L);</a:t>
            </a:r>
          </a:p>
          <a:p>
            <a:pPr marL="0" indent="0">
              <a:buNone/>
              <a:defRPr/>
            </a:pPr>
            <a:r>
              <a:rPr lang="en-US" altLang="zh-CN" dirty="0"/>
              <a:t>    ;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uba_add</a:t>
            </a:r>
            <a:r>
              <a:rPr lang="en-US" altLang="zh-CN" dirty="0"/>
              <a:t>(</a:t>
            </a:r>
            <a:r>
              <a:rPr lang="en-US" altLang="zh-CN" dirty="0" err="1"/>
              <a:t>uba</a:t>
            </a:r>
            <a:r>
              <a:rPr lang="en-US" altLang="zh-CN" dirty="0"/>
              <a:t> L, </a:t>
            </a:r>
            <a:r>
              <a:rPr lang="en-US" altLang="zh-CN" dirty="0" err="1"/>
              <a:t>elem</a:t>
            </a:r>
            <a:r>
              <a:rPr lang="en-US" altLang="zh-CN" dirty="0"/>
              <a:t> e);           /*     add e at the end of L    */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 err="1"/>
              <a:t>elem</a:t>
            </a:r>
            <a:r>
              <a:rPr lang="en-US" altLang="zh-CN" dirty="0"/>
              <a:t> </a:t>
            </a:r>
            <a:r>
              <a:rPr lang="en-US" altLang="zh-CN" dirty="0" err="1"/>
              <a:t>uba_rem</a:t>
            </a:r>
            <a:r>
              <a:rPr lang="en-US" altLang="zh-CN" dirty="0"/>
              <a:t>(</a:t>
            </a:r>
            <a:r>
              <a:rPr lang="en-US" altLang="zh-CN" dirty="0" err="1"/>
              <a:t>uba</a:t>
            </a:r>
            <a:r>
              <a:rPr lang="en-US" altLang="zh-CN" dirty="0"/>
              <a:t> L)                      /*      remove last element in L   */</a:t>
            </a:r>
          </a:p>
          <a:p>
            <a:pPr marL="0" indent="0">
              <a:buNone/>
              <a:defRPr/>
            </a:pPr>
            <a:r>
              <a:rPr lang="en-US" altLang="zh-CN" dirty="0"/>
              <a:t>//@requires </a:t>
            </a:r>
            <a:r>
              <a:rPr lang="en-US" altLang="zh-CN" dirty="0" err="1"/>
              <a:t>uba_size</a:t>
            </a:r>
            <a:r>
              <a:rPr lang="en-US" altLang="zh-CN" dirty="0"/>
              <a:t>(L) &gt; 0;</a:t>
            </a:r>
          </a:p>
          <a:p>
            <a:pPr marL="0" indent="0">
              <a:buNone/>
              <a:defRPr/>
            </a:pPr>
            <a:r>
              <a:rPr lang="en-US" altLang="zh-CN" dirty="0"/>
              <a:t>    ;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All the operations take only constant time, O(1).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088C-70BC-45F5-A441-1C5D1FAA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4" y="447676"/>
            <a:ext cx="7886700" cy="59055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CN" b="1" dirty="0"/>
              <a:t>4 </a:t>
            </a:r>
            <a:r>
              <a:rPr lang="zh-CN" altLang="en-US" b="1" dirty="0"/>
              <a:t>实现无界数组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Implementing Unbounded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76A66-36FF-4940-AB5A-567FF95D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91" y="1350964"/>
            <a:ext cx="9214901" cy="5021263"/>
          </a:xfr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en-US" altLang="zh-CN" sz="4200" dirty="0" err="1"/>
              <a:t>struct</a:t>
            </a:r>
            <a:r>
              <a:rPr lang="en-US" altLang="zh-CN" sz="4200" dirty="0"/>
              <a:t> </a:t>
            </a:r>
            <a:r>
              <a:rPr lang="en-US" altLang="zh-CN" sz="4200" dirty="0" err="1"/>
              <a:t>uba_header</a:t>
            </a:r>
            <a:r>
              <a:rPr lang="en-US" altLang="zh-CN" sz="4200" dirty="0"/>
              <a:t> {</a:t>
            </a:r>
            <a:endParaRPr lang="zh-CN" altLang="zh-CN" sz="4200" dirty="0"/>
          </a:p>
          <a:p>
            <a:pPr marL="342891" lvl="1" indent="0">
              <a:buNone/>
              <a:defRPr/>
            </a:pPr>
            <a:r>
              <a:rPr lang="en-US" altLang="zh-CN" sz="4200" dirty="0" err="1"/>
              <a:t>int</a:t>
            </a:r>
            <a:r>
              <a:rPr lang="en-US" altLang="zh-CN" sz="4200" dirty="0"/>
              <a:t>  limit;	               /* limit &gt; 0 */</a:t>
            </a:r>
            <a:endParaRPr lang="zh-CN" altLang="zh-CN" sz="4200" dirty="0"/>
          </a:p>
          <a:p>
            <a:pPr marL="342891" lvl="1" indent="0">
              <a:buNone/>
              <a:defRPr/>
            </a:pPr>
            <a:r>
              <a:rPr lang="en-US" altLang="zh-CN" sz="4200" dirty="0" err="1"/>
              <a:t>int</a:t>
            </a:r>
            <a:r>
              <a:rPr lang="en-US" altLang="zh-CN" sz="4200" dirty="0"/>
              <a:t> size;	               /* 0 &lt;= size &amp;&amp; size &lt;= limit */</a:t>
            </a:r>
            <a:endParaRPr lang="zh-CN" altLang="zh-CN" sz="4200" dirty="0"/>
          </a:p>
          <a:p>
            <a:pPr marL="342891" lvl="1" indent="0">
              <a:buNone/>
              <a:defRPr/>
            </a:pPr>
            <a:r>
              <a:rPr lang="en-US" altLang="zh-CN" sz="4200" dirty="0" err="1"/>
              <a:t>elem</a:t>
            </a:r>
            <a:r>
              <a:rPr lang="en-US" altLang="zh-CN" sz="4200" dirty="0"/>
              <a:t>[] data;     	   /* \length(data) == limit */</a:t>
            </a:r>
            <a:endParaRPr lang="zh-CN" altLang="zh-CN" sz="4200" dirty="0"/>
          </a:p>
          <a:p>
            <a:pPr marL="0" indent="0">
              <a:buNone/>
              <a:defRPr/>
            </a:pPr>
            <a:r>
              <a:rPr lang="en-US" altLang="zh-CN" sz="4200" dirty="0"/>
              <a:t>};</a:t>
            </a:r>
            <a:endParaRPr lang="zh-CN" altLang="zh-CN" sz="4200" dirty="0"/>
          </a:p>
          <a:p>
            <a:pPr marL="0" indent="0">
              <a:buNone/>
              <a:defRPr/>
            </a:pPr>
            <a:endParaRPr lang="en-US" altLang="zh-CN" sz="4200" dirty="0"/>
          </a:p>
          <a:p>
            <a:pPr marL="0" indent="0">
              <a:buNone/>
              <a:defRPr/>
            </a:pPr>
            <a:r>
              <a:rPr lang="en-US" altLang="zh-CN" sz="4200" dirty="0"/>
              <a:t>bool </a:t>
            </a:r>
            <a:r>
              <a:rPr lang="en-US" altLang="zh-CN" sz="4200" dirty="0" err="1"/>
              <a:t>is_uba</a:t>
            </a:r>
            <a:r>
              <a:rPr lang="en-US" altLang="zh-CN" sz="4200" dirty="0"/>
              <a:t> (</a:t>
            </a:r>
            <a:r>
              <a:rPr lang="en-US" altLang="zh-CN" sz="4200" dirty="0" err="1"/>
              <a:t>uba</a:t>
            </a:r>
            <a:r>
              <a:rPr lang="en-US" altLang="zh-CN" sz="4200" dirty="0"/>
              <a:t> L)           </a:t>
            </a:r>
            <a:r>
              <a:rPr lang="zh-CN" altLang="en-US" sz="4200" dirty="0">
                <a:solidFill>
                  <a:srgbClr val="C00000"/>
                </a:solidFill>
              </a:rPr>
              <a:t>检验数据结构不变性，主要用于约定中</a:t>
            </a:r>
            <a:endParaRPr lang="zh-CN" altLang="zh-CN" sz="42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4200" dirty="0"/>
              <a:t>{</a:t>
            </a:r>
          </a:p>
          <a:p>
            <a:pPr marL="342891" lvl="1" indent="0">
              <a:buNone/>
              <a:defRPr/>
            </a:pPr>
            <a:r>
              <a:rPr lang="en-US" altLang="zh-CN" sz="4200" dirty="0"/>
              <a:t>if (L == NULL) return false;                   </a:t>
            </a:r>
            <a:r>
              <a:rPr lang="zh-CN" altLang="en-US" sz="4200" dirty="0">
                <a:solidFill>
                  <a:srgbClr val="C00000"/>
                </a:solidFill>
              </a:rPr>
              <a:t>为了安全，这句在最前</a:t>
            </a:r>
            <a:endParaRPr lang="en-US" altLang="zh-CN" sz="4200" dirty="0">
              <a:solidFill>
                <a:srgbClr val="C00000"/>
              </a:solidFill>
            </a:endParaRPr>
          </a:p>
          <a:p>
            <a:pPr marL="342891" lvl="1" indent="0">
              <a:buNone/>
              <a:defRPr/>
            </a:pPr>
            <a:r>
              <a:rPr lang="en-US" altLang="zh-CN" sz="4200" dirty="0"/>
              <a:t>if (!(0 &lt;= L-&gt;size)) return false;</a:t>
            </a:r>
          </a:p>
          <a:p>
            <a:pPr marL="342891" lvl="1" indent="0">
              <a:buNone/>
              <a:defRPr/>
            </a:pPr>
            <a:r>
              <a:rPr lang="en-US" altLang="zh-CN" sz="4200" dirty="0"/>
              <a:t>if (!(L-&gt;size &lt;= L-&gt;limit)) return false;</a:t>
            </a:r>
          </a:p>
          <a:p>
            <a:pPr marL="342891" lvl="1" indent="0">
              <a:buNone/>
              <a:defRPr/>
            </a:pPr>
            <a:r>
              <a:rPr lang="en-US" altLang="zh-CN" sz="4200" dirty="0"/>
              <a:t>if (!(0 &lt; L-&gt;limit)) return false;</a:t>
            </a:r>
          </a:p>
          <a:p>
            <a:pPr marL="342891" lvl="1" indent="0">
              <a:buNone/>
              <a:defRPr/>
            </a:pPr>
            <a:r>
              <a:rPr lang="en-US" altLang="zh-CN" sz="4200" dirty="0"/>
              <a:t>//@assert L-&gt;limit == </a:t>
            </a:r>
            <a:r>
              <a:rPr lang="en-US" altLang="zh-CN" sz="4200" dirty="0">
                <a:solidFill>
                  <a:srgbClr val="C00000"/>
                </a:solidFill>
              </a:rPr>
              <a:t>\length</a:t>
            </a:r>
            <a:r>
              <a:rPr lang="en-US" altLang="zh-CN" sz="4200" dirty="0"/>
              <a:t>(L-&gt;data);  </a:t>
            </a:r>
            <a:r>
              <a:rPr lang="zh-CN" altLang="en-US" sz="4200" dirty="0">
                <a:solidFill>
                  <a:srgbClr val="C00000"/>
                </a:solidFill>
              </a:rPr>
              <a:t>特殊变量，不得不用约定</a:t>
            </a:r>
            <a:endParaRPr lang="en-US" altLang="zh-CN" sz="4200" dirty="0">
              <a:solidFill>
                <a:srgbClr val="C00000"/>
              </a:solidFill>
            </a:endParaRPr>
          </a:p>
          <a:p>
            <a:pPr marL="342891" lvl="1" indent="0">
              <a:buNone/>
              <a:defRPr/>
            </a:pPr>
            <a:r>
              <a:rPr lang="en-US" altLang="zh-CN" sz="4200" dirty="0"/>
              <a:t>return true;</a:t>
            </a:r>
            <a:endParaRPr lang="zh-CN" altLang="zh-CN" sz="4200" dirty="0"/>
          </a:p>
          <a:p>
            <a:pPr marL="0" indent="0">
              <a:buNone/>
              <a:defRPr/>
            </a:pPr>
            <a:r>
              <a:rPr lang="en-US" altLang="zh-CN" sz="4200" dirty="0"/>
              <a:t>}</a:t>
            </a:r>
            <a:endParaRPr lang="zh-CN" altLang="zh-CN" sz="4200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B8B3FBF3-DD04-41AC-B526-3F7E0098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645" y="1029661"/>
            <a:ext cx="5970494" cy="4855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/>
              <a:t>uba</a:t>
            </a:r>
            <a:r>
              <a:rPr lang="en-US" altLang="zh-CN" dirty="0"/>
              <a:t> </a:t>
            </a:r>
            <a:r>
              <a:rPr lang="en-US" altLang="zh-CN" dirty="0" err="1"/>
              <a:t>uba_new</a:t>
            </a:r>
            <a:r>
              <a:rPr lang="en-US" altLang="zh-CN" dirty="0"/>
              <a:t> (int </a:t>
            </a:r>
            <a:r>
              <a:rPr lang="en-US" altLang="zh-CN" dirty="0" err="1"/>
              <a:t>initial_limit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//@requires </a:t>
            </a:r>
            <a:r>
              <a:rPr lang="en-US" altLang="zh-CN" dirty="0" err="1"/>
              <a:t>initial_limit</a:t>
            </a:r>
            <a:r>
              <a:rPr lang="en-US" altLang="zh-CN" dirty="0"/>
              <a:t> &gt; 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//@ensures </a:t>
            </a:r>
            <a:r>
              <a:rPr lang="en-US" altLang="zh-CN" dirty="0" err="1"/>
              <a:t>is_uba</a:t>
            </a:r>
            <a:r>
              <a:rPr lang="en-US" altLang="zh-CN" dirty="0"/>
              <a:t>(\result);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342891" lvl="1" indent="0">
              <a:buNone/>
            </a:pPr>
            <a:r>
              <a:rPr lang="en-US" altLang="zh-CN" sz="2800" dirty="0" err="1"/>
              <a:t>uba</a:t>
            </a:r>
            <a:r>
              <a:rPr lang="en-US" altLang="zh-CN" sz="2800" dirty="0"/>
              <a:t>  L  =  </a:t>
            </a:r>
            <a:r>
              <a:rPr lang="en-US" altLang="zh-CN" sz="2800" dirty="0" err="1"/>
              <a:t>alloc</a:t>
            </a:r>
            <a:r>
              <a:rPr lang="en-US" altLang="zh-CN" sz="2800" dirty="0"/>
              <a:t>(struct  </a:t>
            </a:r>
            <a:r>
              <a:rPr lang="en-US" altLang="zh-CN" sz="2800" dirty="0" err="1"/>
              <a:t>uba_header</a:t>
            </a:r>
            <a:r>
              <a:rPr lang="en-US" altLang="zh-CN" sz="2800" dirty="0"/>
              <a:t>);</a:t>
            </a:r>
          </a:p>
          <a:p>
            <a:pPr marL="342891" lvl="1" indent="0">
              <a:buNone/>
            </a:pPr>
            <a:r>
              <a:rPr lang="en-US" altLang="zh-CN" sz="2800" dirty="0"/>
              <a:t>L-&gt;limit   =   </a:t>
            </a:r>
            <a:r>
              <a:rPr lang="en-US" altLang="zh-CN" sz="2800" dirty="0" err="1"/>
              <a:t>initial_limit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 marL="342891" lvl="1" indent="0">
              <a:buNone/>
            </a:pPr>
            <a:r>
              <a:rPr lang="en-US" altLang="zh-CN" sz="2800" dirty="0"/>
              <a:t>L-&gt;size = 0;</a:t>
            </a:r>
            <a:endParaRPr lang="zh-CN" altLang="zh-CN" sz="2800" dirty="0"/>
          </a:p>
          <a:p>
            <a:pPr marL="342891" lvl="1" indent="0">
              <a:buNone/>
            </a:pPr>
            <a:r>
              <a:rPr lang="en-US" altLang="zh-CN" sz="2800" dirty="0"/>
              <a:t>L-&gt;data = </a:t>
            </a:r>
            <a:r>
              <a:rPr lang="en-US" altLang="zh-CN" sz="2800" dirty="0" err="1"/>
              <a:t>alloc_array</a:t>
            </a:r>
            <a:r>
              <a:rPr lang="en-US" altLang="zh-CN" sz="2800" dirty="0"/>
              <a:t>(</a:t>
            </a:r>
            <a:r>
              <a:rPr lang="en-US" altLang="zh-CN" sz="2800" dirty="0" err="1"/>
              <a:t>elem</a:t>
            </a:r>
            <a:r>
              <a:rPr lang="en-US" altLang="zh-CN" sz="2800" dirty="0"/>
              <a:t>, L-&gt;limit);</a:t>
            </a:r>
          </a:p>
          <a:p>
            <a:pPr marL="342891" lvl="1" indent="0">
              <a:buNone/>
            </a:pPr>
            <a:r>
              <a:rPr lang="en-US" altLang="zh-CN" sz="2800" dirty="0"/>
              <a:t>return  L;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3">
            <a:extLst>
              <a:ext uri="{FF2B5EF4-FFF2-40B4-BE49-F238E27FC236}">
                <a16:creationId xmlns:a16="http://schemas.microsoft.com/office/drawing/2014/main" id="{78A3C38C-8FCE-4EE3-BE8D-FC4F93C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20" y="1395467"/>
            <a:ext cx="786076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uba_set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uba</a:t>
            </a:r>
            <a:r>
              <a:rPr lang="en-US" altLang="zh-CN" sz="2400" dirty="0"/>
              <a:t> L, int index, 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 e)</a:t>
            </a:r>
            <a:endParaRPr lang="zh-CN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//@requires </a:t>
            </a:r>
            <a:r>
              <a:rPr lang="en-US" altLang="zh-CN" sz="2400" dirty="0" err="1"/>
              <a:t>is_uba</a:t>
            </a:r>
            <a:r>
              <a:rPr lang="en-US" altLang="zh-CN" sz="2400" dirty="0"/>
              <a:t>(L);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//@requires 0  &lt;=  index  &amp;&amp;  index  &lt;  L-&gt;size; </a:t>
            </a:r>
            <a:r>
              <a:rPr lang="zh-CN" altLang="en-US" sz="2400" dirty="0">
                <a:solidFill>
                  <a:srgbClr val="C00000"/>
                </a:solidFill>
              </a:rPr>
              <a:t>   不能越界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L-&gt;data[index]   =   e;</a:t>
            </a:r>
            <a:endParaRPr lang="zh-CN" altLang="zh-CN" dirty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return;</a:t>
            </a:r>
            <a:endParaRPr lang="zh-CN" altLang="zh-CN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15459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5E95FC3C-1836-41D7-8FAC-E956892B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479428"/>
            <a:ext cx="7694612" cy="57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ts val="713"/>
              </a:spcBef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void  uba_add(uba  L,  elem  e)</a:t>
            </a:r>
          </a:p>
          <a:p>
            <a:pPr algn="just">
              <a:lnSpc>
                <a:spcPct val="100000"/>
              </a:lnSpc>
              <a:spcBef>
                <a:spcPts val="37"/>
              </a:spcBef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//@requires  is_uba(L);</a:t>
            </a:r>
          </a:p>
          <a:p>
            <a:pPr algn="just">
              <a:lnSpc>
                <a:spcPct val="100000"/>
              </a:lnSpc>
              <a:spcBef>
                <a:spcPts val="37"/>
              </a:spcBef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//@ensures  is_uba(L);</a:t>
            </a:r>
          </a:p>
          <a:p>
            <a:pPr algn="just">
              <a:lnSpc>
                <a:spcPct val="100000"/>
              </a:lnSpc>
              <a:spcBef>
                <a:spcPts val="37"/>
              </a:spcBef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if (L-&gt;size  ==  L-&gt;limit) {</a:t>
            </a: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/* Check for overflow  */</a:t>
            </a: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assert(L-&gt;limit &lt;= int_max()/2);</a:t>
            </a: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uba_resize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(L,  2*L-&gt;limit);</a:t>
            </a: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//@assert L-&gt;size &lt; L-&gt;limit;</a:t>
            </a: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L-&gt;data[L-&gt;size]  =  e; </a:t>
            </a:r>
          </a:p>
          <a:p>
            <a:pPr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L-&gt;size++;</a:t>
            </a:r>
          </a:p>
          <a:p>
            <a:pPr>
              <a:lnSpc>
                <a:spcPct val="100000"/>
              </a:lnSpc>
              <a:spcBef>
                <a:spcPts val="37"/>
              </a:spcBef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return;</a:t>
            </a:r>
          </a:p>
          <a:p>
            <a:pPr>
              <a:lnSpc>
                <a:spcPct val="100000"/>
              </a:lnSpc>
              <a:spcBef>
                <a:spcPts val="37"/>
              </a:spcBef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1517</Words>
  <Application>Microsoft Office PowerPoint</Application>
  <PresentationFormat>全屏显示(4:3)</PresentationFormat>
  <Paragraphs>288</Paragraphs>
  <Slides>17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Meiryo</vt:lpstr>
      <vt:lpstr>等线</vt:lpstr>
      <vt:lpstr>等线 Light</vt:lpstr>
      <vt:lpstr>宋体</vt:lpstr>
      <vt:lpstr>Arial</vt:lpstr>
      <vt:lpstr>Book Antiqua</vt:lpstr>
      <vt:lpstr>Calibri</vt:lpstr>
      <vt:lpstr>Calibri Light</vt:lpstr>
      <vt:lpstr>Tahoma</vt:lpstr>
      <vt:lpstr>Times New Roman</vt:lpstr>
      <vt:lpstr>Verdana</vt:lpstr>
      <vt:lpstr>Office 主题​​</vt:lpstr>
      <vt:lpstr>无界数组 Unbounded Arrays</vt:lpstr>
      <vt:lpstr>1简介Introduction</vt:lpstr>
      <vt:lpstr>2无界数组Unbounded Arrays</vt:lpstr>
      <vt:lpstr>3无界数组接口 An Interface to Unbounded Arrays</vt:lpstr>
      <vt:lpstr>PowerPoint 演示文稿</vt:lpstr>
      <vt:lpstr>4 实现无界数组 Implementing Unbounded Arrays</vt:lpstr>
      <vt:lpstr>PowerPoint 演示文稿</vt:lpstr>
      <vt:lpstr>PowerPoint 演示文稿</vt:lpstr>
      <vt:lpstr>PowerPoint 演示文稿</vt:lpstr>
      <vt:lpstr>PowerPoint 演示文稿</vt:lpstr>
      <vt:lpstr>5 分摊分析 Amortized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Renchao Jin</dc:creator>
  <cp:lastModifiedBy>Renchao Jin</cp:lastModifiedBy>
  <cp:revision>15</cp:revision>
  <dcterms:created xsi:type="dcterms:W3CDTF">2020-05-21T08:07:51Z</dcterms:created>
  <dcterms:modified xsi:type="dcterms:W3CDTF">2021-05-25T12:54:17Z</dcterms:modified>
</cp:coreProperties>
</file>