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nchao Ji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109" d="100"/>
          <a:sy n="109" d="100"/>
        </p:scale>
        <p:origin x="4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408206C4-2F8B-4146-9424-4DEBF8A392FA}" type="datetimeFigureOut">
              <a:rPr lang="zh-CN" altLang="en-US" smtClean="0"/>
              <a:pPr>
                <a:defRPr/>
              </a:pPr>
              <a:t>2021/5/27</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BB7B62FC-FAF3-4151-94A5-F7ED4FCA8A03}" type="slidenum">
              <a:rPr lang="zh-CN" altLang="en-US" smtClean="0"/>
              <a:pPr/>
              <a:t>‹#›</a:t>
            </a:fld>
            <a:endParaRPr lang="zh-CN" altLang="en-US"/>
          </a:p>
        </p:txBody>
      </p:sp>
    </p:spTree>
    <p:extLst>
      <p:ext uri="{BB962C8B-B14F-4D97-AF65-F5344CB8AC3E}">
        <p14:creationId xmlns:p14="http://schemas.microsoft.com/office/powerpoint/2010/main" val="3260829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38CAC29B-5D22-4F28-B452-521138A95993}" type="datetimeFigureOut">
              <a:rPr lang="zh-CN" altLang="en-US" smtClean="0"/>
              <a:pPr>
                <a:defRPr/>
              </a:pPr>
              <a:t>2021/5/27</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03051AC4-5589-48DD-9A62-C9B82EF2A13D}" type="slidenum">
              <a:rPr lang="zh-CN" altLang="en-US" smtClean="0"/>
              <a:pPr/>
              <a:t>‹#›</a:t>
            </a:fld>
            <a:endParaRPr lang="zh-CN" altLang="en-US"/>
          </a:p>
        </p:txBody>
      </p:sp>
    </p:spTree>
    <p:extLst>
      <p:ext uri="{BB962C8B-B14F-4D97-AF65-F5344CB8AC3E}">
        <p14:creationId xmlns:p14="http://schemas.microsoft.com/office/powerpoint/2010/main" val="1440177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F4BC6199-5172-4661-AFF4-6F03FFFAAFA0}" type="datetimeFigureOut">
              <a:rPr lang="zh-CN" altLang="en-US" smtClean="0"/>
              <a:pPr>
                <a:defRPr/>
              </a:pPr>
              <a:t>2021/5/27</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D51562D6-B2F8-4A5D-A477-7A8B31A64BAB}" type="slidenum">
              <a:rPr lang="zh-CN" altLang="en-US" smtClean="0"/>
              <a:pPr/>
              <a:t>‹#›</a:t>
            </a:fld>
            <a:endParaRPr lang="zh-CN" altLang="en-US"/>
          </a:p>
        </p:txBody>
      </p:sp>
    </p:spTree>
    <p:extLst>
      <p:ext uri="{BB962C8B-B14F-4D97-AF65-F5344CB8AC3E}">
        <p14:creationId xmlns:p14="http://schemas.microsoft.com/office/powerpoint/2010/main" val="3319478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138287CB-3A42-4646-88FF-B20A37710605}" type="datetimeFigureOut">
              <a:rPr lang="zh-CN" altLang="en-US" smtClean="0"/>
              <a:pPr>
                <a:defRPr/>
              </a:pPr>
              <a:t>2021/5/27</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A4DD34D1-F0AC-41F7-92E7-981B70DA6A63}" type="slidenum">
              <a:rPr lang="zh-CN" altLang="en-US" smtClean="0"/>
              <a:pPr/>
              <a:t>‹#›</a:t>
            </a:fld>
            <a:endParaRPr lang="zh-CN" altLang="en-US"/>
          </a:p>
        </p:txBody>
      </p:sp>
    </p:spTree>
    <p:extLst>
      <p:ext uri="{BB962C8B-B14F-4D97-AF65-F5344CB8AC3E}">
        <p14:creationId xmlns:p14="http://schemas.microsoft.com/office/powerpoint/2010/main" val="85579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1170BB71-1A02-439D-88DD-40B2765BF4AF}" type="datetimeFigureOut">
              <a:rPr lang="zh-CN" altLang="en-US" smtClean="0"/>
              <a:pPr>
                <a:defRPr/>
              </a:pPr>
              <a:t>2021/5/27</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B90AF46E-02BC-4E07-9C9C-B10A4957B0D5}" type="slidenum">
              <a:rPr lang="zh-CN" altLang="en-US" smtClean="0"/>
              <a:pPr/>
              <a:t>‹#›</a:t>
            </a:fld>
            <a:endParaRPr lang="zh-CN" altLang="en-US"/>
          </a:p>
        </p:txBody>
      </p:sp>
    </p:spTree>
    <p:extLst>
      <p:ext uri="{BB962C8B-B14F-4D97-AF65-F5344CB8AC3E}">
        <p14:creationId xmlns:p14="http://schemas.microsoft.com/office/powerpoint/2010/main" val="1523847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fld id="{708BA315-5F28-4A57-9F7D-D8802E5F99CB}" type="datetimeFigureOut">
              <a:rPr lang="zh-CN" altLang="en-US" smtClean="0"/>
              <a:pPr>
                <a:defRPr/>
              </a:pPr>
              <a:t>2021/5/27</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31FBCF42-0AAD-4557-AD04-A4B0CE491879}" type="slidenum">
              <a:rPr lang="zh-CN" altLang="en-US" smtClean="0"/>
              <a:pPr/>
              <a:t>‹#›</a:t>
            </a:fld>
            <a:endParaRPr lang="zh-CN" altLang="en-US"/>
          </a:p>
        </p:txBody>
      </p:sp>
    </p:spTree>
    <p:extLst>
      <p:ext uri="{BB962C8B-B14F-4D97-AF65-F5344CB8AC3E}">
        <p14:creationId xmlns:p14="http://schemas.microsoft.com/office/powerpoint/2010/main" val="2632901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fld id="{8150EA98-6457-4C80-8AB4-0A1E38234A24}" type="datetimeFigureOut">
              <a:rPr lang="zh-CN" altLang="en-US" smtClean="0"/>
              <a:pPr>
                <a:defRPr/>
              </a:pPr>
              <a:t>2021/5/27</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fld id="{15D3776D-90BA-4A1E-B0B7-9BD3D165CE34}" type="slidenum">
              <a:rPr lang="zh-CN" altLang="en-US" smtClean="0"/>
              <a:pPr/>
              <a:t>‹#›</a:t>
            </a:fld>
            <a:endParaRPr lang="zh-CN" altLang="en-US"/>
          </a:p>
        </p:txBody>
      </p:sp>
    </p:spTree>
    <p:extLst>
      <p:ext uri="{BB962C8B-B14F-4D97-AF65-F5344CB8AC3E}">
        <p14:creationId xmlns:p14="http://schemas.microsoft.com/office/powerpoint/2010/main" val="2870476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50E9A06B-08B5-44D9-82A8-DF7F272A347A}" type="datetimeFigureOut">
              <a:rPr lang="zh-CN" altLang="en-US" smtClean="0"/>
              <a:pPr>
                <a:defRPr/>
              </a:pPr>
              <a:t>2021/5/27</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fld id="{90B288CF-B197-4F97-9B64-C3B1BF9D7C05}" type="slidenum">
              <a:rPr lang="zh-CN" altLang="en-US" smtClean="0"/>
              <a:pPr/>
              <a:t>‹#›</a:t>
            </a:fld>
            <a:endParaRPr lang="zh-CN" altLang="en-US"/>
          </a:p>
        </p:txBody>
      </p:sp>
    </p:spTree>
    <p:extLst>
      <p:ext uri="{BB962C8B-B14F-4D97-AF65-F5344CB8AC3E}">
        <p14:creationId xmlns:p14="http://schemas.microsoft.com/office/powerpoint/2010/main" val="336530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6C36A59-B8F5-4D38-84D5-D8A3096C61CA}" type="datetimeFigureOut">
              <a:rPr lang="zh-CN" altLang="en-US" smtClean="0"/>
              <a:pPr>
                <a:defRPr/>
              </a:pPr>
              <a:t>2021/5/27</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fld id="{65EF1BA2-8516-4BEA-8F55-63FBDC3C04B2}" type="slidenum">
              <a:rPr lang="zh-CN" altLang="en-US" smtClean="0"/>
              <a:pPr/>
              <a:t>‹#›</a:t>
            </a:fld>
            <a:endParaRPr lang="zh-CN" altLang="en-US"/>
          </a:p>
        </p:txBody>
      </p:sp>
    </p:spTree>
    <p:extLst>
      <p:ext uri="{BB962C8B-B14F-4D97-AF65-F5344CB8AC3E}">
        <p14:creationId xmlns:p14="http://schemas.microsoft.com/office/powerpoint/2010/main" val="2596709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3250350B-1EC0-4CAA-AFC4-B9E1EE95C87F}" type="datetimeFigureOut">
              <a:rPr lang="zh-CN" altLang="en-US" smtClean="0"/>
              <a:pPr>
                <a:defRPr/>
              </a:pPr>
              <a:t>2021/5/27</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4DD5D6D7-7C98-443B-8D67-A050B1465E36}" type="slidenum">
              <a:rPr lang="zh-CN" altLang="en-US" smtClean="0"/>
              <a:pPr/>
              <a:t>‹#›</a:t>
            </a:fld>
            <a:endParaRPr lang="zh-CN" altLang="en-US"/>
          </a:p>
        </p:txBody>
      </p:sp>
    </p:spTree>
    <p:extLst>
      <p:ext uri="{BB962C8B-B14F-4D97-AF65-F5344CB8AC3E}">
        <p14:creationId xmlns:p14="http://schemas.microsoft.com/office/powerpoint/2010/main" val="730206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402C06C1-E815-4BB1-B447-26D1F7C16445}" type="datetimeFigureOut">
              <a:rPr lang="zh-CN" altLang="en-US" smtClean="0"/>
              <a:pPr>
                <a:defRPr/>
              </a:pPr>
              <a:t>2021/5/27</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17B9A04E-D4EA-4864-8DF5-A779FB1693FB}" type="slidenum">
              <a:rPr lang="zh-CN" altLang="en-US" smtClean="0"/>
              <a:pPr/>
              <a:t>‹#›</a:t>
            </a:fld>
            <a:endParaRPr lang="zh-CN" altLang="en-US"/>
          </a:p>
        </p:txBody>
      </p:sp>
    </p:spTree>
    <p:extLst>
      <p:ext uri="{BB962C8B-B14F-4D97-AF65-F5344CB8AC3E}">
        <p14:creationId xmlns:p14="http://schemas.microsoft.com/office/powerpoint/2010/main" val="4168166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F4BC6199-5172-4661-AFF4-6F03FFFAAFA0}" type="datetimeFigureOut">
              <a:rPr lang="zh-CN" altLang="en-US" smtClean="0"/>
              <a:pPr>
                <a:defRPr/>
              </a:pPr>
              <a:t>2021/5/27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1562D6-B2F8-4A5D-A477-7A8B31A64BAB}" type="slidenum">
              <a:rPr lang="zh-CN" altLang="en-US" smtClean="0"/>
              <a:pPr/>
              <a:t>‹#›</a:t>
            </a:fld>
            <a:endParaRPr lang="zh-CN" altLang="en-US"/>
          </a:p>
        </p:txBody>
      </p:sp>
    </p:spTree>
    <p:extLst>
      <p:ext uri="{BB962C8B-B14F-4D97-AF65-F5344CB8AC3E}">
        <p14:creationId xmlns:p14="http://schemas.microsoft.com/office/powerpoint/2010/main" val="38096055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a:extLst>
              <a:ext uri="{FF2B5EF4-FFF2-40B4-BE49-F238E27FC236}">
                <a16:creationId xmlns:a16="http://schemas.microsoft.com/office/drawing/2014/main" id="{38346751-C21C-4DB4-ABBA-3481425C1C73}"/>
              </a:ext>
            </a:extLst>
          </p:cNvPr>
          <p:cNvSpPr>
            <a:spLocks noGrp="1"/>
          </p:cNvSpPr>
          <p:nvPr>
            <p:ph type="ctrTitle"/>
          </p:nvPr>
        </p:nvSpPr>
        <p:spPr/>
        <p:txBody>
          <a:bodyPr/>
          <a:lstStyle/>
          <a:p>
            <a:pPr eaLnBrk="1" hangingPunct="1"/>
            <a:r>
              <a:rPr lang="zh-CN" altLang="en-US"/>
              <a:t>哈希表</a:t>
            </a:r>
            <a:r>
              <a:rPr lang="en-US" altLang="zh-CN"/>
              <a:t/>
            </a:r>
            <a:br>
              <a:rPr lang="en-US" altLang="zh-CN"/>
            </a:br>
            <a:r>
              <a:rPr lang="en-US" altLang="zh-CN"/>
              <a:t>Hash Tables</a:t>
            </a:r>
            <a:endParaRPr lang="zh-CN" altLang="en-US"/>
          </a:p>
        </p:txBody>
      </p:sp>
      <p:sp>
        <p:nvSpPr>
          <p:cNvPr id="2051" name="副标题 2">
            <a:extLst>
              <a:ext uri="{FF2B5EF4-FFF2-40B4-BE49-F238E27FC236}">
                <a16:creationId xmlns:a16="http://schemas.microsoft.com/office/drawing/2014/main" id="{3C4F4C50-1A26-44DC-A7B4-4095A30BD653}"/>
              </a:ext>
            </a:extLst>
          </p:cNvPr>
          <p:cNvSpPr>
            <a:spLocks noGrp="1"/>
          </p:cNvSpPr>
          <p:nvPr>
            <p:ph type="subTitle" idx="1"/>
          </p:nvPr>
        </p:nvSpPr>
        <p:spPr>
          <a:xfrm>
            <a:off x="1143000" y="3940971"/>
            <a:ext cx="6858000" cy="1241822"/>
          </a:xfrm>
        </p:spPr>
        <p:txBody>
          <a:bodyPr/>
          <a:lstStyle/>
          <a:p>
            <a:pPr eaLnBrk="1" hangingPunct="1"/>
            <a:r>
              <a:rPr lang="zh-CN" altLang="en-US"/>
              <a:t>金人超 教授</a:t>
            </a:r>
            <a:endParaRPr lang="en-US" altLang="zh-CN"/>
          </a:p>
          <a:p>
            <a:pPr eaLnBrk="1" hangingPunct="1"/>
            <a:r>
              <a:rPr lang="zh-CN" altLang="en-US"/>
              <a:t>华中科技大学计算机科学与技术学院</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extLst mod="1"/>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1">
            <a:extLst>
              <a:ext uri="{FF2B5EF4-FFF2-40B4-BE49-F238E27FC236}">
                <a16:creationId xmlns:a16="http://schemas.microsoft.com/office/drawing/2014/main" id="{C90B38B6-A0B4-4FE5-ABD4-E2670D669504}"/>
              </a:ext>
            </a:extLst>
          </p:cNvPr>
          <p:cNvSpPr txBox="1">
            <a:spLocks noChangeArrowheads="1"/>
          </p:cNvSpPr>
          <p:nvPr/>
        </p:nvSpPr>
        <p:spPr bwMode="auto">
          <a:xfrm>
            <a:off x="408385" y="1306116"/>
            <a:ext cx="54078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400"/>
              <a:t>8 </a:t>
            </a:r>
            <a:r>
              <a:rPr lang="zh-CN" altLang="en-US" sz="2400"/>
              <a:t>随机性</a:t>
            </a:r>
            <a:r>
              <a:rPr lang="en-US" altLang="zh-CN" sz="2400"/>
              <a:t>Randomness</a:t>
            </a:r>
            <a:endParaRPr lang="zh-CN" altLang="en-US" sz="2400"/>
          </a:p>
        </p:txBody>
      </p:sp>
      <p:sp>
        <p:nvSpPr>
          <p:cNvPr id="4" name="文本框 3">
            <a:extLst>
              <a:ext uri="{FF2B5EF4-FFF2-40B4-BE49-F238E27FC236}">
                <a16:creationId xmlns:a16="http://schemas.microsoft.com/office/drawing/2014/main" id="{5FDA5929-9167-465D-960C-A2798B46690A}"/>
              </a:ext>
            </a:extLst>
          </p:cNvPr>
          <p:cNvSpPr txBox="1"/>
          <p:nvPr/>
        </p:nvSpPr>
        <p:spPr>
          <a:xfrm>
            <a:off x="408386" y="1744268"/>
            <a:ext cx="8507015" cy="4161332"/>
          </a:xfrm>
          <a:prstGeom prst="rect">
            <a:avLst/>
          </a:prstGeom>
          <a:noFill/>
        </p:spPr>
        <p:txBody>
          <a:bodyPr>
            <a:spAutoFit/>
          </a:bodyPr>
          <a:lstStyle/>
          <a:p>
            <a:pPr marL="342900" indent="-342900" eaLnBrk="1" fontAlgn="auto" hangingPunct="1">
              <a:lnSpc>
                <a:spcPts val="2925"/>
              </a:lnSpc>
              <a:spcBef>
                <a:spcPts val="0"/>
              </a:spcBef>
              <a:spcAft>
                <a:spcPts val="0"/>
              </a:spcAft>
              <a:buFont typeface="Arial" panose="020B0604020202020204" pitchFamily="34" charset="0"/>
              <a:buChar char="•"/>
              <a:defRPr/>
            </a:pPr>
            <a:r>
              <a:rPr lang="zh-CN" altLang="en-US" sz="2100" dirty="0">
                <a:latin typeface="+mn-lt"/>
                <a:ea typeface="+mn-ea"/>
              </a:rPr>
              <a:t>平均情况分析依赖于</a:t>
            </a:r>
            <a:r>
              <a:rPr lang="en-US" altLang="zh-CN" sz="2100" dirty="0">
                <a:latin typeface="+mn-lt"/>
                <a:ea typeface="+mn-ea"/>
              </a:rPr>
              <a:t>key</a:t>
            </a:r>
            <a:r>
              <a:rPr lang="zh-CN" altLang="en-US" sz="2100" dirty="0">
                <a:latin typeface="+mn-lt"/>
                <a:ea typeface="+mn-ea"/>
              </a:rPr>
              <a:t>的哈希值分布比较均匀，换句话说，每个</a:t>
            </a:r>
            <a:r>
              <a:rPr lang="en-US" altLang="zh-CN" sz="2100" dirty="0">
                <a:latin typeface="+mn-lt"/>
                <a:ea typeface="+mn-ea"/>
              </a:rPr>
              <a:t>key</a:t>
            </a:r>
            <a:r>
              <a:rPr lang="zh-CN" altLang="en-US" sz="2100" dirty="0">
                <a:latin typeface="+mn-lt"/>
                <a:ea typeface="+mn-ea"/>
              </a:rPr>
              <a:t>映射到数组的某个下标 </a:t>
            </a:r>
            <a:r>
              <a:rPr lang="en-US" altLang="zh-CN" sz="2100" i="1" dirty="0" err="1">
                <a:latin typeface="+mn-lt"/>
                <a:ea typeface="+mn-ea"/>
              </a:rPr>
              <a:t>i</a:t>
            </a:r>
            <a:r>
              <a:rPr lang="en-US" altLang="zh-CN" sz="2100" i="1" dirty="0">
                <a:latin typeface="+mn-lt"/>
                <a:ea typeface="+mn-ea"/>
              </a:rPr>
              <a:t> </a:t>
            </a:r>
            <a:r>
              <a:rPr lang="zh-CN" altLang="en-US" sz="2100" dirty="0">
                <a:latin typeface="+mn-lt"/>
                <a:ea typeface="+mn-ea"/>
              </a:rPr>
              <a:t>的概率都大致相等，都是</a:t>
            </a:r>
            <a:r>
              <a:rPr lang="en-US" altLang="zh-CN" sz="2100" dirty="0">
                <a:latin typeface="+mn-lt"/>
                <a:ea typeface="+mn-ea"/>
              </a:rPr>
              <a:t>1/</a:t>
            </a:r>
            <a:r>
              <a:rPr lang="en-US" altLang="zh-CN" sz="2100" i="1" dirty="0">
                <a:latin typeface="+mn-lt"/>
                <a:ea typeface="+mn-ea"/>
              </a:rPr>
              <a:t>m</a:t>
            </a:r>
            <a:r>
              <a:rPr lang="zh-CN" altLang="en-US" sz="2100" dirty="0">
                <a:latin typeface="+mn-lt"/>
                <a:ea typeface="+mn-ea"/>
              </a:rPr>
              <a:t>。</a:t>
            </a:r>
            <a:endParaRPr lang="en-US" altLang="zh-CN" sz="2100" dirty="0">
              <a:latin typeface="+mn-lt"/>
              <a:ea typeface="+mn-ea"/>
            </a:endParaRPr>
          </a:p>
          <a:p>
            <a:pPr marL="342900" indent="-342900" eaLnBrk="1" fontAlgn="auto" hangingPunct="1">
              <a:lnSpc>
                <a:spcPts val="2925"/>
              </a:lnSpc>
              <a:spcBef>
                <a:spcPts val="0"/>
              </a:spcBef>
              <a:spcAft>
                <a:spcPts val="0"/>
              </a:spcAft>
              <a:buFont typeface="Arial" panose="020B0604020202020204" pitchFamily="34" charset="0"/>
              <a:buChar char="•"/>
              <a:defRPr/>
            </a:pPr>
            <a:r>
              <a:rPr lang="zh-CN" altLang="en-US" sz="2100" dirty="0">
                <a:latin typeface="+mn-lt"/>
                <a:ea typeface="+mn-ea"/>
              </a:rPr>
              <a:t>为避免系统性碰撞发生，输入字符串的微小变化应该导致输出哈希值的不可预测变化，而且哈希值是在</a:t>
            </a:r>
            <a:r>
              <a:rPr lang="en-US" altLang="zh-CN" sz="2100" dirty="0" err="1">
                <a:latin typeface="+mn-lt"/>
                <a:ea typeface="+mn-ea"/>
              </a:rPr>
              <a:t>int</a:t>
            </a:r>
            <a:r>
              <a:rPr lang="zh-CN" altLang="en-US" sz="2100" dirty="0">
                <a:latin typeface="+mn-lt"/>
                <a:ea typeface="+mn-ea"/>
              </a:rPr>
              <a:t>类型的整数范围类均匀分布的。</a:t>
            </a:r>
            <a:endParaRPr lang="en-US" altLang="zh-CN" sz="2100" dirty="0">
              <a:latin typeface="+mn-lt"/>
              <a:ea typeface="+mn-ea"/>
            </a:endParaRPr>
          </a:p>
          <a:p>
            <a:pPr marL="342900" indent="-342900" eaLnBrk="1" fontAlgn="auto" hangingPunct="1">
              <a:lnSpc>
                <a:spcPts val="2925"/>
              </a:lnSpc>
              <a:spcBef>
                <a:spcPts val="0"/>
              </a:spcBef>
              <a:spcAft>
                <a:spcPts val="0"/>
              </a:spcAft>
              <a:buFont typeface="Arial" panose="020B0604020202020204" pitchFamily="34" charset="0"/>
              <a:buChar char="•"/>
              <a:defRPr/>
            </a:pPr>
            <a:r>
              <a:rPr lang="zh-CN" altLang="en-US" sz="2100" dirty="0">
                <a:latin typeface="+mn-lt"/>
                <a:ea typeface="+mn-ea"/>
              </a:rPr>
              <a:t>伪随机数发生器</a:t>
            </a:r>
            <a:r>
              <a:rPr lang="en-US" altLang="zh-CN" sz="2100" dirty="0">
                <a:latin typeface="+mn-lt"/>
                <a:ea typeface="+mn-ea"/>
              </a:rPr>
              <a:t>(pseudorandom number generator, PRNG)</a:t>
            </a:r>
          </a:p>
          <a:p>
            <a:pPr marL="342900" indent="-342900" eaLnBrk="1" fontAlgn="auto" hangingPunct="1">
              <a:lnSpc>
                <a:spcPts val="2925"/>
              </a:lnSpc>
              <a:spcBef>
                <a:spcPts val="0"/>
              </a:spcBef>
              <a:spcAft>
                <a:spcPts val="0"/>
              </a:spcAft>
              <a:buFont typeface="Arial" panose="020B0604020202020204" pitchFamily="34" charset="0"/>
              <a:buChar char="•"/>
              <a:defRPr/>
            </a:pPr>
            <a:r>
              <a:rPr lang="zh-CN" altLang="en-US" sz="2100" dirty="0">
                <a:latin typeface="+mn-lt"/>
                <a:ea typeface="+mn-ea"/>
              </a:rPr>
              <a:t>接口：</a:t>
            </a:r>
            <a:endParaRPr lang="en-US" altLang="zh-CN" sz="2100" dirty="0">
              <a:latin typeface="+mn-lt"/>
              <a:ea typeface="+mn-ea"/>
            </a:endParaRPr>
          </a:p>
          <a:p>
            <a:pPr eaLnBrk="1" fontAlgn="auto" hangingPunct="1">
              <a:lnSpc>
                <a:spcPts val="2925"/>
              </a:lnSpc>
              <a:spcBef>
                <a:spcPts val="0"/>
              </a:spcBef>
              <a:spcAft>
                <a:spcPts val="0"/>
              </a:spcAft>
              <a:defRPr/>
            </a:pPr>
            <a:r>
              <a:rPr lang="en-US" altLang="zh-CN" sz="2100" dirty="0">
                <a:latin typeface="+mn-lt"/>
                <a:ea typeface="+mn-ea"/>
              </a:rPr>
              <a:t>/* library file rand.h0 */</a:t>
            </a:r>
          </a:p>
          <a:p>
            <a:pPr eaLnBrk="1" fontAlgn="auto" hangingPunct="1">
              <a:lnSpc>
                <a:spcPts val="2925"/>
              </a:lnSpc>
              <a:spcBef>
                <a:spcPts val="0"/>
              </a:spcBef>
              <a:spcAft>
                <a:spcPts val="0"/>
              </a:spcAft>
              <a:defRPr/>
            </a:pPr>
            <a:r>
              <a:rPr lang="en-US" altLang="zh-CN" sz="2100" dirty="0" err="1">
                <a:latin typeface="+mn-lt"/>
                <a:ea typeface="+mn-ea"/>
              </a:rPr>
              <a:t>typedef</a:t>
            </a:r>
            <a:r>
              <a:rPr lang="en-US" altLang="zh-CN" sz="2100" dirty="0">
                <a:latin typeface="+mn-lt"/>
                <a:ea typeface="+mn-ea"/>
              </a:rPr>
              <a:t> </a:t>
            </a:r>
            <a:r>
              <a:rPr lang="en-US" altLang="zh-CN" sz="2100" dirty="0" err="1">
                <a:latin typeface="+mn-lt"/>
                <a:ea typeface="+mn-ea"/>
              </a:rPr>
              <a:t>struct</a:t>
            </a:r>
            <a:r>
              <a:rPr lang="en-US" altLang="zh-CN" sz="2100" dirty="0">
                <a:latin typeface="+mn-lt"/>
                <a:ea typeface="+mn-ea"/>
              </a:rPr>
              <a:t> rand* </a:t>
            </a:r>
            <a:r>
              <a:rPr lang="en-US" altLang="zh-CN" sz="2100" dirty="0" err="1">
                <a:latin typeface="+mn-lt"/>
                <a:ea typeface="+mn-ea"/>
              </a:rPr>
              <a:t>rand_t</a:t>
            </a:r>
            <a:r>
              <a:rPr lang="en-US" altLang="zh-CN" sz="2100" dirty="0">
                <a:latin typeface="+mn-lt"/>
                <a:ea typeface="+mn-ea"/>
              </a:rPr>
              <a:t>; </a:t>
            </a:r>
          </a:p>
          <a:p>
            <a:pPr eaLnBrk="1" fontAlgn="auto" hangingPunct="1">
              <a:lnSpc>
                <a:spcPts val="2925"/>
              </a:lnSpc>
              <a:spcBef>
                <a:spcPts val="0"/>
              </a:spcBef>
              <a:spcAft>
                <a:spcPts val="0"/>
              </a:spcAft>
              <a:defRPr/>
            </a:pPr>
            <a:r>
              <a:rPr lang="en-US" altLang="zh-CN" sz="2100" dirty="0" err="1">
                <a:latin typeface="+mn-lt"/>
                <a:ea typeface="+mn-ea"/>
              </a:rPr>
              <a:t>rand_t</a:t>
            </a:r>
            <a:r>
              <a:rPr lang="en-US" altLang="zh-CN" sz="2100" dirty="0">
                <a:latin typeface="+mn-lt"/>
                <a:ea typeface="+mn-ea"/>
              </a:rPr>
              <a:t> </a:t>
            </a:r>
            <a:r>
              <a:rPr lang="en-US" altLang="zh-CN" sz="2100" dirty="0" err="1">
                <a:latin typeface="+mn-lt"/>
                <a:ea typeface="+mn-ea"/>
              </a:rPr>
              <a:t>init_rand</a:t>
            </a:r>
            <a:r>
              <a:rPr lang="en-US" altLang="zh-CN" sz="2100" dirty="0">
                <a:latin typeface="+mn-lt"/>
                <a:ea typeface="+mn-ea"/>
              </a:rPr>
              <a:t> (</a:t>
            </a:r>
            <a:r>
              <a:rPr lang="en-US" altLang="zh-CN" sz="2100" dirty="0" err="1">
                <a:latin typeface="+mn-lt"/>
                <a:ea typeface="+mn-ea"/>
              </a:rPr>
              <a:t>int</a:t>
            </a:r>
            <a:r>
              <a:rPr lang="en-US" altLang="zh-CN" sz="2100" dirty="0">
                <a:latin typeface="+mn-lt"/>
                <a:ea typeface="+mn-ea"/>
              </a:rPr>
              <a:t> seed); </a:t>
            </a:r>
          </a:p>
          <a:p>
            <a:pPr eaLnBrk="1" fontAlgn="auto" hangingPunct="1">
              <a:lnSpc>
                <a:spcPts val="2925"/>
              </a:lnSpc>
              <a:spcBef>
                <a:spcPts val="0"/>
              </a:spcBef>
              <a:spcAft>
                <a:spcPts val="0"/>
              </a:spcAft>
              <a:defRPr/>
            </a:pPr>
            <a:r>
              <a:rPr lang="en-US" altLang="zh-CN" sz="2100" dirty="0" err="1">
                <a:latin typeface="+mn-lt"/>
                <a:ea typeface="+mn-ea"/>
              </a:rPr>
              <a:t>int</a:t>
            </a:r>
            <a:r>
              <a:rPr lang="en-US" altLang="zh-CN" sz="2100" dirty="0">
                <a:latin typeface="+mn-lt"/>
                <a:ea typeface="+mn-ea"/>
              </a:rPr>
              <a:t> rand(</a:t>
            </a:r>
            <a:r>
              <a:rPr lang="en-US" altLang="zh-CN" sz="2100" dirty="0" err="1">
                <a:latin typeface="+mn-lt"/>
                <a:ea typeface="+mn-ea"/>
              </a:rPr>
              <a:t>rand_t</a:t>
            </a:r>
            <a:r>
              <a:rPr lang="en-US" altLang="zh-CN" sz="2100" dirty="0">
                <a:latin typeface="+mn-lt"/>
                <a:ea typeface="+mn-ea"/>
              </a:rPr>
              <a:t> gen);</a:t>
            </a:r>
            <a:endParaRPr lang="zh-CN" altLang="zh-CN" sz="2100" dirty="0">
              <a:latin typeface="+mn-lt"/>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extLst mod="1"/>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355EDA7-12E3-4C5C-A2A9-DDAABFF078D8}"/>
              </a:ext>
            </a:extLst>
          </p:cNvPr>
          <p:cNvSpPr txBox="1"/>
          <p:nvPr/>
        </p:nvSpPr>
        <p:spPr>
          <a:xfrm>
            <a:off x="592933" y="1345408"/>
            <a:ext cx="8270081" cy="4154984"/>
          </a:xfrm>
          <a:prstGeom prst="rect">
            <a:avLst/>
          </a:prstGeom>
          <a:noFill/>
        </p:spPr>
        <p:txBody>
          <a:bodyPr>
            <a:spAutoFit/>
          </a:bodyPr>
          <a:lstStyle/>
          <a:p>
            <a:pPr marL="342900" indent="-342900" eaLnBrk="1" fontAlgn="auto" hangingPunct="1">
              <a:spcBef>
                <a:spcPts val="0"/>
              </a:spcBef>
              <a:spcAft>
                <a:spcPts val="0"/>
              </a:spcAft>
              <a:buFont typeface="Arial" panose="020B0604020202020204" pitchFamily="34" charset="0"/>
              <a:buChar char="•"/>
              <a:defRPr/>
            </a:pPr>
            <a:r>
              <a:rPr lang="zh-CN" altLang="en-US" sz="2400" dirty="0">
                <a:latin typeface="+mn-lt"/>
                <a:ea typeface="+mn-ea"/>
              </a:rPr>
              <a:t>线性同余发生器</a:t>
            </a:r>
            <a:r>
              <a:rPr lang="en-US" altLang="zh-CN" sz="2400" dirty="0">
                <a:latin typeface="+mn-lt"/>
                <a:ea typeface="+mn-ea"/>
              </a:rPr>
              <a:t>(</a:t>
            </a:r>
            <a:r>
              <a:rPr lang="en-US" altLang="zh-CN" sz="2400" i="1" dirty="0">
                <a:latin typeface="+mn-lt"/>
                <a:ea typeface="+mn-ea"/>
              </a:rPr>
              <a:t>linear congruential generator</a:t>
            </a:r>
            <a:r>
              <a:rPr lang="en-US" altLang="zh-CN" sz="2400" dirty="0">
                <a:latin typeface="+mn-lt"/>
                <a:ea typeface="+mn-ea"/>
              </a:rPr>
              <a:t>)</a:t>
            </a:r>
          </a:p>
          <a:p>
            <a:pPr eaLnBrk="1" fontAlgn="auto" hangingPunct="1">
              <a:spcBef>
                <a:spcPts val="0"/>
              </a:spcBef>
              <a:spcAft>
                <a:spcPts val="0"/>
              </a:spcAft>
              <a:defRPr/>
            </a:pPr>
            <a:r>
              <a:rPr lang="en-US" altLang="zh-CN" sz="2400" dirty="0">
                <a:latin typeface="+mn-lt"/>
                <a:ea typeface="+mn-ea"/>
              </a:rPr>
              <a:t>             </a:t>
            </a:r>
            <a:r>
              <a:rPr lang="zh-CN" altLang="zh-CN" sz="2400" dirty="0">
                <a:latin typeface="+mn-lt"/>
                <a:ea typeface="+mn-ea"/>
              </a:rPr>
              <a:t> </a:t>
            </a:r>
            <a:r>
              <a:rPr lang="en-US" altLang="zh-CN" sz="2400" dirty="0">
                <a:latin typeface="+mn-lt"/>
                <a:ea typeface="+mn-ea"/>
              </a:rPr>
              <a:t>(</a:t>
            </a:r>
            <a:r>
              <a:rPr lang="en-US" altLang="zh-CN" sz="2400" i="1" dirty="0">
                <a:latin typeface="+mn-lt"/>
                <a:ea typeface="+mn-ea"/>
              </a:rPr>
              <a:t>a </a:t>
            </a:r>
            <a:r>
              <a:rPr lang="en-US" altLang="zh-CN" dirty="0">
                <a:latin typeface="+mn-lt"/>
                <a:ea typeface="+mn-ea"/>
              </a:rPr>
              <a:t>×</a:t>
            </a:r>
            <a:r>
              <a:rPr lang="en-US" altLang="zh-CN" sz="2400" i="1" dirty="0">
                <a:latin typeface="+mn-lt"/>
                <a:ea typeface="+mn-ea"/>
              </a:rPr>
              <a:t> x</a:t>
            </a:r>
            <a:r>
              <a:rPr lang="en-US" altLang="zh-CN" sz="2400" dirty="0">
                <a:latin typeface="+mn-lt"/>
                <a:ea typeface="+mn-ea"/>
              </a:rPr>
              <a:t>) + </a:t>
            </a:r>
            <a:r>
              <a:rPr lang="en-US" altLang="zh-CN" sz="2400" i="1" dirty="0">
                <a:latin typeface="+mn-lt"/>
                <a:ea typeface="+mn-ea"/>
              </a:rPr>
              <a:t>c </a:t>
            </a:r>
            <a:r>
              <a:rPr lang="en-US" altLang="zh-CN" sz="2400" dirty="0">
                <a:latin typeface="+mn-lt"/>
                <a:ea typeface="+mn-ea"/>
              </a:rPr>
              <a:t>modulo </a:t>
            </a:r>
            <a:r>
              <a:rPr lang="en-US" altLang="zh-CN" sz="2400" i="1" dirty="0">
                <a:latin typeface="+mn-lt"/>
                <a:ea typeface="+mn-ea"/>
              </a:rPr>
              <a:t>m</a:t>
            </a:r>
          </a:p>
          <a:p>
            <a:pPr marL="342900" indent="-342900" eaLnBrk="1" fontAlgn="auto" hangingPunct="1">
              <a:spcBef>
                <a:spcPts val="0"/>
              </a:spcBef>
              <a:spcAft>
                <a:spcPts val="0"/>
              </a:spcAft>
              <a:buFont typeface="Arial" panose="020B0604020202020204" pitchFamily="34" charset="0"/>
              <a:buChar char="•"/>
              <a:defRPr/>
            </a:pPr>
            <a:r>
              <a:rPr lang="en-US" altLang="zh-CN" sz="2400" dirty="0"/>
              <a:t>C0</a:t>
            </a:r>
            <a:r>
              <a:rPr lang="zh-CN" altLang="en-US" sz="2400" dirty="0"/>
              <a:t>的函数库中所用的伪随机数发生器</a:t>
            </a:r>
            <a:r>
              <a:rPr lang="en-US" altLang="zh-CN" sz="2400" dirty="0"/>
              <a:t>(PRNG) </a:t>
            </a:r>
            <a:r>
              <a:rPr lang="zh-CN" altLang="en-US" sz="2400" dirty="0"/>
              <a:t>将</a:t>
            </a:r>
            <a:r>
              <a:rPr lang="en-US" altLang="zh-CN" sz="2400" i="1" dirty="0">
                <a:latin typeface="+mn-lt"/>
                <a:ea typeface="+mn-ea"/>
              </a:rPr>
              <a:t>a </a:t>
            </a:r>
            <a:r>
              <a:rPr lang="zh-CN" altLang="en-US" sz="2400" dirty="0">
                <a:latin typeface="+mn-lt"/>
                <a:ea typeface="+mn-ea"/>
              </a:rPr>
              <a:t>设成</a:t>
            </a:r>
            <a:r>
              <a:rPr lang="en-US" altLang="zh-CN" sz="2400" dirty="0">
                <a:latin typeface="+mn-lt"/>
                <a:ea typeface="+mn-ea"/>
              </a:rPr>
              <a:t> 1664525 </a:t>
            </a:r>
            <a:r>
              <a:rPr lang="zh-CN" altLang="en-US" sz="2400" dirty="0">
                <a:latin typeface="+mn-lt"/>
                <a:ea typeface="+mn-ea"/>
              </a:rPr>
              <a:t>，将</a:t>
            </a:r>
            <a:r>
              <a:rPr lang="en-US" altLang="zh-CN" sz="2400" dirty="0">
                <a:latin typeface="+mn-lt"/>
                <a:ea typeface="+mn-ea"/>
              </a:rPr>
              <a:t> </a:t>
            </a:r>
            <a:r>
              <a:rPr lang="en-US" altLang="zh-CN" sz="2400" i="1" dirty="0">
                <a:latin typeface="+mn-lt"/>
                <a:ea typeface="+mn-ea"/>
              </a:rPr>
              <a:t>c </a:t>
            </a:r>
            <a:r>
              <a:rPr lang="zh-CN" altLang="en-US" sz="2400" dirty="0">
                <a:latin typeface="+mn-lt"/>
                <a:ea typeface="+mn-ea"/>
              </a:rPr>
              <a:t>设为</a:t>
            </a:r>
            <a:r>
              <a:rPr lang="en-US" altLang="zh-CN" sz="2400" dirty="0">
                <a:latin typeface="+mn-lt"/>
                <a:ea typeface="+mn-ea"/>
              </a:rPr>
              <a:t> 1013904223</a:t>
            </a:r>
            <a:r>
              <a:rPr lang="zh-CN" altLang="en-US" sz="2400" dirty="0">
                <a:latin typeface="+mn-lt"/>
                <a:ea typeface="+mn-ea"/>
              </a:rPr>
              <a:t>，</a:t>
            </a:r>
            <a:r>
              <a:rPr lang="en-US" altLang="zh-CN" sz="2400" i="1" dirty="0">
                <a:latin typeface="+mn-lt"/>
                <a:ea typeface="+mn-ea"/>
              </a:rPr>
              <a:t>m</a:t>
            </a:r>
            <a:r>
              <a:rPr lang="en-US" altLang="zh-CN" sz="2400" dirty="0">
                <a:latin typeface="+mn-lt"/>
                <a:ea typeface="+mn-ea"/>
              </a:rPr>
              <a:t>=2</a:t>
            </a:r>
            <a:r>
              <a:rPr lang="en-US" altLang="zh-CN" sz="2400" baseline="30000" dirty="0">
                <a:latin typeface="+mn-lt"/>
                <a:ea typeface="+mn-ea"/>
              </a:rPr>
              <a:t>32</a:t>
            </a:r>
          </a:p>
          <a:p>
            <a:pPr marL="342900" indent="-342900" eaLnBrk="1" fontAlgn="auto" hangingPunct="1">
              <a:spcBef>
                <a:spcPts val="0"/>
              </a:spcBef>
              <a:spcAft>
                <a:spcPts val="0"/>
              </a:spcAft>
              <a:buFont typeface="Arial" panose="020B0604020202020204" pitchFamily="34" charset="0"/>
              <a:buChar char="•"/>
              <a:defRPr/>
            </a:pPr>
            <a:r>
              <a:rPr lang="en-US" altLang="zh-CN" sz="2400" dirty="0">
                <a:latin typeface="+mn-lt"/>
                <a:ea typeface="+mn-ea"/>
              </a:rPr>
              <a:t>0 </a:t>
            </a:r>
            <a:r>
              <a:rPr lang="en-US" altLang="zh-CN" sz="2400" i="1" dirty="0">
                <a:latin typeface="+mn-lt"/>
                <a:ea typeface="+mn-ea"/>
              </a:rPr>
              <a:t>→ </a:t>
            </a:r>
            <a:r>
              <a:rPr lang="en-US" altLang="zh-CN" sz="2400" dirty="0">
                <a:latin typeface="+mn-lt"/>
                <a:ea typeface="+mn-ea"/>
              </a:rPr>
              <a:t>1013904223 </a:t>
            </a:r>
            <a:r>
              <a:rPr lang="en-US" altLang="zh-CN" sz="2400" i="1" dirty="0">
                <a:latin typeface="+mn-lt"/>
                <a:ea typeface="+mn-ea"/>
              </a:rPr>
              <a:t>→ </a:t>
            </a:r>
            <a:r>
              <a:rPr lang="en-US" altLang="zh-CN" sz="2400" dirty="0">
                <a:latin typeface="+mn-lt"/>
                <a:ea typeface="+mn-ea"/>
              </a:rPr>
              <a:t>1196435762 </a:t>
            </a:r>
            <a:r>
              <a:rPr lang="en-US" altLang="zh-CN" sz="2400" i="1" dirty="0">
                <a:latin typeface="+mn-lt"/>
                <a:ea typeface="+mn-ea"/>
              </a:rPr>
              <a:t>→ </a:t>
            </a:r>
            <a:r>
              <a:rPr lang="en-US" altLang="zh-CN" sz="2400" dirty="0">
                <a:latin typeface="+mn-lt"/>
                <a:ea typeface="+mn-ea"/>
              </a:rPr>
              <a:t>(</a:t>
            </a:r>
            <a:r>
              <a:rPr lang="en-US" altLang="zh-CN" sz="2400" i="1" dirty="0">
                <a:latin typeface="+mn-lt"/>
                <a:ea typeface="+mn-ea"/>
              </a:rPr>
              <a:t>−</a:t>
            </a:r>
            <a:r>
              <a:rPr lang="en-US" altLang="zh-CN" sz="2400" dirty="0">
                <a:latin typeface="+mn-lt"/>
                <a:ea typeface="+mn-ea"/>
              </a:rPr>
              <a:t>775096599) </a:t>
            </a:r>
            <a:r>
              <a:rPr lang="en-US" altLang="zh-CN" sz="2400" i="1" dirty="0">
                <a:latin typeface="+mn-lt"/>
                <a:ea typeface="+mn-ea"/>
              </a:rPr>
              <a:t>→ </a:t>
            </a:r>
            <a:r>
              <a:rPr lang="en-US" altLang="zh-CN" sz="2400" dirty="0">
                <a:latin typeface="+mn-lt"/>
                <a:ea typeface="+mn-ea"/>
              </a:rPr>
              <a:t>(</a:t>
            </a:r>
            <a:r>
              <a:rPr lang="en-US" altLang="zh-CN" sz="2400" i="1" dirty="0">
                <a:latin typeface="+mn-lt"/>
                <a:ea typeface="+mn-ea"/>
              </a:rPr>
              <a:t>−</a:t>
            </a:r>
            <a:r>
              <a:rPr lang="en-US" altLang="zh-CN" sz="2400" dirty="0">
                <a:latin typeface="+mn-lt"/>
                <a:ea typeface="+mn-ea"/>
              </a:rPr>
              <a:t>1426500812) </a:t>
            </a:r>
            <a:r>
              <a:rPr lang="en-US" altLang="zh-CN" sz="2400" i="1" dirty="0">
                <a:latin typeface="+mn-lt"/>
                <a:ea typeface="+mn-ea"/>
              </a:rPr>
              <a:t>→ . . .</a:t>
            </a:r>
            <a:endParaRPr lang="zh-CN" altLang="zh-CN" sz="2400" dirty="0">
              <a:latin typeface="+mn-lt"/>
              <a:ea typeface="+mn-ea"/>
            </a:endParaRPr>
          </a:p>
          <a:p>
            <a:pPr marL="342900" indent="-342900" eaLnBrk="1" fontAlgn="auto" hangingPunct="1">
              <a:spcBef>
                <a:spcPts val="0"/>
              </a:spcBef>
              <a:spcAft>
                <a:spcPts val="0"/>
              </a:spcAft>
              <a:buFont typeface="Arial" panose="020B0604020202020204" pitchFamily="34" charset="0"/>
              <a:buChar char="•"/>
              <a:defRPr/>
            </a:pPr>
            <a:r>
              <a:rPr lang="zh-CN" altLang="en-US" sz="2400" dirty="0">
                <a:latin typeface="+mn-lt"/>
                <a:ea typeface="+mn-ea"/>
              </a:rPr>
              <a:t>此类伪随机数发生器对随机测试或者哈希函数是够用的，但是对于加密来说，太容易被找出规律。</a:t>
            </a:r>
            <a:endParaRPr lang="en-US" altLang="zh-CN" sz="2400" dirty="0">
              <a:latin typeface="+mn-lt"/>
              <a:ea typeface="+mn-ea"/>
            </a:endParaRPr>
          </a:p>
          <a:p>
            <a:pPr marL="342900" indent="-342900" eaLnBrk="1" fontAlgn="auto" hangingPunct="1">
              <a:spcBef>
                <a:spcPts val="0"/>
              </a:spcBef>
              <a:spcAft>
                <a:spcPts val="0"/>
              </a:spcAft>
              <a:buFont typeface="Arial" panose="020B0604020202020204" pitchFamily="34" charset="0"/>
              <a:buChar char="•"/>
              <a:defRPr/>
            </a:pPr>
            <a:r>
              <a:rPr lang="zh-CN" altLang="en-US" sz="2400" dirty="0">
                <a:latin typeface="+mn-lt"/>
                <a:ea typeface="+mn-ea"/>
              </a:rPr>
              <a:t>线性同余发生器产生的随机数有时会在低位产生重复出现的模式。在实用时，如果想要一个小范围内的随机数，最好不是直接用结果取模，而是用其所产生的结果的高位。</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extLst mod="1"/>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F535551-3ED9-4680-A78E-3B47595BFD39}"/>
              </a:ext>
            </a:extLst>
          </p:cNvPr>
          <p:cNvSpPr txBox="1"/>
          <p:nvPr/>
        </p:nvSpPr>
        <p:spPr>
          <a:xfrm>
            <a:off x="6136481" y="1126333"/>
            <a:ext cx="2690813" cy="4441216"/>
          </a:xfrm>
          <a:prstGeom prst="rect">
            <a:avLst/>
          </a:prstGeom>
          <a:noFill/>
        </p:spPr>
        <p:txBody>
          <a:bodyPr>
            <a:spAutoFit/>
          </a:bodyPr>
          <a:lstStyle/>
          <a:p>
            <a:pPr marL="342900" indent="-342900" eaLnBrk="1" fontAlgn="auto" hangingPunct="1">
              <a:lnSpc>
                <a:spcPts val="3075"/>
              </a:lnSpc>
              <a:spcBef>
                <a:spcPts val="0"/>
              </a:spcBef>
              <a:spcAft>
                <a:spcPts val="0"/>
              </a:spcAft>
              <a:buFont typeface="Arial" panose="020B0604020202020204" pitchFamily="34" charset="0"/>
              <a:buChar char="•"/>
              <a:defRPr/>
            </a:pPr>
            <a:r>
              <a:rPr lang="zh-CN" altLang="en-US" sz="2400" dirty="0">
                <a:solidFill>
                  <a:schemeClr val="accent5">
                    <a:lumMod val="50000"/>
                  </a:schemeClr>
                </a:solidFill>
                <a:latin typeface="+mn-lt"/>
                <a:ea typeface="+mn-ea"/>
              </a:rPr>
              <a:t>这个“伪”字暗指这些数看起来像随机的，实际不是随机的。</a:t>
            </a:r>
            <a:endParaRPr lang="en-US" altLang="zh-CN" sz="2400" dirty="0">
              <a:solidFill>
                <a:schemeClr val="accent5">
                  <a:lumMod val="50000"/>
                </a:schemeClr>
              </a:solidFill>
              <a:latin typeface="+mn-lt"/>
              <a:ea typeface="+mn-ea"/>
            </a:endParaRPr>
          </a:p>
          <a:p>
            <a:pPr marL="342900" indent="-342900" eaLnBrk="1" fontAlgn="auto" hangingPunct="1">
              <a:lnSpc>
                <a:spcPts val="3075"/>
              </a:lnSpc>
              <a:spcBef>
                <a:spcPts val="0"/>
              </a:spcBef>
              <a:spcAft>
                <a:spcPts val="0"/>
              </a:spcAft>
              <a:buFont typeface="Arial" panose="020B0604020202020204" pitchFamily="34" charset="0"/>
              <a:buChar char="•"/>
              <a:defRPr/>
            </a:pPr>
            <a:r>
              <a:rPr lang="zh-CN" altLang="en-US" sz="2400" dirty="0">
                <a:solidFill>
                  <a:schemeClr val="accent5">
                    <a:lumMod val="50000"/>
                  </a:schemeClr>
                </a:solidFill>
                <a:latin typeface="+mn-lt"/>
                <a:ea typeface="+mn-ea"/>
              </a:rPr>
              <a:t>对同一个种子数</a:t>
            </a:r>
            <a:r>
              <a:rPr lang="en-US" altLang="zh-CN" sz="2400" dirty="0">
                <a:solidFill>
                  <a:schemeClr val="accent5">
                    <a:lumMod val="50000"/>
                  </a:schemeClr>
                </a:solidFill>
                <a:latin typeface="+mn-lt"/>
                <a:ea typeface="+mn-ea"/>
              </a:rPr>
              <a:t>seed</a:t>
            </a:r>
            <a:r>
              <a:rPr lang="zh-CN" altLang="en-US" sz="2400" dirty="0">
                <a:solidFill>
                  <a:schemeClr val="accent5">
                    <a:lumMod val="50000"/>
                  </a:schemeClr>
                </a:solidFill>
                <a:latin typeface="+mn-lt"/>
                <a:ea typeface="+mn-ea"/>
              </a:rPr>
              <a:t>，产生的随机数序列是完全固定的。</a:t>
            </a:r>
            <a:endParaRPr lang="en-US" altLang="zh-CN" sz="2400" dirty="0">
              <a:solidFill>
                <a:schemeClr val="accent5">
                  <a:lumMod val="50000"/>
                </a:schemeClr>
              </a:solidFill>
              <a:latin typeface="+mn-lt"/>
              <a:ea typeface="+mn-ea"/>
            </a:endParaRPr>
          </a:p>
          <a:p>
            <a:pPr marL="342900" indent="-342900" eaLnBrk="1" fontAlgn="auto" hangingPunct="1">
              <a:lnSpc>
                <a:spcPts val="3075"/>
              </a:lnSpc>
              <a:spcBef>
                <a:spcPts val="0"/>
              </a:spcBef>
              <a:spcAft>
                <a:spcPts val="0"/>
              </a:spcAft>
              <a:buFont typeface="Arial" panose="020B0604020202020204" pitchFamily="34" charset="0"/>
              <a:buChar char="•"/>
              <a:defRPr/>
            </a:pPr>
            <a:r>
              <a:rPr lang="zh-CN" altLang="en-US" sz="2400" dirty="0">
                <a:solidFill>
                  <a:schemeClr val="accent5">
                    <a:lumMod val="50000"/>
                  </a:schemeClr>
                </a:solidFill>
                <a:latin typeface="+mn-lt"/>
                <a:ea typeface="+mn-ea"/>
              </a:rPr>
              <a:t>这一性质对于我们测试程序和哈希算法是有益的。</a:t>
            </a:r>
          </a:p>
        </p:txBody>
      </p:sp>
      <p:sp>
        <p:nvSpPr>
          <p:cNvPr id="13315" name="矩形 2">
            <a:extLst>
              <a:ext uri="{FF2B5EF4-FFF2-40B4-BE49-F238E27FC236}">
                <a16:creationId xmlns:a16="http://schemas.microsoft.com/office/drawing/2014/main" id="{5432EA45-EC76-4C2A-B651-EA17350F14C2}"/>
              </a:ext>
            </a:extLst>
          </p:cNvPr>
          <p:cNvSpPr>
            <a:spLocks noChangeArrowheads="1"/>
          </p:cNvSpPr>
          <p:nvPr/>
        </p:nvSpPr>
        <p:spPr bwMode="auto">
          <a:xfrm>
            <a:off x="-184547" y="1244204"/>
            <a:ext cx="6831807" cy="4711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84238">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7000"/>
              </a:lnSpc>
              <a:spcBef>
                <a:spcPct val="0"/>
              </a:spcBef>
              <a:buFontTx/>
              <a:buNone/>
            </a:pPr>
            <a:r>
              <a:rPr lang="en-US" altLang="zh-CN" sz="1800">
                <a:latin typeface="Arial" panose="020B0604020202020204" pitchFamily="34" charset="0"/>
                <a:ea typeface="Book Antiqua" panose="02040602050305030304" pitchFamily="18" charset="0"/>
                <a:cs typeface="Times New Roman" panose="02020603050405020304" pitchFamily="18" charset="0"/>
              </a:rPr>
              <a:t>/* library file rand.c0 */ </a:t>
            </a:r>
          </a:p>
          <a:p>
            <a:pPr eaLnBrk="1" hangingPunct="1">
              <a:lnSpc>
                <a:spcPct val="107000"/>
              </a:lnSpc>
              <a:spcBef>
                <a:spcPct val="0"/>
              </a:spcBef>
              <a:buFontTx/>
              <a:buNone/>
            </a:pPr>
            <a:r>
              <a:rPr lang="en-US" altLang="zh-CN" sz="1800">
                <a:latin typeface="Arial" panose="020B0604020202020204" pitchFamily="34" charset="0"/>
                <a:ea typeface="Book Antiqua" panose="02040602050305030304" pitchFamily="18" charset="0"/>
                <a:cs typeface="Times New Roman" panose="02020603050405020304" pitchFamily="18" charset="0"/>
              </a:rPr>
              <a:t>struct rand {</a:t>
            </a:r>
            <a:endParaRPr lang="zh-CN" altLang="zh-CN" sz="1800">
              <a:latin typeface="Book Antiqua" panose="02040602050305030304" pitchFamily="18" charset="0"/>
              <a:ea typeface="Book Antiqua" panose="02040602050305030304" pitchFamily="18" charset="0"/>
              <a:cs typeface="Times New Roman" panose="02020603050405020304" pitchFamily="18" charset="0"/>
            </a:endParaRPr>
          </a:p>
          <a:p>
            <a:pPr eaLnBrk="1" hangingPunct="1">
              <a:lnSpc>
                <a:spcPct val="100000"/>
              </a:lnSpc>
              <a:spcBef>
                <a:spcPct val="0"/>
              </a:spcBef>
              <a:buFontTx/>
              <a:buNone/>
            </a:pPr>
            <a:r>
              <a:rPr lang="en-US" altLang="zh-CN" sz="1800">
                <a:latin typeface="Arial" panose="020B0604020202020204" pitchFamily="34" charset="0"/>
                <a:ea typeface="Book Antiqua" panose="02040602050305030304" pitchFamily="18" charset="0"/>
                <a:cs typeface="Times New Roman" panose="02020603050405020304" pitchFamily="18" charset="0"/>
              </a:rPr>
              <a:t>  int seed;</a:t>
            </a:r>
            <a:endParaRPr lang="zh-CN" altLang="zh-CN" sz="1800">
              <a:latin typeface="Book Antiqua" panose="02040602050305030304" pitchFamily="18" charset="0"/>
              <a:ea typeface="Book Antiqua" panose="02040602050305030304" pitchFamily="18" charset="0"/>
              <a:cs typeface="Times New Roman" panose="02020603050405020304" pitchFamily="18" charset="0"/>
            </a:endParaRPr>
          </a:p>
          <a:p>
            <a:pPr eaLnBrk="1" hangingPunct="1">
              <a:lnSpc>
                <a:spcPct val="100000"/>
              </a:lnSpc>
              <a:spcBef>
                <a:spcPts val="66"/>
              </a:spcBef>
              <a:buNone/>
            </a:pPr>
            <a:r>
              <a:rPr lang="en-US" altLang="zh-CN" sz="1800">
                <a:latin typeface="Arial" panose="020B0604020202020204" pitchFamily="34" charset="0"/>
                <a:ea typeface="Book Antiqua" panose="02040602050305030304" pitchFamily="18" charset="0"/>
                <a:cs typeface="Times New Roman" panose="02020603050405020304" pitchFamily="18" charset="0"/>
              </a:rPr>
              <a:t>};</a:t>
            </a:r>
            <a:endParaRPr lang="zh-CN" altLang="zh-CN" sz="1800">
              <a:latin typeface="Book Antiqua" panose="02040602050305030304" pitchFamily="18" charset="0"/>
              <a:ea typeface="Book Antiqua" panose="02040602050305030304" pitchFamily="18" charset="0"/>
              <a:cs typeface="Times New Roman" panose="02020603050405020304" pitchFamily="18" charset="0"/>
            </a:endParaRPr>
          </a:p>
          <a:p>
            <a:pPr eaLnBrk="1" hangingPunct="1">
              <a:lnSpc>
                <a:spcPct val="100000"/>
              </a:lnSpc>
              <a:spcBef>
                <a:spcPts val="10"/>
              </a:spcBef>
              <a:buNone/>
            </a:pPr>
            <a:r>
              <a:rPr lang="en-US" altLang="zh-CN" sz="1800">
                <a:latin typeface="Arial" panose="020B0604020202020204" pitchFamily="34" charset="0"/>
                <a:ea typeface="Arial" panose="020B0604020202020204" pitchFamily="34" charset="0"/>
                <a:cs typeface="Times New Roman" panose="02020603050405020304" pitchFamily="18" charset="0"/>
              </a:rPr>
              <a:t> </a:t>
            </a:r>
            <a:endParaRPr lang="zh-CN" altLang="zh-CN" sz="1800">
              <a:ea typeface="Book Antiqua" panose="02040602050305030304" pitchFamily="18" charset="0"/>
              <a:cs typeface="Times New Roman" panose="02020603050405020304" pitchFamily="18" charset="0"/>
            </a:endParaRPr>
          </a:p>
          <a:p>
            <a:pPr eaLnBrk="1" hangingPunct="1">
              <a:lnSpc>
                <a:spcPct val="107000"/>
              </a:lnSpc>
              <a:spcBef>
                <a:spcPct val="0"/>
              </a:spcBef>
              <a:buFontTx/>
              <a:buNone/>
            </a:pPr>
            <a:r>
              <a:rPr lang="en-US" altLang="zh-CN" sz="1800">
                <a:latin typeface="Arial" panose="020B0604020202020204" pitchFamily="34" charset="0"/>
                <a:ea typeface="Arial" panose="020B0604020202020204" pitchFamily="34" charset="0"/>
                <a:cs typeface="Times New Roman" panose="02020603050405020304" pitchFamily="18" charset="0"/>
              </a:rPr>
              <a:t>rand_t init_rand (int seed) { </a:t>
            </a:r>
            <a:endParaRPr lang="en-US" altLang="zh-CN" sz="1800">
              <a:latin typeface="Arial" panose="020B0604020202020204" pitchFamily="34" charset="0"/>
            </a:endParaRPr>
          </a:p>
          <a:p>
            <a:pPr eaLnBrk="1" hangingPunct="1">
              <a:lnSpc>
                <a:spcPct val="107000"/>
              </a:lnSpc>
              <a:spcBef>
                <a:spcPct val="0"/>
              </a:spcBef>
              <a:buFontTx/>
              <a:buNone/>
            </a:pPr>
            <a:r>
              <a:rPr lang="en-US" altLang="zh-CN" sz="1800">
                <a:latin typeface="Arial" panose="020B0604020202020204" pitchFamily="34" charset="0"/>
              </a:rPr>
              <a:t>  rand_t gen = alloc(struct rand); </a:t>
            </a:r>
          </a:p>
          <a:p>
            <a:pPr eaLnBrk="1" hangingPunct="1">
              <a:lnSpc>
                <a:spcPct val="107000"/>
              </a:lnSpc>
              <a:spcBef>
                <a:spcPct val="0"/>
              </a:spcBef>
              <a:buFontTx/>
              <a:buNone/>
            </a:pPr>
            <a:r>
              <a:rPr lang="en-US" altLang="zh-CN" sz="1800">
                <a:latin typeface="Arial" panose="020B0604020202020204" pitchFamily="34" charset="0"/>
              </a:rPr>
              <a:t>  gen-&gt;seed = seed;</a:t>
            </a:r>
            <a:endParaRPr lang="zh-CN" altLang="zh-CN" sz="1800">
              <a:latin typeface="Book Antiqua" panose="02040602050305030304" pitchFamily="18" charset="0"/>
            </a:endParaRPr>
          </a:p>
          <a:p>
            <a:pPr eaLnBrk="1" hangingPunct="1">
              <a:lnSpc>
                <a:spcPct val="100000"/>
              </a:lnSpc>
              <a:spcBef>
                <a:spcPct val="0"/>
              </a:spcBef>
              <a:buFontTx/>
              <a:buNone/>
            </a:pPr>
            <a:r>
              <a:rPr lang="en-US" altLang="zh-CN" sz="1800">
                <a:latin typeface="Arial" panose="020B0604020202020204" pitchFamily="34" charset="0"/>
              </a:rPr>
              <a:t>return gen;</a:t>
            </a:r>
            <a:endParaRPr lang="zh-CN" altLang="zh-CN" sz="1800">
              <a:latin typeface="Book Antiqua" panose="02040602050305030304" pitchFamily="18" charset="0"/>
            </a:endParaRPr>
          </a:p>
          <a:p>
            <a:pPr eaLnBrk="1" hangingPunct="1">
              <a:lnSpc>
                <a:spcPct val="100000"/>
              </a:lnSpc>
              <a:spcBef>
                <a:spcPts val="66"/>
              </a:spcBef>
              <a:buNone/>
            </a:pPr>
            <a:r>
              <a:rPr lang="en-US" altLang="zh-CN" sz="1800">
                <a:latin typeface="Arial" panose="020B0604020202020204" pitchFamily="34" charset="0"/>
              </a:rPr>
              <a:t>}</a:t>
            </a:r>
            <a:endParaRPr lang="zh-CN" altLang="zh-CN" sz="1800">
              <a:latin typeface="Book Antiqua" panose="02040602050305030304" pitchFamily="18" charset="0"/>
            </a:endParaRPr>
          </a:p>
          <a:p>
            <a:pPr eaLnBrk="1" hangingPunct="1">
              <a:lnSpc>
                <a:spcPct val="100000"/>
              </a:lnSpc>
              <a:spcBef>
                <a:spcPts val="10"/>
              </a:spcBef>
              <a:buNone/>
            </a:pPr>
            <a:r>
              <a:rPr lang="en-US" altLang="zh-CN" sz="1800">
                <a:latin typeface="Arial" panose="020B0604020202020204" pitchFamily="34" charset="0"/>
                <a:cs typeface="Arial" panose="020B0604020202020204" pitchFamily="34" charset="0"/>
              </a:rPr>
              <a:t> </a:t>
            </a:r>
            <a:endParaRPr lang="zh-CN" altLang="zh-CN" sz="1800">
              <a:cs typeface="Times New Roman" panose="02020603050405020304" pitchFamily="18" charset="0"/>
            </a:endParaRPr>
          </a:p>
          <a:p>
            <a:pPr eaLnBrk="1" hangingPunct="1">
              <a:lnSpc>
                <a:spcPct val="100000"/>
              </a:lnSpc>
              <a:spcBef>
                <a:spcPct val="0"/>
              </a:spcBef>
              <a:buFontTx/>
              <a:buNone/>
            </a:pPr>
            <a:r>
              <a:rPr lang="en-US" altLang="zh-CN" sz="1800">
                <a:latin typeface="Arial" panose="020B0604020202020204" pitchFamily="34" charset="0"/>
              </a:rPr>
              <a:t>int rand(rand_t gen) {</a:t>
            </a:r>
            <a:endParaRPr lang="zh-CN" altLang="zh-CN" sz="1800">
              <a:latin typeface="Book Antiqua" panose="02040602050305030304" pitchFamily="18" charset="0"/>
            </a:endParaRPr>
          </a:p>
          <a:p>
            <a:pPr eaLnBrk="1" hangingPunct="1">
              <a:lnSpc>
                <a:spcPct val="107000"/>
              </a:lnSpc>
              <a:spcBef>
                <a:spcPts val="66"/>
              </a:spcBef>
              <a:buNone/>
            </a:pPr>
            <a:r>
              <a:rPr lang="en-US" altLang="zh-CN" sz="1800">
                <a:latin typeface="Arial" panose="020B0604020202020204" pitchFamily="34" charset="0"/>
              </a:rPr>
              <a:t>  gen-&gt;seed = gen-&gt;seed * 1664525 + 1013904223; </a:t>
            </a:r>
          </a:p>
          <a:p>
            <a:pPr eaLnBrk="1" hangingPunct="1">
              <a:lnSpc>
                <a:spcPct val="107000"/>
              </a:lnSpc>
              <a:spcBef>
                <a:spcPts val="66"/>
              </a:spcBef>
              <a:buNone/>
            </a:pPr>
            <a:r>
              <a:rPr lang="en-US" altLang="zh-CN" sz="1800">
                <a:latin typeface="Arial" panose="020B0604020202020204" pitchFamily="34" charset="0"/>
              </a:rPr>
              <a:t>  return  gen-&gt;seed;</a:t>
            </a:r>
            <a:endParaRPr lang="zh-CN" altLang="zh-CN" sz="1800">
              <a:latin typeface="Book Antiqua" panose="02040602050305030304" pitchFamily="18" charset="0"/>
            </a:endParaRPr>
          </a:p>
          <a:p>
            <a:pPr algn="just" eaLnBrk="1" hangingPunct="1">
              <a:lnSpc>
                <a:spcPct val="100000"/>
              </a:lnSpc>
              <a:spcBef>
                <a:spcPct val="0"/>
              </a:spcBef>
              <a:buFontTx/>
              <a:buNone/>
            </a:pPr>
            <a:r>
              <a:rPr lang="en-US" altLang="zh-CN" sz="1800">
                <a:latin typeface="Arial" panose="020B0604020202020204" pitchFamily="34" charset="0"/>
              </a:rPr>
              <a:t>}                                          </a:t>
            </a:r>
            <a:r>
              <a:rPr lang="zh-CN" altLang="en-US" sz="1800">
                <a:latin typeface="Arial" panose="020B0604020202020204" pitchFamily="34" charset="0"/>
              </a:rPr>
              <a:t>说好的模</a:t>
            </a:r>
            <a:r>
              <a:rPr lang="en-US" altLang="zh-CN" sz="1800" i="1">
                <a:latin typeface="Arial" panose="020B0604020202020204" pitchFamily="34" charset="0"/>
              </a:rPr>
              <a:t>m</a:t>
            </a:r>
            <a:r>
              <a:rPr lang="zh-CN" altLang="en-US" sz="1800">
                <a:latin typeface="Arial" panose="020B0604020202020204" pitchFamily="34" charset="0"/>
              </a:rPr>
              <a:t>呢？</a:t>
            </a:r>
            <a:endParaRPr lang="zh-CN" altLang="zh-CN" sz="1800">
              <a:latin typeface="Book Antiqua" panose="02040602050305030304" pitchFamily="18" charset="0"/>
            </a:endParaRPr>
          </a:p>
          <a:p>
            <a:pPr eaLnBrk="1" hangingPunct="1">
              <a:lnSpc>
                <a:spcPct val="100000"/>
              </a:lnSpc>
              <a:spcBef>
                <a:spcPts val="19"/>
              </a:spcBef>
              <a:buNone/>
            </a:pPr>
            <a:r>
              <a:rPr lang="en-US" altLang="zh-CN" sz="1800">
                <a:latin typeface="Arial" panose="020B0604020202020204" pitchFamily="34" charset="0"/>
                <a:cs typeface="Arial" panose="020B0604020202020204" pitchFamily="34" charset="0"/>
              </a:rPr>
              <a:t> </a:t>
            </a:r>
            <a:endParaRPr lang="zh-CN" altLang="zh-CN" sz="180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extLst mod="1"/>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
            <a:extLst>
              <a:ext uri="{FF2B5EF4-FFF2-40B4-BE49-F238E27FC236}">
                <a16:creationId xmlns:a16="http://schemas.microsoft.com/office/drawing/2014/main" id="{4E52743E-CF3C-4EC0-A9A9-31C96004575C}"/>
              </a:ext>
            </a:extLst>
          </p:cNvPr>
          <p:cNvSpPr>
            <a:spLocks noChangeArrowheads="1"/>
          </p:cNvSpPr>
          <p:nvPr/>
        </p:nvSpPr>
        <p:spPr bwMode="auto">
          <a:xfrm>
            <a:off x="541735" y="1206104"/>
            <a:ext cx="8001000" cy="4064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200000"/>
              </a:lnSpc>
              <a:spcBef>
                <a:spcPct val="0"/>
              </a:spcBef>
              <a:buFontTx/>
              <a:buNone/>
            </a:pPr>
            <a:r>
              <a:rPr lang="en-US" altLang="zh-CN" sz="2700" b="1"/>
              <a:t>Exercises</a:t>
            </a:r>
          </a:p>
          <a:p>
            <a:pPr>
              <a:lnSpc>
                <a:spcPct val="200000"/>
              </a:lnSpc>
              <a:spcBef>
                <a:spcPct val="0"/>
              </a:spcBef>
              <a:buFontTx/>
              <a:buNone/>
            </a:pPr>
            <a:r>
              <a:rPr lang="en-US" altLang="zh-CN" sz="2100" b="1"/>
              <a:t>Exercise 1 </a:t>
            </a:r>
            <a:r>
              <a:rPr lang="en-US" altLang="zh-CN" sz="2100"/>
              <a:t>What happens when you replace the data structure for separate chaining by something other than a linked list? Discuss the changes and identify benefits and disadvantages when using a sorted list, a queue, a doubly-linked list, or another hash table for separate chaining.</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extLst mod="1"/>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a:extLst>
              <a:ext uri="{FF2B5EF4-FFF2-40B4-BE49-F238E27FC236}">
                <a16:creationId xmlns:a16="http://schemas.microsoft.com/office/drawing/2014/main" id="{0ADE3D6F-E083-4E22-ABAB-0EDEA9B6D937}"/>
              </a:ext>
            </a:extLst>
          </p:cNvPr>
          <p:cNvSpPr>
            <a:spLocks noChangeArrowheads="1"/>
          </p:cNvSpPr>
          <p:nvPr/>
        </p:nvSpPr>
        <p:spPr bwMode="auto">
          <a:xfrm>
            <a:off x="541735" y="1206104"/>
            <a:ext cx="8001000" cy="4203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en-US" altLang="zh-CN" sz="2100"/>
          </a:p>
          <a:p>
            <a:pPr>
              <a:lnSpc>
                <a:spcPct val="200000"/>
              </a:lnSpc>
              <a:spcBef>
                <a:spcPct val="0"/>
              </a:spcBef>
              <a:buFontTx/>
              <a:buNone/>
            </a:pPr>
            <a:r>
              <a:rPr lang="en-US" altLang="zh-CN" sz="2100" b="1"/>
              <a:t>Exercise 2 </a:t>
            </a:r>
            <a:r>
              <a:rPr lang="en-US" altLang="zh-CN" sz="2100"/>
              <a:t>Consider the situation of writing a hash function for strings of length two, that only use the characters ’A’ to ’Z’. There are 676 different such strings. You were hoping to get away with implementing a hash table without collisions, since you are only using 79 out of those 676 two-letter words. But you still see collisions most of the time. Explain this phenomenon with the </a:t>
            </a:r>
            <a:r>
              <a:rPr lang="en-US" altLang="zh-CN" sz="2100" i="1">
                <a:solidFill>
                  <a:schemeClr val="tx2"/>
                </a:solidFill>
              </a:rPr>
              <a:t>birthday problem</a:t>
            </a:r>
            <a:r>
              <a:rPr lang="en-US" altLang="zh-CN" sz="2100"/>
              <a:t>.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extLst mod="1"/>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a:extLst>
              <a:ext uri="{FF2B5EF4-FFF2-40B4-BE49-F238E27FC236}">
                <a16:creationId xmlns:a16="http://schemas.microsoft.com/office/drawing/2014/main" id="{A9CCDBE1-0D1C-41D1-9FC1-D3FC781AC31F}"/>
              </a:ext>
            </a:extLst>
          </p:cNvPr>
          <p:cNvSpPr>
            <a:spLocks noChangeArrowheads="1"/>
          </p:cNvSpPr>
          <p:nvPr/>
        </p:nvSpPr>
        <p:spPr bwMode="auto">
          <a:xfrm>
            <a:off x="511969" y="1194197"/>
            <a:ext cx="5362943"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2100"/>
              <a:t>http://en.wikipedia.org/wiki/Birthday_problem</a:t>
            </a:r>
            <a:endParaRPr lang="zh-CN" altLang="en-US" sz="2100"/>
          </a:p>
        </p:txBody>
      </p:sp>
      <p:pic>
        <p:nvPicPr>
          <p:cNvPr id="16387" name="Picture 2" descr="http://upload.wikimedia.org/wikipedia/commons/thumb/e/e7/Birthday_Paradox.svg/1024px-Birthday_Paradox.svg.png">
            <a:extLst>
              <a:ext uri="{FF2B5EF4-FFF2-40B4-BE49-F238E27FC236}">
                <a16:creationId xmlns:a16="http://schemas.microsoft.com/office/drawing/2014/main" id="{2CAF0FE1-AD6A-4733-809C-FEFB585521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7418" y="1790702"/>
            <a:ext cx="4912519" cy="3161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矩形 2">
            <a:extLst>
              <a:ext uri="{FF2B5EF4-FFF2-40B4-BE49-F238E27FC236}">
                <a16:creationId xmlns:a16="http://schemas.microsoft.com/office/drawing/2014/main" id="{111318B8-8703-441F-9AF1-23E2F87F74EC}"/>
              </a:ext>
            </a:extLst>
          </p:cNvPr>
          <p:cNvSpPr>
            <a:spLocks noChangeArrowheads="1"/>
          </p:cNvSpPr>
          <p:nvPr/>
        </p:nvSpPr>
        <p:spPr bwMode="auto">
          <a:xfrm>
            <a:off x="511969" y="1881187"/>
            <a:ext cx="2856310"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2700"/>
              <a:t> 23</a:t>
            </a:r>
            <a:r>
              <a:rPr lang="zh-CN" altLang="en-US" sz="2700"/>
              <a:t>人中出现两人同一天过生日的概率超过</a:t>
            </a:r>
            <a:r>
              <a:rPr lang="en-US" altLang="zh-CN" sz="2700"/>
              <a:t> 50%.</a:t>
            </a:r>
          </a:p>
          <a:p>
            <a:pPr>
              <a:lnSpc>
                <a:spcPct val="100000"/>
              </a:lnSpc>
              <a:spcBef>
                <a:spcPct val="0"/>
              </a:spcBef>
              <a:buFontTx/>
              <a:buNone/>
            </a:pPr>
            <a:r>
              <a:rPr lang="en-US" altLang="zh-CN" sz="2700"/>
              <a:t>70</a:t>
            </a:r>
            <a:r>
              <a:rPr lang="zh-CN" altLang="en-US" sz="2700"/>
              <a:t>人则这一概率达到</a:t>
            </a:r>
            <a:r>
              <a:rPr lang="en-US" altLang="zh-CN" sz="2700"/>
              <a:t>99.9% </a:t>
            </a:r>
            <a:r>
              <a:rPr lang="zh-CN" altLang="en-US" sz="2700"/>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extLst mod="1"/>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a:extLst>
              <a:ext uri="{FF2B5EF4-FFF2-40B4-BE49-F238E27FC236}">
                <a16:creationId xmlns:a16="http://schemas.microsoft.com/office/drawing/2014/main" id="{50707FF3-30A0-4431-A1E1-979A1508C611}"/>
              </a:ext>
            </a:extLst>
          </p:cNvPr>
          <p:cNvSpPr>
            <a:spLocks noGrp="1"/>
          </p:cNvSpPr>
          <p:nvPr>
            <p:ph type="title"/>
          </p:nvPr>
        </p:nvSpPr>
        <p:spPr>
          <a:xfrm>
            <a:off x="628650" y="464579"/>
            <a:ext cx="7886700" cy="635794"/>
          </a:xfrm>
        </p:spPr>
        <p:txBody>
          <a:bodyPr>
            <a:normAutofit fontScale="90000"/>
          </a:bodyPr>
          <a:lstStyle/>
          <a:p>
            <a:pPr eaLnBrk="1" hangingPunct="1"/>
            <a:r>
              <a:rPr lang="en-US" altLang="zh-CN" dirty="0"/>
              <a:t>1 Introduction</a:t>
            </a:r>
            <a:endParaRPr lang="zh-CN" altLang="en-US" dirty="0"/>
          </a:p>
        </p:txBody>
      </p:sp>
      <p:sp>
        <p:nvSpPr>
          <p:cNvPr id="3" name="内容占位符 2">
            <a:extLst>
              <a:ext uri="{FF2B5EF4-FFF2-40B4-BE49-F238E27FC236}">
                <a16:creationId xmlns:a16="http://schemas.microsoft.com/office/drawing/2014/main" id="{6E9A1060-07A7-48A3-9494-AD38659615FA}"/>
              </a:ext>
            </a:extLst>
          </p:cNvPr>
          <p:cNvSpPr>
            <a:spLocks noGrp="1"/>
          </p:cNvSpPr>
          <p:nvPr>
            <p:ph idx="1"/>
          </p:nvPr>
        </p:nvSpPr>
        <p:spPr>
          <a:xfrm>
            <a:off x="414938" y="1275550"/>
            <a:ext cx="8321808" cy="5025358"/>
          </a:xfrm>
        </p:spPr>
        <p:txBody>
          <a:bodyPr rtlCol="0">
            <a:normAutofit fontScale="92500" lnSpcReduction="20000"/>
          </a:bodyPr>
          <a:lstStyle/>
          <a:p>
            <a:pPr marL="0" indent="0" eaLnBrk="1" fontAlgn="auto" hangingPunct="1">
              <a:spcAft>
                <a:spcPts val="0"/>
              </a:spcAft>
              <a:buNone/>
              <a:defRPr/>
            </a:pPr>
            <a:r>
              <a:rPr lang="zh-CN" altLang="en-US" dirty="0"/>
              <a:t>本章将字典（</a:t>
            </a:r>
            <a:r>
              <a:rPr lang="en-US" altLang="zh-CN" dirty="0"/>
              <a:t>dictionaries</a:t>
            </a:r>
            <a:r>
              <a:rPr lang="zh-CN" altLang="en-US" dirty="0"/>
              <a:t>）推广到关联数组（</a:t>
            </a:r>
            <a:r>
              <a:rPr lang="en-US" altLang="zh-CN" dirty="0"/>
              <a:t>associative array</a:t>
            </a:r>
            <a:r>
              <a:rPr lang="zh-CN" altLang="en-US" dirty="0"/>
              <a:t>）。</a:t>
            </a:r>
            <a:endParaRPr lang="en-US" altLang="zh-CN" dirty="0"/>
          </a:p>
          <a:p>
            <a:pPr marL="0" indent="0" eaLnBrk="1" fontAlgn="auto" hangingPunct="1">
              <a:spcAft>
                <a:spcPts val="0"/>
              </a:spcAft>
              <a:buNone/>
              <a:defRPr/>
            </a:pPr>
            <a:r>
              <a:rPr lang="zh-CN" altLang="en-US" dirty="0"/>
              <a:t>关联数组：一种类似于数组的数据结构，但不是以整数为下标索引，而是以其它数据形式比如字符串为索引。</a:t>
            </a:r>
            <a:endParaRPr lang="en-US" altLang="zh-CN" dirty="0"/>
          </a:p>
          <a:p>
            <a:pPr marL="0" indent="0" eaLnBrk="1" fontAlgn="auto" hangingPunct="1">
              <a:spcAft>
                <a:spcPts val="0"/>
              </a:spcAft>
              <a:buNone/>
              <a:defRPr/>
            </a:pPr>
            <a:r>
              <a:rPr lang="zh-CN" altLang="en-US" dirty="0"/>
              <a:t>哈希表（</a:t>
            </a:r>
            <a:r>
              <a:rPr lang="en-US" altLang="zh-CN" dirty="0"/>
              <a:t>hash table</a:t>
            </a:r>
            <a:r>
              <a:rPr lang="zh-CN" altLang="en-US" dirty="0"/>
              <a:t>）：通常用于实现关联数组的一种数据结构。</a:t>
            </a:r>
            <a:endParaRPr lang="en-US" altLang="zh-CN" dirty="0"/>
          </a:p>
          <a:p>
            <a:pPr eaLnBrk="1" fontAlgn="auto" hangingPunct="1">
              <a:spcAft>
                <a:spcPts val="0"/>
              </a:spcAft>
              <a:defRPr/>
            </a:pPr>
            <a:r>
              <a:rPr lang="en-US" altLang="zh-CN" dirty="0"/>
              <a:t>Computational Thinking: </a:t>
            </a:r>
          </a:p>
          <a:p>
            <a:pPr marL="0" indent="0" eaLnBrk="1" fontAlgn="auto" hangingPunct="1">
              <a:spcAft>
                <a:spcPts val="0"/>
              </a:spcAft>
              <a:buNone/>
              <a:defRPr/>
            </a:pPr>
            <a:r>
              <a:rPr lang="en-US" altLang="zh-CN" dirty="0"/>
              <a:t>    randomness</a:t>
            </a:r>
            <a:r>
              <a:rPr lang="zh-CN" altLang="en-US" dirty="0"/>
              <a:t>随机性，</a:t>
            </a:r>
            <a:r>
              <a:rPr lang="en-US" altLang="zh-CN" dirty="0"/>
              <a:t>average case analysis</a:t>
            </a:r>
            <a:r>
              <a:rPr lang="zh-CN" altLang="en-US" dirty="0"/>
              <a:t>平均情况分析</a:t>
            </a:r>
            <a:endParaRPr lang="en-US" altLang="zh-CN" dirty="0"/>
          </a:p>
          <a:p>
            <a:pPr eaLnBrk="1" fontAlgn="auto" hangingPunct="1">
              <a:spcAft>
                <a:spcPts val="0"/>
              </a:spcAft>
              <a:defRPr/>
            </a:pPr>
            <a:r>
              <a:rPr lang="en-US" altLang="zh-CN" dirty="0"/>
              <a:t>Algorithms and Data Structures: </a:t>
            </a:r>
          </a:p>
          <a:p>
            <a:pPr marL="0" indent="0" eaLnBrk="1" fontAlgn="auto" hangingPunct="1">
              <a:spcAft>
                <a:spcPts val="0"/>
              </a:spcAft>
              <a:buNone/>
              <a:defRPr/>
            </a:pPr>
            <a:r>
              <a:rPr lang="en-US" altLang="zh-CN" dirty="0"/>
              <a:t>    linear congruential generator</a:t>
            </a:r>
            <a:r>
              <a:rPr lang="zh-CN" altLang="en-US" dirty="0"/>
              <a:t>线性同余发生器，一种</a:t>
            </a:r>
            <a:r>
              <a:rPr lang="en-US" altLang="zh-CN" dirty="0"/>
              <a:t>pseudorandom number generator</a:t>
            </a:r>
            <a:r>
              <a:rPr lang="zh-CN" altLang="en-US" dirty="0"/>
              <a:t>伪随机数发生器</a:t>
            </a:r>
            <a:endParaRPr lang="en-US" altLang="zh-CN" dirty="0"/>
          </a:p>
          <a:p>
            <a:pPr eaLnBrk="1" fontAlgn="auto" hangingPunct="1">
              <a:spcAft>
                <a:spcPts val="0"/>
              </a:spcAft>
              <a:defRPr/>
            </a:pPr>
            <a:r>
              <a:rPr lang="en-US" altLang="zh-CN" dirty="0"/>
              <a:t>Programming</a:t>
            </a:r>
            <a:r>
              <a:rPr lang="zh-CN" altLang="en-US" dirty="0"/>
              <a:t>：</a:t>
            </a:r>
            <a:endParaRPr lang="en-US" altLang="zh-CN" dirty="0"/>
          </a:p>
          <a:p>
            <a:pPr marL="0" indent="0" eaLnBrk="1" fontAlgn="auto" hangingPunct="1">
              <a:spcAft>
                <a:spcPts val="0"/>
              </a:spcAft>
              <a:buNone/>
              <a:defRPr/>
            </a:pPr>
            <a:r>
              <a:rPr lang="en-US" altLang="zh-CN" dirty="0"/>
              <a:t>    </a:t>
            </a:r>
            <a:r>
              <a:rPr lang="zh-CN" altLang="en-US" dirty="0"/>
              <a:t>回顾</a:t>
            </a:r>
            <a:r>
              <a:rPr lang="en-US" altLang="zh-CN" dirty="0"/>
              <a:t>C0</a:t>
            </a:r>
            <a:r>
              <a:rPr lang="zh-CN" altLang="en-US" dirty="0"/>
              <a:t>语言中的</a:t>
            </a:r>
            <a:r>
              <a:rPr lang="en-US" altLang="zh-CN" dirty="0"/>
              <a:t>rand</a:t>
            </a:r>
            <a:r>
              <a:rPr lang="zh-CN" altLang="en-US" dirty="0"/>
              <a:t>库的实现方法。</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extLst mod="1"/>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724B6986-D1A4-4144-A711-ABEF7009073C}"/>
              </a:ext>
            </a:extLst>
          </p:cNvPr>
          <p:cNvSpPr>
            <a:spLocks noGrp="1"/>
          </p:cNvSpPr>
          <p:nvPr>
            <p:ph type="title"/>
          </p:nvPr>
        </p:nvSpPr>
        <p:spPr>
          <a:xfrm>
            <a:off x="628650" y="339640"/>
            <a:ext cx="7886700" cy="946547"/>
          </a:xfrm>
        </p:spPr>
        <p:txBody>
          <a:bodyPr/>
          <a:lstStyle/>
          <a:p>
            <a:pPr eaLnBrk="1" hangingPunct="1"/>
            <a:r>
              <a:rPr lang="en-US" altLang="zh-CN" b="1" dirty="0"/>
              <a:t>2 </a:t>
            </a:r>
            <a:r>
              <a:rPr lang="zh-CN" altLang="en-US" b="1" dirty="0"/>
              <a:t>关联数组</a:t>
            </a:r>
            <a:r>
              <a:rPr lang="en-US" altLang="zh-CN" b="1" dirty="0"/>
              <a:t>Associative Arrays</a:t>
            </a:r>
            <a:endParaRPr lang="zh-CN" altLang="en-US" dirty="0"/>
          </a:p>
        </p:txBody>
      </p:sp>
      <p:sp>
        <p:nvSpPr>
          <p:cNvPr id="3" name="内容占位符 2">
            <a:extLst>
              <a:ext uri="{FF2B5EF4-FFF2-40B4-BE49-F238E27FC236}">
                <a16:creationId xmlns:a16="http://schemas.microsoft.com/office/drawing/2014/main" id="{68A3B4BD-0BD1-49DE-8504-281791DDD43C}"/>
              </a:ext>
            </a:extLst>
          </p:cNvPr>
          <p:cNvSpPr>
            <a:spLocks noGrp="1"/>
          </p:cNvSpPr>
          <p:nvPr>
            <p:ph idx="1"/>
          </p:nvPr>
        </p:nvSpPr>
        <p:spPr>
          <a:xfrm>
            <a:off x="414938" y="1286188"/>
            <a:ext cx="8100412" cy="4953248"/>
          </a:xfrm>
        </p:spPr>
        <p:txBody>
          <a:bodyPr rtlCol="0">
            <a:normAutofit lnSpcReduction="10000"/>
          </a:bodyPr>
          <a:lstStyle/>
          <a:p>
            <a:pPr marL="0" indent="0" eaLnBrk="1" fontAlgn="auto" hangingPunct="1">
              <a:spcAft>
                <a:spcPts val="0"/>
              </a:spcAft>
              <a:buNone/>
              <a:defRPr/>
            </a:pPr>
            <a:r>
              <a:rPr lang="zh-CN" altLang="en-US" dirty="0"/>
              <a:t>数组可以看成一个映射，将某个</a:t>
            </a:r>
            <a:r>
              <a:rPr lang="en-US" altLang="zh-CN" dirty="0"/>
              <a:t>[0,m]</a:t>
            </a:r>
            <a:r>
              <a:rPr lang="zh-CN" altLang="en-US" dirty="0"/>
              <a:t>区间中的每个整数与一个数据项相关联。</a:t>
            </a:r>
            <a:endParaRPr lang="en-US" altLang="zh-CN" dirty="0"/>
          </a:p>
          <a:p>
            <a:pPr marL="0" indent="0" eaLnBrk="1" fontAlgn="auto" hangingPunct="1">
              <a:spcAft>
                <a:spcPts val="0"/>
              </a:spcAft>
              <a:buNone/>
              <a:defRPr/>
            </a:pPr>
            <a:r>
              <a:rPr lang="zh-CN" altLang="en-US" dirty="0"/>
              <a:t>数组下标一般是连续的整数。</a:t>
            </a:r>
            <a:endParaRPr lang="en-US" altLang="zh-CN" dirty="0"/>
          </a:p>
          <a:p>
            <a:pPr marL="0" indent="0" eaLnBrk="1" fontAlgn="auto" hangingPunct="1">
              <a:spcAft>
                <a:spcPts val="0"/>
              </a:spcAft>
              <a:buNone/>
              <a:defRPr/>
            </a:pPr>
            <a:r>
              <a:rPr lang="zh-CN" altLang="en-US" dirty="0"/>
              <a:t>但在很多情形下我们用不连续的整数或者整数以外的东西给元素做索引，例如：</a:t>
            </a:r>
            <a:endParaRPr lang="en-US" altLang="zh-CN" dirty="0"/>
          </a:p>
          <a:p>
            <a:pPr>
              <a:defRPr/>
            </a:pPr>
            <a:r>
              <a:rPr lang="en-US" altLang="zh-CN" dirty="0"/>
              <a:t>ID</a:t>
            </a:r>
            <a:r>
              <a:rPr lang="zh-CN" altLang="en-US" dirty="0"/>
              <a:t>（学号或身份证号）</a:t>
            </a:r>
            <a:endParaRPr lang="en-US" altLang="zh-CN" dirty="0"/>
          </a:p>
          <a:p>
            <a:pPr>
              <a:defRPr/>
            </a:pPr>
            <a:r>
              <a:rPr lang="zh-CN" altLang="en-US" dirty="0"/>
              <a:t>字符串（词典、电话簿、菜单、数据库记录）</a:t>
            </a:r>
            <a:endParaRPr lang="en-US" altLang="zh-CN" dirty="0"/>
          </a:p>
          <a:p>
            <a:pPr eaLnBrk="1" fontAlgn="auto" hangingPunct="1">
              <a:spcAft>
                <a:spcPts val="0"/>
              </a:spcAft>
              <a:defRPr/>
            </a:pPr>
            <a:r>
              <a:rPr lang="zh-CN" altLang="en-US" dirty="0"/>
              <a:t>结构（日期、或者名字加上其他识别信息）</a:t>
            </a:r>
            <a:endParaRPr lang="en-US" altLang="zh-CN" dirty="0"/>
          </a:p>
          <a:p>
            <a:pPr marL="0" indent="0">
              <a:buNone/>
              <a:defRPr/>
            </a:pPr>
            <a:r>
              <a:rPr lang="zh-CN" altLang="en-US" dirty="0"/>
              <a:t>这种映射就称之为关联数组。</a:t>
            </a:r>
            <a:endParaRPr lang="en-US" altLang="zh-CN" dirty="0"/>
          </a:p>
          <a:p>
            <a:pPr marL="0" indent="0" eaLnBrk="1" fontAlgn="auto" hangingPunct="1">
              <a:spcAft>
                <a:spcPts val="0"/>
              </a:spcAft>
              <a:buNone/>
              <a:defRPr/>
            </a:pPr>
            <a:r>
              <a:rPr lang="zh-CN" altLang="en-US" dirty="0"/>
              <a:t>它们已成为</a:t>
            </a:r>
            <a:r>
              <a:rPr lang="en-US" altLang="zh-CN" dirty="0"/>
              <a:t>PHP</a:t>
            </a:r>
            <a:r>
              <a:rPr lang="zh-CN" altLang="en-US" dirty="0"/>
              <a:t>，</a:t>
            </a:r>
            <a:r>
              <a:rPr lang="en-US" altLang="zh-CN" dirty="0"/>
              <a:t>Python</a:t>
            </a:r>
            <a:r>
              <a:rPr lang="zh-CN" altLang="en-US" dirty="0"/>
              <a:t>、</a:t>
            </a:r>
            <a:r>
              <a:rPr lang="en-US" altLang="zh-CN" dirty="0"/>
              <a:t>Perl</a:t>
            </a:r>
            <a:r>
              <a:rPr lang="zh-CN" altLang="en-US" dirty="0"/>
              <a:t>中的基本元素。</a:t>
            </a:r>
            <a:endParaRPr lang="en-US" altLang="zh-CN" dirty="0"/>
          </a:p>
          <a:p>
            <a:pPr marL="0" indent="0" eaLnBrk="1" fontAlgn="auto" hangingPunct="1">
              <a:spcAft>
                <a:spcPts val="0"/>
              </a:spcAft>
              <a:buNone/>
              <a:defRPr/>
            </a:pPr>
            <a:r>
              <a:rPr lang="zh-CN" altLang="en-US" dirty="0"/>
              <a:t>很多应用中，关联数组都是以哈希表的形式实现的。</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extLst mod="1"/>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353EE563-47C0-41A6-98EA-AE3AF20150BC}"/>
              </a:ext>
            </a:extLst>
          </p:cNvPr>
          <p:cNvSpPr>
            <a:spLocks noGrp="1"/>
          </p:cNvSpPr>
          <p:nvPr>
            <p:ph type="title"/>
          </p:nvPr>
        </p:nvSpPr>
        <p:spPr/>
        <p:txBody>
          <a:bodyPr/>
          <a:lstStyle/>
          <a:p>
            <a:pPr eaLnBrk="1" hangingPunct="1"/>
            <a:r>
              <a:rPr lang="en-US" altLang="zh-CN"/>
              <a:t>3 Keys and values</a:t>
            </a:r>
            <a:r>
              <a:rPr lang="zh-CN" altLang="en-US"/>
              <a:t>关键字和值</a:t>
            </a:r>
          </a:p>
        </p:txBody>
      </p:sp>
      <p:sp>
        <p:nvSpPr>
          <p:cNvPr id="5123" name="内容占位符 2">
            <a:extLst>
              <a:ext uri="{FF2B5EF4-FFF2-40B4-BE49-F238E27FC236}">
                <a16:creationId xmlns:a16="http://schemas.microsoft.com/office/drawing/2014/main" id="{994ACE27-5BA1-4F89-8B20-CDD7DAFED8D0}"/>
              </a:ext>
            </a:extLst>
          </p:cNvPr>
          <p:cNvSpPr>
            <a:spLocks noGrp="1"/>
          </p:cNvSpPr>
          <p:nvPr>
            <p:ph idx="1"/>
          </p:nvPr>
        </p:nvSpPr>
        <p:spPr/>
        <p:txBody>
          <a:bodyPr>
            <a:normAutofit lnSpcReduction="10000"/>
          </a:bodyPr>
          <a:lstStyle/>
          <a:p>
            <a:pPr eaLnBrk="1" hangingPunct="1"/>
            <a:r>
              <a:rPr lang="zh-CN" altLang="en-US"/>
              <a:t>存储复杂的数据值，想通过一个关键字</a:t>
            </a:r>
            <a:r>
              <a:rPr lang="en-US" altLang="zh-CN"/>
              <a:t>key</a:t>
            </a:r>
            <a:r>
              <a:rPr lang="zh-CN" altLang="en-US"/>
              <a:t>来存取它们。</a:t>
            </a:r>
            <a:endParaRPr lang="en-US" altLang="zh-CN"/>
          </a:p>
          <a:p>
            <a:pPr eaLnBrk="1" hangingPunct="1"/>
            <a:r>
              <a:rPr lang="zh-CN" altLang="en-US"/>
              <a:t>很多情况下，关键字是字符串，例如，关键字是学生的学号，数据项是各科成绩的集合。另一个例子是关键字是作业或者考试的名称，数据项是一个分数。</a:t>
            </a:r>
            <a:endParaRPr lang="en-US" altLang="zh-CN"/>
          </a:p>
          <a:p>
            <a:pPr eaLnBrk="1" hangingPunct="1"/>
            <a:r>
              <a:rPr lang="zh-CN" altLang="en-US"/>
              <a:t>假定关键字具有唯一性，即在一个关联数组中每个给定的关键字至多关联一个数据项。</a:t>
            </a:r>
            <a:endParaRPr lang="en-US" altLang="zh-CN"/>
          </a:p>
          <a:p>
            <a:pPr eaLnBrk="1" hangingPunct="1"/>
            <a:r>
              <a:rPr lang="zh-CN" altLang="en-US"/>
              <a:t>我们希望关联数组可以允许更多类型的关键字</a:t>
            </a:r>
            <a:r>
              <a:rPr lang="en-US" altLang="zh-CN"/>
              <a:t>(</a:t>
            </a:r>
            <a:r>
              <a:rPr lang="zh-CN" altLang="en-US"/>
              <a:t>例如字符串，不连贯的整数</a:t>
            </a:r>
            <a:r>
              <a:rPr lang="en-US" altLang="zh-CN"/>
              <a:t>)</a:t>
            </a:r>
            <a:r>
              <a:rPr lang="zh-CN" altLang="en-US"/>
              <a:t>，同时保持每个有效的关键字恰有一个值与之对应。</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extLst mod="1"/>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3E35ACA4-920C-47FC-B82F-5A7EB06566B9}"/>
              </a:ext>
            </a:extLst>
          </p:cNvPr>
          <p:cNvSpPr>
            <a:spLocks noGrp="1"/>
          </p:cNvSpPr>
          <p:nvPr>
            <p:ph type="title"/>
          </p:nvPr>
        </p:nvSpPr>
        <p:spPr/>
        <p:txBody>
          <a:bodyPr/>
          <a:lstStyle/>
          <a:p>
            <a:pPr eaLnBrk="1" hangingPunct="1"/>
            <a:r>
              <a:rPr lang="en-US" altLang="zh-CN"/>
              <a:t>4 </a:t>
            </a:r>
            <a:r>
              <a:rPr lang="zh-CN" altLang="en-US"/>
              <a:t>链</a:t>
            </a:r>
            <a:r>
              <a:rPr lang="en-US" altLang="zh-CN"/>
              <a:t>Chains</a:t>
            </a:r>
            <a:endParaRPr lang="zh-CN" altLang="en-US"/>
          </a:p>
        </p:txBody>
      </p:sp>
      <p:sp>
        <p:nvSpPr>
          <p:cNvPr id="6147" name="内容占位符 2">
            <a:extLst>
              <a:ext uri="{FF2B5EF4-FFF2-40B4-BE49-F238E27FC236}">
                <a16:creationId xmlns:a16="http://schemas.microsoft.com/office/drawing/2014/main" id="{3A551222-428E-4EB3-B620-01164B860F4D}"/>
              </a:ext>
            </a:extLst>
          </p:cNvPr>
          <p:cNvSpPr>
            <a:spLocks noGrp="1"/>
          </p:cNvSpPr>
          <p:nvPr>
            <p:ph idx="1"/>
          </p:nvPr>
        </p:nvSpPr>
        <p:spPr/>
        <p:txBody>
          <a:bodyPr/>
          <a:lstStyle/>
          <a:p>
            <a:pPr eaLnBrk="1" hangingPunct="1"/>
            <a:r>
              <a:rPr lang="zh-CN" altLang="en-US"/>
              <a:t>首先想到的是将关联数组实现为一个链表，称为链</a:t>
            </a:r>
            <a:r>
              <a:rPr lang="en-US" altLang="zh-CN"/>
              <a:t>(chain)</a:t>
            </a:r>
          </a:p>
          <a:p>
            <a:pPr eaLnBrk="1" hangingPunct="1"/>
            <a:r>
              <a:rPr lang="zh-CN" altLang="en-US"/>
              <a:t>如果链是未排序的，在长度为</a:t>
            </a:r>
            <a:r>
              <a:rPr lang="en-US" altLang="zh-CN"/>
              <a:t>n</a:t>
            </a:r>
            <a:r>
              <a:rPr lang="zh-CN" altLang="en-US"/>
              <a:t>的链中搜索一个关键字的时间复杂度是</a:t>
            </a:r>
            <a:r>
              <a:rPr lang="en-US" altLang="zh-CN"/>
              <a:t>O(n)</a:t>
            </a:r>
          </a:p>
          <a:p>
            <a:pPr eaLnBrk="1" hangingPunct="1"/>
            <a:r>
              <a:rPr lang="zh-CN" altLang="en-US"/>
              <a:t>如果链是排序的，二分查找的时间复杂度可以达到</a:t>
            </a:r>
            <a:r>
              <a:rPr lang="en-US" altLang="zh-CN"/>
              <a:t>O(log(n))</a:t>
            </a:r>
            <a:r>
              <a:rPr lang="zh-CN" altLang="en-US"/>
              <a:t>，这个话题以后再谈</a:t>
            </a:r>
            <a:endParaRPr lang="en-US" altLang="zh-CN"/>
          </a:p>
          <a:p>
            <a:pPr eaLnBrk="1" hangingPunct="1"/>
            <a:r>
              <a:rPr lang="zh-CN" altLang="en-US"/>
              <a:t>以整数下标为关键字，可以在</a:t>
            </a:r>
            <a:r>
              <a:rPr lang="en-US" altLang="zh-CN"/>
              <a:t>O(1)</a:t>
            </a:r>
            <a:r>
              <a:rPr lang="zh-CN" altLang="en-US"/>
              <a:t>即常数时间复杂度下存取数组元素，问题是：对于其它的关键字，比如字符串，也可以做到</a:t>
            </a:r>
            <a:r>
              <a:rPr lang="en-US" altLang="zh-CN"/>
              <a:t>O(1)</a:t>
            </a:r>
            <a:r>
              <a:rPr lang="zh-CN" altLang="en-US"/>
              <a:t>吗？</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extLst mod="1"/>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1">
            <a:extLst>
              <a:ext uri="{FF2B5EF4-FFF2-40B4-BE49-F238E27FC236}">
                <a16:creationId xmlns:a16="http://schemas.microsoft.com/office/drawing/2014/main" id="{B415A794-93AE-4582-8CE7-E453E8593FC1}"/>
              </a:ext>
            </a:extLst>
          </p:cNvPr>
          <p:cNvSpPr txBox="1">
            <a:spLocks noChangeArrowheads="1"/>
          </p:cNvSpPr>
          <p:nvPr/>
        </p:nvSpPr>
        <p:spPr bwMode="auto">
          <a:xfrm>
            <a:off x="592932" y="1320404"/>
            <a:ext cx="346948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700"/>
              <a:t>5 </a:t>
            </a:r>
            <a:r>
              <a:rPr lang="zh-CN" altLang="en-US" sz="2700"/>
              <a:t>哈希法（</a:t>
            </a:r>
            <a:r>
              <a:rPr lang="en-US" altLang="zh-CN" sz="2700"/>
              <a:t>Hashing</a:t>
            </a:r>
            <a:r>
              <a:rPr lang="zh-CN" altLang="en-US" sz="2700"/>
              <a:t>）</a:t>
            </a:r>
          </a:p>
        </p:txBody>
      </p:sp>
      <p:sp>
        <p:nvSpPr>
          <p:cNvPr id="7171" name="文本框 2">
            <a:extLst>
              <a:ext uri="{FF2B5EF4-FFF2-40B4-BE49-F238E27FC236}">
                <a16:creationId xmlns:a16="http://schemas.microsoft.com/office/drawing/2014/main" id="{E9BA2B44-002E-4F21-B0A2-1CA3AE2CDB2A}"/>
              </a:ext>
            </a:extLst>
          </p:cNvPr>
          <p:cNvSpPr txBox="1">
            <a:spLocks noChangeArrowheads="1"/>
          </p:cNvSpPr>
          <p:nvPr/>
        </p:nvSpPr>
        <p:spPr bwMode="auto">
          <a:xfrm>
            <a:off x="592932" y="1804988"/>
            <a:ext cx="7750969"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dirty="0"/>
              <a:t>哈希函数（</a:t>
            </a:r>
            <a:r>
              <a:rPr lang="en-US" altLang="zh-CN" sz="2400" dirty="0"/>
              <a:t>hash function</a:t>
            </a:r>
            <a:r>
              <a:rPr lang="zh-CN" altLang="en-US" sz="2400" dirty="0"/>
              <a:t>）</a:t>
            </a:r>
            <a:endParaRPr lang="en-US" altLang="zh-CN" sz="2400" dirty="0"/>
          </a:p>
          <a:p>
            <a:pPr eaLnBrk="1" hangingPunct="1">
              <a:lnSpc>
                <a:spcPct val="100000"/>
              </a:lnSpc>
              <a:spcBef>
                <a:spcPct val="0"/>
              </a:spcBef>
              <a:buFontTx/>
              <a:buNone/>
            </a:pPr>
            <a:r>
              <a:rPr lang="en-US" altLang="zh-CN" sz="2400" dirty="0"/>
              <a:t>hash(_)</a:t>
            </a:r>
            <a:r>
              <a:rPr lang="zh-CN" altLang="en-US" sz="2400" dirty="0"/>
              <a:t>将每个</a:t>
            </a:r>
            <a:r>
              <a:rPr lang="en-US" altLang="zh-CN" sz="2400" dirty="0"/>
              <a:t>key</a:t>
            </a:r>
            <a:r>
              <a:rPr lang="zh-CN" altLang="en-US" sz="2400" dirty="0"/>
              <a:t>映射成一个整数</a:t>
            </a:r>
            <a:r>
              <a:rPr lang="en-US" altLang="zh-CN" sz="2400" dirty="0"/>
              <a:t> </a:t>
            </a:r>
            <a:r>
              <a:rPr lang="zh-CN" altLang="en-US" sz="2400" dirty="0"/>
              <a:t>。</a:t>
            </a:r>
            <a:endParaRPr lang="en-US" altLang="zh-CN" sz="2400" dirty="0"/>
          </a:p>
          <a:p>
            <a:pPr eaLnBrk="1" hangingPunct="1">
              <a:lnSpc>
                <a:spcPct val="100000"/>
              </a:lnSpc>
              <a:spcBef>
                <a:spcPct val="0"/>
              </a:spcBef>
              <a:buFontTx/>
              <a:buNone/>
            </a:pPr>
            <a:r>
              <a:rPr lang="zh-CN" altLang="en-US" sz="2400" dirty="0"/>
              <a:t>设</a:t>
            </a:r>
            <a:r>
              <a:rPr lang="en-US" altLang="zh-CN" sz="2400" dirty="0"/>
              <a:t>k</a:t>
            </a:r>
            <a:r>
              <a:rPr lang="zh-CN" altLang="en-US" sz="2400"/>
              <a:t>为数组</a:t>
            </a:r>
            <a:r>
              <a:rPr lang="en-US" altLang="zh-CN" sz="2400" dirty="0"/>
              <a:t>A</a:t>
            </a:r>
            <a:r>
              <a:rPr lang="zh-CN" altLang="en-US" sz="2400" dirty="0"/>
              <a:t>中一个元素的关键字，通过哈希函数立即可以访问到该元素：</a:t>
            </a:r>
            <a:r>
              <a:rPr lang="en-US" altLang="zh-CN" sz="2400" dirty="0"/>
              <a:t>A[hash(k)]</a:t>
            </a:r>
          </a:p>
          <a:p>
            <a:pPr eaLnBrk="1" hangingPunct="1">
              <a:lnSpc>
                <a:spcPct val="100000"/>
              </a:lnSpc>
              <a:spcBef>
                <a:spcPct val="0"/>
              </a:spcBef>
              <a:buFontTx/>
              <a:buNone/>
            </a:pPr>
            <a:r>
              <a:rPr lang="zh-CN" altLang="en-US" sz="2400" dirty="0"/>
              <a:t>问题：</a:t>
            </a:r>
            <a:endParaRPr lang="en-US" altLang="zh-CN" sz="2400" dirty="0"/>
          </a:p>
          <a:p>
            <a:pPr eaLnBrk="1" hangingPunct="1">
              <a:lnSpc>
                <a:spcPct val="100000"/>
              </a:lnSpc>
              <a:spcBef>
                <a:spcPct val="0"/>
              </a:spcBef>
              <a:buFontTx/>
              <a:buNone/>
            </a:pPr>
            <a:r>
              <a:rPr lang="en-US" altLang="zh-CN" sz="2400" dirty="0"/>
              <a:t>1</a:t>
            </a:r>
            <a:r>
              <a:rPr lang="zh-CN" altLang="en-US" sz="2400" dirty="0"/>
              <a:t>。</a:t>
            </a:r>
            <a:r>
              <a:rPr lang="en-US" altLang="zh-CN" sz="2400" dirty="0"/>
              <a:t>int</a:t>
            </a:r>
            <a:r>
              <a:rPr lang="zh-CN" altLang="en-US" sz="2400" dirty="0"/>
              <a:t>类型正整数的总数有</a:t>
            </a:r>
            <a:r>
              <a:rPr lang="en-US" altLang="zh-CN" sz="2400" dirty="0"/>
              <a:t>2</a:t>
            </a:r>
            <a:r>
              <a:rPr lang="en-US" altLang="zh-CN" sz="2400" baseline="30000" dirty="0"/>
              <a:t>31</a:t>
            </a:r>
            <a:r>
              <a:rPr lang="zh-CN" altLang="en-US" sz="2400" dirty="0"/>
              <a:t>个，导致数组太大；</a:t>
            </a:r>
            <a:endParaRPr lang="en-US" altLang="zh-CN" sz="2400" dirty="0"/>
          </a:p>
          <a:p>
            <a:pPr eaLnBrk="1" hangingPunct="1">
              <a:lnSpc>
                <a:spcPct val="100000"/>
              </a:lnSpc>
              <a:spcBef>
                <a:spcPct val="0"/>
              </a:spcBef>
              <a:buFontTx/>
              <a:buNone/>
            </a:pPr>
            <a:r>
              <a:rPr lang="en-US" altLang="zh-CN" sz="2400" dirty="0"/>
              <a:t>2</a:t>
            </a:r>
            <a:r>
              <a:rPr lang="zh-CN" altLang="en-US" sz="2400" dirty="0"/>
              <a:t>。字符串的总数还大大多于</a:t>
            </a:r>
            <a:r>
              <a:rPr lang="en-US" altLang="zh-CN" sz="2400" dirty="0"/>
              <a:t>2</a:t>
            </a:r>
            <a:r>
              <a:rPr lang="en-US" altLang="zh-CN" sz="2400" baseline="30000" dirty="0"/>
              <a:t>31</a:t>
            </a:r>
            <a:r>
              <a:rPr lang="zh-CN" altLang="en-US" sz="2400" dirty="0"/>
              <a:t>，任何哈希函数不能保证不同的字符串映射到不同的</a:t>
            </a:r>
            <a:r>
              <a:rPr lang="en-US" altLang="zh-CN" sz="2400" dirty="0"/>
              <a:t>int</a:t>
            </a:r>
            <a:r>
              <a:rPr lang="zh-CN" altLang="en-US" sz="2400" dirty="0"/>
              <a:t>类型整数。</a:t>
            </a:r>
            <a:endParaRPr lang="en-US" altLang="zh-CN" sz="2400" dirty="0"/>
          </a:p>
          <a:p>
            <a:pPr eaLnBrk="1" hangingPunct="1">
              <a:lnSpc>
                <a:spcPct val="100000"/>
              </a:lnSpc>
              <a:spcBef>
                <a:spcPct val="0"/>
              </a:spcBef>
              <a:buFontTx/>
              <a:buNone/>
            </a:pPr>
            <a:r>
              <a:rPr lang="zh-CN" altLang="en-US" sz="2400" dirty="0"/>
              <a:t>解决方案：对固定整数</a:t>
            </a:r>
            <a:r>
              <a:rPr lang="en-US" altLang="zh-CN" sz="2400" i="1" dirty="0"/>
              <a:t>m</a:t>
            </a:r>
            <a:r>
              <a:rPr lang="zh-CN" altLang="en-US" sz="2400" dirty="0"/>
              <a:t>取模：</a:t>
            </a:r>
            <a:r>
              <a:rPr lang="zh-CN" altLang="zh-CN" sz="2400" dirty="0"/>
              <a:t> </a:t>
            </a:r>
            <a:r>
              <a:rPr lang="en-US" altLang="zh-CN" sz="2400" i="1" dirty="0"/>
              <a:t>A</a:t>
            </a:r>
            <a:r>
              <a:rPr lang="en-US" altLang="zh-CN" sz="2400" dirty="0"/>
              <a:t>[hash(</a:t>
            </a:r>
            <a:r>
              <a:rPr lang="en-US" altLang="zh-CN" sz="2400" i="1" dirty="0"/>
              <a:t>k</a:t>
            </a:r>
            <a:r>
              <a:rPr lang="en-US" altLang="zh-CN" sz="2400" dirty="0"/>
              <a:t>)%</a:t>
            </a:r>
            <a:r>
              <a:rPr lang="en-US" altLang="zh-CN" sz="2400" i="1" dirty="0"/>
              <a:t>m</a:t>
            </a:r>
            <a:r>
              <a:rPr lang="en-US" altLang="zh-CN" sz="2400" dirty="0"/>
              <a:t>]</a:t>
            </a:r>
          </a:p>
          <a:p>
            <a:pPr eaLnBrk="1" hangingPunct="1">
              <a:lnSpc>
                <a:spcPct val="100000"/>
              </a:lnSpc>
              <a:spcBef>
                <a:spcPct val="0"/>
              </a:spcBef>
              <a:buFontTx/>
              <a:buNone/>
            </a:pPr>
            <a:r>
              <a:rPr lang="zh-CN" altLang="en-US" sz="2400" dirty="0"/>
              <a:t>但是：增加了碰撞</a:t>
            </a:r>
            <a:r>
              <a:rPr lang="en-US" altLang="zh-CN" sz="2400" dirty="0"/>
              <a:t>collision</a:t>
            </a:r>
            <a:r>
              <a:rPr lang="zh-CN" altLang="en-US" sz="2400" dirty="0"/>
              <a:t>的机会</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extLst mod="1"/>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1">
            <a:extLst>
              <a:ext uri="{FF2B5EF4-FFF2-40B4-BE49-F238E27FC236}">
                <a16:creationId xmlns:a16="http://schemas.microsoft.com/office/drawing/2014/main" id="{55C4DE5E-7589-4883-AF69-73D1F21615CA}"/>
              </a:ext>
            </a:extLst>
          </p:cNvPr>
          <p:cNvSpPr txBox="1">
            <a:spLocks noChangeArrowheads="1"/>
          </p:cNvSpPr>
          <p:nvPr/>
        </p:nvSpPr>
        <p:spPr bwMode="auto">
          <a:xfrm>
            <a:off x="751285" y="708364"/>
            <a:ext cx="4958953"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100" b="1" dirty="0"/>
              <a:t>6 </a:t>
            </a:r>
            <a:r>
              <a:rPr lang="zh-CN" altLang="en-US" sz="2100" b="1" dirty="0"/>
              <a:t>分离链接</a:t>
            </a:r>
            <a:r>
              <a:rPr lang="en-US" altLang="zh-CN" sz="2100" b="1" dirty="0"/>
              <a:t>Separate Chaining</a:t>
            </a:r>
            <a:endParaRPr lang="zh-CN" altLang="zh-CN" sz="2100" b="1" dirty="0"/>
          </a:p>
        </p:txBody>
      </p:sp>
      <p:pic>
        <p:nvPicPr>
          <p:cNvPr id="8195" name="图片 2289">
            <a:extLst>
              <a:ext uri="{FF2B5EF4-FFF2-40B4-BE49-F238E27FC236}">
                <a16:creationId xmlns:a16="http://schemas.microsoft.com/office/drawing/2014/main" id="{638E4528-559A-4AAD-886C-70B76346CA03}"/>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319213" y="2220516"/>
            <a:ext cx="5182791" cy="238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文本框 2290">
            <a:extLst>
              <a:ext uri="{FF2B5EF4-FFF2-40B4-BE49-F238E27FC236}">
                <a16:creationId xmlns:a16="http://schemas.microsoft.com/office/drawing/2014/main" id="{EBD62905-65AA-4427-81B5-7A3544EAC60A}"/>
              </a:ext>
            </a:extLst>
          </p:cNvPr>
          <p:cNvSpPr txBox="1">
            <a:spLocks noChangeArrowheads="1"/>
          </p:cNvSpPr>
          <p:nvPr/>
        </p:nvSpPr>
        <p:spPr bwMode="auto">
          <a:xfrm>
            <a:off x="751284" y="1349023"/>
            <a:ext cx="77819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350" dirty="0"/>
              <a:t> </a:t>
            </a:r>
            <a:r>
              <a:rPr lang="zh-CN" altLang="en-US" sz="1800" dirty="0"/>
              <a:t>当</a:t>
            </a:r>
            <a:r>
              <a:rPr lang="en-US" altLang="zh-CN" sz="1800" dirty="0"/>
              <a:t>hash(</a:t>
            </a:r>
            <a:r>
              <a:rPr lang="en-US" altLang="zh-CN" sz="1800" i="1" dirty="0"/>
              <a:t>k</a:t>
            </a:r>
            <a:r>
              <a:rPr lang="en-US" altLang="zh-CN" sz="1800" baseline="-25000" dirty="0"/>
              <a:t>1</a:t>
            </a:r>
            <a:r>
              <a:rPr lang="en-US" altLang="zh-CN" sz="1800" dirty="0"/>
              <a:t>)%</a:t>
            </a:r>
            <a:r>
              <a:rPr lang="en-US" altLang="zh-CN" sz="1800" i="1" dirty="0"/>
              <a:t>m </a:t>
            </a:r>
            <a:r>
              <a:rPr lang="en-US" altLang="zh-CN" sz="1800" dirty="0"/>
              <a:t>= </a:t>
            </a:r>
            <a:r>
              <a:rPr lang="en-US" altLang="zh-CN" sz="1800" i="1" dirty="0" err="1"/>
              <a:t>i</a:t>
            </a:r>
            <a:r>
              <a:rPr lang="en-US" altLang="zh-CN" sz="1800" i="1" dirty="0"/>
              <a:t> </a:t>
            </a:r>
            <a:r>
              <a:rPr lang="en-US" altLang="zh-CN" sz="1800" dirty="0"/>
              <a:t>= hash(</a:t>
            </a:r>
            <a:r>
              <a:rPr lang="en-US" altLang="zh-CN" sz="1800" i="1" dirty="0"/>
              <a:t>k</a:t>
            </a:r>
            <a:r>
              <a:rPr lang="en-US" altLang="zh-CN" sz="1800" baseline="-25000" dirty="0"/>
              <a:t>2</a:t>
            </a:r>
            <a:r>
              <a:rPr lang="en-US" altLang="zh-CN" sz="1800" dirty="0"/>
              <a:t>)%</a:t>
            </a:r>
            <a:r>
              <a:rPr lang="en-US" altLang="zh-CN" sz="1800" i="1" dirty="0"/>
              <a:t>m</a:t>
            </a:r>
            <a:r>
              <a:rPr lang="zh-CN" altLang="en-US" sz="1800" dirty="0"/>
              <a:t>时，将</a:t>
            </a:r>
            <a:r>
              <a:rPr lang="en-US" altLang="zh-CN" sz="1800" dirty="0"/>
              <a:t>k</a:t>
            </a:r>
            <a:r>
              <a:rPr lang="en-US" altLang="zh-CN" sz="1800" baseline="-25000" dirty="0"/>
              <a:t>1</a:t>
            </a:r>
            <a:r>
              <a:rPr lang="zh-CN" altLang="en-US" sz="1800" dirty="0"/>
              <a:t>和</a:t>
            </a:r>
            <a:r>
              <a:rPr lang="en-US" altLang="zh-CN" sz="1800" dirty="0"/>
              <a:t>k</a:t>
            </a:r>
            <a:r>
              <a:rPr lang="en-US" altLang="zh-CN" sz="1800" baseline="-25000" dirty="0"/>
              <a:t>2</a:t>
            </a:r>
            <a:r>
              <a:rPr lang="zh-CN" altLang="en-US" sz="1800" dirty="0"/>
              <a:t>对应的元素</a:t>
            </a:r>
            <a:r>
              <a:rPr lang="en-US" altLang="zh-CN" sz="1800" dirty="0"/>
              <a:t>e</a:t>
            </a:r>
            <a:r>
              <a:rPr lang="en-US" altLang="zh-CN" sz="1800" baseline="-25000" dirty="0"/>
              <a:t>1</a:t>
            </a:r>
            <a:r>
              <a:rPr lang="zh-CN" altLang="en-US" sz="1800" dirty="0"/>
              <a:t>和</a:t>
            </a:r>
            <a:r>
              <a:rPr lang="en-US" altLang="zh-CN" sz="1800" dirty="0"/>
              <a:t>e</a:t>
            </a:r>
            <a:r>
              <a:rPr lang="en-US" altLang="zh-CN" sz="1800" baseline="-25000" dirty="0"/>
              <a:t>2</a:t>
            </a:r>
            <a:r>
              <a:rPr lang="zh-CN" altLang="en-US" sz="1800" dirty="0"/>
              <a:t>放到链表</a:t>
            </a:r>
            <a:r>
              <a:rPr lang="en-US" altLang="zh-CN" sz="1800" dirty="0"/>
              <a:t>A[</a:t>
            </a:r>
            <a:r>
              <a:rPr lang="en-US" altLang="zh-CN" sz="1800" dirty="0" err="1"/>
              <a:t>i</a:t>
            </a:r>
            <a:r>
              <a:rPr lang="en-US" altLang="zh-CN" sz="1800" dirty="0"/>
              <a:t>]</a:t>
            </a:r>
            <a:r>
              <a:rPr lang="zh-CN" altLang="en-US" sz="1800" dirty="0"/>
              <a:t>中。</a:t>
            </a:r>
            <a:endParaRPr lang="en-US" altLang="zh-CN" sz="1800" dirty="0"/>
          </a:p>
          <a:p>
            <a:pPr eaLnBrk="1" hangingPunct="1">
              <a:lnSpc>
                <a:spcPct val="100000"/>
              </a:lnSpc>
              <a:spcBef>
                <a:spcPct val="0"/>
              </a:spcBef>
              <a:buFontTx/>
              <a:buNone/>
            </a:pPr>
            <a:r>
              <a:rPr lang="zh-CN" altLang="en-US" sz="1800" dirty="0"/>
              <a:t>下图是一个哈希表的样子：</a:t>
            </a:r>
          </a:p>
        </p:txBody>
      </p:sp>
      <p:sp>
        <p:nvSpPr>
          <p:cNvPr id="8197" name="文本框 2291">
            <a:extLst>
              <a:ext uri="{FF2B5EF4-FFF2-40B4-BE49-F238E27FC236}">
                <a16:creationId xmlns:a16="http://schemas.microsoft.com/office/drawing/2014/main" id="{548EE698-32AE-4671-812A-C5C85355CCD5}"/>
              </a:ext>
            </a:extLst>
          </p:cNvPr>
          <p:cNvSpPr txBox="1">
            <a:spLocks noChangeArrowheads="1"/>
          </p:cNvSpPr>
          <p:nvPr/>
        </p:nvSpPr>
        <p:spPr bwMode="auto">
          <a:xfrm>
            <a:off x="751285" y="4748213"/>
            <a:ext cx="7781925"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100"/>
              <a:t>除了链表，也可以考虑：有序表？队列？双向链表？或再来一次哈希表？各有什么优缺点？</a:t>
            </a:r>
            <a:endParaRPr lang="en-US" altLang="zh-CN" sz="2100"/>
          </a:p>
          <a:p>
            <a:pPr eaLnBrk="1" hangingPunct="1">
              <a:lnSpc>
                <a:spcPct val="100000"/>
              </a:lnSpc>
              <a:spcBef>
                <a:spcPct val="0"/>
              </a:spcBef>
              <a:buFont typeface="Arial" panose="020B0604020202020204" pitchFamily="34" charset="0"/>
              <a:buNone/>
            </a:pPr>
            <a:r>
              <a:rPr lang="zh-CN" altLang="en-US" sz="2100"/>
              <a:t>还有一种叫做线性侦测</a:t>
            </a:r>
            <a:r>
              <a:rPr lang="en-US" altLang="zh-CN" sz="2100"/>
              <a:t>linear probing</a:t>
            </a:r>
            <a:r>
              <a:rPr lang="zh-CN" altLang="en-US" sz="2100"/>
              <a:t>的技术我们这里暂不做讨论。</a:t>
            </a:r>
            <a:endParaRPr lang="en-US" altLang="zh-CN" sz="21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extLst mod="1"/>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文本框 1">
            <a:extLst>
              <a:ext uri="{FF2B5EF4-FFF2-40B4-BE49-F238E27FC236}">
                <a16:creationId xmlns:a16="http://schemas.microsoft.com/office/drawing/2014/main" id="{E14DAB47-971F-4788-BC71-6959493E381A}"/>
              </a:ext>
            </a:extLst>
          </p:cNvPr>
          <p:cNvSpPr txBox="1">
            <a:spLocks noChangeArrowheads="1"/>
          </p:cNvSpPr>
          <p:nvPr/>
        </p:nvSpPr>
        <p:spPr bwMode="auto">
          <a:xfrm>
            <a:off x="421481" y="1360885"/>
            <a:ext cx="629126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700"/>
              <a:t>7 </a:t>
            </a:r>
            <a:r>
              <a:rPr lang="zh-CN" altLang="en-US" sz="2700"/>
              <a:t>平均情况分析</a:t>
            </a:r>
            <a:r>
              <a:rPr lang="en-US" altLang="zh-CN" sz="2700"/>
              <a:t>Average Case Analysis</a:t>
            </a:r>
            <a:endParaRPr lang="zh-CN" altLang="en-US" sz="2700"/>
          </a:p>
        </p:txBody>
      </p:sp>
      <p:sp>
        <p:nvSpPr>
          <p:cNvPr id="9219" name="文本框 2">
            <a:extLst>
              <a:ext uri="{FF2B5EF4-FFF2-40B4-BE49-F238E27FC236}">
                <a16:creationId xmlns:a16="http://schemas.microsoft.com/office/drawing/2014/main" id="{736C9E96-6C95-4686-9973-40F4FD377684}"/>
              </a:ext>
            </a:extLst>
          </p:cNvPr>
          <p:cNvSpPr txBox="1">
            <a:spLocks noChangeArrowheads="1"/>
          </p:cNvSpPr>
          <p:nvPr/>
        </p:nvSpPr>
        <p:spPr bwMode="auto">
          <a:xfrm>
            <a:off x="421482" y="2018110"/>
            <a:ext cx="842843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pPr>
            <a:r>
              <a:rPr lang="en-US" altLang="zh-CN" sz="2400" i="1"/>
              <a:t>n</a:t>
            </a:r>
            <a:r>
              <a:rPr lang="zh-CN" altLang="en-US" sz="2400"/>
              <a:t>个元素放入大小为</a:t>
            </a:r>
            <a:r>
              <a:rPr lang="en-US" altLang="zh-CN" sz="2400" i="1"/>
              <a:t>m</a:t>
            </a:r>
            <a:r>
              <a:rPr lang="zh-CN" altLang="en-US" sz="2400"/>
              <a:t>的哈希表中，平均的链长将为</a:t>
            </a:r>
            <a:r>
              <a:rPr lang="en-US" altLang="zh-CN" sz="2400" i="1"/>
              <a:t>n</a:t>
            </a:r>
            <a:r>
              <a:rPr lang="en-US" altLang="zh-CN" sz="2400"/>
              <a:t>/</a:t>
            </a:r>
            <a:r>
              <a:rPr lang="en-US" altLang="zh-CN" sz="2400" i="1"/>
              <a:t>m</a:t>
            </a:r>
            <a:r>
              <a:rPr lang="zh-CN" altLang="en-US" sz="2400"/>
              <a:t>，称之为负载系数</a:t>
            </a:r>
            <a:r>
              <a:rPr lang="en-US" altLang="zh-CN" sz="2400"/>
              <a:t>load factor</a:t>
            </a:r>
          </a:p>
          <a:p>
            <a:pPr eaLnBrk="1" hangingPunct="1">
              <a:lnSpc>
                <a:spcPct val="100000"/>
              </a:lnSpc>
              <a:spcBef>
                <a:spcPct val="0"/>
              </a:spcBef>
            </a:pPr>
            <a:r>
              <a:rPr lang="zh-CN" altLang="en-US" sz="2400"/>
              <a:t>查找一个键为</a:t>
            </a:r>
            <a:r>
              <a:rPr lang="en-US" altLang="zh-CN" sz="2400" i="1"/>
              <a:t>k</a:t>
            </a:r>
            <a:r>
              <a:rPr lang="zh-CN" altLang="en-US" sz="2400"/>
              <a:t>的数据项所需的步骤：</a:t>
            </a:r>
            <a:endParaRPr lang="en-US" altLang="zh-CN" sz="2400"/>
          </a:p>
          <a:p>
            <a:pPr lvl="1" eaLnBrk="1" hangingPunct="1">
              <a:lnSpc>
                <a:spcPct val="100000"/>
              </a:lnSpc>
              <a:spcBef>
                <a:spcPct val="0"/>
              </a:spcBef>
              <a:buFontTx/>
              <a:buNone/>
            </a:pPr>
            <a:r>
              <a:rPr lang="en-US" altLang="zh-CN"/>
              <a:t>1</a:t>
            </a:r>
            <a:r>
              <a:rPr lang="zh-CN" altLang="en-US"/>
              <a:t>。计算</a:t>
            </a:r>
            <a:r>
              <a:rPr lang="en-US" altLang="zh-CN"/>
              <a:t> </a:t>
            </a:r>
            <a:r>
              <a:rPr lang="en-US" altLang="zh-CN" i="1"/>
              <a:t>i </a:t>
            </a:r>
            <a:r>
              <a:rPr lang="en-US" altLang="zh-CN"/>
              <a:t>= hash(</a:t>
            </a:r>
            <a:r>
              <a:rPr lang="en-US" altLang="zh-CN" i="1"/>
              <a:t>k</a:t>
            </a:r>
            <a:r>
              <a:rPr lang="en-US" altLang="zh-CN"/>
              <a:t>)%</a:t>
            </a:r>
            <a:r>
              <a:rPr lang="en-US" altLang="zh-CN" i="1"/>
              <a:t>m</a:t>
            </a:r>
            <a:r>
              <a:rPr lang="en-US" altLang="zh-CN"/>
              <a:t>. </a:t>
            </a:r>
            <a:r>
              <a:rPr lang="zh-CN" altLang="en-US"/>
              <a:t>假定计算哈希函数的时间为常数，这一步计算时间是</a:t>
            </a:r>
            <a:r>
              <a:rPr lang="en-US" altLang="zh-CN" i="1"/>
              <a:t>O</a:t>
            </a:r>
            <a:r>
              <a:rPr lang="en-US" altLang="zh-CN"/>
              <a:t>(1) (</a:t>
            </a:r>
            <a:r>
              <a:rPr lang="zh-CN" altLang="en-US"/>
              <a:t>常数时间</a:t>
            </a:r>
            <a:r>
              <a:rPr lang="en-US" altLang="zh-CN"/>
              <a:t>).</a:t>
            </a:r>
            <a:endParaRPr lang="zh-CN" altLang="zh-CN"/>
          </a:p>
          <a:p>
            <a:pPr lvl="1" eaLnBrk="1" hangingPunct="1">
              <a:lnSpc>
                <a:spcPct val="100000"/>
              </a:lnSpc>
              <a:spcBef>
                <a:spcPct val="0"/>
              </a:spcBef>
              <a:buFontTx/>
              <a:buNone/>
            </a:pPr>
            <a:r>
              <a:rPr lang="en-US" altLang="zh-CN"/>
              <a:t>2</a:t>
            </a:r>
            <a:r>
              <a:rPr lang="zh-CN" altLang="en-US"/>
              <a:t>。取出</a:t>
            </a:r>
            <a:r>
              <a:rPr lang="en-US" altLang="zh-CN" i="1"/>
              <a:t>A</a:t>
            </a:r>
            <a:r>
              <a:rPr lang="en-US" altLang="zh-CN"/>
              <a:t>[</a:t>
            </a:r>
            <a:r>
              <a:rPr lang="en-US" altLang="zh-CN" i="1"/>
              <a:t>i</a:t>
            </a:r>
            <a:r>
              <a:rPr lang="en-US" altLang="zh-CN"/>
              <a:t>],  </a:t>
            </a:r>
            <a:r>
              <a:rPr lang="zh-CN" altLang="en-US"/>
              <a:t>计算时间也为</a:t>
            </a:r>
            <a:r>
              <a:rPr lang="en-US" altLang="zh-CN" i="1"/>
              <a:t>O</a:t>
            </a:r>
            <a:r>
              <a:rPr lang="en-US" altLang="zh-CN"/>
              <a:t>(1).</a:t>
            </a:r>
            <a:endParaRPr lang="zh-CN" altLang="zh-CN"/>
          </a:p>
          <a:p>
            <a:pPr lvl="1" eaLnBrk="1" hangingPunct="1">
              <a:lnSpc>
                <a:spcPct val="100000"/>
              </a:lnSpc>
              <a:spcBef>
                <a:spcPct val="0"/>
              </a:spcBef>
              <a:buFontTx/>
              <a:buNone/>
            </a:pPr>
            <a:r>
              <a:rPr lang="en-US" altLang="zh-CN"/>
              <a:t>3</a:t>
            </a:r>
            <a:r>
              <a:rPr lang="zh-CN" altLang="en-US"/>
              <a:t>。搜</a:t>
            </a:r>
            <a:r>
              <a:rPr lang="en-US" altLang="zh-CN" i="1"/>
              <a:t>A</a:t>
            </a:r>
            <a:r>
              <a:rPr lang="en-US" altLang="zh-CN"/>
              <a:t>[</a:t>
            </a:r>
            <a:r>
              <a:rPr lang="en-US" altLang="zh-CN" i="1"/>
              <a:t>i</a:t>
            </a:r>
            <a:r>
              <a:rPr lang="en-US" altLang="zh-CN"/>
              <a:t>] </a:t>
            </a:r>
            <a:r>
              <a:rPr lang="zh-CN" altLang="en-US"/>
              <a:t>所指的链表，直到找到与关键字</a:t>
            </a:r>
            <a:r>
              <a:rPr lang="en-US" altLang="zh-CN" i="1"/>
              <a:t>k</a:t>
            </a:r>
            <a:r>
              <a:rPr lang="zh-CN" altLang="en-US"/>
              <a:t>匹配的元素。以下分析这一步的计算复杂度。</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extLst mod="1"/>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文本框 1">
            <a:extLst>
              <a:ext uri="{FF2B5EF4-FFF2-40B4-BE49-F238E27FC236}">
                <a16:creationId xmlns:a16="http://schemas.microsoft.com/office/drawing/2014/main" id="{0FF720E7-7FDE-4354-AE94-C1371E6C9D03}"/>
              </a:ext>
            </a:extLst>
          </p:cNvPr>
          <p:cNvSpPr txBox="1">
            <a:spLocks noChangeArrowheads="1"/>
          </p:cNvSpPr>
          <p:nvPr/>
        </p:nvSpPr>
        <p:spPr bwMode="auto">
          <a:xfrm>
            <a:off x="435769" y="1291829"/>
            <a:ext cx="8268891" cy="4732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439738" indent="-439738">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1" eaLnBrk="1" hangingPunct="1">
              <a:lnSpc>
                <a:spcPct val="150000"/>
              </a:lnSpc>
              <a:spcBef>
                <a:spcPct val="0"/>
              </a:spcBef>
            </a:pPr>
            <a:r>
              <a:rPr lang="zh-CN" altLang="en-US" sz="2100" dirty="0"/>
              <a:t>最后一步的复杂度取决于链表的长度，最坏情况下是当所有</a:t>
            </a:r>
            <a:r>
              <a:rPr lang="en-US" altLang="zh-CN" sz="2100" i="1" dirty="0"/>
              <a:t>n</a:t>
            </a:r>
            <a:r>
              <a:rPr lang="zh-CN" altLang="en-US" sz="2100" dirty="0"/>
              <a:t>个元素都碰撞到同一个链表中时，是</a:t>
            </a:r>
            <a:r>
              <a:rPr lang="en-US" altLang="zh-CN" sz="2100" i="1" dirty="0"/>
              <a:t>O</a:t>
            </a:r>
            <a:r>
              <a:rPr lang="en-US" altLang="zh-CN" sz="2100" dirty="0"/>
              <a:t>(</a:t>
            </a:r>
            <a:r>
              <a:rPr lang="en-US" altLang="zh-CN" sz="2100" i="1" dirty="0"/>
              <a:t>n</a:t>
            </a:r>
            <a:r>
              <a:rPr lang="en-US" altLang="zh-CN" sz="2100" dirty="0"/>
              <a:t>)</a:t>
            </a:r>
            <a:r>
              <a:rPr lang="zh-CN" altLang="en-US" sz="2100" dirty="0"/>
              <a:t>。当</a:t>
            </a:r>
            <a:r>
              <a:rPr lang="en-US" altLang="zh-CN" sz="2100" i="1" dirty="0"/>
              <a:t>m</a:t>
            </a:r>
            <a:r>
              <a:rPr lang="zh-CN" altLang="en-US" sz="2100" dirty="0"/>
              <a:t>太小，比如</a:t>
            </a:r>
            <a:r>
              <a:rPr lang="en-US" altLang="zh-CN" sz="2100" i="1" dirty="0"/>
              <a:t>m</a:t>
            </a:r>
            <a:r>
              <a:rPr lang="en-US" altLang="zh-CN" sz="2100" dirty="0"/>
              <a:t>=1</a:t>
            </a:r>
            <a:r>
              <a:rPr lang="zh-CN" altLang="en-US" sz="2100" dirty="0"/>
              <a:t>；或</a:t>
            </a:r>
            <a:r>
              <a:rPr lang="en-US" altLang="zh-CN" sz="2100" dirty="0"/>
              <a:t>hash</a:t>
            </a:r>
            <a:r>
              <a:rPr lang="zh-CN" altLang="en-US" sz="2100" dirty="0"/>
              <a:t>函数不好，把所有字符串都映射到同一个整数；或纯属运气不佳，都会导致最坏情况发生。</a:t>
            </a:r>
            <a:endParaRPr lang="en-US" altLang="zh-CN" sz="2100" dirty="0"/>
          </a:p>
          <a:p>
            <a:pPr lvl="1" eaLnBrk="1" hangingPunct="1">
              <a:lnSpc>
                <a:spcPct val="150000"/>
              </a:lnSpc>
              <a:spcBef>
                <a:spcPct val="0"/>
              </a:spcBef>
            </a:pPr>
            <a:r>
              <a:rPr lang="zh-CN" altLang="en-US" sz="2100" dirty="0"/>
              <a:t>理想情况是所有链表长度都近似为</a:t>
            </a:r>
            <a:r>
              <a:rPr lang="en-US" altLang="zh-CN" sz="2100" i="1" dirty="0"/>
              <a:t>n</a:t>
            </a:r>
            <a:r>
              <a:rPr lang="en-US" altLang="zh-CN" sz="2100" dirty="0"/>
              <a:t>/</a:t>
            </a:r>
            <a:r>
              <a:rPr lang="en-US" altLang="zh-CN" sz="2100" i="1" dirty="0"/>
              <a:t>m</a:t>
            </a:r>
            <a:r>
              <a:rPr lang="zh-CN" altLang="en-US" sz="2100" dirty="0"/>
              <a:t>，当负载系数不大时，可以认为平均查找时间为</a:t>
            </a:r>
            <a:r>
              <a:rPr lang="en-US" altLang="zh-CN" sz="2100" dirty="0"/>
              <a:t> O(1).</a:t>
            </a:r>
          </a:p>
          <a:p>
            <a:pPr lvl="1" eaLnBrk="1" hangingPunct="1">
              <a:lnSpc>
                <a:spcPct val="150000"/>
              </a:lnSpc>
              <a:spcBef>
                <a:spcPct val="0"/>
              </a:spcBef>
            </a:pPr>
            <a:r>
              <a:rPr lang="zh-CN" altLang="en-US" sz="2100" dirty="0"/>
              <a:t>如果负载系数太大，我们可以动态调整哈希表的大小</a:t>
            </a:r>
            <a:r>
              <a:rPr lang="en-US" altLang="zh-CN" sz="2100" i="1" dirty="0"/>
              <a:t>m</a:t>
            </a:r>
            <a:r>
              <a:rPr lang="zh-CN" altLang="en-US" sz="2100" dirty="0"/>
              <a:t>，如在无界数组中所做。当负载系数太大，哈希表大小</a:t>
            </a:r>
            <a:r>
              <a:rPr lang="en-US" altLang="zh-CN" sz="2100" i="1" dirty="0"/>
              <a:t>m</a:t>
            </a:r>
            <a:r>
              <a:rPr lang="zh-CN" altLang="en-US" sz="2100" dirty="0"/>
              <a:t>加倍；反之，</a:t>
            </a:r>
            <a:r>
              <a:rPr lang="en-US" altLang="zh-CN" sz="2100" i="1" dirty="0"/>
              <a:t>m</a:t>
            </a:r>
            <a:r>
              <a:rPr lang="zh-CN" altLang="en-US" sz="2100" dirty="0"/>
              <a:t>减半。分析计算复杂度时，分摊分析又可以派上用场。</a:t>
            </a:r>
            <a:endParaRPr lang="en-US" altLang="zh-CN" sz="2100" dirty="0"/>
          </a:p>
          <a:p>
            <a:pPr lvl="1" eaLnBrk="1" hangingPunct="1">
              <a:lnSpc>
                <a:spcPct val="100000"/>
              </a:lnSpc>
              <a:spcBef>
                <a:spcPct val="0"/>
              </a:spcBef>
              <a:buFontTx/>
              <a:buNone/>
            </a:pPr>
            <a:endParaRPr lang="zh-CN" altLang="zh-CN" sz="1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extLst mod="1"/>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3793</TotalTime>
  <Words>1457</Words>
  <Application>Microsoft Office PowerPoint</Application>
  <PresentationFormat>全屏显示(4:3)</PresentationFormat>
  <Paragraphs>97</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等线</vt:lpstr>
      <vt:lpstr>等线 Light</vt:lpstr>
      <vt:lpstr>宋体</vt:lpstr>
      <vt:lpstr>Arial</vt:lpstr>
      <vt:lpstr>Book Antiqua</vt:lpstr>
      <vt:lpstr>Calibri</vt:lpstr>
      <vt:lpstr>Calibri Light</vt:lpstr>
      <vt:lpstr>Times New Roman</vt:lpstr>
      <vt:lpstr>Office 主题</vt:lpstr>
      <vt:lpstr>哈希表 Hash Tables</vt:lpstr>
      <vt:lpstr>1 Introduction</vt:lpstr>
      <vt:lpstr>2 关联数组Associative Arrays</vt:lpstr>
      <vt:lpstr>3 Keys and values关键字和值</vt:lpstr>
      <vt:lpstr>4 链Chains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 Tables</dc:title>
  <dc:creator>Renchao Jin</dc:creator>
  <cp:lastModifiedBy>Renchao Jin</cp:lastModifiedBy>
  <cp:revision>86</cp:revision>
  <dcterms:created xsi:type="dcterms:W3CDTF">2014-12-16T12:28:04Z</dcterms:created>
  <dcterms:modified xsi:type="dcterms:W3CDTF">2021-05-27T11:41:28Z</dcterms:modified>
</cp:coreProperties>
</file>