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2" d="100"/>
          <a:sy n="92" d="100"/>
        </p:scale>
        <p:origin x="6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5D0F53-A953-45C7-A45F-60D7913D0D97}"/>
              </a:ext>
            </a:extLst>
          </p:cNvPr>
          <p:cNvSpPr>
            <a:spLocks noGrp="1"/>
          </p:cNvSpPr>
          <p:nvPr>
            <p:ph type="dt" sz="half" idx="10"/>
          </p:nvPr>
        </p:nvSpPr>
        <p:spPr/>
        <p:txBody>
          <a:bodyPr/>
          <a:lstStyle>
            <a:lvl1pPr>
              <a:defRPr/>
            </a:lvl1pPr>
          </a:lstStyle>
          <a:p>
            <a:pPr>
              <a:defRPr/>
            </a:pPr>
            <a:fld id="{FECD868F-BF57-4BAA-BC06-9DD95E587517}" type="datetimeFigureOut">
              <a:rPr lang="zh-CN" altLang="en-US"/>
              <a:pPr>
                <a:defRPr/>
              </a:pPr>
              <a:t>2021/6/1</a:t>
            </a:fld>
            <a:endParaRPr lang="zh-CN" altLang="en-US"/>
          </a:p>
        </p:txBody>
      </p:sp>
      <p:sp>
        <p:nvSpPr>
          <p:cNvPr id="5" name="页脚占位符 4">
            <a:extLst>
              <a:ext uri="{FF2B5EF4-FFF2-40B4-BE49-F238E27FC236}">
                <a16:creationId xmlns:a16="http://schemas.microsoft.com/office/drawing/2014/main" id="{8C4F00F3-9D7B-41E8-8A49-11EA7F47DCC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75AC4CA-9E9F-40C9-A5A5-441F6188D6BF}"/>
              </a:ext>
            </a:extLst>
          </p:cNvPr>
          <p:cNvSpPr>
            <a:spLocks noGrp="1"/>
          </p:cNvSpPr>
          <p:nvPr>
            <p:ph type="sldNum" sz="quarter" idx="12"/>
          </p:nvPr>
        </p:nvSpPr>
        <p:spPr/>
        <p:txBody>
          <a:bodyPr/>
          <a:lstStyle>
            <a:lvl1pPr>
              <a:defRPr/>
            </a:lvl1pPr>
          </a:lstStyle>
          <a:p>
            <a:fld id="{1FA633ED-510E-47A5-931F-6FCCCD112A9E}" type="slidenum">
              <a:rPr lang="zh-CN" altLang="en-US"/>
              <a:pPr/>
              <a:t>‹#›</a:t>
            </a:fld>
            <a:endParaRPr lang="zh-CN" altLang="en-US"/>
          </a:p>
        </p:txBody>
      </p:sp>
    </p:spTree>
    <p:extLst>
      <p:ext uri="{BB962C8B-B14F-4D97-AF65-F5344CB8AC3E}">
        <p14:creationId xmlns:p14="http://schemas.microsoft.com/office/powerpoint/2010/main" val="268398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11E6E9-BC0E-4377-84CA-AC5FD02307A1}"/>
              </a:ext>
            </a:extLst>
          </p:cNvPr>
          <p:cNvSpPr>
            <a:spLocks noGrp="1"/>
          </p:cNvSpPr>
          <p:nvPr>
            <p:ph type="dt" sz="half" idx="10"/>
          </p:nvPr>
        </p:nvSpPr>
        <p:spPr/>
        <p:txBody>
          <a:bodyPr/>
          <a:lstStyle>
            <a:lvl1pPr>
              <a:defRPr/>
            </a:lvl1pPr>
          </a:lstStyle>
          <a:p>
            <a:pPr>
              <a:defRPr/>
            </a:pPr>
            <a:fld id="{A4367264-4DF7-4F2F-93B9-FDD0F70D16EB}" type="datetimeFigureOut">
              <a:rPr lang="zh-CN" altLang="en-US"/>
              <a:pPr>
                <a:defRPr/>
              </a:pPr>
              <a:t>2021/6/1</a:t>
            </a:fld>
            <a:endParaRPr lang="zh-CN" altLang="en-US"/>
          </a:p>
        </p:txBody>
      </p:sp>
      <p:sp>
        <p:nvSpPr>
          <p:cNvPr id="5" name="页脚占位符 4">
            <a:extLst>
              <a:ext uri="{FF2B5EF4-FFF2-40B4-BE49-F238E27FC236}">
                <a16:creationId xmlns:a16="http://schemas.microsoft.com/office/drawing/2014/main" id="{A3ECA54A-8E7F-41E8-B671-696E3BBC5BE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A8374D4-4767-4C1F-A21F-8C64789B38B8}"/>
              </a:ext>
            </a:extLst>
          </p:cNvPr>
          <p:cNvSpPr>
            <a:spLocks noGrp="1"/>
          </p:cNvSpPr>
          <p:nvPr>
            <p:ph type="sldNum" sz="quarter" idx="12"/>
          </p:nvPr>
        </p:nvSpPr>
        <p:spPr/>
        <p:txBody>
          <a:bodyPr/>
          <a:lstStyle>
            <a:lvl1pPr>
              <a:defRPr/>
            </a:lvl1pPr>
          </a:lstStyle>
          <a:p>
            <a:fld id="{2CEB6BA6-D858-4D4F-892D-5C9821C4DA6C}" type="slidenum">
              <a:rPr lang="zh-CN" altLang="en-US"/>
              <a:pPr/>
              <a:t>‹#›</a:t>
            </a:fld>
            <a:endParaRPr lang="zh-CN" altLang="en-US"/>
          </a:p>
        </p:txBody>
      </p:sp>
    </p:spTree>
    <p:extLst>
      <p:ext uri="{BB962C8B-B14F-4D97-AF65-F5344CB8AC3E}">
        <p14:creationId xmlns:p14="http://schemas.microsoft.com/office/powerpoint/2010/main" val="343051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D00DCF-C517-401F-9FF1-E8243CC9DF97}"/>
              </a:ext>
            </a:extLst>
          </p:cNvPr>
          <p:cNvSpPr>
            <a:spLocks noGrp="1"/>
          </p:cNvSpPr>
          <p:nvPr>
            <p:ph type="dt" sz="half" idx="10"/>
          </p:nvPr>
        </p:nvSpPr>
        <p:spPr/>
        <p:txBody>
          <a:bodyPr/>
          <a:lstStyle>
            <a:lvl1pPr>
              <a:defRPr/>
            </a:lvl1pPr>
          </a:lstStyle>
          <a:p>
            <a:pPr>
              <a:defRPr/>
            </a:pPr>
            <a:fld id="{4B7AE766-8332-4C77-A6E9-AE93A5713F67}" type="datetimeFigureOut">
              <a:rPr lang="zh-CN" altLang="en-US"/>
              <a:pPr>
                <a:defRPr/>
              </a:pPr>
              <a:t>2021/6/1</a:t>
            </a:fld>
            <a:endParaRPr lang="zh-CN" altLang="en-US"/>
          </a:p>
        </p:txBody>
      </p:sp>
      <p:sp>
        <p:nvSpPr>
          <p:cNvPr id="5" name="页脚占位符 4">
            <a:extLst>
              <a:ext uri="{FF2B5EF4-FFF2-40B4-BE49-F238E27FC236}">
                <a16:creationId xmlns:a16="http://schemas.microsoft.com/office/drawing/2014/main" id="{BB442096-9797-400E-B2B8-F8E02F9CFE5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45B13B6-52E1-4793-AA04-1F7DC3B9112B}"/>
              </a:ext>
            </a:extLst>
          </p:cNvPr>
          <p:cNvSpPr>
            <a:spLocks noGrp="1"/>
          </p:cNvSpPr>
          <p:nvPr>
            <p:ph type="sldNum" sz="quarter" idx="12"/>
          </p:nvPr>
        </p:nvSpPr>
        <p:spPr/>
        <p:txBody>
          <a:bodyPr/>
          <a:lstStyle>
            <a:lvl1pPr>
              <a:defRPr/>
            </a:lvl1pPr>
          </a:lstStyle>
          <a:p>
            <a:fld id="{1B5270A6-1002-4C89-ABE8-229907CE50B6}" type="slidenum">
              <a:rPr lang="zh-CN" altLang="en-US"/>
              <a:pPr/>
              <a:t>‹#›</a:t>
            </a:fld>
            <a:endParaRPr lang="zh-CN" altLang="en-US"/>
          </a:p>
        </p:txBody>
      </p:sp>
    </p:spTree>
    <p:extLst>
      <p:ext uri="{BB962C8B-B14F-4D97-AF65-F5344CB8AC3E}">
        <p14:creationId xmlns:p14="http://schemas.microsoft.com/office/powerpoint/2010/main" val="359643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CBC5C8-A953-43E1-8700-B2BCDD131922}"/>
              </a:ext>
            </a:extLst>
          </p:cNvPr>
          <p:cNvSpPr>
            <a:spLocks noGrp="1"/>
          </p:cNvSpPr>
          <p:nvPr>
            <p:ph type="dt" sz="half" idx="10"/>
          </p:nvPr>
        </p:nvSpPr>
        <p:spPr/>
        <p:txBody>
          <a:bodyPr/>
          <a:lstStyle>
            <a:lvl1pPr>
              <a:defRPr/>
            </a:lvl1pPr>
          </a:lstStyle>
          <a:p>
            <a:pPr>
              <a:defRPr/>
            </a:pPr>
            <a:fld id="{6E8C0330-14CB-45E7-9EB7-325A92CEBA81}" type="datetimeFigureOut">
              <a:rPr lang="zh-CN" altLang="en-US"/>
              <a:pPr>
                <a:defRPr/>
              </a:pPr>
              <a:t>2021/6/1</a:t>
            </a:fld>
            <a:endParaRPr lang="zh-CN" altLang="en-US"/>
          </a:p>
        </p:txBody>
      </p:sp>
      <p:sp>
        <p:nvSpPr>
          <p:cNvPr id="5" name="页脚占位符 4">
            <a:extLst>
              <a:ext uri="{FF2B5EF4-FFF2-40B4-BE49-F238E27FC236}">
                <a16:creationId xmlns:a16="http://schemas.microsoft.com/office/drawing/2014/main" id="{86691ED6-BD71-4364-8E2C-95BBF915C80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C832615-5BE5-46AB-95CB-24179F774DF9}"/>
              </a:ext>
            </a:extLst>
          </p:cNvPr>
          <p:cNvSpPr>
            <a:spLocks noGrp="1"/>
          </p:cNvSpPr>
          <p:nvPr>
            <p:ph type="sldNum" sz="quarter" idx="12"/>
          </p:nvPr>
        </p:nvSpPr>
        <p:spPr/>
        <p:txBody>
          <a:bodyPr/>
          <a:lstStyle>
            <a:lvl1pPr>
              <a:defRPr/>
            </a:lvl1pPr>
          </a:lstStyle>
          <a:p>
            <a:fld id="{75C375F4-02C1-4642-AC1A-DB50C85B7AB5}" type="slidenum">
              <a:rPr lang="zh-CN" altLang="en-US"/>
              <a:pPr/>
              <a:t>‹#›</a:t>
            </a:fld>
            <a:endParaRPr lang="zh-CN" altLang="en-US"/>
          </a:p>
        </p:txBody>
      </p:sp>
    </p:spTree>
    <p:extLst>
      <p:ext uri="{BB962C8B-B14F-4D97-AF65-F5344CB8AC3E}">
        <p14:creationId xmlns:p14="http://schemas.microsoft.com/office/powerpoint/2010/main" val="47751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78F9D1-17AB-4B4C-A0F9-185A61133C0B}"/>
              </a:ext>
            </a:extLst>
          </p:cNvPr>
          <p:cNvSpPr>
            <a:spLocks noGrp="1"/>
          </p:cNvSpPr>
          <p:nvPr>
            <p:ph type="dt" sz="half" idx="10"/>
          </p:nvPr>
        </p:nvSpPr>
        <p:spPr/>
        <p:txBody>
          <a:bodyPr/>
          <a:lstStyle>
            <a:lvl1pPr>
              <a:defRPr/>
            </a:lvl1pPr>
          </a:lstStyle>
          <a:p>
            <a:pPr>
              <a:defRPr/>
            </a:pPr>
            <a:fld id="{1D52C52E-2610-4368-A03C-4613FAA8EAFF}" type="datetimeFigureOut">
              <a:rPr lang="zh-CN" altLang="en-US"/>
              <a:pPr>
                <a:defRPr/>
              </a:pPr>
              <a:t>2021/6/1</a:t>
            </a:fld>
            <a:endParaRPr lang="zh-CN" altLang="en-US"/>
          </a:p>
        </p:txBody>
      </p:sp>
      <p:sp>
        <p:nvSpPr>
          <p:cNvPr id="5" name="页脚占位符 4">
            <a:extLst>
              <a:ext uri="{FF2B5EF4-FFF2-40B4-BE49-F238E27FC236}">
                <a16:creationId xmlns:a16="http://schemas.microsoft.com/office/drawing/2014/main" id="{512D23EA-ED09-4102-BBEF-DC4BF6B2D72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793590D-C8DA-4A42-B123-27D4B986001F}"/>
              </a:ext>
            </a:extLst>
          </p:cNvPr>
          <p:cNvSpPr>
            <a:spLocks noGrp="1"/>
          </p:cNvSpPr>
          <p:nvPr>
            <p:ph type="sldNum" sz="quarter" idx="12"/>
          </p:nvPr>
        </p:nvSpPr>
        <p:spPr/>
        <p:txBody>
          <a:bodyPr/>
          <a:lstStyle>
            <a:lvl1pPr>
              <a:defRPr/>
            </a:lvl1pPr>
          </a:lstStyle>
          <a:p>
            <a:fld id="{CAD4AF12-488B-4F7D-AD94-E8476C88A0C5}" type="slidenum">
              <a:rPr lang="zh-CN" altLang="en-US"/>
              <a:pPr/>
              <a:t>‹#›</a:t>
            </a:fld>
            <a:endParaRPr lang="zh-CN" altLang="en-US"/>
          </a:p>
        </p:txBody>
      </p:sp>
    </p:spTree>
    <p:extLst>
      <p:ext uri="{BB962C8B-B14F-4D97-AF65-F5344CB8AC3E}">
        <p14:creationId xmlns:p14="http://schemas.microsoft.com/office/powerpoint/2010/main" val="234697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9825439-FE48-4CD1-84AB-B74E851112B7}"/>
              </a:ext>
            </a:extLst>
          </p:cNvPr>
          <p:cNvSpPr>
            <a:spLocks noGrp="1"/>
          </p:cNvSpPr>
          <p:nvPr>
            <p:ph type="dt" sz="half" idx="10"/>
          </p:nvPr>
        </p:nvSpPr>
        <p:spPr/>
        <p:txBody>
          <a:bodyPr/>
          <a:lstStyle>
            <a:lvl1pPr>
              <a:defRPr/>
            </a:lvl1pPr>
          </a:lstStyle>
          <a:p>
            <a:pPr>
              <a:defRPr/>
            </a:pPr>
            <a:fld id="{0E07BEB9-D216-40D2-98D3-716BA0FA371D}" type="datetimeFigureOut">
              <a:rPr lang="zh-CN" altLang="en-US"/>
              <a:pPr>
                <a:defRPr/>
              </a:pPr>
              <a:t>2021/6/1</a:t>
            </a:fld>
            <a:endParaRPr lang="zh-CN" altLang="en-US"/>
          </a:p>
        </p:txBody>
      </p:sp>
      <p:sp>
        <p:nvSpPr>
          <p:cNvPr id="6" name="页脚占位符 4">
            <a:extLst>
              <a:ext uri="{FF2B5EF4-FFF2-40B4-BE49-F238E27FC236}">
                <a16:creationId xmlns:a16="http://schemas.microsoft.com/office/drawing/2014/main" id="{ED6FEED1-393C-4A2C-885A-C0E74AED294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4578A04-DDCB-4710-9525-3A9CACB99F96}"/>
              </a:ext>
            </a:extLst>
          </p:cNvPr>
          <p:cNvSpPr>
            <a:spLocks noGrp="1"/>
          </p:cNvSpPr>
          <p:nvPr>
            <p:ph type="sldNum" sz="quarter" idx="12"/>
          </p:nvPr>
        </p:nvSpPr>
        <p:spPr/>
        <p:txBody>
          <a:bodyPr/>
          <a:lstStyle>
            <a:lvl1pPr>
              <a:defRPr/>
            </a:lvl1pPr>
          </a:lstStyle>
          <a:p>
            <a:fld id="{9F5D7A9A-8818-40D1-90CD-772C2860736E}" type="slidenum">
              <a:rPr lang="zh-CN" altLang="en-US"/>
              <a:pPr/>
              <a:t>‹#›</a:t>
            </a:fld>
            <a:endParaRPr lang="zh-CN" altLang="en-US"/>
          </a:p>
        </p:txBody>
      </p:sp>
    </p:spTree>
    <p:extLst>
      <p:ext uri="{BB962C8B-B14F-4D97-AF65-F5344CB8AC3E}">
        <p14:creationId xmlns:p14="http://schemas.microsoft.com/office/powerpoint/2010/main" val="77042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DEE716B8-9CA6-44E0-8103-2A0366F407D0}"/>
              </a:ext>
            </a:extLst>
          </p:cNvPr>
          <p:cNvSpPr>
            <a:spLocks noGrp="1"/>
          </p:cNvSpPr>
          <p:nvPr>
            <p:ph type="dt" sz="half" idx="10"/>
          </p:nvPr>
        </p:nvSpPr>
        <p:spPr/>
        <p:txBody>
          <a:bodyPr/>
          <a:lstStyle>
            <a:lvl1pPr>
              <a:defRPr/>
            </a:lvl1pPr>
          </a:lstStyle>
          <a:p>
            <a:pPr>
              <a:defRPr/>
            </a:pPr>
            <a:fld id="{AA253604-C181-4E40-89BE-793D79AD48E7}" type="datetimeFigureOut">
              <a:rPr lang="zh-CN" altLang="en-US"/>
              <a:pPr>
                <a:defRPr/>
              </a:pPr>
              <a:t>2021/6/1</a:t>
            </a:fld>
            <a:endParaRPr lang="zh-CN" altLang="en-US"/>
          </a:p>
        </p:txBody>
      </p:sp>
      <p:sp>
        <p:nvSpPr>
          <p:cNvPr id="8" name="页脚占位符 4">
            <a:extLst>
              <a:ext uri="{FF2B5EF4-FFF2-40B4-BE49-F238E27FC236}">
                <a16:creationId xmlns:a16="http://schemas.microsoft.com/office/drawing/2014/main" id="{66948D42-95F4-4269-A411-04D04F91811F}"/>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19617118-6552-4810-88AF-EC31B59BA55C}"/>
              </a:ext>
            </a:extLst>
          </p:cNvPr>
          <p:cNvSpPr>
            <a:spLocks noGrp="1"/>
          </p:cNvSpPr>
          <p:nvPr>
            <p:ph type="sldNum" sz="quarter" idx="12"/>
          </p:nvPr>
        </p:nvSpPr>
        <p:spPr/>
        <p:txBody>
          <a:bodyPr/>
          <a:lstStyle>
            <a:lvl1pPr>
              <a:defRPr/>
            </a:lvl1pPr>
          </a:lstStyle>
          <a:p>
            <a:fld id="{20A3F275-26C8-4D31-8FDA-B1E584EE82BA}" type="slidenum">
              <a:rPr lang="zh-CN" altLang="en-US"/>
              <a:pPr/>
              <a:t>‹#›</a:t>
            </a:fld>
            <a:endParaRPr lang="zh-CN" altLang="en-US"/>
          </a:p>
        </p:txBody>
      </p:sp>
    </p:spTree>
    <p:extLst>
      <p:ext uri="{BB962C8B-B14F-4D97-AF65-F5344CB8AC3E}">
        <p14:creationId xmlns:p14="http://schemas.microsoft.com/office/powerpoint/2010/main" val="420788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345C3E41-FA74-41E9-93AC-D9FDD7FAB66A}"/>
              </a:ext>
            </a:extLst>
          </p:cNvPr>
          <p:cNvSpPr>
            <a:spLocks noGrp="1"/>
          </p:cNvSpPr>
          <p:nvPr>
            <p:ph type="dt" sz="half" idx="10"/>
          </p:nvPr>
        </p:nvSpPr>
        <p:spPr/>
        <p:txBody>
          <a:bodyPr/>
          <a:lstStyle>
            <a:lvl1pPr>
              <a:defRPr/>
            </a:lvl1pPr>
          </a:lstStyle>
          <a:p>
            <a:pPr>
              <a:defRPr/>
            </a:pPr>
            <a:fld id="{0BE38E5D-80BB-43B0-A40D-AFC60E10E959}" type="datetimeFigureOut">
              <a:rPr lang="zh-CN" altLang="en-US"/>
              <a:pPr>
                <a:defRPr/>
              </a:pPr>
              <a:t>2021/6/1</a:t>
            </a:fld>
            <a:endParaRPr lang="zh-CN" altLang="en-US"/>
          </a:p>
        </p:txBody>
      </p:sp>
      <p:sp>
        <p:nvSpPr>
          <p:cNvPr id="4" name="页脚占位符 4">
            <a:extLst>
              <a:ext uri="{FF2B5EF4-FFF2-40B4-BE49-F238E27FC236}">
                <a16:creationId xmlns:a16="http://schemas.microsoft.com/office/drawing/2014/main" id="{7FD3A895-5DBE-4357-99E8-22F0BFC8320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7633C010-27B3-4EF5-80EF-3DB3E1CEFB84}"/>
              </a:ext>
            </a:extLst>
          </p:cNvPr>
          <p:cNvSpPr>
            <a:spLocks noGrp="1"/>
          </p:cNvSpPr>
          <p:nvPr>
            <p:ph type="sldNum" sz="quarter" idx="12"/>
          </p:nvPr>
        </p:nvSpPr>
        <p:spPr/>
        <p:txBody>
          <a:bodyPr/>
          <a:lstStyle>
            <a:lvl1pPr>
              <a:defRPr/>
            </a:lvl1pPr>
          </a:lstStyle>
          <a:p>
            <a:fld id="{99529826-C74D-493B-8DC1-077CA0090840}" type="slidenum">
              <a:rPr lang="zh-CN" altLang="en-US"/>
              <a:pPr/>
              <a:t>‹#›</a:t>
            </a:fld>
            <a:endParaRPr lang="zh-CN" altLang="en-US"/>
          </a:p>
        </p:txBody>
      </p:sp>
    </p:spTree>
    <p:extLst>
      <p:ext uri="{BB962C8B-B14F-4D97-AF65-F5344CB8AC3E}">
        <p14:creationId xmlns:p14="http://schemas.microsoft.com/office/powerpoint/2010/main" val="81806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7BFB6BF-D6EE-4089-992D-3876992D1B88}"/>
              </a:ext>
            </a:extLst>
          </p:cNvPr>
          <p:cNvSpPr>
            <a:spLocks noGrp="1"/>
          </p:cNvSpPr>
          <p:nvPr>
            <p:ph type="dt" sz="half" idx="10"/>
          </p:nvPr>
        </p:nvSpPr>
        <p:spPr/>
        <p:txBody>
          <a:bodyPr/>
          <a:lstStyle>
            <a:lvl1pPr>
              <a:defRPr/>
            </a:lvl1pPr>
          </a:lstStyle>
          <a:p>
            <a:pPr>
              <a:defRPr/>
            </a:pPr>
            <a:fld id="{FC491670-6954-44DB-B1B8-2D8BB0D69D5B}" type="datetimeFigureOut">
              <a:rPr lang="zh-CN" altLang="en-US"/>
              <a:pPr>
                <a:defRPr/>
              </a:pPr>
              <a:t>2021/6/1</a:t>
            </a:fld>
            <a:endParaRPr lang="zh-CN" altLang="en-US"/>
          </a:p>
        </p:txBody>
      </p:sp>
      <p:sp>
        <p:nvSpPr>
          <p:cNvPr id="3" name="页脚占位符 4">
            <a:extLst>
              <a:ext uri="{FF2B5EF4-FFF2-40B4-BE49-F238E27FC236}">
                <a16:creationId xmlns:a16="http://schemas.microsoft.com/office/drawing/2014/main" id="{4E0A364C-FB4C-47D0-8734-03EC47EAD19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E637F69-7DDB-4947-A314-CFA075967D57}"/>
              </a:ext>
            </a:extLst>
          </p:cNvPr>
          <p:cNvSpPr>
            <a:spLocks noGrp="1"/>
          </p:cNvSpPr>
          <p:nvPr>
            <p:ph type="sldNum" sz="quarter" idx="12"/>
          </p:nvPr>
        </p:nvSpPr>
        <p:spPr/>
        <p:txBody>
          <a:bodyPr/>
          <a:lstStyle>
            <a:lvl1pPr>
              <a:defRPr/>
            </a:lvl1pPr>
          </a:lstStyle>
          <a:p>
            <a:fld id="{05D045C3-3450-4B32-BBE8-3ABACF223D82}" type="slidenum">
              <a:rPr lang="zh-CN" altLang="en-US"/>
              <a:pPr/>
              <a:t>‹#›</a:t>
            </a:fld>
            <a:endParaRPr lang="zh-CN" altLang="en-US"/>
          </a:p>
        </p:txBody>
      </p:sp>
    </p:spTree>
    <p:extLst>
      <p:ext uri="{BB962C8B-B14F-4D97-AF65-F5344CB8AC3E}">
        <p14:creationId xmlns:p14="http://schemas.microsoft.com/office/powerpoint/2010/main" val="327019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3FF04E9-FF24-42F3-979D-15B1B5C06787}"/>
              </a:ext>
            </a:extLst>
          </p:cNvPr>
          <p:cNvSpPr>
            <a:spLocks noGrp="1"/>
          </p:cNvSpPr>
          <p:nvPr>
            <p:ph type="dt" sz="half" idx="10"/>
          </p:nvPr>
        </p:nvSpPr>
        <p:spPr/>
        <p:txBody>
          <a:bodyPr/>
          <a:lstStyle>
            <a:lvl1pPr>
              <a:defRPr/>
            </a:lvl1pPr>
          </a:lstStyle>
          <a:p>
            <a:pPr>
              <a:defRPr/>
            </a:pPr>
            <a:fld id="{B5844600-34A5-4AED-8853-FC0DD7BC1949}" type="datetimeFigureOut">
              <a:rPr lang="zh-CN" altLang="en-US"/>
              <a:pPr>
                <a:defRPr/>
              </a:pPr>
              <a:t>2021/6/1</a:t>
            </a:fld>
            <a:endParaRPr lang="zh-CN" altLang="en-US"/>
          </a:p>
        </p:txBody>
      </p:sp>
      <p:sp>
        <p:nvSpPr>
          <p:cNvPr id="6" name="页脚占位符 4">
            <a:extLst>
              <a:ext uri="{FF2B5EF4-FFF2-40B4-BE49-F238E27FC236}">
                <a16:creationId xmlns:a16="http://schemas.microsoft.com/office/drawing/2014/main" id="{75985BEE-FE9D-47E6-AF5B-F3915F30CEB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CAEE219-6DFE-4678-B7C9-3431C63F7F32}"/>
              </a:ext>
            </a:extLst>
          </p:cNvPr>
          <p:cNvSpPr>
            <a:spLocks noGrp="1"/>
          </p:cNvSpPr>
          <p:nvPr>
            <p:ph type="sldNum" sz="quarter" idx="12"/>
          </p:nvPr>
        </p:nvSpPr>
        <p:spPr/>
        <p:txBody>
          <a:bodyPr/>
          <a:lstStyle>
            <a:lvl1pPr>
              <a:defRPr/>
            </a:lvl1pPr>
          </a:lstStyle>
          <a:p>
            <a:fld id="{2E51023C-B10B-4AAA-AD7D-8F2D8F260CB0}" type="slidenum">
              <a:rPr lang="zh-CN" altLang="en-US"/>
              <a:pPr/>
              <a:t>‹#›</a:t>
            </a:fld>
            <a:endParaRPr lang="zh-CN" altLang="en-US"/>
          </a:p>
        </p:txBody>
      </p:sp>
    </p:spTree>
    <p:extLst>
      <p:ext uri="{BB962C8B-B14F-4D97-AF65-F5344CB8AC3E}">
        <p14:creationId xmlns:p14="http://schemas.microsoft.com/office/powerpoint/2010/main" val="118703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4E37D58-761C-4BD1-9FB8-7A7C9C454133}"/>
              </a:ext>
            </a:extLst>
          </p:cNvPr>
          <p:cNvSpPr>
            <a:spLocks noGrp="1"/>
          </p:cNvSpPr>
          <p:nvPr>
            <p:ph type="dt" sz="half" idx="10"/>
          </p:nvPr>
        </p:nvSpPr>
        <p:spPr/>
        <p:txBody>
          <a:bodyPr/>
          <a:lstStyle>
            <a:lvl1pPr>
              <a:defRPr/>
            </a:lvl1pPr>
          </a:lstStyle>
          <a:p>
            <a:pPr>
              <a:defRPr/>
            </a:pPr>
            <a:fld id="{5C5D2468-4BB7-494B-86C7-5B23F5113A9B}" type="datetimeFigureOut">
              <a:rPr lang="zh-CN" altLang="en-US"/>
              <a:pPr>
                <a:defRPr/>
              </a:pPr>
              <a:t>2021/6/1</a:t>
            </a:fld>
            <a:endParaRPr lang="zh-CN" altLang="en-US"/>
          </a:p>
        </p:txBody>
      </p:sp>
      <p:sp>
        <p:nvSpPr>
          <p:cNvPr id="6" name="页脚占位符 4">
            <a:extLst>
              <a:ext uri="{FF2B5EF4-FFF2-40B4-BE49-F238E27FC236}">
                <a16:creationId xmlns:a16="http://schemas.microsoft.com/office/drawing/2014/main" id="{42AD9233-9FB3-4D21-82A8-DC1B3154126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A8D6BA8-B148-416C-A214-8856D752BDB0}"/>
              </a:ext>
            </a:extLst>
          </p:cNvPr>
          <p:cNvSpPr>
            <a:spLocks noGrp="1"/>
          </p:cNvSpPr>
          <p:nvPr>
            <p:ph type="sldNum" sz="quarter" idx="12"/>
          </p:nvPr>
        </p:nvSpPr>
        <p:spPr/>
        <p:txBody>
          <a:bodyPr/>
          <a:lstStyle>
            <a:lvl1pPr>
              <a:defRPr/>
            </a:lvl1pPr>
          </a:lstStyle>
          <a:p>
            <a:fld id="{A752ECC1-CBBF-4FC1-B66A-54E811C6E56E}" type="slidenum">
              <a:rPr lang="zh-CN" altLang="en-US"/>
              <a:pPr/>
              <a:t>‹#›</a:t>
            </a:fld>
            <a:endParaRPr lang="zh-CN" altLang="en-US"/>
          </a:p>
        </p:txBody>
      </p:sp>
    </p:spTree>
    <p:extLst>
      <p:ext uri="{BB962C8B-B14F-4D97-AF65-F5344CB8AC3E}">
        <p14:creationId xmlns:p14="http://schemas.microsoft.com/office/powerpoint/2010/main" val="425984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FE101C9E-C7AE-4E43-BBE1-46A414CFD366}"/>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B90692B8-03D4-42D8-BA2F-07A198127E0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9DD78F-6A6F-45E4-B11C-E05042283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3C1370F-832F-44B6-824A-7908FE29933A}" type="datetimeFigureOut">
              <a:rPr lang="zh-CN" altLang="en-US"/>
              <a:pPr>
                <a:defRPr/>
              </a:pPr>
              <a:t>2021/6/1</a:t>
            </a:fld>
            <a:endParaRPr lang="zh-CN" altLang="en-US"/>
          </a:p>
        </p:txBody>
      </p:sp>
      <p:sp>
        <p:nvSpPr>
          <p:cNvPr id="5" name="页脚占位符 4">
            <a:extLst>
              <a:ext uri="{FF2B5EF4-FFF2-40B4-BE49-F238E27FC236}">
                <a16:creationId xmlns:a16="http://schemas.microsoft.com/office/drawing/2014/main" id="{D57E081A-93A9-4398-82E9-730193AD9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B8E00DE5-52A4-4066-AB2F-42842923F26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20DB3E38-80B1-44BF-91E9-F8B5DB7EDD0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37A56607-14C3-4904-AA65-131C53556EDA}"/>
              </a:ext>
            </a:extLst>
          </p:cNvPr>
          <p:cNvSpPr>
            <a:spLocks noGrp="1"/>
          </p:cNvSpPr>
          <p:nvPr>
            <p:ph type="ctrTitle"/>
          </p:nvPr>
        </p:nvSpPr>
        <p:spPr/>
        <p:txBody>
          <a:bodyPr/>
          <a:lstStyle/>
          <a:p>
            <a:pPr eaLnBrk="1" hangingPunct="1"/>
            <a:r>
              <a:rPr lang="zh-CN" altLang="en-US"/>
              <a:t>接口</a:t>
            </a:r>
            <a:r>
              <a:rPr lang="en-US" altLang="zh-CN"/>
              <a:t/>
            </a:r>
            <a:br>
              <a:rPr lang="en-US" altLang="zh-CN"/>
            </a:br>
            <a:r>
              <a:rPr lang="en-US" altLang="zh-CN"/>
              <a:t>Interfaces</a:t>
            </a:r>
            <a:endParaRPr lang="zh-CN" altLang="en-US"/>
          </a:p>
        </p:txBody>
      </p:sp>
      <p:sp>
        <p:nvSpPr>
          <p:cNvPr id="2051" name="副标题 2">
            <a:extLst>
              <a:ext uri="{FF2B5EF4-FFF2-40B4-BE49-F238E27FC236}">
                <a16:creationId xmlns:a16="http://schemas.microsoft.com/office/drawing/2014/main" id="{645CFA3F-37EF-4DD1-9403-FE86CEB9D39F}"/>
              </a:ext>
            </a:extLst>
          </p:cNvPr>
          <p:cNvSpPr>
            <a:spLocks noGrp="1"/>
          </p:cNvSpPr>
          <p:nvPr>
            <p:ph type="subTitle" idx="1"/>
          </p:nvPr>
        </p:nvSpPr>
        <p:spPr>
          <a:xfrm>
            <a:off x="1524000" y="4111625"/>
            <a:ext cx="9144000" cy="1655763"/>
          </a:xfrm>
        </p:spPr>
        <p:txBody>
          <a:bodyPr/>
          <a:lstStyle/>
          <a:p>
            <a:pPr eaLnBrk="1" hangingPunct="1"/>
            <a:r>
              <a:rPr lang="zh-CN" altLang="en-US" dirty="0"/>
              <a:t>金人</a:t>
            </a:r>
            <a:r>
              <a:rPr lang="zh-CN" altLang="en-US" dirty="0" smtClean="0"/>
              <a:t>超 教授</a:t>
            </a:r>
            <a:endParaRPr lang="en-US" altLang="zh-CN" dirty="0"/>
          </a:p>
          <a:p>
            <a:pPr eaLnBrk="1" hangingPunct="1"/>
            <a:r>
              <a:rPr lang="zh-CN" altLang="en-US" dirty="0"/>
              <a:t>华中科技大学计算机科学与技术学院</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
            <a:extLst>
              <a:ext uri="{FF2B5EF4-FFF2-40B4-BE49-F238E27FC236}">
                <a16:creationId xmlns:a16="http://schemas.microsoft.com/office/drawing/2014/main" id="{CFA56F4D-04DF-4F2A-B380-41A9043785FB}"/>
              </a:ext>
            </a:extLst>
          </p:cNvPr>
          <p:cNvSpPr>
            <a:spLocks noChangeArrowheads="1"/>
          </p:cNvSpPr>
          <p:nvPr/>
        </p:nvSpPr>
        <p:spPr bwMode="auto">
          <a:xfrm>
            <a:off x="6527800" y="520700"/>
            <a:ext cx="5257800" cy="6124575"/>
          </a:xfrm>
          <a:prstGeom prst="rect">
            <a:avLst/>
          </a:prstGeom>
          <a:solidFill>
            <a:schemeClr val="accent1">
              <a:lumMod val="20000"/>
              <a:lumOff val="80000"/>
            </a:schemeClr>
          </a:soli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800" dirty="0"/>
              <a:t>Hash table distribution: how many chains have size...</a:t>
            </a:r>
          </a:p>
          <a:p>
            <a:pPr>
              <a:defRPr/>
            </a:pPr>
            <a:r>
              <a:rPr lang="en-US" altLang="zh-CN" sz="2800" dirty="0"/>
              <a:t>...0:	3057</a:t>
            </a:r>
          </a:p>
          <a:p>
            <a:pPr>
              <a:defRPr/>
            </a:pPr>
            <a:r>
              <a:rPr lang="en-US" altLang="zh-CN" sz="2800" dirty="0"/>
              <a:t>...1:	6210</a:t>
            </a:r>
          </a:p>
          <a:p>
            <a:pPr>
              <a:defRPr/>
            </a:pPr>
            <a:r>
              <a:rPr lang="en-US" altLang="zh-CN" sz="2800" dirty="0"/>
              <a:t>...2:	6139</a:t>
            </a:r>
          </a:p>
          <a:p>
            <a:pPr>
              <a:defRPr/>
            </a:pPr>
            <a:r>
              <a:rPr lang="en-US" altLang="zh-CN" sz="2800" dirty="0"/>
              <a:t>...3:	4084</a:t>
            </a:r>
          </a:p>
          <a:p>
            <a:pPr>
              <a:defRPr/>
            </a:pPr>
            <a:r>
              <a:rPr lang="en-US" altLang="zh-CN" sz="2800" dirty="0"/>
              <a:t>...4:	2151</a:t>
            </a:r>
          </a:p>
          <a:p>
            <a:pPr>
              <a:defRPr/>
            </a:pPr>
            <a:r>
              <a:rPr lang="en-US" altLang="zh-CN" sz="2800" dirty="0"/>
              <a:t>...5:	809</a:t>
            </a:r>
          </a:p>
          <a:p>
            <a:pPr>
              <a:defRPr/>
            </a:pPr>
            <a:r>
              <a:rPr lang="en-US" altLang="zh-CN" sz="2800" dirty="0"/>
              <a:t>...6:	271</a:t>
            </a:r>
          </a:p>
          <a:p>
            <a:pPr>
              <a:defRPr/>
            </a:pPr>
            <a:r>
              <a:rPr lang="en-US" altLang="zh-CN" sz="2800" dirty="0"/>
              <a:t>...7:	53</a:t>
            </a:r>
          </a:p>
          <a:p>
            <a:pPr>
              <a:defRPr/>
            </a:pPr>
            <a:r>
              <a:rPr lang="en-US" altLang="zh-CN" sz="2800" dirty="0"/>
              <a:t>...8:	21</a:t>
            </a:r>
          </a:p>
          <a:p>
            <a:pPr>
              <a:defRPr/>
            </a:pPr>
            <a:r>
              <a:rPr lang="en-US" altLang="zh-CN" sz="2800" dirty="0"/>
              <a:t>...9:	4</a:t>
            </a:r>
          </a:p>
          <a:p>
            <a:pPr>
              <a:defRPr/>
            </a:pPr>
            <a:r>
              <a:rPr lang="en-US" altLang="zh-CN" sz="2800" dirty="0"/>
              <a:t>...10+:  1</a:t>
            </a:r>
          </a:p>
          <a:p>
            <a:pPr>
              <a:defRPr/>
            </a:pPr>
            <a:r>
              <a:rPr lang="en-US" altLang="zh-CN" sz="2800" dirty="0"/>
              <a:t>Longest chain: 10</a:t>
            </a:r>
          </a:p>
        </p:txBody>
      </p:sp>
      <p:sp>
        <p:nvSpPr>
          <p:cNvPr id="4" name="矩形 3">
            <a:extLst>
              <a:ext uri="{FF2B5EF4-FFF2-40B4-BE49-F238E27FC236}">
                <a16:creationId xmlns:a16="http://schemas.microsoft.com/office/drawing/2014/main" id="{C9E0A62A-BD38-403A-BD17-7B347C9877E2}"/>
              </a:ext>
            </a:extLst>
          </p:cNvPr>
          <p:cNvSpPr/>
          <p:nvPr/>
        </p:nvSpPr>
        <p:spPr>
          <a:xfrm>
            <a:off x="831850" y="703263"/>
            <a:ext cx="5094288" cy="5508625"/>
          </a:xfrm>
          <a:prstGeom prst="rect">
            <a:avLst/>
          </a:prstGeom>
        </p:spPr>
        <p:txBody>
          <a:bodyPr>
            <a:spAutoFit/>
          </a:bodyPr>
          <a:lstStyle/>
          <a:p>
            <a:pPr>
              <a:defRPr/>
            </a:pPr>
            <a:r>
              <a:rPr lang="zh-CN" altLang="en-US" sz="3200" dirty="0"/>
              <a:t>某些</a:t>
            </a:r>
            <a:r>
              <a:rPr lang="en-US" altLang="zh-CN" sz="3200" dirty="0"/>
              <a:t>Java</a:t>
            </a:r>
            <a:r>
              <a:rPr lang="zh-CN" altLang="en-US" sz="3200" dirty="0"/>
              <a:t>语言版本的字符串哈希默认函数：</a:t>
            </a:r>
            <a:endParaRPr lang="en-US" altLang="zh-CN" sz="3200" dirty="0"/>
          </a:p>
          <a:p>
            <a:pPr>
              <a:defRPr/>
            </a:pPr>
            <a:endParaRPr lang="en-US" altLang="zh-CN" sz="2400" dirty="0"/>
          </a:p>
          <a:p>
            <a:pPr>
              <a:defRPr/>
            </a:pPr>
            <a:r>
              <a:rPr lang="en-US" altLang="zh-CN" sz="2400" dirty="0"/>
              <a:t>for (</a:t>
            </a:r>
            <a:r>
              <a:rPr lang="en-US" altLang="zh-CN" sz="2400" dirty="0" err="1"/>
              <a:t>int</a:t>
            </a:r>
            <a:r>
              <a:rPr lang="en-US" altLang="zh-CN" sz="2400" dirty="0"/>
              <a:t> </a:t>
            </a:r>
            <a:r>
              <a:rPr lang="en-US" altLang="zh-CN" sz="2400" dirty="0" err="1"/>
              <a:t>i</a:t>
            </a:r>
            <a:r>
              <a:rPr lang="en-US" altLang="zh-CN" sz="2400" dirty="0"/>
              <a:t> = 0; </a:t>
            </a:r>
            <a:r>
              <a:rPr lang="en-US" altLang="zh-CN" sz="2400" dirty="0" err="1"/>
              <a:t>i</a:t>
            </a:r>
            <a:r>
              <a:rPr lang="en-US" altLang="zh-CN" sz="2400" dirty="0"/>
              <a:t> &lt; </a:t>
            </a:r>
            <a:r>
              <a:rPr lang="en-US" altLang="zh-CN" sz="2400" dirty="0" err="1"/>
              <a:t>len</a:t>
            </a:r>
            <a:r>
              <a:rPr lang="en-US" altLang="zh-CN" sz="2400" dirty="0"/>
              <a:t>; </a:t>
            </a:r>
            <a:r>
              <a:rPr lang="en-US" altLang="zh-CN" sz="2400" dirty="0" err="1"/>
              <a:t>i</a:t>
            </a:r>
            <a:r>
              <a:rPr lang="en-US" altLang="zh-CN" sz="2400" dirty="0"/>
              <a:t>++)</a:t>
            </a:r>
          </a:p>
          <a:p>
            <a:pPr>
              <a:defRPr/>
            </a:pPr>
            <a:r>
              <a:rPr lang="en-US" altLang="zh-CN" sz="2400" dirty="0"/>
              <a:t>//@</a:t>
            </a:r>
            <a:r>
              <a:rPr lang="en-US" altLang="zh-CN" sz="2400" dirty="0" err="1"/>
              <a:t>loop_invariant</a:t>
            </a:r>
            <a:r>
              <a:rPr lang="en-US" altLang="zh-CN" sz="2400" dirty="0"/>
              <a:t> 0 &lt;= </a:t>
            </a:r>
            <a:r>
              <a:rPr lang="en-US" altLang="zh-CN" sz="2400" dirty="0" err="1"/>
              <a:t>i</a:t>
            </a:r>
            <a:r>
              <a:rPr lang="en-US" altLang="zh-CN" sz="2400" dirty="0"/>
              <a:t>;</a:t>
            </a:r>
          </a:p>
          <a:p>
            <a:pPr>
              <a:defRPr/>
            </a:pPr>
            <a:r>
              <a:rPr lang="en-US" altLang="zh-CN" sz="2400" dirty="0"/>
              <a:t>{</a:t>
            </a:r>
          </a:p>
          <a:p>
            <a:pPr indent="87313">
              <a:defRPr/>
            </a:pPr>
            <a:r>
              <a:rPr lang="en-US" altLang="zh-CN" sz="2400" dirty="0" err="1"/>
              <a:t>int</a:t>
            </a:r>
            <a:r>
              <a:rPr lang="en-US" altLang="zh-CN" sz="2400" dirty="0"/>
              <a:t> </a:t>
            </a:r>
            <a:r>
              <a:rPr lang="en-US" altLang="zh-CN" sz="2400" dirty="0" err="1"/>
              <a:t>ch</a:t>
            </a:r>
            <a:r>
              <a:rPr lang="en-US" altLang="zh-CN" sz="2400" dirty="0"/>
              <a:t>  =  </a:t>
            </a:r>
            <a:r>
              <a:rPr lang="en-US" altLang="zh-CN" sz="2400" dirty="0" err="1"/>
              <a:t>char_ord</a:t>
            </a:r>
            <a:r>
              <a:rPr lang="en-US" altLang="zh-CN" sz="2400" dirty="0"/>
              <a:t>(</a:t>
            </a:r>
            <a:r>
              <a:rPr lang="en-US" altLang="zh-CN" sz="2400" dirty="0" err="1"/>
              <a:t>string_charat</a:t>
            </a:r>
            <a:r>
              <a:rPr lang="en-US" altLang="zh-CN" sz="2400" dirty="0"/>
              <a:t>(s,  </a:t>
            </a:r>
            <a:r>
              <a:rPr lang="en-US" altLang="zh-CN" sz="2400" dirty="0" err="1"/>
              <a:t>i</a:t>
            </a:r>
            <a:r>
              <a:rPr lang="en-US" altLang="zh-CN" sz="2400" dirty="0"/>
              <a:t>)); </a:t>
            </a:r>
          </a:p>
          <a:p>
            <a:pPr indent="87313">
              <a:defRPr/>
            </a:pPr>
            <a:r>
              <a:rPr lang="en-US" altLang="zh-CN" sz="2400" dirty="0"/>
              <a:t>h = 31*h;</a:t>
            </a:r>
          </a:p>
          <a:p>
            <a:pPr indent="87313">
              <a:defRPr/>
            </a:pPr>
            <a:r>
              <a:rPr lang="en-US" altLang="zh-CN" sz="2400" dirty="0"/>
              <a:t>h = h + </a:t>
            </a:r>
            <a:r>
              <a:rPr lang="en-US" altLang="zh-CN" sz="2400" dirty="0" err="1"/>
              <a:t>ch</a:t>
            </a:r>
            <a:r>
              <a:rPr lang="en-US" altLang="zh-CN" sz="2400" dirty="0"/>
              <a:t>;</a:t>
            </a:r>
          </a:p>
          <a:p>
            <a:pPr>
              <a:defRPr/>
            </a:pPr>
            <a:r>
              <a:rPr lang="en-US" altLang="zh-CN" sz="2400" dirty="0"/>
              <a:t>}</a:t>
            </a:r>
          </a:p>
          <a:p>
            <a:pPr>
              <a:defRPr/>
            </a:pPr>
            <a:endParaRPr lang="en-US" altLang="zh-CN" sz="2400" dirty="0"/>
          </a:p>
          <a:p>
            <a:pPr>
              <a:defRPr/>
            </a:pPr>
            <a:r>
              <a:rPr lang="en-US" altLang="zh-CN" sz="2400" dirty="0"/>
              <a:t>much better</a:t>
            </a:r>
            <a:r>
              <a:rPr lang="zh-CN" altLang="en-US" sz="2400" dirty="0"/>
              <a:t>！</a:t>
            </a:r>
            <a:endParaRPr lang="en-US" altLang="zh-CN" sz="2400" dirty="0"/>
          </a:p>
          <a:p>
            <a:pPr>
              <a:defRPr/>
            </a:pPr>
            <a:endParaRPr lang="en-US" altLang="zh-CN" sz="2400" dirty="0"/>
          </a:p>
          <a:p>
            <a:pPr>
              <a:defRPr/>
            </a:pPr>
            <a:r>
              <a:rPr lang="en-US" altLang="zh-CN" sz="2400" dirty="0" err="1"/>
              <a:t>ht_stats</a:t>
            </a:r>
            <a:r>
              <a:rPr lang="zh-CN" altLang="en-US" sz="2400" dirty="0"/>
              <a:t>返回结果：</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ED7326-822F-46DF-9469-4F5193809E9A}"/>
              </a:ext>
            </a:extLst>
          </p:cNvPr>
          <p:cNvSpPr/>
          <p:nvPr/>
        </p:nvSpPr>
        <p:spPr>
          <a:xfrm>
            <a:off x="550863" y="1573213"/>
            <a:ext cx="5849937" cy="3540125"/>
          </a:xfrm>
          <a:prstGeom prst="rect">
            <a:avLst/>
          </a:prstGeom>
          <a:noFill/>
        </p:spPr>
        <p:txBody>
          <a:bodyPr>
            <a:spAutoFit/>
          </a:bodyPr>
          <a:lstStyle/>
          <a:p>
            <a:pPr>
              <a:defRPr/>
            </a:pPr>
            <a:r>
              <a:rPr lang="en-US" altLang="zh-CN" sz="2800" dirty="0" err="1"/>
              <a:t>rand_t</a:t>
            </a:r>
            <a:r>
              <a:rPr lang="en-US" altLang="zh-CN" sz="2800" dirty="0"/>
              <a:t> r = </a:t>
            </a:r>
            <a:r>
              <a:rPr lang="en-US" altLang="zh-CN" sz="2800" dirty="0" err="1"/>
              <a:t>init_rand</a:t>
            </a:r>
            <a:r>
              <a:rPr lang="en-US" altLang="zh-CN" sz="2800" dirty="0"/>
              <a:t>(0x1337BEEF); </a:t>
            </a:r>
          </a:p>
          <a:p>
            <a:pPr>
              <a:defRPr/>
            </a:pPr>
            <a:r>
              <a:rPr lang="en-US" altLang="zh-CN" sz="2800" dirty="0"/>
              <a:t>for (</a:t>
            </a:r>
            <a:r>
              <a:rPr lang="en-US" altLang="zh-CN" sz="2800" dirty="0" err="1"/>
              <a:t>int</a:t>
            </a:r>
            <a:r>
              <a:rPr lang="en-US" altLang="zh-CN" sz="2800" dirty="0"/>
              <a:t> </a:t>
            </a:r>
            <a:r>
              <a:rPr lang="en-US" altLang="zh-CN" sz="2800" dirty="0" err="1"/>
              <a:t>i</a:t>
            </a:r>
            <a:r>
              <a:rPr lang="en-US" altLang="zh-CN" sz="2800" dirty="0"/>
              <a:t> = 0; </a:t>
            </a:r>
            <a:r>
              <a:rPr lang="en-US" altLang="zh-CN" sz="2800" dirty="0" err="1"/>
              <a:t>i</a:t>
            </a:r>
            <a:r>
              <a:rPr lang="en-US" altLang="zh-CN" sz="2800" dirty="0"/>
              <a:t> &lt; </a:t>
            </a:r>
            <a:r>
              <a:rPr lang="en-US" altLang="zh-CN" sz="2800" dirty="0" err="1"/>
              <a:t>len</a:t>
            </a:r>
            <a:r>
              <a:rPr lang="en-US" altLang="zh-CN" sz="2800" dirty="0"/>
              <a:t>; </a:t>
            </a:r>
            <a:r>
              <a:rPr lang="en-US" altLang="zh-CN" sz="2800" dirty="0" err="1"/>
              <a:t>i</a:t>
            </a:r>
            <a:r>
              <a:rPr lang="en-US" altLang="zh-CN" sz="2800" dirty="0"/>
              <a:t>++)</a:t>
            </a:r>
          </a:p>
          <a:p>
            <a:pPr>
              <a:defRPr/>
            </a:pPr>
            <a:r>
              <a:rPr lang="en-US" altLang="zh-CN" sz="2800" dirty="0"/>
              <a:t>//@</a:t>
            </a:r>
            <a:r>
              <a:rPr lang="en-US" altLang="zh-CN" sz="2800" dirty="0" err="1"/>
              <a:t>loop_invariant</a:t>
            </a:r>
            <a:r>
              <a:rPr lang="en-US" altLang="zh-CN" sz="2800" dirty="0"/>
              <a:t> 0 &lt;= </a:t>
            </a:r>
            <a:r>
              <a:rPr lang="en-US" altLang="zh-CN" sz="2800" dirty="0" err="1"/>
              <a:t>i</a:t>
            </a:r>
            <a:r>
              <a:rPr lang="en-US" altLang="zh-CN" sz="2800" dirty="0"/>
              <a:t>;</a:t>
            </a:r>
          </a:p>
          <a:p>
            <a:pPr>
              <a:defRPr/>
            </a:pPr>
            <a:r>
              <a:rPr lang="en-US" altLang="zh-CN" sz="2800" dirty="0"/>
              <a:t>{</a:t>
            </a:r>
          </a:p>
          <a:p>
            <a:pPr>
              <a:defRPr/>
            </a:pPr>
            <a:r>
              <a:rPr lang="en-US" altLang="zh-CN" sz="2800" dirty="0" err="1"/>
              <a:t>int</a:t>
            </a:r>
            <a:r>
              <a:rPr lang="en-US" altLang="zh-CN" sz="2800" dirty="0"/>
              <a:t> </a:t>
            </a:r>
            <a:r>
              <a:rPr lang="en-US" altLang="zh-CN" sz="2800" dirty="0" err="1"/>
              <a:t>ch</a:t>
            </a:r>
            <a:r>
              <a:rPr lang="en-US" altLang="zh-CN" sz="2800" dirty="0"/>
              <a:t>  =  </a:t>
            </a:r>
            <a:r>
              <a:rPr lang="en-US" altLang="zh-CN" sz="2800" dirty="0" err="1"/>
              <a:t>char_ord</a:t>
            </a:r>
            <a:r>
              <a:rPr lang="en-US" altLang="zh-CN" sz="2800" dirty="0"/>
              <a:t>(</a:t>
            </a:r>
            <a:r>
              <a:rPr lang="en-US" altLang="zh-CN" sz="2800" dirty="0" err="1"/>
              <a:t>string_charat</a:t>
            </a:r>
            <a:r>
              <a:rPr lang="en-US" altLang="zh-CN" sz="2800" dirty="0"/>
              <a:t>(s,  </a:t>
            </a:r>
            <a:r>
              <a:rPr lang="en-US" altLang="zh-CN" sz="2800" dirty="0" err="1"/>
              <a:t>i</a:t>
            </a:r>
            <a:r>
              <a:rPr lang="en-US" altLang="zh-CN" sz="2800" dirty="0"/>
              <a:t>)); </a:t>
            </a:r>
          </a:p>
          <a:p>
            <a:pPr marL="176213">
              <a:defRPr/>
            </a:pPr>
            <a:r>
              <a:rPr lang="en-US" altLang="zh-CN" sz="2800" dirty="0"/>
              <a:t>h = rand(r) * h;</a:t>
            </a:r>
          </a:p>
          <a:p>
            <a:pPr marL="176213">
              <a:defRPr/>
            </a:pPr>
            <a:r>
              <a:rPr lang="en-US" altLang="zh-CN" sz="2800" dirty="0"/>
              <a:t>h = h + </a:t>
            </a:r>
            <a:r>
              <a:rPr lang="en-US" altLang="zh-CN" sz="2800" dirty="0" err="1"/>
              <a:t>ch</a:t>
            </a:r>
            <a:r>
              <a:rPr lang="en-US" altLang="zh-CN" sz="2800" dirty="0"/>
              <a:t>;</a:t>
            </a:r>
          </a:p>
          <a:p>
            <a:pPr>
              <a:defRPr/>
            </a:pPr>
            <a:r>
              <a:rPr lang="en-US" altLang="zh-CN" sz="2800" dirty="0"/>
              <a:t>}</a:t>
            </a:r>
          </a:p>
        </p:txBody>
      </p:sp>
      <p:sp>
        <p:nvSpPr>
          <p:cNvPr id="12291" name="矩形 2">
            <a:extLst>
              <a:ext uri="{FF2B5EF4-FFF2-40B4-BE49-F238E27FC236}">
                <a16:creationId xmlns:a16="http://schemas.microsoft.com/office/drawing/2014/main" id="{BCEF6EA6-9E27-4F12-8202-639530592E21}"/>
              </a:ext>
            </a:extLst>
          </p:cNvPr>
          <p:cNvSpPr>
            <a:spLocks noChangeArrowheads="1"/>
          </p:cNvSpPr>
          <p:nvPr/>
        </p:nvSpPr>
        <p:spPr bwMode="auto">
          <a:xfrm>
            <a:off x="6596063" y="280988"/>
            <a:ext cx="5270500" cy="6124575"/>
          </a:xfrm>
          <a:prstGeom prst="rect">
            <a:avLst/>
          </a:prstGeom>
          <a:solidFill>
            <a:schemeClr val="accent1">
              <a:lumMod val="20000"/>
              <a:lumOff val="80000"/>
            </a:schemeClr>
          </a:soli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800" dirty="0"/>
              <a:t>Hash table distribution: how many chains have size...</a:t>
            </a:r>
          </a:p>
          <a:p>
            <a:pPr>
              <a:defRPr/>
            </a:pPr>
            <a:r>
              <a:rPr lang="en-US" altLang="zh-CN" sz="2800" dirty="0"/>
              <a:t>...0:   3796</a:t>
            </a:r>
          </a:p>
          <a:p>
            <a:pPr>
              <a:defRPr/>
            </a:pPr>
            <a:r>
              <a:rPr lang="en-US" altLang="zh-CN" sz="2800" dirty="0"/>
              <a:t>...1:   6214</a:t>
            </a:r>
          </a:p>
          <a:p>
            <a:pPr>
              <a:defRPr/>
            </a:pPr>
            <a:r>
              <a:rPr lang="en-US" altLang="zh-CN" sz="2800" dirty="0"/>
              <a:t>...2:   5424</a:t>
            </a:r>
          </a:p>
          <a:p>
            <a:pPr>
              <a:defRPr/>
            </a:pPr>
            <a:r>
              <a:rPr lang="en-US" altLang="zh-CN" sz="2800" dirty="0"/>
              <a:t>...3:   3589</a:t>
            </a:r>
          </a:p>
          <a:p>
            <a:pPr>
              <a:defRPr/>
            </a:pPr>
            <a:r>
              <a:rPr lang="en-US" altLang="zh-CN" sz="2800" dirty="0"/>
              <a:t>...4:   2101</a:t>
            </a:r>
          </a:p>
          <a:p>
            <a:pPr>
              <a:defRPr/>
            </a:pPr>
            <a:r>
              <a:rPr lang="en-US" altLang="zh-CN" sz="2800" dirty="0"/>
              <a:t>...5:   1006</a:t>
            </a:r>
          </a:p>
          <a:p>
            <a:pPr>
              <a:defRPr/>
            </a:pPr>
            <a:r>
              <a:rPr lang="en-US" altLang="zh-CN" sz="2800" dirty="0"/>
              <a:t>...6:   455</a:t>
            </a:r>
          </a:p>
          <a:p>
            <a:pPr>
              <a:defRPr/>
            </a:pPr>
            <a:r>
              <a:rPr lang="en-US" altLang="zh-CN" sz="2800" dirty="0"/>
              <a:t>...7:   145</a:t>
            </a:r>
          </a:p>
          <a:p>
            <a:pPr>
              <a:defRPr/>
            </a:pPr>
            <a:r>
              <a:rPr lang="en-US" altLang="zh-CN" sz="2800" dirty="0"/>
              <a:t>...8:    48</a:t>
            </a:r>
          </a:p>
          <a:p>
            <a:pPr>
              <a:defRPr/>
            </a:pPr>
            <a:r>
              <a:rPr lang="en-US" altLang="zh-CN" sz="2800" dirty="0"/>
              <a:t>...9:    15</a:t>
            </a:r>
          </a:p>
          <a:p>
            <a:pPr>
              <a:defRPr/>
            </a:pPr>
            <a:r>
              <a:rPr lang="en-US" altLang="zh-CN" sz="2800" dirty="0"/>
              <a:t>...10+:  7</a:t>
            </a:r>
          </a:p>
          <a:p>
            <a:pPr>
              <a:defRPr/>
            </a:pPr>
            <a:r>
              <a:rPr lang="en-US" altLang="zh-CN" sz="2800" dirty="0"/>
              <a:t>Longest chain: 11</a:t>
            </a:r>
          </a:p>
        </p:txBody>
      </p:sp>
      <p:sp>
        <p:nvSpPr>
          <p:cNvPr id="12292" name="文本框 4">
            <a:extLst>
              <a:ext uri="{FF2B5EF4-FFF2-40B4-BE49-F238E27FC236}">
                <a16:creationId xmlns:a16="http://schemas.microsoft.com/office/drawing/2014/main" id="{D3F296E2-89BC-4C48-8F5B-C7C4EE1363A4}"/>
              </a:ext>
            </a:extLst>
          </p:cNvPr>
          <p:cNvSpPr txBox="1">
            <a:spLocks noChangeArrowheads="1"/>
          </p:cNvSpPr>
          <p:nvPr/>
        </p:nvSpPr>
        <p:spPr bwMode="auto">
          <a:xfrm>
            <a:off x="550863" y="935038"/>
            <a:ext cx="5445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b="1"/>
              <a:t>加入随机性</a:t>
            </a:r>
            <a:endParaRPr lang="en-US" altLang="zh-CN" sz="32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ECC030-FCAB-4D42-89B1-D69D9E2B57C6}"/>
              </a:ext>
            </a:extLst>
          </p:cNvPr>
          <p:cNvSpPr/>
          <p:nvPr/>
        </p:nvSpPr>
        <p:spPr>
          <a:xfrm>
            <a:off x="690563" y="1717675"/>
            <a:ext cx="6097587" cy="3108325"/>
          </a:xfrm>
          <a:prstGeom prst="rect">
            <a:avLst/>
          </a:prstGeom>
          <a:solidFill>
            <a:schemeClr val="accent2">
              <a:lumMod val="20000"/>
              <a:lumOff val="80000"/>
            </a:schemeClr>
          </a:solidFill>
        </p:spPr>
        <p:txBody>
          <a:bodyPr>
            <a:spAutoFit/>
          </a:bodyPr>
          <a:lstStyle/>
          <a:p>
            <a:pPr>
              <a:defRPr/>
            </a:pPr>
            <a:r>
              <a:rPr lang="en-US" altLang="zh-CN" sz="2800" dirty="0"/>
              <a:t>for (</a:t>
            </a:r>
            <a:r>
              <a:rPr lang="en-US" altLang="zh-CN" sz="2800" dirty="0" err="1"/>
              <a:t>int</a:t>
            </a:r>
            <a:r>
              <a:rPr lang="en-US" altLang="zh-CN" sz="2800" dirty="0"/>
              <a:t> </a:t>
            </a:r>
            <a:r>
              <a:rPr lang="en-US" altLang="zh-CN" sz="2800" dirty="0" err="1"/>
              <a:t>i</a:t>
            </a:r>
            <a:r>
              <a:rPr lang="en-US" altLang="zh-CN" sz="2800" dirty="0"/>
              <a:t> = 0; </a:t>
            </a:r>
            <a:r>
              <a:rPr lang="en-US" altLang="zh-CN" sz="2800" dirty="0" err="1"/>
              <a:t>i</a:t>
            </a:r>
            <a:r>
              <a:rPr lang="en-US" altLang="zh-CN" sz="2800" dirty="0"/>
              <a:t> &lt; </a:t>
            </a:r>
            <a:r>
              <a:rPr lang="en-US" altLang="zh-CN" sz="2800" dirty="0" err="1"/>
              <a:t>len</a:t>
            </a:r>
            <a:r>
              <a:rPr lang="en-US" altLang="zh-CN" sz="2800" dirty="0"/>
              <a:t>; </a:t>
            </a:r>
            <a:r>
              <a:rPr lang="en-US" altLang="zh-CN" sz="2800" dirty="0" err="1"/>
              <a:t>i</a:t>
            </a:r>
            <a:r>
              <a:rPr lang="en-US" altLang="zh-CN" sz="2800" dirty="0"/>
              <a:t>++)</a:t>
            </a:r>
          </a:p>
          <a:p>
            <a:pPr>
              <a:defRPr/>
            </a:pPr>
            <a:r>
              <a:rPr lang="en-US" altLang="zh-CN" sz="2800" dirty="0"/>
              <a:t>//@</a:t>
            </a:r>
            <a:r>
              <a:rPr lang="en-US" altLang="zh-CN" sz="2800" dirty="0" err="1"/>
              <a:t>loop_invariant</a:t>
            </a:r>
            <a:r>
              <a:rPr lang="en-US" altLang="zh-CN" sz="2800" dirty="0"/>
              <a:t> 0 &lt;= </a:t>
            </a:r>
            <a:r>
              <a:rPr lang="en-US" altLang="zh-CN" sz="2800" dirty="0" err="1"/>
              <a:t>i</a:t>
            </a:r>
            <a:r>
              <a:rPr lang="en-US" altLang="zh-CN" sz="2800" dirty="0"/>
              <a:t>;</a:t>
            </a:r>
          </a:p>
          <a:p>
            <a:pPr>
              <a:defRPr/>
            </a:pPr>
            <a:r>
              <a:rPr lang="en-US" altLang="zh-CN" sz="2800" dirty="0"/>
              <a:t>{</a:t>
            </a:r>
          </a:p>
          <a:p>
            <a:pPr marL="176213">
              <a:defRPr/>
            </a:pPr>
            <a:r>
              <a:rPr lang="en-US" altLang="zh-CN" sz="2800" dirty="0" err="1"/>
              <a:t>int</a:t>
            </a:r>
            <a:r>
              <a:rPr lang="en-US" altLang="zh-CN" sz="2800" dirty="0"/>
              <a:t> </a:t>
            </a:r>
            <a:r>
              <a:rPr lang="en-US" altLang="zh-CN" sz="2800" dirty="0" err="1"/>
              <a:t>ch</a:t>
            </a:r>
            <a:r>
              <a:rPr lang="en-US" altLang="zh-CN" sz="2800" dirty="0"/>
              <a:t>  =  </a:t>
            </a:r>
            <a:r>
              <a:rPr lang="en-US" altLang="zh-CN" sz="2800" dirty="0" err="1"/>
              <a:t>char_ord</a:t>
            </a:r>
            <a:r>
              <a:rPr lang="en-US" altLang="zh-CN" sz="2800" dirty="0"/>
              <a:t>(</a:t>
            </a:r>
            <a:r>
              <a:rPr lang="en-US" altLang="zh-CN" sz="2800" dirty="0" err="1"/>
              <a:t>string_charat</a:t>
            </a:r>
            <a:r>
              <a:rPr lang="en-US" altLang="zh-CN" sz="2800" dirty="0"/>
              <a:t>(s,  </a:t>
            </a:r>
            <a:r>
              <a:rPr lang="en-US" altLang="zh-CN" sz="2800" dirty="0" err="1"/>
              <a:t>i</a:t>
            </a:r>
            <a:r>
              <a:rPr lang="en-US" altLang="zh-CN" sz="2800" dirty="0"/>
              <a:t>)); </a:t>
            </a:r>
          </a:p>
          <a:p>
            <a:pPr marL="176213">
              <a:defRPr/>
            </a:pPr>
            <a:r>
              <a:rPr lang="en-US" altLang="zh-CN" sz="2800" dirty="0"/>
              <a:t>h = 1664525 * h + 1013904223;</a:t>
            </a:r>
          </a:p>
          <a:p>
            <a:pPr marL="176213">
              <a:defRPr/>
            </a:pPr>
            <a:r>
              <a:rPr lang="en-US" altLang="zh-CN" sz="2800" dirty="0"/>
              <a:t>h = h + </a:t>
            </a:r>
            <a:r>
              <a:rPr lang="en-US" altLang="zh-CN" sz="2800" dirty="0" err="1"/>
              <a:t>ch</a:t>
            </a:r>
            <a:r>
              <a:rPr lang="en-US" altLang="zh-CN" sz="2800" dirty="0"/>
              <a:t>;</a:t>
            </a:r>
          </a:p>
          <a:p>
            <a:pPr>
              <a:defRPr/>
            </a:pPr>
            <a:r>
              <a:rPr lang="en-US" altLang="zh-CN" sz="2800" dirty="0"/>
              <a:t>}</a:t>
            </a:r>
          </a:p>
        </p:txBody>
      </p:sp>
      <p:sp>
        <p:nvSpPr>
          <p:cNvPr id="13315" name="矩形 3">
            <a:extLst>
              <a:ext uri="{FF2B5EF4-FFF2-40B4-BE49-F238E27FC236}">
                <a16:creationId xmlns:a16="http://schemas.microsoft.com/office/drawing/2014/main" id="{5EBEB8DF-0C7E-4ED3-BD43-BD8BE03B25CA}"/>
              </a:ext>
            </a:extLst>
          </p:cNvPr>
          <p:cNvSpPr>
            <a:spLocks noChangeArrowheads="1"/>
          </p:cNvSpPr>
          <p:nvPr/>
        </p:nvSpPr>
        <p:spPr bwMode="auto">
          <a:xfrm>
            <a:off x="938213" y="887413"/>
            <a:ext cx="47164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b="1"/>
              <a:t>加入随机性的另一种方法</a:t>
            </a:r>
          </a:p>
        </p:txBody>
      </p:sp>
      <p:sp>
        <p:nvSpPr>
          <p:cNvPr id="13316" name="文本框 4">
            <a:extLst>
              <a:ext uri="{FF2B5EF4-FFF2-40B4-BE49-F238E27FC236}">
                <a16:creationId xmlns:a16="http://schemas.microsoft.com/office/drawing/2014/main" id="{188A5939-DFCC-4AF8-B37C-13559B92A54B}"/>
              </a:ext>
            </a:extLst>
          </p:cNvPr>
          <p:cNvSpPr txBox="1">
            <a:spLocks noChangeArrowheads="1"/>
          </p:cNvSpPr>
          <p:nvPr/>
        </p:nvSpPr>
        <p:spPr bwMode="auto">
          <a:xfrm>
            <a:off x="7396163" y="1409700"/>
            <a:ext cx="3860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600"/>
              <a:t>哈希函数的关键：</a:t>
            </a:r>
            <a:endParaRPr lang="en-US" altLang="zh-CN" sz="3600"/>
          </a:p>
          <a:p>
            <a:pPr>
              <a:lnSpc>
                <a:spcPct val="100000"/>
              </a:lnSpc>
              <a:spcBef>
                <a:spcPct val="0"/>
              </a:spcBef>
              <a:buFontTx/>
              <a:buNone/>
            </a:pPr>
            <a:r>
              <a:rPr lang="en-US" altLang="zh-CN" sz="3600"/>
              <a:t>1</a:t>
            </a:r>
            <a:r>
              <a:rPr lang="zh-CN" altLang="en-US" sz="3600"/>
              <a:t>。算得快；</a:t>
            </a:r>
            <a:endParaRPr lang="en-US" altLang="zh-CN" sz="3600"/>
          </a:p>
          <a:p>
            <a:pPr>
              <a:lnSpc>
                <a:spcPct val="100000"/>
              </a:lnSpc>
              <a:spcBef>
                <a:spcPct val="0"/>
              </a:spcBef>
              <a:buFontTx/>
              <a:buNone/>
            </a:pPr>
            <a:r>
              <a:rPr lang="en-US" altLang="zh-CN" sz="3600"/>
              <a:t>2</a:t>
            </a:r>
            <a:r>
              <a:rPr lang="zh-CN" altLang="en-US" sz="3600"/>
              <a:t>。哈希值分布均匀；</a:t>
            </a:r>
            <a:endParaRPr lang="en-US" altLang="zh-CN" sz="3600"/>
          </a:p>
          <a:p>
            <a:pPr>
              <a:lnSpc>
                <a:spcPct val="100000"/>
              </a:lnSpc>
              <a:spcBef>
                <a:spcPct val="0"/>
              </a:spcBef>
              <a:buFontTx/>
              <a:buNone/>
            </a:pPr>
            <a:r>
              <a:rPr lang="en-US" altLang="zh-CN" sz="3600"/>
              <a:t>3</a:t>
            </a:r>
            <a:r>
              <a:rPr lang="zh-CN" altLang="en-US" sz="3600"/>
              <a:t>。使用随机性避免系统偏差。</a:t>
            </a:r>
            <a:endParaRPr lang="en-US" altLang="zh-CN" sz="3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
            <a:extLst>
              <a:ext uri="{FF2B5EF4-FFF2-40B4-BE49-F238E27FC236}">
                <a16:creationId xmlns:a16="http://schemas.microsoft.com/office/drawing/2014/main" id="{CA419371-7982-49C1-9F13-AEB11D20C685}"/>
              </a:ext>
            </a:extLst>
          </p:cNvPr>
          <p:cNvSpPr txBox="1">
            <a:spLocks noChangeArrowheads="1"/>
          </p:cNvSpPr>
          <p:nvPr/>
        </p:nvSpPr>
        <p:spPr bwMode="auto">
          <a:xfrm>
            <a:off x="611188" y="652463"/>
            <a:ext cx="110521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b="1"/>
              <a:t>5 </a:t>
            </a:r>
            <a:r>
              <a:rPr lang="zh-CN" altLang="en-US" b="1"/>
              <a:t>实现一个固定大小的哈希表</a:t>
            </a:r>
            <a:r>
              <a:rPr lang="en-US" altLang="zh-CN" b="1"/>
              <a:t> (A fixed-Size Implementation of Hash Tables)</a:t>
            </a:r>
            <a:endParaRPr lang="zh-CN" altLang="en-US" b="1"/>
          </a:p>
        </p:txBody>
      </p:sp>
      <p:sp>
        <p:nvSpPr>
          <p:cNvPr id="4" name="矩形 3">
            <a:extLst>
              <a:ext uri="{FF2B5EF4-FFF2-40B4-BE49-F238E27FC236}">
                <a16:creationId xmlns:a16="http://schemas.microsoft.com/office/drawing/2014/main" id="{A9BAA2FE-5E82-4975-9F1D-B075CCE8CF09}"/>
              </a:ext>
            </a:extLst>
          </p:cNvPr>
          <p:cNvSpPr/>
          <p:nvPr/>
        </p:nvSpPr>
        <p:spPr>
          <a:xfrm>
            <a:off x="771525" y="2763838"/>
            <a:ext cx="5527675" cy="3416300"/>
          </a:xfrm>
          <a:prstGeom prst="rect">
            <a:avLst/>
          </a:prstGeom>
        </p:spPr>
        <p:txBody>
          <a:bodyPr>
            <a:spAutoFit/>
          </a:bodyPr>
          <a:lstStyle/>
          <a:p>
            <a:pPr>
              <a:defRPr/>
            </a:pPr>
            <a:r>
              <a:rPr lang="en-US" altLang="zh-CN" sz="2400" dirty="0"/>
              <a:t>/*****************************/</a:t>
            </a:r>
          </a:p>
          <a:p>
            <a:pPr>
              <a:defRPr/>
            </a:pPr>
            <a:r>
              <a:rPr lang="en-US" altLang="zh-CN" sz="2400" dirty="0"/>
              <a:t>/*            </a:t>
            </a:r>
            <a:r>
              <a:rPr lang="zh-CN" altLang="en-US" sz="2400" dirty="0"/>
              <a:t>库方实现                               </a:t>
            </a:r>
            <a:r>
              <a:rPr lang="en-US" altLang="zh-CN" sz="2400" dirty="0"/>
              <a:t>*/</a:t>
            </a:r>
          </a:p>
          <a:p>
            <a:pPr>
              <a:defRPr/>
            </a:pPr>
            <a:r>
              <a:rPr lang="en-US" altLang="zh-CN" sz="2400" dirty="0"/>
              <a:t>/*****************************/ </a:t>
            </a:r>
          </a:p>
          <a:p>
            <a:pPr>
              <a:defRPr/>
            </a:pPr>
            <a:r>
              <a:rPr lang="en-US" altLang="zh-CN" sz="2400" dirty="0" err="1"/>
              <a:t>struct</a:t>
            </a:r>
            <a:r>
              <a:rPr lang="en-US" altLang="zh-CN" sz="2400" dirty="0"/>
              <a:t> </a:t>
            </a:r>
            <a:r>
              <a:rPr lang="en-US" altLang="zh-CN" sz="2400" dirty="0" err="1"/>
              <a:t>list_node</a:t>
            </a:r>
            <a:r>
              <a:rPr lang="en-US" altLang="zh-CN" sz="2400" dirty="0"/>
              <a:t> {</a:t>
            </a:r>
          </a:p>
          <a:p>
            <a:pPr marL="80963">
              <a:defRPr/>
            </a:pPr>
            <a:r>
              <a:rPr lang="en-US" altLang="zh-CN" sz="2400" dirty="0" err="1"/>
              <a:t>elem</a:t>
            </a:r>
            <a:r>
              <a:rPr lang="en-US" altLang="zh-CN" sz="2400" dirty="0"/>
              <a:t> data;	/* data != NULL */ </a:t>
            </a:r>
          </a:p>
          <a:p>
            <a:pPr marL="80963">
              <a:defRPr/>
            </a:pPr>
            <a:r>
              <a:rPr lang="en-US" altLang="zh-CN" sz="2400" dirty="0" err="1"/>
              <a:t>struct</a:t>
            </a:r>
            <a:r>
              <a:rPr lang="en-US" altLang="zh-CN" sz="2400" dirty="0"/>
              <a:t>  </a:t>
            </a:r>
            <a:r>
              <a:rPr lang="en-US" altLang="zh-CN" sz="2400" dirty="0" err="1"/>
              <a:t>list_node</a:t>
            </a:r>
            <a:r>
              <a:rPr lang="en-US" altLang="zh-CN" sz="2400" dirty="0"/>
              <a:t>*  next;</a:t>
            </a:r>
          </a:p>
          <a:p>
            <a:pPr>
              <a:defRPr/>
            </a:pPr>
            <a:r>
              <a:rPr lang="en-US" altLang="zh-CN" sz="2400" dirty="0"/>
              <a:t>};</a:t>
            </a:r>
          </a:p>
          <a:p>
            <a:pPr>
              <a:defRPr/>
            </a:pPr>
            <a:r>
              <a:rPr lang="en-US" altLang="zh-CN" sz="2400" dirty="0" err="1"/>
              <a:t>typedef</a:t>
            </a:r>
            <a:r>
              <a:rPr lang="en-US" altLang="zh-CN" sz="2400" dirty="0"/>
              <a:t> </a:t>
            </a:r>
            <a:r>
              <a:rPr lang="en-US" altLang="zh-CN" sz="2400" dirty="0" err="1"/>
              <a:t>struct</a:t>
            </a:r>
            <a:r>
              <a:rPr lang="en-US" altLang="zh-CN" sz="2400" dirty="0"/>
              <a:t> </a:t>
            </a:r>
            <a:r>
              <a:rPr lang="en-US" altLang="zh-CN" sz="2400" dirty="0" err="1"/>
              <a:t>list_node</a:t>
            </a:r>
            <a:r>
              <a:rPr lang="en-US" altLang="zh-CN" sz="2400" dirty="0"/>
              <a:t> list;</a:t>
            </a:r>
          </a:p>
          <a:p>
            <a:pPr>
              <a:defRPr/>
            </a:pPr>
            <a:endParaRPr lang="en-US" altLang="zh-CN" sz="2400" dirty="0"/>
          </a:p>
        </p:txBody>
      </p:sp>
      <p:sp>
        <p:nvSpPr>
          <p:cNvPr id="5" name="矩形 4">
            <a:extLst>
              <a:ext uri="{FF2B5EF4-FFF2-40B4-BE49-F238E27FC236}">
                <a16:creationId xmlns:a16="http://schemas.microsoft.com/office/drawing/2014/main" id="{5B315C20-CAA0-4486-AA78-83DD6A33342F}"/>
              </a:ext>
            </a:extLst>
          </p:cNvPr>
          <p:cNvSpPr/>
          <p:nvPr/>
        </p:nvSpPr>
        <p:spPr>
          <a:xfrm>
            <a:off x="5913438" y="3840163"/>
            <a:ext cx="6604000" cy="1939925"/>
          </a:xfrm>
          <a:prstGeom prst="rect">
            <a:avLst/>
          </a:prstGeom>
        </p:spPr>
        <p:txBody>
          <a:bodyPr>
            <a:spAutoFit/>
          </a:bodyPr>
          <a:lstStyle/>
          <a:p>
            <a:pPr>
              <a:defRPr/>
            </a:pPr>
            <a:r>
              <a:rPr lang="en-US" altLang="zh-CN" sz="2400" dirty="0" err="1"/>
              <a:t>struct</a:t>
            </a:r>
            <a:r>
              <a:rPr lang="en-US" altLang="zh-CN" sz="2400" dirty="0"/>
              <a:t> </a:t>
            </a:r>
            <a:r>
              <a:rPr lang="en-US" altLang="zh-CN" sz="2400" dirty="0" err="1"/>
              <a:t>ht_header</a:t>
            </a:r>
            <a:r>
              <a:rPr lang="en-US" altLang="zh-CN" sz="2400" dirty="0"/>
              <a:t> {</a:t>
            </a:r>
          </a:p>
          <a:p>
            <a:pPr marL="80963">
              <a:defRPr/>
            </a:pPr>
            <a:r>
              <a:rPr lang="en-US" altLang="zh-CN" sz="2400" dirty="0" err="1"/>
              <a:t>int</a:t>
            </a:r>
            <a:r>
              <a:rPr lang="en-US" altLang="zh-CN" sz="2400" dirty="0"/>
              <a:t> size;	/* size &gt;= 0 */</a:t>
            </a:r>
          </a:p>
          <a:p>
            <a:pPr marL="80963">
              <a:defRPr/>
            </a:pPr>
            <a:r>
              <a:rPr lang="en-US" altLang="zh-CN" sz="2400" dirty="0" err="1"/>
              <a:t>int</a:t>
            </a:r>
            <a:r>
              <a:rPr lang="en-US" altLang="zh-CN" sz="2400" dirty="0"/>
              <a:t> capacity;	/* capacity &gt; 0 */</a:t>
            </a:r>
          </a:p>
          <a:p>
            <a:pPr marL="80963">
              <a:defRPr/>
            </a:pPr>
            <a:r>
              <a:rPr lang="en-US" altLang="zh-CN" sz="2400" dirty="0"/>
              <a:t>list*[]  table;	/* \length(table) == capacity */</a:t>
            </a:r>
          </a:p>
          <a:p>
            <a:pPr>
              <a:defRPr/>
            </a:pPr>
            <a:r>
              <a:rPr lang="en-US" altLang="zh-CN" sz="2400" dirty="0"/>
              <a:t>};</a:t>
            </a:r>
          </a:p>
        </p:txBody>
      </p:sp>
      <p:cxnSp>
        <p:nvCxnSpPr>
          <p:cNvPr id="7" name="直接连接符 6">
            <a:extLst>
              <a:ext uri="{FF2B5EF4-FFF2-40B4-BE49-F238E27FC236}">
                <a16:creationId xmlns:a16="http://schemas.microsoft.com/office/drawing/2014/main" id="{D55A1727-C57C-4C81-B4C5-8958726445B2}"/>
              </a:ext>
            </a:extLst>
          </p:cNvPr>
          <p:cNvCxnSpPr/>
          <p:nvPr/>
        </p:nvCxnSpPr>
        <p:spPr>
          <a:xfrm>
            <a:off x="731838" y="4011613"/>
            <a:ext cx="0" cy="1647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55BA04B-A3EB-421B-A72A-9F544618C64A}"/>
              </a:ext>
            </a:extLst>
          </p:cNvPr>
          <p:cNvCxnSpPr/>
          <p:nvPr/>
        </p:nvCxnSpPr>
        <p:spPr>
          <a:xfrm>
            <a:off x="5892800" y="3840163"/>
            <a:ext cx="0" cy="1787525"/>
          </a:xfrm>
          <a:prstGeom prst="line">
            <a:avLst/>
          </a:prstGeom>
        </p:spPr>
        <p:style>
          <a:lnRef idx="1">
            <a:schemeClr val="accent1"/>
          </a:lnRef>
          <a:fillRef idx="0">
            <a:schemeClr val="accent1"/>
          </a:fillRef>
          <a:effectRef idx="0">
            <a:schemeClr val="accent1"/>
          </a:effectRef>
          <a:fontRef idx="minor">
            <a:schemeClr val="tx1"/>
          </a:fontRef>
        </p:style>
      </p:cxnSp>
      <p:sp>
        <p:nvSpPr>
          <p:cNvPr id="14343" name="文本框 1">
            <a:extLst>
              <a:ext uri="{FF2B5EF4-FFF2-40B4-BE49-F238E27FC236}">
                <a16:creationId xmlns:a16="http://schemas.microsoft.com/office/drawing/2014/main" id="{18716C50-014F-49B6-8A63-1534E92FE976}"/>
              </a:ext>
            </a:extLst>
          </p:cNvPr>
          <p:cNvSpPr txBox="1">
            <a:spLocks noChangeArrowheads="1"/>
          </p:cNvSpPr>
          <p:nvPr/>
        </p:nvSpPr>
        <p:spPr bwMode="auto">
          <a:xfrm>
            <a:off x="731838" y="1604963"/>
            <a:ext cx="65627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200"/>
              <a:t>定好哈希表大小</a:t>
            </a:r>
            <a:r>
              <a:rPr lang="en-US" altLang="zh-CN" sz="3200"/>
              <a:t>m</a:t>
            </a:r>
          </a:p>
          <a:p>
            <a:pPr>
              <a:lnSpc>
                <a:spcPct val="100000"/>
              </a:lnSpc>
              <a:spcBef>
                <a:spcPct val="0"/>
              </a:spcBef>
              <a:buFontTx/>
              <a:buNone/>
            </a:pPr>
            <a:r>
              <a:rPr lang="zh-CN" altLang="en-US" sz="3200"/>
              <a:t>用分离链表实现哈希表</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D94AE6-1C4B-4622-83E9-86CE723DB9B0}"/>
              </a:ext>
            </a:extLst>
          </p:cNvPr>
          <p:cNvSpPr/>
          <p:nvPr/>
        </p:nvSpPr>
        <p:spPr>
          <a:xfrm>
            <a:off x="1706563" y="1285875"/>
            <a:ext cx="8797925" cy="3970338"/>
          </a:xfrm>
          <a:prstGeom prst="rect">
            <a:avLst/>
          </a:prstGeom>
        </p:spPr>
        <p:txBody>
          <a:bodyPr>
            <a:spAutoFit/>
          </a:bodyPr>
          <a:lstStyle/>
          <a:p>
            <a:pPr>
              <a:defRPr/>
            </a:pPr>
            <a:r>
              <a:rPr lang="en-US" altLang="zh-CN" sz="2800" dirty="0" err="1"/>
              <a:t>bool</a:t>
            </a:r>
            <a:r>
              <a:rPr lang="en-US" altLang="zh-CN" sz="2800" dirty="0"/>
              <a:t> </a:t>
            </a:r>
            <a:r>
              <a:rPr lang="en-US" altLang="zh-CN" sz="2800" dirty="0" err="1"/>
              <a:t>is_ht</a:t>
            </a:r>
            <a:r>
              <a:rPr lang="en-US" altLang="zh-CN" sz="2800" dirty="0"/>
              <a:t>(</a:t>
            </a:r>
            <a:r>
              <a:rPr lang="en-US" altLang="zh-CN" sz="2800" dirty="0" err="1"/>
              <a:t>ht</a:t>
            </a:r>
            <a:r>
              <a:rPr lang="en-US" altLang="zh-CN" sz="2800" dirty="0"/>
              <a:t> H) {</a:t>
            </a:r>
          </a:p>
          <a:p>
            <a:pPr marL="182563">
              <a:defRPr/>
            </a:pPr>
            <a:r>
              <a:rPr lang="en-US" altLang="zh-CN" sz="2800" dirty="0"/>
              <a:t>if (H == NULL) return false;</a:t>
            </a:r>
          </a:p>
          <a:p>
            <a:pPr marL="182563">
              <a:defRPr/>
            </a:pPr>
            <a:r>
              <a:rPr lang="en-US" altLang="zh-CN" sz="2800" dirty="0"/>
              <a:t>if (!(H-&gt;size &gt;= 0)) return false;</a:t>
            </a:r>
          </a:p>
          <a:p>
            <a:pPr marL="182563">
              <a:defRPr/>
            </a:pPr>
            <a:r>
              <a:rPr lang="en-US" altLang="zh-CN" sz="2800" dirty="0"/>
              <a:t>if (!(H-&gt;capacity &gt; 0)) return false;</a:t>
            </a:r>
          </a:p>
          <a:p>
            <a:pPr marL="182563">
              <a:defRPr/>
            </a:pPr>
            <a:r>
              <a:rPr lang="en-US" altLang="zh-CN" sz="2800" dirty="0"/>
              <a:t>//@assert  \length(H-&gt;table)  ==  H-&gt;capacity;</a:t>
            </a:r>
          </a:p>
          <a:p>
            <a:pPr marL="182563">
              <a:defRPr/>
            </a:pPr>
            <a:r>
              <a:rPr lang="en-US" altLang="zh-CN" sz="2800" dirty="0"/>
              <a:t>/* check that each element of table is a valid chain */</a:t>
            </a:r>
          </a:p>
          <a:p>
            <a:pPr marL="182563">
              <a:defRPr/>
            </a:pPr>
            <a:r>
              <a:rPr lang="en-US" altLang="zh-CN" sz="2800" dirty="0"/>
              <a:t>/* includes checking that all elements are non-null */     return  true;</a:t>
            </a:r>
          </a:p>
          <a:p>
            <a:pPr>
              <a:defRPr/>
            </a:pPr>
            <a:r>
              <a:rPr lang="en-US" altLang="zh-CN" sz="2800" dirty="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94F24A-5BA0-49CC-8663-C233DC7B3A27}"/>
              </a:ext>
            </a:extLst>
          </p:cNvPr>
          <p:cNvSpPr txBox="1"/>
          <p:nvPr/>
        </p:nvSpPr>
        <p:spPr>
          <a:xfrm>
            <a:off x="1544638" y="974725"/>
            <a:ext cx="9123362" cy="4832350"/>
          </a:xfrm>
          <a:prstGeom prst="rect">
            <a:avLst/>
          </a:prstGeom>
          <a:noFill/>
        </p:spPr>
        <p:txBody>
          <a:bodyPr>
            <a:spAutoFit/>
          </a:bodyPr>
          <a:lstStyle/>
          <a:p>
            <a:pPr>
              <a:defRPr/>
            </a:pPr>
            <a:r>
              <a:rPr lang="en-US" altLang="zh-CN" sz="2800" dirty="0" err="1"/>
              <a:t>ht</a:t>
            </a:r>
            <a:r>
              <a:rPr lang="en-US" altLang="zh-CN" sz="2800" dirty="0"/>
              <a:t> </a:t>
            </a:r>
            <a:r>
              <a:rPr lang="en-US" altLang="zh-CN" sz="2800" dirty="0" err="1"/>
              <a:t>ht_new</a:t>
            </a:r>
            <a:r>
              <a:rPr lang="en-US" altLang="zh-CN" sz="2800" dirty="0"/>
              <a:t>(</a:t>
            </a:r>
            <a:r>
              <a:rPr lang="en-US" altLang="zh-CN" sz="2800" dirty="0" err="1"/>
              <a:t>int</a:t>
            </a:r>
            <a:r>
              <a:rPr lang="en-US" altLang="zh-CN" sz="2800" dirty="0"/>
              <a:t> capacity)</a:t>
            </a:r>
          </a:p>
          <a:p>
            <a:pPr>
              <a:defRPr/>
            </a:pPr>
            <a:r>
              <a:rPr lang="en-US" altLang="zh-CN" sz="2800" dirty="0"/>
              <a:t>//@requires capacity &gt; 0;</a:t>
            </a:r>
          </a:p>
          <a:p>
            <a:pPr>
              <a:defRPr/>
            </a:pPr>
            <a:r>
              <a:rPr lang="en-US" altLang="zh-CN" sz="2800" dirty="0"/>
              <a:t>//@ensures </a:t>
            </a:r>
            <a:r>
              <a:rPr lang="en-US" altLang="zh-CN" sz="2800" dirty="0" err="1"/>
              <a:t>is_ht</a:t>
            </a:r>
            <a:r>
              <a:rPr lang="en-US" altLang="zh-CN" sz="2800" dirty="0"/>
              <a:t>(\result);</a:t>
            </a:r>
          </a:p>
          <a:p>
            <a:pPr>
              <a:defRPr/>
            </a:pPr>
            <a:r>
              <a:rPr lang="en-US" altLang="zh-CN" sz="2800" dirty="0"/>
              <a:t>{</a:t>
            </a:r>
          </a:p>
          <a:p>
            <a:pPr marL="263525">
              <a:defRPr/>
            </a:pPr>
            <a:r>
              <a:rPr lang="en-US" altLang="zh-CN" sz="2800" dirty="0" err="1"/>
              <a:t>ht</a:t>
            </a:r>
            <a:r>
              <a:rPr lang="en-US" altLang="zh-CN" sz="2800" dirty="0"/>
              <a:t> H  =  </a:t>
            </a:r>
            <a:r>
              <a:rPr lang="en-US" altLang="zh-CN" sz="2800" dirty="0" err="1"/>
              <a:t>alloc</a:t>
            </a:r>
            <a:r>
              <a:rPr lang="en-US" altLang="zh-CN" sz="2800" dirty="0"/>
              <a:t>(</a:t>
            </a:r>
            <a:r>
              <a:rPr lang="en-US" altLang="zh-CN" sz="2800" dirty="0" err="1"/>
              <a:t>struct</a:t>
            </a:r>
            <a:r>
              <a:rPr lang="en-US" altLang="zh-CN" sz="2800" dirty="0"/>
              <a:t> </a:t>
            </a:r>
            <a:r>
              <a:rPr lang="en-US" altLang="zh-CN" sz="2800" dirty="0" err="1"/>
              <a:t>ht_header</a:t>
            </a:r>
            <a:r>
              <a:rPr lang="en-US" altLang="zh-CN" sz="2800" dirty="0"/>
              <a:t>); </a:t>
            </a:r>
          </a:p>
          <a:p>
            <a:pPr marL="263525">
              <a:defRPr/>
            </a:pPr>
            <a:r>
              <a:rPr lang="en-US" altLang="zh-CN" sz="2800" dirty="0"/>
              <a:t>H-&gt;size = 0;</a:t>
            </a:r>
          </a:p>
          <a:p>
            <a:pPr marL="263525">
              <a:defRPr/>
            </a:pPr>
            <a:r>
              <a:rPr lang="en-US" altLang="zh-CN" sz="2800" dirty="0"/>
              <a:t>H-&gt;capacity  =  capacity;</a:t>
            </a:r>
          </a:p>
          <a:p>
            <a:pPr marL="263525">
              <a:defRPr/>
            </a:pPr>
            <a:r>
              <a:rPr lang="en-US" altLang="zh-CN" sz="2800" dirty="0"/>
              <a:t>H-&gt;table  =  </a:t>
            </a:r>
            <a:r>
              <a:rPr lang="en-US" altLang="zh-CN" sz="2800" dirty="0" err="1"/>
              <a:t>alloc_array</a:t>
            </a:r>
            <a:r>
              <a:rPr lang="en-US" altLang="zh-CN" sz="2800" dirty="0"/>
              <a:t>(list*,  capacity);</a:t>
            </a:r>
          </a:p>
          <a:p>
            <a:pPr marL="263525">
              <a:defRPr/>
            </a:pPr>
            <a:r>
              <a:rPr lang="en-US" altLang="zh-CN" sz="2800" dirty="0"/>
              <a:t>/* Every cell in H-&gt;table is initialized to NULL */ </a:t>
            </a:r>
          </a:p>
          <a:p>
            <a:pPr marL="263525">
              <a:defRPr/>
            </a:pPr>
            <a:r>
              <a:rPr lang="en-US" altLang="zh-CN" sz="2800" dirty="0"/>
              <a:t>return H;</a:t>
            </a:r>
          </a:p>
          <a:p>
            <a:pPr>
              <a:defRPr/>
            </a:pPr>
            <a:r>
              <a:rPr lang="en-US" altLang="zh-CN" sz="2800" dirty="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45902B-5D0D-4A0D-96D7-7D10E302A2F8}"/>
              </a:ext>
            </a:extLst>
          </p:cNvPr>
          <p:cNvSpPr/>
          <p:nvPr/>
        </p:nvSpPr>
        <p:spPr>
          <a:xfrm>
            <a:off x="1179513" y="344488"/>
            <a:ext cx="8675687" cy="6370637"/>
          </a:xfrm>
          <a:prstGeom prst="rect">
            <a:avLst/>
          </a:prstGeom>
        </p:spPr>
        <p:txBody>
          <a:bodyPr>
            <a:spAutoFit/>
          </a:bodyPr>
          <a:lstStyle/>
          <a:p>
            <a:pPr>
              <a:defRPr/>
            </a:pPr>
            <a:r>
              <a:rPr lang="en-US" altLang="zh-CN" sz="2400" dirty="0" err="1"/>
              <a:t>elem</a:t>
            </a:r>
            <a:r>
              <a:rPr lang="en-US" altLang="zh-CN" sz="2400" dirty="0"/>
              <a:t> </a:t>
            </a:r>
            <a:r>
              <a:rPr lang="en-US" altLang="zh-CN" sz="2400" dirty="0" err="1"/>
              <a:t>ht_lookup</a:t>
            </a:r>
            <a:r>
              <a:rPr lang="en-US" altLang="zh-CN" sz="2400" dirty="0"/>
              <a:t>(</a:t>
            </a:r>
            <a:r>
              <a:rPr lang="en-US" altLang="zh-CN" sz="2400" dirty="0" err="1"/>
              <a:t>ht</a:t>
            </a:r>
            <a:r>
              <a:rPr lang="en-US" altLang="zh-CN" sz="2400" dirty="0"/>
              <a:t> H, key k)</a:t>
            </a:r>
          </a:p>
          <a:p>
            <a:pPr>
              <a:defRPr/>
            </a:pPr>
            <a:r>
              <a:rPr lang="en-US" altLang="zh-CN" sz="2400" dirty="0"/>
              <a:t>//@requires </a:t>
            </a:r>
            <a:r>
              <a:rPr lang="en-US" altLang="zh-CN" sz="2400" dirty="0" err="1"/>
              <a:t>is_ht</a:t>
            </a:r>
            <a:r>
              <a:rPr lang="en-US" altLang="zh-CN" sz="2400" dirty="0"/>
              <a:t>(H);</a:t>
            </a:r>
          </a:p>
          <a:p>
            <a:pPr>
              <a:defRPr/>
            </a:pPr>
            <a:r>
              <a:rPr lang="en-US" altLang="zh-CN" sz="2400" dirty="0"/>
              <a:t>{</a:t>
            </a:r>
          </a:p>
          <a:p>
            <a:pPr marL="263525">
              <a:defRPr/>
            </a:pPr>
            <a:r>
              <a:rPr lang="en-US" altLang="zh-CN" sz="2400" dirty="0" err="1"/>
              <a:t>int</a:t>
            </a:r>
            <a:r>
              <a:rPr lang="en-US" altLang="zh-CN" sz="2400" dirty="0"/>
              <a:t> </a:t>
            </a:r>
            <a:r>
              <a:rPr lang="en-US" altLang="zh-CN" sz="2400" dirty="0" err="1"/>
              <a:t>i</a:t>
            </a:r>
            <a:r>
              <a:rPr lang="en-US" altLang="zh-CN" sz="2400" dirty="0"/>
              <a:t> = abs(</a:t>
            </a:r>
            <a:r>
              <a:rPr lang="en-US" altLang="zh-CN" sz="2400" b="1" dirty="0">
                <a:solidFill>
                  <a:srgbClr val="C00000"/>
                </a:solidFill>
              </a:rPr>
              <a:t>hash</a:t>
            </a:r>
            <a:r>
              <a:rPr lang="en-US" altLang="zh-CN" sz="2400" dirty="0"/>
              <a:t>(k) % H-&gt;capacity); </a:t>
            </a:r>
          </a:p>
          <a:p>
            <a:pPr marL="263525">
              <a:defRPr/>
            </a:pPr>
            <a:r>
              <a:rPr lang="en-US" altLang="zh-CN" sz="2400" dirty="0"/>
              <a:t>list* p  =  H-&gt;table[</a:t>
            </a:r>
            <a:r>
              <a:rPr lang="en-US" altLang="zh-CN" sz="2400" dirty="0" err="1"/>
              <a:t>i</a:t>
            </a:r>
            <a:r>
              <a:rPr lang="en-US" altLang="zh-CN" sz="2400" dirty="0"/>
              <a:t>];</a:t>
            </a:r>
          </a:p>
          <a:p>
            <a:pPr marL="263525">
              <a:defRPr/>
            </a:pPr>
            <a:r>
              <a:rPr lang="en-US" altLang="zh-CN" sz="2400" dirty="0"/>
              <a:t>while (p != NULL)</a:t>
            </a:r>
          </a:p>
          <a:p>
            <a:pPr marL="263525">
              <a:defRPr/>
            </a:pPr>
            <a:r>
              <a:rPr lang="en-US" altLang="zh-CN" sz="2400" dirty="0"/>
              <a:t>// loop invariant: p points to a chain (no NULL data)</a:t>
            </a:r>
          </a:p>
          <a:p>
            <a:pPr marL="263525">
              <a:defRPr/>
            </a:pPr>
            <a:r>
              <a:rPr lang="en-US" altLang="zh-CN" sz="2400" dirty="0"/>
              <a:t>{</a:t>
            </a:r>
          </a:p>
          <a:p>
            <a:pPr marL="528638">
              <a:defRPr/>
            </a:pPr>
            <a:r>
              <a:rPr lang="en-US" altLang="zh-CN" sz="2400" dirty="0"/>
              <a:t>//@assert p-&gt;data != NULL;</a:t>
            </a:r>
          </a:p>
          <a:p>
            <a:pPr marL="528638">
              <a:defRPr/>
            </a:pPr>
            <a:r>
              <a:rPr lang="en-US" altLang="zh-CN" sz="2400" dirty="0"/>
              <a:t>if (</a:t>
            </a:r>
            <a:r>
              <a:rPr lang="en-US" altLang="zh-CN" sz="2400" b="1" dirty="0" err="1">
                <a:solidFill>
                  <a:srgbClr val="C00000"/>
                </a:solidFill>
              </a:rPr>
              <a:t>key_equal</a:t>
            </a:r>
            <a:r>
              <a:rPr lang="en-US" altLang="zh-CN" sz="2400" dirty="0"/>
              <a:t>(</a:t>
            </a:r>
            <a:r>
              <a:rPr lang="en-US" altLang="zh-CN" sz="2400" b="1" dirty="0" err="1">
                <a:solidFill>
                  <a:srgbClr val="C00000"/>
                </a:solidFill>
              </a:rPr>
              <a:t>elem_key</a:t>
            </a:r>
            <a:r>
              <a:rPr lang="en-US" altLang="zh-CN" sz="2400" dirty="0"/>
              <a:t>(p-&gt;data), k)) </a:t>
            </a:r>
          </a:p>
          <a:p>
            <a:pPr marL="528638">
              <a:defRPr/>
            </a:pPr>
            <a:r>
              <a:rPr lang="en-US" altLang="zh-CN" sz="2400" dirty="0"/>
              <a:t>   return p-&gt;data;</a:t>
            </a:r>
          </a:p>
          <a:p>
            <a:pPr marL="263525">
              <a:defRPr/>
            </a:pPr>
            <a:r>
              <a:rPr lang="en-US" altLang="zh-CN" sz="2400" dirty="0"/>
              <a:t>    else</a:t>
            </a:r>
          </a:p>
          <a:p>
            <a:pPr marL="528638">
              <a:defRPr/>
            </a:pPr>
            <a:r>
              <a:rPr lang="en-US" altLang="zh-CN" sz="2400" dirty="0"/>
              <a:t>   p  =  p-&gt;next;</a:t>
            </a:r>
          </a:p>
          <a:p>
            <a:pPr marL="263525">
              <a:defRPr/>
            </a:pPr>
            <a:r>
              <a:rPr lang="en-US" altLang="zh-CN" sz="2400" dirty="0"/>
              <a:t>}</a:t>
            </a:r>
          </a:p>
          <a:p>
            <a:pPr marL="263525">
              <a:defRPr/>
            </a:pPr>
            <a:r>
              <a:rPr lang="en-US" altLang="zh-CN" sz="2400" dirty="0"/>
              <a:t>/* not  in list */ </a:t>
            </a:r>
          </a:p>
          <a:p>
            <a:pPr marL="263525">
              <a:defRPr/>
            </a:pPr>
            <a:r>
              <a:rPr lang="en-US" altLang="zh-CN" sz="2400" dirty="0"/>
              <a:t>return NULL;</a:t>
            </a:r>
          </a:p>
          <a:p>
            <a:pPr>
              <a:defRPr/>
            </a:pPr>
            <a:r>
              <a:rPr lang="en-US" altLang="zh-CN" sz="2400" dirty="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5BFDA49-FD9C-4DBC-8F8D-43C39AF2C7EC}"/>
              </a:ext>
            </a:extLst>
          </p:cNvPr>
          <p:cNvSpPr/>
          <p:nvPr/>
        </p:nvSpPr>
        <p:spPr>
          <a:xfrm>
            <a:off x="284163" y="239713"/>
            <a:ext cx="6156325" cy="5262562"/>
          </a:xfrm>
          <a:prstGeom prst="rect">
            <a:avLst/>
          </a:prstGeom>
          <a:solidFill>
            <a:schemeClr val="accent4">
              <a:lumMod val="20000"/>
              <a:lumOff val="80000"/>
            </a:schemeClr>
          </a:solidFill>
        </p:spPr>
        <p:txBody>
          <a:bodyPr>
            <a:spAutoFit/>
          </a:bodyPr>
          <a:lstStyle/>
          <a:p>
            <a:pPr>
              <a:defRPr/>
            </a:pPr>
            <a:r>
              <a:rPr lang="en-US" altLang="zh-CN" sz="2400" dirty="0"/>
              <a:t>void </a:t>
            </a:r>
            <a:r>
              <a:rPr lang="en-US" altLang="zh-CN" sz="2400" dirty="0" err="1"/>
              <a:t>ht_insert</a:t>
            </a:r>
            <a:r>
              <a:rPr lang="en-US" altLang="zh-CN" sz="2400" dirty="0"/>
              <a:t>(</a:t>
            </a:r>
            <a:r>
              <a:rPr lang="en-US" altLang="zh-CN" sz="2400" dirty="0" err="1"/>
              <a:t>ht</a:t>
            </a:r>
            <a:r>
              <a:rPr lang="en-US" altLang="zh-CN" sz="2400" dirty="0"/>
              <a:t> H, </a:t>
            </a:r>
            <a:r>
              <a:rPr lang="en-US" altLang="zh-CN" sz="2400" dirty="0" err="1"/>
              <a:t>elem</a:t>
            </a:r>
            <a:r>
              <a:rPr lang="en-US" altLang="zh-CN" sz="2400" dirty="0"/>
              <a:t> e)</a:t>
            </a:r>
          </a:p>
          <a:p>
            <a:pPr>
              <a:defRPr/>
            </a:pPr>
            <a:r>
              <a:rPr lang="en-US" altLang="zh-CN" sz="2400" dirty="0"/>
              <a:t>//@requires </a:t>
            </a:r>
            <a:r>
              <a:rPr lang="en-US" altLang="zh-CN" sz="2400" dirty="0" err="1"/>
              <a:t>is_ht</a:t>
            </a:r>
            <a:r>
              <a:rPr lang="en-US" altLang="zh-CN" sz="2400" dirty="0"/>
              <a:t>(H);</a:t>
            </a:r>
          </a:p>
          <a:p>
            <a:pPr>
              <a:defRPr/>
            </a:pPr>
            <a:r>
              <a:rPr lang="en-US" altLang="zh-CN" sz="2400" dirty="0"/>
              <a:t>//@requires e != NULL;</a:t>
            </a:r>
          </a:p>
          <a:p>
            <a:pPr>
              <a:defRPr/>
            </a:pPr>
            <a:r>
              <a:rPr lang="en-US" altLang="zh-CN" sz="2400" dirty="0"/>
              <a:t>//@ensures </a:t>
            </a:r>
            <a:r>
              <a:rPr lang="en-US" altLang="zh-CN" sz="2400" dirty="0" err="1"/>
              <a:t>is_ht</a:t>
            </a:r>
            <a:r>
              <a:rPr lang="en-US" altLang="zh-CN" sz="2400" dirty="0"/>
              <a:t>(H);</a:t>
            </a:r>
          </a:p>
          <a:p>
            <a:pPr>
              <a:defRPr/>
            </a:pPr>
            <a:r>
              <a:rPr lang="en-US" altLang="zh-CN" sz="2400" dirty="0"/>
              <a:t>//@ensures </a:t>
            </a:r>
            <a:r>
              <a:rPr lang="en-US" altLang="zh-CN" sz="2400" dirty="0" err="1"/>
              <a:t>ht_lookup</a:t>
            </a:r>
            <a:r>
              <a:rPr lang="en-US" altLang="zh-CN" sz="2400" dirty="0"/>
              <a:t>(H, </a:t>
            </a:r>
            <a:r>
              <a:rPr lang="en-US" altLang="zh-CN" sz="2400" dirty="0" err="1"/>
              <a:t>elem_key</a:t>
            </a:r>
            <a:r>
              <a:rPr lang="en-US" altLang="zh-CN" sz="2400" dirty="0"/>
              <a:t>(e)) != NULL;</a:t>
            </a:r>
          </a:p>
          <a:p>
            <a:pPr>
              <a:defRPr/>
            </a:pPr>
            <a:r>
              <a:rPr lang="en-US" altLang="zh-CN" sz="2400" dirty="0"/>
              <a:t>{</a:t>
            </a:r>
          </a:p>
          <a:p>
            <a:pPr marL="182563">
              <a:defRPr/>
            </a:pPr>
            <a:r>
              <a:rPr lang="en-US" altLang="zh-CN" sz="2400" dirty="0"/>
              <a:t>key k = </a:t>
            </a:r>
            <a:r>
              <a:rPr lang="en-US" altLang="zh-CN" sz="2400" b="1" dirty="0" err="1">
                <a:solidFill>
                  <a:srgbClr val="C00000"/>
                </a:solidFill>
              </a:rPr>
              <a:t>elem_key</a:t>
            </a:r>
            <a:r>
              <a:rPr lang="en-US" altLang="zh-CN" sz="2400" dirty="0"/>
              <a:t>(e);</a:t>
            </a:r>
          </a:p>
          <a:p>
            <a:pPr marL="182563">
              <a:defRPr/>
            </a:pPr>
            <a:r>
              <a:rPr lang="en-US" altLang="zh-CN" sz="2400" dirty="0" err="1"/>
              <a:t>int</a:t>
            </a:r>
            <a:r>
              <a:rPr lang="en-US" altLang="zh-CN" sz="2400" dirty="0"/>
              <a:t> </a:t>
            </a:r>
            <a:r>
              <a:rPr lang="en-US" altLang="zh-CN" sz="2400" dirty="0" err="1"/>
              <a:t>i</a:t>
            </a:r>
            <a:r>
              <a:rPr lang="en-US" altLang="zh-CN" sz="2400" dirty="0"/>
              <a:t> = abs(</a:t>
            </a:r>
            <a:r>
              <a:rPr lang="en-US" altLang="zh-CN" sz="2400" b="1" dirty="0">
                <a:solidFill>
                  <a:srgbClr val="C00000"/>
                </a:solidFill>
              </a:rPr>
              <a:t>hash</a:t>
            </a:r>
            <a:r>
              <a:rPr lang="en-US" altLang="zh-CN" sz="2400" dirty="0"/>
              <a:t>(k) % H-&gt;capacity);</a:t>
            </a:r>
          </a:p>
          <a:p>
            <a:pPr marL="182563">
              <a:defRPr/>
            </a:pPr>
            <a:endParaRPr lang="en-US" altLang="zh-CN" sz="2400" dirty="0"/>
          </a:p>
          <a:p>
            <a:pPr marL="182563">
              <a:defRPr/>
            </a:pPr>
            <a:r>
              <a:rPr lang="en-US" altLang="zh-CN" sz="2400" dirty="0"/>
              <a:t>list*  p  =  H-&gt;table[</a:t>
            </a:r>
            <a:r>
              <a:rPr lang="en-US" altLang="zh-CN" sz="2400" dirty="0" err="1"/>
              <a:t>i</a:t>
            </a:r>
            <a:r>
              <a:rPr lang="en-US" altLang="zh-CN" sz="2400" dirty="0"/>
              <a:t>]; </a:t>
            </a:r>
          </a:p>
          <a:p>
            <a:pPr marL="182563">
              <a:defRPr/>
            </a:pPr>
            <a:r>
              <a:rPr lang="en-US" altLang="zh-CN" sz="2400" dirty="0"/>
              <a:t>while (p != NULL)</a:t>
            </a:r>
          </a:p>
          <a:p>
            <a:pPr marL="182563">
              <a:defRPr/>
            </a:pPr>
            <a:r>
              <a:rPr lang="en-US" altLang="zh-CN" sz="2400" dirty="0"/>
              <a:t>// </a:t>
            </a:r>
            <a:r>
              <a:rPr lang="en-US" altLang="zh-CN" sz="2000" dirty="0"/>
              <a:t>loop invariant: p points to a chain (no NULL data)</a:t>
            </a:r>
          </a:p>
          <a:p>
            <a:pPr marL="182563">
              <a:defRPr/>
            </a:pPr>
            <a:r>
              <a:rPr lang="en-US" altLang="zh-CN" sz="2400" dirty="0"/>
              <a:t>{</a:t>
            </a:r>
          </a:p>
          <a:p>
            <a:pPr marL="182563">
              <a:defRPr/>
            </a:pPr>
            <a:r>
              <a:rPr lang="en-US" altLang="zh-CN" sz="2400" dirty="0"/>
              <a:t>//@assert p-&gt;data != NULL;</a:t>
            </a:r>
            <a:endParaRPr lang="en-US" altLang="zh-CN" sz="2000" dirty="0"/>
          </a:p>
        </p:txBody>
      </p:sp>
      <p:sp>
        <p:nvSpPr>
          <p:cNvPr id="3" name="矩形 2">
            <a:extLst>
              <a:ext uri="{FF2B5EF4-FFF2-40B4-BE49-F238E27FC236}">
                <a16:creationId xmlns:a16="http://schemas.microsoft.com/office/drawing/2014/main" id="{041256E2-8F4A-4DD0-A9D1-CF20E1D2F5CC}"/>
              </a:ext>
            </a:extLst>
          </p:cNvPr>
          <p:cNvSpPr/>
          <p:nvPr/>
        </p:nvSpPr>
        <p:spPr>
          <a:xfrm>
            <a:off x="6624638" y="239713"/>
            <a:ext cx="5202237" cy="6370637"/>
          </a:xfrm>
          <a:prstGeom prst="rect">
            <a:avLst/>
          </a:prstGeom>
          <a:solidFill>
            <a:schemeClr val="accent4">
              <a:lumMod val="20000"/>
              <a:lumOff val="80000"/>
            </a:schemeClr>
          </a:solidFill>
        </p:spPr>
        <p:txBody>
          <a:bodyPr>
            <a:spAutoFit/>
          </a:bodyPr>
          <a:lstStyle/>
          <a:p>
            <a:pPr marL="263525">
              <a:defRPr/>
            </a:pPr>
            <a:r>
              <a:rPr lang="en-US" altLang="zh-CN" sz="2400" dirty="0"/>
              <a:t>if (</a:t>
            </a:r>
            <a:r>
              <a:rPr lang="en-US" altLang="zh-CN" sz="2400" b="1" dirty="0" err="1">
                <a:solidFill>
                  <a:srgbClr val="C00000"/>
                </a:solidFill>
              </a:rPr>
              <a:t>key_equal</a:t>
            </a:r>
            <a:r>
              <a:rPr lang="en-US" altLang="zh-CN" sz="2400" dirty="0"/>
              <a:t>(</a:t>
            </a:r>
            <a:r>
              <a:rPr lang="en-US" altLang="zh-CN" sz="2400" b="1" dirty="0" err="1">
                <a:solidFill>
                  <a:srgbClr val="C00000"/>
                </a:solidFill>
              </a:rPr>
              <a:t>elem_key</a:t>
            </a:r>
            <a:r>
              <a:rPr lang="en-US" altLang="zh-CN" sz="2400" dirty="0"/>
              <a:t>(p-&gt;data), k)){</a:t>
            </a:r>
          </a:p>
          <a:p>
            <a:pPr marL="263525">
              <a:defRPr/>
            </a:pPr>
            <a:r>
              <a:rPr lang="en-US" altLang="zh-CN" sz="2400" dirty="0"/>
              <a:t>/* overwrite existing element */ </a:t>
            </a:r>
          </a:p>
          <a:p>
            <a:pPr marL="365125">
              <a:defRPr/>
            </a:pPr>
            <a:r>
              <a:rPr lang="en-US" altLang="zh-CN" sz="2400" dirty="0"/>
              <a:t>p-&gt;data = e;</a:t>
            </a:r>
          </a:p>
          <a:p>
            <a:pPr marL="365125">
              <a:defRPr/>
            </a:pPr>
            <a:r>
              <a:rPr lang="en-US" altLang="zh-CN" sz="2400" dirty="0"/>
              <a:t>return;</a:t>
            </a:r>
          </a:p>
          <a:p>
            <a:pPr marL="263525">
              <a:defRPr/>
            </a:pPr>
            <a:r>
              <a:rPr lang="en-US" altLang="zh-CN" sz="2400" dirty="0"/>
              <a:t>} else {</a:t>
            </a:r>
          </a:p>
          <a:p>
            <a:pPr marL="365125">
              <a:defRPr/>
            </a:pPr>
            <a:r>
              <a:rPr lang="en-US" altLang="zh-CN" sz="2400" dirty="0"/>
              <a:t>p  =  p-&gt;next;</a:t>
            </a:r>
          </a:p>
          <a:p>
            <a:pPr marL="263525">
              <a:defRPr/>
            </a:pPr>
            <a:r>
              <a:rPr lang="en-US" altLang="zh-CN" sz="2400" dirty="0"/>
              <a:t>}</a:t>
            </a:r>
          </a:p>
          <a:p>
            <a:pPr marL="80963">
              <a:defRPr/>
            </a:pPr>
            <a:r>
              <a:rPr lang="en-US" altLang="zh-CN" sz="2400" dirty="0"/>
              <a:t>}</a:t>
            </a:r>
          </a:p>
          <a:p>
            <a:pPr marL="80963">
              <a:defRPr/>
            </a:pPr>
            <a:r>
              <a:rPr lang="en-US" altLang="zh-CN" sz="2400" dirty="0"/>
              <a:t>//@assert p == NULL;</a:t>
            </a:r>
          </a:p>
          <a:p>
            <a:pPr marL="80963">
              <a:defRPr/>
            </a:pPr>
            <a:r>
              <a:rPr lang="en-US" altLang="zh-CN" sz="2400" dirty="0"/>
              <a:t>/* prepend new element */</a:t>
            </a:r>
          </a:p>
          <a:p>
            <a:pPr marL="80963">
              <a:defRPr/>
            </a:pPr>
            <a:r>
              <a:rPr lang="en-US" altLang="zh-CN" sz="2400" dirty="0"/>
              <a:t>list*  q  =  </a:t>
            </a:r>
            <a:r>
              <a:rPr lang="en-US" altLang="zh-CN" sz="2400" dirty="0" err="1"/>
              <a:t>alloc</a:t>
            </a:r>
            <a:r>
              <a:rPr lang="en-US" altLang="zh-CN" sz="2400" dirty="0"/>
              <a:t>(</a:t>
            </a:r>
            <a:r>
              <a:rPr lang="en-US" altLang="zh-CN" sz="2400" dirty="0" err="1"/>
              <a:t>struct</a:t>
            </a:r>
            <a:r>
              <a:rPr lang="en-US" altLang="zh-CN" sz="2400" dirty="0"/>
              <a:t>  </a:t>
            </a:r>
            <a:r>
              <a:rPr lang="en-US" altLang="zh-CN" sz="2400" dirty="0" err="1"/>
              <a:t>list_node</a:t>
            </a:r>
            <a:r>
              <a:rPr lang="en-US" altLang="zh-CN" sz="2400" dirty="0"/>
              <a:t>); </a:t>
            </a:r>
          </a:p>
          <a:p>
            <a:pPr marL="80963">
              <a:defRPr/>
            </a:pPr>
            <a:r>
              <a:rPr lang="en-US" altLang="zh-CN" sz="2400" dirty="0"/>
              <a:t>q-&gt;data = e;</a:t>
            </a:r>
          </a:p>
          <a:p>
            <a:pPr marL="80963">
              <a:defRPr/>
            </a:pPr>
            <a:r>
              <a:rPr lang="en-US" altLang="zh-CN" sz="2400" dirty="0"/>
              <a:t>q-&gt;next  =  H-&gt;table[</a:t>
            </a:r>
            <a:r>
              <a:rPr lang="en-US" altLang="zh-CN" sz="2400" dirty="0" err="1"/>
              <a:t>i</a:t>
            </a:r>
            <a:r>
              <a:rPr lang="en-US" altLang="zh-CN" sz="2400" dirty="0"/>
              <a:t>]; </a:t>
            </a:r>
          </a:p>
          <a:p>
            <a:pPr marL="80963">
              <a:defRPr/>
            </a:pPr>
            <a:r>
              <a:rPr lang="en-US" altLang="zh-CN" sz="2400" dirty="0"/>
              <a:t>H-&gt;table[</a:t>
            </a:r>
            <a:r>
              <a:rPr lang="en-US" altLang="zh-CN" sz="2400" dirty="0" err="1"/>
              <a:t>i</a:t>
            </a:r>
            <a:r>
              <a:rPr lang="en-US" altLang="zh-CN" sz="2400" dirty="0"/>
              <a:t>]  =  q;</a:t>
            </a:r>
          </a:p>
          <a:p>
            <a:pPr marL="80963">
              <a:defRPr/>
            </a:pPr>
            <a:r>
              <a:rPr lang="en-US" altLang="zh-CN" sz="2400" dirty="0"/>
              <a:t>(H-&gt;size)++; </a:t>
            </a:r>
          </a:p>
          <a:p>
            <a:pPr marL="80963">
              <a:defRPr/>
            </a:pPr>
            <a:r>
              <a:rPr lang="en-US" altLang="zh-CN" sz="2400" dirty="0"/>
              <a:t>return;</a:t>
            </a:r>
          </a:p>
          <a:p>
            <a:pPr>
              <a:defRPr/>
            </a:pPr>
            <a:r>
              <a:rPr lang="en-US" altLang="zh-CN" sz="2400" dirty="0"/>
              <a:t>}</a:t>
            </a:r>
          </a:p>
        </p:txBody>
      </p:sp>
      <p:sp>
        <p:nvSpPr>
          <p:cNvPr id="18436" name="文本框 3">
            <a:extLst>
              <a:ext uri="{FF2B5EF4-FFF2-40B4-BE49-F238E27FC236}">
                <a16:creationId xmlns:a16="http://schemas.microsoft.com/office/drawing/2014/main" id="{A6166735-384C-4D4A-B75F-BCD4BE2D7295}"/>
              </a:ext>
            </a:extLst>
          </p:cNvPr>
          <p:cNvSpPr txBox="1">
            <a:spLocks noChangeArrowheads="1"/>
          </p:cNvSpPr>
          <p:nvPr/>
        </p:nvSpPr>
        <p:spPr bwMode="auto">
          <a:xfrm>
            <a:off x="284163" y="5502275"/>
            <a:ext cx="63404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a:t>若哈希表中已有元素与待插入的元素的</a:t>
            </a:r>
            <a:r>
              <a:rPr lang="en-US" altLang="zh-CN"/>
              <a:t>key</a:t>
            </a:r>
            <a:r>
              <a:rPr lang="zh-CN" altLang="en-US"/>
              <a:t>相同，则覆盖；否则插到链头。</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a:extLst>
              <a:ext uri="{FF2B5EF4-FFF2-40B4-BE49-F238E27FC236}">
                <a16:creationId xmlns:a16="http://schemas.microsoft.com/office/drawing/2014/main" id="{7978CA75-689F-4D21-BB8E-4BE119A4DD27}"/>
              </a:ext>
            </a:extLst>
          </p:cNvPr>
          <p:cNvSpPr>
            <a:spLocks noChangeArrowheads="1"/>
          </p:cNvSpPr>
          <p:nvPr/>
        </p:nvSpPr>
        <p:spPr bwMode="auto">
          <a:xfrm>
            <a:off x="1443038" y="1052513"/>
            <a:ext cx="977423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600"/>
              <a:t>Exercises</a:t>
            </a:r>
          </a:p>
          <a:p>
            <a:pPr>
              <a:lnSpc>
                <a:spcPct val="100000"/>
              </a:lnSpc>
              <a:spcBef>
                <a:spcPct val="0"/>
              </a:spcBef>
              <a:buFontTx/>
              <a:buNone/>
            </a:pPr>
            <a:r>
              <a:rPr lang="en-US" altLang="zh-CN" sz="3200" b="1"/>
              <a:t>Exercise 1 </a:t>
            </a:r>
            <a:r>
              <a:rPr lang="en-US" altLang="zh-CN" sz="3200"/>
              <a:t>Extend the hash table implementation so it dynamically resizes itself when the load factor exceeds a certain threshold. When doubling the size of the hash table you will need to explicitly insert every element from the old hash table into the new one, because the result of hashing depends on the size of the hash table.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a:extLst>
              <a:ext uri="{FF2B5EF4-FFF2-40B4-BE49-F238E27FC236}">
                <a16:creationId xmlns:a16="http://schemas.microsoft.com/office/drawing/2014/main" id="{42A01F7D-1AEF-4E93-9488-B2BA41B8C537}"/>
              </a:ext>
            </a:extLst>
          </p:cNvPr>
          <p:cNvSpPr>
            <a:spLocks noChangeArrowheads="1"/>
          </p:cNvSpPr>
          <p:nvPr/>
        </p:nvSpPr>
        <p:spPr bwMode="auto">
          <a:xfrm>
            <a:off x="1443038" y="1971675"/>
            <a:ext cx="9855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600" b="1"/>
              <a:t>Exercise 2 </a:t>
            </a:r>
            <a:r>
              <a:rPr lang="en-US" altLang="zh-CN" sz="3600"/>
              <a:t>Redo the library implementation for a different client interface that has a function hash(key k, int m) that returns a result between 0 (inclusive) and m (exclusive).</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1">
            <a:extLst>
              <a:ext uri="{FF2B5EF4-FFF2-40B4-BE49-F238E27FC236}">
                <a16:creationId xmlns:a16="http://schemas.microsoft.com/office/drawing/2014/main" id="{7F034C02-D9EB-4F2C-880F-BA8307214AAE}"/>
              </a:ext>
            </a:extLst>
          </p:cNvPr>
          <p:cNvSpPr txBox="1">
            <a:spLocks noChangeArrowheads="1"/>
          </p:cNvSpPr>
          <p:nvPr/>
        </p:nvSpPr>
        <p:spPr bwMode="auto">
          <a:xfrm>
            <a:off x="474663" y="827088"/>
            <a:ext cx="11183937"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600" b="1"/>
              <a:t>1 Introduction</a:t>
            </a:r>
          </a:p>
          <a:p>
            <a:pPr>
              <a:lnSpc>
                <a:spcPct val="100000"/>
              </a:lnSpc>
              <a:spcBef>
                <a:spcPct val="0"/>
              </a:spcBef>
              <a:buFontTx/>
              <a:buNone/>
            </a:pPr>
            <a:r>
              <a:rPr lang="zh-CN" altLang="en-US" sz="3200"/>
              <a:t>抽象数据类型或者库的接口</a:t>
            </a:r>
            <a:r>
              <a:rPr lang="en-US" altLang="zh-CN" sz="3200"/>
              <a:t>(interface)</a:t>
            </a:r>
            <a:r>
              <a:rPr lang="zh-CN" altLang="en-US" sz="3200"/>
              <a:t>：定义类型</a:t>
            </a:r>
            <a:r>
              <a:rPr lang="en-US" altLang="zh-CN" sz="3200"/>
              <a:t>(types)</a:t>
            </a:r>
            <a:r>
              <a:rPr lang="zh-CN" altLang="en-US" sz="3200"/>
              <a:t>，及其可用的操作</a:t>
            </a:r>
            <a:r>
              <a:rPr lang="en-US" altLang="zh-CN" sz="3200"/>
              <a:t>(operations)</a:t>
            </a:r>
            <a:r>
              <a:rPr lang="zh-CN" altLang="en-US" sz="3200"/>
              <a:t>，以及操作的前</a:t>
            </a:r>
            <a:r>
              <a:rPr lang="en-US" altLang="zh-CN" sz="3200"/>
              <a:t>/</a:t>
            </a:r>
            <a:r>
              <a:rPr lang="zh-CN" altLang="en-US" sz="3200"/>
              <a:t>后置条件</a:t>
            </a:r>
            <a:r>
              <a:rPr lang="en-US" altLang="zh-CN" sz="3200"/>
              <a:t>(pre- and postconditions)</a:t>
            </a:r>
            <a:r>
              <a:rPr lang="zh-CN" altLang="en-US" sz="3200"/>
              <a:t>。</a:t>
            </a:r>
            <a:endParaRPr lang="en-US" altLang="zh-CN" sz="3200"/>
          </a:p>
          <a:p>
            <a:pPr>
              <a:lnSpc>
                <a:spcPct val="100000"/>
              </a:lnSpc>
              <a:spcBef>
                <a:spcPct val="0"/>
              </a:spcBef>
              <a:buFontTx/>
              <a:buNone/>
            </a:pPr>
            <a:r>
              <a:rPr lang="zh-CN" altLang="en-US" sz="3200"/>
              <a:t>对通用的数据结构来说，注明操作的渐进复杂度</a:t>
            </a:r>
            <a:r>
              <a:rPr lang="en-US" altLang="zh-CN" sz="3200"/>
              <a:t>(asymptotic complexity)</a:t>
            </a:r>
            <a:r>
              <a:rPr lang="zh-CN" altLang="en-US" sz="3200"/>
              <a:t>也很重要，以便客户</a:t>
            </a:r>
            <a:r>
              <a:rPr lang="en-US" altLang="zh-CN" sz="3200"/>
              <a:t>(client)</a:t>
            </a:r>
            <a:r>
              <a:rPr lang="zh-CN" altLang="en-US" sz="3200"/>
              <a:t>可以决定该数据结构是否满足他们的需要。</a:t>
            </a:r>
            <a:endParaRPr lang="en-US" altLang="zh-CN" sz="3200"/>
          </a:p>
          <a:p>
            <a:pPr>
              <a:lnSpc>
                <a:spcPct val="100000"/>
              </a:lnSpc>
              <a:spcBef>
                <a:spcPct val="0"/>
              </a:spcBef>
              <a:buFontTx/>
              <a:buNone/>
            </a:pPr>
            <a:endParaRPr lang="en-US" altLang="zh-CN" sz="3200"/>
          </a:p>
          <a:p>
            <a:pPr>
              <a:lnSpc>
                <a:spcPct val="100000"/>
              </a:lnSpc>
              <a:spcBef>
                <a:spcPct val="0"/>
              </a:spcBef>
              <a:buFontTx/>
              <a:buNone/>
            </a:pPr>
            <a:r>
              <a:rPr lang="zh-CN" altLang="en-US" sz="3200"/>
              <a:t>库</a:t>
            </a:r>
            <a:r>
              <a:rPr lang="en-US" altLang="zh-CN" sz="3200"/>
              <a:t>(library)</a:t>
            </a:r>
            <a:r>
              <a:rPr lang="zh-CN" altLang="en-US" sz="3200"/>
              <a:t>：数据结构及其上经由实现所提供的操作；</a:t>
            </a:r>
            <a:endParaRPr lang="en-US" altLang="zh-CN" sz="3200"/>
          </a:p>
          <a:p>
            <a:pPr>
              <a:lnSpc>
                <a:spcPct val="100000"/>
              </a:lnSpc>
              <a:spcBef>
                <a:spcPct val="0"/>
              </a:spcBef>
              <a:buFontTx/>
              <a:buNone/>
            </a:pPr>
            <a:r>
              <a:rPr lang="zh-CN" altLang="en-US" sz="3200"/>
              <a:t>客户</a:t>
            </a:r>
            <a:r>
              <a:rPr lang="en-US" altLang="zh-CN" sz="3200"/>
              <a:t>(client)</a:t>
            </a:r>
            <a:r>
              <a:rPr lang="zh-CN" altLang="en-US" sz="3200"/>
              <a:t>：使用库的代码。</a:t>
            </a:r>
            <a:endParaRPr lang="en-US" altLang="zh-CN" sz="3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a:extLst>
              <a:ext uri="{FF2B5EF4-FFF2-40B4-BE49-F238E27FC236}">
                <a16:creationId xmlns:a16="http://schemas.microsoft.com/office/drawing/2014/main" id="{BC034363-5805-4879-B91E-D06B7491D8F4}"/>
              </a:ext>
            </a:extLst>
          </p:cNvPr>
          <p:cNvSpPr>
            <a:spLocks noChangeArrowheads="1"/>
          </p:cNvSpPr>
          <p:nvPr/>
        </p:nvSpPr>
        <p:spPr bwMode="auto">
          <a:xfrm>
            <a:off x="1990725" y="1773238"/>
            <a:ext cx="83312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600" b="1"/>
              <a:t>Exercise 3 </a:t>
            </a:r>
            <a:r>
              <a:rPr lang="en-US" altLang="zh-CN" sz="3600"/>
              <a:t>Extend the hash table interface with new functions ht_size that returns the number of elements in a table and ht_tabulate that returns an array with the elements in the hash table, in some arbitrary order.</a:t>
            </a:r>
          </a:p>
          <a:p>
            <a:pPr>
              <a:lnSpc>
                <a:spcPct val="100000"/>
              </a:lnSpc>
              <a:spcBef>
                <a:spcPct val="0"/>
              </a:spcBef>
              <a:buFontTx/>
              <a:buNone/>
            </a:pPr>
            <a:endParaRPr lang="en-US" altLang="zh-CN" sz="3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a:extLst>
              <a:ext uri="{FF2B5EF4-FFF2-40B4-BE49-F238E27FC236}">
                <a16:creationId xmlns:a16="http://schemas.microsoft.com/office/drawing/2014/main" id="{4C68B87B-09BF-4A04-AC2D-C56A77B0B1A3}"/>
              </a:ext>
            </a:extLst>
          </p:cNvPr>
          <p:cNvSpPr>
            <a:spLocks noChangeArrowheads="1"/>
          </p:cNvSpPr>
          <p:nvPr/>
        </p:nvSpPr>
        <p:spPr bwMode="auto">
          <a:xfrm>
            <a:off x="1482725" y="1304925"/>
            <a:ext cx="98361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en-US" altLang="zh-CN" sz="1800"/>
          </a:p>
          <a:p>
            <a:pPr>
              <a:lnSpc>
                <a:spcPct val="100000"/>
              </a:lnSpc>
              <a:spcBef>
                <a:spcPct val="0"/>
              </a:spcBef>
              <a:buFontTx/>
              <a:buNone/>
            </a:pPr>
            <a:r>
              <a:rPr lang="en-US" altLang="zh-CN" sz="3600" b="1"/>
              <a:t>Exercise 4 </a:t>
            </a:r>
            <a:r>
              <a:rPr lang="en-US" altLang="zh-CN" sz="3600"/>
              <a:t>Complete the client-side code to build a hash table containing word frequencies for the words appearing in Shakespeare’s collected works. You should build upon the code in Assignment 2.</a:t>
            </a:r>
          </a:p>
          <a:p>
            <a:pPr>
              <a:lnSpc>
                <a:spcPct val="100000"/>
              </a:lnSpc>
              <a:spcBef>
                <a:spcPct val="0"/>
              </a:spcBef>
              <a:buFontTx/>
              <a:buNone/>
            </a:pPr>
            <a:endParaRPr lang="en-US" altLang="zh-CN"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a:extLst>
              <a:ext uri="{FF2B5EF4-FFF2-40B4-BE49-F238E27FC236}">
                <a16:creationId xmlns:a16="http://schemas.microsoft.com/office/drawing/2014/main" id="{8F81CB1D-786B-4DAF-B025-9B238A217EE1}"/>
              </a:ext>
            </a:extLst>
          </p:cNvPr>
          <p:cNvSpPr>
            <a:spLocks noChangeArrowheads="1"/>
          </p:cNvSpPr>
          <p:nvPr/>
        </p:nvSpPr>
        <p:spPr bwMode="auto">
          <a:xfrm>
            <a:off x="1177925" y="1304925"/>
            <a:ext cx="103028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600" b="1"/>
              <a:t>Exercise 5 </a:t>
            </a:r>
            <a:r>
              <a:rPr lang="en-US" altLang="zh-CN" sz="3600"/>
              <a:t>Extend the hash table interface with a new function to delete an element with a given key from the table. To be extra ambitious, shrink the size of the hash table once the load factor drops below some minimum, similarly to the way we could grow and shrink unbounded arrays.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5487281-1050-4976-A1B3-6BE82D7495EA}"/>
              </a:ext>
            </a:extLst>
          </p:cNvPr>
          <p:cNvSpPr txBox="1"/>
          <p:nvPr/>
        </p:nvSpPr>
        <p:spPr>
          <a:xfrm>
            <a:off x="949325" y="509588"/>
            <a:ext cx="10885488" cy="5324475"/>
          </a:xfrm>
          <a:prstGeom prst="rect">
            <a:avLst/>
          </a:prstGeom>
          <a:noFill/>
        </p:spPr>
        <p:txBody>
          <a:bodyPr>
            <a:spAutoFit/>
          </a:bodyPr>
          <a:lstStyle/>
          <a:p>
            <a:pPr indent="633413">
              <a:defRPr/>
            </a:pPr>
            <a:r>
              <a:rPr lang="zh-CN" altLang="en-US" sz="2800" dirty="0"/>
              <a:t>接口常常会较复杂。原因在于：为了使库提供其服务，反过来需要客户提供某些操作。例如：</a:t>
            </a:r>
            <a:endParaRPr lang="en-US" altLang="zh-CN" sz="2800" dirty="0"/>
          </a:p>
          <a:p>
            <a:pPr marL="457200" indent="-17463">
              <a:buFont typeface="Arial" panose="020B0604020202020204" pitchFamily="34" charset="0"/>
              <a:buChar char="•"/>
              <a:defRPr/>
            </a:pPr>
            <a:r>
              <a:rPr lang="zh-CN" altLang="en-US" sz="2800" dirty="0"/>
              <a:t>哈希表；</a:t>
            </a:r>
            <a:endParaRPr lang="en-US" altLang="zh-CN" sz="2800" dirty="0"/>
          </a:p>
          <a:p>
            <a:pPr marL="457200" indent="-17463">
              <a:buFont typeface="Arial" panose="020B0604020202020204" pitchFamily="34" charset="0"/>
              <a:buChar char="•"/>
              <a:defRPr/>
            </a:pPr>
            <a:r>
              <a:rPr lang="zh-CN" altLang="en-US" sz="2800" dirty="0"/>
              <a:t>二分查找树（下一章）。</a:t>
            </a:r>
          </a:p>
          <a:p>
            <a:pPr>
              <a:defRPr/>
            </a:pPr>
            <a:endParaRPr lang="en-US" altLang="zh-CN" sz="2800" dirty="0"/>
          </a:p>
          <a:p>
            <a:pPr>
              <a:defRPr/>
            </a:pPr>
            <a:r>
              <a:rPr lang="en-US" altLang="zh-CN" sz="3200" dirty="0"/>
              <a:t>Learning goals</a:t>
            </a:r>
          </a:p>
          <a:p>
            <a:pPr marL="439738">
              <a:tabLst>
                <a:tab pos="0" algn="l"/>
              </a:tabLst>
              <a:defRPr/>
            </a:pPr>
            <a:r>
              <a:rPr lang="en-US" altLang="zh-CN" sz="2800" dirty="0"/>
              <a:t>Computational Thinking:  </a:t>
            </a:r>
          </a:p>
          <a:p>
            <a:pPr marL="439738">
              <a:tabLst>
                <a:tab pos="0" algn="l"/>
              </a:tabLst>
              <a:defRPr/>
            </a:pPr>
            <a:r>
              <a:rPr lang="zh-CN" altLang="en-US" sz="2800" dirty="0"/>
              <a:t>      讨论客户接口与客户实现的分离；</a:t>
            </a:r>
            <a:endParaRPr lang="en-US" altLang="zh-CN" sz="2800" dirty="0"/>
          </a:p>
          <a:p>
            <a:pPr marL="439738">
              <a:tabLst>
                <a:tab pos="0" algn="l"/>
              </a:tabLst>
              <a:defRPr/>
            </a:pPr>
            <a:r>
              <a:rPr lang="en-US" altLang="zh-CN" sz="2800" dirty="0"/>
              <a:t>Algorithms and Data Structures:</a:t>
            </a:r>
          </a:p>
          <a:p>
            <a:pPr marL="439738">
              <a:tabLst>
                <a:tab pos="0" algn="l"/>
              </a:tabLst>
              <a:defRPr/>
            </a:pPr>
            <a:r>
              <a:rPr lang="zh-CN" altLang="en-US" sz="2800" dirty="0"/>
              <a:t>      讨论字符串哈希算法；</a:t>
            </a:r>
            <a:endParaRPr lang="en-US" altLang="zh-CN" sz="2800" dirty="0"/>
          </a:p>
          <a:p>
            <a:pPr marL="439738">
              <a:tabLst>
                <a:tab pos="0" algn="l"/>
              </a:tabLst>
              <a:defRPr/>
            </a:pPr>
            <a:r>
              <a:rPr lang="en-US" altLang="zh-CN" sz="2800" dirty="0" err="1"/>
              <a:t>Progamming</a:t>
            </a:r>
            <a:r>
              <a:rPr lang="en-US" altLang="zh-CN" sz="2800" dirty="0"/>
              <a:t>:</a:t>
            </a:r>
          </a:p>
          <a:p>
            <a:pPr marL="439738">
              <a:tabLst>
                <a:tab pos="0" algn="l"/>
              </a:tabLst>
              <a:defRPr/>
            </a:pPr>
            <a:r>
              <a:rPr lang="zh-CN" altLang="en-US" sz="2800" dirty="0"/>
              <a:t>      回顾</a:t>
            </a:r>
            <a:r>
              <a:rPr lang="en-US" altLang="zh-CN" sz="2800" dirty="0"/>
              <a:t>char</a:t>
            </a:r>
            <a:r>
              <a:rPr lang="zh-CN" altLang="en-US" sz="2800" dirty="0"/>
              <a:t>数据类型并用于字符串哈希。</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
            <a:extLst>
              <a:ext uri="{FF2B5EF4-FFF2-40B4-BE49-F238E27FC236}">
                <a16:creationId xmlns:a16="http://schemas.microsoft.com/office/drawing/2014/main" id="{6743DB56-D857-40E1-AE8A-CA986D3E184C}"/>
              </a:ext>
            </a:extLst>
          </p:cNvPr>
          <p:cNvSpPr txBox="1">
            <a:spLocks noChangeArrowheads="1"/>
          </p:cNvSpPr>
          <p:nvPr/>
        </p:nvSpPr>
        <p:spPr bwMode="auto">
          <a:xfrm>
            <a:off x="966788" y="390526"/>
            <a:ext cx="87931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600" b="1" dirty="0"/>
              <a:t>2 </a:t>
            </a:r>
            <a:r>
              <a:rPr lang="zh-CN" altLang="en-US" sz="3600" b="1" dirty="0"/>
              <a:t>通用哈希表</a:t>
            </a:r>
            <a:r>
              <a:rPr lang="en-US" altLang="zh-CN" sz="3600" b="1" dirty="0"/>
              <a:t>(Generic Hash Tables)</a:t>
            </a:r>
            <a:endParaRPr lang="zh-CN" altLang="en-US" sz="3600" b="1" dirty="0"/>
          </a:p>
        </p:txBody>
      </p:sp>
      <p:sp>
        <p:nvSpPr>
          <p:cNvPr id="5123" name="文本框 2">
            <a:extLst>
              <a:ext uri="{FF2B5EF4-FFF2-40B4-BE49-F238E27FC236}">
                <a16:creationId xmlns:a16="http://schemas.microsoft.com/office/drawing/2014/main" id="{34E5E507-BB53-4E4F-B80C-D7C0D6926A40}"/>
              </a:ext>
            </a:extLst>
          </p:cNvPr>
          <p:cNvSpPr txBox="1">
            <a:spLocks noChangeArrowheads="1"/>
          </p:cNvSpPr>
          <p:nvPr/>
        </p:nvSpPr>
        <p:spPr bwMode="auto">
          <a:xfrm>
            <a:off x="966788" y="1217614"/>
            <a:ext cx="9847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dirty="0"/>
              <a:t>通用是指无论关键字和所存元素属于什么数据类型，都好用。</a:t>
            </a:r>
          </a:p>
        </p:txBody>
      </p:sp>
      <p:sp>
        <p:nvSpPr>
          <p:cNvPr id="5124" name="矩形 3">
            <a:extLst>
              <a:ext uri="{FF2B5EF4-FFF2-40B4-BE49-F238E27FC236}">
                <a16:creationId xmlns:a16="http://schemas.microsoft.com/office/drawing/2014/main" id="{18CA37B5-1FCA-468E-AC49-95CDD1E3D711}"/>
              </a:ext>
            </a:extLst>
          </p:cNvPr>
          <p:cNvSpPr>
            <a:spLocks noChangeArrowheads="1"/>
          </p:cNvSpPr>
          <p:nvPr/>
        </p:nvSpPr>
        <p:spPr bwMode="auto">
          <a:xfrm>
            <a:off x="966788" y="1742686"/>
            <a:ext cx="11114087"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tabLst>
                <a:tab pos="1716088" algn="l"/>
              </a:tabLst>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tabLst>
                <a:tab pos="1716088" algn="l"/>
              </a:tabLst>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tabLst>
                <a:tab pos="1716088" algn="l"/>
              </a:tabLst>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tabLst>
                <a:tab pos="1716088"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171608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71608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71608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71608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716088" algn="l"/>
              </a:tabLst>
              <a:defRPr>
                <a:solidFill>
                  <a:schemeClr val="tx1"/>
                </a:solidFill>
                <a:latin typeface="Calibri" panose="020F0502020204030204" pitchFamily="34" charset="0"/>
                <a:ea typeface="宋体" panose="02010600030101010101" pitchFamily="2" charset="-122"/>
              </a:defRPr>
            </a:lvl9pPr>
          </a:lstStyle>
          <a:p>
            <a:pPr>
              <a:lnSpc>
                <a:spcPct val="107000"/>
              </a:lnSpc>
              <a:spcBef>
                <a:spcPts val="950"/>
              </a:spcBef>
              <a:buFontTx/>
              <a:buNone/>
            </a:pPr>
            <a:r>
              <a:rPr lang="en-US" altLang="zh-CN" sz="2400" dirty="0">
                <a:latin typeface="Arial" panose="020B0604020202020204" pitchFamily="34" charset="0"/>
              </a:rPr>
              <a:t>/* </a:t>
            </a:r>
            <a:r>
              <a:rPr lang="zh-CN" altLang="en-US" sz="2400" dirty="0">
                <a:latin typeface="Arial" panose="020B0604020202020204" pitchFamily="34" charset="0"/>
              </a:rPr>
              <a:t>库方类型 </a:t>
            </a:r>
            <a:r>
              <a:rPr lang="en-US" altLang="zh-CN" sz="2400" dirty="0">
                <a:latin typeface="Arial" panose="020B0604020202020204" pitchFamily="34" charset="0"/>
              </a:rPr>
              <a:t>*/ </a:t>
            </a:r>
          </a:p>
          <a:p>
            <a:pPr>
              <a:lnSpc>
                <a:spcPct val="107000"/>
              </a:lnSpc>
              <a:spcBef>
                <a:spcPts val="950"/>
              </a:spcBef>
              <a:buFontTx/>
              <a:buNone/>
            </a:pPr>
            <a:r>
              <a:rPr lang="en-US" altLang="zh-CN" sz="2400" dirty="0">
                <a:latin typeface="Arial" panose="020B0604020202020204" pitchFamily="34" charset="0"/>
              </a:rPr>
              <a:t>typedef</a:t>
            </a:r>
            <a:r>
              <a:rPr lang="en-US" altLang="zh-CN" sz="2400" dirty="0">
                <a:latin typeface="Times New Roman" panose="02020603050405020304" pitchFamily="18" charset="0"/>
              </a:rPr>
              <a:t> ___ </a:t>
            </a:r>
            <a:r>
              <a:rPr lang="en-US" altLang="zh-CN" sz="2400" dirty="0" err="1">
                <a:latin typeface="Arial" panose="020B0604020202020204" pitchFamily="34" charset="0"/>
              </a:rPr>
              <a:t>ht</a:t>
            </a:r>
            <a:r>
              <a:rPr lang="en-US" altLang="zh-CN" sz="2400" dirty="0">
                <a:latin typeface="Arial" panose="020B0604020202020204" pitchFamily="34" charset="0"/>
              </a:rPr>
              <a:t>;                   </a:t>
            </a:r>
            <a:r>
              <a:rPr lang="zh-CN" altLang="en-US" sz="2400" dirty="0">
                <a:latin typeface="Arial" panose="020B0604020202020204" pitchFamily="34" charset="0"/>
              </a:rPr>
              <a:t> </a:t>
            </a:r>
            <a:r>
              <a:rPr lang="en-US" altLang="zh-CN" sz="2400" dirty="0">
                <a:solidFill>
                  <a:srgbClr val="C00000"/>
                </a:solidFill>
                <a:latin typeface="Arial" panose="020B0604020202020204" pitchFamily="34" charset="0"/>
              </a:rPr>
              <a:t>___ </a:t>
            </a:r>
            <a:r>
              <a:rPr lang="zh-CN" altLang="en-US" sz="2400" dirty="0">
                <a:solidFill>
                  <a:srgbClr val="C00000"/>
                </a:solidFill>
                <a:latin typeface="Arial" panose="020B0604020202020204" pitchFamily="34" charset="0"/>
              </a:rPr>
              <a:t>表示还没确定该填什么</a:t>
            </a:r>
            <a:endParaRPr lang="zh-CN" altLang="zh-CN" sz="2400" dirty="0">
              <a:solidFill>
                <a:srgbClr val="C00000"/>
              </a:solidFill>
              <a:latin typeface="Book Antiqua" panose="02040602050305030304" pitchFamily="18" charset="0"/>
            </a:endParaRPr>
          </a:p>
        </p:txBody>
      </p:sp>
      <p:sp>
        <p:nvSpPr>
          <p:cNvPr id="5125" name="矩形 4">
            <a:extLst>
              <a:ext uri="{FF2B5EF4-FFF2-40B4-BE49-F238E27FC236}">
                <a16:creationId xmlns:a16="http://schemas.microsoft.com/office/drawing/2014/main" id="{A7AA5850-9914-47AD-80BE-2E795CD594F6}"/>
              </a:ext>
            </a:extLst>
          </p:cNvPr>
          <p:cNvSpPr>
            <a:spLocks noChangeArrowheads="1"/>
          </p:cNvSpPr>
          <p:nvPr/>
        </p:nvSpPr>
        <p:spPr bwMode="auto">
          <a:xfrm>
            <a:off x="966788" y="2753923"/>
            <a:ext cx="12011025" cy="376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7000"/>
              </a:lnSpc>
              <a:spcBef>
                <a:spcPts val="950"/>
              </a:spcBef>
              <a:buFontTx/>
              <a:buNone/>
            </a:pPr>
            <a:r>
              <a:rPr lang="en-US" altLang="zh-CN" sz="2400" dirty="0">
                <a:latin typeface="Arial" panose="020B0604020202020204" pitchFamily="34" charset="0"/>
              </a:rPr>
              <a:t>/* </a:t>
            </a:r>
            <a:r>
              <a:rPr lang="zh-CN" altLang="en-US" sz="2400" dirty="0">
                <a:latin typeface="Arial" panose="020B0604020202020204" pitchFamily="34" charset="0"/>
              </a:rPr>
              <a:t>库方函数 </a:t>
            </a:r>
            <a:r>
              <a:rPr lang="en-US" altLang="zh-CN" sz="2400" dirty="0">
                <a:latin typeface="Arial" panose="020B0604020202020204" pitchFamily="34" charset="0"/>
              </a:rPr>
              <a:t>*/</a:t>
            </a:r>
          </a:p>
          <a:p>
            <a:pPr>
              <a:lnSpc>
                <a:spcPct val="107000"/>
              </a:lnSpc>
              <a:spcBef>
                <a:spcPts val="950"/>
              </a:spcBef>
              <a:buFontTx/>
              <a:buNone/>
            </a:pPr>
            <a:r>
              <a:rPr lang="en-US" altLang="zh-CN" sz="2400" dirty="0" err="1">
                <a:latin typeface="Arial" panose="020B0604020202020204" pitchFamily="34" charset="0"/>
              </a:rPr>
              <a:t>ht</a:t>
            </a:r>
            <a:r>
              <a:rPr lang="en-US" altLang="zh-CN" sz="2400" dirty="0">
                <a:latin typeface="Arial" panose="020B0604020202020204" pitchFamily="34" charset="0"/>
              </a:rPr>
              <a:t> </a:t>
            </a:r>
            <a:r>
              <a:rPr lang="en-US" altLang="zh-CN" sz="2400" dirty="0" err="1">
                <a:latin typeface="Arial" panose="020B0604020202020204" pitchFamily="34" charset="0"/>
              </a:rPr>
              <a:t>ht_new</a:t>
            </a:r>
            <a:r>
              <a:rPr lang="en-US" altLang="zh-CN" sz="2400" dirty="0">
                <a:latin typeface="Arial" panose="020B0604020202020204" pitchFamily="34" charset="0"/>
              </a:rPr>
              <a:t>(int capacity)</a:t>
            </a:r>
            <a:endParaRPr lang="zh-CN" altLang="zh-CN" sz="2400" dirty="0">
              <a:latin typeface="Book Antiqua" panose="02040602050305030304" pitchFamily="18" charset="0"/>
            </a:endParaRPr>
          </a:p>
          <a:p>
            <a:pPr algn="just">
              <a:lnSpc>
                <a:spcPct val="100000"/>
              </a:lnSpc>
              <a:spcBef>
                <a:spcPts val="88"/>
              </a:spcBef>
              <a:buFontTx/>
              <a:buNone/>
            </a:pPr>
            <a:r>
              <a:rPr lang="en-US" altLang="zh-CN" sz="2400" dirty="0">
                <a:latin typeface="Arial" panose="020B0604020202020204" pitchFamily="34" charset="0"/>
              </a:rPr>
              <a:t>//@requires capacity &gt; 0;</a:t>
            </a:r>
            <a:endParaRPr lang="zh-CN" altLang="zh-CN" sz="2400" dirty="0">
              <a:latin typeface="Book Antiqua" panose="02040602050305030304" pitchFamily="18" charset="0"/>
            </a:endParaRPr>
          </a:p>
          <a:p>
            <a:pPr>
              <a:lnSpc>
                <a:spcPct val="100000"/>
              </a:lnSpc>
              <a:spcBef>
                <a:spcPts val="88"/>
              </a:spcBef>
              <a:buFontTx/>
              <a:buNone/>
            </a:pPr>
            <a:r>
              <a:rPr lang="en-US" altLang="zh-CN" sz="2400" dirty="0">
                <a:latin typeface="Arial" panose="020B0604020202020204" pitchFamily="34" charset="0"/>
              </a:rPr>
              <a:t>;</a:t>
            </a:r>
            <a:endParaRPr lang="zh-CN" altLang="zh-CN" sz="2400" dirty="0">
              <a:latin typeface="Book Antiqua" panose="02040602050305030304" pitchFamily="18" charset="0"/>
            </a:endParaRPr>
          </a:p>
          <a:p>
            <a:pPr>
              <a:lnSpc>
                <a:spcPct val="107000"/>
              </a:lnSpc>
              <a:spcBef>
                <a:spcPts val="88"/>
              </a:spcBef>
              <a:buFontTx/>
              <a:buNone/>
            </a:pPr>
            <a:r>
              <a:rPr lang="en-US" altLang="zh-CN" sz="2400" dirty="0" err="1">
                <a:latin typeface="Arial" panose="020B0604020202020204" pitchFamily="34" charset="0"/>
              </a:rPr>
              <a:t>elem</a:t>
            </a:r>
            <a:r>
              <a:rPr lang="en-US" altLang="zh-CN" sz="2400" dirty="0">
                <a:latin typeface="Arial" panose="020B0604020202020204" pitchFamily="34" charset="0"/>
              </a:rPr>
              <a:t> </a:t>
            </a:r>
            <a:r>
              <a:rPr lang="en-US" altLang="zh-CN" sz="2400" dirty="0" err="1">
                <a:latin typeface="Arial" panose="020B0604020202020204" pitchFamily="34" charset="0"/>
              </a:rPr>
              <a:t>ht_lookup</a:t>
            </a:r>
            <a:r>
              <a:rPr lang="en-US" altLang="zh-CN" sz="2400" dirty="0">
                <a:latin typeface="Arial" panose="020B0604020202020204" pitchFamily="34" charset="0"/>
              </a:rPr>
              <a:t>(</a:t>
            </a:r>
            <a:r>
              <a:rPr lang="en-US" altLang="zh-CN" sz="2400" dirty="0" err="1">
                <a:latin typeface="Arial" panose="020B0604020202020204" pitchFamily="34" charset="0"/>
              </a:rPr>
              <a:t>ht</a:t>
            </a:r>
            <a:r>
              <a:rPr lang="en-US" altLang="zh-CN" sz="2400" dirty="0">
                <a:latin typeface="Arial" panose="020B0604020202020204" pitchFamily="34" charset="0"/>
              </a:rPr>
              <a:t> H, key k);	/* O(1) avg. */  </a:t>
            </a:r>
            <a:r>
              <a:rPr lang="zh-CN" altLang="en-US" sz="2400" dirty="0">
                <a:solidFill>
                  <a:srgbClr val="C00000"/>
                </a:solidFill>
                <a:latin typeface="Arial" panose="020B0604020202020204" pitchFamily="34" charset="0"/>
              </a:rPr>
              <a:t>如果没查到，返回</a:t>
            </a:r>
            <a:r>
              <a:rPr lang="en-US" altLang="zh-CN" sz="2400" dirty="0">
                <a:solidFill>
                  <a:srgbClr val="C00000"/>
                </a:solidFill>
                <a:latin typeface="Arial" panose="020B0604020202020204" pitchFamily="34" charset="0"/>
              </a:rPr>
              <a:t>NULL</a:t>
            </a:r>
          </a:p>
          <a:p>
            <a:pPr>
              <a:lnSpc>
                <a:spcPct val="107000"/>
              </a:lnSpc>
              <a:spcBef>
                <a:spcPts val="88"/>
              </a:spcBef>
              <a:buFontTx/>
              <a:buNone/>
            </a:pPr>
            <a:endParaRPr lang="en-US" altLang="zh-CN" sz="2400" dirty="0">
              <a:latin typeface="Arial" panose="020B0604020202020204" pitchFamily="34" charset="0"/>
            </a:endParaRPr>
          </a:p>
          <a:p>
            <a:pPr>
              <a:lnSpc>
                <a:spcPct val="107000"/>
              </a:lnSpc>
              <a:spcBef>
                <a:spcPts val="88"/>
              </a:spcBef>
              <a:buFontTx/>
              <a:buNone/>
            </a:pPr>
            <a:r>
              <a:rPr lang="en-US" altLang="zh-CN" sz="2400" dirty="0">
                <a:latin typeface="Arial" panose="020B0604020202020204" pitchFamily="34" charset="0"/>
              </a:rPr>
              <a:t>void </a:t>
            </a:r>
            <a:r>
              <a:rPr lang="en-US" altLang="zh-CN" sz="2400" dirty="0" err="1">
                <a:latin typeface="Arial" panose="020B0604020202020204" pitchFamily="34" charset="0"/>
              </a:rPr>
              <a:t>ht_insert</a:t>
            </a:r>
            <a:r>
              <a:rPr lang="en-US" altLang="zh-CN" sz="2400" dirty="0">
                <a:latin typeface="Arial" panose="020B0604020202020204" pitchFamily="34" charset="0"/>
              </a:rPr>
              <a:t>(</a:t>
            </a:r>
            <a:r>
              <a:rPr lang="en-US" altLang="zh-CN" sz="2400" dirty="0" err="1">
                <a:latin typeface="Arial" panose="020B0604020202020204" pitchFamily="34" charset="0"/>
              </a:rPr>
              <a:t>ht</a:t>
            </a:r>
            <a:r>
              <a:rPr lang="en-US" altLang="zh-CN" sz="2400" dirty="0">
                <a:latin typeface="Arial" panose="020B0604020202020204" pitchFamily="34" charset="0"/>
              </a:rPr>
              <a:t> H, </a:t>
            </a:r>
            <a:r>
              <a:rPr lang="en-US" altLang="zh-CN" sz="2400" dirty="0" err="1">
                <a:latin typeface="Arial" panose="020B0604020202020204" pitchFamily="34" charset="0"/>
              </a:rPr>
              <a:t>elem</a:t>
            </a:r>
            <a:r>
              <a:rPr lang="en-US" altLang="zh-CN" sz="2400" dirty="0">
                <a:latin typeface="Arial" panose="020B0604020202020204" pitchFamily="34" charset="0"/>
              </a:rPr>
              <a:t> e)	/* O(1) avg. */   </a:t>
            </a:r>
            <a:r>
              <a:rPr lang="en-US" altLang="zh-CN" sz="2400" dirty="0">
                <a:solidFill>
                  <a:srgbClr val="C00000"/>
                </a:solidFill>
                <a:latin typeface="Arial" panose="020B0604020202020204" pitchFamily="34" charset="0"/>
              </a:rPr>
              <a:t>e</a:t>
            </a:r>
            <a:r>
              <a:rPr lang="zh-CN" altLang="en-US" sz="2400" dirty="0">
                <a:solidFill>
                  <a:srgbClr val="C00000"/>
                </a:solidFill>
                <a:latin typeface="Arial" panose="020B0604020202020204" pitchFamily="34" charset="0"/>
              </a:rPr>
              <a:t>不能为</a:t>
            </a:r>
            <a:r>
              <a:rPr lang="en-US" altLang="zh-CN" sz="2400" dirty="0">
                <a:solidFill>
                  <a:srgbClr val="C00000"/>
                </a:solidFill>
                <a:latin typeface="Arial" panose="020B0604020202020204" pitchFamily="34" charset="0"/>
              </a:rPr>
              <a:t>NULL</a:t>
            </a:r>
            <a:endParaRPr lang="zh-CN" altLang="zh-CN" sz="2400" dirty="0">
              <a:solidFill>
                <a:srgbClr val="C00000"/>
              </a:solidFill>
              <a:latin typeface="Book Antiqua" panose="02040602050305030304" pitchFamily="18" charset="0"/>
            </a:endParaRPr>
          </a:p>
          <a:p>
            <a:pPr algn="just">
              <a:lnSpc>
                <a:spcPct val="100000"/>
              </a:lnSpc>
              <a:spcBef>
                <a:spcPts val="88"/>
              </a:spcBef>
              <a:buFontTx/>
              <a:buNone/>
            </a:pPr>
            <a:r>
              <a:rPr lang="en-US" altLang="zh-CN" sz="2400" dirty="0">
                <a:latin typeface="Arial" panose="020B0604020202020204" pitchFamily="34" charset="0"/>
              </a:rPr>
              <a:t>//@requires e != NULL;</a:t>
            </a:r>
            <a:endParaRPr lang="zh-CN" altLang="zh-CN" sz="2400" dirty="0">
              <a:latin typeface="Book Antiqua" panose="02040602050305030304" pitchFamily="18" charset="0"/>
            </a:endParaRPr>
          </a:p>
          <a:p>
            <a:pPr>
              <a:lnSpc>
                <a:spcPct val="100000"/>
              </a:lnSpc>
              <a:spcBef>
                <a:spcPts val="88"/>
              </a:spcBef>
              <a:buFontTx/>
              <a:buNone/>
            </a:pPr>
            <a:r>
              <a:rPr lang="en-US" altLang="zh-CN" sz="2400" dirty="0">
                <a:latin typeface="Arial" panose="020B0604020202020204" pitchFamily="34" charset="0"/>
              </a:rPr>
              <a:t>;                                                  </a:t>
            </a:r>
            <a:r>
              <a:rPr lang="en-US" altLang="zh-CN" sz="2400" dirty="0">
                <a:solidFill>
                  <a:srgbClr val="C00000"/>
                </a:solidFill>
                <a:latin typeface="Arial" panose="020B0604020202020204" pitchFamily="34" charset="0"/>
              </a:rPr>
              <a:t>key</a:t>
            </a:r>
            <a:r>
              <a:rPr lang="zh-CN" altLang="en-US" sz="2400" dirty="0">
                <a:solidFill>
                  <a:srgbClr val="C00000"/>
                </a:solidFill>
                <a:latin typeface="Arial" panose="020B0604020202020204" pitchFamily="34" charset="0"/>
              </a:rPr>
              <a:t>与</a:t>
            </a:r>
            <a:r>
              <a:rPr lang="en-US" altLang="zh-CN" sz="2400" dirty="0" err="1">
                <a:solidFill>
                  <a:srgbClr val="C00000"/>
                </a:solidFill>
                <a:latin typeface="Arial" panose="020B0604020202020204" pitchFamily="34" charset="0"/>
              </a:rPr>
              <a:t>elem</a:t>
            </a:r>
            <a:r>
              <a:rPr lang="zh-CN" altLang="en-US" sz="2400" dirty="0">
                <a:solidFill>
                  <a:srgbClr val="C00000"/>
                </a:solidFill>
                <a:latin typeface="Arial" panose="020B0604020202020204" pitchFamily="34" charset="0"/>
              </a:rPr>
              <a:t>到底是什么类型？由客户决定</a:t>
            </a:r>
            <a:endParaRPr lang="zh-CN" altLang="zh-CN" sz="2400" dirty="0">
              <a:solidFill>
                <a:srgbClr val="C00000"/>
              </a:solidFill>
              <a:latin typeface="Book Antiqua" panose="0204060205030503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a:extLst>
              <a:ext uri="{FF2B5EF4-FFF2-40B4-BE49-F238E27FC236}">
                <a16:creationId xmlns:a16="http://schemas.microsoft.com/office/drawing/2014/main" id="{985DADB3-98AD-4C2C-8AC6-897001961A80}"/>
              </a:ext>
            </a:extLst>
          </p:cNvPr>
          <p:cNvSpPr>
            <a:spLocks noChangeArrowheads="1"/>
          </p:cNvSpPr>
          <p:nvPr/>
        </p:nvSpPr>
        <p:spPr bwMode="auto">
          <a:xfrm>
            <a:off x="1108075" y="641350"/>
            <a:ext cx="309086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a:t>/* </a:t>
            </a:r>
            <a:r>
              <a:rPr lang="zh-CN" altLang="en-US"/>
              <a:t>客户方类型 </a:t>
            </a:r>
            <a:r>
              <a:rPr lang="en-US" altLang="zh-CN"/>
              <a:t>*/ </a:t>
            </a:r>
          </a:p>
          <a:p>
            <a:pPr>
              <a:lnSpc>
                <a:spcPct val="100000"/>
              </a:lnSpc>
              <a:spcBef>
                <a:spcPct val="0"/>
              </a:spcBef>
              <a:buFontTx/>
              <a:buNone/>
            </a:pPr>
            <a:r>
              <a:rPr lang="en-US" altLang="zh-CN"/>
              <a:t>typedef ___* elem; </a:t>
            </a:r>
          </a:p>
          <a:p>
            <a:pPr>
              <a:lnSpc>
                <a:spcPct val="100000"/>
              </a:lnSpc>
              <a:spcBef>
                <a:spcPct val="0"/>
              </a:spcBef>
              <a:buFontTx/>
              <a:buNone/>
            </a:pPr>
            <a:r>
              <a:rPr lang="en-US" altLang="zh-CN"/>
              <a:t>typedef ___ key;</a:t>
            </a:r>
            <a:endParaRPr lang="zh-CN" altLang="en-US"/>
          </a:p>
        </p:txBody>
      </p:sp>
      <p:sp>
        <p:nvSpPr>
          <p:cNvPr id="6147" name="文本框 2">
            <a:extLst>
              <a:ext uri="{FF2B5EF4-FFF2-40B4-BE49-F238E27FC236}">
                <a16:creationId xmlns:a16="http://schemas.microsoft.com/office/drawing/2014/main" id="{0FAA28FA-BCE4-4AE0-8B38-6A3C56F5A322}"/>
              </a:ext>
            </a:extLst>
          </p:cNvPr>
          <p:cNvSpPr txBox="1">
            <a:spLocks noChangeArrowheads="1"/>
          </p:cNvSpPr>
          <p:nvPr/>
        </p:nvSpPr>
        <p:spPr bwMode="auto">
          <a:xfrm>
            <a:off x="1108075" y="2268538"/>
            <a:ext cx="10217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a:t>为了让库成为通用，由客户来提供实现哈希表所需要的函数。</a:t>
            </a:r>
          </a:p>
        </p:txBody>
      </p:sp>
      <p:sp>
        <p:nvSpPr>
          <p:cNvPr id="6148" name="矩形 3">
            <a:extLst>
              <a:ext uri="{FF2B5EF4-FFF2-40B4-BE49-F238E27FC236}">
                <a16:creationId xmlns:a16="http://schemas.microsoft.com/office/drawing/2014/main" id="{6FF32609-60CA-4CD8-BFA7-DBF3A6710730}"/>
              </a:ext>
            </a:extLst>
          </p:cNvPr>
          <p:cNvSpPr>
            <a:spLocks noChangeArrowheads="1"/>
          </p:cNvSpPr>
          <p:nvPr/>
        </p:nvSpPr>
        <p:spPr bwMode="auto">
          <a:xfrm>
            <a:off x="1108075" y="3033713"/>
            <a:ext cx="27813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a:t>/* </a:t>
            </a:r>
            <a:r>
              <a:rPr lang="zh-CN" altLang="en-US"/>
              <a:t>客户方函数 </a:t>
            </a:r>
            <a:r>
              <a:rPr lang="en-US" altLang="zh-CN"/>
              <a:t>*/</a:t>
            </a:r>
          </a:p>
          <a:p>
            <a:pPr>
              <a:lnSpc>
                <a:spcPct val="100000"/>
              </a:lnSpc>
              <a:spcBef>
                <a:spcPct val="0"/>
              </a:spcBef>
              <a:buFontTx/>
              <a:buNone/>
            </a:pPr>
            <a:r>
              <a:rPr lang="en-US" altLang="zh-CN"/>
              <a:t>int hash(key k);</a:t>
            </a:r>
            <a:endParaRPr lang="zh-CN" altLang="en-US"/>
          </a:p>
        </p:txBody>
      </p:sp>
      <p:sp>
        <p:nvSpPr>
          <p:cNvPr id="6149" name="矩形 4">
            <a:extLst>
              <a:ext uri="{FF2B5EF4-FFF2-40B4-BE49-F238E27FC236}">
                <a16:creationId xmlns:a16="http://schemas.microsoft.com/office/drawing/2014/main" id="{F71E88EC-DC98-4D93-A725-25865D02DED1}"/>
              </a:ext>
            </a:extLst>
          </p:cNvPr>
          <p:cNvSpPr>
            <a:spLocks noChangeArrowheads="1"/>
          </p:cNvSpPr>
          <p:nvPr/>
        </p:nvSpPr>
        <p:spPr bwMode="auto">
          <a:xfrm>
            <a:off x="1150938" y="4229100"/>
            <a:ext cx="6096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a:t>bool key_equal(key k1, key k2);</a:t>
            </a:r>
          </a:p>
          <a:p>
            <a:pPr>
              <a:lnSpc>
                <a:spcPct val="100000"/>
              </a:lnSpc>
              <a:spcBef>
                <a:spcPct val="0"/>
              </a:spcBef>
              <a:buFontTx/>
              <a:buNone/>
            </a:pPr>
            <a:endParaRPr lang="en-US" altLang="zh-CN"/>
          </a:p>
          <a:p>
            <a:pPr>
              <a:lnSpc>
                <a:spcPct val="100000"/>
              </a:lnSpc>
              <a:spcBef>
                <a:spcPct val="0"/>
              </a:spcBef>
              <a:buFontTx/>
              <a:buNone/>
            </a:pPr>
            <a:r>
              <a:rPr lang="en-US" altLang="zh-CN"/>
              <a:t>key elem_key(elem e)</a:t>
            </a:r>
          </a:p>
          <a:p>
            <a:pPr>
              <a:lnSpc>
                <a:spcPct val="100000"/>
              </a:lnSpc>
              <a:spcBef>
                <a:spcPct val="0"/>
              </a:spcBef>
              <a:buFontTx/>
              <a:buNone/>
            </a:pPr>
            <a:r>
              <a:rPr lang="en-US" altLang="zh-CN"/>
              <a:t>//@requires e != NULL;</a:t>
            </a:r>
          </a:p>
          <a:p>
            <a:pPr>
              <a:lnSpc>
                <a:spcPct val="100000"/>
              </a:lnSpc>
              <a:spcBef>
                <a:spcPct val="0"/>
              </a:spcBef>
              <a:buFontTx/>
              <a:buNone/>
            </a:pPr>
            <a:r>
              <a:rPr lang="en-US" altLang="zh-CN"/>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a:extLst>
              <a:ext uri="{FF2B5EF4-FFF2-40B4-BE49-F238E27FC236}">
                <a16:creationId xmlns:a16="http://schemas.microsoft.com/office/drawing/2014/main" id="{E6556D24-B449-4C2C-9F4F-57F659525035}"/>
              </a:ext>
            </a:extLst>
          </p:cNvPr>
          <p:cNvSpPr>
            <a:spLocks noChangeArrowheads="1"/>
          </p:cNvSpPr>
          <p:nvPr/>
        </p:nvSpPr>
        <p:spPr bwMode="auto">
          <a:xfrm>
            <a:off x="1184275" y="428178"/>
            <a:ext cx="9577388"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dirty="0"/>
              <a:t>/****************</a:t>
            </a:r>
            <a:r>
              <a:rPr lang="zh-CN" altLang="en-US" sz="2400" dirty="0"/>
              <a:t>******</a:t>
            </a:r>
            <a:r>
              <a:rPr lang="en-US" altLang="zh-CN" sz="2400" dirty="0"/>
              <a:t>8**********/</a:t>
            </a:r>
          </a:p>
          <a:p>
            <a:pPr>
              <a:lnSpc>
                <a:spcPct val="100000"/>
              </a:lnSpc>
              <a:spcBef>
                <a:spcPct val="0"/>
              </a:spcBef>
              <a:buFontTx/>
              <a:buNone/>
            </a:pPr>
            <a:r>
              <a:rPr lang="en-US" altLang="zh-CN" sz="2400" dirty="0"/>
              <a:t>/*                      </a:t>
            </a:r>
            <a:r>
              <a:rPr lang="zh-CN" altLang="en-US" sz="2400" dirty="0"/>
              <a:t>库方接口                            </a:t>
            </a:r>
            <a:r>
              <a:rPr lang="en-US" altLang="zh-CN" sz="2400" dirty="0"/>
              <a:t> */</a:t>
            </a:r>
          </a:p>
          <a:p>
            <a:pPr>
              <a:lnSpc>
                <a:spcPct val="100000"/>
              </a:lnSpc>
              <a:spcBef>
                <a:spcPct val="0"/>
              </a:spcBef>
              <a:buFontTx/>
              <a:buNone/>
            </a:pPr>
            <a:r>
              <a:rPr lang="en-US" altLang="zh-CN" sz="2400" dirty="0"/>
              <a:t>/*********</a:t>
            </a:r>
            <a:r>
              <a:rPr lang="zh-CN" altLang="en-US" sz="2400" dirty="0"/>
              <a:t>*******</a:t>
            </a:r>
            <a:r>
              <a:rPr lang="en-US" altLang="zh-CN" sz="2400" dirty="0"/>
              <a:t>*****************/ </a:t>
            </a:r>
          </a:p>
          <a:p>
            <a:pPr>
              <a:lnSpc>
                <a:spcPct val="100000"/>
              </a:lnSpc>
              <a:spcBef>
                <a:spcPct val="0"/>
              </a:spcBef>
              <a:buFontTx/>
              <a:buNone/>
            </a:pPr>
            <a:r>
              <a:rPr lang="en-US" altLang="zh-CN" sz="2400" dirty="0"/>
              <a:t>typedef struct </a:t>
            </a:r>
            <a:r>
              <a:rPr lang="en-US" altLang="zh-CN" sz="2400" dirty="0" err="1"/>
              <a:t>ht_header</a:t>
            </a:r>
            <a:r>
              <a:rPr lang="en-US" altLang="zh-CN" sz="2400" dirty="0"/>
              <a:t>* </a:t>
            </a:r>
            <a:r>
              <a:rPr lang="en-US" altLang="zh-CN" sz="2400" dirty="0" err="1"/>
              <a:t>ht</a:t>
            </a:r>
            <a:r>
              <a:rPr lang="en-US" altLang="zh-CN" sz="2400" dirty="0"/>
              <a:t>;</a:t>
            </a:r>
          </a:p>
          <a:p>
            <a:pPr>
              <a:lnSpc>
                <a:spcPct val="100000"/>
              </a:lnSpc>
              <a:spcBef>
                <a:spcPct val="0"/>
              </a:spcBef>
              <a:buFontTx/>
              <a:buNone/>
            </a:pPr>
            <a:endParaRPr lang="en-US" altLang="zh-CN" sz="2400" dirty="0"/>
          </a:p>
          <a:p>
            <a:pPr>
              <a:lnSpc>
                <a:spcPct val="100000"/>
              </a:lnSpc>
              <a:spcBef>
                <a:spcPct val="0"/>
              </a:spcBef>
              <a:buFontTx/>
              <a:buNone/>
            </a:pPr>
            <a:r>
              <a:rPr lang="en-US" altLang="zh-CN" sz="2400" dirty="0" err="1"/>
              <a:t>ht</a:t>
            </a:r>
            <a:r>
              <a:rPr lang="en-US" altLang="zh-CN" sz="2400" dirty="0"/>
              <a:t> </a:t>
            </a:r>
            <a:r>
              <a:rPr lang="en-US" altLang="zh-CN" sz="2400" dirty="0" err="1"/>
              <a:t>ht_new</a:t>
            </a:r>
            <a:r>
              <a:rPr lang="en-US" altLang="zh-CN" sz="2400" dirty="0"/>
              <a:t>(int capacity)</a:t>
            </a:r>
          </a:p>
          <a:p>
            <a:pPr>
              <a:lnSpc>
                <a:spcPct val="100000"/>
              </a:lnSpc>
              <a:spcBef>
                <a:spcPct val="0"/>
              </a:spcBef>
              <a:buFontTx/>
              <a:buNone/>
            </a:pPr>
            <a:r>
              <a:rPr lang="en-US" altLang="zh-CN" sz="2400" dirty="0"/>
              <a:t>//@requires capacity &gt; 0;</a:t>
            </a:r>
          </a:p>
          <a:p>
            <a:pPr>
              <a:lnSpc>
                <a:spcPct val="100000"/>
              </a:lnSpc>
              <a:spcBef>
                <a:spcPct val="0"/>
              </a:spcBef>
              <a:buFontTx/>
              <a:buNone/>
            </a:pPr>
            <a:r>
              <a:rPr lang="en-US" altLang="zh-CN" sz="2400" dirty="0"/>
              <a:t>;</a:t>
            </a:r>
          </a:p>
          <a:p>
            <a:pPr>
              <a:lnSpc>
                <a:spcPct val="100000"/>
              </a:lnSpc>
              <a:spcBef>
                <a:spcPct val="0"/>
              </a:spcBef>
              <a:buFontTx/>
              <a:buNone/>
            </a:pPr>
            <a:r>
              <a:rPr lang="en-US" altLang="zh-CN" sz="2400" dirty="0" err="1"/>
              <a:t>elem</a:t>
            </a:r>
            <a:r>
              <a:rPr lang="en-US" altLang="zh-CN" sz="2400" dirty="0"/>
              <a:t> </a:t>
            </a:r>
            <a:r>
              <a:rPr lang="en-US" altLang="zh-CN" sz="2400" dirty="0" err="1"/>
              <a:t>ht_lookup</a:t>
            </a:r>
            <a:r>
              <a:rPr lang="en-US" altLang="zh-CN" sz="2400" dirty="0"/>
              <a:t>(</a:t>
            </a:r>
            <a:r>
              <a:rPr lang="en-US" altLang="zh-CN" sz="2400" dirty="0" err="1"/>
              <a:t>ht</a:t>
            </a:r>
            <a:r>
              <a:rPr lang="en-US" altLang="zh-CN" sz="2400" dirty="0"/>
              <a:t> H, key k);	/* O(1) avg. */ </a:t>
            </a:r>
          </a:p>
          <a:p>
            <a:pPr>
              <a:lnSpc>
                <a:spcPct val="100000"/>
              </a:lnSpc>
              <a:spcBef>
                <a:spcPct val="0"/>
              </a:spcBef>
              <a:buFontTx/>
              <a:buNone/>
            </a:pPr>
            <a:endParaRPr lang="en-US" altLang="zh-CN" sz="2400" dirty="0"/>
          </a:p>
          <a:p>
            <a:pPr>
              <a:lnSpc>
                <a:spcPct val="100000"/>
              </a:lnSpc>
              <a:spcBef>
                <a:spcPct val="0"/>
              </a:spcBef>
              <a:buFontTx/>
              <a:buNone/>
            </a:pPr>
            <a:r>
              <a:rPr lang="en-US" altLang="zh-CN" sz="2400" dirty="0"/>
              <a:t>void </a:t>
            </a:r>
            <a:r>
              <a:rPr lang="en-US" altLang="zh-CN" sz="2400" dirty="0" err="1"/>
              <a:t>ht_insert</a:t>
            </a:r>
            <a:r>
              <a:rPr lang="en-US" altLang="zh-CN" sz="2400" dirty="0"/>
              <a:t>(</a:t>
            </a:r>
            <a:r>
              <a:rPr lang="en-US" altLang="zh-CN" sz="2400" dirty="0" err="1"/>
              <a:t>ht</a:t>
            </a:r>
            <a:r>
              <a:rPr lang="en-US" altLang="zh-CN" sz="2400" dirty="0"/>
              <a:t> H, </a:t>
            </a:r>
            <a:r>
              <a:rPr lang="en-US" altLang="zh-CN" sz="2400" dirty="0" err="1"/>
              <a:t>elem</a:t>
            </a:r>
            <a:r>
              <a:rPr lang="en-US" altLang="zh-CN" sz="2400" dirty="0"/>
              <a:t> e)	/* O(1) avg. */</a:t>
            </a:r>
          </a:p>
          <a:p>
            <a:pPr>
              <a:lnSpc>
                <a:spcPct val="100000"/>
              </a:lnSpc>
              <a:spcBef>
                <a:spcPct val="0"/>
              </a:spcBef>
              <a:buFontTx/>
              <a:buNone/>
            </a:pPr>
            <a:r>
              <a:rPr lang="en-US" altLang="zh-CN" sz="2400" dirty="0"/>
              <a:t>//@requires e != NULL;</a:t>
            </a:r>
          </a:p>
          <a:p>
            <a:pPr>
              <a:lnSpc>
                <a:spcPct val="100000"/>
              </a:lnSpc>
              <a:spcBef>
                <a:spcPct val="0"/>
              </a:spcBef>
              <a:buFontTx/>
              <a:buNone/>
            </a:pPr>
            <a:r>
              <a:rPr lang="en-US" altLang="zh-CN" sz="2400" dirty="0"/>
              <a:t>;</a:t>
            </a:r>
          </a:p>
          <a:p>
            <a:pPr>
              <a:lnSpc>
                <a:spcPct val="100000"/>
              </a:lnSpc>
              <a:spcBef>
                <a:spcPct val="0"/>
              </a:spcBef>
              <a:buFontTx/>
              <a:buNone/>
            </a:pPr>
            <a:r>
              <a:rPr lang="en-US" altLang="zh-CN" sz="2400" dirty="0"/>
              <a:t>int </a:t>
            </a:r>
            <a:r>
              <a:rPr lang="en-US" altLang="zh-CN" sz="2400" dirty="0" err="1"/>
              <a:t>ht_size</a:t>
            </a:r>
            <a:r>
              <a:rPr lang="en-US" altLang="zh-CN" sz="2400" dirty="0"/>
              <a:t>(</a:t>
            </a:r>
            <a:r>
              <a:rPr lang="en-US" altLang="zh-CN" sz="2400" dirty="0" err="1"/>
              <a:t>ht</a:t>
            </a:r>
            <a:r>
              <a:rPr lang="en-US" altLang="zh-CN" sz="2400" dirty="0"/>
              <a:t> H);	            /* O(1) */   </a:t>
            </a:r>
            <a:r>
              <a:rPr lang="zh-CN" altLang="en-US" sz="2400" dirty="0">
                <a:solidFill>
                  <a:srgbClr val="C00000"/>
                </a:solidFill>
              </a:rPr>
              <a:t>返回</a:t>
            </a:r>
            <a:r>
              <a:rPr lang="en-US" altLang="zh-CN" sz="2400" dirty="0">
                <a:solidFill>
                  <a:srgbClr val="C00000"/>
                </a:solidFill>
              </a:rPr>
              <a:t>H</a:t>
            </a:r>
            <a:r>
              <a:rPr lang="zh-CN" altLang="en-US" sz="2400" dirty="0">
                <a:solidFill>
                  <a:srgbClr val="C00000"/>
                </a:solidFill>
              </a:rPr>
              <a:t>中所有元素的个数</a:t>
            </a:r>
            <a:endParaRPr lang="en-US" altLang="zh-CN" sz="2400" dirty="0">
              <a:solidFill>
                <a:srgbClr val="C00000"/>
              </a:solidFill>
            </a:endParaRPr>
          </a:p>
          <a:p>
            <a:pPr>
              <a:lnSpc>
                <a:spcPct val="100000"/>
              </a:lnSpc>
              <a:spcBef>
                <a:spcPct val="0"/>
              </a:spcBef>
              <a:buFontTx/>
              <a:buNone/>
            </a:pPr>
            <a:endParaRPr lang="en-US" altLang="zh-CN" sz="2400" dirty="0"/>
          </a:p>
          <a:p>
            <a:pPr>
              <a:lnSpc>
                <a:spcPct val="100000"/>
              </a:lnSpc>
              <a:spcBef>
                <a:spcPct val="0"/>
              </a:spcBef>
              <a:buFontTx/>
              <a:buNone/>
            </a:pPr>
            <a:r>
              <a:rPr lang="en-US" altLang="zh-CN" sz="2400" dirty="0"/>
              <a:t>void </a:t>
            </a:r>
            <a:r>
              <a:rPr lang="en-US" altLang="zh-CN" sz="2400" dirty="0" err="1"/>
              <a:t>ht_stats</a:t>
            </a:r>
            <a:r>
              <a:rPr lang="en-US" altLang="zh-CN" sz="2400" dirty="0"/>
              <a:t>(</a:t>
            </a:r>
            <a:r>
              <a:rPr lang="en-US" altLang="zh-CN" sz="2400" dirty="0" err="1"/>
              <a:t>ht</a:t>
            </a:r>
            <a:r>
              <a:rPr lang="en-US" altLang="zh-CN" sz="2400" dirty="0"/>
              <a:t> h);                 </a:t>
            </a:r>
            <a:r>
              <a:rPr lang="zh-CN" altLang="en-US" sz="2400" dirty="0">
                <a:solidFill>
                  <a:srgbClr val="C00000"/>
                </a:solidFill>
              </a:rPr>
              <a:t>统计不同长度的链表的个数</a:t>
            </a:r>
            <a:endParaRPr lang="en-US" altLang="zh-CN" sz="2400"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
            <a:extLst>
              <a:ext uri="{FF2B5EF4-FFF2-40B4-BE49-F238E27FC236}">
                <a16:creationId xmlns:a16="http://schemas.microsoft.com/office/drawing/2014/main" id="{3B288B9C-DFF5-477C-8204-0D462A5CEE21}"/>
              </a:ext>
            </a:extLst>
          </p:cNvPr>
          <p:cNvSpPr txBox="1">
            <a:spLocks noChangeArrowheads="1"/>
          </p:cNvSpPr>
          <p:nvPr/>
        </p:nvSpPr>
        <p:spPr bwMode="auto">
          <a:xfrm>
            <a:off x="738188" y="542925"/>
            <a:ext cx="594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b="1"/>
              <a:t>3 </a:t>
            </a:r>
            <a:r>
              <a:rPr lang="zh-CN" altLang="en-US" b="1"/>
              <a:t>一个小客户</a:t>
            </a:r>
            <a:r>
              <a:rPr lang="en-US" altLang="zh-CN" b="1"/>
              <a:t>(A Tiny Client)</a:t>
            </a:r>
            <a:endParaRPr lang="zh-CN" altLang="en-US" b="1"/>
          </a:p>
        </p:txBody>
      </p:sp>
      <p:sp>
        <p:nvSpPr>
          <p:cNvPr id="3" name="文本框 2">
            <a:extLst>
              <a:ext uri="{FF2B5EF4-FFF2-40B4-BE49-F238E27FC236}">
                <a16:creationId xmlns:a16="http://schemas.microsoft.com/office/drawing/2014/main" id="{30CCDC7E-3142-40A3-9174-281E2D31BB14}"/>
              </a:ext>
            </a:extLst>
          </p:cNvPr>
          <p:cNvSpPr txBox="1"/>
          <p:nvPr/>
        </p:nvSpPr>
        <p:spPr>
          <a:xfrm>
            <a:off x="738188" y="1365250"/>
            <a:ext cx="3773487" cy="3108325"/>
          </a:xfrm>
          <a:prstGeom prst="rect">
            <a:avLst/>
          </a:prstGeom>
          <a:noFill/>
        </p:spPr>
        <p:txBody>
          <a:bodyPr>
            <a:spAutoFit/>
          </a:bodyPr>
          <a:lstStyle/>
          <a:p>
            <a:pPr>
              <a:defRPr/>
            </a:pPr>
            <a:r>
              <a:rPr lang="zh-CN" altLang="en-US" sz="2800" dirty="0"/>
              <a:t>统计词频</a:t>
            </a:r>
            <a:endParaRPr lang="en-US" altLang="zh-CN" sz="2800" dirty="0"/>
          </a:p>
          <a:p>
            <a:pPr indent="544513">
              <a:defRPr/>
            </a:pPr>
            <a:r>
              <a:rPr lang="zh-CN" altLang="en-US" sz="2400" dirty="0"/>
              <a:t>例如统计</a:t>
            </a:r>
            <a:r>
              <a:rPr lang="en-US" altLang="zh-CN" sz="2400" dirty="0"/>
              <a:t>Twitter</a:t>
            </a:r>
            <a:r>
              <a:rPr lang="zh-CN" altLang="en-US" sz="2400" dirty="0"/>
              <a:t>数据或者</a:t>
            </a:r>
            <a:r>
              <a:rPr lang="en-US" altLang="zh-CN" sz="2400" dirty="0"/>
              <a:t>《</a:t>
            </a:r>
            <a:r>
              <a:rPr lang="zh-CN" altLang="en-US" sz="2400" dirty="0"/>
              <a:t>萨士比亚选集</a:t>
            </a:r>
            <a:r>
              <a:rPr lang="en-US" altLang="zh-CN" sz="2400" dirty="0"/>
              <a:t>》</a:t>
            </a:r>
            <a:r>
              <a:rPr lang="zh-CN" altLang="en-US" sz="2400" dirty="0"/>
              <a:t>中每个英语单词使用的次数。</a:t>
            </a:r>
            <a:endParaRPr lang="en-US" altLang="zh-CN" sz="2400" dirty="0"/>
          </a:p>
          <a:p>
            <a:pPr>
              <a:defRPr/>
            </a:pPr>
            <a:endParaRPr lang="en-US" altLang="zh-CN" sz="2400" dirty="0"/>
          </a:p>
          <a:p>
            <a:pPr>
              <a:defRPr/>
            </a:pPr>
            <a:r>
              <a:rPr lang="en-US" altLang="zh-CN" sz="2400" dirty="0"/>
              <a:t>/</a:t>
            </a:r>
            <a:r>
              <a:rPr lang="zh-CN" altLang="en-US" sz="2400" dirty="0"/>
              <a:t>********************</a:t>
            </a:r>
            <a:r>
              <a:rPr lang="en-US" altLang="zh-CN" sz="2400" dirty="0"/>
              <a:t>/</a:t>
            </a:r>
            <a:r>
              <a:rPr lang="zh-CN" altLang="en-US" sz="2400" dirty="0"/>
              <a:t> </a:t>
            </a:r>
          </a:p>
          <a:p>
            <a:pPr>
              <a:defRPr/>
            </a:pPr>
            <a:r>
              <a:rPr lang="en-US" altLang="zh-CN" sz="2400" dirty="0"/>
              <a:t>/*          </a:t>
            </a:r>
            <a:r>
              <a:rPr lang="zh-CN" altLang="en-US" sz="2400" dirty="0"/>
              <a:t>客户方实现        *</a:t>
            </a:r>
            <a:r>
              <a:rPr lang="en-US" altLang="zh-CN" sz="2400" dirty="0"/>
              <a:t>/</a:t>
            </a:r>
          </a:p>
          <a:p>
            <a:pPr>
              <a:defRPr/>
            </a:pPr>
            <a:r>
              <a:rPr lang="en-US" altLang="zh-CN" sz="2400" dirty="0"/>
              <a:t>/</a:t>
            </a:r>
            <a:r>
              <a:rPr lang="zh-CN" altLang="en-US" sz="2400" dirty="0"/>
              <a:t>********************</a:t>
            </a:r>
            <a:r>
              <a:rPr lang="en-US" altLang="zh-CN" sz="2400" dirty="0"/>
              <a:t>/</a:t>
            </a:r>
            <a:r>
              <a:rPr lang="zh-CN" altLang="en-US" sz="2400" dirty="0"/>
              <a:t> </a:t>
            </a:r>
          </a:p>
        </p:txBody>
      </p:sp>
      <p:sp>
        <p:nvSpPr>
          <p:cNvPr id="8196" name="矩形 4">
            <a:extLst>
              <a:ext uri="{FF2B5EF4-FFF2-40B4-BE49-F238E27FC236}">
                <a16:creationId xmlns:a16="http://schemas.microsoft.com/office/drawing/2014/main" id="{32C9F533-08DA-4234-9670-902EFF5B9182}"/>
              </a:ext>
            </a:extLst>
          </p:cNvPr>
          <p:cNvSpPr>
            <a:spLocks noChangeArrowheads="1"/>
          </p:cNvSpPr>
          <p:nvPr/>
        </p:nvSpPr>
        <p:spPr bwMode="auto">
          <a:xfrm>
            <a:off x="4835525" y="1066800"/>
            <a:ext cx="7040563"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a:t>struct wcount {</a:t>
            </a:r>
          </a:p>
          <a:p>
            <a:pPr>
              <a:lnSpc>
                <a:spcPct val="100000"/>
              </a:lnSpc>
              <a:spcBef>
                <a:spcPct val="0"/>
              </a:spcBef>
              <a:buFontTx/>
              <a:buNone/>
            </a:pPr>
            <a:r>
              <a:rPr lang="en-US" altLang="zh-CN" sz="2400"/>
              <a:t>   string word</a:t>
            </a:r>
            <a:r>
              <a:rPr lang="zh-CN" altLang="en-US" sz="2400"/>
              <a:t>；</a:t>
            </a:r>
            <a:endParaRPr lang="en-US" altLang="zh-CN" sz="2400"/>
          </a:p>
          <a:p>
            <a:pPr>
              <a:lnSpc>
                <a:spcPct val="100000"/>
              </a:lnSpc>
              <a:spcBef>
                <a:spcPct val="0"/>
              </a:spcBef>
              <a:buFontTx/>
              <a:buNone/>
            </a:pPr>
            <a:r>
              <a:rPr lang="en-US" altLang="zh-CN" sz="2400"/>
              <a:t>   int count;</a:t>
            </a:r>
          </a:p>
          <a:p>
            <a:pPr>
              <a:lnSpc>
                <a:spcPct val="100000"/>
              </a:lnSpc>
              <a:spcBef>
                <a:spcPct val="0"/>
              </a:spcBef>
              <a:buFontTx/>
              <a:buNone/>
            </a:pPr>
            <a:r>
              <a:rPr lang="en-US" altLang="zh-CN" sz="2400"/>
              <a:t>};</a:t>
            </a:r>
          </a:p>
          <a:p>
            <a:pPr>
              <a:lnSpc>
                <a:spcPct val="100000"/>
              </a:lnSpc>
              <a:spcBef>
                <a:spcPct val="0"/>
              </a:spcBef>
              <a:buFontTx/>
              <a:buNone/>
            </a:pPr>
            <a:endParaRPr lang="en-US" altLang="zh-CN" sz="2400"/>
          </a:p>
          <a:p>
            <a:pPr>
              <a:lnSpc>
                <a:spcPct val="100000"/>
              </a:lnSpc>
              <a:spcBef>
                <a:spcPct val="0"/>
              </a:spcBef>
              <a:buFontTx/>
              <a:buNone/>
            </a:pPr>
            <a:r>
              <a:rPr lang="en-US" altLang="zh-CN" sz="2400"/>
              <a:t>int hash(string s) {</a:t>
            </a:r>
          </a:p>
          <a:p>
            <a:pPr>
              <a:lnSpc>
                <a:spcPct val="100000"/>
              </a:lnSpc>
              <a:spcBef>
                <a:spcPct val="0"/>
              </a:spcBef>
              <a:buFontTx/>
              <a:buNone/>
            </a:pPr>
            <a:r>
              <a:rPr lang="en-US" altLang="zh-CN" sz="2400"/>
              <a:t>   return hash_string(s);            /* from hash-string.c0 */</a:t>
            </a:r>
          </a:p>
          <a:p>
            <a:pPr>
              <a:lnSpc>
                <a:spcPct val="100000"/>
              </a:lnSpc>
              <a:spcBef>
                <a:spcPct val="0"/>
              </a:spcBef>
              <a:buFontTx/>
              <a:buNone/>
            </a:pPr>
            <a:r>
              <a:rPr lang="en-US" altLang="zh-CN" sz="2400"/>
              <a:t>}</a:t>
            </a:r>
          </a:p>
          <a:p>
            <a:pPr>
              <a:lnSpc>
                <a:spcPct val="100000"/>
              </a:lnSpc>
              <a:spcBef>
                <a:spcPct val="0"/>
              </a:spcBef>
              <a:buFontTx/>
              <a:buNone/>
            </a:pPr>
            <a:r>
              <a:rPr lang="en-US" altLang="zh-CN" sz="2400"/>
              <a:t>bool key_equal(string s1, string s2) { </a:t>
            </a:r>
          </a:p>
          <a:p>
            <a:pPr>
              <a:lnSpc>
                <a:spcPct val="100000"/>
              </a:lnSpc>
              <a:spcBef>
                <a:spcPct val="0"/>
              </a:spcBef>
              <a:buFontTx/>
              <a:buNone/>
            </a:pPr>
            <a:r>
              <a:rPr lang="en-US" altLang="zh-CN" sz="2400"/>
              <a:t>   return string_equal(s1, s2);</a:t>
            </a:r>
          </a:p>
          <a:p>
            <a:pPr>
              <a:lnSpc>
                <a:spcPct val="100000"/>
              </a:lnSpc>
              <a:spcBef>
                <a:spcPct val="0"/>
              </a:spcBef>
              <a:buFontTx/>
              <a:buNone/>
            </a:pPr>
            <a:r>
              <a:rPr lang="en-US" altLang="zh-CN" sz="2400"/>
              <a:t>}</a:t>
            </a:r>
          </a:p>
          <a:p>
            <a:pPr>
              <a:lnSpc>
                <a:spcPct val="100000"/>
              </a:lnSpc>
              <a:spcBef>
                <a:spcPct val="0"/>
              </a:spcBef>
              <a:buFontTx/>
              <a:buNone/>
            </a:pPr>
            <a:r>
              <a:rPr lang="en-US" altLang="zh-CN" sz="2400"/>
              <a:t>string elem_key(struct wcount* wc) { </a:t>
            </a:r>
          </a:p>
          <a:p>
            <a:pPr>
              <a:lnSpc>
                <a:spcPct val="100000"/>
              </a:lnSpc>
              <a:spcBef>
                <a:spcPct val="0"/>
              </a:spcBef>
              <a:buFontTx/>
              <a:buNone/>
            </a:pPr>
            <a:r>
              <a:rPr lang="en-US" altLang="zh-CN" sz="2400"/>
              <a:t>   return wc-&gt;word;</a:t>
            </a:r>
          </a:p>
          <a:p>
            <a:pPr>
              <a:lnSpc>
                <a:spcPct val="100000"/>
              </a:lnSpc>
              <a:spcBef>
                <a:spcPct val="0"/>
              </a:spcBef>
              <a:buFontTx/>
              <a:buNone/>
            </a:pPr>
            <a:r>
              <a:rPr lang="en-US" altLang="zh-CN" sz="2400"/>
              <a:t>}</a:t>
            </a:r>
          </a:p>
        </p:txBody>
      </p:sp>
      <p:sp>
        <p:nvSpPr>
          <p:cNvPr id="8197" name="矩形 5">
            <a:extLst>
              <a:ext uri="{FF2B5EF4-FFF2-40B4-BE49-F238E27FC236}">
                <a16:creationId xmlns:a16="http://schemas.microsoft.com/office/drawing/2014/main" id="{794EFF55-BEC1-44BF-ADAC-9F6626390C3D}"/>
              </a:ext>
            </a:extLst>
          </p:cNvPr>
          <p:cNvSpPr>
            <a:spLocks noChangeArrowheads="1"/>
          </p:cNvSpPr>
          <p:nvPr/>
        </p:nvSpPr>
        <p:spPr bwMode="auto">
          <a:xfrm>
            <a:off x="738188" y="4772025"/>
            <a:ext cx="39354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a:t>typedef struct wcount* elem; </a:t>
            </a:r>
          </a:p>
          <a:p>
            <a:pPr>
              <a:lnSpc>
                <a:spcPct val="100000"/>
              </a:lnSpc>
              <a:spcBef>
                <a:spcPct val="0"/>
              </a:spcBef>
              <a:buFontTx/>
              <a:buNone/>
            </a:pPr>
            <a:r>
              <a:rPr lang="en-US" altLang="zh-CN" sz="2400"/>
              <a:t>typedef string key;</a:t>
            </a:r>
          </a:p>
          <a:p>
            <a:pPr>
              <a:lnSpc>
                <a:spcPct val="100000"/>
              </a:lnSpc>
              <a:spcBef>
                <a:spcPct val="0"/>
              </a:spcBef>
              <a:buFontTx/>
              <a:buNone/>
            </a:pPr>
            <a:r>
              <a:rPr lang="zh-CN" altLang="en-US" sz="2400">
                <a:solidFill>
                  <a:srgbClr val="C00000"/>
                </a:solidFill>
              </a:rPr>
              <a:t>明确了</a:t>
            </a:r>
            <a:r>
              <a:rPr lang="en-US" altLang="zh-CN" sz="2400">
                <a:solidFill>
                  <a:srgbClr val="C00000"/>
                </a:solidFill>
              </a:rPr>
              <a:t>elem</a:t>
            </a:r>
            <a:r>
              <a:rPr lang="zh-CN" altLang="en-US" sz="2400">
                <a:solidFill>
                  <a:srgbClr val="C00000"/>
                </a:solidFill>
              </a:rPr>
              <a:t>和</a:t>
            </a:r>
            <a:r>
              <a:rPr lang="en-US" altLang="zh-CN" sz="2400">
                <a:solidFill>
                  <a:srgbClr val="C00000"/>
                </a:solidFill>
              </a:rPr>
              <a:t>key</a:t>
            </a:r>
            <a:r>
              <a:rPr lang="zh-CN" altLang="en-US" sz="2400">
                <a:solidFill>
                  <a:srgbClr val="C00000"/>
                </a:solidFill>
              </a:rPr>
              <a:t>的类型</a:t>
            </a:r>
          </a:p>
        </p:txBody>
      </p:sp>
      <p:cxnSp>
        <p:nvCxnSpPr>
          <p:cNvPr id="8" name="直接连接符 7">
            <a:extLst>
              <a:ext uri="{FF2B5EF4-FFF2-40B4-BE49-F238E27FC236}">
                <a16:creationId xmlns:a16="http://schemas.microsoft.com/office/drawing/2014/main" id="{894902EB-A44E-426F-A3FA-F9CC3178C145}"/>
              </a:ext>
            </a:extLst>
          </p:cNvPr>
          <p:cNvCxnSpPr/>
          <p:nvPr/>
        </p:nvCxnSpPr>
        <p:spPr>
          <a:xfrm>
            <a:off x="4673600" y="1230313"/>
            <a:ext cx="0" cy="508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95B8A54-A168-4093-88C5-B7878E8B64C7}"/>
              </a:ext>
            </a:extLst>
          </p:cNvPr>
          <p:cNvCxnSpPr/>
          <p:nvPr/>
        </p:nvCxnSpPr>
        <p:spPr>
          <a:xfrm>
            <a:off x="615950" y="3200400"/>
            <a:ext cx="0" cy="31130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1">
            <a:extLst>
              <a:ext uri="{FF2B5EF4-FFF2-40B4-BE49-F238E27FC236}">
                <a16:creationId xmlns:a16="http://schemas.microsoft.com/office/drawing/2014/main" id="{A1B6E5FD-CE10-44F2-B34C-B0558EDD1FD1}"/>
              </a:ext>
            </a:extLst>
          </p:cNvPr>
          <p:cNvSpPr txBox="1">
            <a:spLocks noChangeArrowheads="1"/>
          </p:cNvSpPr>
          <p:nvPr/>
        </p:nvSpPr>
        <p:spPr bwMode="auto">
          <a:xfrm>
            <a:off x="808038" y="476250"/>
            <a:ext cx="8089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b="1" dirty="0"/>
              <a:t>4 </a:t>
            </a:r>
            <a:r>
              <a:rPr lang="zh-CN" altLang="en-US" b="1" dirty="0"/>
              <a:t>一个通用哈希函数</a:t>
            </a:r>
            <a:r>
              <a:rPr lang="en-US" altLang="zh-CN" b="1" dirty="0"/>
              <a:t>(A Universal Hash Function)</a:t>
            </a:r>
            <a:endParaRPr lang="zh-CN" altLang="en-US" b="1" dirty="0"/>
          </a:p>
        </p:txBody>
      </p:sp>
      <p:sp>
        <p:nvSpPr>
          <p:cNvPr id="3" name="矩形 2">
            <a:extLst>
              <a:ext uri="{FF2B5EF4-FFF2-40B4-BE49-F238E27FC236}">
                <a16:creationId xmlns:a16="http://schemas.microsoft.com/office/drawing/2014/main" id="{DE2BC120-6415-4A0A-9475-55786B20A8D9}"/>
              </a:ext>
            </a:extLst>
          </p:cNvPr>
          <p:cNvSpPr/>
          <p:nvPr/>
        </p:nvSpPr>
        <p:spPr>
          <a:xfrm>
            <a:off x="646113" y="1933382"/>
            <a:ext cx="11242675" cy="4154984"/>
          </a:xfrm>
          <a:prstGeom prst="rect">
            <a:avLst/>
          </a:prstGeom>
        </p:spPr>
        <p:txBody>
          <a:bodyPr>
            <a:spAutoFit/>
          </a:bodyPr>
          <a:lstStyle/>
          <a:p>
            <a:pPr>
              <a:defRPr/>
            </a:pPr>
            <a:r>
              <a:rPr lang="en-US" altLang="zh-CN" sz="2400" dirty="0" err="1"/>
              <a:t>int</a:t>
            </a:r>
            <a:r>
              <a:rPr lang="en-US" altLang="zh-CN" sz="2400" dirty="0"/>
              <a:t> </a:t>
            </a:r>
            <a:r>
              <a:rPr lang="en-US" altLang="zh-CN" sz="2400" dirty="0" err="1"/>
              <a:t>hash_string</a:t>
            </a:r>
            <a:r>
              <a:rPr lang="en-US" altLang="zh-CN" sz="2400" dirty="0"/>
              <a:t>(string s) { </a:t>
            </a:r>
          </a:p>
          <a:p>
            <a:pPr>
              <a:defRPr/>
            </a:pPr>
            <a:r>
              <a:rPr lang="en-US" altLang="zh-CN" sz="2400" dirty="0"/>
              <a:t>   </a:t>
            </a:r>
            <a:r>
              <a:rPr lang="en-US" altLang="zh-CN" sz="2400" dirty="0" err="1"/>
              <a:t>int</a:t>
            </a:r>
            <a:r>
              <a:rPr lang="en-US" altLang="zh-CN" sz="2400" dirty="0"/>
              <a:t> </a:t>
            </a:r>
            <a:r>
              <a:rPr lang="en-US" altLang="zh-CN" sz="2400" dirty="0" err="1"/>
              <a:t>len</a:t>
            </a:r>
            <a:r>
              <a:rPr lang="en-US" altLang="zh-CN" sz="2400" dirty="0"/>
              <a:t> = </a:t>
            </a:r>
            <a:r>
              <a:rPr lang="en-US" altLang="zh-CN" sz="2400" dirty="0" err="1"/>
              <a:t>string_length</a:t>
            </a:r>
            <a:r>
              <a:rPr lang="en-US" altLang="zh-CN" sz="2400" dirty="0"/>
              <a:t>(s);</a:t>
            </a:r>
          </a:p>
          <a:p>
            <a:pPr>
              <a:defRPr/>
            </a:pPr>
            <a:r>
              <a:rPr lang="en-US" altLang="zh-CN" sz="2400" dirty="0"/>
              <a:t>   </a:t>
            </a:r>
            <a:r>
              <a:rPr lang="en-US" altLang="zh-CN" sz="2400" dirty="0" err="1"/>
              <a:t>int</a:t>
            </a:r>
            <a:r>
              <a:rPr lang="en-US" altLang="zh-CN" sz="2400" dirty="0"/>
              <a:t> h = 0;</a:t>
            </a:r>
          </a:p>
          <a:p>
            <a:pPr indent="176213">
              <a:defRPr/>
            </a:pPr>
            <a:r>
              <a:rPr lang="en-US" altLang="zh-CN" sz="2400" dirty="0"/>
              <a:t>for (</a:t>
            </a:r>
            <a:r>
              <a:rPr lang="en-US" altLang="zh-CN" sz="2400" dirty="0" err="1"/>
              <a:t>int</a:t>
            </a:r>
            <a:r>
              <a:rPr lang="en-US" altLang="zh-CN" sz="2400" dirty="0"/>
              <a:t> </a:t>
            </a:r>
            <a:r>
              <a:rPr lang="en-US" altLang="zh-CN" sz="2400" dirty="0" err="1"/>
              <a:t>i</a:t>
            </a:r>
            <a:r>
              <a:rPr lang="en-US" altLang="zh-CN" sz="2400" dirty="0"/>
              <a:t> = 0; </a:t>
            </a:r>
            <a:r>
              <a:rPr lang="en-US" altLang="zh-CN" sz="2400" dirty="0" err="1"/>
              <a:t>i</a:t>
            </a:r>
            <a:r>
              <a:rPr lang="en-US" altLang="zh-CN" sz="2400" dirty="0"/>
              <a:t> &lt; </a:t>
            </a:r>
            <a:r>
              <a:rPr lang="en-US" altLang="zh-CN" sz="2400" dirty="0" err="1"/>
              <a:t>len</a:t>
            </a:r>
            <a:r>
              <a:rPr lang="en-US" altLang="zh-CN" sz="2400" dirty="0"/>
              <a:t>; </a:t>
            </a:r>
            <a:r>
              <a:rPr lang="en-US" altLang="zh-CN" sz="2400" dirty="0" err="1"/>
              <a:t>i</a:t>
            </a:r>
            <a:r>
              <a:rPr lang="en-US" altLang="zh-CN" sz="2400" dirty="0"/>
              <a:t>++)</a:t>
            </a:r>
          </a:p>
          <a:p>
            <a:pPr indent="176213">
              <a:defRPr/>
            </a:pPr>
            <a:r>
              <a:rPr lang="en-US" altLang="zh-CN" sz="2400" dirty="0"/>
              <a:t>//@</a:t>
            </a:r>
            <a:r>
              <a:rPr lang="en-US" altLang="zh-CN" sz="2400" dirty="0" err="1"/>
              <a:t>loop_invariant</a:t>
            </a:r>
            <a:r>
              <a:rPr lang="en-US" altLang="zh-CN" sz="2400" dirty="0"/>
              <a:t> 0 &lt;= </a:t>
            </a:r>
            <a:r>
              <a:rPr lang="en-US" altLang="zh-CN" sz="2400" dirty="0" err="1"/>
              <a:t>i</a:t>
            </a:r>
            <a:r>
              <a:rPr lang="en-US" altLang="zh-CN" sz="2400" dirty="0"/>
              <a:t>;</a:t>
            </a:r>
          </a:p>
          <a:p>
            <a:pPr indent="176213">
              <a:defRPr/>
            </a:pPr>
            <a:r>
              <a:rPr lang="en-US" altLang="zh-CN" sz="2400" dirty="0"/>
              <a:t>{</a:t>
            </a:r>
          </a:p>
          <a:p>
            <a:pPr marL="439738">
              <a:defRPr/>
            </a:pPr>
            <a:r>
              <a:rPr lang="en-US" altLang="zh-CN" sz="2400" dirty="0"/>
              <a:t>int </a:t>
            </a:r>
            <a:r>
              <a:rPr lang="en-US" altLang="zh-CN" sz="2400" dirty="0" err="1"/>
              <a:t>ch</a:t>
            </a:r>
            <a:r>
              <a:rPr lang="en-US" altLang="zh-CN" sz="2400" dirty="0"/>
              <a:t> = </a:t>
            </a:r>
            <a:r>
              <a:rPr lang="en-US" altLang="zh-CN" sz="2400" dirty="0" err="1"/>
              <a:t>char_ord</a:t>
            </a:r>
            <a:r>
              <a:rPr lang="en-US" altLang="zh-CN" sz="2400" dirty="0"/>
              <a:t>(</a:t>
            </a:r>
            <a:r>
              <a:rPr lang="en-US" altLang="zh-CN" sz="2400" dirty="0" err="1"/>
              <a:t>string_charat</a:t>
            </a:r>
            <a:r>
              <a:rPr lang="en-US" altLang="zh-CN" sz="2400" dirty="0"/>
              <a:t>(s, </a:t>
            </a:r>
            <a:r>
              <a:rPr lang="en-US" altLang="zh-CN" sz="2400" dirty="0" err="1"/>
              <a:t>i</a:t>
            </a:r>
            <a:r>
              <a:rPr lang="en-US" altLang="zh-CN" sz="2400" dirty="0"/>
              <a:t>));     </a:t>
            </a:r>
            <a:r>
              <a:rPr lang="en-US" altLang="zh-CN" sz="2400" dirty="0">
                <a:solidFill>
                  <a:srgbClr val="00B050"/>
                </a:solidFill>
              </a:rPr>
              <a:t>//</a:t>
            </a:r>
            <a:r>
              <a:rPr lang="zh-CN" altLang="en-US" sz="2400" dirty="0">
                <a:solidFill>
                  <a:srgbClr val="00B050"/>
                </a:solidFill>
              </a:rPr>
              <a:t>取字符串</a:t>
            </a:r>
            <a:r>
              <a:rPr lang="en-US" altLang="zh-CN" sz="2400" dirty="0">
                <a:solidFill>
                  <a:srgbClr val="00B050"/>
                </a:solidFill>
              </a:rPr>
              <a:t>s</a:t>
            </a:r>
            <a:r>
              <a:rPr lang="zh-CN" altLang="en-US" sz="2400" dirty="0">
                <a:solidFill>
                  <a:srgbClr val="00B050"/>
                </a:solidFill>
              </a:rPr>
              <a:t>的第</a:t>
            </a:r>
            <a:r>
              <a:rPr lang="en-US" altLang="zh-CN" sz="2400" dirty="0" err="1">
                <a:solidFill>
                  <a:srgbClr val="00B050"/>
                </a:solidFill>
              </a:rPr>
              <a:t>i</a:t>
            </a:r>
            <a:r>
              <a:rPr lang="zh-CN" altLang="en-US" sz="2400" dirty="0">
                <a:solidFill>
                  <a:srgbClr val="00B050"/>
                </a:solidFill>
              </a:rPr>
              <a:t>个字符的</a:t>
            </a:r>
            <a:r>
              <a:rPr lang="en-US" altLang="zh-CN" sz="2400" dirty="0">
                <a:solidFill>
                  <a:srgbClr val="00B050"/>
                </a:solidFill>
              </a:rPr>
              <a:t>ASCII</a:t>
            </a:r>
            <a:r>
              <a:rPr lang="zh-CN" altLang="en-US" sz="2400" dirty="0">
                <a:solidFill>
                  <a:srgbClr val="00B050"/>
                </a:solidFill>
              </a:rPr>
              <a:t>码</a:t>
            </a:r>
            <a:endParaRPr lang="en-US" altLang="zh-CN" sz="2400" dirty="0">
              <a:solidFill>
                <a:srgbClr val="00B050"/>
              </a:solidFill>
            </a:endParaRPr>
          </a:p>
          <a:p>
            <a:pPr marL="439738">
              <a:defRPr/>
            </a:pPr>
            <a:r>
              <a:rPr lang="en-US" altLang="zh-CN" sz="2400" dirty="0"/>
              <a:t>// Do something to combine h and </a:t>
            </a:r>
            <a:r>
              <a:rPr lang="en-US" altLang="zh-CN" sz="2400" dirty="0" err="1"/>
              <a:t>ch</a:t>
            </a:r>
            <a:r>
              <a:rPr lang="en-US" altLang="zh-CN" sz="2400" dirty="0"/>
              <a:t>   </a:t>
            </a:r>
            <a:r>
              <a:rPr lang="en-US" altLang="zh-CN" sz="2400" dirty="0">
                <a:solidFill>
                  <a:srgbClr val="00B050"/>
                </a:solidFill>
              </a:rPr>
              <a:t>//</a:t>
            </a:r>
            <a:r>
              <a:rPr lang="zh-CN" altLang="en-US" sz="2400" dirty="0">
                <a:solidFill>
                  <a:srgbClr val="00B050"/>
                </a:solidFill>
              </a:rPr>
              <a:t>以下重点谈这个</a:t>
            </a:r>
            <a:endParaRPr lang="en-US" altLang="zh-CN" sz="2400" dirty="0">
              <a:solidFill>
                <a:srgbClr val="00B050"/>
              </a:solidFill>
            </a:endParaRPr>
          </a:p>
          <a:p>
            <a:pPr indent="176213">
              <a:defRPr/>
            </a:pPr>
            <a:r>
              <a:rPr lang="en-US" altLang="zh-CN" sz="2400" dirty="0"/>
              <a:t>}</a:t>
            </a:r>
          </a:p>
          <a:p>
            <a:pPr indent="176213">
              <a:defRPr/>
            </a:pPr>
            <a:r>
              <a:rPr lang="en-US" altLang="zh-CN" sz="2400" dirty="0"/>
              <a:t>return h;</a:t>
            </a:r>
          </a:p>
          <a:p>
            <a:pPr>
              <a:defRPr/>
            </a:pPr>
            <a:r>
              <a:rPr lang="en-US" altLang="zh-CN" sz="2400" dirty="0"/>
              <a:t>}</a:t>
            </a:r>
          </a:p>
        </p:txBody>
      </p:sp>
      <p:pic>
        <p:nvPicPr>
          <p:cNvPr id="9220" name="图片 5">
            <a:extLst>
              <a:ext uri="{FF2B5EF4-FFF2-40B4-BE49-F238E27FC236}">
                <a16:creationId xmlns:a16="http://schemas.microsoft.com/office/drawing/2014/main" id="{9BB362E9-1F1E-4C22-B3E7-A4467A9866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9400" y="1785938"/>
            <a:ext cx="6529388"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文本框 1">
            <a:extLst>
              <a:ext uri="{FF2B5EF4-FFF2-40B4-BE49-F238E27FC236}">
                <a16:creationId xmlns:a16="http://schemas.microsoft.com/office/drawing/2014/main" id="{5C35E0EF-5A20-40E9-931B-D3D9FD84495A}"/>
              </a:ext>
            </a:extLst>
          </p:cNvPr>
          <p:cNvSpPr txBox="1">
            <a:spLocks noChangeArrowheads="1"/>
          </p:cNvSpPr>
          <p:nvPr/>
        </p:nvSpPr>
        <p:spPr bwMode="auto">
          <a:xfrm>
            <a:off x="808038" y="1095375"/>
            <a:ext cx="9583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dirty="0"/>
              <a:t>目标：将任意分布的字符串映射成均匀分布的整数。</a:t>
            </a:r>
          </a:p>
        </p:txBody>
      </p:sp>
      <p:sp>
        <p:nvSpPr>
          <p:cNvPr id="6" name="文本框 2">
            <a:extLst>
              <a:ext uri="{FF2B5EF4-FFF2-40B4-BE49-F238E27FC236}">
                <a16:creationId xmlns:a16="http://schemas.microsoft.com/office/drawing/2014/main" id="{E737A481-B6A8-4169-B0AD-3EB7DA3A510A}"/>
              </a:ext>
            </a:extLst>
          </p:cNvPr>
          <p:cNvSpPr txBox="1">
            <a:spLocks noChangeArrowheads="1"/>
          </p:cNvSpPr>
          <p:nvPr/>
        </p:nvSpPr>
        <p:spPr bwMode="auto">
          <a:xfrm>
            <a:off x="639425" y="6221327"/>
            <a:ext cx="1056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dirty="0"/>
              <a:t>其中</a:t>
            </a:r>
            <a:r>
              <a:rPr lang="en-US" altLang="zh-CN" sz="2400" dirty="0" err="1"/>
              <a:t>string_charat</a:t>
            </a:r>
            <a:r>
              <a:rPr lang="en-US" altLang="zh-CN" sz="2400" dirty="0"/>
              <a:t>(</a:t>
            </a:r>
            <a:r>
              <a:rPr lang="en-US" altLang="zh-CN" sz="2400" dirty="0" err="1"/>
              <a:t>s,i</a:t>
            </a:r>
            <a:r>
              <a:rPr lang="en-US" altLang="zh-CN" sz="2400" dirty="0"/>
              <a:t>)</a:t>
            </a:r>
            <a:r>
              <a:rPr lang="zh-CN" altLang="en-US" sz="2400" dirty="0"/>
              <a:t>和</a:t>
            </a:r>
            <a:r>
              <a:rPr lang="en-US" altLang="zh-CN" sz="2400" dirty="0"/>
              <a:t>char-</a:t>
            </a:r>
            <a:r>
              <a:rPr lang="en-US" altLang="zh-CN" sz="2400" dirty="0" err="1"/>
              <a:t>ord</a:t>
            </a:r>
            <a:r>
              <a:rPr lang="en-US" altLang="zh-CN" sz="2400" dirty="0"/>
              <a:t>(c)</a:t>
            </a:r>
            <a:r>
              <a:rPr lang="zh-CN" altLang="en-US" sz="2400" dirty="0"/>
              <a:t>都是</a:t>
            </a:r>
            <a:r>
              <a:rPr lang="en-US" altLang="zh-CN" sz="2400" dirty="0"/>
              <a:t>C0</a:t>
            </a:r>
            <a:r>
              <a:rPr lang="zh-CN" altLang="en-US" sz="2400" dirty="0"/>
              <a:t>的</a:t>
            </a:r>
            <a:r>
              <a:rPr lang="en-US" altLang="zh-CN" sz="2400" dirty="0"/>
              <a:t>string</a:t>
            </a:r>
            <a:r>
              <a:rPr lang="zh-CN" altLang="en-US" sz="2400" dirty="0"/>
              <a:t>库中的函数。</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
            <a:extLst>
              <a:ext uri="{FF2B5EF4-FFF2-40B4-BE49-F238E27FC236}">
                <a16:creationId xmlns:a16="http://schemas.microsoft.com/office/drawing/2014/main" id="{EA420F59-90AD-4C0A-B844-E674D655F3FF}"/>
              </a:ext>
            </a:extLst>
          </p:cNvPr>
          <p:cNvSpPr txBox="1">
            <a:spLocks noChangeArrowheads="1"/>
          </p:cNvSpPr>
          <p:nvPr/>
        </p:nvSpPr>
        <p:spPr bwMode="auto">
          <a:xfrm>
            <a:off x="6243638" y="509588"/>
            <a:ext cx="5503862" cy="6124575"/>
          </a:xfrm>
          <a:prstGeom prst="rect">
            <a:avLst/>
          </a:prstGeom>
          <a:solidFill>
            <a:schemeClr val="accent1">
              <a:lumMod val="20000"/>
              <a:lumOff val="80000"/>
            </a:schemeClr>
          </a:soli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800" dirty="0"/>
              <a:t>Hash table distribution: how many chains have size...</a:t>
            </a:r>
            <a:endParaRPr lang="zh-CN" altLang="zh-CN" sz="2800" dirty="0"/>
          </a:p>
          <a:p>
            <a:pPr>
              <a:defRPr/>
            </a:pPr>
            <a:r>
              <a:rPr lang="en-US" altLang="zh-CN" sz="2800" dirty="0"/>
              <a:t>...0:   21217       </a:t>
            </a:r>
            <a:r>
              <a:rPr lang="zh-CN" altLang="en-US" sz="2800" dirty="0">
                <a:solidFill>
                  <a:srgbClr val="C00000"/>
                </a:solidFill>
              </a:rPr>
              <a:t>多数链是空的</a:t>
            </a:r>
            <a:endParaRPr lang="zh-CN" altLang="zh-CN" sz="2800" dirty="0">
              <a:solidFill>
                <a:srgbClr val="C00000"/>
              </a:solidFill>
            </a:endParaRPr>
          </a:p>
          <a:p>
            <a:pPr>
              <a:defRPr/>
            </a:pPr>
            <a:r>
              <a:rPr lang="en-US" altLang="zh-CN" sz="2800" dirty="0"/>
              <a:t>...1:   239</a:t>
            </a:r>
            <a:endParaRPr lang="zh-CN" altLang="zh-CN" sz="2800" dirty="0"/>
          </a:p>
          <a:p>
            <a:pPr>
              <a:defRPr/>
            </a:pPr>
            <a:r>
              <a:rPr lang="en-US" altLang="zh-CN" sz="2800" dirty="0"/>
              <a:t>...2:   132</a:t>
            </a:r>
            <a:endParaRPr lang="zh-CN" altLang="zh-CN" sz="2800" dirty="0"/>
          </a:p>
          <a:p>
            <a:pPr>
              <a:defRPr/>
            </a:pPr>
            <a:r>
              <a:rPr lang="en-US" altLang="zh-CN" sz="2800" dirty="0"/>
              <a:t>...3:    78</a:t>
            </a:r>
            <a:endParaRPr lang="zh-CN" altLang="zh-CN" sz="2800" dirty="0"/>
          </a:p>
          <a:p>
            <a:pPr>
              <a:defRPr/>
            </a:pPr>
            <a:r>
              <a:rPr lang="en-US" altLang="zh-CN" sz="2800" dirty="0"/>
              <a:t>...4:    73</a:t>
            </a:r>
            <a:endParaRPr lang="zh-CN" altLang="zh-CN" sz="2800" dirty="0"/>
          </a:p>
          <a:p>
            <a:pPr>
              <a:defRPr/>
            </a:pPr>
            <a:r>
              <a:rPr lang="en-US" altLang="zh-CN" sz="2800" dirty="0"/>
              <a:t>...5:    55</a:t>
            </a:r>
            <a:endParaRPr lang="zh-CN" altLang="zh-CN" sz="2800" dirty="0"/>
          </a:p>
          <a:p>
            <a:pPr>
              <a:defRPr/>
            </a:pPr>
            <a:r>
              <a:rPr lang="en-US" altLang="zh-CN" sz="2800" dirty="0"/>
              <a:t>...6:    60</a:t>
            </a:r>
            <a:endParaRPr lang="zh-CN" altLang="zh-CN" sz="2800" dirty="0"/>
          </a:p>
          <a:p>
            <a:pPr>
              <a:defRPr/>
            </a:pPr>
            <a:r>
              <a:rPr lang="en-US" altLang="zh-CN" sz="2800" dirty="0"/>
              <a:t>...7:    46</a:t>
            </a:r>
            <a:endParaRPr lang="zh-CN" altLang="zh-CN" sz="2800" dirty="0"/>
          </a:p>
          <a:p>
            <a:pPr>
              <a:defRPr/>
            </a:pPr>
            <a:r>
              <a:rPr lang="en-US" altLang="zh-CN" sz="2800" dirty="0"/>
              <a:t>...8:    42</a:t>
            </a:r>
            <a:endParaRPr lang="zh-CN" altLang="zh-CN" sz="2800" dirty="0"/>
          </a:p>
          <a:p>
            <a:pPr>
              <a:defRPr/>
            </a:pPr>
            <a:r>
              <a:rPr lang="en-US" altLang="zh-CN" sz="2800" dirty="0"/>
              <a:t>...9:    23</a:t>
            </a:r>
            <a:endParaRPr lang="zh-CN" altLang="zh-CN" sz="2800" dirty="0"/>
          </a:p>
          <a:p>
            <a:pPr>
              <a:defRPr/>
            </a:pPr>
            <a:r>
              <a:rPr lang="en-US" altLang="zh-CN" sz="2800" dirty="0"/>
              <a:t>...10+: 835          </a:t>
            </a:r>
            <a:r>
              <a:rPr lang="zh-CN" altLang="en-US" sz="2800" dirty="0">
                <a:solidFill>
                  <a:srgbClr val="C00000"/>
                </a:solidFill>
              </a:rPr>
              <a:t>很多链很长</a:t>
            </a:r>
            <a:endParaRPr lang="zh-CN" altLang="zh-CN" sz="2800" dirty="0">
              <a:solidFill>
                <a:srgbClr val="C00000"/>
              </a:solidFill>
            </a:endParaRPr>
          </a:p>
          <a:p>
            <a:pPr>
              <a:defRPr/>
            </a:pPr>
            <a:r>
              <a:rPr lang="en-US" altLang="zh-CN" sz="2800" dirty="0"/>
              <a:t>Longest chain: 176</a:t>
            </a:r>
            <a:endParaRPr lang="zh-CN" altLang="zh-CN" sz="2800" dirty="0"/>
          </a:p>
        </p:txBody>
      </p:sp>
      <p:sp>
        <p:nvSpPr>
          <p:cNvPr id="10243" name="文本框 2">
            <a:extLst>
              <a:ext uri="{FF2B5EF4-FFF2-40B4-BE49-F238E27FC236}">
                <a16:creationId xmlns:a16="http://schemas.microsoft.com/office/drawing/2014/main" id="{4566880B-E918-45C3-84FE-98FC9D5EF40F}"/>
              </a:ext>
            </a:extLst>
          </p:cNvPr>
          <p:cNvSpPr txBox="1">
            <a:spLocks noChangeArrowheads="1"/>
          </p:cNvSpPr>
          <p:nvPr/>
        </p:nvSpPr>
        <p:spPr bwMode="auto">
          <a:xfrm>
            <a:off x="457200" y="2947988"/>
            <a:ext cx="5205413"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pPr>
            <a:r>
              <a:rPr lang="zh-CN" altLang="en-US"/>
              <a:t>多数单词的哈希值都很小；</a:t>
            </a:r>
            <a:endParaRPr lang="en-US" altLang="zh-CN"/>
          </a:p>
          <a:p>
            <a:pPr>
              <a:lnSpc>
                <a:spcPct val="100000"/>
              </a:lnSpc>
              <a:spcBef>
                <a:spcPct val="0"/>
              </a:spcBef>
            </a:pPr>
            <a:r>
              <a:rPr lang="zh-CN" altLang="en-US"/>
              <a:t>调换单词中字母的顺序得到相同的哈希值，例如</a:t>
            </a:r>
            <a:r>
              <a:rPr lang="en-US" altLang="zh-CN"/>
              <a:t>cab</a:t>
            </a:r>
            <a:r>
              <a:rPr lang="zh-CN" altLang="en-US"/>
              <a:t>和</a:t>
            </a:r>
            <a:r>
              <a:rPr lang="en-US" altLang="zh-CN"/>
              <a:t>abc</a:t>
            </a:r>
            <a:r>
              <a:rPr lang="zh-CN" altLang="en-US"/>
              <a:t>，一定碰撞。</a:t>
            </a:r>
          </a:p>
        </p:txBody>
      </p:sp>
      <p:sp>
        <p:nvSpPr>
          <p:cNvPr id="4" name="矩形 3">
            <a:extLst>
              <a:ext uri="{FF2B5EF4-FFF2-40B4-BE49-F238E27FC236}">
                <a16:creationId xmlns:a16="http://schemas.microsoft.com/office/drawing/2014/main" id="{74C2F66F-85BF-48A3-8A53-A927B15C4E62}"/>
              </a:ext>
            </a:extLst>
          </p:cNvPr>
          <p:cNvSpPr/>
          <p:nvPr/>
        </p:nvSpPr>
        <p:spPr>
          <a:xfrm>
            <a:off x="457200" y="509588"/>
            <a:ext cx="5573713" cy="2308225"/>
          </a:xfrm>
          <a:prstGeom prst="rect">
            <a:avLst/>
          </a:prstGeom>
        </p:spPr>
        <p:txBody>
          <a:bodyPr>
            <a:spAutoFit/>
          </a:bodyPr>
          <a:lstStyle/>
          <a:p>
            <a:pPr>
              <a:defRPr/>
            </a:pPr>
            <a:r>
              <a:rPr lang="en-US" altLang="zh-CN" sz="2400" dirty="0"/>
              <a:t>for (</a:t>
            </a:r>
            <a:r>
              <a:rPr lang="en-US" altLang="zh-CN" sz="2400" dirty="0" err="1"/>
              <a:t>int</a:t>
            </a:r>
            <a:r>
              <a:rPr lang="en-US" altLang="zh-CN" sz="2400" dirty="0"/>
              <a:t> </a:t>
            </a:r>
            <a:r>
              <a:rPr lang="en-US" altLang="zh-CN" sz="2400" dirty="0" err="1"/>
              <a:t>i</a:t>
            </a:r>
            <a:r>
              <a:rPr lang="en-US" altLang="zh-CN" sz="2400" dirty="0"/>
              <a:t> = 0; </a:t>
            </a:r>
            <a:r>
              <a:rPr lang="en-US" altLang="zh-CN" sz="2400" dirty="0" err="1"/>
              <a:t>i</a:t>
            </a:r>
            <a:r>
              <a:rPr lang="en-US" altLang="zh-CN" sz="2400" dirty="0"/>
              <a:t> &lt; </a:t>
            </a:r>
            <a:r>
              <a:rPr lang="en-US" altLang="zh-CN" sz="2400" dirty="0" err="1"/>
              <a:t>len</a:t>
            </a:r>
            <a:r>
              <a:rPr lang="en-US" altLang="zh-CN" sz="2400" dirty="0"/>
              <a:t>; </a:t>
            </a:r>
            <a:r>
              <a:rPr lang="en-US" altLang="zh-CN" sz="2400" dirty="0" err="1"/>
              <a:t>i</a:t>
            </a:r>
            <a:r>
              <a:rPr lang="en-US" altLang="zh-CN" sz="2400" dirty="0"/>
              <a:t>++)</a:t>
            </a:r>
          </a:p>
          <a:p>
            <a:pPr>
              <a:defRPr/>
            </a:pPr>
            <a:r>
              <a:rPr lang="en-US" altLang="zh-CN" sz="2400" dirty="0"/>
              <a:t>//@</a:t>
            </a:r>
            <a:r>
              <a:rPr lang="en-US" altLang="zh-CN" sz="2400" dirty="0" err="1"/>
              <a:t>loop_invariant</a:t>
            </a:r>
            <a:r>
              <a:rPr lang="en-US" altLang="zh-CN" sz="2400" dirty="0"/>
              <a:t> 0 &lt;= </a:t>
            </a:r>
            <a:r>
              <a:rPr lang="en-US" altLang="zh-CN" sz="2400" dirty="0" err="1"/>
              <a:t>i</a:t>
            </a:r>
            <a:r>
              <a:rPr lang="en-US" altLang="zh-CN" sz="2400" dirty="0"/>
              <a:t>;</a:t>
            </a:r>
          </a:p>
          <a:p>
            <a:pPr>
              <a:defRPr/>
            </a:pPr>
            <a:r>
              <a:rPr lang="en-US" altLang="zh-CN" sz="2400" dirty="0"/>
              <a:t>{</a:t>
            </a:r>
          </a:p>
          <a:p>
            <a:pPr indent="87313">
              <a:defRPr/>
            </a:pPr>
            <a:r>
              <a:rPr lang="en-US" altLang="zh-CN" sz="2400" dirty="0" err="1"/>
              <a:t>int</a:t>
            </a:r>
            <a:r>
              <a:rPr lang="en-US" altLang="zh-CN" sz="2400" dirty="0"/>
              <a:t> </a:t>
            </a:r>
            <a:r>
              <a:rPr lang="en-US" altLang="zh-CN" sz="2400" dirty="0" err="1"/>
              <a:t>ch</a:t>
            </a:r>
            <a:r>
              <a:rPr lang="en-US" altLang="zh-CN" sz="2400" dirty="0"/>
              <a:t>  =  </a:t>
            </a:r>
            <a:r>
              <a:rPr lang="en-US" altLang="zh-CN" sz="2400" dirty="0" err="1"/>
              <a:t>char_ord</a:t>
            </a:r>
            <a:r>
              <a:rPr lang="en-US" altLang="zh-CN" sz="2400" dirty="0"/>
              <a:t>(</a:t>
            </a:r>
            <a:r>
              <a:rPr lang="en-US" altLang="zh-CN" sz="2400" dirty="0" err="1"/>
              <a:t>string_charat</a:t>
            </a:r>
            <a:r>
              <a:rPr lang="en-US" altLang="zh-CN" sz="2400" dirty="0"/>
              <a:t>(s,  </a:t>
            </a:r>
            <a:r>
              <a:rPr lang="en-US" altLang="zh-CN" sz="2400" dirty="0" err="1"/>
              <a:t>i</a:t>
            </a:r>
            <a:r>
              <a:rPr lang="en-US" altLang="zh-CN" sz="2400" dirty="0"/>
              <a:t>)); </a:t>
            </a:r>
          </a:p>
          <a:p>
            <a:pPr indent="87313">
              <a:defRPr/>
            </a:pPr>
            <a:r>
              <a:rPr lang="en-US" altLang="zh-CN" sz="2400" dirty="0"/>
              <a:t>h = h + </a:t>
            </a:r>
            <a:r>
              <a:rPr lang="en-US" altLang="zh-CN" sz="2400" dirty="0" err="1"/>
              <a:t>ch</a:t>
            </a:r>
            <a:r>
              <a:rPr lang="en-US" altLang="zh-CN" sz="2400" dirty="0"/>
              <a:t>;</a:t>
            </a:r>
          </a:p>
          <a:p>
            <a:pPr>
              <a:defRPr/>
            </a:pPr>
            <a:r>
              <a:rPr lang="en-US" altLang="zh-CN" sz="2400" dirty="0"/>
              <a:t>}</a:t>
            </a:r>
          </a:p>
        </p:txBody>
      </p:sp>
      <p:sp>
        <p:nvSpPr>
          <p:cNvPr id="10245" name="矩形 1">
            <a:extLst>
              <a:ext uri="{FF2B5EF4-FFF2-40B4-BE49-F238E27FC236}">
                <a16:creationId xmlns:a16="http://schemas.microsoft.com/office/drawing/2014/main" id="{7F9F3F12-E4AA-441F-B3CC-6A92CF1DCFCE}"/>
              </a:ext>
            </a:extLst>
          </p:cNvPr>
          <p:cNvSpPr>
            <a:spLocks noChangeArrowheads="1"/>
          </p:cNvSpPr>
          <p:nvPr/>
        </p:nvSpPr>
        <p:spPr bwMode="auto">
          <a:xfrm>
            <a:off x="457200" y="4773613"/>
            <a:ext cx="539908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a:t>采用作业</a:t>
            </a:r>
            <a:r>
              <a:rPr lang="en-US" altLang="zh-CN"/>
              <a:t>2</a:t>
            </a:r>
            <a:r>
              <a:rPr lang="zh-CN" altLang="en-US"/>
              <a:t>中的新闻方面的单词，</a:t>
            </a:r>
            <a:r>
              <a:rPr lang="en-US" altLang="zh-CN"/>
              <a:t>n=45600</a:t>
            </a:r>
            <a:r>
              <a:rPr lang="zh-CN" altLang="en-US"/>
              <a:t>，</a:t>
            </a:r>
            <a:r>
              <a:rPr lang="en-US" altLang="zh-CN"/>
              <a:t>m=22800</a:t>
            </a:r>
            <a:r>
              <a:rPr lang="zh-CN" altLang="en-US"/>
              <a:t>，负载因子</a:t>
            </a:r>
            <a:r>
              <a:rPr lang="en-US" altLang="zh-CN"/>
              <a:t>=2</a:t>
            </a:r>
            <a:r>
              <a:rPr lang="zh-CN" altLang="en-US"/>
              <a:t>。</a:t>
            </a:r>
            <a:r>
              <a:rPr lang="en-US" altLang="zh-CN"/>
              <a:t>ht_stats</a:t>
            </a:r>
            <a:r>
              <a:rPr lang="zh-CN" altLang="en-US"/>
              <a:t>返回结果：</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6997</TotalTime>
  <Words>1864</Words>
  <Application>Microsoft Office PowerPoint</Application>
  <PresentationFormat>宽屏</PresentationFormat>
  <Paragraphs>271</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宋体</vt:lpstr>
      <vt:lpstr>Arial</vt:lpstr>
      <vt:lpstr>Book Antiqua</vt:lpstr>
      <vt:lpstr>Calibri</vt:lpstr>
      <vt:lpstr>Calibri Light</vt:lpstr>
      <vt:lpstr>Times New Roman</vt:lpstr>
      <vt:lpstr>Office 主题</vt:lpstr>
      <vt:lpstr>接口 Interfaces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dc:creator>Renchao Jin</dc:creator>
  <cp:lastModifiedBy>Renchao Jin</cp:lastModifiedBy>
  <cp:revision>136</cp:revision>
  <dcterms:created xsi:type="dcterms:W3CDTF">2014-12-16T12:28:04Z</dcterms:created>
  <dcterms:modified xsi:type="dcterms:W3CDTF">2021-06-01T14:04:28Z</dcterms:modified>
</cp:coreProperties>
</file>