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sldIdLst>
    <p:sldId id="270" r:id="rId2"/>
    <p:sldId id="256" r:id="rId3"/>
    <p:sldId id="271" r:id="rId4"/>
    <p:sldId id="257" r:id="rId5"/>
    <p:sldId id="258" r:id="rId6"/>
    <p:sldId id="259" r:id="rId7"/>
    <p:sldId id="272" r:id="rId8"/>
    <p:sldId id="260" r:id="rId9"/>
    <p:sldId id="273" r:id="rId10"/>
    <p:sldId id="261" r:id="rId11"/>
    <p:sldId id="274" r:id="rId12"/>
    <p:sldId id="262" r:id="rId13"/>
    <p:sldId id="263" r:id="rId14"/>
    <p:sldId id="264" r:id="rId15"/>
    <p:sldId id="275" r:id="rId16"/>
    <p:sldId id="265" r:id="rId17"/>
    <p:sldId id="266" r:id="rId18"/>
    <p:sldId id="267" r:id="rId19"/>
    <p:sldId id="268" r:id="rId20"/>
    <p:sldId id="269" r:id="rId21"/>
    <p:sldId id="276" r:id="rId22"/>
  </p:sldIdLst>
  <p:sldSz cx="13411200" cy="10058400"/>
  <p:notesSz cx="7772400" cy="10058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7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>
      <p:cViewPr varScale="1">
        <p:scale>
          <a:sx n="75" d="100"/>
          <a:sy n="75" d="100"/>
        </p:scale>
        <p:origin x="498" y="7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F16FFF76-992C-4F0B-A3A9-CD56FA6E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5595DA55-CA85-4F9D-BF56-4E119516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9F5C0B57-D5C1-4DE0-9ADE-52EFC921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2985A2F9-2325-46C3-99E2-6E58CF7C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62BA5AAA-5945-4B58-86DA-DEA664F9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1E89183D-10B4-4E3F-8A88-01198A6D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71BB55CE-8FBA-424B-9B07-6B48C06D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D4792A84-7CE5-4BBE-801E-4C668460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52092038-02BA-4F6B-935D-391F5150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18D1E4B8-168E-4349-AEBE-38CA6E6B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127B9A6C-1DA0-40F9-A260-4243C77B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AF604878-5726-4795-8ADC-80042F03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6A576149-8AF5-48B6-8F16-E26E8947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9D6F5DF1-FD27-4F44-9808-2CFC895C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0630ACCE-9FBB-432E-AF0C-058AB5A1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9634-666B-4975-9FF6-E17A9FFF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FBCB-FB44-41B8-B767-D2C02B2F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8354-E9E0-4C02-A1D2-DAF4460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DCCE7-48EE-4202-85E4-A1EBC0A55C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CADC-B9D9-4E6D-AF0B-3CD06AD7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9745-DAAA-436E-BF0B-B4359E06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46EC-ED90-4F2A-A522-0E74891C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E27D6-6EEB-44D4-A09E-39A830151C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4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91B7-8150-4974-9B7A-7BF9538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D940-33C2-476C-9162-4A9AD71C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2FEC-5FA9-458B-BFB2-B286D5E4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26AD-1D62-46EF-B143-D6D47754A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923077F3-A257-41C9-9E92-D01BC88E2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>
              <a:defRPr sz="1726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380"/>
              <a:t>ECTUR</a:t>
            </a:r>
            <a:r>
              <a:rPr lang="en-US" sz="1380" spc="-9"/>
              <a:t>E</a:t>
            </a:r>
            <a:r>
              <a:rPr lang="en-US" sz="1380" spc="164"/>
              <a:t> </a:t>
            </a:r>
            <a:r>
              <a:rPr lang="en-US"/>
              <a:t>N</a:t>
            </a:r>
            <a:r>
              <a:rPr lang="en-US" sz="1380"/>
              <a:t>OTE</a:t>
            </a:r>
            <a:r>
              <a:rPr lang="en-US" sz="1380" spc="-9"/>
              <a:t>S</a:t>
            </a:r>
            <a:endParaRPr lang="en-US" spc="0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96926936-4BB9-48DC-9CE4-0EB7136588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>
              <a:defRPr sz="1726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2415590-7A75-43D5-92B0-A7EA7717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fld id="{147BE2BB-BDB3-4C36-8B8C-3B9676C741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45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E112-96FB-4713-A7A4-6DEF5FB3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18A-838F-4F46-9413-AC3F261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3B83-7A15-46B1-B043-8EED2EA0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BC23F-FB1A-40F1-81B3-603695EDC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771B-63E2-472C-BCE6-98F3CCF8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DA76-3BBC-40C1-9891-7348656C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3D5C-6833-477D-A59D-54E6EE7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84BEC-A87D-4342-9DBB-F25F8916C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1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01B92-FABA-4AD4-952B-6C6C9729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A5C39B-F0FD-4288-872C-D992440B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1A4192-4AC9-4F34-8680-C5361612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F55C8-07AC-408F-A8AA-04E6B0B21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73DB7B-284D-4C45-B502-8A4C80BC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754C0F-04ED-49F9-AA32-722A1A5B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0178DA-8A55-414B-933F-C931010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270BD-A179-4295-8C70-D361FF4C9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39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B260A2-6129-4AA4-B2D7-3B4A202A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4C68F-F6C9-4978-9B92-59B7C2BF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7B3A2B-1300-4D53-A165-AF84E616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AC217-0001-4488-A30A-44579F582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AAC475-72D1-4431-BC38-B86FC03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3407DE-DFD1-49F9-B826-8795AAC1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36BC20-A3CA-40C0-A71C-0819D10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74E24-6AD0-4095-BF97-E99C90D35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80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136929-D63B-4F96-AEF4-68D93FFA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80C37A-4904-431C-B067-3ACC4462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914EF8-C67A-4286-918B-7C5D4B4E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342BB-A88A-4225-9C3C-139108181C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76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rtlCol="0">
            <a:normAutofit/>
          </a:bodyPr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7A59CD-109F-4564-9599-AFF852F1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5AD55-8928-4F93-BFF6-78F2599B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DA04C9-4D47-4DBD-BEF0-B440131D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8DF4-E51A-4417-A7E6-6AB5A3353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3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A5BCA21-875B-48DA-9374-E36FE2C5E0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2338" y="534988"/>
            <a:ext cx="115665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BFA2F5C-10C7-495A-90FF-D9C71C93A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2338" y="2678113"/>
            <a:ext cx="11566525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065D-755F-4327-81F8-880F9216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2338" y="9323388"/>
            <a:ext cx="3017837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1914" algn="l" eaLnBrk="1" fontAlgn="auto" hangingPunct="1">
              <a:spcBef>
                <a:spcPts val="0"/>
              </a:spcBef>
              <a:spcAft>
                <a:spcPts val="0"/>
              </a:spcAft>
              <a:defRPr sz="1760" spc="5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 sz="1380"/>
              <a:t>ARC</a:t>
            </a:r>
            <a:r>
              <a:rPr lang="en-US" sz="1380" spc="-17"/>
              <a:t>H</a:t>
            </a:r>
            <a:r>
              <a:rPr lang="en-US" sz="1380" spc="164"/>
              <a:t> </a:t>
            </a:r>
            <a:r>
              <a:rPr lang="en-US" spc="60"/>
              <a:t>6</a:t>
            </a:r>
            <a:r>
              <a:rPr lang="en-US" spc="-9"/>
              <a:t>,</a:t>
            </a:r>
            <a:r>
              <a:rPr lang="en-US" spc="78"/>
              <a:t> </a:t>
            </a:r>
            <a:r>
              <a:rPr lang="en-US" spc="60"/>
              <a:t>201</a:t>
            </a:r>
            <a:r>
              <a:rPr lang="en-US" spc="-9"/>
              <a:t>4</a:t>
            </a:r>
            <a:endParaRPr lang="en-US" sz="1380" spc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D7A2-ED83-4E3C-A182-EF478D7A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1825" y="9323388"/>
            <a:ext cx="4527550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1914" algn="ctr" eaLnBrk="1" fontAlgn="auto" hangingPunct="1">
              <a:spcBef>
                <a:spcPts val="0"/>
              </a:spcBef>
              <a:spcAft>
                <a:spcPts val="0"/>
              </a:spcAft>
              <a:defRPr sz="1726" spc="5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L</a:t>
            </a:r>
            <a:r>
              <a:rPr lang="en-US" sz="1760"/>
              <a:t>ECTUR</a:t>
            </a:r>
            <a:r>
              <a:rPr lang="en-US" sz="1760" spc="-9"/>
              <a:t>E</a:t>
            </a:r>
            <a:r>
              <a:rPr lang="en-US" sz="1760" spc="164"/>
              <a:t> </a:t>
            </a:r>
            <a:r>
              <a:rPr lang="en-US"/>
              <a:t>N</a:t>
            </a:r>
            <a:r>
              <a:rPr lang="en-US" sz="1760"/>
              <a:t>OTE</a:t>
            </a:r>
            <a:r>
              <a:rPr lang="en-US" sz="1760" spc="-9"/>
              <a:t>S</a:t>
            </a:r>
            <a:endParaRPr lang="en-US" spc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F3C7-EDC8-436F-A8BB-1A2988B4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1025" y="9323388"/>
            <a:ext cx="3017838" cy="5349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FB0901F1-FE95-4297-BF31-F88B95FE89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1339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339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1339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1339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1339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1339850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1339850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1339850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1339850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334963" indent="-334963" algn="l" defTabSz="1339850" rtl="0" eaLnBrk="0" fontAlgn="base" hangingPunct="0">
        <a:lnSpc>
          <a:spcPct val="90000"/>
        </a:lnSpc>
        <a:spcBef>
          <a:spcPts val="1463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04888" indent="-334963" algn="l" defTabSz="1339850" rtl="0" eaLnBrk="0" fontAlgn="base" hangingPunct="0">
        <a:lnSpc>
          <a:spcPct val="90000"/>
        </a:lnSpc>
        <a:spcBef>
          <a:spcPts val="73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00" indent="-334963" algn="l" defTabSz="1339850" rtl="0" eaLnBrk="0" fontAlgn="base" hangingPunct="0">
        <a:lnSpc>
          <a:spcPct val="90000"/>
        </a:lnSpc>
        <a:spcBef>
          <a:spcPts val="738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46325" indent="-334963" algn="l" defTabSz="1339850" rtl="0" eaLnBrk="0" fontAlgn="base" hangingPunct="0">
        <a:lnSpc>
          <a:spcPct val="90000"/>
        </a:lnSpc>
        <a:spcBef>
          <a:spcPts val="738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3016250" indent="-334963" algn="l" defTabSz="1339850" rtl="0" eaLnBrk="0" fontAlgn="base" hangingPunct="0">
        <a:lnSpc>
          <a:spcPct val="90000"/>
        </a:lnSpc>
        <a:spcBef>
          <a:spcPts val="738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8" Type="http://schemas.openxmlformats.org/officeDocument/2006/relationships/image" Target="../media/image28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5E41-EEAC-4934-9D01-BD3D4BFF8A96}"/>
              </a:ext>
            </a:extLst>
          </p:cNvPr>
          <p:cNvSpPr txBox="1">
            <a:spLocks/>
          </p:cNvSpPr>
          <p:nvPr/>
        </p:nvSpPr>
        <p:spPr>
          <a:xfrm>
            <a:off x="1981200" y="2819400"/>
            <a:ext cx="9144000" cy="2387600"/>
          </a:xfrm>
          <a:prstGeom prst="rect">
            <a:avLst/>
          </a:prstGeom>
        </p:spPr>
        <p:txBody>
          <a:bodyPr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dirty="0"/>
              <a:t>二分查找树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600" spc="9" dirty="0">
                <a:latin typeface="Book Antiqua"/>
                <a:cs typeface="Book Antiqua"/>
              </a:rPr>
              <a:t>Binary Sea</a:t>
            </a:r>
            <a:r>
              <a:rPr lang="en-US" altLang="zh-CN" sz="6600" spc="-52" dirty="0">
                <a:latin typeface="Book Antiqua"/>
                <a:cs typeface="Book Antiqua"/>
              </a:rPr>
              <a:t>r</a:t>
            </a:r>
            <a:r>
              <a:rPr lang="en-US" altLang="zh-CN" sz="6600" spc="9" dirty="0">
                <a:latin typeface="Book Antiqua"/>
                <a:cs typeface="Book Antiqua"/>
              </a:rPr>
              <a:t>ch </a:t>
            </a:r>
            <a:r>
              <a:rPr lang="en-US" altLang="zh-CN" sz="6600" spc="-250" dirty="0">
                <a:latin typeface="Book Antiqua"/>
                <a:cs typeface="Book Antiqua"/>
              </a:rPr>
              <a:t>T</a:t>
            </a:r>
            <a:r>
              <a:rPr lang="en-US" altLang="zh-CN" sz="6600" spc="-52" dirty="0">
                <a:latin typeface="Book Antiqua"/>
                <a:cs typeface="Book Antiqua"/>
              </a:rPr>
              <a:t>r</a:t>
            </a:r>
            <a:r>
              <a:rPr lang="en-US" altLang="zh-CN" sz="6600" spc="9" dirty="0">
                <a:latin typeface="Book Antiqua"/>
                <a:cs typeface="Book Antiqua"/>
              </a:rPr>
              <a:t>ees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D1BB3-6E0C-4613-A6DD-82B3B0D7DBC4}"/>
              </a:ext>
            </a:extLst>
          </p:cNvPr>
          <p:cNvSpPr txBox="1">
            <a:spLocks/>
          </p:cNvSpPr>
          <p:nvPr/>
        </p:nvSpPr>
        <p:spPr>
          <a:xfrm>
            <a:off x="1981200" y="6400800"/>
            <a:ext cx="9144000" cy="1655763"/>
          </a:xfrm>
          <a:prstGeom prst="rect">
            <a:avLst/>
          </a:prstGeom>
        </p:spPr>
        <p:txBody>
          <a:bodyPr/>
          <a:lstStyle>
            <a:lvl1pPr marL="335288" indent="-335288" algn="l" defTabSz="1341150" rtl="0" eaLnBrk="1" latinLnBrk="0" hangingPunct="1">
              <a:lnSpc>
                <a:spcPct val="90000"/>
              </a:lnSpc>
              <a:spcBef>
                <a:spcPts val="1467"/>
              </a:spcBef>
              <a:buFont typeface="Arial" panose="020B0604020202020204" pitchFamily="34" charset="0"/>
              <a:buChar char="•"/>
              <a:defRPr sz="4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586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438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701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8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8816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873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31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99890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金人</a:t>
            </a:r>
            <a:r>
              <a:rPr lang="zh-CN" altLang="en-US" dirty="0" smtClean="0"/>
              <a:t>超 教授</a:t>
            </a:r>
            <a:endParaRPr lang="en-US" altLang="zh-CN" dirty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华中科技大学计算机科学与技术学院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5">
            <a:extLst>
              <a:ext uri="{FF2B5EF4-FFF2-40B4-BE49-F238E27FC236}">
                <a16:creationId xmlns:a16="http://schemas.microsoft.com/office/drawing/2014/main" id="{FDC939C6-9E0B-4D58-9B5F-1E4A0344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762000"/>
            <a:ext cx="8612188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2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5000"/>
              </a:lnSpc>
            </a:pPr>
            <a:r>
              <a:rPr lang="zh-CN" altLang="zh-CN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/* </a:t>
            </a:r>
            <a:r>
              <a:rPr lang="zh-CN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库接口</a:t>
            </a:r>
            <a:r>
              <a:rPr lang="zh-CN" altLang="zh-CN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*/ </a:t>
            </a:r>
            <a:endParaRPr lang="en-US" altLang="zh-CN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eaLnBrk="1" hangingPunct="1">
              <a:lnSpc>
                <a:spcPct val="205000"/>
              </a:lnSpc>
            </a:pPr>
            <a:r>
              <a:rPr lang="zh-CN" altLang="zh-CN" sz="4000" dirty="0"/>
              <a:t>typedef  </a:t>
            </a:r>
            <a:r>
              <a:rPr lang="en-US" altLang="zh-CN" sz="4000" dirty="0"/>
              <a:t>___</a:t>
            </a:r>
            <a:r>
              <a:rPr lang="zh-CN" altLang="zh-CN" sz="4000" dirty="0"/>
              <a:t>	bst; </a:t>
            </a:r>
            <a:endParaRPr lang="en-US" altLang="zh-CN" sz="4000" dirty="0"/>
          </a:p>
          <a:p>
            <a:pPr eaLnBrk="1" hangingPunct="1">
              <a:lnSpc>
                <a:spcPct val="205000"/>
              </a:lnSpc>
            </a:pPr>
            <a:r>
              <a:rPr lang="zh-CN" altLang="zh-CN" sz="4000" dirty="0"/>
              <a:t>bst bst_new();</a:t>
            </a:r>
          </a:p>
          <a:p>
            <a:pPr eaLnBrk="1" hangingPunct="1">
              <a:spcBef>
                <a:spcPts val="63"/>
              </a:spcBef>
            </a:pPr>
            <a:r>
              <a:rPr lang="zh-CN" altLang="zh-CN" sz="4000" dirty="0"/>
              <a:t>void bst_insert(bst B, elem e)</a:t>
            </a:r>
          </a:p>
          <a:p>
            <a:pPr eaLnBrk="1" hangingPunct="1">
              <a:spcBef>
                <a:spcPts val="63"/>
              </a:spcBef>
            </a:pPr>
            <a:r>
              <a:rPr lang="zh-CN" altLang="zh-CN" sz="4000" dirty="0"/>
              <a:t>//@requires e != NULL;</a:t>
            </a:r>
          </a:p>
          <a:p>
            <a:pPr eaLnBrk="1" hangingPunct="1">
              <a:spcBef>
                <a:spcPts val="63"/>
              </a:spcBef>
            </a:pPr>
            <a:r>
              <a:rPr lang="zh-CN" altLang="zh-CN" sz="4000" dirty="0"/>
              <a:t>;</a:t>
            </a:r>
            <a:endParaRPr lang="en-US" altLang="zh-CN" sz="4000" dirty="0"/>
          </a:p>
          <a:p>
            <a:pPr eaLnBrk="1" hangingPunct="1">
              <a:spcBef>
                <a:spcPts val="63"/>
              </a:spcBef>
            </a:pPr>
            <a:endParaRPr lang="zh-CN" altLang="zh-CN" sz="4000" dirty="0"/>
          </a:p>
          <a:p>
            <a:pPr eaLnBrk="1" hangingPunct="1">
              <a:spcBef>
                <a:spcPts val="63"/>
              </a:spcBef>
            </a:pPr>
            <a:r>
              <a:rPr lang="zh-CN" altLang="zh-CN" sz="4000" dirty="0"/>
              <a:t>elem bst_lookup(bst B, key k);	</a:t>
            </a:r>
            <a:endParaRPr lang="en-US" altLang="zh-CN" sz="4000" dirty="0"/>
          </a:p>
          <a:p>
            <a:pPr eaLnBrk="1" hangingPunct="1">
              <a:spcBef>
                <a:spcPts val="63"/>
              </a:spcBef>
            </a:pPr>
            <a:r>
              <a:rPr lang="zh-CN" altLang="zh-CN" sz="4000" dirty="0"/>
              <a:t>/* return NULL if not in tree */</a:t>
            </a:r>
          </a:p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956C286-2435-4789-8026-6E2666D9B675}"/>
              </a:ext>
            </a:extLst>
          </p:cNvPr>
          <p:cNvSpPr txBox="1"/>
          <p:nvPr/>
        </p:nvSpPr>
        <p:spPr>
          <a:xfrm>
            <a:off x="3389313" y="10853738"/>
            <a:ext cx="6137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spc="-9" dirty="0">
                <a:latin typeface="Book Antiqua"/>
                <a:ea typeface="+mn-ea"/>
                <a:cs typeface="Book Antiqua"/>
              </a:rPr>
              <a:t>is </a:t>
            </a:r>
            <a:r>
              <a:rPr sz="1898" spc="-43" dirty="0">
                <a:latin typeface="Book Antiqua"/>
                <a:ea typeface="+mn-ea"/>
                <a:cs typeface="Book Antiqua"/>
              </a:rPr>
              <a:t>r</a:t>
            </a:r>
            <a:r>
              <a:rPr sz="1898" spc="-17" dirty="0">
                <a:latin typeface="Book Antiqua"/>
                <a:ea typeface="+mn-ea"/>
                <a:cs typeface="Book Antiqua"/>
              </a:rPr>
              <a:t>ep</a:t>
            </a:r>
            <a:r>
              <a:rPr sz="1898" spc="-43" dirty="0">
                <a:latin typeface="Book Antiqua"/>
                <a:ea typeface="+mn-ea"/>
                <a:cs typeface="Book Antiqua"/>
              </a:rPr>
              <a:t>r</a:t>
            </a:r>
            <a:r>
              <a:rPr sz="1898" spc="-17" dirty="0">
                <a:latin typeface="Book Antiqua"/>
                <a:ea typeface="+mn-ea"/>
                <a:cs typeface="Book Antiqua"/>
              </a:rPr>
              <a:t>esented</a:t>
            </a:r>
            <a:r>
              <a:rPr sz="1898" spc="-9" dirty="0">
                <a:latin typeface="Book Antiqua"/>
                <a:ea typeface="+mn-ea"/>
                <a:cs typeface="Book Antiqua"/>
              </a:rPr>
              <a:t> as </a:t>
            </a:r>
            <a:r>
              <a:rPr sz="1898" spc="35" dirty="0">
                <a:latin typeface="MS Gothic"/>
                <a:ea typeface="+mn-ea"/>
                <a:cs typeface="MS Gothic"/>
              </a:rPr>
              <a:t>NULL</a:t>
            </a:r>
            <a:r>
              <a:rPr sz="1898" spc="-9" dirty="0">
                <a:latin typeface="Book Antiqua"/>
                <a:ea typeface="+mn-ea"/>
                <a:cs typeface="Book Antiqua"/>
              </a:rPr>
              <a:t>,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so</a:t>
            </a:r>
            <a:r>
              <a:rPr sz="1898" spc="-9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a</a:t>
            </a:r>
            <a:r>
              <a:rPr sz="1898" spc="-9" dirty="0">
                <a:latin typeface="Book Antiqua"/>
                <a:ea typeface="+mn-ea"/>
                <a:cs typeface="Book Antiqua"/>
              </a:rPr>
              <a:t> leaf just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has</a:t>
            </a:r>
            <a:r>
              <a:rPr sz="1898" spc="-9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two</a:t>
            </a:r>
            <a:r>
              <a:rPr sz="1898" spc="-9" dirty="0">
                <a:latin typeface="Book Antiqua"/>
                <a:ea typeface="+mn-ea"/>
                <a:cs typeface="Book Antiqua"/>
              </a:rPr>
              <a:t> null pointers.</a:t>
            </a:r>
            <a:endParaRPr sz="1898">
              <a:latin typeface="Book Antiqua"/>
              <a:ea typeface="+mn-ea"/>
              <a:cs typeface="Book Antiqu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21F5DE2-C397-4E5C-A119-5EB287C97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8350002-BEAB-4099-9804-7F4A9F72D7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54D9D6-A17D-474E-B6E0-420B45993896}"/>
              </a:ext>
            </a:extLst>
          </p:cNvPr>
          <p:cNvSpPr/>
          <p:nvPr/>
        </p:nvSpPr>
        <p:spPr>
          <a:xfrm>
            <a:off x="990600" y="762000"/>
            <a:ext cx="10972799" cy="127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264" indent="-514350" eaLnBrk="1" fontAlgn="auto" hangingPunct="1">
              <a:spcBef>
                <a:spcPts val="1130"/>
              </a:spcBef>
              <a:spcAft>
                <a:spcPts val="0"/>
              </a:spcAft>
              <a:buFontTx/>
              <a:buAutoNum type="arabicPlain" startAt="7"/>
              <a:tabLst>
                <a:tab pos="493062" algn="l"/>
              </a:tabLst>
              <a:defRPr/>
            </a:pPr>
            <a:r>
              <a:rPr lang="zh-CN" altLang="en-US" sz="3600" b="1" spc="17" dirty="0">
                <a:latin typeface="Book Antiqua"/>
                <a:ea typeface="+mn-ea"/>
                <a:cs typeface="Book Antiqua"/>
              </a:rPr>
              <a:t>使用指针表达</a:t>
            </a:r>
            <a:r>
              <a:rPr lang="en-US" altLang="zh-CN" sz="3600" b="1" spc="17" dirty="0">
                <a:latin typeface="Book Antiqua"/>
                <a:ea typeface="+mn-ea"/>
                <a:cs typeface="Book Antiqua"/>
              </a:rPr>
              <a:t>(</a:t>
            </a:r>
            <a:r>
              <a:rPr lang="en-US" altLang="zh-CN" sz="3600" b="1" spc="35" dirty="0">
                <a:latin typeface="Book Antiqua"/>
                <a:ea typeface="+mn-ea"/>
                <a:cs typeface="Book Antiqua"/>
              </a:rPr>
              <a:t>A</a:t>
            </a:r>
            <a:r>
              <a:rPr lang="en-US" altLang="zh-CN"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lang="en-US" altLang="zh-CN" sz="3600" b="1" spc="17" dirty="0">
                <a:latin typeface="Book Antiqua"/>
                <a:ea typeface="+mn-ea"/>
                <a:cs typeface="Book Antiqua"/>
              </a:rPr>
              <a:t>Representation</a:t>
            </a:r>
            <a:r>
              <a:rPr lang="en-US" altLang="zh-CN"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lang="en-US" altLang="zh-CN" sz="3600" b="1" spc="17" dirty="0">
                <a:latin typeface="Book Antiqua"/>
                <a:ea typeface="+mn-ea"/>
                <a:cs typeface="Book Antiqua"/>
              </a:rPr>
              <a:t>with</a:t>
            </a:r>
            <a:r>
              <a:rPr lang="en-US" altLang="zh-CN"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lang="en-US" altLang="zh-CN" sz="3600" b="1" spc="17" dirty="0">
                <a:latin typeface="Book Antiqua"/>
                <a:ea typeface="+mn-ea"/>
                <a:cs typeface="Book Antiqua"/>
              </a:rPr>
              <a:t>Pointers)</a:t>
            </a:r>
          </a:p>
          <a:p>
            <a:pPr marL="21914" eaLnBrk="1" fontAlgn="auto" hangingPunct="1">
              <a:spcBef>
                <a:spcPts val="1130"/>
              </a:spcBef>
              <a:spcAft>
                <a:spcPts val="0"/>
              </a:spcAft>
              <a:tabLst>
                <a:tab pos="493062" algn="l"/>
              </a:tabLst>
              <a:defRPr/>
            </a:pPr>
            <a:endParaRPr lang="en-US" altLang="zh-CN" sz="3200" dirty="0">
              <a:latin typeface="Book Antiqua"/>
              <a:ea typeface="+mn-ea"/>
              <a:cs typeface="Book Antiqu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4F787B-A0CF-4BCC-BDD3-CD7E0F8FCCDC}"/>
              </a:ext>
            </a:extLst>
          </p:cNvPr>
          <p:cNvSpPr/>
          <p:nvPr/>
        </p:nvSpPr>
        <p:spPr>
          <a:xfrm>
            <a:off x="1532547" y="1524000"/>
            <a:ext cx="11229975" cy="6248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struct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tree_node</a:t>
            </a:r>
            <a:r>
              <a:rPr lang="en-US" altLang="zh-CN" sz="4000" dirty="0">
                <a:latin typeface="+mn-lt"/>
                <a:ea typeface="+mn-ea"/>
              </a:rPr>
              <a:t> { </a:t>
            </a:r>
          </a:p>
          <a:p>
            <a:pPr indent="3603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elem</a:t>
            </a:r>
            <a:r>
              <a:rPr lang="en-US" altLang="zh-CN" sz="4000" dirty="0">
                <a:latin typeface="+mn-lt"/>
                <a:ea typeface="+mn-ea"/>
              </a:rPr>
              <a:t> data;</a:t>
            </a:r>
          </a:p>
          <a:p>
            <a:pPr indent="3603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struct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tree_node</a:t>
            </a:r>
            <a:r>
              <a:rPr lang="en-US" altLang="zh-CN" sz="4000" dirty="0">
                <a:latin typeface="+mn-lt"/>
                <a:ea typeface="+mn-ea"/>
              </a:rPr>
              <a:t>* left; </a:t>
            </a:r>
          </a:p>
          <a:p>
            <a:pPr indent="3603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struct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tree_node</a:t>
            </a:r>
            <a:r>
              <a:rPr lang="en-US" altLang="zh-CN" sz="4000" dirty="0">
                <a:latin typeface="+mn-lt"/>
                <a:ea typeface="+mn-ea"/>
              </a:rPr>
              <a:t>* right;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typedef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struct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tree_node</a:t>
            </a:r>
            <a:r>
              <a:rPr lang="en-US" altLang="zh-CN" sz="4000" dirty="0">
                <a:latin typeface="+mn-lt"/>
                <a:ea typeface="+mn-ea"/>
              </a:rPr>
              <a:t> tree;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err="1">
                <a:latin typeface="+mn-lt"/>
                <a:ea typeface="+mn-ea"/>
              </a:rPr>
              <a:t>struct</a:t>
            </a:r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en-US" altLang="zh-CN" sz="4000" dirty="0" err="1">
                <a:latin typeface="+mn-lt"/>
                <a:ea typeface="+mn-ea"/>
              </a:rPr>
              <a:t>bst_header</a:t>
            </a:r>
            <a:r>
              <a:rPr lang="en-US" altLang="zh-CN" sz="4000" dirty="0">
                <a:latin typeface="+mn-lt"/>
                <a:ea typeface="+mn-ea"/>
              </a:rPr>
              <a:t> { </a:t>
            </a:r>
          </a:p>
          <a:p>
            <a:pPr indent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tree* root;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80D0F-E888-4EBC-BC6A-31B19D2D10B4}"/>
              </a:ext>
            </a:extLst>
          </p:cNvPr>
          <p:cNvSpPr/>
          <p:nvPr/>
        </p:nvSpPr>
        <p:spPr>
          <a:xfrm>
            <a:off x="1547415" y="7753815"/>
            <a:ext cx="5687519" cy="1174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205000"/>
              </a:lnSpc>
            </a:pPr>
            <a:r>
              <a:rPr lang="zh-CN" altLang="zh-CN" sz="4000" dirty="0">
                <a:solidFill>
                  <a:prstClr val="black"/>
                </a:solidFill>
              </a:rPr>
              <a:t>typedef  </a:t>
            </a:r>
            <a:r>
              <a:rPr lang="en-US" altLang="zh-CN" sz="4000" dirty="0" err="1">
                <a:solidFill>
                  <a:prstClr val="black"/>
                </a:solidFill>
              </a:rPr>
              <a:t>bst_header</a:t>
            </a:r>
            <a:r>
              <a:rPr lang="en-US" altLang="zh-CN" sz="4000" dirty="0">
                <a:solidFill>
                  <a:prstClr val="black"/>
                </a:solidFill>
              </a:rPr>
              <a:t>*</a:t>
            </a:r>
            <a:r>
              <a:rPr lang="zh-CN" altLang="zh-CN" sz="4000" dirty="0">
                <a:solidFill>
                  <a:prstClr val="black"/>
                </a:solidFill>
              </a:rPr>
              <a:t>	bst; 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A1458CE-D0B5-4BD0-8691-46212EEE8AE7}"/>
              </a:ext>
            </a:extLst>
          </p:cNvPr>
          <p:cNvSpPr txBox="1"/>
          <p:nvPr/>
        </p:nvSpPr>
        <p:spPr>
          <a:xfrm>
            <a:off x="990600" y="914400"/>
            <a:ext cx="12420600" cy="71961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  <a:defRPr/>
            </a:pP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zh-CN" altLang="zh-CN" sz="4000" b="1" dirty="0">
                <a:latin typeface="Book Antiqua" panose="02040602050305030304" pitchFamily="18" charset="0"/>
              </a:rPr>
              <a:t>8</a:t>
            </a:r>
            <a:r>
              <a:rPr lang="en-US" altLang="zh-CN" sz="4000" b="1" dirty="0">
                <a:latin typeface="Book Antiqua" panose="02040602050305030304" pitchFamily="18" charset="0"/>
              </a:rPr>
              <a:t> </a:t>
            </a:r>
            <a:r>
              <a:rPr lang="zh-CN" altLang="en-US" sz="4000" b="1" dirty="0">
                <a:latin typeface="Book Antiqua" panose="02040602050305030304" pitchFamily="18" charset="0"/>
              </a:rPr>
              <a:t>查找一个关键字</a:t>
            </a:r>
            <a:r>
              <a:rPr lang="en-US" altLang="zh-CN" sz="4000" b="1" dirty="0">
                <a:latin typeface="Book Antiqua" panose="02040602050305030304" pitchFamily="18" charset="0"/>
              </a:rPr>
              <a:t>(</a:t>
            </a:r>
            <a:r>
              <a:rPr lang="zh-CN" altLang="zh-CN" sz="4000" b="1" dirty="0">
                <a:latin typeface="Book Antiqua" panose="02040602050305030304" pitchFamily="18" charset="0"/>
              </a:rPr>
              <a:t>Searching for a Key</a:t>
            </a:r>
            <a:r>
              <a:rPr lang="en-US" altLang="zh-CN" sz="4000" b="1" dirty="0">
                <a:latin typeface="Book Antiqua" panose="02040602050305030304" pitchFamily="18" charset="0"/>
              </a:rPr>
              <a:t>)</a:t>
            </a:r>
            <a:endParaRPr lang="zh-CN" altLang="zh-CN" sz="40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ts val="3400"/>
              </a:lnSpc>
              <a:spcBef>
                <a:spcPts val="1925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假设我们有两个函数（如何实现不太容易，稍后再论）</a:t>
            </a:r>
            <a:endParaRPr lang="en-US" altLang="zh-CN" sz="3200" dirty="0">
              <a:latin typeface="+mn-ea"/>
              <a:ea typeface="+mn-ea"/>
            </a:endParaRPr>
          </a:p>
          <a:p>
            <a:pPr eaLnBrk="1" hangingPunct="1">
              <a:lnSpc>
                <a:spcPts val="3400"/>
              </a:lnSpc>
              <a:spcBef>
                <a:spcPts val="1925"/>
              </a:spcBef>
              <a:defRPr/>
            </a:pPr>
            <a:r>
              <a:rPr lang="zh-CN" altLang="zh-CN" sz="3200" dirty="0"/>
              <a:t>bool is_ordtree(tree* T); </a:t>
            </a:r>
            <a:endParaRPr lang="en-US" altLang="zh-CN" sz="3200" dirty="0"/>
          </a:p>
          <a:p>
            <a:pPr eaLnBrk="1" hangingPunct="1">
              <a:lnSpc>
                <a:spcPts val="3400"/>
              </a:lnSpc>
              <a:spcBef>
                <a:spcPts val="1925"/>
              </a:spcBef>
              <a:defRPr/>
            </a:pPr>
            <a:r>
              <a:rPr lang="zh-CN" altLang="zh-CN" sz="3200" dirty="0"/>
              <a:t>bool is_bst(bst B);</a:t>
            </a:r>
          </a:p>
          <a:p>
            <a:pPr eaLnBrk="1" hangingPunct="1">
              <a:lnSpc>
                <a:spcPts val="3400"/>
              </a:lnSpc>
              <a:spcBef>
                <a:spcPts val="1425"/>
              </a:spcBef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查找操作代码如下：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eaLnBrk="1" hangingPunct="1">
              <a:lnSpc>
                <a:spcPts val="3400"/>
              </a:lnSpc>
              <a:spcBef>
                <a:spcPts val="1425"/>
              </a:spcBef>
              <a:defRPr/>
            </a:pPr>
            <a:endParaRPr lang="en-US" altLang="zh-CN" sz="3200" dirty="0">
              <a:latin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zh-CN" altLang="zh-CN" sz="3200" dirty="0"/>
              <a:t>elem bst_lookup(bst B, key k)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3200" dirty="0"/>
              <a:t>//@requires is_bst(B);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3200" dirty="0"/>
              <a:t>//@ensures \result == NULL || </a:t>
            </a:r>
            <a:r>
              <a:rPr lang="en-US" altLang="zh-CN" sz="3200" dirty="0">
                <a:solidFill>
                  <a:srgbClr val="C00000"/>
                </a:solidFill>
              </a:rPr>
              <a:t>key_</a:t>
            </a:r>
            <a:r>
              <a:rPr lang="zh-CN" altLang="zh-CN" sz="3200" dirty="0">
                <a:solidFill>
                  <a:srgbClr val="C00000"/>
                </a:solidFill>
              </a:rPr>
              <a:t>compare</a:t>
            </a:r>
            <a:r>
              <a:rPr lang="zh-CN" altLang="zh-CN" sz="3200" dirty="0"/>
              <a:t>(</a:t>
            </a:r>
            <a:r>
              <a:rPr lang="zh-CN" altLang="zh-CN" sz="3200" dirty="0">
                <a:solidFill>
                  <a:srgbClr val="C00000"/>
                </a:solidFill>
              </a:rPr>
              <a:t>elem_key</a:t>
            </a:r>
            <a:r>
              <a:rPr lang="zh-CN" altLang="zh-CN" sz="3200" dirty="0"/>
              <a:t>(\result), k) == 0;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3200" dirty="0"/>
              <a:t>{</a:t>
            </a:r>
          </a:p>
          <a:p>
            <a:pPr eaLnBrk="1" hangingPunct="1">
              <a:spcBef>
                <a:spcPts val="63"/>
              </a:spcBef>
              <a:defRPr/>
            </a:pPr>
            <a:r>
              <a:rPr lang="en-US" altLang="zh-CN" sz="3200" dirty="0"/>
              <a:t>   </a:t>
            </a:r>
            <a:r>
              <a:rPr lang="zh-CN" altLang="zh-CN" sz="3200" dirty="0"/>
              <a:t>return tree_lookup(B-&gt;root, k);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3200" dirty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157FC914-B772-4F66-A863-063A8C68AF23}"/>
              </a:ext>
            </a:extLst>
          </p:cNvPr>
          <p:cNvSpPr txBox="1"/>
          <p:nvPr/>
        </p:nvSpPr>
        <p:spPr>
          <a:xfrm>
            <a:off x="762000" y="838200"/>
            <a:ext cx="12115800" cy="75961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400"/>
              </a:lnSpc>
              <a:spcBef>
                <a:spcPts val="1425"/>
              </a:spcBef>
              <a:defRPr/>
            </a:pPr>
            <a:r>
              <a:rPr lang="zh-CN" altLang="zh-CN" sz="3200" dirty="0"/>
              <a:t>elem tree_lookup(tree* T, key k)</a:t>
            </a:r>
          </a:p>
          <a:p>
            <a:pPr algn="just" eaLnBrk="1" hangingPunct="1">
              <a:lnSpc>
                <a:spcPts val="3400"/>
              </a:lnSpc>
              <a:spcBef>
                <a:spcPts val="63"/>
              </a:spcBef>
              <a:defRPr/>
            </a:pPr>
            <a:r>
              <a:rPr lang="zh-CN" altLang="zh-CN" sz="3200" dirty="0"/>
              <a:t>//@requires is_ordtree(T);</a:t>
            </a:r>
          </a:p>
          <a:p>
            <a:pPr algn="just" eaLnBrk="1" hangingPunct="1">
              <a:lnSpc>
                <a:spcPts val="3400"/>
              </a:lnSpc>
              <a:spcBef>
                <a:spcPts val="63"/>
              </a:spcBef>
              <a:defRPr/>
            </a:pPr>
            <a:r>
              <a:rPr lang="zh-CN" altLang="zh-CN" sz="3200" dirty="0"/>
              <a:t>//@ensures \result == NULL || </a:t>
            </a:r>
            <a:r>
              <a:rPr lang="zh-CN" altLang="zh-CN" sz="3200" dirty="0">
                <a:solidFill>
                  <a:srgbClr val="C00000"/>
                </a:solidFill>
              </a:rPr>
              <a:t>key_compare</a:t>
            </a:r>
            <a:r>
              <a:rPr lang="zh-CN" altLang="zh-CN" sz="3200" dirty="0"/>
              <a:t>(</a:t>
            </a:r>
            <a:r>
              <a:rPr lang="zh-CN" altLang="zh-CN" sz="3200" dirty="0">
                <a:solidFill>
                  <a:srgbClr val="C00000"/>
                </a:solidFill>
              </a:rPr>
              <a:t>elem_key</a:t>
            </a:r>
            <a:r>
              <a:rPr lang="zh-CN" altLang="zh-CN" sz="3200" dirty="0"/>
              <a:t>(\result), k) == 0;</a:t>
            </a:r>
          </a:p>
          <a:p>
            <a:pPr algn="just" eaLnBrk="1" hangingPunct="1">
              <a:lnSpc>
                <a:spcPts val="3400"/>
              </a:lnSpc>
              <a:spcBef>
                <a:spcPts val="63"/>
              </a:spcBef>
              <a:defRPr/>
            </a:pPr>
            <a:r>
              <a:rPr lang="zh-CN" altLang="zh-CN" sz="3200" dirty="0"/>
              <a:t>{</a:t>
            </a:r>
          </a:p>
          <a:p>
            <a:pPr marL="174625" eaLnBrk="1" hangingPunct="1">
              <a:lnSpc>
                <a:spcPts val="3400"/>
              </a:lnSpc>
              <a:spcBef>
                <a:spcPts val="63"/>
              </a:spcBef>
              <a:defRPr/>
            </a:pPr>
            <a:r>
              <a:rPr lang="zh-CN" altLang="zh-CN" sz="3200" dirty="0"/>
              <a:t>if (T == NULL) return NULL;</a:t>
            </a:r>
          </a:p>
          <a:p>
            <a:pPr marL="447675" eaLnBrk="1" hangingPunct="1">
              <a:lnSpc>
                <a:spcPts val="3400"/>
              </a:lnSpc>
              <a:defRPr/>
            </a:pPr>
            <a:r>
              <a:rPr lang="zh-CN" altLang="zh-CN" sz="3200" dirty="0"/>
              <a:t>int r = </a:t>
            </a:r>
            <a:r>
              <a:rPr lang="zh-CN" altLang="zh-CN" sz="3200" dirty="0">
                <a:solidFill>
                  <a:srgbClr val="C00000"/>
                </a:solidFill>
              </a:rPr>
              <a:t>key_compare</a:t>
            </a:r>
            <a:r>
              <a:rPr lang="zh-CN" altLang="zh-CN" sz="3200" dirty="0"/>
              <a:t>(k, </a:t>
            </a:r>
            <a:r>
              <a:rPr lang="zh-CN" altLang="zh-CN" sz="3200" dirty="0">
                <a:solidFill>
                  <a:srgbClr val="C00000"/>
                </a:solidFill>
              </a:rPr>
              <a:t>elem_key</a:t>
            </a:r>
            <a:r>
              <a:rPr lang="zh-CN" altLang="zh-CN" sz="3200" dirty="0"/>
              <a:t>(T-&gt;data)); </a:t>
            </a:r>
            <a:endParaRPr lang="en-US" altLang="zh-CN" sz="3200" dirty="0"/>
          </a:p>
          <a:p>
            <a:pPr marL="174625" eaLnBrk="1" hangingPunct="1">
              <a:lnSpc>
                <a:spcPts val="3400"/>
              </a:lnSpc>
              <a:defRPr/>
            </a:pPr>
            <a:r>
              <a:rPr lang="zh-CN" altLang="zh-CN" sz="3200" dirty="0"/>
              <a:t>if (r == 0)</a:t>
            </a:r>
          </a:p>
          <a:p>
            <a:pPr marL="447675" eaLnBrk="1" hangingPunct="1">
              <a:lnSpc>
                <a:spcPts val="3400"/>
              </a:lnSpc>
              <a:defRPr/>
            </a:pPr>
            <a:r>
              <a:rPr lang="zh-CN" altLang="zh-CN" sz="3200" dirty="0"/>
              <a:t>return T-&gt;data; </a:t>
            </a:r>
            <a:endParaRPr lang="en-US" altLang="zh-CN" sz="3200" dirty="0"/>
          </a:p>
          <a:p>
            <a:pPr marL="174625" eaLnBrk="1" hangingPunct="1">
              <a:lnSpc>
                <a:spcPts val="3400"/>
              </a:lnSpc>
              <a:defRPr/>
            </a:pPr>
            <a:r>
              <a:rPr lang="zh-CN" altLang="zh-CN" sz="3200" dirty="0"/>
              <a:t>else if (r &lt; 0)</a:t>
            </a:r>
          </a:p>
          <a:p>
            <a:pPr marL="447675" eaLnBrk="1" hangingPunct="1">
              <a:lnSpc>
                <a:spcPts val="3400"/>
              </a:lnSpc>
              <a:tabLst>
                <a:tab pos="447675" algn="l"/>
              </a:tabLst>
              <a:defRPr/>
            </a:pPr>
            <a:r>
              <a:rPr lang="zh-CN" altLang="zh-CN" sz="3200" dirty="0"/>
              <a:t>return tree_lookup(T-&gt;left, k); </a:t>
            </a:r>
            <a:endParaRPr lang="en-US" altLang="zh-CN" sz="3200" dirty="0"/>
          </a:p>
          <a:p>
            <a:pPr marL="174625" eaLnBrk="1" hangingPunct="1">
              <a:lnSpc>
                <a:spcPts val="3400"/>
              </a:lnSpc>
              <a:defRPr/>
            </a:pPr>
            <a:r>
              <a:rPr lang="zh-CN" altLang="zh-CN" sz="3200" dirty="0"/>
              <a:t>else //@assert r &gt; 0;</a:t>
            </a:r>
            <a:endParaRPr lang="en-US" altLang="zh-CN" sz="3200" dirty="0"/>
          </a:p>
          <a:p>
            <a:pPr marL="447675" eaLnBrk="1" hangingPunct="1">
              <a:lnSpc>
                <a:spcPts val="3400"/>
              </a:lnSpc>
              <a:defRPr/>
            </a:pPr>
            <a:r>
              <a:rPr lang="en-US" altLang="zh-CN" sz="3200" dirty="0"/>
              <a:t>return </a:t>
            </a:r>
            <a:r>
              <a:rPr lang="en-US" altLang="zh-CN" sz="3200" dirty="0" err="1"/>
              <a:t>tree_lookup</a:t>
            </a:r>
            <a:r>
              <a:rPr lang="en-US" altLang="zh-CN" sz="3200" dirty="0"/>
              <a:t>(T-&gt;right, k);</a:t>
            </a:r>
          </a:p>
          <a:p>
            <a:pPr eaLnBrk="1" hangingPunct="1">
              <a:lnSpc>
                <a:spcPts val="3400"/>
              </a:lnSpc>
              <a:defRPr/>
            </a:pPr>
            <a:r>
              <a:rPr lang="en-US" altLang="zh-CN" sz="3200" dirty="0"/>
              <a:t>}</a:t>
            </a:r>
            <a:endParaRPr lang="zh-CN" altLang="zh-CN" sz="3200" dirty="0"/>
          </a:p>
          <a:p>
            <a:pPr eaLnBrk="1" hangingPunct="1">
              <a:spcBef>
                <a:spcPts val="13"/>
              </a:spcBef>
              <a:defRPr/>
            </a:pPr>
            <a:endParaRPr lang="zh-CN" altLang="zh-CN" sz="32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538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这里是用递归实现的。实际上也可以用循环实现</a:t>
            </a:r>
            <a:r>
              <a:rPr lang="zh-CN" altLang="zh-CN" sz="3200" dirty="0">
                <a:latin typeface="Book Antiqua" panose="02040602050305030304" pitchFamily="18" charset="0"/>
              </a:rPr>
              <a:t> (Exercise 1).</a:t>
            </a:r>
            <a:endParaRPr lang="en-US" altLang="zh-CN" sz="32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538"/>
              </a:spcBef>
              <a:defRPr/>
            </a:pPr>
            <a:endParaRPr lang="en-US" altLang="zh-CN" sz="3200" dirty="0">
              <a:latin typeface="Book Antiqua" panose="02040602050305030304" pitchFamily="18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5596682-36D7-464F-A511-CC0758CA4C40}"/>
              </a:ext>
            </a:extLst>
          </p:cNvPr>
          <p:cNvSpPr/>
          <p:nvPr/>
        </p:nvSpPr>
        <p:spPr>
          <a:xfrm>
            <a:off x="10523538" y="3857625"/>
            <a:ext cx="3365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E0E15D9-FCDC-486A-BD9F-AD282D25ECC8}"/>
              </a:ext>
            </a:extLst>
          </p:cNvPr>
          <p:cNvSpPr/>
          <p:nvPr/>
        </p:nvSpPr>
        <p:spPr>
          <a:xfrm>
            <a:off x="10577513" y="3886200"/>
            <a:ext cx="2286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697D549-9229-4839-8A6F-768D2E4381FC}"/>
              </a:ext>
            </a:extLst>
          </p:cNvPr>
          <p:cNvSpPr/>
          <p:nvPr/>
        </p:nvSpPr>
        <p:spPr>
          <a:xfrm>
            <a:off x="10577513" y="3886200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619DE65-6BA6-4125-9505-40D881799DFA}"/>
              </a:ext>
            </a:extLst>
          </p:cNvPr>
          <p:cNvSpPr/>
          <p:nvPr/>
        </p:nvSpPr>
        <p:spPr>
          <a:xfrm>
            <a:off x="10634663" y="3944938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A2A9515-C42A-4B4B-8AC2-D86BD2936846}"/>
              </a:ext>
            </a:extLst>
          </p:cNvPr>
          <p:cNvSpPr/>
          <p:nvPr/>
        </p:nvSpPr>
        <p:spPr>
          <a:xfrm>
            <a:off x="10053638" y="4500563"/>
            <a:ext cx="33655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35C42148-107C-4E68-9AF1-277C70CB96B0}"/>
              </a:ext>
            </a:extLst>
          </p:cNvPr>
          <p:cNvSpPr/>
          <p:nvPr/>
        </p:nvSpPr>
        <p:spPr>
          <a:xfrm>
            <a:off x="10107613" y="4530725"/>
            <a:ext cx="228600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05269382-DD30-4869-96CA-F693B85D9E86}"/>
              </a:ext>
            </a:extLst>
          </p:cNvPr>
          <p:cNvSpPr/>
          <p:nvPr/>
        </p:nvSpPr>
        <p:spPr>
          <a:xfrm>
            <a:off x="10107613" y="453072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3029125-DF8D-4AC7-8449-84D67FF1C7C2}"/>
              </a:ext>
            </a:extLst>
          </p:cNvPr>
          <p:cNvSpPr/>
          <p:nvPr/>
        </p:nvSpPr>
        <p:spPr>
          <a:xfrm>
            <a:off x="10164763" y="458787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B406EB98-ACE5-4A0E-8CDE-316830E5A98B}"/>
              </a:ext>
            </a:extLst>
          </p:cNvPr>
          <p:cNvSpPr/>
          <p:nvPr/>
        </p:nvSpPr>
        <p:spPr>
          <a:xfrm>
            <a:off x="11028363" y="4500563"/>
            <a:ext cx="336550" cy="35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F3DD0CD-9079-40B1-B3A0-AA3B0879779A}"/>
              </a:ext>
            </a:extLst>
          </p:cNvPr>
          <p:cNvSpPr/>
          <p:nvPr/>
        </p:nvSpPr>
        <p:spPr>
          <a:xfrm>
            <a:off x="11079163" y="4530725"/>
            <a:ext cx="2317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335931A-B455-4BFE-9268-E58D1E715B21}"/>
              </a:ext>
            </a:extLst>
          </p:cNvPr>
          <p:cNvSpPr/>
          <p:nvPr/>
        </p:nvSpPr>
        <p:spPr>
          <a:xfrm>
            <a:off x="11079163" y="453072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E1A44FD8-C8EA-4E3A-8146-E76706CDD0FE}"/>
              </a:ext>
            </a:extLst>
          </p:cNvPr>
          <p:cNvSpPr/>
          <p:nvPr/>
        </p:nvSpPr>
        <p:spPr>
          <a:xfrm>
            <a:off x="11136313" y="458787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8C91BDC8-562C-4FEF-A3A8-B0B2DA3D1A04}"/>
              </a:ext>
            </a:extLst>
          </p:cNvPr>
          <p:cNvSpPr/>
          <p:nvPr/>
        </p:nvSpPr>
        <p:spPr>
          <a:xfrm>
            <a:off x="9567863" y="5143500"/>
            <a:ext cx="336550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F1CD0F5A-B552-470B-A475-2FF7B938D335}"/>
              </a:ext>
            </a:extLst>
          </p:cNvPr>
          <p:cNvSpPr/>
          <p:nvPr/>
        </p:nvSpPr>
        <p:spPr>
          <a:xfrm>
            <a:off x="9621838" y="517207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27A7DE7B-896A-4C5F-B267-BD2F2BCE61CA}"/>
              </a:ext>
            </a:extLst>
          </p:cNvPr>
          <p:cNvSpPr/>
          <p:nvPr/>
        </p:nvSpPr>
        <p:spPr>
          <a:xfrm>
            <a:off x="9621838" y="5172075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03C0D514-59D6-4903-A63B-7ACC835A4AA4}"/>
              </a:ext>
            </a:extLst>
          </p:cNvPr>
          <p:cNvSpPr/>
          <p:nvPr/>
        </p:nvSpPr>
        <p:spPr>
          <a:xfrm>
            <a:off x="9678988" y="522922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3F1AA0D-C3BB-4A22-8E71-E4A62DC9EAC9}"/>
              </a:ext>
            </a:extLst>
          </p:cNvPr>
          <p:cNvSpPr/>
          <p:nvPr/>
        </p:nvSpPr>
        <p:spPr>
          <a:xfrm>
            <a:off x="10152063" y="4060825"/>
            <a:ext cx="536575" cy="68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34A2687-2FD2-483F-8E4C-A2A269A010CE}"/>
              </a:ext>
            </a:extLst>
          </p:cNvPr>
          <p:cNvSpPr/>
          <p:nvPr/>
        </p:nvSpPr>
        <p:spPr>
          <a:xfrm>
            <a:off x="10323513" y="4095750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695D2785-9BCF-4F9F-9B3C-64FCC3102EC4}"/>
              </a:ext>
            </a:extLst>
          </p:cNvPr>
          <p:cNvSpPr/>
          <p:nvPr/>
        </p:nvSpPr>
        <p:spPr>
          <a:xfrm>
            <a:off x="10307638" y="4437063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838148E-B148-46E9-947A-2C4943B0BD47}"/>
              </a:ext>
            </a:extLst>
          </p:cNvPr>
          <p:cNvSpPr/>
          <p:nvPr/>
        </p:nvSpPr>
        <p:spPr>
          <a:xfrm>
            <a:off x="9663113" y="4703763"/>
            <a:ext cx="536575" cy="677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143E11F4-A02C-427D-B105-4AF405BC2C37}"/>
              </a:ext>
            </a:extLst>
          </p:cNvPr>
          <p:cNvSpPr/>
          <p:nvPr/>
        </p:nvSpPr>
        <p:spPr>
          <a:xfrm>
            <a:off x="9831388" y="4740275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4380519E-6E39-4768-8F38-4C0EC9D04BC4}"/>
              </a:ext>
            </a:extLst>
          </p:cNvPr>
          <p:cNvSpPr/>
          <p:nvPr/>
        </p:nvSpPr>
        <p:spPr>
          <a:xfrm>
            <a:off x="9815513" y="5078413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90E8B09C-63D3-4049-8873-03B8CF3AD123}"/>
              </a:ext>
            </a:extLst>
          </p:cNvPr>
          <p:cNvSpPr/>
          <p:nvPr/>
        </p:nvSpPr>
        <p:spPr>
          <a:xfrm>
            <a:off x="10710863" y="4060825"/>
            <a:ext cx="558800" cy="682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EF91FFE6-FC25-4C3C-8851-CB23B2849C20}"/>
              </a:ext>
            </a:extLst>
          </p:cNvPr>
          <p:cNvSpPr/>
          <p:nvPr/>
        </p:nvSpPr>
        <p:spPr>
          <a:xfrm>
            <a:off x="10771188" y="4095750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2B733709-ABBB-4BBA-A6F8-8F73416431CE}"/>
              </a:ext>
            </a:extLst>
          </p:cNvPr>
          <p:cNvSpPr/>
          <p:nvPr/>
        </p:nvSpPr>
        <p:spPr>
          <a:xfrm>
            <a:off x="10996613" y="4438650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7DC81EA7-1220-4472-BF66-E813340517FF}"/>
              </a:ext>
            </a:extLst>
          </p:cNvPr>
          <p:cNvSpPr/>
          <p:nvPr/>
        </p:nvSpPr>
        <p:spPr>
          <a:xfrm>
            <a:off x="10491788" y="5143500"/>
            <a:ext cx="333375" cy="349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F0812F4D-516B-4CFC-9E92-B707161444CF}"/>
              </a:ext>
            </a:extLst>
          </p:cNvPr>
          <p:cNvSpPr/>
          <p:nvPr/>
        </p:nvSpPr>
        <p:spPr>
          <a:xfrm>
            <a:off x="10542588" y="517207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930A7865-F308-4C87-AB8A-6A879D7DEB74}"/>
              </a:ext>
            </a:extLst>
          </p:cNvPr>
          <p:cNvSpPr/>
          <p:nvPr/>
        </p:nvSpPr>
        <p:spPr>
          <a:xfrm>
            <a:off x="10542588" y="5172075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AA314CA1-B782-4A65-B027-92C2495F2BBB}"/>
              </a:ext>
            </a:extLst>
          </p:cNvPr>
          <p:cNvSpPr/>
          <p:nvPr/>
        </p:nvSpPr>
        <p:spPr>
          <a:xfrm>
            <a:off x="10599738" y="522922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28059A97-B6F7-4CF5-8B93-F5A59185B93E}"/>
              </a:ext>
            </a:extLst>
          </p:cNvPr>
          <p:cNvSpPr/>
          <p:nvPr/>
        </p:nvSpPr>
        <p:spPr>
          <a:xfrm>
            <a:off x="10244138" y="4703763"/>
            <a:ext cx="488950" cy="6778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60CE80C8-04C7-4188-A673-995545117F84}"/>
              </a:ext>
            </a:extLst>
          </p:cNvPr>
          <p:cNvSpPr/>
          <p:nvPr/>
        </p:nvSpPr>
        <p:spPr>
          <a:xfrm>
            <a:off x="10304463" y="4735513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EE4318BA-B33C-4AAA-BC04-C0EEA593EB48}"/>
              </a:ext>
            </a:extLst>
          </p:cNvPr>
          <p:cNvSpPr/>
          <p:nvPr/>
        </p:nvSpPr>
        <p:spPr>
          <a:xfrm>
            <a:off x="10466388" y="5076825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7ECDDE50-170A-4922-8863-80B13617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80565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700"/>
              </a:spcBef>
            </a:pPr>
            <a:r>
              <a:rPr lang="en-US" altLang="zh-CN" dirty="0"/>
              <a:t>9</a:t>
            </a:r>
            <a:endParaRPr lang="zh-CN" altLang="zh-CN" dirty="0"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925C7E4A-43E4-4890-9FA0-3315B33B8DD0}"/>
              </a:ext>
            </a:extLst>
          </p:cNvPr>
          <p:cNvSpPr txBox="1"/>
          <p:nvPr/>
        </p:nvSpPr>
        <p:spPr>
          <a:xfrm>
            <a:off x="11460163" y="4514850"/>
            <a:ext cx="288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11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E2D83EBC-8A3F-4DC0-972C-805FA5E8A2B6}"/>
              </a:ext>
            </a:extLst>
          </p:cNvPr>
          <p:cNvSpPr txBox="1"/>
          <p:nvPr/>
        </p:nvSpPr>
        <p:spPr>
          <a:xfrm>
            <a:off x="9783763" y="4514850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0DE2F360-4D48-4ADB-ABEB-C3799297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5489575"/>
            <a:ext cx="790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1	</a:t>
            </a:r>
            <a:r>
              <a:rPr lang="en-US" altLang="zh-CN" dirty="0"/>
              <a:t>7</a:t>
            </a:r>
            <a:endParaRPr lang="zh-CN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89E72B90-97B3-46F6-8E6C-BBF26EB76D4D}"/>
              </a:ext>
            </a:extLst>
          </p:cNvPr>
          <p:cNvSpPr txBox="1"/>
          <p:nvPr/>
        </p:nvSpPr>
        <p:spPr>
          <a:xfrm>
            <a:off x="990600" y="1905000"/>
            <a:ext cx="11658600" cy="5026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1463" indent="2508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zh-CN" sz="4000" dirty="0">
                <a:latin typeface="+mn-ea"/>
                <a:ea typeface="+mn-ea"/>
              </a:rPr>
              <a:t>void bst_insert(bst B, elem e)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4000" dirty="0">
                <a:latin typeface="+mn-ea"/>
                <a:ea typeface="+mn-ea"/>
              </a:rPr>
              <a:t>//@requires is_bst(B);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4000" dirty="0">
                <a:latin typeface="+mn-ea"/>
                <a:ea typeface="+mn-ea"/>
              </a:rPr>
              <a:t>//@requires e != NULL;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4000" dirty="0">
                <a:latin typeface="+mn-ea"/>
                <a:ea typeface="+mn-ea"/>
              </a:rPr>
              <a:t>//@ensures is_bst(B);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4000" dirty="0">
                <a:latin typeface="+mn-ea"/>
                <a:ea typeface="+mn-ea"/>
              </a:rPr>
              <a:t>{</a:t>
            </a:r>
          </a:p>
          <a:p>
            <a:pPr marL="992188" eaLnBrk="1" hangingPunct="1">
              <a:lnSpc>
                <a:spcPct val="103000"/>
              </a:lnSpc>
              <a:defRPr/>
            </a:pPr>
            <a:r>
              <a:rPr lang="zh-CN" altLang="zh-CN" sz="4000" dirty="0">
                <a:latin typeface="+mn-ea"/>
                <a:ea typeface="+mn-ea"/>
              </a:rPr>
              <a:t>B-&gt;root = tree_insert(B-&gt;root, e); </a:t>
            </a:r>
            <a:endParaRPr lang="en-US" altLang="zh-CN" sz="4000" dirty="0">
              <a:latin typeface="+mn-ea"/>
              <a:ea typeface="+mn-ea"/>
            </a:endParaRPr>
          </a:p>
          <a:p>
            <a:pPr marL="992188" eaLnBrk="1" hangingPunct="1">
              <a:lnSpc>
                <a:spcPct val="103000"/>
              </a:lnSpc>
              <a:defRPr/>
            </a:pPr>
            <a:r>
              <a:rPr lang="zh-CN" altLang="zh-CN" sz="4000" dirty="0">
                <a:latin typeface="+mn-ea"/>
                <a:ea typeface="+mn-ea"/>
              </a:rPr>
              <a:t>return;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4000" dirty="0">
                <a:latin typeface="+mn-ea"/>
                <a:ea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578B2B-4168-42A5-96BF-65908F7C4964}"/>
              </a:ext>
            </a:extLst>
          </p:cNvPr>
          <p:cNvSpPr/>
          <p:nvPr/>
        </p:nvSpPr>
        <p:spPr>
          <a:xfrm>
            <a:off x="1143000" y="1066800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ts val="1213"/>
              </a:spcBef>
              <a:defRPr/>
            </a:pPr>
            <a:r>
              <a:rPr lang="en-US" altLang="zh-CN" sz="3600" b="1" dirty="0">
                <a:latin typeface="+mn-ea"/>
              </a:rPr>
              <a:t>9 </a:t>
            </a:r>
            <a:r>
              <a:rPr lang="zh-CN" altLang="en-US" sz="3600" b="1" dirty="0">
                <a:latin typeface="+mn-ea"/>
              </a:rPr>
              <a:t>插入一个元素</a:t>
            </a:r>
            <a:r>
              <a:rPr lang="en-US" altLang="zh-CN" sz="3600" b="1" dirty="0">
                <a:latin typeface="+mn-ea"/>
              </a:rPr>
              <a:t>(Inserting an Element)</a:t>
            </a:r>
            <a:endParaRPr lang="en-US" altLang="zh-CN" sz="3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B08783-4A8F-4B03-84CC-AA655BB94B07}"/>
              </a:ext>
            </a:extLst>
          </p:cNvPr>
          <p:cNvSpPr/>
          <p:nvPr/>
        </p:nvSpPr>
        <p:spPr>
          <a:xfrm>
            <a:off x="990600" y="762000"/>
            <a:ext cx="11582400" cy="8717386"/>
          </a:xfrm>
          <a:prstGeom prst="rect">
            <a:avLst/>
          </a:prstGeom>
        </p:spPr>
        <p:txBody>
          <a:bodyPr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600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tree* </a:t>
            </a:r>
            <a:r>
              <a:rPr lang="en-US" altLang="zh-CN" sz="2400" dirty="0" err="1">
                <a:latin typeface="+mn-ea"/>
                <a:ea typeface="+mn-ea"/>
              </a:rPr>
              <a:t>tree_insert</a:t>
            </a:r>
            <a:r>
              <a:rPr lang="en-US" altLang="zh-CN" sz="2400" dirty="0">
                <a:latin typeface="+mn-ea"/>
                <a:ea typeface="+mn-ea"/>
              </a:rPr>
              <a:t>(tree* T, </a:t>
            </a:r>
            <a:r>
              <a:rPr lang="en-US" altLang="zh-CN" sz="2400" dirty="0" err="1">
                <a:latin typeface="+mn-ea"/>
                <a:ea typeface="+mn-ea"/>
              </a:rPr>
              <a:t>elem</a:t>
            </a:r>
            <a:r>
              <a:rPr lang="en-US" altLang="zh-CN" sz="2400" dirty="0">
                <a:latin typeface="+mn-ea"/>
                <a:ea typeface="+mn-ea"/>
              </a:rPr>
              <a:t> e)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//@requires </a:t>
            </a:r>
            <a:r>
              <a:rPr lang="en-US" altLang="zh-CN" sz="2400" dirty="0" err="1">
                <a:latin typeface="+mn-ea"/>
                <a:ea typeface="+mn-ea"/>
              </a:rPr>
              <a:t>is_ordtree</a:t>
            </a:r>
            <a:r>
              <a:rPr lang="en-US" altLang="zh-CN" sz="2400" dirty="0">
                <a:latin typeface="+mn-ea"/>
                <a:ea typeface="+mn-ea"/>
              </a:rPr>
              <a:t>(T);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//@requires e != NULL;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//@ensures </a:t>
            </a:r>
            <a:r>
              <a:rPr lang="en-US" altLang="zh-CN" sz="2400" dirty="0" err="1">
                <a:latin typeface="+mn-ea"/>
                <a:ea typeface="+mn-ea"/>
              </a:rPr>
              <a:t>is_ordtree</a:t>
            </a:r>
            <a:r>
              <a:rPr lang="en-US" altLang="zh-CN" sz="2400" dirty="0">
                <a:latin typeface="+mn-ea"/>
                <a:ea typeface="+mn-ea"/>
              </a:rPr>
              <a:t>(\result);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{</a:t>
            </a:r>
          </a:p>
          <a:p>
            <a:pPr marL="174625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if (T == NULL) {</a:t>
            </a: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/* create new node and return it */ 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T = </a:t>
            </a:r>
            <a:r>
              <a:rPr lang="en-US" altLang="zh-CN" sz="2400" dirty="0" err="1">
                <a:latin typeface="+mn-ea"/>
                <a:ea typeface="+mn-ea"/>
              </a:rPr>
              <a:t>alloc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struct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tree_node</a:t>
            </a:r>
            <a:r>
              <a:rPr lang="en-US" altLang="zh-CN" sz="2400" dirty="0">
                <a:latin typeface="+mn-ea"/>
                <a:ea typeface="+mn-ea"/>
              </a:rPr>
              <a:t>);</a:t>
            </a:r>
          </a:p>
          <a:p>
            <a:pPr marL="447675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T-&gt;data = e;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T-&gt;left = NULL; 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T-&gt;right = NULL; 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return T;</a:t>
            </a:r>
          </a:p>
          <a:p>
            <a:pPr marL="174625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}</a:t>
            </a: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en-US" altLang="zh-CN" sz="2400" dirty="0" err="1">
                <a:latin typeface="+mn-ea"/>
                <a:ea typeface="+mn-ea"/>
              </a:rPr>
              <a:t>int</a:t>
            </a:r>
            <a:r>
              <a:rPr lang="en-US" altLang="zh-CN" sz="2400" dirty="0">
                <a:latin typeface="+mn-ea"/>
                <a:ea typeface="+mn-ea"/>
              </a:rPr>
              <a:t> r = </a:t>
            </a:r>
            <a:r>
              <a:rPr lang="en-US" altLang="zh-CN" sz="2400" dirty="0" err="1">
                <a:latin typeface="+mn-ea"/>
                <a:ea typeface="+mn-ea"/>
              </a:rPr>
              <a:t>key_compare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elem_key</a:t>
            </a:r>
            <a:r>
              <a:rPr lang="en-US" altLang="zh-CN" sz="2400" dirty="0">
                <a:latin typeface="+mn-ea"/>
                <a:ea typeface="+mn-ea"/>
              </a:rPr>
              <a:t>(e), </a:t>
            </a:r>
            <a:r>
              <a:rPr lang="en-US" altLang="zh-CN" sz="2400" dirty="0" err="1">
                <a:latin typeface="+mn-ea"/>
                <a:ea typeface="+mn-ea"/>
              </a:rPr>
              <a:t>elem_key</a:t>
            </a:r>
            <a:r>
              <a:rPr lang="en-US" altLang="zh-CN" sz="2400" dirty="0">
                <a:latin typeface="+mn-ea"/>
                <a:ea typeface="+mn-ea"/>
              </a:rPr>
              <a:t>(T-&gt;data)); </a:t>
            </a: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if (r == 0)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T-&gt;data = e; /* modify in place */ </a:t>
            </a:r>
            <a:endParaRPr lang="en-US" altLang="zh-CN" sz="2400" dirty="0">
              <a:latin typeface="+mn-ea"/>
              <a:ea typeface="+mn-ea"/>
            </a:endParaRP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else if (r &lt; 0)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T-&gt;left = tree_insert(T-&gt;left, e); </a:t>
            </a:r>
            <a:endParaRPr lang="en-US" altLang="zh-CN" sz="2400" dirty="0">
              <a:latin typeface="+mn-ea"/>
              <a:ea typeface="+mn-ea"/>
            </a:endParaRP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else //@assert r &gt; 0;</a:t>
            </a:r>
          </a:p>
          <a:p>
            <a:pPr marL="44767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T-&gt;right = tree_insert(T-&gt;right, e); </a:t>
            </a:r>
            <a:endParaRPr lang="en-US" altLang="zh-CN" sz="2400" dirty="0">
              <a:latin typeface="+mn-ea"/>
              <a:ea typeface="+mn-ea"/>
            </a:endParaRPr>
          </a:p>
          <a:p>
            <a:pPr marL="174625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return T;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03000"/>
              </a:lnSpc>
              <a:defRPr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C2A6DD2-6466-4CDA-B06B-060B676D6F31}"/>
              </a:ext>
            </a:extLst>
          </p:cNvPr>
          <p:cNvSpPr/>
          <p:nvPr/>
        </p:nvSpPr>
        <p:spPr>
          <a:xfrm>
            <a:off x="10294938" y="3171825"/>
            <a:ext cx="336550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56283FD-05B7-418E-976A-6AD0E4235F87}"/>
              </a:ext>
            </a:extLst>
          </p:cNvPr>
          <p:cNvSpPr/>
          <p:nvPr/>
        </p:nvSpPr>
        <p:spPr>
          <a:xfrm>
            <a:off x="10348913" y="3200400"/>
            <a:ext cx="228600" cy="24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5F284F8-D25E-4D58-B6D2-818CDCBE8BBE}"/>
              </a:ext>
            </a:extLst>
          </p:cNvPr>
          <p:cNvSpPr/>
          <p:nvPr/>
        </p:nvSpPr>
        <p:spPr>
          <a:xfrm>
            <a:off x="10348913" y="3200400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B208B8D-BA65-4EA6-937E-662D4EAD2938}"/>
              </a:ext>
            </a:extLst>
          </p:cNvPr>
          <p:cNvSpPr/>
          <p:nvPr/>
        </p:nvSpPr>
        <p:spPr>
          <a:xfrm>
            <a:off x="10406063" y="3259138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AED0078F-6C4D-4660-909F-13E0A6AD5E45}"/>
              </a:ext>
            </a:extLst>
          </p:cNvPr>
          <p:cNvSpPr/>
          <p:nvPr/>
        </p:nvSpPr>
        <p:spPr>
          <a:xfrm>
            <a:off x="9825038" y="3814763"/>
            <a:ext cx="336550" cy="352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CD0C4E3-1F2A-4356-93BA-B192DAF15D8F}"/>
              </a:ext>
            </a:extLst>
          </p:cNvPr>
          <p:cNvSpPr/>
          <p:nvPr/>
        </p:nvSpPr>
        <p:spPr>
          <a:xfrm>
            <a:off x="9879013" y="3844925"/>
            <a:ext cx="228600" cy="244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BA2D770B-A54C-4F02-AA02-8CD14138B279}"/>
              </a:ext>
            </a:extLst>
          </p:cNvPr>
          <p:cNvSpPr/>
          <p:nvPr/>
        </p:nvSpPr>
        <p:spPr>
          <a:xfrm>
            <a:off x="9879013" y="384492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E94EAEB-2DAC-499D-8A35-F18D3D2263D0}"/>
              </a:ext>
            </a:extLst>
          </p:cNvPr>
          <p:cNvSpPr/>
          <p:nvPr/>
        </p:nvSpPr>
        <p:spPr>
          <a:xfrm>
            <a:off x="9936163" y="390207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E54B10D-7268-43BE-BC8B-9559D0A2A5FD}"/>
              </a:ext>
            </a:extLst>
          </p:cNvPr>
          <p:cNvSpPr/>
          <p:nvPr/>
        </p:nvSpPr>
        <p:spPr>
          <a:xfrm>
            <a:off x="10799763" y="3814763"/>
            <a:ext cx="336550" cy="352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CF574ED8-4AF1-4C0A-9EC1-212A84715958}"/>
              </a:ext>
            </a:extLst>
          </p:cNvPr>
          <p:cNvSpPr/>
          <p:nvPr/>
        </p:nvSpPr>
        <p:spPr>
          <a:xfrm>
            <a:off x="10850563" y="3844925"/>
            <a:ext cx="231775" cy="244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1050934-4322-4979-BFD3-306D89E47A7A}"/>
              </a:ext>
            </a:extLst>
          </p:cNvPr>
          <p:cNvSpPr/>
          <p:nvPr/>
        </p:nvSpPr>
        <p:spPr>
          <a:xfrm>
            <a:off x="10850563" y="384492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43307C8E-9B9B-4DDD-B46D-721FF5BA60E9}"/>
              </a:ext>
            </a:extLst>
          </p:cNvPr>
          <p:cNvSpPr/>
          <p:nvPr/>
        </p:nvSpPr>
        <p:spPr>
          <a:xfrm>
            <a:off x="10907713" y="390207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9B5B7707-E1BD-492D-87BA-D00BE60D75DA}"/>
              </a:ext>
            </a:extLst>
          </p:cNvPr>
          <p:cNvSpPr/>
          <p:nvPr/>
        </p:nvSpPr>
        <p:spPr>
          <a:xfrm>
            <a:off x="9339263" y="4457700"/>
            <a:ext cx="336550" cy="349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4739C207-1601-49BE-99F1-D1102337ABEA}"/>
              </a:ext>
            </a:extLst>
          </p:cNvPr>
          <p:cNvSpPr/>
          <p:nvPr/>
        </p:nvSpPr>
        <p:spPr>
          <a:xfrm>
            <a:off x="9393238" y="4486275"/>
            <a:ext cx="228600" cy="24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86F2A72E-091F-44B1-A1F4-185860AB811F}"/>
              </a:ext>
            </a:extLst>
          </p:cNvPr>
          <p:cNvSpPr/>
          <p:nvPr/>
        </p:nvSpPr>
        <p:spPr>
          <a:xfrm>
            <a:off x="9393238" y="4486275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0EC781EA-07C9-43FE-BB6F-17D643463366}"/>
              </a:ext>
            </a:extLst>
          </p:cNvPr>
          <p:cNvSpPr/>
          <p:nvPr/>
        </p:nvSpPr>
        <p:spPr>
          <a:xfrm>
            <a:off x="9450388" y="454342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544CAB02-1514-4E2F-A5FA-1842D6504F60}"/>
              </a:ext>
            </a:extLst>
          </p:cNvPr>
          <p:cNvSpPr/>
          <p:nvPr/>
        </p:nvSpPr>
        <p:spPr>
          <a:xfrm>
            <a:off x="9923463" y="3375025"/>
            <a:ext cx="536575" cy="682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CA02BF89-DFAF-4C78-9CB6-2447D20E441C}"/>
              </a:ext>
            </a:extLst>
          </p:cNvPr>
          <p:cNvSpPr/>
          <p:nvPr/>
        </p:nvSpPr>
        <p:spPr>
          <a:xfrm>
            <a:off x="10094913" y="3409950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7A29EAB0-7FC7-4709-8705-3049D91050D8}"/>
              </a:ext>
            </a:extLst>
          </p:cNvPr>
          <p:cNvSpPr/>
          <p:nvPr/>
        </p:nvSpPr>
        <p:spPr>
          <a:xfrm>
            <a:off x="10079038" y="3751263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B8EB1E5E-6E44-407E-9002-B14245AC388C}"/>
              </a:ext>
            </a:extLst>
          </p:cNvPr>
          <p:cNvSpPr/>
          <p:nvPr/>
        </p:nvSpPr>
        <p:spPr>
          <a:xfrm>
            <a:off x="9434513" y="4017963"/>
            <a:ext cx="536575" cy="6778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800E6281-CB98-4812-8019-0E2E6E6BC697}"/>
              </a:ext>
            </a:extLst>
          </p:cNvPr>
          <p:cNvSpPr/>
          <p:nvPr/>
        </p:nvSpPr>
        <p:spPr>
          <a:xfrm>
            <a:off x="9602788" y="4054475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06B927C5-723C-421C-8C9D-D869046266BF}"/>
              </a:ext>
            </a:extLst>
          </p:cNvPr>
          <p:cNvSpPr/>
          <p:nvPr/>
        </p:nvSpPr>
        <p:spPr>
          <a:xfrm>
            <a:off x="9586913" y="4392613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1D56D0CB-E580-4E0A-9BE4-FFF1AC323B63}"/>
              </a:ext>
            </a:extLst>
          </p:cNvPr>
          <p:cNvSpPr/>
          <p:nvPr/>
        </p:nvSpPr>
        <p:spPr>
          <a:xfrm>
            <a:off x="10482263" y="3375025"/>
            <a:ext cx="558800" cy="682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845191AD-B2F7-4234-8EF6-A3CBDB8F873A}"/>
              </a:ext>
            </a:extLst>
          </p:cNvPr>
          <p:cNvSpPr/>
          <p:nvPr/>
        </p:nvSpPr>
        <p:spPr>
          <a:xfrm>
            <a:off x="10542588" y="3409950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CE654906-5B29-4563-BC47-876BBDC1C625}"/>
              </a:ext>
            </a:extLst>
          </p:cNvPr>
          <p:cNvSpPr/>
          <p:nvPr/>
        </p:nvSpPr>
        <p:spPr>
          <a:xfrm>
            <a:off x="10768013" y="3752850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0EABFC20-10D9-4435-B591-8D163B0CE1F6}"/>
              </a:ext>
            </a:extLst>
          </p:cNvPr>
          <p:cNvSpPr/>
          <p:nvPr/>
        </p:nvSpPr>
        <p:spPr>
          <a:xfrm>
            <a:off x="10263188" y="4457700"/>
            <a:ext cx="333375" cy="3492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008DD6B5-0DA7-44E9-92AE-0DDDC32F85E2}"/>
              </a:ext>
            </a:extLst>
          </p:cNvPr>
          <p:cNvSpPr/>
          <p:nvPr/>
        </p:nvSpPr>
        <p:spPr>
          <a:xfrm>
            <a:off x="10313988" y="4486275"/>
            <a:ext cx="228600" cy="24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E0C00E0B-A0C9-4C19-A707-EF2C258F8752}"/>
              </a:ext>
            </a:extLst>
          </p:cNvPr>
          <p:cNvSpPr/>
          <p:nvPr/>
        </p:nvSpPr>
        <p:spPr>
          <a:xfrm>
            <a:off x="10313988" y="4486275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972E9252-D323-4E84-9BDA-F900456F7688}"/>
              </a:ext>
            </a:extLst>
          </p:cNvPr>
          <p:cNvSpPr/>
          <p:nvPr/>
        </p:nvSpPr>
        <p:spPr>
          <a:xfrm>
            <a:off x="10371138" y="454342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4B60771D-9266-4971-A9A5-5224A4AC4535}"/>
              </a:ext>
            </a:extLst>
          </p:cNvPr>
          <p:cNvSpPr/>
          <p:nvPr/>
        </p:nvSpPr>
        <p:spPr>
          <a:xfrm>
            <a:off x="10015538" y="4017963"/>
            <a:ext cx="488950" cy="6778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C889BA64-8376-46D7-8540-C55D453BF95C}"/>
              </a:ext>
            </a:extLst>
          </p:cNvPr>
          <p:cNvSpPr/>
          <p:nvPr/>
        </p:nvSpPr>
        <p:spPr>
          <a:xfrm>
            <a:off x="10075863" y="4049713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030C2692-A490-424E-86B4-6F49F2060F81}"/>
              </a:ext>
            </a:extLst>
          </p:cNvPr>
          <p:cNvSpPr/>
          <p:nvPr/>
        </p:nvSpPr>
        <p:spPr>
          <a:xfrm>
            <a:off x="10237788" y="4391025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37194DFF-8B55-447E-B231-AA667064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38400"/>
            <a:ext cx="80565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700"/>
              </a:spcBef>
            </a:pPr>
            <a:r>
              <a:rPr lang="en-US" altLang="zh-CN" dirty="0"/>
              <a:t>9</a:t>
            </a:r>
            <a:endParaRPr lang="zh-CN" altLang="zh-CN" dirty="0"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51C49AB8-7F51-4ED1-B39B-33CCE51D0B58}"/>
              </a:ext>
            </a:extLst>
          </p:cNvPr>
          <p:cNvSpPr txBox="1"/>
          <p:nvPr/>
        </p:nvSpPr>
        <p:spPr>
          <a:xfrm>
            <a:off x="11231563" y="3829050"/>
            <a:ext cx="288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11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E228D1ED-1735-4179-83B1-B46D51DC279B}"/>
              </a:ext>
            </a:extLst>
          </p:cNvPr>
          <p:cNvSpPr txBox="1"/>
          <p:nvPr/>
        </p:nvSpPr>
        <p:spPr>
          <a:xfrm>
            <a:off x="9555163" y="3829050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1343897D-1CFC-47EF-BD15-CD36A2E9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4803775"/>
            <a:ext cx="79041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1	</a:t>
            </a:r>
            <a:r>
              <a:rPr lang="en-US" altLang="zh-CN" dirty="0"/>
              <a:t>7</a:t>
            </a:r>
            <a:endParaRPr lang="zh-CN" altLang="zh-CN" dirty="0"/>
          </a:p>
          <a:p>
            <a:pPr eaLnBrk="1" hangingPunct="1">
              <a:spcBef>
                <a:spcPts val="38"/>
              </a:spcBef>
            </a:pPr>
            <a:endParaRPr lang="zh-CN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97C67C9-08C8-4DFA-8BEC-1E95E290932A}"/>
              </a:ext>
            </a:extLst>
          </p:cNvPr>
          <p:cNvSpPr txBox="1"/>
          <p:nvPr/>
        </p:nvSpPr>
        <p:spPr>
          <a:xfrm>
            <a:off x="838200" y="1004888"/>
            <a:ext cx="1173480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tabLst>
                <a:tab pos="649746" algn="l"/>
              </a:tabLst>
              <a:defRPr/>
            </a:pPr>
            <a:r>
              <a:rPr sz="3600" b="1" spc="17" dirty="0">
                <a:latin typeface="Book Antiqua"/>
                <a:ea typeface="+mn-ea"/>
                <a:cs typeface="Book Antiqua"/>
              </a:rPr>
              <a:t>10	</a:t>
            </a:r>
            <a:r>
              <a:rPr lang="zh-CN" altLang="en-US" sz="3600" b="1" spc="17" dirty="0">
                <a:latin typeface="Book Antiqua"/>
                <a:ea typeface="+mn-ea"/>
                <a:cs typeface="Book Antiqua"/>
              </a:rPr>
              <a:t>检查排序不变性</a:t>
            </a:r>
            <a:r>
              <a:rPr lang="en-US" altLang="zh-CN" sz="3600" b="1" spc="17" dirty="0">
                <a:latin typeface="Book Antiqua"/>
                <a:ea typeface="+mn-ea"/>
                <a:cs typeface="Book Antiqua"/>
              </a:rPr>
              <a:t>(</a:t>
            </a:r>
            <a:r>
              <a:rPr sz="3600" b="1" spc="26" dirty="0">
                <a:latin typeface="Book Antiqua"/>
                <a:ea typeface="+mn-ea"/>
                <a:cs typeface="Book Antiqua"/>
              </a:rPr>
              <a:t>Checking</a:t>
            </a:r>
            <a:r>
              <a:rPr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sz="3600" b="1" spc="17" dirty="0">
                <a:latin typeface="Book Antiqua"/>
                <a:ea typeface="+mn-ea"/>
                <a:cs typeface="Book Antiqua"/>
              </a:rPr>
              <a:t>the</a:t>
            </a:r>
            <a:r>
              <a:rPr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sz="3600" b="1" spc="17" dirty="0">
                <a:latin typeface="Book Antiqua"/>
                <a:ea typeface="+mn-ea"/>
                <a:cs typeface="Book Antiqua"/>
              </a:rPr>
              <a:t>Ordering</a:t>
            </a:r>
            <a:r>
              <a:rPr sz="3600" b="1" spc="9" dirty="0">
                <a:latin typeface="Book Antiqua"/>
                <a:ea typeface="+mn-ea"/>
                <a:cs typeface="Book Antiqua"/>
              </a:rPr>
              <a:t> </a:t>
            </a:r>
            <a:r>
              <a:rPr sz="3600" b="1" spc="17" dirty="0">
                <a:latin typeface="Book Antiqua"/>
                <a:ea typeface="+mn-ea"/>
                <a:cs typeface="Book Antiqua"/>
              </a:rPr>
              <a:t>Invariant</a:t>
            </a:r>
            <a:r>
              <a:rPr lang="en-US" sz="3600" b="1" spc="17" dirty="0">
                <a:latin typeface="Book Antiqua"/>
                <a:ea typeface="+mn-ea"/>
                <a:cs typeface="Book Antiqua"/>
              </a:rPr>
              <a:t>)</a:t>
            </a:r>
            <a:endParaRPr sz="3600" dirty="0">
              <a:latin typeface="Book Antiqua"/>
              <a:ea typeface="+mn-ea"/>
              <a:cs typeface="Book Antiqu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2781B5-4653-4738-9CB8-84C762D162DA}"/>
              </a:ext>
            </a:extLst>
          </p:cNvPr>
          <p:cNvSpPr txBox="1"/>
          <p:nvPr/>
        </p:nvSpPr>
        <p:spPr>
          <a:xfrm>
            <a:off x="881063" y="1744663"/>
            <a:ext cx="11734800" cy="48593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600"/>
              </a:spcBef>
              <a:defRPr/>
            </a:pPr>
            <a:r>
              <a:rPr lang="zh-CN" altLang="en-US" sz="4000" dirty="0">
                <a:latin typeface="+mn-ea"/>
                <a:ea typeface="+mn-ea"/>
              </a:rPr>
              <a:t>检查是否每个元素的关键字都比它的左孩子的关键字大，比右孩子的关键字小，是否可以？</a:t>
            </a:r>
            <a:endParaRPr lang="en-US" altLang="zh-CN" sz="4000" dirty="0">
              <a:latin typeface="+mn-ea"/>
              <a:ea typeface="+mn-ea"/>
            </a:endParaRPr>
          </a:p>
          <a:p>
            <a:pPr algn="just" eaLnBrk="1" hangingPunct="1">
              <a:spcBef>
                <a:spcPts val="1600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/* </a:t>
            </a:r>
            <a:r>
              <a:rPr lang="zh-CN" altLang="en-US" sz="2400" dirty="0">
                <a:latin typeface="+mn-ea"/>
                <a:ea typeface="+mn-ea"/>
              </a:rPr>
              <a:t>此代码有</a:t>
            </a:r>
            <a:r>
              <a:rPr lang="en-US" altLang="zh-CN" sz="2400" dirty="0">
                <a:latin typeface="+mn-ea"/>
                <a:ea typeface="+mn-ea"/>
              </a:rPr>
              <a:t>bug </a:t>
            </a:r>
            <a:r>
              <a:rPr lang="zh-CN" altLang="zh-CN" sz="2400" dirty="0">
                <a:latin typeface="+mn-ea"/>
                <a:ea typeface="+mn-ea"/>
              </a:rPr>
              <a:t>*/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bool is_ordtree(tree* T) {</a:t>
            </a:r>
          </a:p>
          <a:p>
            <a:pPr marL="273050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if (T == NULL) return true;	/* an empty tree is a BST */ </a:t>
            </a:r>
            <a:endParaRPr lang="en-US" altLang="zh-CN" sz="2400" dirty="0">
              <a:latin typeface="+mn-ea"/>
              <a:ea typeface="+mn-ea"/>
            </a:endParaRPr>
          </a:p>
          <a:p>
            <a:pPr marL="273050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key k = elem_key(T-&gt;data);</a:t>
            </a:r>
          </a:p>
          <a:p>
            <a:pPr marL="273050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return (T-&gt;left == NULL||</a:t>
            </a:r>
            <a:endParaRPr lang="en-US" altLang="zh-CN" sz="2400" dirty="0">
              <a:latin typeface="+mn-ea"/>
              <a:ea typeface="+mn-ea"/>
            </a:endParaRPr>
          </a:p>
          <a:p>
            <a:pPr marL="447675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(key_compare(elem_key(T-&gt;left-&gt;data), k)&lt;0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zh-CN" sz="2400" dirty="0">
                <a:latin typeface="+mn-ea"/>
                <a:ea typeface="+mn-ea"/>
              </a:rPr>
              <a:t>&amp;&amp; is_ordtree(T-&gt;left)))</a:t>
            </a:r>
            <a:endParaRPr lang="en-US" altLang="zh-CN" sz="2400" dirty="0">
              <a:latin typeface="+mn-ea"/>
              <a:ea typeface="+mn-ea"/>
            </a:endParaRPr>
          </a:p>
          <a:p>
            <a:pPr marL="895350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&amp;&amp; (T-&gt;right == NULL||</a:t>
            </a:r>
            <a:endParaRPr lang="en-US" altLang="zh-CN" sz="2400" dirty="0">
              <a:latin typeface="+mn-ea"/>
              <a:ea typeface="+mn-ea"/>
            </a:endParaRPr>
          </a:p>
          <a:p>
            <a:pPr marL="273050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 (key_compare(k, elem_key(T-&gt;right-&gt;data))&lt;0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zh-CN" sz="2400" dirty="0">
                <a:latin typeface="+mn-ea"/>
                <a:ea typeface="+mn-ea"/>
              </a:rPr>
              <a:t>&amp;&amp;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zh-CN" sz="2400" dirty="0">
                <a:latin typeface="+mn-ea"/>
                <a:ea typeface="+mn-ea"/>
              </a:rPr>
              <a:t>s_ordtree(T-&gt;right)));</a:t>
            </a:r>
          </a:p>
          <a:p>
            <a:pPr algn="just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6E1B0FD-78DE-462D-A0F6-B5274D040D76}"/>
              </a:ext>
            </a:extLst>
          </p:cNvPr>
          <p:cNvSpPr/>
          <p:nvPr/>
        </p:nvSpPr>
        <p:spPr>
          <a:xfrm>
            <a:off x="6561138" y="6848475"/>
            <a:ext cx="3365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EEAD4F6-D0C9-486A-899C-06DB1F2AEC0B}"/>
              </a:ext>
            </a:extLst>
          </p:cNvPr>
          <p:cNvSpPr/>
          <p:nvPr/>
        </p:nvSpPr>
        <p:spPr>
          <a:xfrm>
            <a:off x="6615113" y="6877050"/>
            <a:ext cx="2286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3B48717-E783-41F5-A861-D53E05D45B1D}"/>
              </a:ext>
            </a:extLst>
          </p:cNvPr>
          <p:cNvSpPr/>
          <p:nvPr/>
        </p:nvSpPr>
        <p:spPr>
          <a:xfrm>
            <a:off x="6615113" y="6877050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5B6FB3C-BEA1-49CD-9B87-71814ADCFE4E}"/>
              </a:ext>
            </a:extLst>
          </p:cNvPr>
          <p:cNvSpPr/>
          <p:nvPr/>
        </p:nvSpPr>
        <p:spPr>
          <a:xfrm>
            <a:off x="6672263" y="6935788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20FE640-EA59-4928-BB8F-7ABC027B95BE}"/>
              </a:ext>
            </a:extLst>
          </p:cNvPr>
          <p:cNvSpPr/>
          <p:nvPr/>
        </p:nvSpPr>
        <p:spPr>
          <a:xfrm>
            <a:off x="6091238" y="7491413"/>
            <a:ext cx="33655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DE66B50-23A9-4A40-B45A-B09865399475}"/>
              </a:ext>
            </a:extLst>
          </p:cNvPr>
          <p:cNvSpPr/>
          <p:nvPr/>
        </p:nvSpPr>
        <p:spPr>
          <a:xfrm>
            <a:off x="6145213" y="7521575"/>
            <a:ext cx="228600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084D596-FB17-401A-973A-677EE4CC5CC1}"/>
              </a:ext>
            </a:extLst>
          </p:cNvPr>
          <p:cNvSpPr/>
          <p:nvPr/>
        </p:nvSpPr>
        <p:spPr>
          <a:xfrm>
            <a:off x="6145213" y="752157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0708ADF-D138-4BEE-838A-81ACD6936FC9}"/>
              </a:ext>
            </a:extLst>
          </p:cNvPr>
          <p:cNvSpPr/>
          <p:nvPr/>
        </p:nvSpPr>
        <p:spPr>
          <a:xfrm>
            <a:off x="6202363" y="757872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A0A4466-B791-4A23-AB30-13785080938A}"/>
              </a:ext>
            </a:extLst>
          </p:cNvPr>
          <p:cNvSpPr/>
          <p:nvPr/>
        </p:nvSpPr>
        <p:spPr>
          <a:xfrm>
            <a:off x="7065963" y="7491413"/>
            <a:ext cx="336550" cy="35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9F6A90E1-F93A-429F-8160-7837A95D04A4}"/>
              </a:ext>
            </a:extLst>
          </p:cNvPr>
          <p:cNvSpPr/>
          <p:nvPr/>
        </p:nvSpPr>
        <p:spPr>
          <a:xfrm>
            <a:off x="7116763" y="7521575"/>
            <a:ext cx="2317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93F1FD83-BA4C-49EE-9FCD-1E528CAB86B6}"/>
              </a:ext>
            </a:extLst>
          </p:cNvPr>
          <p:cNvSpPr/>
          <p:nvPr/>
        </p:nvSpPr>
        <p:spPr>
          <a:xfrm>
            <a:off x="7116763" y="752157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D0C315B2-9CED-4FAA-BB9C-BFE411C0D20A}"/>
              </a:ext>
            </a:extLst>
          </p:cNvPr>
          <p:cNvSpPr/>
          <p:nvPr/>
        </p:nvSpPr>
        <p:spPr>
          <a:xfrm>
            <a:off x="7173913" y="757872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8EFA148F-D4FD-4D06-9641-04F77E111573}"/>
              </a:ext>
            </a:extLst>
          </p:cNvPr>
          <p:cNvSpPr/>
          <p:nvPr/>
        </p:nvSpPr>
        <p:spPr>
          <a:xfrm>
            <a:off x="5605463" y="8134350"/>
            <a:ext cx="336550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8FC1197F-1A4C-457B-A20E-0DC9054D1E3C}"/>
              </a:ext>
            </a:extLst>
          </p:cNvPr>
          <p:cNvSpPr/>
          <p:nvPr/>
        </p:nvSpPr>
        <p:spPr>
          <a:xfrm>
            <a:off x="5659438" y="816292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8700598C-C699-4C60-B67C-DB56A587D302}"/>
              </a:ext>
            </a:extLst>
          </p:cNvPr>
          <p:cNvSpPr/>
          <p:nvPr/>
        </p:nvSpPr>
        <p:spPr>
          <a:xfrm>
            <a:off x="5659438" y="8162925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BED6E18-F10C-4A0B-B523-E97BFA69A175}"/>
              </a:ext>
            </a:extLst>
          </p:cNvPr>
          <p:cNvSpPr/>
          <p:nvPr/>
        </p:nvSpPr>
        <p:spPr>
          <a:xfrm>
            <a:off x="5716588" y="822007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622B8F9D-F27E-4530-98AF-5929E8BC857B}"/>
              </a:ext>
            </a:extLst>
          </p:cNvPr>
          <p:cNvSpPr/>
          <p:nvPr/>
        </p:nvSpPr>
        <p:spPr>
          <a:xfrm>
            <a:off x="6189663" y="7051675"/>
            <a:ext cx="536575" cy="68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B2D3669E-D24B-4DE5-BABA-5A3F2A99601F}"/>
              </a:ext>
            </a:extLst>
          </p:cNvPr>
          <p:cNvSpPr/>
          <p:nvPr/>
        </p:nvSpPr>
        <p:spPr>
          <a:xfrm>
            <a:off x="6361113" y="7086600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546BB03-F1CE-4780-86BB-7BBA27B30DFD}"/>
              </a:ext>
            </a:extLst>
          </p:cNvPr>
          <p:cNvSpPr/>
          <p:nvPr/>
        </p:nvSpPr>
        <p:spPr>
          <a:xfrm>
            <a:off x="6345238" y="7427913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CF84A76F-20E7-4DFB-A38A-2B4A9C24B794}"/>
              </a:ext>
            </a:extLst>
          </p:cNvPr>
          <p:cNvSpPr/>
          <p:nvPr/>
        </p:nvSpPr>
        <p:spPr>
          <a:xfrm>
            <a:off x="5700713" y="7694613"/>
            <a:ext cx="536575" cy="677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AD009F76-EBC8-48F0-91E0-EFA893A361A0}"/>
              </a:ext>
            </a:extLst>
          </p:cNvPr>
          <p:cNvSpPr/>
          <p:nvPr/>
        </p:nvSpPr>
        <p:spPr>
          <a:xfrm>
            <a:off x="5868988" y="7731125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C2E45DE2-1CFD-4D77-BA27-E959B9A72B22}"/>
              </a:ext>
            </a:extLst>
          </p:cNvPr>
          <p:cNvSpPr/>
          <p:nvPr/>
        </p:nvSpPr>
        <p:spPr>
          <a:xfrm>
            <a:off x="5853113" y="8069263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100AE024-DBF3-4D35-8DAF-99FE16A9A104}"/>
              </a:ext>
            </a:extLst>
          </p:cNvPr>
          <p:cNvSpPr/>
          <p:nvPr/>
        </p:nvSpPr>
        <p:spPr>
          <a:xfrm>
            <a:off x="6748463" y="7051675"/>
            <a:ext cx="558800" cy="682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A6F6A3C-EC1F-46B9-AF05-58128443806E}"/>
              </a:ext>
            </a:extLst>
          </p:cNvPr>
          <p:cNvSpPr/>
          <p:nvPr/>
        </p:nvSpPr>
        <p:spPr>
          <a:xfrm>
            <a:off x="6808788" y="7086600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E327D5EB-767D-4E96-B8CE-EA46F3444993}"/>
              </a:ext>
            </a:extLst>
          </p:cNvPr>
          <p:cNvSpPr/>
          <p:nvPr/>
        </p:nvSpPr>
        <p:spPr>
          <a:xfrm>
            <a:off x="7034213" y="7429500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7554747D-39F7-42C6-8762-B0EFA4221A7A}"/>
              </a:ext>
            </a:extLst>
          </p:cNvPr>
          <p:cNvSpPr/>
          <p:nvPr/>
        </p:nvSpPr>
        <p:spPr>
          <a:xfrm>
            <a:off x="6529388" y="8134350"/>
            <a:ext cx="333375" cy="349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D1356526-E620-489E-A621-05F0FE8BA1B9}"/>
              </a:ext>
            </a:extLst>
          </p:cNvPr>
          <p:cNvSpPr/>
          <p:nvPr/>
        </p:nvSpPr>
        <p:spPr>
          <a:xfrm>
            <a:off x="6580188" y="816292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DB3C17F4-080D-4A29-AA07-8EA4C39C026A}"/>
              </a:ext>
            </a:extLst>
          </p:cNvPr>
          <p:cNvSpPr/>
          <p:nvPr/>
        </p:nvSpPr>
        <p:spPr>
          <a:xfrm>
            <a:off x="6580188" y="8162925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056F0C8D-0D40-4437-AE66-686CAD8B56B8}"/>
              </a:ext>
            </a:extLst>
          </p:cNvPr>
          <p:cNvSpPr/>
          <p:nvPr/>
        </p:nvSpPr>
        <p:spPr>
          <a:xfrm>
            <a:off x="6637338" y="822007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6192860E-F08F-4D74-BB1A-04E21CD074CE}"/>
              </a:ext>
            </a:extLst>
          </p:cNvPr>
          <p:cNvSpPr/>
          <p:nvPr/>
        </p:nvSpPr>
        <p:spPr>
          <a:xfrm>
            <a:off x="6281738" y="7694613"/>
            <a:ext cx="488950" cy="6778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5384F455-E41F-486B-A1F3-BA8C5885A614}"/>
              </a:ext>
            </a:extLst>
          </p:cNvPr>
          <p:cNvSpPr/>
          <p:nvPr/>
        </p:nvSpPr>
        <p:spPr>
          <a:xfrm>
            <a:off x="6342063" y="7726363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5EFC2759-D2D3-4988-B596-DE54643B59B2}"/>
              </a:ext>
            </a:extLst>
          </p:cNvPr>
          <p:cNvSpPr/>
          <p:nvPr/>
        </p:nvSpPr>
        <p:spPr>
          <a:xfrm>
            <a:off x="6503988" y="8067675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708" name="object 37">
            <a:extLst>
              <a:ext uri="{FF2B5EF4-FFF2-40B4-BE49-F238E27FC236}">
                <a16:creationId xmlns:a16="http://schemas.microsoft.com/office/drawing/2014/main" id="{B3E09513-7AF9-4C01-9E22-99F1F2D8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115050"/>
            <a:ext cx="80565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700"/>
              </a:spcBef>
            </a:pPr>
            <a:r>
              <a:rPr lang="zh-CN" altLang="zh-CN" dirty="0"/>
              <a:t>7</a:t>
            </a: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ED6E14B-F1AB-4D69-A5D7-E53D1080B7E5}"/>
              </a:ext>
            </a:extLst>
          </p:cNvPr>
          <p:cNvSpPr txBox="1"/>
          <p:nvPr/>
        </p:nvSpPr>
        <p:spPr>
          <a:xfrm>
            <a:off x="7497763" y="7505700"/>
            <a:ext cx="288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11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2EC1C00D-8B08-4145-8FF1-F3C72659916B}"/>
              </a:ext>
            </a:extLst>
          </p:cNvPr>
          <p:cNvSpPr txBox="1"/>
          <p:nvPr/>
        </p:nvSpPr>
        <p:spPr>
          <a:xfrm>
            <a:off x="5821363" y="7505700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28711" name="object 40">
            <a:extLst>
              <a:ext uri="{FF2B5EF4-FFF2-40B4-BE49-F238E27FC236}">
                <a16:creationId xmlns:a16="http://schemas.microsoft.com/office/drawing/2014/main" id="{2C95A3D4-BA57-4C3C-ADAD-F804C906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8480425"/>
            <a:ext cx="79041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1	9</a:t>
            </a:r>
          </a:p>
          <a:p>
            <a:pPr eaLnBrk="1" hangingPunct="1">
              <a:spcBef>
                <a:spcPts val="38"/>
              </a:spcBef>
            </a:pPr>
            <a:endParaRPr lang="zh-CN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42">
            <a:extLst>
              <a:ext uri="{FF2B5EF4-FFF2-40B4-BE49-F238E27FC236}">
                <a16:creationId xmlns:a16="http://schemas.microsoft.com/office/drawing/2014/main" id="{376C7A46-1247-4630-8273-F1CD77C4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717550"/>
            <a:ext cx="109347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/>
              <a:t>一种检查排序不变性的方法：每个结点对应一个区间，每个结点的</a:t>
            </a:r>
            <a:r>
              <a:rPr lang="en-US" altLang="zh-CN" sz="4000" dirty="0"/>
              <a:t>key</a:t>
            </a:r>
            <a:r>
              <a:rPr lang="zh-CN" altLang="en-US" sz="4000" dirty="0"/>
              <a:t>在该区间内。</a:t>
            </a:r>
            <a:endParaRPr lang="en-US" altLang="zh-CN" sz="4000" dirty="0"/>
          </a:p>
          <a:p>
            <a:pPr>
              <a:defRPr/>
            </a:pPr>
            <a:r>
              <a:rPr lang="zh-CN" altLang="en-US" sz="4000" dirty="0"/>
              <a:t>区间的上界和下界是递归计算出来的：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根结点的区间没有任何限制。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先将每个结点的区间遗传给左右孩子，然后用该结点的</a:t>
            </a:r>
            <a:r>
              <a:rPr lang="en-US" altLang="zh-CN" sz="4000" dirty="0"/>
              <a:t>key</a:t>
            </a:r>
            <a:r>
              <a:rPr lang="zh-CN" altLang="en-US" sz="4000" dirty="0"/>
              <a:t>修改其左孩子结点的区间上界，同时也修改右孩子结点的区间下界。</a:t>
            </a:r>
            <a:endParaRPr lang="en-US" altLang="zh-CN" sz="4000" dirty="0"/>
          </a:p>
          <a:p>
            <a:pPr>
              <a:defRPr/>
            </a:pPr>
            <a:r>
              <a:rPr lang="zh-CN" altLang="en-US" sz="4000" dirty="0"/>
              <a:t>如下图：</a:t>
            </a:r>
            <a:endParaRPr lang="en-US" altLang="zh-CN" sz="400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857284E-90D6-499F-BD45-47E14F740368}"/>
              </a:ext>
            </a:extLst>
          </p:cNvPr>
          <p:cNvSpPr/>
          <p:nvPr/>
        </p:nvSpPr>
        <p:spPr>
          <a:xfrm>
            <a:off x="6261100" y="6164263"/>
            <a:ext cx="334963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ADF8EB54-2CB1-4BA4-A31C-1EE2B98F7667}"/>
              </a:ext>
            </a:extLst>
          </p:cNvPr>
          <p:cNvSpPr/>
          <p:nvPr/>
        </p:nvSpPr>
        <p:spPr>
          <a:xfrm>
            <a:off x="6315075" y="6192838"/>
            <a:ext cx="230188" cy="24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F7C9DFA9-49EC-4F6C-9F53-34246A825444}"/>
              </a:ext>
            </a:extLst>
          </p:cNvPr>
          <p:cNvSpPr/>
          <p:nvPr/>
        </p:nvSpPr>
        <p:spPr>
          <a:xfrm>
            <a:off x="6315075" y="6192838"/>
            <a:ext cx="230188" cy="246062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8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FA71CCC7-12F5-4CBE-86FF-DA14C3437E31}"/>
              </a:ext>
            </a:extLst>
          </p:cNvPr>
          <p:cNvSpPr/>
          <p:nvPr/>
        </p:nvSpPr>
        <p:spPr>
          <a:xfrm>
            <a:off x="6372225" y="6249988"/>
            <a:ext cx="115888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4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8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4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5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4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96BF8F35-8303-45E4-A781-54606AB1EEA2}"/>
              </a:ext>
            </a:extLst>
          </p:cNvPr>
          <p:cNvSpPr/>
          <p:nvPr/>
        </p:nvSpPr>
        <p:spPr>
          <a:xfrm>
            <a:off x="5794375" y="6807200"/>
            <a:ext cx="334963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8AADE90E-EDD1-488C-9E4E-F7AE797827E1}"/>
              </a:ext>
            </a:extLst>
          </p:cNvPr>
          <p:cNvSpPr/>
          <p:nvPr/>
        </p:nvSpPr>
        <p:spPr>
          <a:xfrm>
            <a:off x="5846763" y="6837363"/>
            <a:ext cx="230187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1EA8FF3E-FD66-4E98-A651-20AA5908AEA2}"/>
              </a:ext>
            </a:extLst>
          </p:cNvPr>
          <p:cNvSpPr/>
          <p:nvPr/>
        </p:nvSpPr>
        <p:spPr>
          <a:xfrm>
            <a:off x="5846763" y="6837363"/>
            <a:ext cx="230187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1" name="object 12">
            <a:extLst>
              <a:ext uri="{FF2B5EF4-FFF2-40B4-BE49-F238E27FC236}">
                <a16:creationId xmlns:a16="http://schemas.microsoft.com/office/drawing/2014/main" id="{F3FFA956-F843-47C9-AB0D-7E0718AE895F}"/>
              </a:ext>
            </a:extLst>
          </p:cNvPr>
          <p:cNvSpPr/>
          <p:nvPr/>
        </p:nvSpPr>
        <p:spPr>
          <a:xfrm>
            <a:off x="5903913" y="6894513"/>
            <a:ext cx="115887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:a16="http://schemas.microsoft.com/office/drawing/2014/main" id="{2A359A05-00E9-4AAB-803F-B1A1976F1990}"/>
              </a:ext>
            </a:extLst>
          </p:cNvPr>
          <p:cNvSpPr/>
          <p:nvPr/>
        </p:nvSpPr>
        <p:spPr>
          <a:xfrm>
            <a:off x="5891213" y="6365875"/>
            <a:ext cx="538162" cy="682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3" name="object 14">
            <a:extLst>
              <a:ext uri="{FF2B5EF4-FFF2-40B4-BE49-F238E27FC236}">
                <a16:creationId xmlns:a16="http://schemas.microsoft.com/office/drawing/2014/main" id="{8A4FAC2B-BDE4-4CCC-AE59-AAB7A3EB1A35}"/>
              </a:ext>
            </a:extLst>
          </p:cNvPr>
          <p:cNvSpPr/>
          <p:nvPr/>
        </p:nvSpPr>
        <p:spPr>
          <a:xfrm>
            <a:off x="6061075" y="6402388"/>
            <a:ext cx="307975" cy="447675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B7395198-8F1B-4AEE-A59E-B49514B99ADD}"/>
              </a:ext>
            </a:extLst>
          </p:cNvPr>
          <p:cNvSpPr/>
          <p:nvPr/>
        </p:nvSpPr>
        <p:spPr>
          <a:xfrm>
            <a:off x="6046788" y="6743700"/>
            <a:ext cx="114300" cy="128588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5" name="object 16">
            <a:extLst>
              <a:ext uri="{FF2B5EF4-FFF2-40B4-BE49-F238E27FC236}">
                <a16:creationId xmlns:a16="http://schemas.microsoft.com/office/drawing/2014/main" id="{D6C49618-5000-4EA8-8323-F7FCA4446CE7}"/>
              </a:ext>
            </a:extLst>
          </p:cNvPr>
          <p:cNvSpPr/>
          <p:nvPr/>
        </p:nvSpPr>
        <p:spPr>
          <a:xfrm>
            <a:off x="6450013" y="6365875"/>
            <a:ext cx="463550" cy="585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4BFCFEE5-B3D8-4C13-BFFC-AF9373C49092}"/>
              </a:ext>
            </a:extLst>
          </p:cNvPr>
          <p:cNvSpPr/>
          <p:nvPr/>
        </p:nvSpPr>
        <p:spPr>
          <a:xfrm>
            <a:off x="6510338" y="6402388"/>
            <a:ext cx="342900" cy="469900"/>
          </a:xfrm>
          <a:custGeom>
            <a:avLst/>
            <a:gdLst/>
            <a:ahLst/>
            <a:cxnLst/>
            <a:rect l="l" t="t" r="r" b="b"/>
            <a:pathLst>
              <a:path w="198120" h="273050">
                <a:moveTo>
                  <a:pt x="0" y="0"/>
                </a:moveTo>
                <a:lnTo>
                  <a:pt x="197942" y="27304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9608D892-F397-444C-9D58-D1E5A244AB9D}"/>
              </a:ext>
            </a:extLst>
          </p:cNvPr>
          <p:cNvSpPr/>
          <p:nvPr/>
        </p:nvSpPr>
        <p:spPr>
          <a:xfrm>
            <a:off x="6226175" y="7450138"/>
            <a:ext cx="339725" cy="3476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8" name="object 19">
            <a:extLst>
              <a:ext uri="{FF2B5EF4-FFF2-40B4-BE49-F238E27FC236}">
                <a16:creationId xmlns:a16="http://schemas.microsoft.com/office/drawing/2014/main" id="{4C8967B5-7C01-4D37-BBF9-A98BCD68666E}"/>
              </a:ext>
            </a:extLst>
          </p:cNvPr>
          <p:cNvSpPr/>
          <p:nvPr/>
        </p:nvSpPr>
        <p:spPr>
          <a:xfrm>
            <a:off x="6281738" y="7477125"/>
            <a:ext cx="228600" cy="244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9" name="object 20">
            <a:extLst>
              <a:ext uri="{FF2B5EF4-FFF2-40B4-BE49-F238E27FC236}">
                <a16:creationId xmlns:a16="http://schemas.microsoft.com/office/drawing/2014/main" id="{6D66418C-57D2-4F7C-9060-BF754E999D00}"/>
              </a:ext>
            </a:extLst>
          </p:cNvPr>
          <p:cNvSpPr/>
          <p:nvPr/>
        </p:nvSpPr>
        <p:spPr>
          <a:xfrm>
            <a:off x="6281738" y="7477125"/>
            <a:ext cx="230187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C40817BE-AB4A-4CFF-9805-4360A4B35601}"/>
              </a:ext>
            </a:extLst>
          </p:cNvPr>
          <p:cNvSpPr/>
          <p:nvPr/>
        </p:nvSpPr>
        <p:spPr>
          <a:xfrm>
            <a:off x="6338888" y="7534275"/>
            <a:ext cx="115887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1" name="object 22">
            <a:extLst>
              <a:ext uri="{FF2B5EF4-FFF2-40B4-BE49-F238E27FC236}">
                <a16:creationId xmlns:a16="http://schemas.microsoft.com/office/drawing/2014/main" id="{6FD24DE6-DF75-4C92-BA8F-22D47C12A951}"/>
              </a:ext>
            </a:extLst>
          </p:cNvPr>
          <p:cNvSpPr/>
          <p:nvPr/>
        </p:nvSpPr>
        <p:spPr>
          <a:xfrm>
            <a:off x="5983288" y="7008813"/>
            <a:ext cx="485775" cy="679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44DDAD3B-4939-4492-B75D-E11B32A3DE87}"/>
              </a:ext>
            </a:extLst>
          </p:cNvPr>
          <p:cNvSpPr/>
          <p:nvPr/>
        </p:nvSpPr>
        <p:spPr>
          <a:xfrm>
            <a:off x="6042025" y="7042150"/>
            <a:ext cx="260350" cy="447675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3" name="object 24">
            <a:extLst>
              <a:ext uri="{FF2B5EF4-FFF2-40B4-BE49-F238E27FC236}">
                <a16:creationId xmlns:a16="http://schemas.microsoft.com/office/drawing/2014/main" id="{7DA9ABC2-0CA6-4534-9CAB-CCB1536A2987}"/>
              </a:ext>
            </a:extLst>
          </p:cNvPr>
          <p:cNvSpPr/>
          <p:nvPr/>
        </p:nvSpPr>
        <p:spPr>
          <a:xfrm>
            <a:off x="6205538" y="7383463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743" name="object 25">
            <a:extLst>
              <a:ext uri="{FF2B5EF4-FFF2-40B4-BE49-F238E27FC236}">
                <a16:creationId xmlns:a16="http://schemas.microsoft.com/office/drawing/2014/main" id="{1B5F24D1-58F7-40C1-9532-37C2533A8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5708650"/>
            <a:ext cx="12842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zh-CN"/>
              <a:t>(‐∞, +∞) </a:t>
            </a:r>
            <a:endParaRPr lang="en-US" altLang="zh-CN"/>
          </a:p>
          <a:p>
            <a:pPr eaLnBrk="1" hangingPunct="1">
              <a:spcBef>
                <a:spcPts val="600"/>
              </a:spcBef>
            </a:pPr>
            <a:r>
              <a:rPr lang="zh-CN" altLang="zh-CN"/>
              <a:t>9</a:t>
            </a:r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id="{935EAA8E-4F46-4B4C-AC43-78B8331A9023}"/>
              </a:ext>
            </a:extLst>
          </p:cNvPr>
          <p:cNvSpPr txBox="1"/>
          <p:nvPr/>
        </p:nvSpPr>
        <p:spPr>
          <a:xfrm>
            <a:off x="5522913" y="6821488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66" name="object 27">
            <a:extLst>
              <a:ext uri="{FF2B5EF4-FFF2-40B4-BE49-F238E27FC236}">
                <a16:creationId xmlns:a16="http://schemas.microsoft.com/office/drawing/2014/main" id="{E2A65E9C-B7EB-4684-A8C2-6E10A222FDB3}"/>
              </a:ext>
            </a:extLst>
          </p:cNvPr>
          <p:cNvSpPr txBox="1"/>
          <p:nvPr/>
        </p:nvSpPr>
        <p:spPr>
          <a:xfrm>
            <a:off x="6313488" y="7802563"/>
            <a:ext cx="166687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7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A40FAA6A-A009-47F2-8072-EDFF236EA8AB}"/>
              </a:ext>
            </a:extLst>
          </p:cNvPr>
          <p:cNvSpPr txBox="1"/>
          <p:nvPr/>
        </p:nvSpPr>
        <p:spPr>
          <a:xfrm>
            <a:off x="6172200" y="6915150"/>
            <a:ext cx="140176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47" spc="-12" baseline="-27777" dirty="0">
                <a:latin typeface="Calibri"/>
                <a:ea typeface="+mn-ea"/>
                <a:cs typeface="Calibri"/>
              </a:rPr>
              <a:t>(5</a:t>
            </a:r>
            <a:r>
              <a:rPr sz="2847" baseline="-27777" dirty="0">
                <a:latin typeface="Calibri"/>
                <a:ea typeface="+mn-ea"/>
                <a:cs typeface="Calibri"/>
              </a:rPr>
              <a:t>, 9)  </a:t>
            </a:r>
            <a:r>
              <a:rPr sz="2847" spc="-323" baseline="-27777" dirty="0">
                <a:latin typeface="Calibri"/>
                <a:ea typeface="+mn-ea"/>
                <a:cs typeface="Calibri"/>
              </a:rPr>
              <a:t> </a:t>
            </a:r>
            <a:r>
              <a:rPr sz="1898" spc="-9" dirty="0">
                <a:latin typeface="Calibri"/>
                <a:ea typeface="+mn-ea"/>
                <a:cs typeface="Calibri"/>
              </a:rPr>
              <a:t>(9</a:t>
            </a:r>
            <a:r>
              <a:rPr sz="1898" dirty="0">
                <a:latin typeface="Calibri"/>
                <a:ea typeface="+mn-ea"/>
                <a:cs typeface="Calibri"/>
              </a:rPr>
              <a:t>, </a:t>
            </a:r>
            <a:r>
              <a:rPr sz="1898" spc="-9" dirty="0">
                <a:latin typeface="Calibri"/>
                <a:ea typeface="+mn-ea"/>
                <a:cs typeface="Calibri"/>
              </a:rPr>
              <a:t>+∞)</a:t>
            </a:r>
            <a:endParaRPr sz="1898" dirty="0">
              <a:latin typeface="Calibri"/>
              <a:ea typeface="+mn-ea"/>
              <a:cs typeface="Calibri"/>
            </a:endParaRPr>
          </a:p>
        </p:txBody>
      </p:sp>
      <p:sp>
        <p:nvSpPr>
          <p:cNvPr id="68" name="object 29">
            <a:extLst>
              <a:ext uri="{FF2B5EF4-FFF2-40B4-BE49-F238E27FC236}">
                <a16:creationId xmlns:a16="http://schemas.microsoft.com/office/drawing/2014/main" id="{971B3FB3-546E-4C75-8B5E-658BDD132653}"/>
              </a:ext>
            </a:extLst>
          </p:cNvPr>
          <p:cNvSpPr txBox="1"/>
          <p:nvPr/>
        </p:nvSpPr>
        <p:spPr>
          <a:xfrm>
            <a:off x="5103813" y="7624763"/>
            <a:ext cx="709612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spc="-9" dirty="0">
                <a:latin typeface="Calibri"/>
                <a:ea typeface="+mn-ea"/>
                <a:cs typeface="Calibri"/>
              </a:rPr>
              <a:t>(‐∞</a:t>
            </a:r>
            <a:r>
              <a:rPr sz="1898" dirty="0">
                <a:latin typeface="Calibri"/>
                <a:ea typeface="+mn-ea"/>
                <a:cs typeface="Calibri"/>
              </a:rPr>
              <a:t>, 5)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69" name="object 30">
            <a:extLst>
              <a:ext uri="{FF2B5EF4-FFF2-40B4-BE49-F238E27FC236}">
                <a16:creationId xmlns:a16="http://schemas.microsoft.com/office/drawing/2014/main" id="{8145C2E3-C6A8-4796-B66E-96C3E84B37DD}"/>
              </a:ext>
            </a:extLst>
          </p:cNvPr>
          <p:cNvSpPr/>
          <p:nvPr/>
        </p:nvSpPr>
        <p:spPr>
          <a:xfrm>
            <a:off x="5411788" y="7008813"/>
            <a:ext cx="528637" cy="5826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0" name="object 31">
            <a:extLst>
              <a:ext uri="{FF2B5EF4-FFF2-40B4-BE49-F238E27FC236}">
                <a16:creationId xmlns:a16="http://schemas.microsoft.com/office/drawing/2014/main" id="{5C015E70-F6AD-4740-A7E8-1BBBD24C50A7}"/>
              </a:ext>
            </a:extLst>
          </p:cNvPr>
          <p:cNvSpPr/>
          <p:nvPr/>
        </p:nvSpPr>
        <p:spPr>
          <a:xfrm>
            <a:off x="5470525" y="7045325"/>
            <a:ext cx="409575" cy="468313"/>
          </a:xfrm>
          <a:custGeom>
            <a:avLst/>
            <a:gdLst/>
            <a:ahLst/>
            <a:cxnLst/>
            <a:rect l="l" t="t" r="r" b="b"/>
            <a:pathLst>
              <a:path w="237489" h="271144">
                <a:moveTo>
                  <a:pt x="237336" y="0"/>
                </a:moveTo>
                <a:lnTo>
                  <a:pt x="0" y="270877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1" name="object 32">
            <a:extLst>
              <a:ext uri="{FF2B5EF4-FFF2-40B4-BE49-F238E27FC236}">
                <a16:creationId xmlns:a16="http://schemas.microsoft.com/office/drawing/2014/main" id="{16524426-B68D-44AB-9446-FEAFB76E92AC}"/>
              </a:ext>
            </a:extLst>
          </p:cNvPr>
          <p:cNvSpPr/>
          <p:nvPr/>
        </p:nvSpPr>
        <p:spPr>
          <a:xfrm>
            <a:off x="5786438" y="7653338"/>
            <a:ext cx="588962" cy="722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D156CD25-A44E-4452-81C7-F5875B2F7AC9}"/>
              </a:ext>
            </a:extLst>
          </p:cNvPr>
          <p:cNvSpPr/>
          <p:nvPr/>
        </p:nvSpPr>
        <p:spPr>
          <a:xfrm>
            <a:off x="5846763" y="7686675"/>
            <a:ext cx="469900" cy="611188"/>
          </a:xfrm>
          <a:custGeom>
            <a:avLst/>
            <a:gdLst/>
            <a:ahLst/>
            <a:cxnLst/>
            <a:rect l="l" t="t" r="r" b="b"/>
            <a:pathLst>
              <a:path w="271779" h="354329">
                <a:moveTo>
                  <a:pt x="271399" y="0"/>
                </a:moveTo>
                <a:lnTo>
                  <a:pt x="0" y="3540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358269CF-2B2F-4D0B-ACD8-3B43092114EC}"/>
              </a:ext>
            </a:extLst>
          </p:cNvPr>
          <p:cNvSpPr/>
          <p:nvPr/>
        </p:nvSpPr>
        <p:spPr>
          <a:xfrm>
            <a:off x="6419850" y="7653338"/>
            <a:ext cx="612775" cy="722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4" name="object 35">
            <a:extLst>
              <a:ext uri="{FF2B5EF4-FFF2-40B4-BE49-F238E27FC236}">
                <a16:creationId xmlns:a16="http://schemas.microsoft.com/office/drawing/2014/main" id="{8A61D608-2ACD-4D95-9938-E89AAA7662E1}"/>
              </a:ext>
            </a:extLst>
          </p:cNvPr>
          <p:cNvSpPr/>
          <p:nvPr/>
        </p:nvSpPr>
        <p:spPr>
          <a:xfrm>
            <a:off x="6477000" y="7686675"/>
            <a:ext cx="495300" cy="611188"/>
          </a:xfrm>
          <a:custGeom>
            <a:avLst/>
            <a:gdLst/>
            <a:ahLst/>
            <a:cxnLst/>
            <a:rect l="l" t="t" r="r" b="b"/>
            <a:pathLst>
              <a:path w="286385" h="354329">
                <a:moveTo>
                  <a:pt x="0" y="0"/>
                </a:moveTo>
                <a:lnTo>
                  <a:pt x="286238" y="3540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5" name="object 36">
            <a:extLst>
              <a:ext uri="{FF2B5EF4-FFF2-40B4-BE49-F238E27FC236}">
                <a16:creationId xmlns:a16="http://schemas.microsoft.com/office/drawing/2014/main" id="{D1C107BB-FEC2-4E92-9FAE-8210FB2FA1E9}"/>
              </a:ext>
            </a:extLst>
          </p:cNvPr>
          <p:cNvSpPr txBox="1"/>
          <p:nvPr/>
        </p:nvSpPr>
        <p:spPr>
          <a:xfrm>
            <a:off x="5553075" y="8388350"/>
            <a:ext cx="55245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spc="-9" dirty="0">
                <a:latin typeface="Calibri"/>
                <a:ea typeface="+mn-ea"/>
                <a:cs typeface="Calibri"/>
              </a:rPr>
              <a:t>(5</a:t>
            </a:r>
            <a:r>
              <a:rPr sz="1898" dirty="0">
                <a:latin typeface="Calibri"/>
                <a:ea typeface="+mn-ea"/>
                <a:cs typeface="Calibri"/>
              </a:rPr>
              <a:t>, 7)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E7F9B5B9-5FF7-4E52-8A0B-9D8B794A890F}"/>
              </a:ext>
            </a:extLst>
          </p:cNvPr>
          <p:cNvSpPr txBox="1"/>
          <p:nvPr/>
        </p:nvSpPr>
        <p:spPr>
          <a:xfrm>
            <a:off x="6692900" y="8388350"/>
            <a:ext cx="55086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spc="-9" dirty="0">
                <a:latin typeface="Calibri"/>
                <a:ea typeface="+mn-ea"/>
                <a:cs typeface="Calibri"/>
              </a:rPr>
              <a:t>(7</a:t>
            </a:r>
            <a:r>
              <a:rPr sz="1898" dirty="0">
                <a:latin typeface="Calibri"/>
                <a:ea typeface="+mn-ea"/>
                <a:cs typeface="Calibri"/>
              </a:rPr>
              <a:t>, 9)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0756" name="矩形 76">
            <a:extLst>
              <a:ext uri="{FF2B5EF4-FFF2-40B4-BE49-F238E27FC236}">
                <a16:creationId xmlns:a16="http://schemas.microsoft.com/office/drawing/2014/main" id="{4CF3793C-B493-42E4-9C82-41DC2D61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6524625"/>
            <a:ext cx="820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(‐∞, 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>
            <a:extLst>
              <a:ext uri="{FF2B5EF4-FFF2-40B4-BE49-F238E27FC236}">
                <a16:creationId xmlns:a16="http://schemas.microsoft.com/office/drawing/2014/main" id="{8D56A680-0E0F-46AF-8D9E-F2A8334F090A}"/>
              </a:ext>
            </a:extLst>
          </p:cNvPr>
          <p:cNvSpPr txBox="1"/>
          <p:nvPr/>
        </p:nvSpPr>
        <p:spPr>
          <a:xfrm>
            <a:off x="762000" y="838200"/>
            <a:ext cx="11811000" cy="80073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用</a:t>
            </a:r>
            <a:r>
              <a:rPr lang="en-US" altLang="zh-CN" sz="3200" dirty="0">
                <a:latin typeface="Book Antiqua" panose="02040602050305030304" pitchFamily="18" charset="0"/>
              </a:rPr>
              <a:t>NULL</a:t>
            </a:r>
            <a:r>
              <a:rPr lang="zh-CN" altLang="en-US" sz="3200">
                <a:latin typeface="Book Antiqua" panose="02040602050305030304" pitchFamily="18" charset="0"/>
              </a:rPr>
              <a:t>表示</a:t>
            </a:r>
            <a:r>
              <a:rPr lang="zh-CN" altLang="zh-CN" sz="3200" i="1">
                <a:latin typeface="Arial" panose="020B0604020202020204" pitchFamily="34" charset="0"/>
                <a:cs typeface="Arial" panose="020B0604020202020204" pitchFamily="34" charset="0"/>
              </a:rPr>
              <a:t>−∞ </a:t>
            </a:r>
            <a:r>
              <a:rPr lang="zh-CN" altLang="en-US" sz="3200" dirty="0">
                <a:latin typeface="Book Antiqua" panose="02040602050305030304" pitchFamily="18" charset="0"/>
              </a:rPr>
              <a:t>或</a:t>
            </a:r>
            <a:r>
              <a:rPr lang="zh-CN" altLang="zh-CN" sz="3200" dirty="0">
                <a:latin typeface="Book Antiqua" panose="02040602050305030304" pitchFamily="18" charset="0"/>
              </a:rPr>
              <a:t> </a:t>
            </a:r>
            <a:r>
              <a:rPr lang="zh-CN" altLang="zh-CN" sz="3200" dirty="0">
                <a:latin typeface="Garamond" panose="02020404030301010803" pitchFamily="18" charset="0"/>
              </a:rPr>
              <a:t>+</a:t>
            </a:r>
            <a:r>
              <a:rPr lang="zh-CN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endParaRPr lang="en-US" altLang="zh-C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endParaRPr lang="en-US" altLang="zh-CN" sz="3200" dirty="0">
              <a:latin typeface="Garamond" panose="02020404030301010803" pitchFamily="18" charset="0"/>
            </a:endParaRPr>
          </a:p>
          <a:p>
            <a:pPr indent="-20638" algn="just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bool is_ordered(tree* T, elem lower, elem upper) { </a:t>
            </a:r>
            <a:endParaRPr lang="en-US" altLang="zh-CN" sz="2400" dirty="0">
              <a:latin typeface="+mn-ea"/>
              <a:ea typeface="+mn-ea"/>
            </a:endParaRPr>
          </a:p>
          <a:p>
            <a:pPr indent="252413" eaLnBrk="1" hangingPunct="1">
              <a:lnSpc>
                <a:spcPct val="103000"/>
              </a:lnSpc>
              <a:spcBef>
                <a:spcPts val="1538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if (T == NULL) return true;</a:t>
            </a:r>
          </a:p>
          <a:p>
            <a:pPr indent="252413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if (T-&gt;data == NULL) return false; </a:t>
            </a:r>
            <a:endParaRPr lang="en-US" altLang="zh-CN" sz="2400" dirty="0">
              <a:latin typeface="+mn-ea"/>
              <a:ea typeface="+mn-ea"/>
            </a:endParaRPr>
          </a:p>
          <a:p>
            <a:pPr indent="252413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key k = elem_key(T-&gt;data);</a:t>
            </a:r>
          </a:p>
          <a:p>
            <a:pPr indent="252413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if (!(lower == NULL || key_compare(elem_key(lower),k) &lt; 0)) return false;</a:t>
            </a:r>
          </a:p>
          <a:p>
            <a:pPr indent="252413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if (!(upper == NULL || key_compare(k,elem_key(upper)) &lt; 0)) return false;</a:t>
            </a:r>
          </a:p>
          <a:p>
            <a:pPr indent="252413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return is_ordered(T-&gt;left, lower, T-&gt;data)</a:t>
            </a:r>
            <a:endParaRPr lang="en-US" altLang="zh-CN" sz="2400" dirty="0">
              <a:latin typeface="+mn-ea"/>
              <a:ea typeface="+mn-ea"/>
            </a:endParaRPr>
          </a:p>
          <a:p>
            <a:pPr indent="252413" eaLnBrk="1" hangingPunct="1">
              <a:spcBef>
                <a:spcPts val="63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zh-CN" sz="2400" dirty="0">
                <a:latin typeface="+mn-ea"/>
                <a:ea typeface="+mn-ea"/>
              </a:rPr>
              <a:t>&amp;&amp; is_ordered(T-&gt;right, T-&gt;data, upper);</a:t>
            </a:r>
          </a:p>
          <a:p>
            <a:pPr indent="-20638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}</a:t>
            </a:r>
          </a:p>
          <a:p>
            <a:pPr indent="-20638" eaLnBrk="1" hangingPunct="1">
              <a:spcBef>
                <a:spcPts val="13"/>
              </a:spcBef>
              <a:defRPr/>
            </a:pPr>
            <a:endParaRPr lang="zh-CN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-20638" eaLnBrk="1" hangingPunct="1">
              <a:defRPr/>
            </a:pPr>
            <a:r>
              <a:rPr lang="zh-CN" altLang="zh-CN" sz="2400" dirty="0">
                <a:latin typeface="+mn-ea"/>
                <a:ea typeface="+mn-ea"/>
              </a:rPr>
              <a:t>bool is_ordtree(tree* T) {</a:t>
            </a:r>
          </a:p>
          <a:p>
            <a:pPr indent="-20638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/* initially, we have no bounds - pass in NULL */ </a:t>
            </a:r>
            <a:endParaRPr lang="en-US" altLang="zh-CN" sz="2400" dirty="0">
              <a:latin typeface="+mn-ea"/>
              <a:ea typeface="+mn-ea"/>
            </a:endParaRPr>
          </a:p>
          <a:p>
            <a:pPr marL="273050" indent="-20638" eaLnBrk="1" hangingPunct="1">
              <a:lnSpc>
                <a:spcPct val="103000"/>
              </a:lnSpc>
              <a:defRPr/>
            </a:pPr>
            <a:r>
              <a:rPr lang="zh-CN" altLang="zh-CN" sz="2400" dirty="0">
                <a:latin typeface="+mn-ea"/>
                <a:ea typeface="+mn-ea"/>
              </a:rPr>
              <a:t>return is_ordered(T, NULL, NULL);</a:t>
            </a:r>
          </a:p>
          <a:p>
            <a:pPr indent="-20638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}</a:t>
            </a:r>
          </a:p>
          <a:p>
            <a:pPr indent="-20638" eaLnBrk="1" hangingPunct="1">
              <a:spcBef>
                <a:spcPts val="13"/>
              </a:spcBef>
              <a:defRPr/>
            </a:pPr>
            <a:endParaRPr lang="zh-CN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-20638" eaLnBrk="1" hangingPunct="1">
              <a:defRPr/>
            </a:pPr>
            <a:r>
              <a:rPr lang="zh-CN" altLang="zh-CN" sz="2400" dirty="0">
                <a:latin typeface="+mn-ea"/>
                <a:ea typeface="+mn-ea"/>
              </a:rPr>
              <a:t>bool is_bst(bst B) {</a:t>
            </a:r>
            <a:endParaRPr lang="en-US" altLang="zh-CN" sz="2400" dirty="0">
              <a:latin typeface="+mn-ea"/>
              <a:ea typeface="+mn-ea"/>
            </a:endParaRPr>
          </a:p>
          <a:p>
            <a:pPr marL="273050" indent="-20638" eaLnBrk="1" hangingPunct="1">
              <a:defRPr/>
            </a:pPr>
            <a:r>
              <a:rPr lang="zh-CN" altLang="zh-CN" sz="2400" dirty="0">
                <a:latin typeface="+mn-ea"/>
                <a:ea typeface="+mn-ea"/>
              </a:rPr>
              <a:t>return B != NULL &amp;&amp; is_ordtree(B-&gt;root);</a:t>
            </a:r>
          </a:p>
          <a:p>
            <a:pPr indent="-20638" eaLnBrk="1" hangingPunct="1">
              <a:spcBef>
                <a:spcPts val="63"/>
              </a:spcBef>
              <a:defRPr/>
            </a:pPr>
            <a:r>
              <a:rPr lang="zh-CN" altLang="zh-CN" sz="2400" dirty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B3721BA-1445-4717-A094-B23D49E67278}"/>
              </a:ext>
            </a:extLst>
          </p:cNvPr>
          <p:cNvSpPr txBox="1"/>
          <p:nvPr/>
        </p:nvSpPr>
        <p:spPr>
          <a:xfrm>
            <a:off x="815975" y="769938"/>
            <a:ext cx="11680825" cy="19383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0638" algn="just" eaLnBrk="1" hangingPunct="1">
              <a:spcBef>
                <a:spcPts val="1188"/>
              </a:spcBef>
              <a:defRPr/>
            </a:pPr>
            <a:r>
              <a:rPr lang="zh-CN" altLang="zh-CN" sz="3600" b="1" dirty="0">
                <a:latin typeface="Book Antiqua" panose="02040602050305030304" pitchFamily="18" charset="0"/>
              </a:rPr>
              <a:t>11 </a:t>
            </a:r>
            <a:r>
              <a:rPr lang="zh-CN" altLang="en-US" sz="3600" b="1" dirty="0">
                <a:latin typeface="Book Antiqua" panose="02040602050305030304" pitchFamily="18" charset="0"/>
              </a:rPr>
              <a:t>二元树的形状</a:t>
            </a:r>
            <a:r>
              <a:rPr lang="en-US" altLang="zh-CN" sz="3600" b="1" dirty="0">
                <a:latin typeface="Book Antiqua" panose="02040602050305030304" pitchFamily="18" charset="0"/>
              </a:rPr>
              <a:t>(</a:t>
            </a:r>
            <a:r>
              <a:rPr lang="zh-CN" altLang="zh-CN" sz="3600" b="1" dirty="0">
                <a:latin typeface="Book Antiqua" panose="02040602050305030304" pitchFamily="18" charset="0"/>
              </a:rPr>
              <a:t>The Shape of Binary Search Trees</a:t>
            </a:r>
            <a:r>
              <a:rPr lang="en-US" altLang="zh-CN" sz="3600" b="1" dirty="0">
                <a:latin typeface="Book Antiqua" panose="02040602050305030304" pitchFamily="18" charset="0"/>
              </a:rPr>
              <a:t>)</a:t>
            </a:r>
            <a:endParaRPr lang="zh-CN" altLang="zh-CN" sz="3600" dirty="0">
              <a:latin typeface="Book Antiqua" panose="02040602050305030304" pitchFamily="18" charset="0"/>
            </a:endParaRPr>
          </a:p>
          <a:p>
            <a:pPr indent="874713" algn="just" eaLnBrk="1" hangingPunct="1">
              <a:lnSpc>
                <a:spcPct val="103000"/>
              </a:lnSpc>
              <a:spcBef>
                <a:spcPts val="1925"/>
              </a:spcBef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如何使得二元树平衡？依赖于元素插入的顺序，例如按递增的顺序插入</a:t>
            </a:r>
            <a:r>
              <a:rPr lang="en-US" altLang="zh-CN" sz="3600" dirty="0">
                <a:latin typeface="Book Antiqua" panose="02040602050305030304" pitchFamily="18" charset="0"/>
              </a:rPr>
              <a:t>1</a:t>
            </a:r>
            <a:r>
              <a:rPr lang="zh-CN" altLang="en-US" sz="3600" dirty="0">
                <a:latin typeface="Book Antiqua" panose="02040602050305030304" pitchFamily="18" charset="0"/>
              </a:rPr>
              <a:t>，</a:t>
            </a:r>
            <a:r>
              <a:rPr lang="en-US" altLang="zh-CN" sz="3600" dirty="0">
                <a:latin typeface="Book Antiqua" panose="02040602050305030304" pitchFamily="18" charset="0"/>
              </a:rPr>
              <a:t>2</a:t>
            </a:r>
            <a:r>
              <a:rPr lang="zh-CN" altLang="en-US" sz="3600" dirty="0">
                <a:latin typeface="Book Antiqua" panose="02040602050305030304" pitchFamily="18" charset="0"/>
              </a:rPr>
              <a:t>，</a:t>
            </a:r>
            <a:r>
              <a:rPr lang="en-US" altLang="zh-CN" sz="3600" dirty="0">
                <a:latin typeface="Book Antiqua" panose="02040602050305030304" pitchFamily="18" charset="0"/>
              </a:rPr>
              <a:t>3</a:t>
            </a:r>
            <a:r>
              <a:rPr lang="zh-CN" altLang="en-US" sz="3600" dirty="0">
                <a:latin typeface="Book Antiqua" panose="02040602050305030304" pitchFamily="18" charset="0"/>
              </a:rPr>
              <a:t>，</a:t>
            </a:r>
            <a:r>
              <a:rPr lang="en-US" altLang="zh-CN" sz="3600" dirty="0">
                <a:latin typeface="Book Antiqua" panose="02040602050305030304" pitchFamily="18" charset="0"/>
              </a:rPr>
              <a:t>4</a:t>
            </a:r>
            <a:r>
              <a:rPr lang="zh-CN" altLang="en-US" sz="3600" dirty="0">
                <a:latin typeface="Book Antiqua" panose="02040602050305030304" pitchFamily="18" charset="0"/>
              </a:rPr>
              <a:t>，得到如下二元树：</a:t>
            </a:r>
            <a:endParaRPr lang="zh-CN" altLang="zh-CN" sz="3600" dirty="0">
              <a:latin typeface="Book Antiqua" panose="02040602050305030304" pitchFamily="18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257DC71-C8CD-4FD6-820F-28FF29675B29}"/>
              </a:ext>
            </a:extLst>
          </p:cNvPr>
          <p:cNvSpPr/>
          <p:nvPr/>
        </p:nvSpPr>
        <p:spPr>
          <a:xfrm>
            <a:off x="4906963" y="2974975"/>
            <a:ext cx="250825" cy="26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C5002DD-061D-4003-A135-D7DA5BAD21BA}"/>
              </a:ext>
            </a:extLst>
          </p:cNvPr>
          <p:cNvSpPr/>
          <p:nvPr/>
        </p:nvSpPr>
        <p:spPr>
          <a:xfrm>
            <a:off x="4948238" y="2997200"/>
            <a:ext cx="1682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FDDDC86-4499-47E5-9989-0F2B6ECAC011}"/>
              </a:ext>
            </a:extLst>
          </p:cNvPr>
          <p:cNvSpPr/>
          <p:nvPr/>
        </p:nvSpPr>
        <p:spPr>
          <a:xfrm>
            <a:off x="4948238" y="2997200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8B2CA48-6997-4EA3-AB7D-EAAEAD4BA9EC}"/>
              </a:ext>
            </a:extLst>
          </p:cNvPr>
          <p:cNvSpPr/>
          <p:nvPr/>
        </p:nvSpPr>
        <p:spPr>
          <a:xfrm>
            <a:off x="4989513" y="303847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0" y="27772"/>
                </a:moveTo>
                <a:lnTo>
                  <a:pt x="3530" y="42140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C2C4985-4724-4CD5-B164-5E1860F73D35}"/>
              </a:ext>
            </a:extLst>
          </p:cNvPr>
          <p:cNvSpPr/>
          <p:nvPr/>
        </p:nvSpPr>
        <p:spPr>
          <a:xfrm>
            <a:off x="5278438" y="3449638"/>
            <a:ext cx="247650" cy="260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1214100-7AFC-4A9E-801E-4AB0454D757E}"/>
              </a:ext>
            </a:extLst>
          </p:cNvPr>
          <p:cNvSpPr/>
          <p:nvPr/>
        </p:nvSpPr>
        <p:spPr>
          <a:xfrm>
            <a:off x="5319713" y="3471863"/>
            <a:ext cx="168275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BD1A4CC-D4BE-4890-9B6A-2B2FF3DB61D3}"/>
              </a:ext>
            </a:extLst>
          </p:cNvPr>
          <p:cNvSpPr/>
          <p:nvPr/>
        </p:nvSpPr>
        <p:spPr>
          <a:xfrm>
            <a:off x="5319713" y="3471863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D71AFCF-D883-4670-A9CD-EF3703DAEABA}"/>
              </a:ext>
            </a:extLst>
          </p:cNvPr>
          <p:cNvSpPr/>
          <p:nvPr/>
        </p:nvSpPr>
        <p:spPr>
          <a:xfrm>
            <a:off x="5360988" y="3514725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00EC87A-FF97-488F-88DC-32C38D61F590}"/>
              </a:ext>
            </a:extLst>
          </p:cNvPr>
          <p:cNvSpPr/>
          <p:nvPr/>
        </p:nvSpPr>
        <p:spPr>
          <a:xfrm>
            <a:off x="5046663" y="3125788"/>
            <a:ext cx="412750" cy="503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9F4D6D2-C092-43EA-8FCC-3559D04F5630}"/>
              </a:ext>
            </a:extLst>
          </p:cNvPr>
          <p:cNvSpPr/>
          <p:nvPr/>
        </p:nvSpPr>
        <p:spPr>
          <a:xfrm>
            <a:off x="5091113" y="3151188"/>
            <a:ext cx="241300" cy="331787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2D961E5-232E-427D-A571-5C72351B2777}"/>
              </a:ext>
            </a:extLst>
          </p:cNvPr>
          <p:cNvSpPr/>
          <p:nvPr/>
        </p:nvSpPr>
        <p:spPr>
          <a:xfrm>
            <a:off x="5256213" y="3403600"/>
            <a:ext cx="88900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7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4BF5EA7-378D-4F9A-90E9-F1A35492AF7D}"/>
              </a:ext>
            </a:extLst>
          </p:cNvPr>
          <p:cNvSpPr/>
          <p:nvPr/>
        </p:nvSpPr>
        <p:spPr>
          <a:xfrm>
            <a:off x="7399338" y="3001963"/>
            <a:ext cx="247650" cy="258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EAEDA97-DC17-4778-856A-B5D71E2C9DB7}"/>
              </a:ext>
            </a:extLst>
          </p:cNvPr>
          <p:cNvSpPr/>
          <p:nvPr/>
        </p:nvSpPr>
        <p:spPr>
          <a:xfrm>
            <a:off x="7437438" y="3024188"/>
            <a:ext cx="171450" cy="179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36822BD-903D-435E-9290-60E9EDB4224D}"/>
              </a:ext>
            </a:extLst>
          </p:cNvPr>
          <p:cNvSpPr/>
          <p:nvPr/>
        </p:nvSpPr>
        <p:spPr>
          <a:xfrm>
            <a:off x="7437438" y="3024188"/>
            <a:ext cx="171450" cy="179387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4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8"/>
                </a:lnTo>
                <a:lnTo>
                  <a:pt x="12713" y="87409"/>
                </a:lnTo>
                <a:lnTo>
                  <a:pt x="5165" y="75666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A696F6C-31CE-4150-8BA0-671EA14CA140}"/>
              </a:ext>
            </a:extLst>
          </p:cNvPr>
          <p:cNvSpPr/>
          <p:nvPr/>
        </p:nvSpPr>
        <p:spPr>
          <a:xfrm>
            <a:off x="7481888" y="3065463"/>
            <a:ext cx="85725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CFE510C-34E3-4C56-83AF-27E3E45119A9}"/>
              </a:ext>
            </a:extLst>
          </p:cNvPr>
          <p:cNvSpPr/>
          <p:nvPr/>
        </p:nvSpPr>
        <p:spPr>
          <a:xfrm>
            <a:off x="7539038" y="3151188"/>
            <a:ext cx="409575" cy="503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463CD09-FB67-4E50-9D42-5DEB961BB74B}"/>
              </a:ext>
            </a:extLst>
          </p:cNvPr>
          <p:cNvSpPr/>
          <p:nvPr/>
        </p:nvSpPr>
        <p:spPr>
          <a:xfrm>
            <a:off x="7583488" y="3178175"/>
            <a:ext cx="241300" cy="331788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F9D8BBF-A8BC-46C9-9851-ED307031EF19}"/>
              </a:ext>
            </a:extLst>
          </p:cNvPr>
          <p:cNvSpPr/>
          <p:nvPr/>
        </p:nvSpPr>
        <p:spPr>
          <a:xfrm>
            <a:off x="7748588" y="3430588"/>
            <a:ext cx="85725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7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E15AF08-0D8F-4BE1-89DB-365AA0788BAC}"/>
              </a:ext>
            </a:extLst>
          </p:cNvPr>
          <p:cNvSpPr/>
          <p:nvPr/>
        </p:nvSpPr>
        <p:spPr>
          <a:xfrm>
            <a:off x="3992563" y="2974975"/>
            <a:ext cx="247650" cy="260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213A0C9-43E8-4315-AB9F-986987BCD260}"/>
              </a:ext>
            </a:extLst>
          </p:cNvPr>
          <p:cNvSpPr/>
          <p:nvPr/>
        </p:nvSpPr>
        <p:spPr>
          <a:xfrm>
            <a:off x="4033838" y="2997200"/>
            <a:ext cx="168275" cy="180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029B48-DF09-4392-921A-18D98536DD5B}"/>
              </a:ext>
            </a:extLst>
          </p:cNvPr>
          <p:cNvSpPr/>
          <p:nvPr/>
        </p:nvSpPr>
        <p:spPr>
          <a:xfrm>
            <a:off x="4033838" y="2997200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0F5E99D-34D9-489C-8B42-B19953A82B08}"/>
              </a:ext>
            </a:extLst>
          </p:cNvPr>
          <p:cNvSpPr/>
          <p:nvPr/>
        </p:nvSpPr>
        <p:spPr>
          <a:xfrm>
            <a:off x="4075113" y="303847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5" y="13403"/>
                </a:lnTo>
                <a:lnTo>
                  <a:pt x="36248" y="3388"/>
                </a:lnTo>
                <a:lnTo>
                  <a:pt x="24507" y="0"/>
                </a:lnTo>
                <a:lnTo>
                  <a:pt x="11828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1FE9709-98D5-4EEB-916B-BE61E7EECEB3}"/>
              </a:ext>
            </a:extLst>
          </p:cNvPr>
          <p:cNvSpPr/>
          <p:nvPr/>
        </p:nvSpPr>
        <p:spPr>
          <a:xfrm>
            <a:off x="7745413" y="3475038"/>
            <a:ext cx="250825" cy="2603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FF58956-18B6-47E3-AE14-3448C3708A4E}"/>
              </a:ext>
            </a:extLst>
          </p:cNvPr>
          <p:cNvSpPr/>
          <p:nvPr/>
        </p:nvSpPr>
        <p:spPr>
          <a:xfrm>
            <a:off x="7783513" y="3498850"/>
            <a:ext cx="171450" cy="179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4C2AAC6-B6A7-4EF2-BC2F-DD5A34684DD4}"/>
              </a:ext>
            </a:extLst>
          </p:cNvPr>
          <p:cNvSpPr/>
          <p:nvPr/>
        </p:nvSpPr>
        <p:spPr>
          <a:xfrm>
            <a:off x="7783513" y="3498850"/>
            <a:ext cx="171450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3CFF8D7-01D8-4321-B81F-C4476A3A8EE0}"/>
              </a:ext>
            </a:extLst>
          </p:cNvPr>
          <p:cNvSpPr/>
          <p:nvPr/>
        </p:nvSpPr>
        <p:spPr>
          <a:xfrm>
            <a:off x="7827963" y="354012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3A3D877-046D-4E0C-9B02-B6C5561AA498}"/>
              </a:ext>
            </a:extLst>
          </p:cNvPr>
          <p:cNvSpPr/>
          <p:nvPr/>
        </p:nvSpPr>
        <p:spPr>
          <a:xfrm>
            <a:off x="7885113" y="3625850"/>
            <a:ext cx="412750" cy="5032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B9625D7-85D5-41F7-8DF9-A2150FEEDC11}"/>
              </a:ext>
            </a:extLst>
          </p:cNvPr>
          <p:cNvSpPr/>
          <p:nvPr/>
        </p:nvSpPr>
        <p:spPr>
          <a:xfrm>
            <a:off x="7929563" y="3652838"/>
            <a:ext cx="241300" cy="331787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AB2BB53-5D5D-4691-B63F-281765024B57}"/>
              </a:ext>
            </a:extLst>
          </p:cNvPr>
          <p:cNvSpPr/>
          <p:nvPr/>
        </p:nvSpPr>
        <p:spPr>
          <a:xfrm>
            <a:off x="8094663" y="3905250"/>
            <a:ext cx="85725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6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FFEEAFF-E65D-48CE-B0F7-7C83E1D19592}"/>
              </a:ext>
            </a:extLst>
          </p:cNvPr>
          <p:cNvSpPr/>
          <p:nvPr/>
        </p:nvSpPr>
        <p:spPr>
          <a:xfrm>
            <a:off x="8107363" y="3968750"/>
            <a:ext cx="247650" cy="2603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F56F705-D2AA-4EC2-B9A7-ACC527A2A14A}"/>
              </a:ext>
            </a:extLst>
          </p:cNvPr>
          <p:cNvSpPr/>
          <p:nvPr/>
        </p:nvSpPr>
        <p:spPr>
          <a:xfrm>
            <a:off x="8148638" y="3990975"/>
            <a:ext cx="168275" cy="179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490EDF0-D60E-4C21-B81E-7972A7A2DB4D}"/>
              </a:ext>
            </a:extLst>
          </p:cNvPr>
          <p:cNvSpPr/>
          <p:nvPr/>
        </p:nvSpPr>
        <p:spPr>
          <a:xfrm>
            <a:off x="8148638" y="3990975"/>
            <a:ext cx="168275" cy="179388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4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0ABB479B-7564-412D-A6CE-FD40A21C426C}"/>
              </a:ext>
            </a:extLst>
          </p:cNvPr>
          <p:cNvSpPr/>
          <p:nvPr/>
        </p:nvSpPr>
        <p:spPr>
          <a:xfrm>
            <a:off x="8189913" y="4032250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757D58A-F055-4334-A914-80C15B0055AC}"/>
              </a:ext>
            </a:extLst>
          </p:cNvPr>
          <p:cNvSpPr txBox="1"/>
          <p:nvPr/>
        </p:nvSpPr>
        <p:spPr>
          <a:xfrm>
            <a:off x="8386763" y="3983038"/>
            <a:ext cx="133350" cy="211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1405131-7FB2-4AB6-821B-66B9B23FB14D}"/>
              </a:ext>
            </a:extLst>
          </p:cNvPr>
          <p:cNvSpPr/>
          <p:nvPr/>
        </p:nvSpPr>
        <p:spPr>
          <a:xfrm>
            <a:off x="6284913" y="2974975"/>
            <a:ext cx="247650" cy="2603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5779B73-8C76-45D3-B42A-CFA14630AE54}"/>
              </a:ext>
            </a:extLst>
          </p:cNvPr>
          <p:cNvSpPr/>
          <p:nvPr/>
        </p:nvSpPr>
        <p:spPr>
          <a:xfrm>
            <a:off x="6326188" y="2997200"/>
            <a:ext cx="1682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29F5381-E665-4D75-ACED-41E52740A9B1}"/>
              </a:ext>
            </a:extLst>
          </p:cNvPr>
          <p:cNvSpPr/>
          <p:nvPr/>
        </p:nvSpPr>
        <p:spPr>
          <a:xfrm>
            <a:off x="6326188" y="2997200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4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AD9E718-E74A-4E33-A259-ACEBD12D55E2}"/>
              </a:ext>
            </a:extLst>
          </p:cNvPr>
          <p:cNvSpPr/>
          <p:nvPr/>
        </p:nvSpPr>
        <p:spPr>
          <a:xfrm>
            <a:off x="6367463" y="304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FFDEA33-070D-45E8-9B77-F5D3AE59AA64}"/>
              </a:ext>
            </a:extLst>
          </p:cNvPr>
          <p:cNvSpPr/>
          <p:nvPr/>
        </p:nvSpPr>
        <p:spPr>
          <a:xfrm>
            <a:off x="6424613" y="3125788"/>
            <a:ext cx="409575" cy="5032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2194C54-C108-4BDD-B7E8-5A404AA600F5}"/>
              </a:ext>
            </a:extLst>
          </p:cNvPr>
          <p:cNvSpPr/>
          <p:nvPr/>
        </p:nvSpPr>
        <p:spPr>
          <a:xfrm>
            <a:off x="6469063" y="3151188"/>
            <a:ext cx="241300" cy="331787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53F20B3-6AA3-4139-B825-F92B5B81646F}"/>
              </a:ext>
            </a:extLst>
          </p:cNvPr>
          <p:cNvSpPr/>
          <p:nvPr/>
        </p:nvSpPr>
        <p:spPr>
          <a:xfrm>
            <a:off x="6634163" y="3403600"/>
            <a:ext cx="88900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7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FB3D0E2-49FD-40C8-BF61-42892D1134BF}"/>
              </a:ext>
            </a:extLst>
          </p:cNvPr>
          <p:cNvSpPr txBox="1"/>
          <p:nvPr/>
        </p:nvSpPr>
        <p:spPr>
          <a:xfrm>
            <a:off x="4052888" y="2762250"/>
            <a:ext cx="2428875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tabLst>
                <a:tab pos="934626" algn="l"/>
                <a:tab pos="2313007" algn="l"/>
              </a:tabLs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1	1	1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FCDD44E-FAC5-4B3C-8C35-3E60203A76E5}"/>
              </a:ext>
            </a:extLst>
          </p:cNvPr>
          <p:cNvSpPr txBox="1"/>
          <p:nvPr/>
        </p:nvSpPr>
        <p:spPr>
          <a:xfrm>
            <a:off x="5592763" y="3454400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2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D1CDC61-4404-4C10-A955-539369F6AEC3}"/>
              </a:ext>
            </a:extLst>
          </p:cNvPr>
          <p:cNvSpPr txBox="1"/>
          <p:nvPr/>
        </p:nvSpPr>
        <p:spPr>
          <a:xfrm>
            <a:off x="8047038" y="3481388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2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F959ECE-4CA2-4C83-87E4-441C7359DCE7}"/>
              </a:ext>
            </a:extLst>
          </p:cNvPr>
          <p:cNvSpPr txBox="1"/>
          <p:nvPr/>
        </p:nvSpPr>
        <p:spPr>
          <a:xfrm>
            <a:off x="7459663" y="2787650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1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921DE8B-A760-45E4-B20D-53D3B00F6758}"/>
              </a:ext>
            </a:extLst>
          </p:cNvPr>
          <p:cNvSpPr txBox="1"/>
          <p:nvPr/>
        </p:nvSpPr>
        <p:spPr>
          <a:xfrm>
            <a:off x="6932613" y="3454400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2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8F7391B-138D-445E-B17F-3F9273C80BDC}"/>
              </a:ext>
            </a:extLst>
          </p:cNvPr>
          <p:cNvSpPr/>
          <p:nvPr/>
        </p:nvSpPr>
        <p:spPr>
          <a:xfrm>
            <a:off x="6630988" y="3449638"/>
            <a:ext cx="250825" cy="260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C2F4A2D-ABD7-4086-AE57-36E044B23EA6}"/>
              </a:ext>
            </a:extLst>
          </p:cNvPr>
          <p:cNvSpPr/>
          <p:nvPr/>
        </p:nvSpPr>
        <p:spPr>
          <a:xfrm>
            <a:off x="6672263" y="3471863"/>
            <a:ext cx="16827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16F7F7C-B42D-478E-BFE1-047E77E842DE}"/>
              </a:ext>
            </a:extLst>
          </p:cNvPr>
          <p:cNvSpPr/>
          <p:nvPr/>
        </p:nvSpPr>
        <p:spPr>
          <a:xfrm>
            <a:off x="6672263" y="3471863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F5719FF-D7EC-47D8-BBE6-A4053C9D159B}"/>
              </a:ext>
            </a:extLst>
          </p:cNvPr>
          <p:cNvSpPr/>
          <p:nvPr/>
        </p:nvSpPr>
        <p:spPr>
          <a:xfrm>
            <a:off x="6713538" y="3514725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EE0CA5C-FFBB-4F14-A8F9-52BCBE09AACF}"/>
              </a:ext>
            </a:extLst>
          </p:cNvPr>
          <p:cNvSpPr/>
          <p:nvPr/>
        </p:nvSpPr>
        <p:spPr>
          <a:xfrm>
            <a:off x="6770688" y="3598863"/>
            <a:ext cx="412750" cy="5032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99BC465-9536-4BF0-B471-8B4D33765B04}"/>
              </a:ext>
            </a:extLst>
          </p:cNvPr>
          <p:cNvSpPr/>
          <p:nvPr/>
        </p:nvSpPr>
        <p:spPr>
          <a:xfrm>
            <a:off x="6815138" y="3625850"/>
            <a:ext cx="241300" cy="331788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02AB641-7D5B-48A7-9CE9-15D64E4527B8}"/>
              </a:ext>
            </a:extLst>
          </p:cNvPr>
          <p:cNvSpPr/>
          <p:nvPr/>
        </p:nvSpPr>
        <p:spPr>
          <a:xfrm>
            <a:off x="6980238" y="3878263"/>
            <a:ext cx="88900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7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32539BF-CEF9-4EA8-A6C6-EACAFBDA62EB}"/>
              </a:ext>
            </a:extLst>
          </p:cNvPr>
          <p:cNvSpPr/>
          <p:nvPr/>
        </p:nvSpPr>
        <p:spPr>
          <a:xfrm>
            <a:off x="6996113" y="3943350"/>
            <a:ext cx="244475" cy="2603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B57B255-8556-4F4B-9DA6-D2F65BA32022}"/>
              </a:ext>
            </a:extLst>
          </p:cNvPr>
          <p:cNvSpPr/>
          <p:nvPr/>
        </p:nvSpPr>
        <p:spPr>
          <a:xfrm>
            <a:off x="7034213" y="3963988"/>
            <a:ext cx="16827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1C1EE91E-C11A-4F3F-BC06-75568CE58D36}"/>
              </a:ext>
            </a:extLst>
          </p:cNvPr>
          <p:cNvSpPr/>
          <p:nvPr/>
        </p:nvSpPr>
        <p:spPr>
          <a:xfrm>
            <a:off x="7034213" y="3963988"/>
            <a:ext cx="168275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BA057094-F5B9-4EC0-A17F-1CCE85C0A646}"/>
              </a:ext>
            </a:extLst>
          </p:cNvPr>
          <p:cNvSpPr/>
          <p:nvPr/>
        </p:nvSpPr>
        <p:spPr>
          <a:xfrm>
            <a:off x="7075488" y="4006850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0DB2E3F-7CA3-4D17-BE05-4593AC0C4A07}"/>
              </a:ext>
            </a:extLst>
          </p:cNvPr>
          <p:cNvSpPr txBox="1"/>
          <p:nvPr/>
        </p:nvSpPr>
        <p:spPr>
          <a:xfrm>
            <a:off x="7253288" y="3956050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2647CAD-E55F-4DAB-97EC-07B6A213CE79}"/>
              </a:ext>
            </a:extLst>
          </p:cNvPr>
          <p:cNvSpPr/>
          <p:nvPr/>
        </p:nvSpPr>
        <p:spPr>
          <a:xfrm>
            <a:off x="8247063" y="4119563"/>
            <a:ext cx="447675" cy="5540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8623261-7DFD-496B-A257-2DD54B7E9DA0}"/>
              </a:ext>
            </a:extLst>
          </p:cNvPr>
          <p:cNvSpPr/>
          <p:nvPr/>
        </p:nvSpPr>
        <p:spPr>
          <a:xfrm>
            <a:off x="8291513" y="4143375"/>
            <a:ext cx="276225" cy="385763"/>
          </a:xfrm>
          <a:custGeom>
            <a:avLst/>
            <a:gdLst/>
            <a:ahLst/>
            <a:cxnLst/>
            <a:rect l="l" t="t" r="r" b="b"/>
            <a:pathLst>
              <a:path w="158750" h="223520">
                <a:moveTo>
                  <a:pt x="0" y="0"/>
                </a:moveTo>
                <a:lnTo>
                  <a:pt x="158383" y="22290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29BC23D-47BE-49AD-9798-0E338FF9F76D}"/>
              </a:ext>
            </a:extLst>
          </p:cNvPr>
          <p:cNvSpPr/>
          <p:nvPr/>
        </p:nvSpPr>
        <p:spPr>
          <a:xfrm>
            <a:off x="8491538" y="44497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6026" y="22782"/>
                </a:moveTo>
                <a:lnTo>
                  <a:pt x="2618" y="24066"/>
                </a:lnTo>
                <a:lnTo>
                  <a:pt x="0" y="29854"/>
                </a:lnTo>
                <a:lnTo>
                  <a:pt x="1283" y="33262"/>
                </a:lnTo>
                <a:lnTo>
                  <a:pt x="49557" y="55108"/>
                </a:lnTo>
                <a:lnTo>
                  <a:pt x="47884" y="36498"/>
                </a:lnTo>
                <a:lnTo>
                  <a:pt x="36334" y="36498"/>
                </a:lnTo>
                <a:lnTo>
                  <a:pt x="6026" y="22782"/>
                </a:lnTo>
                <a:close/>
              </a:path>
              <a:path w="50164" h="55245">
                <a:moveTo>
                  <a:pt x="42016" y="0"/>
                </a:moveTo>
                <a:lnTo>
                  <a:pt x="35689" y="568"/>
                </a:lnTo>
                <a:lnTo>
                  <a:pt x="33355" y="3364"/>
                </a:lnTo>
                <a:lnTo>
                  <a:pt x="36334" y="36498"/>
                </a:lnTo>
                <a:lnTo>
                  <a:pt x="47884" y="36498"/>
                </a:lnTo>
                <a:lnTo>
                  <a:pt x="44812" y="2333"/>
                </a:lnTo>
                <a:lnTo>
                  <a:pt x="42016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44E94CC-A6AE-4321-8776-23904D284F02}"/>
              </a:ext>
            </a:extLst>
          </p:cNvPr>
          <p:cNvSpPr/>
          <p:nvPr/>
        </p:nvSpPr>
        <p:spPr>
          <a:xfrm>
            <a:off x="8510588" y="4495800"/>
            <a:ext cx="250825" cy="2603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BEC6698A-5290-47E7-B905-61226C971CAC}"/>
              </a:ext>
            </a:extLst>
          </p:cNvPr>
          <p:cNvSpPr/>
          <p:nvPr/>
        </p:nvSpPr>
        <p:spPr>
          <a:xfrm>
            <a:off x="8551863" y="4518025"/>
            <a:ext cx="1682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A09ABD1-A9F9-4E0D-9B04-06DE6FE7678A}"/>
              </a:ext>
            </a:extLst>
          </p:cNvPr>
          <p:cNvSpPr/>
          <p:nvPr/>
        </p:nvSpPr>
        <p:spPr>
          <a:xfrm>
            <a:off x="8551863" y="4518025"/>
            <a:ext cx="171450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5"/>
                </a:lnTo>
                <a:lnTo>
                  <a:pt x="49016" y="0"/>
                </a:lnTo>
                <a:lnTo>
                  <a:pt x="62832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1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D44A0D49-C4C3-4770-8092-0DF924ED4C53}"/>
              </a:ext>
            </a:extLst>
          </p:cNvPr>
          <p:cNvSpPr/>
          <p:nvPr/>
        </p:nvSpPr>
        <p:spPr>
          <a:xfrm>
            <a:off x="8593138" y="4560888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5" y="41075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7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884" name="object 72">
            <a:extLst>
              <a:ext uri="{FF2B5EF4-FFF2-40B4-BE49-F238E27FC236}">
                <a16:creationId xmlns:a16="http://schemas.microsoft.com/office/drawing/2014/main" id="{AE69C6EA-C79E-478D-B12E-F9674BE4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5060950"/>
            <a:ext cx="108315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spcBef>
                <a:spcPts val="1238"/>
              </a:spcBef>
            </a:pPr>
            <a:r>
              <a:rPr lang="zh-CN" altLang="en-US" sz="3600">
                <a:latin typeface="Book Antiqua" panose="02040602050305030304" pitchFamily="18" charset="0"/>
              </a:rPr>
              <a:t>如果按</a:t>
            </a:r>
            <a:r>
              <a:rPr lang="zh-CN" altLang="zh-CN" sz="3600">
                <a:latin typeface="Book Antiqua" panose="02040602050305030304" pitchFamily="18" charset="0"/>
              </a:rPr>
              <a:t>3, 1, 4, 2</a:t>
            </a:r>
            <a:r>
              <a:rPr lang="zh-CN" altLang="en-US" sz="3600">
                <a:latin typeface="Book Antiqua" panose="02040602050305030304" pitchFamily="18" charset="0"/>
              </a:rPr>
              <a:t>的顺序插入</a:t>
            </a:r>
            <a:r>
              <a:rPr lang="zh-CN" altLang="zh-CN" sz="3600">
                <a:latin typeface="Book Antiqua" panose="02040602050305030304" pitchFamily="18" charset="0"/>
              </a:rPr>
              <a:t>, </a:t>
            </a:r>
            <a:r>
              <a:rPr lang="zh-CN" altLang="en-US" sz="3600">
                <a:latin typeface="Book Antiqua" panose="02040602050305030304" pitchFamily="18" charset="0"/>
              </a:rPr>
              <a:t>得到如下二元树：</a:t>
            </a:r>
            <a:endParaRPr lang="zh-CN" altLang="zh-CN" sz="3600">
              <a:latin typeface="Book Antiqua" panose="02040602050305030304" pitchFamily="18" charset="0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7260DFAE-BDD2-40FD-8A94-62E966D62B06}"/>
              </a:ext>
            </a:extLst>
          </p:cNvPr>
          <p:cNvSpPr/>
          <p:nvPr/>
        </p:nvSpPr>
        <p:spPr>
          <a:xfrm>
            <a:off x="3660775" y="6423025"/>
            <a:ext cx="246063" cy="2603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535925D4-6E98-427D-AD1A-18C0A7A6875E}"/>
              </a:ext>
            </a:extLst>
          </p:cNvPr>
          <p:cNvSpPr/>
          <p:nvPr/>
        </p:nvSpPr>
        <p:spPr>
          <a:xfrm>
            <a:off x="3700463" y="6443663"/>
            <a:ext cx="1682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E1DCDB4D-36BE-4800-904E-5480A02E1A43}"/>
              </a:ext>
            </a:extLst>
          </p:cNvPr>
          <p:cNvSpPr/>
          <p:nvPr/>
        </p:nvSpPr>
        <p:spPr>
          <a:xfrm>
            <a:off x="3700463" y="6443663"/>
            <a:ext cx="169862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6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80C99B95-2ADD-4759-BA0B-141E7F4FF200}"/>
              </a:ext>
            </a:extLst>
          </p:cNvPr>
          <p:cNvSpPr/>
          <p:nvPr/>
        </p:nvSpPr>
        <p:spPr>
          <a:xfrm>
            <a:off x="3741738" y="648652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5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77A70525-F91E-4F22-B806-21AB3A3F5A02}"/>
              </a:ext>
            </a:extLst>
          </p:cNvPr>
          <p:cNvSpPr txBox="1"/>
          <p:nvPr/>
        </p:nvSpPr>
        <p:spPr>
          <a:xfrm>
            <a:off x="3721100" y="6208713"/>
            <a:ext cx="134938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1C30AD25-A959-41CC-8892-F78AB775A1D0}"/>
              </a:ext>
            </a:extLst>
          </p:cNvPr>
          <p:cNvSpPr/>
          <p:nvPr/>
        </p:nvSpPr>
        <p:spPr>
          <a:xfrm>
            <a:off x="5232400" y="6423025"/>
            <a:ext cx="247650" cy="2603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0DB45102-05B1-4DE5-BBC7-F014CD714983}"/>
              </a:ext>
            </a:extLst>
          </p:cNvPr>
          <p:cNvSpPr/>
          <p:nvPr/>
        </p:nvSpPr>
        <p:spPr>
          <a:xfrm>
            <a:off x="5270500" y="6443663"/>
            <a:ext cx="169863" cy="180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9C5863CC-37B0-4D39-9ACD-CD3E62F8100E}"/>
              </a:ext>
            </a:extLst>
          </p:cNvPr>
          <p:cNvSpPr/>
          <p:nvPr/>
        </p:nvSpPr>
        <p:spPr>
          <a:xfrm>
            <a:off x="5270500" y="6443663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6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C0EEAB0D-5304-4C5D-A477-490DFE562C96}"/>
              </a:ext>
            </a:extLst>
          </p:cNvPr>
          <p:cNvSpPr/>
          <p:nvPr/>
        </p:nvSpPr>
        <p:spPr>
          <a:xfrm>
            <a:off x="5313363" y="648652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5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8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9DB3CFA3-62B9-49E2-B885-3A4F1668097D}"/>
              </a:ext>
            </a:extLst>
          </p:cNvPr>
          <p:cNvSpPr/>
          <p:nvPr/>
        </p:nvSpPr>
        <p:spPr>
          <a:xfrm>
            <a:off x="4884738" y="6897688"/>
            <a:ext cx="250825" cy="2587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CD0C47BC-3558-4E9F-B451-3746C4A5E89A}"/>
              </a:ext>
            </a:extLst>
          </p:cNvPr>
          <p:cNvSpPr/>
          <p:nvPr/>
        </p:nvSpPr>
        <p:spPr>
          <a:xfrm>
            <a:off x="4926013" y="6918325"/>
            <a:ext cx="16827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0E66A28E-B224-4D40-8E15-1A19D7727C89}"/>
              </a:ext>
            </a:extLst>
          </p:cNvPr>
          <p:cNvSpPr/>
          <p:nvPr/>
        </p:nvSpPr>
        <p:spPr>
          <a:xfrm>
            <a:off x="4926013" y="6918325"/>
            <a:ext cx="169862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DE5EEC93-BC8D-417A-959C-4297631EA281}"/>
              </a:ext>
            </a:extLst>
          </p:cNvPr>
          <p:cNvSpPr/>
          <p:nvPr/>
        </p:nvSpPr>
        <p:spPr>
          <a:xfrm>
            <a:off x="4968875" y="6961188"/>
            <a:ext cx="84138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E5C75944-30DF-4B13-8615-1B096C15E680}"/>
              </a:ext>
            </a:extLst>
          </p:cNvPr>
          <p:cNvSpPr/>
          <p:nvPr/>
        </p:nvSpPr>
        <p:spPr>
          <a:xfrm>
            <a:off x="4956175" y="6572250"/>
            <a:ext cx="396875" cy="5032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A53DA714-AABD-429A-A7CC-FE7DC8A4FAFC}"/>
              </a:ext>
            </a:extLst>
          </p:cNvPr>
          <p:cNvSpPr/>
          <p:nvPr/>
        </p:nvSpPr>
        <p:spPr>
          <a:xfrm>
            <a:off x="5083175" y="6597650"/>
            <a:ext cx="227013" cy="331788"/>
          </a:xfrm>
          <a:custGeom>
            <a:avLst/>
            <a:gdLst/>
            <a:ahLst/>
            <a:cxnLst/>
            <a:rect l="l" t="t" r="r" b="b"/>
            <a:pathLst>
              <a:path w="131445" h="192404">
                <a:moveTo>
                  <a:pt x="131231" y="0"/>
                </a:moveTo>
                <a:lnTo>
                  <a:pt x="0" y="19187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E882F256-BCE1-4D7B-B644-84C7587BE085}"/>
              </a:ext>
            </a:extLst>
          </p:cNvPr>
          <p:cNvSpPr/>
          <p:nvPr/>
        </p:nvSpPr>
        <p:spPr>
          <a:xfrm>
            <a:off x="5072063" y="685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245">
                <a:moveTo>
                  <a:pt x="6553" y="0"/>
                </a:moveTo>
                <a:lnTo>
                  <a:pt x="3800" y="2383"/>
                </a:lnTo>
                <a:lnTo>
                  <a:pt x="0" y="55234"/>
                </a:lnTo>
                <a:lnTo>
                  <a:pt x="39730" y="36390"/>
                </a:lnTo>
                <a:lnTo>
                  <a:pt x="12887" y="36390"/>
                </a:lnTo>
                <a:lnTo>
                  <a:pt x="15273" y="3208"/>
                </a:lnTo>
                <a:lnTo>
                  <a:pt x="12890" y="455"/>
                </a:lnTo>
                <a:lnTo>
                  <a:pt x="6553" y="0"/>
                </a:lnTo>
                <a:close/>
              </a:path>
              <a:path w="49529" h="55245">
                <a:moveTo>
                  <a:pt x="42946" y="22134"/>
                </a:moveTo>
                <a:lnTo>
                  <a:pt x="12887" y="36390"/>
                </a:lnTo>
                <a:lnTo>
                  <a:pt x="39730" y="36390"/>
                </a:lnTo>
                <a:lnTo>
                  <a:pt x="47875" y="32527"/>
                </a:lnTo>
                <a:lnTo>
                  <a:pt x="49098" y="29097"/>
                </a:lnTo>
                <a:lnTo>
                  <a:pt x="46375" y="23357"/>
                </a:lnTo>
                <a:lnTo>
                  <a:pt x="42946" y="2213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B7CAC219-2730-4C12-8574-2B16EF609C1F}"/>
              </a:ext>
            </a:extLst>
          </p:cNvPr>
          <p:cNvSpPr txBox="1"/>
          <p:nvPr/>
        </p:nvSpPr>
        <p:spPr>
          <a:xfrm>
            <a:off x="5292725" y="6208713"/>
            <a:ext cx="133350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EE5A0CDF-18A9-416A-A17E-40F4382432A5}"/>
              </a:ext>
            </a:extLst>
          </p:cNvPr>
          <p:cNvSpPr txBox="1"/>
          <p:nvPr/>
        </p:nvSpPr>
        <p:spPr>
          <a:xfrm>
            <a:off x="4681538" y="6902450"/>
            <a:ext cx="134937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1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4660109A-DB6C-4903-8969-61B9FA8F81DD}"/>
              </a:ext>
            </a:extLst>
          </p:cNvPr>
          <p:cNvSpPr/>
          <p:nvPr/>
        </p:nvSpPr>
        <p:spPr>
          <a:xfrm>
            <a:off x="6804025" y="6423025"/>
            <a:ext cx="247650" cy="2603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96F0112B-58A0-4549-B655-9BD809B538A2}"/>
              </a:ext>
            </a:extLst>
          </p:cNvPr>
          <p:cNvSpPr/>
          <p:nvPr/>
        </p:nvSpPr>
        <p:spPr>
          <a:xfrm>
            <a:off x="6842125" y="6443663"/>
            <a:ext cx="169863" cy="180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20BDD776-0A22-4113-A8AB-0BCC6BE38300}"/>
              </a:ext>
            </a:extLst>
          </p:cNvPr>
          <p:cNvSpPr/>
          <p:nvPr/>
        </p:nvSpPr>
        <p:spPr>
          <a:xfrm>
            <a:off x="6842125" y="6443663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6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C2B9CE28-0777-447E-B9A5-07C0218ECCFA}"/>
              </a:ext>
            </a:extLst>
          </p:cNvPr>
          <p:cNvSpPr/>
          <p:nvPr/>
        </p:nvSpPr>
        <p:spPr>
          <a:xfrm>
            <a:off x="6884988" y="648652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5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8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3B05A7B9-0463-45DF-ADF4-E4C469AE6C9E}"/>
              </a:ext>
            </a:extLst>
          </p:cNvPr>
          <p:cNvSpPr/>
          <p:nvPr/>
        </p:nvSpPr>
        <p:spPr>
          <a:xfrm>
            <a:off x="6456363" y="6897688"/>
            <a:ext cx="250825" cy="2587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8C7CFFFF-E4B9-4E70-9CD8-C89A0462FD5A}"/>
              </a:ext>
            </a:extLst>
          </p:cNvPr>
          <p:cNvSpPr/>
          <p:nvPr/>
        </p:nvSpPr>
        <p:spPr>
          <a:xfrm>
            <a:off x="6497638" y="6918325"/>
            <a:ext cx="168275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F0261D52-72ED-4093-B9B2-03079642997D}"/>
              </a:ext>
            </a:extLst>
          </p:cNvPr>
          <p:cNvSpPr/>
          <p:nvPr/>
        </p:nvSpPr>
        <p:spPr>
          <a:xfrm>
            <a:off x="6497638" y="6918325"/>
            <a:ext cx="169862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5B6F1F91-6FE7-493E-8487-B4DC90BA7226}"/>
              </a:ext>
            </a:extLst>
          </p:cNvPr>
          <p:cNvSpPr/>
          <p:nvPr/>
        </p:nvSpPr>
        <p:spPr>
          <a:xfrm>
            <a:off x="6538913" y="6961188"/>
            <a:ext cx="85725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031A10C3-C48B-4022-948B-92FF61EC3C8E}"/>
              </a:ext>
            </a:extLst>
          </p:cNvPr>
          <p:cNvSpPr/>
          <p:nvPr/>
        </p:nvSpPr>
        <p:spPr>
          <a:xfrm>
            <a:off x="7175500" y="6897688"/>
            <a:ext cx="246063" cy="2587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9964877E-94AD-448D-B686-CDB9E8443D00}"/>
              </a:ext>
            </a:extLst>
          </p:cNvPr>
          <p:cNvSpPr/>
          <p:nvPr/>
        </p:nvSpPr>
        <p:spPr>
          <a:xfrm>
            <a:off x="7213600" y="6918325"/>
            <a:ext cx="169863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AFA8148D-6402-4A03-9CF1-12603F55B757}"/>
              </a:ext>
            </a:extLst>
          </p:cNvPr>
          <p:cNvSpPr/>
          <p:nvPr/>
        </p:nvSpPr>
        <p:spPr>
          <a:xfrm>
            <a:off x="7213600" y="6918325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AD792B4C-E1E2-49B1-951C-445022783A27}"/>
              </a:ext>
            </a:extLst>
          </p:cNvPr>
          <p:cNvSpPr/>
          <p:nvPr/>
        </p:nvSpPr>
        <p:spPr>
          <a:xfrm>
            <a:off x="7256463" y="6961188"/>
            <a:ext cx="85725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E0FF7664-BF2B-4787-A03C-AF045326A1D4}"/>
              </a:ext>
            </a:extLst>
          </p:cNvPr>
          <p:cNvSpPr/>
          <p:nvPr/>
        </p:nvSpPr>
        <p:spPr>
          <a:xfrm>
            <a:off x="6527800" y="6572250"/>
            <a:ext cx="396875" cy="5032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AE30E18C-E617-4E1D-886B-A28696A78EAE}"/>
              </a:ext>
            </a:extLst>
          </p:cNvPr>
          <p:cNvSpPr/>
          <p:nvPr/>
        </p:nvSpPr>
        <p:spPr>
          <a:xfrm>
            <a:off x="6654800" y="6597650"/>
            <a:ext cx="227013" cy="331788"/>
          </a:xfrm>
          <a:custGeom>
            <a:avLst/>
            <a:gdLst/>
            <a:ahLst/>
            <a:cxnLst/>
            <a:rect l="l" t="t" r="r" b="b"/>
            <a:pathLst>
              <a:path w="131445" h="192404">
                <a:moveTo>
                  <a:pt x="131231" y="0"/>
                </a:moveTo>
                <a:lnTo>
                  <a:pt x="0" y="19187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FB780ECB-7FED-4AF0-9DB3-3C2FF950699D}"/>
              </a:ext>
            </a:extLst>
          </p:cNvPr>
          <p:cNvSpPr/>
          <p:nvPr/>
        </p:nvSpPr>
        <p:spPr>
          <a:xfrm>
            <a:off x="6643688" y="685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245">
                <a:moveTo>
                  <a:pt x="6553" y="0"/>
                </a:moveTo>
                <a:lnTo>
                  <a:pt x="3800" y="2383"/>
                </a:lnTo>
                <a:lnTo>
                  <a:pt x="0" y="55234"/>
                </a:lnTo>
                <a:lnTo>
                  <a:pt x="39729" y="36390"/>
                </a:lnTo>
                <a:lnTo>
                  <a:pt x="12887" y="36390"/>
                </a:lnTo>
                <a:lnTo>
                  <a:pt x="15273" y="3208"/>
                </a:lnTo>
                <a:lnTo>
                  <a:pt x="12890" y="455"/>
                </a:lnTo>
                <a:lnTo>
                  <a:pt x="6553" y="0"/>
                </a:lnTo>
                <a:close/>
              </a:path>
              <a:path w="49529" h="55245">
                <a:moveTo>
                  <a:pt x="42946" y="22134"/>
                </a:moveTo>
                <a:lnTo>
                  <a:pt x="12887" y="36390"/>
                </a:lnTo>
                <a:lnTo>
                  <a:pt x="39729" y="36390"/>
                </a:lnTo>
                <a:lnTo>
                  <a:pt x="47875" y="32527"/>
                </a:lnTo>
                <a:lnTo>
                  <a:pt x="49098" y="29097"/>
                </a:lnTo>
                <a:lnTo>
                  <a:pt x="46376" y="23357"/>
                </a:lnTo>
                <a:lnTo>
                  <a:pt x="42946" y="2213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6BA1D92D-9956-4EB6-9C8E-4A8F1C19C6AD}"/>
              </a:ext>
            </a:extLst>
          </p:cNvPr>
          <p:cNvSpPr/>
          <p:nvPr/>
        </p:nvSpPr>
        <p:spPr>
          <a:xfrm>
            <a:off x="6943725" y="6572250"/>
            <a:ext cx="409575" cy="50323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BAC265AB-B53E-41E1-9284-C3C7A31BA35E}"/>
              </a:ext>
            </a:extLst>
          </p:cNvPr>
          <p:cNvSpPr/>
          <p:nvPr/>
        </p:nvSpPr>
        <p:spPr>
          <a:xfrm>
            <a:off x="6986588" y="6597650"/>
            <a:ext cx="241300" cy="331788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73436992-2515-4478-9184-E990E3CA9024}"/>
              </a:ext>
            </a:extLst>
          </p:cNvPr>
          <p:cNvSpPr/>
          <p:nvPr/>
        </p:nvSpPr>
        <p:spPr>
          <a:xfrm>
            <a:off x="7153275" y="685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6" y="33649"/>
                </a:lnTo>
                <a:lnTo>
                  <a:pt x="49797" y="55033"/>
                </a:lnTo>
                <a:lnTo>
                  <a:pt x="47956" y="36550"/>
                </a:lnTo>
                <a:lnTo>
                  <a:pt x="36396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6" y="36550"/>
                </a:lnTo>
                <a:lnTo>
                  <a:pt x="47956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4C9130AA-3B39-4C39-8589-9F06B1CF020D}"/>
              </a:ext>
            </a:extLst>
          </p:cNvPr>
          <p:cNvSpPr txBox="1"/>
          <p:nvPr/>
        </p:nvSpPr>
        <p:spPr>
          <a:xfrm>
            <a:off x="6862763" y="6208713"/>
            <a:ext cx="134937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0EEC3628-8FBF-4026-94F5-19E395C1730E}"/>
              </a:ext>
            </a:extLst>
          </p:cNvPr>
          <p:cNvSpPr txBox="1"/>
          <p:nvPr/>
        </p:nvSpPr>
        <p:spPr>
          <a:xfrm>
            <a:off x="7486650" y="6902450"/>
            <a:ext cx="134938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4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FED7A1DC-5F42-4575-BD6B-17CA499B9A4E}"/>
              </a:ext>
            </a:extLst>
          </p:cNvPr>
          <p:cNvSpPr txBox="1"/>
          <p:nvPr/>
        </p:nvSpPr>
        <p:spPr>
          <a:xfrm>
            <a:off x="6253163" y="6902450"/>
            <a:ext cx="134937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1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EF754025-C3BF-4384-8A98-AAE376A1F278}"/>
              </a:ext>
            </a:extLst>
          </p:cNvPr>
          <p:cNvSpPr/>
          <p:nvPr/>
        </p:nvSpPr>
        <p:spPr>
          <a:xfrm>
            <a:off x="8999538" y="6423025"/>
            <a:ext cx="247650" cy="2603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B35B73FC-E2DA-42D9-BD66-3356052492DA}"/>
              </a:ext>
            </a:extLst>
          </p:cNvPr>
          <p:cNvSpPr/>
          <p:nvPr/>
        </p:nvSpPr>
        <p:spPr>
          <a:xfrm>
            <a:off x="9037638" y="6443663"/>
            <a:ext cx="169862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F9E50DD7-5E07-4DF3-988E-C4B5A51F2F59}"/>
              </a:ext>
            </a:extLst>
          </p:cNvPr>
          <p:cNvSpPr/>
          <p:nvPr/>
        </p:nvSpPr>
        <p:spPr>
          <a:xfrm>
            <a:off x="9037638" y="6443663"/>
            <a:ext cx="169862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3"/>
                </a:lnTo>
                <a:lnTo>
                  <a:pt x="98033" y="52280"/>
                </a:lnTo>
                <a:lnTo>
                  <a:pt x="96059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6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F1C66C1E-20DA-4A79-9733-C0D4C9ACA9AA}"/>
              </a:ext>
            </a:extLst>
          </p:cNvPr>
          <p:cNvSpPr/>
          <p:nvPr/>
        </p:nvSpPr>
        <p:spPr>
          <a:xfrm>
            <a:off x="9080500" y="6486525"/>
            <a:ext cx="85725" cy="96838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8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7" y="3387"/>
                </a:lnTo>
                <a:lnTo>
                  <a:pt x="24508" y="0"/>
                </a:lnTo>
                <a:lnTo>
                  <a:pt x="11828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F9748E92-8BDF-4FB8-9A74-63B2B38AB7F3}"/>
              </a:ext>
            </a:extLst>
          </p:cNvPr>
          <p:cNvSpPr/>
          <p:nvPr/>
        </p:nvSpPr>
        <p:spPr>
          <a:xfrm>
            <a:off x="8651875" y="6897688"/>
            <a:ext cx="250825" cy="2587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D8A320C0-D7BB-458C-B2AB-2F4EA8F59FDE}"/>
              </a:ext>
            </a:extLst>
          </p:cNvPr>
          <p:cNvSpPr/>
          <p:nvPr/>
        </p:nvSpPr>
        <p:spPr>
          <a:xfrm>
            <a:off x="8693150" y="6918325"/>
            <a:ext cx="16827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DEF9E978-7134-4BFE-BD79-A434BEBF8FC7}"/>
              </a:ext>
            </a:extLst>
          </p:cNvPr>
          <p:cNvSpPr/>
          <p:nvPr/>
        </p:nvSpPr>
        <p:spPr>
          <a:xfrm>
            <a:off x="8693150" y="6918325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8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DDC217DE-D831-4C94-AA50-8514FF7B8225}"/>
              </a:ext>
            </a:extLst>
          </p:cNvPr>
          <p:cNvSpPr/>
          <p:nvPr/>
        </p:nvSpPr>
        <p:spPr>
          <a:xfrm>
            <a:off x="8734425" y="6961188"/>
            <a:ext cx="85725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5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7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32D8DC28-6F8E-4B4D-826A-D7859D444CD8}"/>
              </a:ext>
            </a:extLst>
          </p:cNvPr>
          <p:cNvSpPr/>
          <p:nvPr/>
        </p:nvSpPr>
        <p:spPr>
          <a:xfrm>
            <a:off x="9371013" y="6897688"/>
            <a:ext cx="246062" cy="2587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55FEB401-740E-4A7D-980C-027B38F05662}"/>
              </a:ext>
            </a:extLst>
          </p:cNvPr>
          <p:cNvSpPr/>
          <p:nvPr/>
        </p:nvSpPr>
        <p:spPr>
          <a:xfrm>
            <a:off x="9409113" y="6918325"/>
            <a:ext cx="169862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6A901FD2-44AB-4D3B-8580-FF5700E95A83}"/>
              </a:ext>
            </a:extLst>
          </p:cNvPr>
          <p:cNvSpPr/>
          <p:nvPr/>
        </p:nvSpPr>
        <p:spPr>
          <a:xfrm>
            <a:off x="9409113" y="6918325"/>
            <a:ext cx="169862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5"/>
                </a:lnTo>
                <a:lnTo>
                  <a:pt x="7521" y="24438"/>
                </a:lnTo>
                <a:lnTo>
                  <a:pt x="16080" y="13560"/>
                </a:lnTo>
                <a:lnTo>
                  <a:pt x="27090" y="5509"/>
                </a:lnTo>
                <a:lnTo>
                  <a:pt x="39987" y="884"/>
                </a:lnTo>
                <a:lnTo>
                  <a:pt x="49015" y="0"/>
                </a:lnTo>
                <a:lnTo>
                  <a:pt x="62831" y="2105"/>
                </a:lnTo>
                <a:lnTo>
                  <a:pt x="92867" y="28893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5" y="104561"/>
                </a:lnTo>
                <a:lnTo>
                  <a:pt x="35200" y="102455"/>
                </a:lnTo>
                <a:lnTo>
                  <a:pt x="22912" y="96538"/>
                </a:lnTo>
                <a:lnTo>
                  <a:pt x="12713" y="87409"/>
                </a:lnTo>
                <a:lnTo>
                  <a:pt x="5165" y="75666"/>
                </a:lnTo>
                <a:lnTo>
                  <a:pt x="829" y="61909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94D0F9B3-E2AF-43D3-8012-ECB072FCC01A}"/>
              </a:ext>
            </a:extLst>
          </p:cNvPr>
          <p:cNvSpPr/>
          <p:nvPr/>
        </p:nvSpPr>
        <p:spPr>
          <a:xfrm>
            <a:off x="9451975" y="6961188"/>
            <a:ext cx="85725" cy="96837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6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8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9CF51333-34DB-49D4-8004-2CFCE94B0724}"/>
              </a:ext>
            </a:extLst>
          </p:cNvPr>
          <p:cNvSpPr/>
          <p:nvPr/>
        </p:nvSpPr>
        <p:spPr>
          <a:xfrm>
            <a:off x="8723313" y="6572250"/>
            <a:ext cx="396875" cy="50323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DC9C6ED6-605C-43DC-89BA-D152863CCC9C}"/>
              </a:ext>
            </a:extLst>
          </p:cNvPr>
          <p:cNvSpPr/>
          <p:nvPr/>
        </p:nvSpPr>
        <p:spPr>
          <a:xfrm>
            <a:off x="8850313" y="6597650"/>
            <a:ext cx="227012" cy="331788"/>
          </a:xfrm>
          <a:custGeom>
            <a:avLst/>
            <a:gdLst/>
            <a:ahLst/>
            <a:cxnLst/>
            <a:rect l="l" t="t" r="r" b="b"/>
            <a:pathLst>
              <a:path w="131445" h="192404">
                <a:moveTo>
                  <a:pt x="131231" y="0"/>
                </a:moveTo>
                <a:lnTo>
                  <a:pt x="0" y="19187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2C109175-C4B9-43BB-828C-254859E76835}"/>
              </a:ext>
            </a:extLst>
          </p:cNvPr>
          <p:cNvSpPr/>
          <p:nvPr/>
        </p:nvSpPr>
        <p:spPr>
          <a:xfrm>
            <a:off x="8839200" y="685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245">
                <a:moveTo>
                  <a:pt x="6553" y="0"/>
                </a:moveTo>
                <a:lnTo>
                  <a:pt x="3799" y="2383"/>
                </a:lnTo>
                <a:lnTo>
                  <a:pt x="0" y="55234"/>
                </a:lnTo>
                <a:lnTo>
                  <a:pt x="39729" y="36390"/>
                </a:lnTo>
                <a:lnTo>
                  <a:pt x="12887" y="36390"/>
                </a:lnTo>
                <a:lnTo>
                  <a:pt x="15272" y="3208"/>
                </a:lnTo>
                <a:lnTo>
                  <a:pt x="12889" y="455"/>
                </a:lnTo>
                <a:lnTo>
                  <a:pt x="6553" y="0"/>
                </a:lnTo>
                <a:close/>
              </a:path>
              <a:path w="49529" h="55245">
                <a:moveTo>
                  <a:pt x="42945" y="22134"/>
                </a:moveTo>
                <a:lnTo>
                  <a:pt x="12887" y="36390"/>
                </a:lnTo>
                <a:lnTo>
                  <a:pt x="39729" y="36390"/>
                </a:lnTo>
                <a:lnTo>
                  <a:pt x="47874" y="32527"/>
                </a:lnTo>
                <a:lnTo>
                  <a:pt x="49097" y="29097"/>
                </a:lnTo>
                <a:lnTo>
                  <a:pt x="46375" y="23357"/>
                </a:lnTo>
                <a:lnTo>
                  <a:pt x="42945" y="2213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FE7D449A-DECD-4F36-A6B5-8794DE804675}"/>
              </a:ext>
            </a:extLst>
          </p:cNvPr>
          <p:cNvSpPr/>
          <p:nvPr/>
        </p:nvSpPr>
        <p:spPr>
          <a:xfrm>
            <a:off x="9139238" y="6572250"/>
            <a:ext cx="409575" cy="50323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A652C59A-7933-4A07-BB57-FA13CD4A86CC}"/>
              </a:ext>
            </a:extLst>
          </p:cNvPr>
          <p:cNvSpPr/>
          <p:nvPr/>
        </p:nvSpPr>
        <p:spPr>
          <a:xfrm>
            <a:off x="9182100" y="6597650"/>
            <a:ext cx="241300" cy="331788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139243" y="192059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4AE727FA-60A1-403E-8D36-D086E88C896D}"/>
              </a:ext>
            </a:extLst>
          </p:cNvPr>
          <p:cNvSpPr/>
          <p:nvPr/>
        </p:nvSpPr>
        <p:spPr>
          <a:xfrm>
            <a:off x="9348788" y="68500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50164" h="55245">
                <a:moveTo>
                  <a:pt x="5959" y="23124"/>
                </a:moveTo>
                <a:lnTo>
                  <a:pt x="2563" y="24441"/>
                </a:lnTo>
                <a:lnTo>
                  <a:pt x="0" y="30254"/>
                </a:lnTo>
                <a:lnTo>
                  <a:pt x="1316" y="33649"/>
                </a:lnTo>
                <a:lnTo>
                  <a:pt x="49797" y="55033"/>
                </a:lnTo>
                <a:lnTo>
                  <a:pt x="47957" y="36550"/>
                </a:lnTo>
                <a:lnTo>
                  <a:pt x="36397" y="36550"/>
                </a:lnTo>
                <a:lnTo>
                  <a:pt x="5959" y="23124"/>
                </a:lnTo>
                <a:close/>
              </a:path>
              <a:path w="50164" h="55245">
                <a:moveTo>
                  <a:pt x="41730" y="0"/>
                </a:moveTo>
                <a:lnTo>
                  <a:pt x="35408" y="629"/>
                </a:lnTo>
                <a:lnTo>
                  <a:pt x="33101" y="3446"/>
                </a:lnTo>
                <a:lnTo>
                  <a:pt x="36397" y="36550"/>
                </a:lnTo>
                <a:lnTo>
                  <a:pt x="47957" y="36550"/>
                </a:lnTo>
                <a:lnTo>
                  <a:pt x="44547" y="2306"/>
                </a:lnTo>
                <a:lnTo>
                  <a:pt x="4173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C7AC064F-2BA0-4685-832C-3FDEA8626640}"/>
              </a:ext>
            </a:extLst>
          </p:cNvPr>
          <p:cNvSpPr/>
          <p:nvPr/>
        </p:nvSpPr>
        <p:spPr>
          <a:xfrm>
            <a:off x="8974138" y="7370763"/>
            <a:ext cx="246062" cy="2571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BA004CF3-29EE-4DE7-A733-B5527A86C6CD}"/>
              </a:ext>
            </a:extLst>
          </p:cNvPr>
          <p:cNvSpPr/>
          <p:nvPr/>
        </p:nvSpPr>
        <p:spPr>
          <a:xfrm>
            <a:off x="9013825" y="7391400"/>
            <a:ext cx="168275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962D1707-BBCF-4D74-93EF-FAC25DFBB075}"/>
              </a:ext>
            </a:extLst>
          </p:cNvPr>
          <p:cNvSpPr/>
          <p:nvPr/>
        </p:nvSpPr>
        <p:spPr>
          <a:xfrm>
            <a:off x="9013825" y="7391400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0" y="52280"/>
                </a:moveTo>
                <a:lnTo>
                  <a:pt x="1973" y="37544"/>
                </a:lnTo>
                <a:lnTo>
                  <a:pt x="7521" y="24438"/>
                </a:lnTo>
                <a:lnTo>
                  <a:pt x="16080" y="13560"/>
                </a:lnTo>
                <a:lnTo>
                  <a:pt x="27089" y="5509"/>
                </a:lnTo>
                <a:lnTo>
                  <a:pt x="39987" y="884"/>
                </a:lnTo>
                <a:lnTo>
                  <a:pt x="49016" y="0"/>
                </a:lnTo>
                <a:lnTo>
                  <a:pt x="62831" y="2105"/>
                </a:lnTo>
                <a:lnTo>
                  <a:pt x="92867" y="28894"/>
                </a:lnTo>
                <a:lnTo>
                  <a:pt x="98032" y="52280"/>
                </a:lnTo>
                <a:lnTo>
                  <a:pt x="96058" y="67016"/>
                </a:lnTo>
                <a:lnTo>
                  <a:pt x="90511" y="80122"/>
                </a:lnTo>
                <a:lnTo>
                  <a:pt x="81952" y="91000"/>
                </a:lnTo>
                <a:lnTo>
                  <a:pt x="70942" y="99051"/>
                </a:lnTo>
                <a:lnTo>
                  <a:pt x="58044" y="103676"/>
                </a:lnTo>
                <a:lnTo>
                  <a:pt x="49016" y="104561"/>
                </a:lnTo>
                <a:lnTo>
                  <a:pt x="35200" y="102455"/>
                </a:lnTo>
                <a:lnTo>
                  <a:pt x="22912" y="96539"/>
                </a:lnTo>
                <a:lnTo>
                  <a:pt x="12713" y="87409"/>
                </a:lnTo>
                <a:lnTo>
                  <a:pt x="5165" y="75667"/>
                </a:lnTo>
                <a:lnTo>
                  <a:pt x="829" y="61910"/>
                </a:lnTo>
                <a:lnTo>
                  <a:pt x="0" y="52280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F8FD36B3-FFAA-48CC-8EFA-5767DBDBB9A1}"/>
              </a:ext>
            </a:extLst>
          </p:cNvPr>
          <p:cNvSpPr/>
          <p:nvPr/>
        </p:nvSpPr>
        <p:spPr>
          <a:xfrm>
            <a:off x="9055100" y="7434263"/>
            <a:ext cx="85725" cy="9525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0" y="27772"/>
                </a:moveTo>
                <a:lnTo>
                  <a:pt x="3530" y="42141"/>
                </a:lnTo>
                <a:lnTo>
                  <a:pt x="12767" y="52156"/>
                </a:lnTo>
                <a:lnTo>
                  <a:pt x="24507" y="55544"/>
                </a:lnTo>
                <a:lnTo>
                  <a:pt x="37187" y="51543"/>
                </a:lnTo>
                <a:lnTo>
                  <a:pt x="46025" y="41076"/>
                </a:lnTo>
                <a:lnTo>
                  <a:pt x="49015" y="27772"/>
                </a:lnTo>
                <a:lnTo>
                  <a:pt x="45484" y="13403"/>
                </a:lnTo>
                <a:lnTo>
                  <a:pt x="36247" y="3387"/>
                </a:lnTo>
                <a:lnTo>
                  <a:pt x="24507" y="0"/>
                </a:lnTo>
                <a:lnTo>
                  <a:pt x="11827" y="4001"/>
                </a:lnTo>
                <a:lnTo>
                  <a:pt x="2989" y="14468"/>
                </a:lnTo>
                <a:lnTo>
                  <a:pt x="0" y="27772"/>
                </a:lnTo>
                <a:close/>
              </a:path>
            </a:pathLst>
          </a:custGeom>
          <a:ln w="4313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7D897502-4166-48F0-8520-C3847E6D0AEF}"/>
              </a:ext>
            </a:extLst>
          </p:cNvPr>
          <p:cNvSpPr/>
          <p:nvPr/>
        </p:nvSpPr>
        <p:spPr>
          <a:xfrm>
            <a:off x="8791575" y="7046913"/>
            <a:ext cx="361950" cy="50006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412DB527-08D3-4AF5-AE8C-086D2FEA962F}"/>
              </a:ext>
            </a:extLst>
          </p:cNvPr>
          <p:cNvSpPr/>
          <p:nvPr/>
        </p:nvSpPr>
        <p:spPr>
          <a:xfrm>
            <a:off x="8836025" y="7070725"/>
            <a:ext cx="192088" cy="330200"/>
          </a:xfrm>
          <a:custGeom>
            <a:avLst/>
            <a:gdLst/>
            <a:ahLst/>
            <a:cxnLst/>
            <a:rect l="l" t="t" r="r" b="b"/>
            <a:pathLst>
              <a:path w="111125" h="191770">
                <a:moveTo>
                  <a:pt x="0" y="0"/>
                </a:moveTo>
                <a:lnTo>
                  <a:pt x="110750" y="191420"/>
                </a:lnTo>
              </a:path>
            </a:pathLst>
          </a:custGeom>
          <a:ln w="11502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8A6EBD73-A894-4C15-8B0A-4E69068C226E}"/>
              </a:ext>
            </a:extLst>
          </p:cNvPr>
          <p:cNvSpPr/>
          <p:nvPr/>
        </p:nvSpPr>
        <p:spPr>
          <a:xfrm>
            <a:off x="8956675" y="7321550"/>
            <a:ext cx="82550" cy="96838"/>
          </a:xfrm>
          <a:custGeom>
            <a:avLst/>
            <a:gdLst/>
            <a:ahLst/>
            <a:cxnLst/>
            <a:rect l="l" t="t" r="r" b="b"/>
            <a:pathLst>
              <a:path w="47625" h="55879">
                <a:moveTo>
                  <a:pt x="6659" y="19355"/>
                </a:moveTo>
                <a:lnTo>
                  <a:pt x="3146" y="20316"/>
                </a:lnTo>
                <a:lnTo>
                  <a:pt x="0" y="25835"/>
                </a:lnTo>
                <a:lnTo>
                  <a:pt x="961" y="29347"/>
                </a:lnTo>
                <a:lnTo>
                  <a:pt x="46991" y="55593"/>
                </a:lnTo>
                <a:lnTo>
                  <a:pt x="47061" y="35833"/>
                </a:lnTo>
                <a:lnTo>
                  <a:pt x="35558" y="35833"/>
                </a:lnTo>
                <a:lnTo>
                  <a:pt x="6659" y="19355"/>
                </a:lnTo>
                <a:close/>
              </a:path>
              <a:path w="47625" h="55879">
                <a:moveTo>
                  <a:pt x="38261" y="0"/>
                </a:moveTo>
                <a:lnTo>
                  <a:pt x="35677" y="2566"/>
                </a:lnTo>
                <a:lnTo>
                  <a:pt x="35558" y="35833"/>
                </a:lnTo>
                <a:lnTo>
                  <a:pt x="47061" y="35833"/>
                </a:lnTo>
                <a:lnTo>
                  <a:pt x="47120" y="19355"/>
                </a:lnTo>
                <a:lnTo>
                  <a:pt x="47139" y="2566"/>
                </a:lnTo>
                <a:lnTo>
                  <a:pt x="44614" y="23"/>
                </a:lnTo>
                <a:lnTo>
                  <a:pt x="382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CF1DC7D0-2721-44F0-AFD7-8C36E8DD48B9}"/>
              </a:ext>
            </a:extLst>
          </p:cNvPr>
          <p:cNvSpPr txBox="1"/>
          <p:nvPr/>
        </p:nvSpPr>
        <p:spPr>
          <a:xfrm>
            <a:off x="9058275" y="6208713"/>
            <a:ext cx="134938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3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A2315B47-79D6-4106-9001-F290AD37694A}"/>
              </a:ext>
            </a:extLst>
          </p:cNvPr>
          <p:cNvSpPr txBox="1"/>
          <p:nvPr/>
        </p:nvSpPr>
        <p:spPr>
          <a:xfrm>
            <a:off x="9682163" y="6902450"/>
            <a:ext cx="134937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4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059F37A6-F430-418F-8B82-566A30DD79A0}"/>
              </a:ext>
            </a:extLst>
          </p:cNvPr>
          <p:cNvSpPr txBox="1"/>
          <p:nvPr/>
        </p:nvSpPr>
        <p:spPr>
          <a:xfrm>
            <a:off x="8448675" y="6902450"/>
            <a:ext cx="134938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80" dirty="0">
                <a:latin typeface="Calibri"/>
                <a:ea typeface="+mn-ea"/>
                <a:cs typeface="Calibri"/>
              </a:rPr>
              <a:t>1</a:t>
            </a:r>
            <a:endParaRPr sz="1380">
              <a:latin typeface="Calibri"/>
              <a:ea typeface="+mn-ea"/>
              <a:cs typeface="Calibri"/>
            </a:endParaRPr>
          </a:p>
        </p:txBody>
      </p:sp>
      <p:sp>
        <p:nvSpPr>
          <p:cNvPr id="34952" name="object 141">
            <a:extLst>
              <a:ext uri="{FF2B5EF4-FFF2-40B4-BE49-F238E27FC236}">
                <a16:creationId xmlns:a16="http://schemas.microsoft.com/office/drawing/2014/main" id="{94EF1E3D-DC24-483B-A11E-82B7C5986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8156575"/>
            <a:ext cx="11558587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895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Book Antiqua" panose="02040602050305030304" pitchFamily="18" charset="0"/>
              </a:rPr>
              <a:t>极端情况，按递增或递减的顺序插入元素，会导致直线型的二元树，使得搜索时间是</a:t>
            </a:r>
            <a:r>
              <a:rPr lang="en-US" altLang="zh-CN" sz="3600">
                <a:latin typeface="Book Antiqua" panose="02040602050305030304" pitchFamily="18" charset="0"/>
              </a:rPr>
              <a:t>O(</a:t>
            </a:r>
            <a:r>
              <a:rPr lang="en-US" altLang="zh-CN" sz="3600" i="1">
                <a:latin typeface="Book Antiqua" panose="02040602050305030304" pitchFamily="18" charset="0"/>
              </a:rPr>
              <a:t>n</a:t>
            </a:r>
            <a:r>
              <a:rPr lang="en-US" altLang="zh-CN" sz="3600">
                <a:latin typeface="Book Antiqua" panose="02040602050305030304" pitchFamily="18" charset="0"/>
              </a:rPr>
              <a:t>)</a:t>
            </a:r>
            <a:r>
              <a:rPr lang="zh-CN" altLang="en-US" sz="3600">
                <a:latin typeface="Book Antiqua" panose="02040602050305030304" pitchFamily="18" charset="0"/>
              </a:rPr>
              <a:t>。</a:t>
            </a:r>
            <a:endParaRPr lang="en-US" altLang="zh-CN" sz="3600">
              <a:latin typeface="Book Antiqua" panose="02040602050305030304" pitchFamily="18" charset="0"/>
            </a:endParaRPr>
          </a:p>
          <a:p>
            <a:pPr eaLnBrk="1" hangingPunct="1"/>
            <a:r>
              <a:rPr lang="zh-CN" altLang="en-US" sz="3600">
                <a:latin typeface="Book Antiqua" panose="02040602050305030304" pitchFamily="18" charset="0"/>
              </a:rPr>
              <a:t>后面章节再讨论如何保持二元树的平衡。</a:t>
            </a:r>
            <a:endParaRPr lang="zh-CN" altLang="zh-CN" sz="3600">
              <a:latin typeface="Book Antiqua" panose="02040602050305030304" pitchFamily="18" charset="0"/>
            </a:endParaRPr>
          </a:p>
        </p:txBody>
      </p:sp>
      <p:sp>
        <p:nvSpPr>
          <p:cNvPr id="34953" name="矩形 143">
            <a:extLst>
              <a:ext uri="{FF2B5EF4-FFF2-40B4-BE49-F238E27FC236}">
                <a16:creationId xmlns:a16="http://schemas.microsoft.com/office/drawing/2014/main" id="{E26C6ADC-5DB5-465B-962F-319FE94E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900" y="7408863"/>
            <a:ext cx="303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CDE021C1-8FC7-4EF8-9E93-6F5E9A3E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10058400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92125" indent="-4699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Book Antiqua" panose="02040602050305030304" pitchFamily="18" charset="0"/>
              <a:buAutoNum type="arabicPlain"/>
            </a:pPr>
            <a:r>
              <a:rPr lang="zh-CN" altLang="zh-CN" sz="4800" b="1">
                <a:latin typeface="Book Antiqua" panose="02040602050305030304" pitchFamily="18" charset="0"/>
              </a:rPr>
              <a:t>Introduction</a:t>
            </a:r>
            <a:endParaRPr lang="zh-CN" altLang="zh-CN" sz="48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buFont typeface="Wingdings" panose="05000000000000000000" pitchFamily="2" charset="2"/>
              <a:buChar char="u"/>
            </a:pPr>
            <a:r>
              <a:rPr lang="zh-CN" altLang="en-US" sz="4000">
                <a:latin typeface="Book Antiqua" panose="02040602050305030304" pitchFamily="18" charset="0"/>
              </a:rPr>
              <a:t>采用二分查找树</a:t>
            </a:r>
            <a:r>
              <a:rPr lang="en-US" altLang="zh-CN" sz="4000">
                <a:latin typeface="Book Antiqua" panose="02040602050305030304" pitchFamily="18" charset="0"/>
              </a:rPr>
              <a:t>(</a:t>
            </a:r>
            <a:r>
              <a:rPr lang="en-US" altLang="zh-CN" sz="4000" i="1">
                <a:latin typeface="Book Antiqua" panose="02040602050305030304" pitchFamily="18" charset="0"/>
              </a:rPr>
              <a:t>binary search trees)</a:t>
            </a:r>
            <a:r>
              <a:rPr lang="zh-CN" altLang="en-US" sz="4000">
                <a:latin typeface="Book Antiqua" panose="02040602050305030304" pitchFamily="18" charset="0"/>
              </a:rPr>
              <a:t>来实现关联数组。</a:t>
            </a:r>
            <a:endParaRPr lang="en-US" altLang="zh-CN" sz="40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buFont typeface="Wingdings" panose="05000000000000000000" pitchFamily="2" charset="2"/>
              <a:buChar char="u"/>
            </a:pPr>
            <a:r>
              <a:rPr lang="zh-CN" altLang="en-US" sz="4000">
                <a:latin typeface="Book Antiqua" panose="02040602050305030304" pitchFamily="18" charset="0"/>
              </a:rPr>
              <a:t>对插入、搜索和删除（本章未讨论删除）操作，达到</a:t>
            </a:r>
            <a:r>
              <a:rPr lang="zh-CN" altLang="zh-CN" sz="4000">
                <a:latin typeface="Book Antiqua" panose="02040602050305030304" pitchFamily="18" charset="0"/>
              </a:rPr>
              <a:t> </a:t>
            </a:r>
            <a:r>
              <a:rPr lang="zh-CN" altLang="zh-CN" sz="4000" i="1">
                <a:latin typeface="Verdana" panose="020B0604030504040204" pitchFamily="34" charset="0"/>
              </a:rPr>
              <a:t>O</a:t>
            </a:r>
            <a:r>
              <a:rPr lang="zh-CN" altLang="zh-CN" sz="4000">
                <a:latin typeface="Garamond" panose="02020404030301010803" pitchFamily="18" charset="0"/>
              </a:rPr>
              <a:t>(log(</a:t>
            </a:r>
            <a:r>
              <a:rPr lang="zh-CN" altLang="zh-CN" sz="4000" i="1">
                <a:latin typeface="Verdana" panose="020B0604030504040204" pitchFamily="34" charset="0"/>
              </a:rPr>
              <a:t>n</a:t>
            </a:r>
            <a:r>
              <a:rPr lang="zh-CN" altLang="zh-CN" sz="4000">
                <a:latin typeface="Garamond" panose="02020404030301010803" pitchFamily="18" charset="0"/>
              </a:rPr>
              <a:t>))</a:t>
            </a:r>
            <a:r>
              <a:rPr lang="zh-CN" altLang="en-US" sz="4000">
                <a:latin typeface="Garamond" panose="02020404030301010803" pitchFamily="18" charset="0"/>
              </a:rPr>
              <a:t>的最坏渐进时间复杂度。</a:t>
            </a:r>
            <a:r>
              <a:rPr lang="zh-CN" altLang="zh-CN" sz="4000">
                <a:latin typeface="Garamond" panose="02020404030301010803" pitchFamily="18" charset="0"/>
              </a:rPr>
              <a:t> </a:t>
            </a:r>
            <a:endParaRPr lang="en-US" altLang="zh-CN" sz="400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buFont typeface="Wingdings" panose="05000000000000000000" pitchFamily="2" charset="2"/>
              <a:buChar char="u"/>
            </a:pPr>
            <a:r>
              <a:rPr lang="zh-CN" altLang="en-US" sz="4000">
                <a:latin typeface="Garamond" panose="02020404030301010803" pitchFamily="18" charset="0"/>
              </a:rPr>
              <a:t>从最坏渐进时间复杂度角度来说，优于用哈希表实现。</a:t>
            </a:r>
            <a:endParaRPr lang="zh-CN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F7BB37-335B-4FEA-B795-B5296A986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E16DAB-CF95-482E-B30E-3999FDF4F8B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5">
            <a:extLst>
              <a:ext uri="{FF2B5EF4-FFF2-40B4-BE49-F238E27FC236}">
                <a16:creationId xmlns:a16="http://schemas.microsoft.com/office/drawing/2014/main" id="{31E1292D-ED70-4B75-8BBF-6EF39555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1165860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800" b="1">
                <a:latin typeface="Book Antiqua" panose="02040602050305030304" pitchFamily="18" charset="0"/>
              </a:rPr>
              <a:t>Exercises</a:t>
            </a:r>
            <a:endParaRPr lang="zh-CN" altLang="zh-CN" sz="4800">
              <a:latin typeface="Book Antiqua" panose="02040602050305030304" pitchFamily="18" charset="0"/>
            </a:endParaRPr>
          </a:p>
          <a:p>
            <a:pPr eaLnBrk="1" hangingPunct="1">
              <a:spcBef>
                <a:spcPts val="1988"/>
              </a:spcBef>
            </a:pPr>
            <a:r>
              <a:rPr lang="zh-CN" altLang="zh-CN" sz="4000" b="1">
                <a:latin typeface="Book Antiqua" panose="02040602050305030304" pitchFamily="18" charset="0"/>
              </a:rPr>
              <a:t>Exercise 1  </a:t>
            </a:r>
            <a:r>
              <a:rPr lang="zh-CN" altLang="zh-CN" sz="4000" i="1">
                <a:latin typeface="Book Antiqua" panose="02040602050305030304" pitchFamily="18" charset="0"/>
              </a:rPr>
              <a:t>Rewrite </a:t>
            </a:r>
            <a:r>
              <a:rPr lang="zh-CN" altLang="zh-CN" sz="4000">
                <a:latin typeface="MS Gothic" panose="020B0609070205080204" pitchFamily="49" charset="-128"/>
                <a:ea typeface="MS Gothic" panose="020B0609070205080204" pitchFamily="49" charset="-128"/>
              </a:rPr>
              <a:t>tree_lookup </a:t>
            </a:r>
            <a:r>
              <a:rPr lang="zh-CN" altLang="zh-CN" sz="4000" i="1">
                <a:latin typeface="Book Antiqua" panose="02040602050305030304" pitchFamily="18" charset="0"/>
              </a:rPr>
              <a:t>to be iterative rather than recursive.</a:t>
            </a:r>
            <a:endParaRPr lang="zh-CN" altLang="zh-CN" sz="4000">
              <a:latin typeface="Book Antiqua" panose="02040602050305030304" pitchFamily="18" charset="0"/>
            </a:endParaRPr>
          </a:p>
          <a:p>
            <a:pPr eaLnBrk="1" hangingPunct="1">
              <a:spcBef>
                <a:spcPts val="75"/>
              </a:spcBef>
            </a:pPr>
            <a:endParaRPr lang="zh-CN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3000"/>
              </a:lnSpc>
            </a:pPr>
            <a:r>
              <a:rPr lang="zh-CN" altLang="zh-CN" sz="4000" b="1">
                <a:latin typeface="Book Antiqua" panose="02040602050305030304" pitchFamily="18" charset="0"/>
              </a:rPr>
              <a:t>Exercise 2  </a:t>
            </a:r>
            <a:r>
              <a:rPr lang="zh-CN" altLang="zh-CN" sz="4000" i="1">
                <a:latin typeface="Book Antiqua" panose="02040602050305030304" pitchFamily="18" charset="0"/>
              </a:rPr>
              <a:t>Rewrite </a:t>
            </a:r>
            <a:r>
              <a:rPr lang="zh-CN" altLang="zh-CN" sz="4000">
                <a:latin typeface="MS Gothic" panose="020B0609070205080204" pitchFamily="49" charset="-128"/>
                <a:ea typeface="MS Gothic" panose="020B0609070205080204" pitchFamily="49" charset="-128"/>
              </a:rPr>
              <a:t>tree_insert </a:t>
            </a:r>
            <a:r>
              <a:rPr lang="zh-CN" altLang="zh-CN" sz="4000" i="1">
                <a:latin typeface="Book Antiqua" panose="02040602050305030304" pitchFamily="18" charset="0"/>
              </a:rPr>
              <a:t>to be iterative rather than recursive.   [</a:t>
            </a:r>
            <a:r>
              <a:rPr lang="zh-CN" altLang="zh-CN" sz="4000" b="1" i="1">
                <a:latin typeface="Book Antiqua" panose="02040602050305030304" pitchFamily="18" charset="0"/>
              </a:rPr>
              <a:t>Hint: </a:t>
            </a:r>
            <a:r>
              <a:rPr lang="zh-CN" altLang="zh-CN" sz="4000" i="1">
                <a:latin typeface="Book Antiqua" panose="02040602050305030304" pitchFamily="18" charset="0"/>
              </a:rPr>
              <a:t>The difficulty will be to update the pointers in the parents when we replace a node that is null. For that purpose we can keep a “trailing” pointer which should be the parent of the note currently under consideration.]</a:t>
            </a:r>
            <a:endParaRPr lang="zh-CN" altLang="zh-CN" sz="400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5B86DE-CB9D-4F90-8C23-8EBD0B86036C}"/>
              </a:ext>
            </a:extLst>
          </p:cNvPr>
          <p:cNvSpPr/>
          <p:nvPr/>
        </p:nvSpPr>
        <p:spPr>
          <a:xfrm>
            <a:off x="990600" y="381000"/>
            <a:ext cx="11887200" cy="8716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75"/>
              </a:spcBef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  <a:defRPr/>
            </a:pPr>
            <a:r>
              <a:rPr lang="zh-CN" altLang="zh-CN" sz="3600" b="1" dirty="0">
                <a:latin typeface="Book Antiqua" panose="02040602050305030304" pitchFamily="18" charset="0"/>
              </a:rPr>
              <a:t>Exercise 3  </a:t>
            </a:r>
            <a:r>
              <a:rPr lang="zh-CN" altLang="zh-CN" sz="3600" i="1" dirty="0">
                <a:latin typeface="Book Antiqua" panose="02040602050305030304" pitchFamily="18" charset="0"/>
              </a:rPr>
              <a:t>The binary search tree interface only expected a single function for key comparison to be provided by the client:</a:t>
            </a:r>
            <a:endParaRPr lang="zh-CN" altLang="zh-CN" sz="3600" dirty="0">
              <a:latin typeface="Book Antiqua" panose="02040602050305030304" pitchFamily="18" charset="0"/>
            </a:endParaRPr>
          </a:p>
          <a:p>
            <a:pPr eaLnBrk="1" hangingPunct="1">
              <a:spcBef>
                <a:spcPts val="1600"/>
              </a:spcBef>
              <a:defRPr/>
            </a:pPr>
            <a:r>
              <a:rPr lang="zh-CN" altLang="zh-CN" sz="3600" dirty="0">
                <a:latin typeface="+mn-ea"/>
              </a:rPr>
              <a:t>int key_compare(key k1, key k2)</a:t>
            </a:r>
          </a:p>
          <a:p>
            <a:pPr eaLnBrk="1" hangingPunct="1">
              <a:spcBef>
                <a:spcPts val="63"/>
              </a:spcBef>
              <a:defRPr/>
            </a:pPr>
            <a:r>
              <a:rPr lang="zh-CN" altLang="zh-CN" sz="3600" dirty="0">
                <a:latin typeface="+mn-ea"/>
              </a:rPr>
              <a:t>//@ensures -1 &lt;= \result &amp;&amp; \result &lt;= 1;</a:t>
            </a:r>
          </a:p>
          <a:p>
            <a:pPr eaLnBrk="1" hangingPunct="1">
              <a:defRPr/>
            </a:pP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  <a:spcBef>
                <a:spcPts val="1700"/>
              </a:spcBef>
              <a:defRPr/>
            </a:pPr>
            <a:r>
              <a:rPr lang="zh-CN" altLang="zh-CN" sz="3600" i="1" dirty="0">
                <a:latin typeface="Book Antiqua" panose="02040602050305030304" pitchFamily="18" charset="0"/>
              </a:rPr>
              <a:t>An alternative design would have been to, instead, expect the client to provide a set of key comparison functions, one for each outcome:</a:t>
            </a:r>
            <a:endParaRPr lang="zh-CN" altLang="zh-CN" sz="36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03000"/>
              </a:lnSpc>
              <a:spcBef>
                <a:spcPts val="1538"/>
              </a:spcBef>
              <a:defRPr/>
            </a:pPr>
            <a:r>
              <a:rPr lang="zh-CN" altLang="zh-CN" sz="3600" dirty="0">
                <a:latin typeface="+mn-ea"/>
              </a:rPr>
              <a:t>bool key_equal(key k1, key k2); </a:t>
            </a:r>
            <a:endParaRPr lang="en-US" altLang="zh-CN" sz="3600" dirty="0">
              <a:latin typeface="+mn-ea"/>
            </a:endParaRPr>
          </a:p>
          <a:p>
            <a:pPr eaLnBrk="1" hangingPunct="1">
              <a:lnSpc>
                <a:spcPct val="103000"/>
              </a:lnSpc>
              <a:spcBef>
                <a:spcPts val="1538"/>
              </a:spcBef>
              <a:defRPr/>
            </a:pPr>
            <a:r>
              <a:rPr lang="zh-CN" altLang="zh-CN" sz="3600" dirty="0">
                <a:latin typeface="+mn-ea"/>
              </a:rPr>
              <a:t>bool key_greater(key k1, key k2); </a:t>
            </a:r>
            <a:endParaRPr lang="en-US" altLang="zh-CN" sz="3600" dirty="0">
              <a:latin typeface="+mn-ea"/>
            </a:endParaRPr>
          </a:p>
          <a:p>
            <a:pPr eaLnBrk="1" hangingPunct="1">
              <a:lnSpc>
                <a:spcPct val="103000"/>
              </a:lnSpc>
              <a:spcBef>
                <a:spcPts val="1538"/>
              </a:spcBef>
              <a:defRPr/>
            </a:pPr>
            <a:r>
              <a:rPr lang="zh-CN" altLang="zh-CN" sz="3600" dirty="0">
                <a:latin typeface="+mn-ea"/>
              </a:rPr>
              <a:t>bool key_less(key k1, key k2);</a:t>
            </a:r>
          </a:p>
          <a:p>
            <a:pPr eaLnBrk="1" hangingPunct="1">
              <a:defRPr/>
            </a:pP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3600" i="1" dirty="0">
                <a:latin typeface="Book Antiqua" panose="02040602050305030304" pitchFamily="18" charset="0"/>
              </a:rPr>
              <a:t>What are the advantages and disadvantages of such a design?</a:t>
            </a:r>
            <a:endParaRPr lang="zh-CN" altLang="zh-CN" sz="3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75CD3E34-9B7D-481E-969A-4CF4A3AC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111252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92125" indent="-4699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13"/>
              </a:spcBef>
              <a:buFont typeface="Book Antiqua" panose="02040602050305030304" pitchFamily="18" charset="0"/>
              <a:buAutoNum type="arabicPlain" startAt="2"/>
            </a:pPr>
            <a:r>
              <a:rPr lang="zh-CN" altLang="en-US" sz="4000" b="1">
                <a:latin typeface="Book Antiqua" panose="02040602050305030304" pitchFamily="18" charset="0"/>
              </a:rPr>
              <a:t>有序关联数组</a:t>
            </a:r>
            <a:r>
              <a:rPr lang="en-US" altLang="zh-CN" sz="4000" b="1">
                <a:latin typeface="Book Antiqua" panose="02040602050305030304" pitchFamily="18" charset="0"/>
              </a:rPr>
              <a:t>(</a:t>
            </a:r>
            <a:r>
              <a:rPr lang="zh-CN" altLang="zh-CN" sz="4000" b="1">
                <a:latin typeface="Book Antiqua" panose="02040602050305030304" pitchFamily="18" charset="0"/>
              </a:rPr>
              <a:t>Ordered Associative Arrays</a:t>
            </a:r>
            <a:r>
              <a:rPr lang="en-US" altLang="zh-CN" sz="4000" b="1">
                <a:latin typeface="Book Antiqua" panose="02040602050305030304" pitchFamily="18" charset="0"/>
              </a:rPr>
              <a:t>)</a:t>
            </a:r>
            <a:endParaRPr lang="zh-CN" altLang="zh-CN" sz="40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>
                <a:latin typeface="Book Antiqua" panose="02040602050305030304" pitchFamily="18" charset="0"/>
              </a:rPr>
              <a:t>实现关联数组第一种方案：用哈希表。依赖于哈希函数的好坏，哈希函数不好的话，最坏查找时间是</a:t>
            </a:r>
            <a:r>
              <a:rPr lang="en-US" altLang="zh-CN" sz="3600">
                <a:latin typeface="Book Antiqua" panose="02040602050305030304" pitchFamily="18" charset="0"/>
              </a:rPr>
              <a:t>O(</a:t>
            </a:r>
            <a:r>
              <a:rPr lang="en-US" altLang="zh-CN" sz="3600" i="1">
                <a:latin typeface="Book Antiqua" panose="02040602050305030304" pitchFamily="18" charset="0"/>
              </a:rPr>
              <a:t>n</a:t>
            </a:r>
            <a:r>
              <a:rPr lang="en-US" altLang="zh-CN" sz="3600">
                <a:latin typeface="Book Antiqua" panose="02040602050305030304" pitchFamily="18" charset="0"/>
              </a:rPr>
              <a:t>)</a:t>
            </a:r>
            <a:r>
              <a:rPr lang="zh-CN" altLang="en-US" sz="3600">
                <a:latin typeface="Book Antiqua" panose="02040602050305030304" pitchFamily="18" charset="0"/>
              </a:rPr>
              <a:t>的。</a:t>
            </a:r>
            <a:endParaRPr lang="en-US" altLang="zh-CN" sz="36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>
                <a:latin typeface="Book Antiqua" panose="02040602050305030304" pitchFamily="18" charset="0"/>
              </a:rPr>
              <a:t>第二种方案：将所有元素按关键字排序，放入数组。采用二分查找，查找时间复杂度是</a:t>
            </a:r>
            <a:r>
              <a:rPr lang="zh-CN" altLang="zh-CN" sz="3600" i="1">
                <a:latin typeface="Verdana" panose="020B0604030504040204" pitchFamily="34" charset="0"/>
              </a:rPr>
              <a:t>O</a:t>
            </a:r>
            <a:r>
              <a:rPr lang="zh-CN" altLang="zh-CN" sz="3600">
                <a:latin typeface="Garamond" panose="02020404030301010803" pitchFamily="18" charset="0"/>
              </a:rPr>
              <a:t>(log(</a:t>
            </a:r>
            <a:r>
              <a:rPr lang="zh-CN" altLang="zh-CN" sz="3600" i="1">
                <a:latin typeface="Verdana" panose="020B0604030504040204" pitchFamily="34" charset="0"/>
              </a:rPr>
              <a:t>n</a:t>
            </a:r>
            <a:r>
              <a:rPr lang="zh-CN" altLang="zh-CN" sz="3600">
                <a:latin typeface="Garamond" panose="02020404030301010803" pitchFamily="18" charset="0"/>
              </a:rPr>
              <a:t>))</a:t>
            </a:r>
            <a:r>
              <a:rPr lang="zh-CN" altLang="en-US" sz="3600">
                <a:latin typeface="Book Antiqua" panose="02040602050305030304" pitchFamily="18" charset="0"/>
              </a:rPr>
              <a:t>；但插入一个元素则最坏需要</a:t>
            </a:r>
            <a:r>
              <a:rPr lang="en-US" altLang="zh-CN" sz="3600">
                <a:latin typeface="Book Antiqua" panose="02040602050305030304" pitchFamily="18" charset="0"/>
              </a:rPr>
              <a:t> </a:t>
            </a:r>
            <a:r>
              <a:rPr lang="en-US" altLang="zh-CN" sz="3600" i="1">
                <a:latin typeface="Verdana" panose="020B0604030504040204" pitchFamily="34" charset="0"/>
              </a:rPr>
              <a:t>O</a:t>
            </a:r>
            <a:r>
              <a:rPr lang="en-US" altLang="zh-CN" sz="3600">
                <a:latin typeface="Garamond" panose="02020404030301010803" pitchFamily="18" charset="0"/>
              </a:rPr>
              <a:t>(</a:t>
            </a:r>
            <a:r>
              <a:rPr lang="en-US" altLang="zh-CN" sz="3600" i="1">
                <a:latin typeface="Verdana" panose="020B0604030504040204" pitchFamily="34" charset="0"/>
              </a:rPr>
              <a:t>n</a:t>
            </a:r>
            <a:r>
              <a:rPr lang="en-US" altLang="zh-CN" sz="3600">
                <a:latin typeface="Garamond" panose="02020404030301010803" pitchFamily="18" charset="0"/>
              </a:rPr>
              <a:t>) </a:t>
            </a:r>
            <a:r>
              <a:rPr lang="zh-CN" altLang="en-US" sz="3600">
                <a:latin typeface="Garamond" panose="02020404030301010803" pitchFamily="18" charset="0"/>
              </a:rPr>
              <a:t>步，因为需要把关键字较大的元素后移。</a:t>
            </a:r>
            <a:r>
              <a:rPr lang="zh-CN" altLang="en-US" sz="3600">
                <a:latin typeface="Book Antiqua" panose="02040602050305030304" pitchFamily="18" charset="0"/>
              </a:rPr>
              <a:t>为确保空间够用，还要把数组实现为无界数组。</a:t>
            </a:r>
            <a:endParaRPr lang="en-US" altLang="zh-CN" sz="36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en-US" altLang="zh-CN" sz="3600">
                <a:latin typeface="Book Antiqua" panose="02040602050305030304" pitchFamily="18" charset="0"/>
              </a:rPr>
              <a:t> </a:t>
            </a:r>
            <a:r>
              <a:rPr lang="zh-CN" altLang="en-US" sz="3600">
                <a:latin typeface="Book Antiqua" panose="02040602050305030304" pitchFamily="18" charset="0"/>
              </a:rPr>
              <a:t>本章沿续第二种方案。但数组这种数据结构不够灵活，我们要发明新的数据结构，使得不仅查找操作，连插入操作也变得经济适用。</a:t>
            </a:r>
            <a:endParaRPr lang="en-US" altLang="zh-CN" sz="36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</a:pPr>
            <a:endParaRPr lang="zh-CN" altLang="zh-CN" sz="3600">
              <a:latin typeface="Book Antiqua" panose="0204060205030503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055044-8F37-4EF8-B105-94DAA6AE6831}"/>
              </a:ext>
            </a:extLst>
          </p:cNvPr>
          <p:cNvSpPr txBox="1"/>
          <p:nvPr/>
        </p:nvSpPr>
        <p:spPr>
          <a:xfrm>
            <a:off x="3389313" y="10650538"/>
            <a:ext cx="7904162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spc="-17" dirty="0">
                <a:latin typeface="Book Antiqua"/>
                <a:ea typeface="+mn-ea"/>
                <a:cs typeface="Book Antiqua"/>
              </a:rPr>
              <a:t>would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be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i="1" spc="-9" dirty="0">
                <a:latin typeface="Verdana"/>
                <a:ea typeface="+mn-ea"/>
                <a:cs typeface="Verdana"/>
              </a:rPr>
              <a:t>O</a:t>
            </a:r>
            <a:r>
              <a:rPr sz="1898" spc="164" dirty="0">
                <a:latin typeface="Garamond"/>
                <a:ea typeface="+mn-ea"/>
                <a:cs typeface="Garamond"/>
              </a:rPr>
              <a:t>(</a:t>
            </a:r>
            <a:r>
              <a:rPr sz="1898" i="1" spc="-78" dirty="0">
                <a:latin typeface="Verdana"/>
                <a:ea typeface="+mn-ea"/>
                <a:cs typeface="Verdana"/>
              </a:rPr>
              <a:t>n</a:t>
            </a:r>
            <a:r>
              <a:rPr sz="1898" spc="164" dirty="0">
                <a:latin typeface="Garamond"/>
                <a:ea typeface="+mn-ea"/>
                <a:cs typeface="Garamond"/>
              </a:rPr>
              <a:t>)</a:t>
            </a:r>
            <a:r>
              <a:rPr sz="1898" spc="-9" dirty="0">
                <a:latin typeface="Book Antiqua"/>
                <a:ea typeface="+mn-ea"/>
                <a:cs typeface="Book Antiqua"/>
              </a:rPr>
              <a:t>,</a:t>
            </a:r>
            <a:r>
              <a:rPr sz="1898" spc="129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because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it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takes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i="1" spc="-9" dirty="0">
                <a:latin typeface="Verdana"/>
                <a:ea typeface="+mn-ea"/>
                <a:cs typeface="Verdana"/>
              </a:rPr>
              <a:t>O</a:t>
            </a:r>
            <a:r>
              <a:rPr sz="1898" spc="69" dirty="0">
                <a:latin typeface="Garamond"/>
                <a:ea typeface="+mn-ea"/>
                <a:cs typeface="Garamond"/>
              </a:rPr>
              <a:t>(log</a:t>
            </a:r>
            <a:r>
              <a:rPr sz="1898" spc="-138" dirty="0">
                <a:latin typeface="Garamond"/>
                <a:ea typeface="+mn-ea"/>
                <a:cs typeface="Garamond"/>
              </a:rPr>
              <a:t> </a:t>
            </a:r>
            <a:r>
              <a:rPr sz="1898" i="1" spc="-78" dirty="0">
                <a:latin typeface="Verdana"/>
                <a:ea typeface="+mn-ea"/>
                <a:cs typeface="Verdana"/>
              </a:rPr>
              <a:t>n</a:t>
            </a:r>
            <a:r>
              <a:rPr sz="1898" spc="164" dirty="0">
                <a:latin typeface="Garamond"/>
                <a:ea typeface="+mn-ea"/>
                <a:cs typeface="Garamond"/>
              </a:rPr>
              <a:t>)</a:t>
            </a:r>
            <a:r>
              <a:rPr sz="1898" spc="104" dirty="0">
                <a:latin typeface="Garamond"/>
                <a:ea typeface="+mn-ea"/>
                <a:cs typeface="Garamond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steps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to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find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the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right</a:t>
            </a:r>
            <a:r>
              <a:rPr sz="1898" spc="104" dirty="0">
                <a:latin typeface="Book Antiqua"/>
                <a:ea typeface="+mn-ea"/>
                <a:cs typeface="Book Antiqua"/>
              </a:rPr>
              <a:t> </a:t>
            </a:r>
            <a:r>
              <a:rPr sz="1898" spc="-9" dirty="0">
                <a:latin typeface="Book Antiqua"/>
                <a:ea typeface="+mn-ea"/>
                <a:cs typeface="Book Antiqua"/>
              </a:rPr>
              <a:t>place,</a:t>
            </a:r>
            <a:r>
              <a:rPr sz="1898" spc="129" dirty="0">
                <a:latin typeface="Book Antiqua"/>
                <a:ea typeface="+mn-ea"/>
                <a:cs typeface="Book Antiqua"/>
              </a:rPr>
              <a:t> </a:t>
            </a:r>
            <a:r>
              <a:rPr sz="1898" spc="-17" dirty="0">
                <a:latin typeface="Book Antiqua"/>
                <a:ea typeface="+mn-ea"/>
                <a:cs typeface="Book Antiqua"/>
              </a:rPr>
              <a:t>b</a:t>
            </a:r>
            <a:r>
              <a:rPr sz="1898" spc="-26" dirty="0">
                <a:latin typeface="Book Antiqua"/>
                <a:ea typeface="+mn-ea"/>
                <a:cs typeface="Book Antiqua"/>
              </a:rPr>
              <a:t>u</a:t>
            </a:r>
            <a:r>
              <a:rPr sz="1898" spc="-9" dirty="0">
                <a:latin typeface="Book Antiqua"/>
                <a:ea typeface="+mn-ea"/>
                <a:cs typeface="Book Antiqua"/>
              </a:rPr>
              <a:t>t</a:t>
            </a:r>
            <a:endParaRPr sz="1898">
              <a:latin typeface="Book Antiqua"/>
              <a:ea typeface="+mn-ea"/>
              <a:cs typeface="Book Antiqu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AB3A69-771C-401C-BC6B-E36153A44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48508D2-06C1-4E0E-ADC1-9889BD49534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F4DA60-4119-48E7-BE73-8C30AF7BCB92}"/>
              </a:ext>
            </a:extLst>
          </p:cNvPr>
          <p:cNvSpPr txBox="1"/>
          <p:nvPr/>
        </p:nvSpPr>
        <p:spPr>
          <a:xfrm>
            <a:off x="3389313" y="-1598613"/>
            <a:ext cx="2195512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b="1" spc="-17" dirty="0">
                <a:latin typeface="Book Antiqua"/>
                <a:ea typeface="+mn-ea"/>
                <a:cs typeface="Book Antiqua"/>
              </a:rPr>
              <a:t>Binary</a:t>
            </a:r>
            <a:r>
              <a:rPr sz="1898" b="1" spc="-9" dirty="0">
                <a:latin typeface="Book Antiqua"/>
                <a:ea typeface="+mn-ea"/>
                <a:cs typeface="Book Antiqua"/>
              </a:rPr>
              <a:t> </a:t>
            </a:r>
            <a:r>
              <a:rPr sz="1898" b="1" spc="-17" dirty="0">
                <a:latin typeface="Book Antiqua"/>
                <a:ea typeface="+mn-ea"/>
                <a:cs typeface="Book Antiqua"/>
              </a:rPr>
              <a:t>Search</a:t>
            </a:r>
            <a:r>
              <a:rPr sz="1898" b="1" spc="-9" dirty="0">
                <a:latin typeface="Book Antiqua"/>
                <a:ea typeface="+mn-ea"/>
                <a:cs typeface="Book Antiqua"/>
              </a:rPr>
              <a:t> </a:t>
            </a:r>
            <a:r>
              <a:rPr sz="1898" b="1" spc="-233" dirty="0">
                <a:latin typeface="Book Antiqua"/>
                <a:ea typeface="+mn-ea"/>
                <a:cs typeface="Book Antiqua"/>
              </a:rPr>
              <a:t>T</a:t>
            </a:r>
            <a:r>
              <a:rPr sz="1898" b="1" spc="-9" dirty="0">
                <a:latin typeface="Book Antiqua"/>
                <a:ea typeface="+mn-ea"/>
                <a:cs typeface="Book Antiqua"/>
              </a:rPr>
              <a:t>rees</a:t>
            </a:r>
            <a:endParaRPr sz="1898">
              <a:latin typeface="Book Antiqua"/>
              <a:ea typeface="+mn-ea"/>
              <a:cs typeface="Book Antiqu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7CDFD4-1419-42C4-B4E5-80CBE4704D3C}"/>
              </a:ext>
            </a:extLst>
          </p:cNvPr>
          <p:cNvSpPr txBox="1"/>
          <p:nvPr/>
        </p:nvSpPr>
        <p:spPr>
          <a:xfrm>
            <a:off x="10685463" y="-1598613"/>
            <a:ext cx="608012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b="1" spc="-17" dirty="0">
                <a:latin typeface="Book Antiqua"/>
                <a:ea typeface="+mn-ea"/>
                <a:cs typeface="Book Antiqua"/>
              </a:rPr>
              <a:t>L15.2</a:t>
            </a:r>
            <a:endParaRPr sz="1898">
              <a:latin typeface="Book Antiqua"/>
              <a:ea typeface="+mn-ea"/>
              <a:cs typeface="Book Antiqu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335E7B3-4DC5-4CBD-8066-E97854A8540E}"/>
              </a:ext>
            </a:extLst>
          </p:cNvPr>
          <p:cNvSpPr/>
          <p:nvPr/>
        </p:nvSpPr>
        <p:spPr>
          <a:xfrm>
            <a:off x="3411538" y="-1301750"/>
            <a:ext cx="786130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491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0CF794A6-D489-4FD6-A8C4-26C5139D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11506200" cy="835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188"/>
              </a:spcBef>
              <a:defRPr/>
            </a:pPr>
            <a:r>
              <a:rPr lang="zh-CN" altLang="zh-CN" sz="4000" b="1" dirty="0">
                <a:latin typeface="Book Antiqua" panose="02040602050305030304" pitchFamily="18" charset="0"/>
              </a:rPr>
              <a:t>3    </a:t>
            </a:r>
            <a:r>
              <a:rPr lang="zh-CN" altLang="en-US" sz="4000" b="1" dirty="0">
                <a:latin typeface="Book Antiqua" panose="02040602050305030304" pitchFamily="18" charset="0"/>
              </a:rPr>
              <a:t>抽象二分查找</a:t>
            </a:r>
            <a:r>
              <a:rPr lang="en-US" altLang="zh-CN" sz="4000" b="1" dirty="0">
                <a:latin typeface="Book Antiqua" panose="02040602050305030304" pitchFamily="18" charset="0"/>
              </a:rPr>
              <a:t>(</a:t>
            </a:r>
            <a:r>
              <a:rPr lang="zh-CN" altLang="zh-CN" sz="4000" b="1" dirty="0">
                <a:latin typeface="Book Antiqua" panose="02040602050305030304" pitchFamily="18" charset="0"/>
              </a:rPr>
              <a:t>Abstract Binary Search</a:t>
            </a:r>
            <a:r>
              <a:rPr lang="en-US" altLang="zh-CN" sz="4000" b="1" dirty="0">
                <a:latin typeface="Book Antiqua" panose="02040602050305030304" pitchFamily="18" charset="0"/>
              </a:rPr>
              <a:t>)</a:t>
            </a:r>
            <a:endParaRPr lang="zh-CN" altLang="zh-CN" sz="40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二分查找要比较待找的关键字与数据结构中的某个元素的关键字，如果相等，就返回元素的地址；如果较小，就在左边再找；如果较大，就在右边再找。</a:t>
            </a:r>
            <a:endParaRPr lang="en-US" altLang="zh-CN" sz="32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为保证二分查找的计算复杂度为</a:t>
            </a:r>
            <a:r>
              <a:rPr lang="zh-CN" altLang="zh-CN" sz="3200" dirty="0">
                <a:latin typeface="Book Antiqua" panose="02040602050305030304" pitchFamily="18" charset="0"/>
              </a:rPr>
              <a:t> </a:t>
            </a:r>
            <a:r>
              <a:rPr lang="zh-CN" altLang="zh-CN" sz="3200" i="1" dirty="0">
                <a:latin typeface="Verdana" panose="020B0604030504040204" pitchFamily="34" charset="0"/>
              </a:rPr>
              <a:t>O</a:t>
            </a:r>
            <a:r>
              <a:rPr lang="zh-CN" altLang="zh-CN" sz="3200" dirty="0">
                <a:latin typeface="Garamond" panose="02020404030301010803" pitchFamily="18" charset="0"/>
              </a:rPr>
              <a:t>(log </a:t>
            </a:r>
            <a:r>
              <a:rPr lang="zh-CN" altLang="zh-CN" sz="3200" i="1" dirty="0">
                <a:latin typeface="Verdana" panose="020B0604030504040204" pitchFamily="34" charset="0"/>
              </a:rPr>
              <a:t>n</a:t>
            </a:r>
            <a:r>
              <a:rPr lang="zh-CN" altLang="zh-CN" sz="3200" dirty="0">
                <a:latin typeface="Garamond" panose="02020404030301010803" pitchFamily="18" charset="0"/>
              </a:rPr>
              <a:t>)</a:t>
            </a:r>
            <a:r>
              <a:rPr lang="zh-CN" altLang="en-US" sz="3200" dirty="0">
                <a:latin typeface="Book Antiqua" panose="02040602050305030304" pitchFamily="18" charset="0"/>
              </a:rPr>
              <a:t>，必须保证向左或向右再找时的远距离移动是一步到位的。</a:t>
            </a:r>
            <a:r>
              <a:rPr lang="zh-CN" altLang="zh-CN" sz="3200" dirty="0">
                <a:latin typeface="Book Antiqua" panose="02040602050305030304" pitchFamily="18" charset="0"/>
              </a:rPr>
              <a:t> </a:t>
            </a:r>
            <a:endParaRPr lang="en-US" altLang="zh-CN" sz="32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对于数组来说，很容易做到一步到位：</a:t>
            </a:r>
            <a:endParaRPr lang="en-US" altLang="zh-CN" sz="3200" dirty="0">
              <a:latin typeface="Book Antiqua" panose="02040602050305030304" pitchFamily="18" charset="0"/>
            </a:endParaRPr>
          </a:p>
          <a:p>
            <a:pPr marL="447675" eaLnBrk="1" hangingPunct="1">
              <a:spcBef>
                <a:spcPts val="1513"/>
              </a:spcBef>
              <a:tabLst>
                <a:tab pos="350838" algn="l"/>
              </a:tabLst>
              <a:defRPr/>
            </a:pPr>
            <a:r>
              <a:rPr lang="zh-CN" altLang="zh-CN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int next_mid = (lower + mid) / 2;</a:t>
            </a:r>
          </a:p>
          <a:p>
            <a:pPr algn="just" eaLnBrk="1" hangingPunct="1">
              <a:spcBef>
                <a:spcPts val="1513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或者</a:t>
            </a:r>
            <a:endParaRPr lang="en-US" altLang="zh-CN" sz="3200" dirty="0">
              <a:latin typeface="Book Antiqua" panose="02040602050305030304" pitchFamily="18" charset="0"/>
            </a:endParaRPr>
          </a:p>
          <a:p>
            <a:pPr algn="just" eaLnBrk="1" hangingPunct="1">
              <a:spcBef>
                <a:spcPts val="1513"/>
              </a:spcBef>
              <a:defRPr/>
            </a:pPr>
            <a:r>
              <a:rPr lang="en-US" altLang="zh-CN" sz="3200" dirty="0">
                <a:latin typeface="Book Antiqua" panose="02040602050305030304" pitchFamily="18" charset="0"/>
                <a:ea typeface="MS Gothic" panose="020B0609070205080204" pitchFamily="49" charset="-128"/>
              </a:rPr>
              <a:t>    </a:t>
            </a:r>
            <a:r>
              <a:rPr lang="zh-CN" altLang="zh-CN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int next_mid = ((mid+1) + upper) / 2;</a:t>
            </a:r>
          </a:p>
          <a:p>
            <a:pPr eaLnBrk="1" hangingPunct="1">
              <a:lnSpc>
                <a:spcPct val="103000"/>
              </a:lnSpc>
              <a:spcBef>
                <a:spcPts val="1450"/>
              </a:spcBef>
              <a:defRPr/>
            </a:pPr>
            <a:r>
              <a:rPr lang="zh-CN" altLang="en-US" sz="3200" dirty="0">
                <a:latin typeface="Book Antiqua" panose="02040602050305030304" pitchFamily="18" charset="0"/>
              </a:rPr>
              <a:t>在第</a:t>
            </a:r>
            <a:r>
              <a:rPr lang="en-US" altLang="zh-CN" sz="3200" dirty="0">
                <a:latin typeface="Book Antiqua" panose="02040602050305030304" pitchFamily="18" charset="0"/>
              </a:rPr>
              <a:t>6</a:t>
            </a:r>
            <a:r>
              <a:rPr lang="zh-CN" altLang="en-US" sz="3200" dirty="0">
                <a:latin typeface="Book Antiqua" panose="02040602050305030304" pitchFamily="18" charset="0"/>
              </a:rPr>
              <a:t>讲里，我们知道这样写有溢出的</a:t>
            </a:r>
            <a:r>
              <a:rPr lang="en-US" altLang="zh-CN" sz="3200" dirty="0">
                <a:latin typeface="Book Antiqua" panose="02040602050305030304" pitchFamily="18" charset="0"/>
              </a:rPr>
              <a:t>bug</a:t>
            </a:r>
            <a:r>
              <a:rPr lang="zh-CN" altLang="en-US" sz="3200" dirty="0">
                <a:latin typeface="Book Antiqua" panose="02040602050305030304" pitchFamily="18" charset="0"/>
              </a:rPr>
              <a:t>，也给出了解决办法</a:t>
            </a:r>
            <a:r>
              <a:rPr lang="zh-CN" altLang="en-US" sz="3200" dirty="0" smtClean="0">
                <a:latin typeface="Book Antiqua" panose="02040602050305030304" pitchFamily="18" charset="0"/>
              </a:rPr>
              <a:t>。</a:t>
            </a:r>
            <a:endParaRPr lang="en-US" altLang="zh-CN" sz="3200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03000"/>
              </a:lnSpc>
              <a:spcBef>
                <a:spcPts val="1450"/>
              </a:spcBef>
              <a:defRPr/>
            </a:pPr>
            <a:r>
              <a:rPr lang="zh-CN" altLang="en-US" sz="3200" dirty="0" smtClean="0">
                <a:latin typeface="Book Antiqua" panose="02040602050305030304" pitchFamily="18" charset="0"/>
              </a:rPr>
              <a:t>第</a:t>
            </a:r>
            <a:r>
              <a:rPr lang="en-US" altLang="zh-CN" sz="3200" dirty="0">
                <a:latin typeface="Book Antiqua" panose="02040602050305030304" pitchFamily="18" charset="0"/>
              </a:rPr>
              <a:t>6</a:t>
            </a:r>
            <a:r>
              <a:rPr lang="zh-CN" altLang="en-US" sz="3200" dirty="0">
                <a:latin typeface="Book Antiqua" panose="02040602050305030304" pitchFamily="18" charset="0"/>
              </a:rPr>
              <a:t>讲里，数据类型是</a:t>
            </a:r>
            <a:r>
              <a:rPr lang="en-US" altLang="zh-CN" sz="3200" dirty="0" err="1">
                <a:latin typeface="Book Antiqua" panose="02040602050305030304" pitchFamily="18" charset="0"/>
              </a:rPr>
              <a:t>int</a:t>
            </a:r>
            <a:r>
              <a:rPr lang="zh-CN" altLang="en-US" sz="3200" dirty="0">
                <a:latin typeface="Book Antiqua" panose="02040602050305030304" pitchFamily="18" charset="0"/>
              </a:rPr>
              <a:t>，现在我们研究客户方定义的任意</a:t>
            </a:r>
            <a:r>
              <a:rPr lang="en-US" altLang="zh-CN" sz="3200" dirty="0" err="1">
                <a:latin typeface="Book Antiqua" panose="02040602050305030304" pitchFamily="18" charset="0"/>
              </a:rPr>
              <a:t>elem</a:t>
            </a:r>
            <a:r>
              <a:rPr lang="zh-CN" altLang="en-US" sz="3200" dirty="0">
                <a:latin typeface="Book Antiqua" panose="02040602050305030304" pitchFamily="18" charset="0"/>
              </a:rPr>
              <a:t>类型，元素依据它们的</a:t>
            </a:r>
            <a:r>
              <a:rPr lang="en-US" altLang="zh-CN" sz="3200" dirty="0">
                <a:latin typeface="Book Antiqua" panose="02040602050305030304" pitchFamily="18" charset="0"/>
              </a:rPr>
              <a:t>key</a:t>
            </a:r>
            <a:r>
              <a:rPr lang="zh-CN" altLang="en-US" sz="3200" dirty="0">
                <a:latin typeface="Book Antiqua" panose="02040602050305030304" pitchFamily="18" charset="0"/>
              </a:rPr>
              <a:t>来进行比较。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48B0874-75DF-4322-8334-290535BA4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148746E-90C6-4B19-83F2-A24FB21815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5">
            <a:extLst>
              <a:ext uri="{FF2B5EF4-FFF2-40B4-BE49-F238E27FC236}">
                <a16:creationId xmlns:a16="http://schemas.microsoft.com/office/drawing/2014/main" id="{C632EBF1-7A12-43F7-A6D2-39A87C96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2039600" cy="739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796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排序数组中插入操作需要</a:t>
            </a:r>
            <a:r>
              <a:rPr lang="zh-CN" altLang="zh-CN" sz="3600" i="1" dirty="0">
                <a:latin typeface="Verdana" panose="020B0604030504040204" pitchFamily="34" charset="0"/>
              </a:rPr>
              <a:t>O</a:t>
            </a:r>
            <a:r>
              <a:rPr lang="zh-CN" altLang="zh-CN" sz="3600" dirty="0">
                <a:latin typeface="Garamond" panose="02020404030301010803" pitchFamily="18" charset="0"/>
              </a:rPr>
              <a:t>(</a:t>
            </a:r>
            <a:r>
              <a:rPr lang="zh-CN" altLang="zh-CN" sz="3600" i="1" dirty="0">
                <a:latin typeface="Verdana" panose="020B0604030504040204" pitchFamily="34" charset="0"/>
              </a:rPr>
              <a:t>n</a:t>
            </a:r>
            <a:r>
              <a:rPr lang="zh-CN" altLang="zh-CN" sz="3600" dirty="0">
                <a:latin typeface="Garamond" panose="02020404030301010803" pitchFamily="18" charset="0"/>
              </a:rPr>
              <a:t>)</a:t>
            </a:r>
            <a:r>
              <a:rPr lang="zh-CN" altLang="en-US" sz="3600" dirty="0">
                <a:latin typeface="Garamond" panose="02020404030301010803" pitchFamily="18" charset="0"/>
              </a:rPr>
              <a:t>步，查找要</a:t>
            </a:r>
            <a:r>
              <a:rPr lang="en-US" altLang="zh-CN" sz="3600" i="1" dirty="0">
                <a:latin typeface="Verdana" panose="020B0604030504040204" pitchFamily="34" charset="0"/>
              </a:rPr>
              <a:t>O</a:t>
            </a:r>
            <a:r>
              <a:rPr lang="en-US" altLang="zh-CN" sz="3600" dirty="0">
                <a:latin typeface="Garamond" panose="02020404030301010803" pitchFamily="18" charset="0"/>
              </a:rPr>
              <a:t>(</a:t>
            </a:r>
            <a:r>
              <a:rPr lang="en-US" altLang="zh-CN" sz="3600" dirty="0" err="1">
                <a:latin typeface="Verdana" panose="020B0604030504040204" pitchFamily="34" charset="0"/>
              </a:rPr>
              <a:t>log</a:t>
            </a:r>
            <a:r>
              <a:rPr lang="en-US" altLang="zh-CN" sz="3600" i="1" dirty="0" err="1">
                <a:latin typeface="Verdana" panose="020B0604030504040204" pitchFamily="34" charset="0"/>
              </a:rPr>
              <a:t>n</a:t>
            </a:r>
            <a:r>
              <a:rPr lang="en-US" altLang="zh-CN" sz="3600" dirty="0">
                <a:latin typeface="Garamond" panose="02020404030301010803" pitchFamily="18" charset="0"/>
              </a:rPr>
              <a:t>)</a:t>
            </a:r>
            <a:r>
              <a:rPr lang="zh-CN" altLang="en-US" sz="3600" dirty="0">
                <a:latin typeface="Garamond" panose="02020404030301010803" pitchFamily="18" charset="0"/>
              </a:rPr>
              <a:t>步</a:t>
            </a:r>
            <a:r>
              <a:rPr lang="zh-CN" altLang="zh-CN" sz="3600" dirty="0">
                <a:latin typeface="Book Antiqua" panose="02040602050305030304" pitchFamily="18" charset="0"/>
              </a:rPr>
              <a:t>. 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双向链表的插入是</a:t>
            </a:r>
            <a:r>
              <a:rPr lang="zh-CN" altLang="zh-CN" sz="3600" i="1" dirty="0">
                <a:latin typeface="Verdana" panose="020B0604030504040204" pitchFamily="34" charset="0"/>
              </a:rPr>
              <a:t>O</a:t>
            </a:r>
            <a:r>
              <a:rPr lang="zh-CN" altLang="zh-CN" sz="3600" dirty="0">
                <a:latin typeface="Garamond" panose="02020404030301010803" pitchFamily="18" charset="0"/>
              </a:rPr>
              <a:t>(1)</a:t>
            </a:r>
            <a:r>
              <a:rPr lang="zh-CN" altLang="en-US" sz="3600" dirty="0">
                <a:latin typeface="Book Antiqua" panose="02040602050305030304" pitchFamily="18" charset="0"/>
              </a:rPr>
              <a:t>，查找是</a:t>
            </a:r>
            <a:r>
              <a:rPr lang="en-US" altLang="zh-CN" sz="3600" i="1" dirty="0">
                <a:latin typeface="Verdana" panose="020B0604030504040204" pitchFamily="34" charset="0"/>
              </a:rPr>
              <a:t>O</a:t>
            </a:r>
            <a:r>
              <a:rPr lang="en-US" altLang="zh-CN" sz="3600" dirty="0">
                <a:latin typeface="Garamond" panose="02020404030301010803" pitchFamily="18" charset="0"/>
              </a:rPr>
              <a:t>(</a:t>
            </a:r>
            <a:r>
              <a:rPr lang="en-US" altLang="zh-CN" sz="3600" i="1" dirty="0">
                <a:latin typeface="Verdana" panose="020B0604030504040204" pitchFamily="34" charset="0"/>
              </a:rPr>
              <a:t>n</a:t>
            </a:r>
            <a:r>
              <a:rPr lang="en-US" altLang="zh-CN" sz="3600" dirty="0">
                <a:latin typeface="Garamond" panose="02020404030301010803" pitchFamily="18" charset="0"/>
              </a:rPr>
              <a:t>) </a:t>
            </a:r>
            <a:r>
              <a:rPr lang="zh-CN" altLang="en-US" sz="3600" dirty="0">
                <a:latin typeface="Book Antiqua" panose="02040602050305030304" pitchFamily="18" charset="0"/>
              </a:rPr>
              <a:t>。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如果用排序的双向链表，是否能把两者的优点结合起来？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关键在于如何快速跳到下一次查找的位置？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数组之所以查找起来快是因为它能通过下标提供对任意元素的存取。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Book Antiqua" panose="02040602050305030304" pitchFamily="18" charset="0"/>
              </a:rPr>
              <a:t>对于有序的链表来说，二分查找其实只需要存取下标为</a:t>
            </a:r>
            <a:r>
              <a:rPr lang="en-US" altLang="zh-CN" sz="3600" dirty="0">
                <a:latin typeface="Book Antiqua" panose="02040602050305030304" pitchFamily="18" charset="0"/>
              </a:rPr>
              <a:t>mid</a:t>
            </a:r>
            <a:r>
              <a:rPr lang="zh-CN" altLang="en-US" sz="3600" dirty="0">
                <a:latin typeface="Book Antiqua" panose="02040602050305030304" pitchFamily="18" charset="0"/>
              </a:rPr>
              <a:t>的元素的</a:t>
            </a:r>
            <a:r>
              <a:rPr lang="zh-CN" altLang="en-US" sz="3600" dirty="0">
                <a:latin typeface="+mn-ea"/>
                <a:ea typeface="+mn-ea"/>
              </a:rPr>
              <a:t>下标为</a:t>
            </a:r>
            <a:r>
              <a:rPr lang="en-US" altLang="zh-CN" sz="3600" dirty="0">
                <a:latin typeface="+mn-ea"/>
                <a:ea typeface="+mn-ea"/>
              </a:rPr>
              <a:t>(lower + mid)/2 </a:t>
            </a:r>
            <a:r>
              <a:rPr lang="zh-CN" altLang="en-US" sz="3600" dirty="0">
                <a:latin typeface="+mn-ea"/>
                <a:ea typeface="+mn-ea"/>
              </a:rPr>
              <a:t>或者</a:t>
            </a:r>
            <a:r>
              <a:rPr lang="en-US" altLang="zh-CN" sz="3600" dirty="0">
                <a:latin typeface="+mn-ea"/>
                <a:ea typeface="+mn-ea"/>
              </a:rPr>
              <a:t> (mid+1 + upper)/2</a:t>
            </a:r>
            <a:r>
              <a:rPr lang="zh-CN" altLang="en-US" sz="3600" dirty="0">
                <a:latin typeface="+mn-ea"/>
                <a:ea typeface="+mn-ea"/>
              </a:rPr>
              <a:t>的元素。</a:t>
            </a:r>
            <a:endParaRPr lang="en-US" altLang="zh-CN" sz="3600" dirty="0">
              <a:latin typeface="+mn-ea"/>
              <a:ea typeface="+mn-ea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+mn-ea"/>
                <a:ea typeface="+mn-ea"/>
              </a:rPr>
              <a:t>每个元素都有可能成为</a:t>
            </a:r>
            <a:r>
              <a:rPr lang="en-US" altLang="zh-CN" sz="3600" dirty="0">
                <a:latin typeface="+mn-ea"/>
                <a:ea typeface="+mn-ea"/>
              </a:rPr>
              <a:t>mid</a:t>
            </a:r>
            <a:r>
              <a:rPr lang="zh-CN" altLang="en-US" sz="3600" dirty="0">
                <a:latin typeface="+mn-ea"/>
                <a:ea typeface="+mn-ea"/>
              </a:rPr>
              <a:t>，因此，我们设计的数据结构让每个元素都记住两个值：</a:t>
            </a:r>
            <a:endParaRPr lang="en-US" altLang="zh-CN" sz="3600" dirty="0">
              <a:latin typeface="+mn-ea"/>
              <a:ea typeface="+mn-ea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en-US" altLang="zh-CN" sz="3600" dirty="0">
                <a:latin typeface="+mn-ea"/>
                <a:ea typeface="+mn-ea"/>
              </a:rPr>
              <a:t>(lower + mid)/2</a:t>
            </a:r>
            <a:r>
              <a:rPr lang="zh-CN" altLang="en-US" sz="3600" dirty="0">
                <a:latin typeface="+mn-ea"/>
                <a:ea typeface="+mn-ea"/>
              </a:rPr>
              <a:t>和</a:t>
            </a:r>
            <a:r>
              <a:rPr lang="en-US" altLang="zh-CN" sz="3600" dirty="0">
                <a:latin typeface="+mn-ea"/>
                <a:ea typeface="+mn-ea"/>
              </a:rPr>
              <a:t> (mid+1 + upper)/2 </a:t>
            </a:r>
            <a:r>
              <a:rPr lang="zh-CN" altLang="en-US" sz="3600" dirty="0">
                <a:latin typeface="MS Gothic" panose="020B0609070205080204" pitchFamily="49" charset="-128"/>
              </a:rPr>
              <a:t>。</a:t>
            </a:r>
            <a:endParaRPr lang="en-US" altLang="zh-CN" sz="3600" dirty="0">
              <a:latin typeface="MS Gothic" panose="020B0609070205080204" pitchFamily="49" charset="-128"/>
            </a:endParaRPr>
          </a:p>
          <a:p>
            <a:pPr algn="just" eaLnBrk="1" hangingPunct="1">
              <a:lnSpc>
                <a:spcPct val="103000"/>
              </a:lnSpc>
              <a:defRPr/>
            </a:pPr>
            <a:r>
              <a:rPr lang="zh-CN" altLang="en-US" sz="3600" dirty="0">
                <a:latin typeface="MS Gothic" panose="020B0609070205080204" pitchFamily="49" charset="-128"/>
              </a:rPr>
              <a:t>想想看该怎么做？</a:t>
            </a:r>
            <a:endParaRPr lang="zh-CN" altLang="zh-CN" sz="3600" dirty="0">
              <a:latin typeface="Book Antiqua" panose="0204060205030503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6FEA65-42F4-4826-89A7-9FCD08139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CD2766A-D9CB-4E4B-AD82-FA6DE9B63F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441CD88-901A-484D-A8AD-D73ABCFC57C3}"/>
              </a:ext>
            </a:extLst>
          </p:cNvPr>
          <p:cNvSpPr/>
          <p:nvPr/>
        </p:nvSpPr>
        <p:spPr>
          <a:xfrm>
            <a:off x="11249025" y="7153275"/>
            <a:ext cx="3365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72165CB-BD01-4C35-B694-49AE1B4301B3}"/>
              </a:ext>
            </a:extLst>
          </p:cNvPr>
          <p:cNvSpPr/>
          <p:nvPr/>
        </p:nvSpPr>
        <p:spPr>
          <a:xfrm>
            <a:off x="11303000" y="7181850"/>
            <a:ext cx="2286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0A4AA72-3794-4CEC-91BB-47B203351556}"/>
              </a:ext>
            </a:extLst>
          </p:cNvPr>
          <p:cNvSpPr/>
          <p:nvPr/>
        </p:nvSpPr>
        <p:spPr>
          <a:xfrm>
            <a:off x="11303000" y="7181850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4CABB75-0E15-4F02-8A28-B3EADBB8E3D5}"/>
              </a:ext>
            </a:extLst>
          </p:cNvPr>
          <p:cNvSpPr/>
          <p:nvPr/>
        </p:nvSpPr>
        <p:spPr>
          <a:xfrm>
            <a:off x="11360150" y="7240588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75E3172-474C-4275-A40E-6A02BD77C6E4}"/>
              </a:ext>
            </a:extLst>
          </p:cNvPr>
          <p:cNvSpPr/>
          <p:nvPr/>
        </p:nvSpPr>
        <p:spPr>
          <a:xfrm>
            <a:off x="10779125" y="7796213"/>
            <a:ext cx="33655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4DF8FDA-495D-4EB1-A6E7-155CB9785BF9}"/>
              </a:ext>
            </a:extLst>
          </p:cNvPr>
          <p:cNvSpPr/>
          <p:nvPr/>
        </p:nvSpPr>
        <p:spPr>
          <a:xfrm>
            <a:off x="10833100" y="7826375"/>
            <a:ext cx="228600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F904746-C3BA-49AF-8256-E08C74F573DD}"/>
              </a:ext>
            </a:extLst>
          </p:cNvPr>
          <p:cNvSpPr/>
          <p:nvPr/>
        </p:nvSpPr>
        <p:spPr>
          <a:xfrm>
            <a:off x="10833100" y="782637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219D41A-6EB6-4CEB-B570-26D6180757C3}"/>
              </a:ext>
            </a:extLst>
          </p:cNvPr>
          <p:cNvSpPr/>
          <p:nvPr/>
        </p:nvSpPr>
        <p:spPr>
          <a:xfrm>
            <a:off x="10890250" y="788352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5F5D5033-52CB-49D3-85A8-4F5E925B4061}"/>
              </a:ext>
            </a:extLst>
          </p:cNvPr>
          <p:cNvSpPr/>
          <p:nvPr/>
        </p:nvSpPr>
        <p:spPr>
          <a:xfrm>
            <a:off x="11753850" y="7796213"/>
            <a:ext cx="336550" cy="35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5F3B52F-3F5E-4935-B2A7-6AE5DB1A2C0E}"/>
              </a:ext>
            </a:extLst>
          </p:cNvPr>
          <p:cNvSpPr/>
          <p:nvPr/>
        </p:nvSpPr>
        <p:spPr>
          <a:xfrm>
            <a:off x="11804650" y="7826375"/>
            <a:ext cx="2317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657CAD5-DD6A-446A-8DD1-E142B819B337}"/>
              </a:ext>
            </a:extLst>
          </p:cNvPr>
          <p:cNvSpPr/>
          <p:nvPr/>
        </p:nvSpPr>
        <p:spPr>
          <a:xfrm>
            <a:off x="11804650" y="7826375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F3AE3237-558F-4487-AE4D-E3AB0DDDC0B7}"/>
              </a:ext>
            </a:extLst>
          </p:cNvPr>
          <p:cNvSpPr/>
          <p:nvPr/>
        </p:nvSpPr>
        <p:spPr>
          <a:xfrm>
            <a:off x="11861800" y="7883525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4DE9B42B-D25B-462C-A565-B147E6C6914E}"/>
              </a:ext>
            </a:extLst>
          </p:cNvPr>
          <p:cNvSpPr/>
          <p:nvPr/>
        </p:nvSpPr>
        <p:spPr>
          <a:xfrm>
            <a:off x="10293350" y="8439150"/>
            <a:ext cx="336550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E21C4603-5B01-4F94-B5F9-B5681F2D1CBD}"/>
              </a:ext>
            </a:extLst>
          </p:cNvPr>
          <p:cNvSpPr/>
          <p:nvPr/>
        </p:nvSpPr>
        <p:spPr>
          <a:xfrm>
            <a:off x="10347325" y="846772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7044B620-8CA5-4BEF-993D-484D10977D8F}"/>
              </a:ext>
            </a:extLst>
          </p:cNvPr>
          <p:cNvSpPr/>
          <p:nvPr/>
        </p:nvSpPr>
        <p:spPr>
          <a:xfrm>
            <a:off x="10347325" y="8467725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AC86590D-60C8-4483-973E-D576A29A1523}"/>
              </a:ext>
            </a:extLst>
          </p:cNvPr>
          <p:cNvSpPr/>
          <p:nvPr/>
        </p:nvSpPr>
        <p:spPr>
          <a:xfrm>
            <a:off x="10404475" y="852487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9A27EADA-1C86-49D0-8477-5D6D0E9D3621}"/>
              </a:ext>
            </a:extLst>
          </p:cNvPr>
          <p:cNvSpPr/>
          <p:nvPr/>
        </p:nvSpPr>
        <p:spPr>
          <a:xfrm>
            <a:off x="10877550" y="7356475"/>
            <a:ext cx="536575" cy="68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E45086BB-ECAC-4710-8E5A-1C6005DB8701}"/>
              </a:ext>
            </a:extLst>
          </p:cNvPr>
          <p:cNvSpPr/>
          <p:nvPr/>
        </p:nvSpPr>
        <p:spPr>
          <a:xfrm>
            <a:off x="11049000" y="7391400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15583BD9-AE95-4AB6-BF74-D091B934699A}"/>
              </a:ext>
            </a:extLst>
          </p:cNvPr>
          <p:cNvSpPr/>
          <p:nvPr/>
        </p:nvSpPr>
        <p:spPr>
          <a:xfrm>
            <a:off x="11033125" y="7732713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5BA2DACD-A240-40CE-ADB8-04B9D61957DE}"/>
              </a:ext>
            </a:extLst>
          </p:cNvPr>
          <p:cNvSpPr/>
          <p:nvPr/>
        </p:nvSpPr>
        <p:spPr>
          <a:xfrm>
            <a:off x="10388600" y="7999413"/>
            <a:ext cx="536575" cy="677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8323231C-7089-4FB7-AA3F-B9EDC199B7AF}"/>
              </a:ext>
            </a:extLst>
          </p:cNvPr>
          <p:cNvSpPr/>
          <p:nvPr/>
        </p:nvSpPr>
        <p:spPr>
          <a:xfrm>
            <a:off x="10556875" y="8035925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FFF6527-2EE5-4024-A493-7A95C71D4C74}"/>
              </a:ext>
            </a:extLst>
          </p:cNvPr>
          <p:cNvSpPr/>
          <p:nvPr/>
        </p:nvSpPr>
        <p:spPr>
          <a:xfrm>
            <a:off x="10541000" y="8374063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E7FAEEA5-D8D4-49F6-B072-E12C3797AA48}"/>
              </a:ext>
            </a:extLst>
          </p:cNvPr>
          <p:cNvSpPr/>
          <p:nvPr/>
        </p:nvSpPr>
        <p:spPr>
          <a:xfrm>
            <a:off x="11436350" y="7356475"/>
            <a:ext cx="558800" cy="682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E96ED4EA-7566-44D1-967A-EB07D7F7623D}"/>
              </a:ext>
            </a:extLst>
          </p:cNvPr>
          <p:cNvSpPr/>
          <p:nvPr/>
        </p:nvSpPr>
        <p:spPr>
          <a:xfrm>
            <a:off x="11496675" y="7391400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94ED7CDF-373B-45A5-BE14-D6CDC06A216B}"/>
              </a:ext>
            </a:extLst>
          </p:cNvPr>
          <p:cNvSpPr/>
          <p:nvPr/>
        </p:nvSpPr>
        <p:spPr>
          <a:xfrm>
            <a:off x="11722100" y="7734300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CCBF804D-5338-4783-819E-765193430CE8}"/>
              </a:ext>
            </a:extLst>
          </p:cNvPr>
          <p:cNvSpPr/>
          <p:nvPr/>
        </p:nvSpPr>
        <p:spPr>
          <a:xfrm>
            <a:off x="11217275" y="8439150"/>
            <a:ext cx="333375" cy="349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5AE43CD3-8D6F-4992-AAB0-B579847D70F2}"/>
              </a:ext>
            </a:extLst>
          </p:cNvPr>
          <p:cNvSpPr/>
          <p:nvPr/>
        </p:nvSpPr>
        <p:spPr>
          <a:xfrm>
            <a:off x="11268075" y="8467725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52C80B8E-1EF2-4A62-8D0A-851D033DBCB3}"/>
              </a:ext>
            </a:extLst>
          </p:cNvPr>
          <p:cNvSpPr/>
          <p:nvPr/>
        </p:nvSpPr>
        <p:spPr>
          <a:xfrm>
            <a:off x="11268075" y="8467725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A3AE5FC4-64AB-42C1-ADEF-0456BE196338}"/>
              </a:ext>
            </a:extLst>
          </p:cNvPr>
          <p:cNvSpPr/>
          <p:nvPr/>
        </p:nvSpPr>
        <p:spPr>
          <a:xfrm>
            <a:off x="11325225" y="8524875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8265A2D5-00EF-49E1-BB3E-198FD7387D2F}"/>
              </a:ext>
            </a:extLst>
          </p:cNvPr>
          <p:cNvSpPr/>
          <p:nvPr/>
        </p:nvSpPr>
        <p:spPr>
          <a:xfrm>
            <a:off x="10969625" y="7999413"/>
            <a:ext cx="488950" cy="6778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 dirty="0">
              <a:latin typeface="+mn-lt"/>
              <a:ea typeface="+mn-ea"/>
            </a:endParaRPr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9E06663A-10AD-487C-AC8E-2A3D5150D7BB}"/>
              </a:ext>
            </a:extLst>
          </p:cNvPr>
          <p:cNvSpPr/>
          <p:nvPr/>
        </p:nvSpPr>
        <p:spPr>
          <a:xfrm>
            <a:off x="11029950" y="8031163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3BDF4A1D-7548-4651-ABC8-41B681A9661F}"/>
              </a:ext>
            </a:extLst>
          </p:cNvPr>
          <p:cNvSpPr/>
          <p:nvPr/>
        </p:nvSpPr>
        <p:spPr>
          <a:xfrm>
            <a:off x="11191875" y="8372475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5">
            <a:extLst>
              <a:ext uri="{FF2B5EF4-FFF2-40B4-BE49-F238E27FC236}">
                <a16:creationId xmlns:a16="http://schemas.microsoft.com/office/drawing/2014/main" id="{DC90EE15-557F-40CE-B525-6EE16935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" y="502472"/>
            <a:ext cx="12150725" cy="469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13"/>
              </a:spcBef>
            </a:pPr>
            <a:r>
              <a:rPr lang="zh-CN" altLang="zh-CN" sz="4000" b="1" dirty="0">
                <a:latin typeface="Book Antiqua" panose="02040602050305030304" pitchFamily="18" charset="0"/>
              </a:rPr>
              <a:t>4</a:t>
            </a:r>
            <a:r>
              <a:rPr lang="en-US" altLang="zh-CN" sz="4000" b="1" dirty="0">
                <a:latin typeface="Book Antiqua" panose="02040602050305030304" pitchFamily="18" charset="0"/>
              </a:rPr>
              <a:t> </a:t>
            </a:r>
            <a:r>
              <a:rPr lang="zh-CN" altLang="en-US" sz="4000" b="1" dirty="0">
                <a:latin typeface="Book Antiqua" panose="02040602050305030304" pitchFamily="18" charset="0"/>
              </a:rPr>
              <a:t>二分查找树中的二分查找</a:t>
            </a:r>
            <a:endParaRPr lang="en-US" altLang="zh-CN" sz="4000" b="1" dirty="0">
              <a:latin typeface="Book Antiqua" panose="02040602050305030304" pitchFamily="18" charset="0"/>
            </a:endParaRPr>
          </a:p>
          <a:p>
            <a:pPr algn="just" eaLnBrk="1" hangingPunct="1">
              <a:spcBef>
                <a:spcPts val="1213"/>
              </a:spcBef>
            </a:pPr>
            <a:r>
              <a:rPr lang="en-US" altLang="zh-CN" sz="4000" b="1" dirty="0">
                <a:latin typeface="Book Antiqua" panose="02040602050305030304" pitchFamily="18" charset="0"/>
              </a:rPr>
              <a:t>(</a:t>
            </a:r>
            <a:r>
              <a:rPr lang="zh-CN" altLang="zh-CN" sz="4000" b="1" dirty="0">
                <a:latin typeface="Book Antiqua" panose="02040602050305030304" pitchFamily="18" charset="0"/>
              </a:rPr>
              <a:t>Binary Search in Binary Search Trees</a:t>
            </a:r>
            <a:r>
              <a:rPr lang="en-US" altLang="zh-CN" sz="4000" b="1" dirty="0">
                <a:latin typeface="Book Antiqua" panose="02040602050305030304" pitchFamily="18" charset="0"/>
              </a:rPr>
              <a:t>)</a:t>
            </a:r>
            <a:endParaRPr lang="zh-CN" altLang="zh-CN" sz="4000" b="1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 dirty="0">
                <a:latin typeface="Book Antiqua" panose="02040602050305030304" pitchFamily="18" charset="0"/>
              </a:rPr>
              <a:t>到此我们得到一个叫做二元树</a:t>
            </a:r>
            <a:r>
              <a:rPr lang="en-US" altLang="zh-CN" sz="3600" dirty="0">
                <a:latin typeface="Book Antiqua" panose="02040602050305030304" pitchFamily="18" charset="0"/>
              </a:rPr>
              <a:t>(binary tree)</a:t>
            </a:r>
            <a:r>
              <a:rPr lang="zh-CN" altLang="en-US" sz="3600" dirty="0">
                <a:latin typeface="Book Antiqua" panose="02040602050305030304" pitchFamily="18" charset="0"/>
              </a:rPr>
              <a:t>的数据结构</a:t>
            </a:r>
            <a:r>
              <a:rPr lang="zh-CN" altLang="zh-CN" sz="3600" dirty="0">
                <a:latin typeface="Book Antiqua" panose="02040602050305030304" pitchFamily="18" charset="0"/>
              </a:rPr>
              <a:t>.  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 dirty="0">
                <a:latin typeface="Book Antiqua" panose="02040602050305030304" pitchFamily="18" charset="0"/>
              </a:rPr>
              <a:t>一棵二元树由一个结点</a:t>
            </a:r>
            <a:r>
              <a:rPr lang="en-US" altLang="zh-CN" sz="3600" dirty="0">
                <a:latin typeface="Book Antiqua" panose="02040602050305030304" pitchFamily="18" charset="0"/>
              </a:rPr>
              <a:t>(node)</a:t>
            </a:r>
            <a:r>
              <a:rPr lang="zh-CN" altLang="en-US" sz="3600" dirty="0">
                <a:latin typeface="Book Antiqua" panose="02040602050305030304" pitchFamily="18" charset="0"/>
              </a:rPr>
              <a:t>集合组成，其中每个结点可以分别有（也可无）一个左孩子和</a:t>
            </a:r>
            <a:r>
              <a:rPr lang="en-US" altLang="zh-CN" sz="3600" dirty="0">
                <a:latin typeface="Book Antiqua" panose="02040602050305030304" pitchFamily="18" charset="0"/>
              </a:rPr>
              <a:t>/</a:t>
            </a:r>
            <a:r>
              <a:rPr lang="zh-CN" altLang="en-US" sz="3600" dirty="0">
                <a:latin typeface="Book Antiqua" panose="02040602050305030304" pitchFamily="18" charset="0"/>
              </a:rPr>
              <a:t>或一个右孩子，分别是另外两个结点。这时称该结点为其左</a:t>
            </a:r>
            <a:r>
              <a:rPr lang="en-US" altLang="zh-CN" sz="3600" dirty="0">
                <a:latin typeface="Book Antiqua" panose="02040602050305030304" pitchFamily="18" charset="0"/>
              </a:rPr>
              <a:t>/</a:t>
            </a:r>
            <a:r>
              <a:rPr lang="zh-CN" altLang="en-US" sz="3600" dirty="0">
                <a:latin typeface="Book Antiqua" panose="02040602050305030304" pitchFamily="18" charset="0"/>
              </a:rPr>
              <a:t>右孩子的父（母）节点。没有孩子的结点称为叶子。</a:t>
            </a:r>
            <a:endParaRPr lang="en-US" altLang="zh-CN" sz="3600" dirty="0">
              <a:latin typeface="Book Antiqua" panose="0204060205030503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F244A07-C7CF-4EE2-882A-25D58144A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62371EE-3DE1-437B-B96B-716C11CB65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1041344-77B2-4856-BA96-AE0AE8956EF6}"/>
              </a:ext>
            </a:extLst>
          </p:cNvPr>
          <p:cNvSpPr/>
          <p:nvPr/>
        </p:nvSpPr>
        <p:spPr>
          <a:xfrm>
            <a:off x="10480675" y="5753274"/>
            <a:ext cx="3365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135D7D-89B6-41CC-B201-1D6C56A1E4AD}"/>
              </a:ext>
            </a:extLst>
          </p:cNvPr>
          <p:cNvSpPr/>
          <p:nvPr/>
        </p:nvSpPr>
        <p:spPr>
          <a:xfrm>
            <a:off x="10534650" y="5781849"/>
            <a:ext cx="2286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D4A8C94-9098-410D-9CE0-4DB41130070B}"/>
              </a:ext>
            </a:extLst>
          </p:cNvPr>
          <p:cNvSpPr/>
          <p:nvPr/>
        </p:nvSpPr>
        <p:spPr>
          <a:xfrm>
            <a:off x="10534650" y="5781849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04BB053-4ACF-4D15-A748-2106617F729D}"/>
              </a:ext>
            </a:extLst>
          </p:cNvPr>
          <p:cNvSpPr/>
          <p:nvPr/>
        </p:nvSpPr>
        <p:spPr>
          <a:xfrm>
            <a:off x="10591800" y="5840587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B7E8E43-7DAD-421E-BCB6-DE28887A63D7}"/>
              </a:ext>
            </a:extLst>
          </p:cNvPr>
          <p:cNvSpPr/>
          <p:nvPr/>
        </p:nvSpPr>
        <p:spPr>
          <a:xfrm>
            <a:off x="10010775" y="6396212"/>
            <a:ext cx="33655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50A14EC8-F4E4-40AA-8C8F-D18575E98383}"/>
              </a:ext>
            </a:extLst>
          </p:cNvPr>
          <p:cNvSpPr/>
          <p:nvPr/>
        </p:nvSpPr>
        <p:spPr>
          <a:xfrm>
            <a:off x="10064750" y="6426374"/>
            <a:ext cx="228600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FA053E7-0F0F-4A5F-8DED-5F40871A1C23}"/>
              </a:ext>
            </a:extLst>
          </p:cNvPr>
          <p:cNvSpPr/>
          <p:nvPr/>
        </p:nvSpPr>
        <p:spPr>
          <a:xfrm>
            <a:off x="10064750" y="6426374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693F4D5-B813-4D4F-AAD7-78E3A2E205F6}"/>
              </a:ext>
            </a:extLst>
          </p:cNvPr>
          <p:cNvSpPr/>
          <p:nvPr/>
        </p:nvSpPr>
        <p:spPr>
          <a:xfrm>
            <a:off x="10121900" y="6483524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74532C7-B2CC-4CEF-AB66-B8D0B6F43E4C}"/>
              </a:ext>
            </a:extLst>
          </p:cNvPr>
          <p:cNvSpPr/>
          <p:nvPr/>
        </p:nvSpPr>
        <p:spPr>
          <a:xfrm>
            <a:off x="10985500" y="6396212"/>
            <a:ext cx="336550" cy="35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FF49C28-FC77-4573-B796-1E7FDB7DC2E0}"/>
              </a:ext>
            </a:extLst>
          </p:cNvPr>
          <p:cNvSpPr/>
          <p:nvPr/>
        </p:nvSpPr>
        <p:spPr>
          <a:xfrm>
            <a:off x="11036300" y="6426374"/>
            <a:ext cx="2317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488CFE5-C1B0-43E4-8219-9614976DD989}"/>
              </a:ext>
            </a:extLst>
          </p:cNvPr>
          <p:cNvSpPr/>
          <p:nvPr/>
        </p:nvSpPr>
        <p:spPr>
          <a:xfrm>
            <a:off x="11036300" y="6426374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A3657E0D-3715-4B05-A953-55A057DE1A3A}"/>
              </a:ext>
            </a:extLst>
          </p:cNvPr>
          <p:cNvSpPr/>
          <p:nvPr/>
        </p:nvSpPr>
        <p:spPr>
          <a:xfrm>
            <a:off x="11093450" y="6483524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77254B83-B9D2-4EF1-B0EC-03AEB08D7A05}"/>
              </a:ext>
            </a:extLst>
          </p:cNvPr>
          <p:cNvSpPr/>
          <p:nvPr/>
        </p:nvSpPr>
        <p:spPr>
          <a:xfrm>
            <a:off x="9525000" y="7039149"/>
            <a:ext cx="336550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8A86198C-25FA-4512-B8EE-8E1F065C4D17}"/>
              </a:ext>
            </a:extLst>
          </p:cNvPr>
          <p:cNvSpPr/>
          <p:nvPr/>
        </p:nvSpPr>
        <p:spPr>
          <a:xfrm>
            <a:off x="9578975" y="7067724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63F29DA9-C2B0-4CEA-9AF0-4EF385F0DE74}"/>
              </a:ext>
            </a:extLst>
          </p:cNvPr>
          <p:cNvSpPr/>
          <p:nvPr/>
        </p:nvSpPr>
        <p:spPr>
          <a:xfrm>
            <a:off x="9578975" y="7067724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1607785-1344-425E-A884-C58963DA8286}"/>
              </a:ext>
            </a:extLst>
          </p:cNvPr>
          <p:cNvSpPr/>
          <p:nvPr/>
        </p:nvSpPr>
        <p:spPr>
          <a:xfrm>
            <a:off x="9636125" y="7124874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0A1543C-0088-4EA9-AB4E-6F6841B919A4}"/>
              </a:ext>
            </a:extLst>
          </p:cNvPr>
          <p:cNvSpPr/>
          <p:nvPr/>
        </p:nvSpPr>
        <p:spPr>
          <a:xfrm>
            <a:off x="10109200" y="5956474"/>
            <a:ext cx="536575" cy="68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58981058-50DF-463E-8326-C9CA1F2553EC}"/>
              </a:ext>
            </a:extLst>
          </p:cNvPr>
          <p:cNvSpPr/>
          <p:nvPr/>
        </p:nvSpPr>
        <p:spPr>
          <a:xfrm>
            <a:off x="10280650" y="5991399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5BE2506-F9CD-4253-9190-8132B900DC94}"/>
              </a:ext>
            </a:extLst>
          </p:cNvPr>
          <p:cNvSpPr/>
          <p:nvPr/>
        </p:nvSpPr>
        <p:spPr>
          <a:xfrm>
            <a:off x="10264775" y="6332712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BF13DA75-7C5D-41C7-9595-7BA04C648A6B}"/>
              </a:ext>
            </a:extLst>
          </p:cNvPr>
          <p:cNvSpPr/>
          <p:nvPr/>
        </p:nvSpPr>
        <p:spPr>
          <a:xfrm>
            <a:off x="9620250" y="6599412"/>
            <a:ext cx="536575" cy="677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1501B0DE-4D97-42AD-B66D-B7A51F812213}"/>
              </a:ext>
            </a:extLst>
          </p:cNvPr>
          <p:cNvSpPr/>
          <p:nvPr/>
        </p:nvSpPr>
        <p:spPr>
          <a:xfrm>
            <a:off x="9788525" y="6635924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F9C536C-7BAB-4D6A-AF1F-12CE236BBEBA}"/>
              </a:ext>
            </a:extLst>
          </p:cNvPr>
          <p:cNvSpPr/>
          <p:nvPr/>
        </p:nvSpPr>
        <p:spPr>
          <a:xfrm>
            <a:off x="9772650" y="6974062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3899D0A-5F42-4388-B6B9-CA92BF40ABBD}"/>
              </a:ext>
            </a:extLst>
          </p:cNvPr>
          <p:cNvSpPr/>
          <p:nvPr/>
        </p:nvSpPr>
        <p:spPr>
          <a:xfrm>
            <a:off x="10668000" y="5956474"/>
            <a:ext cx="558800" cy="682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C49F726A-607D-4FD3-B51A-8E6EBB6B5D54}"/>
              </a:ext>
            </a:extLst>
          </p:cNvPr>
          <p:cNvSpPr/>
          <p:nvPr/>
        </p:nvSpPr>
        <p:spPr>
          <a:xfrm>
            <a:off x="10728325" y="5991399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2202979E-44A6-42EB-86BF-2EABA15FBD90}"/>
              </a:ext>
            </a:extLst>
          </p:cNvPr>
          <p:cNvSpPr/>
          <p:nvPr/>
        </p:nvSpPr>
        <p:spPr>
          <a:xfrm>
            <a:off x="10953750" y="6334299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0DA6E91C-D817-4B4E-BB18-A88A5BE73565}"/>
              </a:ext>
            </a:extLst>
          </p:cNvPr>
          <p:cNvSpPr/>
          <p:nvPr/>
        </p:nvSpPr>
        <p:spPr>
          <a:xfrm>
            <a:off x="10448925" y="7039149"/>
            <a:ext cx="333375" cy="349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696D1929-734F-43BC-A638-B30B2B5D2E33}"/>
              </a:ext>
            </a:extLst>
          </p:cNvPr>
          <p:cNvSpPr/>
          <p:nvPr/>
        </p:nvSpPr>
        <p:spPr>
          <a:xfrm>
            <a:off x="10499725" y="7067724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B17863E8-351C-470A-8359-F8EE8835598C}"/>
              </a:ext>
            </a:extLst>
          </p:cNvPr>
          <p:cNvSpPr/>
          <p:nvPr/>
        </p:nvSpPr>
        <p:spPr>
          <a:xfrm>
            <a:off x="10499725" y="7067724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B7928C8D-913E-4EF0-B2A8-AA949592811A}"/>
              </a:ext>
            </a:extLst>
          </p:cNvPr>
          <p:cNvSpPr/>
          <p:nvPr/>
        </p:nvSpPr>
        <p:spPr>
          <a:xfrm>
            <a:off x="10556875" y="7124874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EEBE97F7-E99C-4E32-8B11-F043142C7817}"/>
              </a:ext>
            </a:extLst>
          </p:cNvPr>
          <p:cNvSpPr/>
          <p:nvPr/>
        </p:nvSpPr>
        <p:spPr>
          <a:xfrm>
            <a:off x="10201275" y="6599412"/>
            <a:ext cx="488950" cy="6778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 dirty="0">
              <a:latin typeface="+mn-lt"/>
              <a:ea typeface="+mn-ea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08F5CA25-D0DC-4D24-A147-D84E39033816}"/>
              </a:ext>
            </a:extLst>
          </p:cNvPr>
          <p:cNvSpPr/>
          <p:nvPr/>
        </p:nvSpPr>
        <p:spPr>
          <a:xfrm>
            <a:off x="10261600" y="6631162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3CAFB699-C7BB-43B7-97BC-ED6EE57198FE}"/>
              </a:ext>
            </a:extLst>
          </p:cNvPr>
          <p:cNvSpPr/>
          <p:nvPr/>
        </p:nvSpPr>
        <p:spPr>
          <a:xfrm>
            <a:off x="10423525" y="6972474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8AD6CC-1B4C-4666-94A1-B4462DFAFDAE}"/>
              </a:ext>
            </a:extLst>
          </p:cNvPr>
          <p:cNvSpPr/>
          <p:nvPr/>
        </p:nvSpPr>
        <p:spPr>
          <a:xfrm>
            <a:off x="714452" y="5414383"/>
            <a:ext cx="6705600" cy="37328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 dirty="0">
                <a:solidFill>
                  <a:prstClr val="black"/>
                </a:solidFill>
                <a:latin typeface="Book Antiqua" panose="02040602050305030304" pitchFamily="18" charset="0"/>
              </a:rPr>
              <a:t>一棵二元树只有一个称为根的结点没有父节点，其他每个结点都有且只有一个父节点。</a:t>
            </a:r>
            <a:endParaRPr lang="en-US" altLang="zh-CN" sz="36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lvl="0"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 dirty="0">
                <a:solidFill>
                  <a:prstClr val="black"/>
                </a:solidFill>
                <a:latin typeface="Book Antiqua" panose="02040602050305030304" pitchFamily="18" charset="0"/>
              </a:rPr>
              <a:t>以每个结点的左</a:t>
            </a:r>
            <a:r>
              <a:rPr lang="en-US" altLang="zh-CN" sz="3600" dirty="0">
                <a:solidFill>
                  <a:prstClr val="black"/>
                </a:solidFill>
                <a:latin typeface="Book Antiqua" panose="02040602050305030304" pitchFamily="18" charset="0"/>
              </a:rPr>
              <a:t>/</a:t>
            </a:r>
            <a:r>
              <a:rPr lang="zh-CN" altLang="en-US" sz="3600" dirty="0">
                <a:solidFill>
                  <a:prstClr val="black"/>
                </a:solidFill>
                <a:latin typeface="Book Antiqua" panose="02040602050305030304" pitchFamily="18" charset="0"/>
              </a:rPr>
              <a:t>右孩子为根，分别可以得到该结点的左</a:t>
            </a:r>
            <a:r>
              <a:rPr lang="en-US" altLang="zh-CN" sz="3600" dirty="0">
                <a:solidFill>
                  <a:prstClr val="black"/>
                </a:solidFill>
                <a:latin typeface="Book Antiqua" panose="02040602050305030304" pitchFamily="18" charset="0"/>
              </a:rPr>
              <a:t>/</a:t>
            </a:r>
            <a:r>
              <a:rPr lang="zh-CN" altLang="en-US" sz="3600" dirty="0">
                <a:solidFill>
                  <a:prstClr val="black"/>
                </a:solidFill>
                <a:latin typeface="Book Antiqua" panose="02040602050305030304" pitchFamily="18" charset="0"/>
              </a:rPr>
              <a:t>右子树。</a:t>
            </a:r>
            <a:endParaRPr lang="en-US" altLang="zh-CN" sz="36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>
            <a:extLst>
              <a:ext uri="{FF2B5EF4-FFF2-40B4-BE49-F238E27FC236}">
                <a16:creationId xmlns:a16="http://schemas.microsoft.com/office/drawing/2014/main" id="{024278A6-923C-4EAA-9D76-EC204797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11887200" cy="499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22313" indent="-722313"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 dirty="0">
                <a:latin typeface="Book Antiqua" panose="02040602050305030304" pitchFamily="18" charset="0"/>
              </a:rPr>
              <a:t>在二分查找树中查找元素的步骤如下</a:t>
            </a:r>
            <a:r>
              <a:rPr lang="en-US" altLang="zh-CN" sz="3600" dirty="0">
                <a:latin typeface="Book Antiqua" panose="02040602050305030304" pitchFamily="18" charset="0"/>
              </a:rPr>
              <a:t>:</a:t>
            </a:r>
            <a:endParaRPr lang="zh-CN" altLang="en-US" sz="3600" dirty="0">
              <a:latin typeface="Book Antiqua" panose="02040602050305030304" pitchFamily="18" charset="0"/>
            </a:endParaRPr>
          </a:p>
          <a:p>
            <a:pPr eaLnBrk="1" hangingPunct="1">
              <a:spcBef>
                <a:spcPts val="1600"/>
              </a:spcBef>
              <a:buFont typeface="Book Antiqua" panose="02040602050305030304" pitchFamily="18" charset="0"/>
              <a:buAutoNum type="arabicPeriod"/>
            </a:pPr>
            <a:r>
              <a:rPr lang="zh-CN" altLang="en-US" sz="3600" dirty="0">
                <a:latin typeface="Book Antiqua" panose="02040602050305030304" pitchFamily="18" charset="0"/>
              </a:rPr>
              <a:t>将要查找的关键字与当前结点的关键字比较，若相等，返回当前元素</a:t>
            </a:r>
            <a:r>
              <a:rPr lang="en-US" altLang="zh-CN" sz="3600" dirty="0">
                <a:latin typeface="Book Antiqua" panose="02040602050305030304" pitchFamily="18" charset="0"/>
              </a:rPr>
              <a:t>.</a:t>
            </a:r>
            <a:endParaRPr lang="zh-CN" altLang="en-US" sz="3600" dirty="0">
              <a:latin typeface="Book Antiqua" panose="02040602050305030304" pitchFamily="18" charset="0"/>
            </a:endParaRPr>
          </a:p>
          <a:p>
            <a:pPr eaLnBrk="1" hangingPunct="1">
              <a:spcBef>
                <a:spcPts val="1600"/>
              </a:spcBef>
              <a:buFont typeface="Book Antiqua" panose="02040602050305030304" pitchFamily="18" charset="0"/>
              <a:buAutoNum type="arabicPeriod"/>
            </a:pPr>
            <a:r>
              <a:rPr lang="zh-CN" altLang="en-US" sz="3600" dirty="0">
                <a:latin typeface="Book Antiqua" panose="02040602050305030304" pitchFamily="18" charset="0"/>
              </a:rPr>
              <a:t>若较小，到左子树找</a:t>
            </a:r>
            <a:r>
              <a:rPr lang="en-US" altLang="zh-CN" sz="3600" dirty="0">
                <a:latin typeface="Book Antiqua" panose="02040602050305030304" pitchFamily="18" charset="0"/>
              </a:rPr>
              <a:t>.</a:t>
            </a:r>
            <a:r>
              <a:rPr lang="zh-CN" altLang="en-US" sz="3600" dirty="0">
                <a:latin typeface="Book Antiqua" panose="02040602050305030304" pitchFamily="18" charset="0"/>
              </a:rPr>
              <a:t>（若无左子树，返回查找失败）</a:t>
            </a:r>
          </a:p>
          <a:p>
            <a:pPr algn="just" eaLnBrk="1" hangingPunct="1">
              <a:spcBef>
                <a:spcPts val="1600"/>
              </a:spcBef>
              <a:buFont typeface="Book Antiqua" panose="02040602050305030304" pitchFamily="18" charset="0"/>
              <a:buAutoNum type="arabicPeriod"/>
            </a:pPr>
            <a:r>
              <a:rPr lang="zh-CN" altLang="en-US" sz="3600" dirty="0">
                <a:latin typeface="Book Antiqua" panose="02040602050305030304" pitchFamily="18" charset="0"/>
              </a:rPr>
              <a:t>若较大，到右子树找</a:t>
            </a:r>
            <a:r>
              <a:rPr lang="en-US" altLang="zh-CN" sz="3600" dirty="0">
                <a:latin typeface="Book Antiqua" panose="02040602050305030304" pitchFamily="18" charset="0"/>
              </a:rPr>
              <a:t>.</a:t>
            </a:r>
            <a:r>
              <a:rPr lang="zh-CN" altLang="en-US" sz="3600" dirty="0">
                <a:latin typeface="Book Antiqua" panose="02040602050305030304" pitchFamily="18" charset="0"/>
              </a:rPr>
              <a:t> （若无右子树，返回查找失败）</a:t>
            </a:r>
          </a:p>
          <a:p>
            <a:pPr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3600" dirty="0">
                <a:latin typeface="Book Antiqua" panose="02040602050305030304" pitchFamily="18" charset="0"/>
              </a:rPr>
              <a:t>需要满足什么样的条件才能保证总能查找到所需的元素？</a:t>
            </a:r>
          </a:p>
          <a:p>
            <a:pPr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3600" dirty="0">
                <a:latin typeface="Book Antiqua" panose="02040602050305030304" pitchFamily="18" charset="0"/>
              </a:rPr>
              <a:t>需要保持什么样的数据结构不变性？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F04B73B-FBF4-43ED-AD2E-4723080A6D07}"/>
              </a:ext>
            </a:extLst>
          </p:cNvPr>
          <p:cNvSpPr/>
          <p:nvPr/>
        </p:nvSpPr>
        <p:spPr>
          <a:xfrm>
            <a:off x="9588500" y="6723856"/>
            <a:ext cx="336550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CF32339-C73D-4C35-8DA4-93FF8830DD74}"/>
              </a:ext>
            </a:extLst>
          </p:cNvPr>
          <p:cNvSpPr/>
          <p:nvPr/>
        </p:nvSpPr>
        <p:spPr>
          <a:xfrm>
            <a:off x="9642475" y="6752431"/>
            <a:ext cx="228600" cy="24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B80A7BD-A55F-4635-8651-EF0738BE31D7}"/>
              </a:ext>
            </a:extLst>
          </p:cNvPr>
          <p:cNvSpPr/>
          <p:nvPr/>
        </p:nvSpPr>
        <p:spPr>
          <a:xfrm>
            <a:off x="9642475" y="6752431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81D1866-452E-4254-A3DA-DFBD38371CE1}"/>
              </a:ext>
            </a:extLst>
          </p:cNvPr>
          <p:cNvSpPr/>
          <p:nvPr/>
        </p:nvSpPr>
        <p:spPr>
          <a:xfrm>
            <a:off x="9699625" y="6811169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648C76A-DED9-4A75-B811-752E822899F5}"/>
              </a:ext>
            </a:extLst>
          </p:cNvPr>
          <p:cNvSpPr/>
          <p:nvPr/>
        </p:nvSpPr>
        <p:spPr>
          <a:xfrm>
            <a:off x="9118600" y="7366794"/>
            <a:ext cx="336550" cy="352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FFD03ECC-D5BB-4DB0-9914-C60570147D24}"/>
              </a:ext>
            </a:extLst>
          </p:cNvPr>
          <p:cNvSpPr/>
          <p:nvPr/>
        </p:nvSpPr>
        <p:spPr>
          <a:xfrm>
            <a:off x="9172575" y="7396956"/>
            <a:ext cx="228600" cy="244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5D63871-DDC1-45C1-BD09-6AE738A34061}"/>
              </a:ext>
            </a:extLst>
          </p:cNvPr>
          <p:cNvSpPr/>
          <p:nvPr/>
        </p:nvSpPr>
        <p:spPr>
          <a:xfrm>
            <a:off x="9172575" y="7396956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13A496D2-F4B4-4F59-A11A-157E775F113F}"/>
              </a:ext>
            </a:extLst>
          </p:cNvPr>
          <p:cNvSpPr/>
          <p:nvPr/>
        </p:nvSpPr>
        <p:spPr>
          <a:xfrm>
            <a:off x="9229725" y="7454106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CCCAA272-CE1F-4B91-84F0-D9E02AF79791}"/>
              </a:ext>
            </a:extLst>
          </p:cNvPr>
          <p:cNvSpPr/>
          <p:nvPr/>
        </p:nvSpPr>
        <p:spPr>
          <a:xfrm>
            <a:off x="10093325" y="7366794"/>
            <a:ext cx="336550" cy="352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D7B74F92-775F-45AB-8BEA-A28B4CCB1E7C}"/>
              </a:ext>
            </a:extLst>
          </p:cNvPr>
          <p:cNvSpPr/>
          <p:nvPr/>
        </p:nvSpPr>
        <p:spPr>
          <a:xfrm>
            <a:off x="10144125" y="7396956"/>
            <a:ext cx="231775" cy="244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F6BA784E-0884-4D9E-B6C1-9CD6BE5556C4}"/>
              </a:ext>
            </a:extLst>
          </p:cNvPr>
          <p:cNvSpPr/>
          <p:nvPr/>
        </p:nvSpPr>
        <p:spPr>
          <a:xfrm>
            <a:off x="10144125" y="7396956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DA971A5A-F0DC-4CFA-83C3-D830682A9E7E}"/>
              </a:ext>
            </a:extLst>
          </p:cNvPr>
          <p:cNvSpPr/>
          <p:nvPr/>
        </p:nvSpPr>
        <p:spPr>
          <a:xfrm>
            <a:off x="10201275" y="7454106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24D5B04A-2928-40FC-BBD5-2C1399D5A432}"/>
              </a:ext>
            </a:extLst>
          </p:cNvPr>
          <p:cNvSpPr/>
          <p:nvPr/>
        </p:nvSpPr>
        <p:spPr>
          <a:xfrm>
            <a:off x="8632825" y="8009731"/>
            <a:ext cx="336550" cy="349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CDD73FFE-C06E-4819-8922-077A85C5A2AB}"/>
              </a:ext>
            </a:extLst>
          </p:cNvPr>
          <p:cNvSpPr/>
          <p:nvPr/>
        </p:nvSpPr>
        <p:spPr>
          <a:xfrm>
            <a:off x="8686800" y="8038306"/>
            <a:ext cx="228600" cy="24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7ECDBDB-F3A5-4EE6-A903-A8DC144012A2}"/>
              </a:ext>
            </a:extLst>
          </p:cNvPr>
          <p:cNvSpPr/>
          <p:nvPr/>
        </p:nvSpPr>
        <p:spPr>
          <a:xfrm>
            <a:off x="8686800" y="8038306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A7910EF2-7AAA-436B-81F9-CE4406EF93F8}"/>
              </a:ext>
            </a:extLst>
          </p:cNvPr>
          <p:cNvSpPr/>
          <p:nvPr/>
        </p:nvSpPr>
        <p:spPr>
          <a:xfrm>
            <a:off x="8743950" y="8095456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C882CEFE-18CA-4533-9358-3FD325261729}"/>
              </a:ext>
            </a:extLst>
          </p:cNvPr>
          <p:cNvSpPr/>
          <p:nvPr/>
        </p:nvSpPr>
        <p:spPr>
          <a:xfrm>
            <a:off x="9217025" y="6927056"/>
            <a:ext cx="536575" cy="682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050BF3B6-0E59-4AE7-8A64-E8A4FE136C3E}"/>
              </a:ext>
            </a:extLst>
          </p:cNvPr>
          <p:cNvSpPr/>
          <p:nvPr/>
        </p:nvSpPr>
        <p:spPr>
          <a:xfrm>
            <a:off x="9388475" y="6961981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28D6D9DA-DFB8-412D-B220-6805616C9F99}"/>
              </a:ext>
            </a:extLst>
          </p:cNvPr>
          <p:cNvSpPr/>
          <p:nvPr/>
        </p:nvSpPr>
        <p:spPr>
          <a:xfrm>
            <a:off x="9372600" y="7303294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B86A44F0-0F1E-4C39-A4C8-522B26DBDEF6}"/>
              </a:ext>
            </a:extLst>
          </p:cNvPr>
          <p:cNvSpPr/>
          <p:nvPr/>
        </p:nvSpPr>
        <p:spPr>
          <a:xfrm>
            <a:off x="8728075" y="7569994"/>
            <a:ext cx="536575" cy="6778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2A3C4721-D310-4674-BE1B-F2E13CC7235A}"/>
              </a:ext>
            </a:extLst>
          </p:cNvPr>
          <p:cNvSpPr/>
          <p:nvPr/>
        </p:nvSpPr>
        <p:spPr>
          <a:xfrm>
            <a:off x="8896350" y="7606506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31AA55CA-EB99-41EA-9392-4CA7B19C4730}"/>
              </a:ext>
            </a:extLst>
          </p:cNvPr>
          <p:cNvSpPr/>
          <p:nvPr/>
        </p:nvSpPr>
        <p:spPr>
          <a:xfrm>
            <a:off x="8880475" y="7944644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E2BDBB95-9F29-4BB8-B17B-F58667D1B13F}"/>
              </a:ext>
            </a:extLst>
          </p:cNvPr>
          <p:cNvSpPr/>
          <p:nvPr/>
        </p:nvSpPr>
        <p:spPr>
          <a:xfrm>
            <a:off x="9775825" y="6927056"/>
            <a:ext cx="558800" cy="682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C8E4E908-F9D0-4247-93CD-7230540A5F97}"/>
              </a:ext>
            </a:extLst>
          </p:cNvPr>
          <p:cNvSpPr/>
          <p:nvPr/>
        </p:nvSpPr>
        <p:spPr>
          <a:xfrm>
            <a:off x="9836150" y="6961981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097C10C-E9F3-4ED2-A1AA-00F2F8CE8D7F}"/>
              </a:ext>
            </a:extLst>
          </p:cNvPr>
          <p:cNvSpPr/>
          <p:nvPr/>
        </p:nvSpPr>
        <p:spPr>
          <a:xfrm>
            <a:off x="10061575" y="7304881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199B53CD-6768-4CA1-A93F-FE4B94D2C3F4}"/>
              </a:ext>
            </a:extLst>
          </p:cNvPr>
          <p:cNvSpPr/>
          <p:nvPr/>
        </p:nvSpPr>
        <p:spPr>
          <a:xfrm>
            <a:off x="9556750" y="8009731"/>
            <a:ext cx="333375" cy="3492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0D2D623A-773D-48D4-B622-DE43E8E2A8FF}"/>
              </a:ext>
            </a:extLst>
          </p:cNvPr>
          <p:cNvSpPr/>
          <p:nvPr/>
        </p:nvSpPr>
        <p:spPr>
          <a:xfrm>
            <a:off x="9607550" y="8038306"/>
            <a:ext cx="228600" cy="24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229BCFA8-6F4A-4171-AEC2-26901DC56CA6}"/>
              </a:ext>
            </a:extLst>
          </p:cNvPr>
          <p:cNvSpPr/>
          <p:nvPr/>
        </p:nvSpPr>
        <p:spPr>
          <a:xfrm>
            <a:off x="9607550" y="8038306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3575B640-4D19-4360-A765-2C2713355C99}"/>
              </a:ext>
            </a:extLst>
          </p:cNvPr>
          <p:cNvSpPr/>
          <p:nvPr/>
        </p:nvSpPr>
        <p:spPr>
          <a:xfrm>
            <a:off x="9664700" y="8095456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20C2BECD-1D8F-49D9-9613-C1A97D37C093}"/>
              </a:ext>
            </a:extLst>
          </p:cNvPr>
          <p:cNvSpPr/>
          <p:nvPr/>
        </p:nvSpPr>
        <p:spPr>
          <a:xfrm>
            <a:off x="9309100" y="7569994"/>
            <a:ext cx="488950" cy="6778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80286D88-1093-4C1C-9F0E-9D94EB6345D8}"/>
              </a:ext>
            </a:extLst>
          </p:cNvPr>
          <p:cNvSpPr/>
          <p:nvPr/>
        </p:nvSpPr>
        <p:spPr>
          <a:xfrm>
            <a:off x="9369425" y="7601744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86D55FBE-BB91-405F-BE4C-05A02D24DE24}"/>
              </a:ext>
            </a:extLst>
          </p:cNvPr>
          <p:cNvSpPr/>
          <p:nvPr/>
        </p:nvSpPr>
        <p:spPr>
          <a:xfrm>
            <a:off x="9531350" y="7943056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86C8E12B-EB63-4BC9-A66E-97EE3ED04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643" y="6029325"/>
            <a:ext cx="80565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700"/>
              </a:spcBef>
            </a:pPr>
            <a:r>
              <a:rPr lang="en-US" altLang="zh-CN" dirty="0"/>
              <a:t>9</a:t>
            </a:r>
            <a:endParaRPr lang="zh-CN" altLang="zh-CN" dirty="0"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813A5518-1D62-4B8D-ABE9-7C1ACEF6D976}"/>
              </a:ext>
            </a:extLst>
          </p:cNvPr>
          <p:cNvSpPr txBox="1"/>
          <p:nvPr/>
        </p:nvSpPr>
        <p:spPr>
          <a:xfrm>
            <a:off x="10525125" y="7381081"/>
            <a:ext cx="288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11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1C4720E2-DC47-45C0-84FE-6483278ED034}"/>
              </a:ext>
            </a:extLst>
          </p:cNvPr>
          <p:cNvSpPr txBox="1"/>
          <p:nvPr/>
        </p:nvSpPr>
        <p:spPr>
          <a:xfrm>
            <a:off x="8848725" y="7381081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862230D5-76BE-4383-ACAC-98F67BC7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8355806"/>
            <a:ext cx="79041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1	</a:t>
            </a:r>
            <a:r>
              <a:rPr lang="en-US" altLang="zh-CN" dirty="0"/>
              <a:t>7</a:t>
            </a:r>
            <a:endParaRPr lang="zh-CN" altLang="zh-CN" dirty="0"/>
          </a:p>
          <a:p>
            <a:pPr eaLnBrk="1" hangingPunct="1">
              <a:spcBef>
                <a:spcPts val="38"/>
              </a:spcBef>
            </a:pPr>
            <a:endParaRPr lang="zh-CN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3BFD1E2-A183-4E17-A95E-15AE09E492CF}"/>
              </a:ext>
            </a:extLst>
          </p:cNvPr>
          <p:cNvSpPr txBox="1"/>
          <p:nvPr/>
        </p:nvSpPr>
        <p:spPr>
          <a:xfrm>
            <a:off x="727075" y="762000"/>
            <a:ext cx="11347450" cy="676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tabLst>
                <a:tab pos="493062" algn="l"/>
              </a:tabLst>
              <a:defRPr/>
            </a:pPr>
            <a:r>
              <a:rPr sz="4400" b="1" spc="17" dirty="0">
                <a:latin typeface="Book Antiqua"/>
                <a:ea typeface="+mn-ea"/>
                <a:cs typeface="Book Antiqua"/>
              </a:rPr>
              <a:t>5	</a:t>
            </a:r>
            <a:r>
              <a:rPr lang="zh-CN" altLang="en-US" sz="4400" b="1" spc="17" dirty="0">
                <a:latin typeface="Book Antiqua"/>
                <a:ea typeface="+mn-ea"/>
                <a:cs typeface="Book Antiqua"/>
              </a:rPr>
              <a:t>排序不变性</a:t>
            </a:r>
            <a:r>
              <a:rPr lang="en-US" altLang="zh-CN" sz="4400" b="1" spc="17" dirty="0">
                <a:latin typeface="Book Antiqua"/>
                <a:ea typeface="+mn-ea"/>
                <a:cs typeface="Book Antiqua"/>
              </a:rPr>
              <a:t>(</a:t>
            </a:r>
            <a:r>
              <a:rPr sz="4400" b="1" spc="26" dirty="0">
                <a:latin typeface="Book Antiqua"/>
                <a:ea typeface="+mn-ea"/>
                <a:cs typeface="Book Antiqua"/>
              </a:rPr>
              <a:t>The</a:t>
            </a:r>
            <a:r>
              <a:rPr sz="4400" b="1" spc="9" dirty="0">
                <a:latin typeface="Book Antiqua"/>
                <a:ea typeface="+mn-ea"/>
                <a:cs typeface="Book Antiqua"/>
              </a:rPr>
              <a:t> </a:t>
            </a:r>
            <a:r>
              <a:rPr sz="4400" b="1" spc="17" dirty="0">
                <a:latin typeface="Book Antiqua"/>
                <a:ea typeface="+mn-ea"/>
                <a:cs typeface="Book Antiqua"/>
              </a:rPr>
              <a:t>Ordering</a:t>
            </a:r>
            <a:r>
              <a:rPr sz="4400" b="1" spc="9" dirty="0">
                <a:latin typeface="Book Antiqua"/>
                <a:ea typeface="+mn-ea"/>
                <a:cs typeface="Book Antiqua"/>
              </a:rPr>
              <a:t> </a:t>
            </a:r>
            <a:r>
              <a:rPr sz="4400" b="1" spc="17" dirty="0">
                <a:latin typeface="Book Antiqua"/>
                <a:ea typeface="+mn-ea"/>
                <a:cs typeface="Book Antiqua"/>
              </a:rPr>
              <a:t>Invariant</a:t>
            </a:r>
            <a:r>
              <a:rPr lang="en-US" sz="4400" b="1" spc="17" dirty="0">
                <a:latin typeface="Book Antiqua"/>
                <a:ea typeface="+mn-ea"/>
                <a:cs typeface="Book Antiqua"/>
              </a:rPr>
              <a:t>)</a:t>
            </a:r>
            <a:endParaRPr sz="4400" dirty="0">
              <a:latin typeface="Book Antiqua"/>
              <a:ea typeface="+mn-ea"/>
              <a:cs typeface="Book Antiqu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8E9CD8-F5B4-4467-9421-E09AE29D5E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56713" y="13044488"/>
            <a:ext cx="7327900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L</a:t>
            </a:r>
            <a:r>
              <a:rPr sz="1380" dirty="0"/>
              <a:t>ECTUR</a:t>
            </a:r>
            <a:r>
              <a:rPr sz="1380" spc="-9" dirty="0"/>
              <a:t>E</a:t>
            </a:r>
            <a:r>
              <a:rPr sz="1380" spc="164" dirty="0"/>
              <a:t> </a:t>
            </a:r>
            <a:r>
              <a:rPr dirty="0"/>
              <a:t>N</a:t>
            </a:r>
            <a:r>
              <a:rPr sz="1380" dirty="0"/>
              <a:t>OTE</a:t>
            </a:r>
            <a:r>
              <a:rPr sz="1380" spc="-9" dirty="0"/>
              <a:t>S</a:t>
            </a:r>
            <a:endParaRPr spc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EF56B3-5F9F-429D-A102-AA43AECF1BE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2940050" y="13044488"/>
            <a:ext cx="4821238" cy="265112"/>
          </a:xfrm>
        </p:spPr>
        <p:txBody>
          <a:bodyPr wrap="square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/>
              <a:t>M</a:t>
            </a:r>
            <a:r>
              <a:rPr sz="1380" dirty="0"/>
              <a:t>ARC</a:t>
            </a:r>
            <a:r>
              <a:rPr sz="1380" spc="-17" dirty="0"/>
              <a:t>H</a:t>
            </a:r>
            <a:r>
              <a:rPr sz="1380" spc="164" dirty="0"/>
              <a:t> </a:t>
            </a:r>
            <a:r>
              <a:rPr spc="60" dirty="0"/>
              <a:t>6</a:t>
            </a:r>
            <a:r>
              <a:rPr spc="-9" dirty="0"/>
              <a:t>,</a:t>
            </a:r>
            <a:r>
              <a:rPr spc="78" dirty="0"/>
              <a:t> </a:t>
            </a:r>
            <a:r>
              <a:rPr spc="60" dirty="0"/>
              <a:t>201</a:t>
            </a:r>
            <a:r>
              <a:rPr spc="-9" dirty="0"/>
              <a:t>4</a:t>
            </a:r>
            <a:endParaRPr sz="1380" spc="0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4BD68378-616D-4A76-B3E3-679508FB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1663385"/>
            <a:ext cx="11896105" cy="37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二分查找树的核心是排序不变性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排序不变性</a:t>
            </a:r>
            <a:r>
              <a:rPr lang="zh-CN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对二分查找树的任意结点，若该元素的关键字为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，则其左子树的所有元素的关键字都严格小于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；同时其右子树的所有元素的关键字都严格大于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F59A166-90D5-4C7A-823A-88E5FB64474E}"/>
              </a:ext>
            </a:extLst>
          </p:cNvPr>
          <p:cNvSpPr/>
          <p:nvPr/>
        </p:nvSpPr>
        <p:spPr>
          <a:xfrm>
            <a:off x="11258550" y="6407790"/>
            <a:ext cx="3365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D707B7D-04F7-403F-A5FB-9241F85AB9F3}"/>
              </a:ext>
            </a:extLst>
          </p:cNvPr>
          <p:cNvSpPr/>
          <p:nvPr/>
        </p:nvSpPr>
        <p:spPr>
          <a:xfrm>
            <a:off x="11312525" y="6436365"/>
            <a:ext cx="2286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2D0D798-5DB8-4F27-9314-D18882C57EAC}"/>
              </a:ext>
            </a:extLst>
          </p:cNvPr>
          <p:cNvSpPr/>
          <p:nvPr/>
        </p:nvSpPr>
        <p:spPr>
          <a:xfrm>
            <a:off x="11312525" y="6436365"/>
            <a:ext cx="228600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2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2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56CFEF01-4CCB-4DD3-9C79-C6E9ECEF3542}"/>
              </a:ext>
            </a:extLst>
          </p:cNvPr>
          <p:cNvSpPr/>
          <p:nvPr/>
        </p:nvSpPr>
        <p:spPr>
          <a:xfrm>
            <a:off x="11369675" y="6495103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6"/>
                </a:lnTo>
                <a:lnTo>
                  <a:pt x="9939" y="64526"/>
                </a:lnTo>
                <a:lnTo>
                  <a:pt x="20705" y="72558"/>
                </a:lnTo>
                <a:lnTo>
                  <a:pt x="33237" y="75327"/>
                </a:lnTo>
                <a:lnTo>
                  <a:pt x="46309" y="72302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3B08B32-6163-4C51-A38B-C8131D713719}"/>
              </a:ext>
            </a:extLst>
          </p:cNvPr>
          <p:cNvSpPr/>
          <p:nvPr/>
        </p:nvSpPr>
        <p:spPr>
          <a:xfrm>
            <a:off x="10788650" y="7050728"/>
            <a:ext cx="33655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A2E5555-01D9-47E2-8E0C-11B4C823B7C0}"/>
              </a:ext>
            </a:extLst>
          </p:cNvPr>
          <p:cNvSpPr/>
          <p:nvPr/>
        </p:nvSpPr>
        <p:spPr>
          <a:xfrm>
            <a:off x="10842625" y="7080890"/>
            <a:ext cx="228600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EA373E6-4B37-4004-9E6B-908BDC2698F8}"/>
              </a:ext>
            </a:extLst>
          </p:cNvPr>
          <p:cNvSpPr/>
          <p:nvPr/>
        </p:nvSpPr>
        <p:spPr>
          <a:xfrm>
            <a:off x="10842625" y="7080890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E86F94E-5309-4B5A-A8D6-92B94A188D4F}"/>
              </a:ext>
            </a:extLst>
          </p:cNvPr>
          <p:cNvSpPr/>
          <p:nvPr/>
        </p:nvSpPr>
        <p:spPr>
          <a:xfrm>
            <a:off x="10899775" y="7138040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16AE735-3554-4748-8EF4-056446E8F150}"/>
              </a:ext>
            </a:extLst>
          </p:cNvPr>
          <p:cNvSpPr/>
          <p:nvPr/>
        </p:nvSpPr>
        <p:spPr>
          <a:xfrm>
            <a:off x="11763375" y="7050728"/>
            <a:ext cx="336550" cy="35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129CDF1F-B102-4BA8-A214-FA296105750C}"/>
              </a:ext>
            </a:extLst>
          </p:cNvPr>
          <p:cNvSpPr/>
          <p:nvPr/>
        </p:nvSpPr>
        <p:spPr>
          <a:xfrm>
            <a:off x="11814175" y="7080890"/>
            <a:ext cx="2317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1986576-CA6F-4B13-B772-704A8F3B0AEE}"/>
              </a:ext>
            </a:extLst>
          </p:cNvPr>
          <p:cNvSpPr/>
          <p:nvPr/>
        </p:nvSpPr>
        <p:spPr>
          <a:xfrm>
            <a:off x="11814175" y="7080890"/>
            <a:ext cx="231775" cy="246063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4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3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26EF011-A7CF-499E-9D4F-484D4583787B}"/>
              </a:ext>
            </a:extLst>
          </p:cNvPr>
          <p:cNvSpPr/>
          <p:nvPr/>
        </p:nvSpPr>
        <p:spPr>
          <a:xfrm>
            <a:off x="11871325" y="7138040"/>
            <a:ext cx="117475" cy="131763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91F16404-5012-4598-BC5F-64DB9A2F5CC0}"/>
              </a:ext>
            </a:extLst>
          </p:cNvPr>
          <p:cNvSpPr/>
          <p:nvPr/>
        </p:nvSpPr>
        <p:spPr>
          <a:xfrm>
            <a:off x="10302875" y="7693665"/>
            <a:ext cx="336550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DC87A5DA-B0C8-4A51-9BAE-268E5062FBBD}"/>
              </a:ext>
            </a:extLst>
          </p:cNvPr>
          <p:cNvSpPr/>
          <p:nvPr/>
        </p:nvSpPr>
        <p:spPr>
          <a:xfrm>
            <a:off x="10356850" y="7722240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AFD3E831-B159-47D3-AE4C-2BDCFD81A804}"/>
              </a:ext>
            </a:extLst>
          </p:cNvPr>
          <p:cNvSpPr/>
          <p:nvPr/>
        </p:nvSpPr>
        <p:spPr>
          <a:xfrm>
            <a:off x="10356850" y="7722240"/>
            <a:ext cx="228600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0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91B67EF-1A3D-43F8-A301-A63AF97D878A}"/>
              </a:ext>
            </a:extLst>
          </p:cNvPr>
          <p:cNvSpPr/>
          <p:nvPr/>
        </p:nvSpPr>
        <p:spPr>
          <a:xfrm>
            <a:off x="10414000" y="7779390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6EB61CA3-784A-4CA5-9DF2-9436C8781C95}"/>
              </a:ext>
            </a:extLst>
          </p:cNvPr>
          <p:cNvSpPr/>
          <p:nvPr/>
        </p:nvSpPr>
        <p:spPr>
          <a:xfrm>
            <a:off x="10887075" y="6610990"/>
            <a:ext cx="536575" cy="68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8962AB5A-CD84-412B-8C01-3F0E3B260A71}"/>
              </a:ext>
            </a:extLst>
          </p:cNvPr>
          <p:cNvSpPr/>
          <p:nvPr/>
        </p:nvSpPr>
        <p:spPr>
          <a:xfrm>
            <a:off x="11058525" y="6645915"/>
            <a:ext cx="307975" cy="449263"/>
          </a:xfrm>
          <a:custGeom>
            <a:avLst/>
            <a:gdLst/>
            <a:ahLst/>
            <a:cxnLst/>
            <a:rect l="l" t="t" r="r" b="b"/>
            <a:pathLst>
              <a:path w="178435" h="260350">
                <a:moveTo>
                  <a:pt x="177972" y="0"/>
                </a:moveTo>
                <a:lnTo>
                  <a:pt x="0" y="26022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C7A836D-CE1E-417C-8ACC-61D11DDFC93E}"/>
              </a:ext>
            </a:extLst>
          </p:cNvPr>
          <p:cNvSpPr/>
          <p:nvPr/>
        </p:nvSpPr>
        <p:spPr>
          <a:xfrm>
            <a:off x="11042650" y="6987228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4930">
                <a:moveTo>
                  <a:pt x="8887" y="0"/>
                </a:moveTo>
                <a:lnTo>
                  <a:pt x="5154" y="3232"/>
                </a:lnTo>
                <a:lnTo>
                  <a:pt x="0" y="74906"/>
                </a:lnTo>
                <a:lnTo>
                  <a:pt x="53881" y="49351"/>
                </a:lnTo>
                <a:lnTo>
                  <a:pt x="17478" y="49351"/>
                </a:lnTo>
                <a:lnTo>
                  <a:pt x="20713" y="4351"/>
                </a:lnTo>
                <a:lnTo>
                  <a:pt x="17481" y="617"/>
                </a:lnTo>
                <a:lnTo>
                  <a:pt x="8887" y="0"/>
                </a:lnTo>
                <a:close/>
              </a:path>
              <a:path w="66675" h="74930">
                <a:moveTo>
                  <a:pt x="58242" y="30018"/>
                </a:moveTo>
                <a:lnTo>
                  <a:pt x="17478" y="49351"/>
                </a:lnTo>
                <a:lnTo>
                  <a:pt x="53881" y="49351"/>
                </a:lnTo>
                <a:lnTo>
                  <a:pt x="64926" y="44113"/>
                </a:lnTo>
                <a:lnTo>
                  <a:pt x="66585" y="39461"/>
                </a:lnTo>
                <a:lnTo>
                  <a:pt x="62893" y="31677"/>
                </a:lnTo>
                <a:lnTo>
                  <a:pt x="58242" y="30018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DD18FDC-A69F-471B-BE8A-4674EA8498F9}"/>
              </a:ext>
            </a:extLst>
          </p:cNvPr>
          <p:cNvSpPr/>
          <p:nvPr/>
        </p:nvSpPr>
        <p:spPr>
          <a:xfrm>
            <a:off x="10398125" y="7253928"/>
            <a:ext cx="536575" cy="677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5730BAB4-ABF3-4113-A2F6-211DE6B13F1D}"/>
              </a:ext>
            </a:extLst>
          </p:cNvPr>
          <p:cNvSpPr/>
          <p:nvPr/>
        </p:nvSpPr>
        <p:spPr>
          <a:xfrm>
            <a:off x="10566400" y="7290440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79704" h="258444">
                <a:moveTo>
                  <a:pt x="179335" y="0"/>
                </a:moveTo>
                <a:lnTo>
                  <a:pt x="0" y="257851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276857F9-C3C9-44DE-82F3-B14BBF7FD3ED}"/>
              </a:ext>
            </a:extLst>
          </p:cNvPr>
          <p:cNvSpPr/>
          <p:nvPr/>
        </p:nvSpPr>
        <p:spPr>
          <a:xfrm>
            <a:off x="10550525" y="7628578"/>
            <a:ext cx="117475" cy="128587"/>
          </a:xfrm>
          <a:custGeom>
            <a:avLst/>
            <a:gdLst/>
            <a:ahLst/>
            <a:cxnLst/>
            <a:rect l="l" t="t" r="r" b="b"/>
            <a:pathLst>
              <a:path w="67310" h="74929">
                <a:moveTo>
                  <a:pt x="9474" y="0"/>
                </a:moveTo>
                <a:lnTo>
                  <a:pt x="5715" y="3203"/>
                </a:lnTo>
                <a:lnTo>
                  <a:pt x="0" y="74835"/>
                </a:lnTo>
                <a:lnTo>
                  <a:pt x="54692" y="49418"/>
                </a:lnTo>
                <a:lnTo>
                  <a:pt x="17677" y="49418"/>
                </a:lnTo>
                <a:lnTo>
                  <a:pt x="21265" y="4444"/>
                </a:lnTo>
                <a:lnTo>
                  <a:pt x="18062" y="685"/>
                </a:lnTo>
                <a:lnTo>
                  <a:pt x="9474" y="0"/>
                </a:lnTo>
                <a:close/>
              </a:path>
              <a:path w="67310" h="74929">
                <a:moveTo>
                  <a:pt x="58591" y="30404"/>
                </a:moveTo>
                <a:lnTo>
                  <a:pt x="17677" y="49418"/>
                </a:lnTo>
                <a:lnTo>
                  <a:pt x="54692" y="49418"/>
                </a:lnTo>
                <a:lnTo>
                  <a:pt x="65166" y="44551"/>
                </a:lnTo>
                <a:lnTo>
                  <a:pt x="66861" y="39912"/>
                </a:lnTo>
                <a:lnTo>
                  <a:pt x="63230" y="32099"/>
                </a:lnTo>
                <a:lnTo>
                  <a:pt x="58591" y="30404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681851A1-DCF8-455D-B51E-400B9F66A09C}"/>
              </a:ext>
            </a:extLst>
          </p:cNvPr>
          <p:cNvSpPr/>
          <p:nvPr/>
        </p:nvSpPr>
        <p:spPr>
          <a:xfrm>
            <a:off x="11445875" y="6610990"/>
            <a:ext cx="558800" cy="682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E652F190-1310-44CB-AF38-75BDBF8BA537}"/>
              </a:ext>
            </a:extLst>
          </p:cNvPr>
          <p:cNvSpPr/>
          <p:nvPr/>
        </p:nvSpPr>
        <p:spPr>
          <a:xfrm>
            <a:off x="11506200" y="6645915"/>
            <a:ext cx="327025" cy="450850"/>
          </a:xfrm>
          <a:custGeom>
            <a:avLst/>
            <a:gdLst/>
            <a:ahLst/>
            <a:cxnLst/>
            <a:rect l="l" t="t" r="r" b="b"/>
            <a:pathLst>
              <a:path w="189229" h="260985">
                <a:moveTo>
                  <a:pt x="0" y="0"/>
                </a:moveTo>
                <a:lnTo>
                  <a:pt x="188837" y="260465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1B57083C-E9CE-4B6F-BCE4-9FB68EFDB4D6}"/>
              </a:ext>
            </a:extLst>
          </p:cNvPr>
          <p:cNvSpPr/>
          <p:nvPr/>
        </p:nvSpPr>
        <p:spPr>
          <a:xfrm>
            <a:off x="11731625" y="6988815"/>
            <a:ext cx="117475" cy="128588"/>
          </a:xfrm>
          <a:custGeom>
            <a:avLst/>
            <a:gdLst/>
            <a:ahLst/>
            <a:cxnLst/>
            <a:rect l="l" t="t" r="r" b="b"/>
            <a:pathLst>
              <a:path w="67945" h="74930">
                <a:moveTo>
                  <a:pt x="8081" y="31361"/>
                </a:moveTo>
                <a:lnTo>
                  <a:pt x="3477" y="33147"/>
                </a:lnTo>
                <a:lnTo>
                  <a:pt x="0" y="41030"/>
                </a:lnTo>
                <a:lnTo>
                  <a:pt x="1786" y="45634"/>
                </a:lnTo>
                <a:lnTo>
                  <a:pt x="67533" y="74634"/>
                </a:lnTo>
                <a:lnTo>
                  <a:pt x="65038" y="49568"/>
                </a:lnTo>
                <a:lnTo>
                  <a:pt x="49361" y="49568"/>
                </a:lnTo>
                <a:lnTo>
                  <a:pt x="8081" y="31361"/>
                </a:lnTo>
                <a:close/>
              </a:path>
              <a:path w="67945" h="74930">
                <a:moveTo>
                  <a:pt x="56593" y="0"/>
                </a:moveTo>
                <a:lnTo>
                  <a:pt x="48020" y="853"/>
                </a:lnTo>
                <a:lnTo>
                  <a:pt x="44891" y="4674"/>
                </a:lnTo>
                <a:lnTo>
                  <a:pt x="49361" y="49568"/>
                </a:lnTo>
                <a:lnTo>
                  <a:pt x="65038" y="49568"/>
                </a:lnTo>
                <a:lnTo>
                  <a:pt x="60414" y="3128"/>
                </a:lnTo>
                <a:lnTo>
                  <a:pt x="5659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1F8ABFE2-ED0D-4342-BE9B-BFAB286D6020}"/>
              </a:ext>
            </a:extLst>
          </p:cNvPr>
          <p:cNvSpPr/>
          <p:nvPr/>
        </p:nvSpPr>
        <p:spPr>
          <a:xfrm>
            <a:off x="11226800" y="7693665"/>
            <a:ext cx="333375" cy="349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61E102BB-F57A-487A-8C21-38F3C87B321D}"/>
              </a:ext>
            </a:extLst>
          </p:cNvPr>
          <p:cNvSpPr/>
          <p:nvPr/>
        </p:nvSpPr>
        <p:spPr>
          <a:xfrm>
            <a:off x="11277600" y="7722240"/>
            <a:ext cx="228600" cy="24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8317F88F-00E0-4111-B7BD-8E34003F1551}"/>
              </a:ext>
            </a:extLst>
          </p:cNvPr>
          <p:cNvSpPr/>
          <p:nvPr/>
        </p:nvSpPr>
        <p:spPr>
          <a:xfrm>
            <a:off x="11277600" y="7722240"/>
            <a:ext cx="231775" cy="244475"/>
          </a:xfrm>
          <a:custGeom>
            <a:avLst/>
            <a:gdLst/>
            <a:ahLst/>
            <a:cxnLst/>
            <a:rect l="l" t="t" r="r" b="b"/>
            <a:pathLst>
              <a:path w="133350" h="142239">
                <a:moveTo>
                  <a:pt x="0" y="70901"/>
                </a:moveTo>
                <a:lnTo>
                  <a:pt x="1473" y="55985"/>
                </a:lnTo>
                <a:lnTo>
                  <a:pt x="5691" y="42153"/>
                </a:lnTo>
                <a:lnTo>
                  <a:pt x="31751" y="10429"/>
                </a:lnTo>
                <a:lnTo>
                  <a:pt x="66474" y="0"/>
                </a:lnTo>
                <a:lnTo>
                  <a:pt x="80459" y="1571"/>
                </a:lnTo>
                <a:lnTo>
                  <a:pt x="115088" y="22542"/>
                </a:lnTo>
                <a:lnTo>
                  <a:pt x="132313" y="61058"/>
                </a:lnTo>
                <a:lnTo>
                  <a:pt x="132949" y="70901"/>
                </a:lnTo>
                <a:lnTo>
                  <a:pt x="131475" y="85817"/>
                </a:lnTo>
                <a:lnTo>
                  <a:pt x="127258" y="99649"/>
                </a:lnTo>
                <a:lnTo>
                  <a:pt x="101197" y="131373"/>
                </a:lnTo>
                <a:lnTo>
                  <a:pt x="66474" y="141803"/>
                </a:lnTo>
                <a:lnTo>
                  <a:pt x="52489" y="140231"/>
                </a:lnTo>
                <a:lnTo>
                  <a:pt x="39521" y="135733"/>
                </a:lnTo>
                <a:lnTo>
                  <a:pt x="9778" y="107936"/>
                </a:lnTo>
                <a:lnTo>
                  <a:pt x="0" y="70901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EE98234-1084-44AD-9EDC-24E92772EED6}"/>
              </a:ext>
            </a:extLst>
          </p:cNvPr>
          <p:cNvSpPr/>
          <p:nvPr/>
        </p:nvSpPr>
        <p:spPr>
          <a:xfrm>
            <a:off x="11334750" y="7779390"/>
            <a:ext cx="114300" cy="13017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0" y="37663"/>
                </a:moveTo>
                <a:lnTo>
                  <a:pt x="2669" y="52477"/>
                </a:lnTo>
                <a:lnTo>
                  <a:pt x="9939" y="64526"/>
                </a:lnTo>
                <a:lnTo>
                  <a:pt x="20705" y="72559"/>
                </a:lnTo>
                <a:lnTo>
                  <a:pt x="33237" y="75327"/>
                </a:lnTo>
                <a:lnTo>
                  <a:pt x="46309" y="72303"/>
                </a:lnTo>
                <a:lnTo>
                  <a:pt x="56942" y="64064"/>
                </a:lnTo>
                <a:lnTo>
                  <a:pt x="64030" y="51864"/>
                </a:lnTo>
                <a:lnTo>
                  <a:pt x="66474" y="37663"/>
                </a:lnTo>
                <a:lnTo>
                  <a:pt x="63804" y="22850"/>
                </a:lnTo>
                <a:lnTo>
                  <a:pt x="56534" y="10801"/>
                </a:lnTo>
                <a:lnTo>
                  <a:pt x="45768" y="2768"/>
                </a:lnTo>
                <a:lnTo>
                  <a:pt x="33237" y="0"/>
                </a:lnTo>
                <a:lnTo>
                  <a:pt x="20164" y="3024"/>
                </a:lnTo>
                <a:lnTo>
                  <a:pt x="9531" y="11263"/>
                </a:lnTo>
                <a:lnTo>
                  <a:pt x="2443" y="23463"/>
                </a:lnTo>
                <a:lnTo>
                  <a:pt x="0" y="37663"/>
                </a:lnTo>
                <a:close/>
              </a:path>
            </a:pathLst>
          </a:custGeom>
          <a:ln w="5849">
            <a:solidFill>
              <a:srgbClr val="5B92C7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D40562DB-F894-47B1-AFD6-485E268FE484}"/>
              </a:ext>
            </a:extLst>
          </p:cNvPr>
          <p:cNvSpPr/>
          <p:nvPr/>
        </p:nvSpPr>
        <p:spPr>
          <a:xfrm>
            <a:off x="10979150" y="7253928"/>
            <a:ext cx="488950" cy="6778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EDB2A1BB-E97F-4A98-B902-BAF279DEC127}"/>
              </a:ext>
            </a:extLst>
          </p:cNvPr>
          <p:cNvSpPr/>
          <p:nvPr/>
        </p:nvSpPr>
        <p:spPr>
          <a:xfrm>
            <a:off x="11039475" y="7285678"/>
            <a:ext cx="260350" cy="449262"/>
          </a:xfrm>
          <a:custGeom>
            <a:avLst/>
            <a:gdLst/>
            <a:ahLst/>
            <a:cxnLst/>
            <a:rect l="l" t="t" r="r" b="b"/>
            <a:pathLst>
              <a:path w="150495" h="259714">
                <a:moveTo>
                  <a:pt x="0" y="0"/>
                </a:moveTo>
                <a:lnTo>
                  <a:pt x="150196" y="259599"/>
                </a:lnTo>
              </a:path>
            </a:pathLst>
          </a:custGeom>
          <a:ln w="15599">
            <a:solidFill>
              <a:srgbClr val="6095C9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41286B1C-5D12-4714-BCB1-69F8BB6961E5}"/>
              </a:ext>
            </a:extLst>
          </p:cNvPr>
          <p:cNvSpPr/>
          <p:nvPr/>
        </p:nvSpPr>
        <p:spPr>
          <a:xfrm>
            <a:off x="11201400" y="7626990"/>
            <a:ext cx="111125" cy="130175"/>
          </a:xfrm>
          <a:custGeom>
            <a:avLst/>
            <a:gdLst/>
            <a:ahLst/>
            <a:cxnLst/>
            <a:rect l="l" t="t" r="r" b="b"/>
            <a:pathLst>
              <a:path w="64135" h="75564">
                <a:moveTo>
                  <a:pt x="9030" y="26249"/>
                </a:moveTo>
                <a:lnTo>
                  <a:pt x="4267" y="27552"/>
                </a:lnTo>
                <a:lnTo>
                  <a:pt x="0" y="35037"/>
                </a:lnTo>
                <a:lnTo>
                  <a:pt x="1304" y="39800"/>
                </a:lnTo>
                <a:lnTo>
                  <a:pt x="63728" y="75394"/>
                </a:lnTo>
                <a:lnTo>
                  <a:pt x="63824" y="48596"/>
                </a:lnTo>
                <a:lnTo>
                  <a:pt x="48224" y="48596"/>
                </a:lnTo>
                <a:lnTo>
                  <a:pt x="9030" y="26249"/>
                </a:lnTo>
                <a:close/>
              </a:path>
              <a:path w="64135" h="75564">
                <a:moveTo>
                  <a:pt x="51889" y="0"/>
                </a:moveTo>
                <a:lnTo>
                  <a:pt x="48384" y="3480"/>
                </a:lnTo>
                <a:lnTo>
                  <a:pt x="48224" y="48596"/>
                </a:lnTo>
                <a:lnTo>
                  <a:pt x="63824" y="48596"/>
                </a:lnTo>
                <a:lnTo>
                  <a:pt x="63903" y="26249"/>
                </a:lnTo>
                <a:lnTo>
                  <a:pt x="63929" y="3480"/>
                </a:lnTo>
                <a:lnTo>
                  <a:pt x="60505" y="31"/>
                </a:lnTo>
                <a:lnTo>
                  <a:pt x="5188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06">
              <a:latin typeface="+mn-lt"/>
              <a:ea typeface="+mn-ea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D9181E3-259F-4131-AC99-29A1B8D2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218" y="5648965"/>
            <a:ext cx="80565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 indent="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700"/>
              </a:spcBef>
            </a:pPr>
            <a:r>
              <a:rPr lang="en-US" altLang="zh-CN" dirty="0"/>
              <a:t>9</a:t>
            </a:r>
            <a:endParaRPr lang="zh-CN" altLang="zh-CN" dirty="0"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193CF9FC-6BF5-43C9-831E-8B2FD2597883}"/>
              </a:ext>
            </a:extLst>
          </p:cNvPr>
          <p:cNvSpPr txBox="1"/>
          <p:nvPr/>
        </p:nvSpPr>
        <p:spPr>
          <a:xfrm>
            <a:off x="12195175" y="7065015"/>
            <a:ext cx="288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11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51309911-171B-4C18-BC0A-C7543D968A32}"/>
              </a:ext>
            </a:extLst>
          </p:cNvPr>
          <p:cNvSpPr txBox="1"/>
          <p:nvPr/>
        </p:nvSpPr>
        <p:spPr>
          <a:xfrm>
            <a:off x="10518775" y="7065015"/>
            <a:ext cx="16827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98" dirty="0">
                <a:latin typeface="Calibri"/>
                <a:ea typeface="+mn-ea"/>
                <a:cs typeface="Calibri"/>
              </a:rPr>
              <a:t>5</a:t>
            </a:r>
            <a:endParaRPr sz="1898">
              <a:latin typeface="Calibri"/>
              <a:ea typeface="+mn-ea"/>
              <a:cs typeface="Calibri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894CABED-1382-4BF0-8394-E6E0AD7C8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169" y="8042915"/>
            <a:ext cx="79041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1	</a:t>
            </a:r>
            <a:r>
              <a:rPr lang="en-US" altLang="zh-CN" dirty="0"/>
              <a:t>7</a:t>
            </a:r>
            <a:endParaRPr lang="zh-CN" altLang="zh-CN" dirty="0"/>
          </a:p>
          <a:p>
            <a:pPr eaLnBrk="1" hangingPunct="1">
              <a:spcBef>
                <a:spcPts val="38"/>
              </a:spcBef>
            </a:pPr>
            <a:endParaRPr lang="zh-CN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AD59A-312D-4902-BFE6-501F150238D8}"/>
              </a:ext>
            </a:extLst>
          </p:cNvPr>
          <p:cNvSpPr/>
          <p:nvPr/>
        </p:nvSpPr>
        <p:spPr>
          <a:xfrm>
            <a:off x="655638" y="5123952"/>
            <a:ext cx="8878887" cy="341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插入操作时一定要维护这一不变性。</a:t>
            </a:r>
            <a:endParaRPr lang="zh-CN" altLang="zh-CN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103000"/>
              </a:lnSpc>
              <a:spcBef>
                <a:spcPts val="1538"/>
              </a:spcBef>
            </a:pPr>
            <a:r>
              <a:rPr lang="zh-CN" alt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如果二分查找树是很平衡的，即每个结点的左右子树的结点数差不多，则查找和插入的复杂度为</a:t>
            </a:r>
            <a:r>
              <a:rPr lang="zh-CN" altLang="zh-CN" sz="4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(log(</a:t>
            </a:r>
            <a:r>
              <a:rPr lang="zh-CN" altLang="zh-CN" sz="4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zh-CN" alt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zh-CN" sz="4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是树中元素的个数。</a:t>
            </a:r>
            <a:endParaRPr lang="en-US" altLang="zh-CN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F4EF3EBC-3496-4311-9B66-BFA4C138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685800"/>
            <a:ext cx="10363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13"/>
              </a:spcBef>
            </a:pPr>
            <a:r>
              <a:rPr lang="en-US" altLang="zh-CN" sz="4400" b="1">
                <a:latin typeface="Book Antiqua" panose="02040602050305030304" pitchFamily="18" charset="0"/>
              </a:rPr>
              <a:t>6    </a:t>
            </a:r>
            <a:r>
              <a:rPr lang="zh-CN" altLang="en-US" sz="4400" b="1">
                <a:latin typeface="Book Antiqua" panose="02040602050305030304" pitchFamily="18" charset="0"/>
              </a:rPr>
              <a:t>接口</a:t>
            </a:r>
            <a:r>
              <a:rPr lang="en-US" altLang="zh-CN" sz="4400" b="1">
                <a:latin typeface="Book Antiqua" panose="02040602050305030304" pitchFamily="18" charset="0"/>
              </a:rPr>
              <a:t>(The Interface)</a:t>
            </a:r>
            <a:endParaRPr lang="en-US" altLang="zh-CN" sz="44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03000"/>
              </a:lnSpc>
              <a:spcBef>
                <a:spcPts val="1925"/>
              </a:spcBef>
            </a:pP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假定客户方定义类型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，库方只要定义类型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及相应的插入和查找函数。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3A0A5DD3-E033-4D6B-8F84-ECED677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124200"/>
            <a:ext cx="109378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/* </a:t>
            </a:r>
            <a:r>
              <a:rPr lang="zh-CN" altLang="en-US" sz="3200"/>
              <a:t>客户方接口　　</a:t>
            </a:r>
            <a:r>
              <a:rPr lang="en-US" altLang="zh-CN" sz="3200"/>
              <a:t>*/</a:t>
            </a:r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en-US" altLang="zh-CN" sz="3200"/>
              <a:t>typedef  ___* elem; </a:t>
            </a:r>
          </a:p>
          <a:p>
            <a:pPr eaLnBrk="1" hangingPunct="1"/>
            <a:r>
              <a:rPr lang="en-US" altLang="zh-CN" sz="3200"/>
              <a:t>typedef  ___ key;</a:t>
            </a:r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en-US" altLang="zh-CN" sz="3200"/>
              <a:t>key elem_key(elem e)</a:t>
            </a:r>
          </a:p>
          <a:p>
            <a:pPr eaLnBrk="1" hangingPunct="1"/>
            <a:r>
              <a:rPr lang="en-US" altLang="zh-CN" sz="3200"/>
              <a:t>//@requires e != NULL;</a:t>
            </a:r>
          </a:p>
          <a:p>
            <a:pPr eaLnBrk="1" hangingPunct="1"/>
            <a:r>
              <a:rPr lang="en-US" altLang="zh-CN" sz="3200"/>
              <a:t>;</a:t>
            </a:r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en-US" altLang="zh-CN" sz="3200"/>
              <a:t>int key_compare(key k1, key k2)      </a:t>
            </a:r>
            <a:r>
              <a:rPr lang="en-US" altLang="zh-CN" sz="3200">
                <a:solidFill>
                  <a:srgbClr val="C00000"/>
                </a:solidFill>
              </a:rPr>
              <a:t>0</a:t>
            </a:r>
            <a:r>
              <a:rPr lang="zh-CN" altLang="en-US" sz="3200">
                <a:solidFill>
                  <a:srgbClr val="C00000"/>
                </a:solidFill>
              </a:rPr>
              <a:t>相等，</a:t>
            </a:r>
            <a:r>
              <a:rPr lang="en-US" altLang="zh-CN" sz="3200">
                <a:solidFill>
                  <a:srgbClr val="C00000"/>
                </a:solidFill>
              </a:rPr>
              <a:t>1</a:t>
            </a:r>
            <a:r>
              <a:rPr lang="zh-CN" altLang="en-US" sz="3200">
                <a:solidFill>
                  <a:srgbClr val="C00000"/>
                </a:solidFill>
              </a:rPr>
              <a:t>大于，</a:t>
            </a:r>
            <a:r>
              <a:rPr lang="en-US" altLang="zh-CN" sz="3200">
                <a:solidFill>
                  <a:srgbClr val="C00000"/>
                </a:solidFill>
              </a:rPr>
              <a:t>-1</a:t>
            </a:r>
            <a:r>
              <a:rPr lang="zh-CN" altLang="en-US" sz="3200">
                <a:solidFill>
                  <a:srgbClr val="C00000"/>
                </a:solidFill>
              </a:rPr>
              <a:t>小于</a:t>
            </a:r>
            <a:endParaRPr lang="en-US" altLang="zh-CN" sz="32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3200"/>
              <a:t>//@ensures -1 &lt;= \result &amp;&amp; \result &lt;= 1;</a:t>
            </a:r>
          </a:p>
          <a:p>
            <a:pPr eaLnBrk="1" hangingPunct="1"/>
            <a:r>
              <a:rPr lang="en-US" altLang="zh-CN" sz="320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Blend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2471</Words>
  <Application>Microsoft Office PowerPoint</Application>
  <PresentationFormat>自定义</PresentationFormat>
  <Paragraphs>265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MS Gothic</vt:lpstr>
      <vt:lpstr>宋体</vt:lpstr>
      <vt:lpstr>Arial</vt:lpstr>
      <vt:lpstr>Book Antiqua</vt:lpstr>
      <vt:lpstr>Calibri</vt:lpstr>
      <vt:lpstr>Calibri Light</vt:lpstr>
      <vt:lpstr>Garamond</vt:lpstr>
      <vt:lpstr>Times New Roman</vt:lpstr>
      <vt:lpstr>Verdana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jrc</dc:creator>
  <cp:lastModifiedBy>Renchao Jin</cp:lastModifiedBy>
  <cp:revision>94</cp:revision>
  <dcterms:created xsi:type="dcterms:W3CDTF">2015-01-08T11:38:15Z</dcterms:created>
  <dcterms:modified xsi:type="dcterms:W3CDTF">2021-06-04T00:50:20Z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2014-03-06T00:00:00Z</vt:filetime>
  </property>
  <property fmtid="{D5CDD505-2E9C-101B-9397-08002B2CF9AE}" pid="3" name="LastSaved">
    <vt:filetime>2015-01-08T00:00:00Z</vt:filetime>
  </property>
</Properties>
</file>