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8"/>
  </p:notesMasterIdLst>
  <p:sldIdLst>
    <p:sldId id="265" r:id="rId2"/>
    <p:sldId id="256" r:id="rId3"/>
    <p:sldId id="270" r:id="rId4"/>
    <p:sldId id="257" r:id="rId5"/>
    <p:sldId id="266" r:id="rId6"/>
    <p:sldId id="267" r:id="rId7"/>
    <p:sldId id="268" r:id="rId8"/>
    <p:sldId id="259" r:id="rId9"/>
    <p:sldId id="269" r:id="rId10"/>
    <p:sldId id="260" r:id="rId11"/>
    <p:sldId id="271" r:id="rId12"/>
    <p:sldId id="261" r:id="rId13"/>
    <p:sldId id="262" r:id="rId14"/>
    <p:sldId id="263" r:id="rId15"/>
    <p:sldId id="272" r:id="rId16"/>
    <p:sldId id="264" r:id="rId17"/>
  </p:sldIdLst>
  <p:sldSz cx="13411200" cy="10058400"/>
  <p:notesSz cx="7772400" cy="100584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37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8" y="60"/>
      </p:cViewPr>
      <p:guideLst>
        <p:guide orient="horz" pos="2880"/>
        <p:guide pos="37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E61F08AB-3BC9-49A9-8326-709E563F59C4}"/>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545DDDB3-ED29-4D08-BB17-0C8D27966F9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DC6EB839-6757-4536-9F39-51D28472F20A}"/>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C9DA30B5-2081-474B-BE52-837C4C01E0AF}"/>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7F206C49-EA75-448F-A931-CEB7105E6EA8}"/>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3C93CB08-1ABD-4514-845F-8D0F86C182E1}"/>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8B80504C-320C-4C7E-AD79-8E802A955FD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267A013B-4DC0-46EE-B714-F17A6635B7A5}"/>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12F0AE16-8F68-4035-980D-8D57B8D6A7A6}"/>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028F0211-37AE-4629-9038-711A0B014A1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ABAEAA06-A0BA-4D4B-8B89-A24860AA94F3}"/>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40A3ABC8-3C9A-4DC0-96EE-6F0C493BF3F3}"/>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251DF71A-7F47-42E8-8A07-3E8C61482DAC}"/>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5840" y="1646133"/>
            <a:ext cx="11399520" cy="3501813"/>
          </a:xfrm>
        </p:spPr>
        <p:txBody>
          <a:bodyPr anchor="b"/>
          <a:lstStyle>
            <a:lvl1pPr algn="ctr">
              <a:defRPr sz="8800"/>
            </a:lvl1pPr>
          </a:lstStyle>
          <a:p>
            <a:r>
              <a:rPr lang="zh-CN" altLang="en-US"/>
              <a:t>单击此处编辑母版标题样式</a:t>
            </a:r>
            <a:endParaRPr lang="en-US" dirty="0"/>
          </a:p>
        </p:txBody>
      </p:sp>
      <p:sp>
        <p:nvSpPr>
          <p:cNvPr id="3" name="Subtitle 2"/>
          <p:cNvSpPr>
            <a:spLocks noGrp="1"/>
          </p:cNvSpPr>
          <p:nvPr>
            <p:ph type="subTitle" idx="1"/>
          </p:nvPr>
        </p:nvSpPr>
        <p:spPr>
          <a:xfrm>
            <a:off x="1676400" y="5282989"/>
            <a:ext cx="100584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502696DF-BC0B-4B0B-928F-A6185EF4F21A}"/>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5" name="Footer Placeholder 4">
            <a:extLst>
              <a:ext uri="{FF2B5EF4-FFF2-40B4-BE49-F238E27FC236}">
                <a16:creationId xmlns:a16="http://schemas.microsoft.com/office/drawing/2014/main" id="{4E8C2EA6-3C58-4ED3-9EAE-5BA6D5445AFF}"/>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6" name="Slide Number Placeholder 5">
            <a:extLst>
              <a:ext uri="{FF2B5EF4-FFF2-40B4-BE49-F238E27FC236}">
                <a16:creationId xmlns:a16="http://schemas.microsoft.com/office/drawing/2014/main" id="{1F6884C3-8674-4D69-9740-DE56424617B7}"/>
              </a:ext>
            </a:extLst>
          </p:cNvPr>
          <p:cNvSpPr>
            <a:spLocks noGrp="1"/>
          </p:cNvSpPr>
          <p:nvPr>
            <p:ph type="sldNum" sz="quarter" idx="12"/>
          </p:nvPr>
        </p:nvSpPr>
        <p:spPr/>
        <p:txBody>
          <a:bodyPr/>
          <a:lstStyle>
            <a:lvl1pPr>
              <a:defRPr/>
            </a:lvl1pPr>
          </a:lstStyle>
          <a:p>
            <a:fld id="{CD4F1772-E1A9-477E-B991-51907BF27D17}" type="slidenum">
              <a:rPr lang="en-US" altLang="zh-CN"/>
              <a:pPr/>
              <a:t>‹#›</a:t>
            </a:fld>
            <a:endParaRPr lang="en-US" altLang="zh-CN"/>
          </a:p>
        </p:txBody>
      </p:sp>
    </p:spTree>
    <p:extLst>
      <p:ext uri="{BB962C8B-B14F-4D97-AF65-F5344CB8AC3E}">
        <p14:creationId xmlns:p14="http://schemas.microsoft.com/office/powerpoint/2010/main" val="112729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934ACB49-5BFF-4AA7-82EF-986B89589236}"/>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5" name="Footer Placeholder 4">
            <a:extLst>
              <a:ext uri="{FF2B5EF4-FFF2-40B4-BE49-F238E27FC236}">
                <a16:creationId xmlns:a16="http://schemas.microsoft.com/office/drawing/2014/main" id="{8B516CBB-2AFA-4FD5-9401-4C37CCFDE5C0}"/>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6" name="Slide Number Placeholder 5">
            <a:extLst>
              <a:ext uri="{FF2B5EF4-FFF2-40B4-BE49-F238E27FC236}">
                <a16:creationId xmlns:a16="http://schemas.microsoft.com/office/drawing/2014/main" id="{932443DA-2A88-438C-9D3A-FC7572EC447B}"/>
              </a:ext>
            </a:extLst>
          </p:cNvPr>
          <p:cNvSpPr>
            <a:spLocks noGrp="1"/>
          </p:cNvSpPr>
          <p:nvPr>
            <p:ph type="sldNum" sz="quarter" idx="12"/>
          </p:nvPr>
        </p:nvSpPr>
        <p:spPr/>
        <p:txBody>
          <a:bodyPr/>
          <a:lstStyle>
            <a:lvl1pPr>
              <a:defRPr/>
            </a:lvl1pPr>
          </a:lstStyle>
          <a:p>
            <a:fld id="{B7BDE0DC-6470-4A06-B56F-762F72FBBC50}" type="slidenum">
              <a:rPr lang="en-US" altLang="zh-CN"/>
              <a:pPr/>
              <a:t>‹#›</a:t>
            </a:fld>
            <a:endParaRPr lang="en-US" altLang="zh-CN"/>
          </a:p>
        </p:txBody>
      </p:sp>
    </p:spTree>
    <p:extLst>
      <p:ext uri="{BB962C8B-B14F-4D97-AF65-F5344CB8AC3E}">
        <p14:creationId xmlns:p14="http://schemas.microsoft.com/office/powerpoint/2010/main" val="200445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7391" y="535517"/>
            <a:ext cx="2891790" cy="852402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22021" y="535517"/>
            <a:ext cx="8507730" cy="852402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0A7C86F7-0FFE-4F7A-8913-814DEFA527EE}"/>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5" name="Footer Placeholder 4">
            <a:extLst>
              <a:ext uri="{FF2B5EF4-FFF2-40B4-BE49-F238E27FC236}">
                <a16:creationId xmlns:a16="http://schemas.microsoft.com/office/drawing/2014/main" id="{BF19FC1C-FAD6-4646-8C5D-D015EA48FDB9}"/>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6" name="Slide Number Placeholder 5">
            <a:extLst>
              <a:ext uri="{FF2B5EF4-FFF2-40B4-BE49-F238E27FC236}">
                <a16:creationId xmlns:a16="http://schemas.microsoft.com/office/drawing/2014/main" id="{42C250C9-C9DE-462E-9ED9-FD8DD6A151DF}"/>
              </a:ext>
            </a:extLst>
          </p:cNvPr>
          <p:cNvSpPr>
            <a:spLocks noGrp="1"/>
          </p:cNvSpPr>
          <p:nvPr>
            <p:ph type="sldNum" sz="quarter" idx="12"/>
          </p:nvPr>
        </p:nvSpPr>
        <p:spPr/>
        <p:txBody>
          <a:bodyPr/>
          <a:lstStyle>
            <a:lvl1pPr>
              <a:defRPr/>
            </a:lvl1pPr>
          </a:lstStyle>
          <a:p>
            <a:fld id="{63904A87-D8EC-471C-AE2A-5FA51DF5B8F9}" type="slidenum">
              <a:rPr lang="en-US" altLang="zh-CN"/>
              <a:pPr/>
              <a:t>‹#›</a:t>
            </a:fld>
            <a:endParaRPr lang="en-US" altLang="zh-CN"/>
          </a:p>
        </p:txBody>
      </p:sp>
    </p:spTree>
    <p:extLst>
      <p:ext uri="{BB962C8B-B14F-4D97-AF65-F5344CB8AC3E}">
        <p14:creationId xmlns:p14="http://schemas.microsoft.com/office/powerpoint/2010/main" val="1307454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796437C2-8BF9-4585-BD84-6B77B956149B}"/>
              </a:ext>
            </a:extLst>
          </p:cNvPr>
          <p:cNvSpPr>
            <a:spLocks noGrp="1"/>
          </p:cNvSpPr>
          <p:nvPr>
            <p:ph type="ftr" sz="quarter" idx="10"/>
          </p:nvPr>
        </p:nvSpPr>
        <p:spPr/>
        <p:txBody>
          <a:bodyPr lIns="0" tIns="0" rIns="0" bIns="0"/>
          <a:lstStyle>
            <a:lvl1pPr>
              <a:defRPr sz="1726" b="0" i="0">
                <a:solidFill>
                  <a:schemeClr val="tx1"/>
                </a:solidFill>
                <a:latin typeface="Book Antiqua"/>
                <a:cs typeface="Book Antiqua"/>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3" name="Holder 3">
            <a:extLst>
              <a:ext uri="{FF2B5EF4-FFF2-40B4-BE49-F238E27FC236}">
                <a16:creationId xmlns:a16="http://schemas.microsoft.com/office/drawing/2014/main" id="{54C3C615-F39C-465C-9F4C-7C320090334C}"/>
              </a:ext>
            </a:extLst>
          </p:cNvPr>
          <p:cNvSpPr>
            <a:spLocks noGrp="1"/>
          </p:cNvSpPr>
          <p:nvPr>
            <p:ph type="dt" sz="half" idx="11"/>
          </p:nvPr>
        </p:nvSpPr>
        <p:spPr/>
        <p:txBody>
          <a:bodyPr lIns="0" tIns="0" rIns="0" bIns="0"/>
          <a:lstStyle>
            <a:lvl1pPr>
              <a:defRPr sz="1726" b="0" i="0">
                <a:solidFill>
                  <a:schemeClr val="tx1"/>
                </a:solidFill>
                <a:latin typeface="Book Antiqua"/>
                <a:cs typeface="Book Antiqua"/>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4" name="Holder 4">
            <a:extLst>
              <a:ext uri="{FF2B5EF4-FFF2-40B4-BE49-F238E27FC236}">
                <a16:creationId xmlns:a16="http://schemas.microsoft.com/office/drawing/2014/main" id="{AEF04C0D-5F02-459E-A77F-B23DCA86D28B}"/>
              </a:ext>
            </a:extLst>
          </p:cNvPr>
          <p:cNvSpPr>
            <a:spLocks noGrp="1"/>
          </p:cNvSpPr>
          <p:nvPr>
            <p:ph type="sldNum" sz="quarter" idx="12"/>
          </p:nvPr>
        </p:nvSpPr>
        <p:spPr/>
        <p:txBody>
          <a:bodyPr lIns="0" tIns="0" rIns="0" bIns="0"/>
          <a:lstStyle>
            <a:lvl1pPr>
              <a:defRPr/>
            </a:lvl1pPr>
          </a:lstStyle>
          <a:p>
            <a:fld id="{0FA2FAD7-03F5-4A6E-9224-AAAF2C71582E}" type="slidenum">
              <a:rPr lang="zh-CN" altLang="zh-CN"/>
              <a:pPr/>
              <a:t>‹#›</a:t>
            </a:fld>
            <a:endParaRPr lang="zh-CN" altLang="zh-CN"/>
          </a:p>
        </p:txBody>
      </p:sp>
    </p:spTree>
    <p:extLst>
      <p:ext uri="{BB962C8B-B14F-4D97-AF65-F5344CB8AC3E}">
        <p14:creationId xmlns:p14="http://schemas.microsoft.com/office/powerpoint/2010/main" val="218650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59446647-386D-4FA9-8F3F-7AE7FA1FA551}"/>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5" name="Footer Placeholder 4">
            <a:extLst>
              <a:ext uri="{FF2B5EF4-FFF2-40B4-BE49-F238E27FC236}">
                <a16:creationId xmlns:a16="http://schemas.microsoft.com/office/drawing/2014/main" id="{A1AA53C3-0B31-4D2A-BA9D-9C215C260BE3}"/>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6" name="Slide Number Placeholder 5">
            <a:extLst>
              <a:ext uri="{FF2B5EF4-FFF2-40B4-BE49-F238E27FC236}">
                <a16:creationId xmlns:a16="http://schemas.microsoft.com/office/drawing/2014/main" id="{01A6743A-2DD6-49CD-A113-CF519C9DE0F3}"/>
              </a:ext>
            </a:extLst>
          </p:cNvPr>
          <p:cNvSpPr>
            <a:spLocks noGrp="1"/>
          </p:cNvSpPr>
          <p:nvPr>
            <p:ph type="sldNum" sz="quarter" idx="12"/>
          </p:nvPr>
        </p:nvSpPr>
        <p:spPr/>
        <p:txBody>
          <a:bodyPr/>
          <a:lstStyle>
            <a:lvl1pPr>
              <a:defRPr/>
            </a:lvl1pPr>
          </a:lstStyle>
          <a:p>
            <a:fld id="{31F23889-F51C-4627-9B32-2640AD58FA7C}" type="slidenum">
              <a:rPr lang="en-US" altLang="zh-CN"/>
              <a:pPr/>
              <a:t>‹#›</a:t>
            </a:fld>
            <a:endParaRPr lang="en-US" altLang="zh-CN"/>
          </a:p>
        </p:txBody>
      </p:sp>
    </p:spTree>
    <p:extLst>
      <p:ext uri="{BB962C8B-B14F-4D97-AF65-F5344CB8AC3E}">
        <p14:creationId xmlns:p14="http://schemas.microsoft.com/office/powerpoint/2010/main" val="102821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5036" y="2507618"/>
            <a:ext cx="11567160" cy="4184014"/>
          </a:xfrm>
        </p:spPr>
        <p:txBody>
          <a:bodyPr anchor="b"/>
          <a:lstStyle>
            <a:lvl1pPr>
              <a:defRPr sz="8800"/>
            </a:lvl1pPr>
          </a:lstStyle>
          <a:p>
            <a:r>
              <a:rPr lang="zh-CN" altLang="en-US"/>
              <a:t>单击此处编辑母版标题样式</a:t>
            </a:r>
            <a:endParaRPr lang="en-US" dirty="0"/>
          </a:p>
        </p:txBody>
      </p:sp>
      <p:sp>
        <p:nvSpPr>
          <p:cNvPr id="3" name="Text Placeholder 2"/>
          <p:cNvSpPr>
            <a:spLocks noGrp="1"/>
          </p:cNvSpPr>
          <p:nvPr>
            <p:ph type="body" idx="1"/>
          </p:nvPr>
        </p:nvSpPr>
        <p:spPr>
          <a:xfrm>
            <a:off x="915036" y="6731215"/>
            <a:ext cx="1156716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40D73A98-4166-47A4-8A7A-63143AEEC104}"/>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5" name="Footer Placeholder 4">
            <a:extLst>
              <a:ext uri="{FF2B5EF4-FFF2-40B4-BE49-F238E27FC236}">
                <a16:creationId xmlns:a16="http://schemas.microsoft.com/office/drawing/2014/main" id="{265F7C0C-44D2-4F56-A770-0336D4E0351E}"/>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6" name="Slide Number Placeholder 5">
            <a:extLst>
              <a:ext uri="{FF2B5EF4-FFF2-40B4-BE49-F238E27FC236}">
                <a16:creationId xmlns:a16="http://schemas.microsoft.com/office/drawing/2014/main" id="{584DF39D-4FEA-473C-A1ED-C39A4D5FEB98}"/>
              </a:ext>
            </a:extLst>
          </p:cNvPr>
          <p:cNvSpPr>
            <a:spLocks noGrp="1"/>
          </p:cNvSpPr>
          <p:nvPr>
            <p:ph type="sldNum" sz="quarter" idx="12"/>
          </p:nvPr>
        </p:nvSpPr>
        <p:spPr/>
        <p:txBody>
          <a:bodyPr/>
          <a:lstStyle>
            <a:lvl1pPr>
              <a:defRPr/>
            </a:lvl1pPr>
          </a:lstStyle>
          <a:p>
            <a:fld id="{84DCEB0F-93D8-4501-971C-12450CB6EEE0}" type="slidenum">
              <a:rPr lang="en-US" altLang="zh-CN"/>
              <a:pPr/>
              <a:t>‹#›</a:t>
            </a:fld>
            <a:endParaRPr lang="en-US" altLang="zh-CN"/>
          </a:p>
        </p:txBody>
      </p:sp>
    </p:spTree>
    <p:extLst>
      <p:ext uri="{BB962C8B-B14F-4D97-AF65-F5344CB8AC3E}">
        <p14:creationId xmlns:p14="http://schemas.microsoft.com/office/powerpoint/2010/main" val="2548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22020" y="2677584"/>
            <a:ext cx="5699760" cy="6381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789420" y="2677584"/>
            <a:ext cx="5699760" cy="6381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E107276-CEF8-4DEA-AD09-77A50D97897D}"/>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6" name="Footer Placeholder 4">
            <a:extLst>
              <a:ext uri="{FF2B5EF4-FFF2-40B4-BE49-F238E27FC236}">
                <a16:creationId xmlns:a16="http://schemas.microsoft.com/office/drawing/2014/main" id="{374E9017-49B6-4E39-AB1E-8F029F0C1ED4}"/>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7" name="Slide Number Placeholder 5">
            <a:extLst>
              <a:ext uri="{FF2B5EF4-FFF2-40B4-BE49-F238E27FC236}">
                <a16:creationId xmlns:a16="http://schemas.microsoft.com/office/drawing/2014/main" id="{67838DBF-5EED-4D61-B8D6-33CE1704DC6E}"/>
              </a:ext>
            </a:extLst>
          </p:cNvPr>
          <p:cNvSpPr>
            <a:spLocks noGrp="1"/>
          </p:cNvSpPr>
          <p:nvPr>
            <p:ph type="sldNum" sz="quarter" idx="12"/>
          </p:nvPr>
        </p:nvSpPr>
        <p:spPr/>
        <p:txBody>
          <a:bodyPr/>
          <a:lstStyle>
            <a:lvl1pPr>
              <a:defRPr/>
            </a:lvl1pPr>
          </a:lstStyle>
          <a:p>
            <a:fld id="{F9AB37F7-9706-4EBA-AADC-2EDB92A82C7B}" type="slidenum">
              <a:rPr lang="en-US" altLang="zh-CN"/>
              <a:pPr/>
              <a:t>‹#›</a:t>
            </a:fld>
            <a:endParaRPr lang="en-US" altLang="zh-CN"/>
          </a:p>
        </p:txBody>
      </p:sp>
    </p:spTree>
    <p:extLst>
      <p:ext uri="{BB962C8B-B14F-4D97-AF65-F5344CB8AC3E}">
        <p14:creationId xmlns:p14="http://schemas.microsoft.com/office/powerpoint/2010/main" val="22101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23767" y="535519"/>
            <a:ext cx="11567160" cy="194415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23768" y="2465706"/>
            <a:ext cx="5673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zh-CN" altLang="en-US"/>
              <a:t>单击此处编辑母版文本样式</a:t>
            </a:r>
          </a:p>
        </p:txBody>
      </p:sp>
      <p:sp>
        <p:nvSpPr>
          <p:cNvPr id="4" name="Content Placeholder 3"/>
          <p:cNvSpPr>
            <a:spLocks noGrp="1"/>
          </p:cNvSpPr>
          <p:nvPr>
            <p:ph sz="half" idx="2"/>
          </p:nvPr>
        </p:nvSpPr>
        <p:spPr>
          <a:xfrm>
            <a:off x="923768" y="3674110"/>
            <a:ext cx="5673565" cy="5404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89421" y="2465706"/>
            <a:ext cx="5701507"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zh-CN" altLang="en-US"/>
              <a:t>单击此处编辑母版文本样式</a:t>
            </a:r>
          </a:p>
        </p:txBody>
      </p:sp>
      <p:sp>
        <p:nvSpPr>
          <p:cNvPr id="6" name="Content Placeholder 5"/>
          <p:cNvSpPr>
            <a:spLocks noGrp="1"/>
          </p:cNvSpPr>
          <p:nvPr>
            <p:ph sz="quarter" idx="4"/>
          </p:nvPr>
        </p:nvSpPr>
        <p:spPr>
          <a:xfrm>
            <a:off x="6789421" y="3674110"/>
            <a:ext cx="5701507" cy="5404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9B855C17-9644-4276-AFC8-BE3FBEFC5148}"/>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8" name="Footer Placeholder 4">
            <a:extLst>
              <a:ext uri="{FF2B5EF4-FFF2-40B4-BE49-F238E27FC236}">
                <a16:creationId xmlns:a16="http://schemas.microsoft.com/office/drawing/2014/main" id="{19CF3378-BA34-477A-9222-579BF1F551E7}"/>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9" name="Slide Number Placeholder 5">
            <a:extLst>
              <a:ext uri="{FF2B5EF4-FFF2-40B4-BE49-F238E27FC236}">
                <a16:creationId xmlns:a16="http://schemas.microsoft.com/office/drawing/2014/main" id="{36CCCC15-4F0C-4303-A137-A4F9D69DEB21}"/>
              </a:ext>
            </a:extLst>
          </p:cNvPr>
          <p:cNvSpPr>
            <a:spLocks noGrp="1"/>
          </p:cNvSpPr>
          <p:nvPr>
            <p:ph type="sldNum" sz="quarter" idx="12"/>
          </p:nvPr>
        </p:nvSpPr>
        <p:spPr/>
        <p:txBody>
          <a:bodyPr/>
          <a:lstStyle>
            <a:lvl1pPr>
              <a:defRPr/>
            </a:lvl1pPr>
          </a:lstStyle>
          <a:p>
            <a:fld id="{D4F7E150-DEE2-426A-AB09-EE3108DB5320}" type="slidenum">
              <a:rPr lang="en-US" altLang="zh-CN"/>
              <a:pPr/>
              <a:t>‹#›</a:t>
            </a:fld>
            <a:endParaRPr lang="en-US" altLang="zh-CN"/>
          </a:p>
        </p:txBody>
      </p:sp>
    </p:spTree>
    <p:extLst>
      <p:ext uri="{BB962C8B-B14F-4D97-AF65-F5344CB8AC3E}">
        <p14:creationId xmlns:p14="http://schemas.microsoft.com/office/powerpoint/2010/main" val="48394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4FDC482B-2D76-48D2-BC5C-F04DE757505C}"/>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4" name="Footer Placeholder 4">
            <a:extLst>
              <a:ext uri="{FF2B5EF4-FFF2-40B4-BE49-F238E27FC236}">
                <a16:creationId xmlns:a16="http://schemas.microsoft.com/office/drawing/2014/main" id="{852BE9B3-17C2-491A-869D-5FF79C5C016B}"/>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5" name="Slide Number Placeholder 5">
            <a:extLst>
              <a:ext uri="{FF2B5EF4-FFF2-40B4-BE49-F238E27FC236}">
                <a16:creationId xmlns:a16="http://schemas.microsoft.com/office/drawing/2014/main" id="{AEB5376A-BAE6-4AC6-879F-2A0A114CACC3}"/>
              </a:ext>
            </a:extLst>
          </p:cNvPr>
          <p:cNvSpPr>
            <a:spLocks noGrp="1"/>
          </p:cNvSpPr>
          <p:nvPr>
            <p:ph type="sldNum" sz="quarter" idx="12"/>
          </p:nvPr>
        </p:nvSpPr>
        <p:spPr/>
        <p:txBody>
          <a:bodyPr/>
          <a:lstStyle>
            <a:lvl1pPr>
              <a:defRPr/>
            </a:lvl1pPr>
          </a:lstStyle>
          <a:p>
            <a:fld id="{A8988088-CB8D-4507-B051-9CD18C5F6519}" type="slidenum">
              <a:rPr lang="en-US" altLang="zh-CN"/>
              <a:pPr/>
              <a:t>‹#›</a:t>
            </a:fld>
            <a:endParaRPr lang="en-US" altLang="zh-CN"/>
          </a:p>
        </p:txBody>
      </p:sp>
    </p:spTree>
    <p:extLst>
      <p:ext uri="{BB962C8B-B14F-4D97-AF65-F5344CB8AC3E}">
        <p14:creationId xmlns:p14="http://schemas.microsoft.com/office/powerpoint/2010/main" val="85582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18248E3-0846-4FD3-8137-D41F1A688C9B}"/>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3" name="Footer Placeholder 4">
            <a:extLst>
              <a:ext uri="{FF2B5EF4-FFF2-40B4-BE49-F238E27FC236}">
                <a16:creationId xmlns:a16="http://schemas.microsoft.com/office/drawing/2014/main" id="{FE793B00-FC76-481E-8C20-7BC98B8E5096}"/>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4" name="Slide Number Placeholder 5">
            <a:extLst>
              <a:ext uri="{FF2B5EF4-FFF2-40B4-BE49-F238E27FC236}">
                <a16:creationId xmlns:a16="http://schemas.microsoft.com/office/drawing/2014/main" id="{51C85BF1-FC25-44FC-9AC3-85FD2387EEA3}"/>
              </a:ext>
            </a:extLst>
          </p:cNvPr>
          <p:cNvSpPr>
            <a:spLocks noGrp="1"/>
          </p:cNvSpPr>
          <p:nvPr>
            <p:ph type="sldNum" sz="quarter" idx="12"/>
          </p:nvPr>
        </p:nvSpPr>
        <p:spPr/>
        <p:txBody>
          <a:bodyPr/>
          <a:lstStyle>
            <a:lvl1pPr>
              <a:defRPr/>
            </a:lvl1pPr>
          </a:lstStyle>
          <a:p>
            <a:fld id="{A15B310F-17BB-4129-B49B-BA4F194525A1}" type="slidenum">
              <a:rPr lang="en-US" altLang="zh-CN"/>
              <a:pPr/>
              <a:t>‹#›</a:t>
            </a:fld>
            <a:endParaRPr lang="en-US" altLang="zh-CN"/>
          </a:p>
        </p:txBody>
      </p:sp>
    </p:spTree>
    <p:extLst>
      <p:ext uri="{BB962C8B-B14F-4D97-AF65-F5344CB8AC3E}">
        <p14:creationId xmlns:p14="http://schemas.microsoft.com/office/powerpoint/2010/main" val="335296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zh-CN" altLang="en-US"/>
              <a:t>单击此处编辑母版标题样式</a:t>
            </a:r>
            <a:endParaRPr lang="en-US" dirty="0"/>
          </a:p>
        </p:txBody>
      </p:sp>
      <p:sp>
        <p:nvSpPr>
          <p:cNvPr id="3" name="Content Placeholder 2"/>
          <p:cNvSpPr>
            <a:spLocks noGrp="1"/>
          </p:cNvSpPr>
          <p:nvPr>
            <p:ph idx="1"/>
          </p:nvPr>
        </p:nvSpPr>
        <p:spPr>
          <a:xfrm>
            <a:off x="5701507" y="1448226"/>
            <a:ext cx="678942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C78E844E-CEDD-4D0C-9AED-C5395E2536D1}"/>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6" name="Footer Placeholder 4">
            <a:extLst>
              <a:ext uri="{FF2B5EF4-FFF2-40B4-BE49-F238E27FC236}">
                <a16:creationId xmlns:a16="http://schemas.microsoft.com/office/drawing/2014/main" id="{678947F9-6FA9-43C9-A61B-0B5AEA65A74A}"/>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7" name="Slide Number Placeholder 5">
            <a:extLst>
              <a:ext uri="{FF2B5EF4-FFF2-40B4-BE49-F238E27FC236}">
                <a16:creationId xmlns:a16="http://schemas.microsoft.com/office/drawing/2014/main" id="{4E6DC7EF-5219-4D30-B9DE-F6FE4D465E88}"/>
              </a:ext>
            </a:extLst>
          </p:cNvPr>
          <p:cNvSpPr>
            <a:spLocks noGrp="1"/>
          </p:cNvSpPr>
          <p:nvPr>
            <p:ph type="sldNum" sz="quarter" idx="12"/>
          </p:nvPr>
        </p:nvSpPr>
        <p:spPr/>
        <p:txBody>
          <a:bodyPr/>
          <a:lstStyle>
            <a:lvl1pPr>
              <a:defRPr/>
            </a:lvl1pPr>
          </a:lstStyle>
          <a:p>
            <a:fld id="{C1FF9B3C-6960-4CA8-9BCB-7678800B0421}" type="slidenum">
              <a:rPr lang="en-US" altLang="zh-CN"/>
              <a:pPr/>
              <a:t>‹#›</a:t>
            </a:fld>
            <a:endParaRPr lang="en-US" altLang="zh-CN"/>
          </a:p>
        </p:txBody>
      </p:sp>
    </p:spTree>
    <p:extLst>
      <p:ext uri="{BB962C8B-B14F-4D97-AF65-F5344CB8AC3E}">
        <p14:creationId xmlns:p14="http://schemas.microsoft.com/office/powerpoint/2010/main" val="139812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701507" y="1448226"/>
            <a:ext cx="6789420" cy="7147983"/>
          </a:xfrm>
        </p:spPr>
        <p:txBody>
          <a:bodyPr rtlCol="0">
            <a:normAutofit/>
          </a:bodyPr>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F1A9F222-CF8F-4468-A6A0-C4014782803E}"/>
              </a:ext>
            </a:extLst>
          </p:cNvPr>
          <p:cNvSpPr>
            <a:spLocks noGrp="1"/>
          </p:cNvSpPr>
          <p:nvPr>
            <p:ph type="dt" sz="half" idx="10"/>
          </p:nvPr>
        </p:nvSpPr>
        <p:spPr/>
        <p:txBody>
          <a:bodyPr/>
          <a:lstStyle>
            <a:lvl1pPr>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6" name="Footer Placeholder 4">
            <a:extLst>
              <a:ext uri="{FF2B5EF4-FFF2-40B4-BE49-F238E27FC236}">
                <a16:creationId xmlns:a16="http://schemas.microsoft.com/office/drawing/2014/main" id="{14BEC993-69F8-4745-8E74-51BC2D0A2798}"/>
              </a:ext>
            </a:extLst>
          </p:cNvPr>
          <p:cNvSpPr>
            <a:spLocks noGrp="1"/>
          </p:cNvSpPr>
          <p:nvPr>
            <p:ph type="ftr" sz="quarter" idx="11"/>
          </p:nvPr>
        </p:nvSpPr>
        <p:spPr/>
        <p:txBody>
          <a:bodyPr/>
          <a:lstStyle>
            <a:lvl1pPr>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7" name="Slide Number Placeholder 5">
            <a:extLst>
              <a:ext uri="{FF2B5EF4-FFF2-40B4-BE49-F238E27FC236}">
                <a16:creationId xmlns:a16="http://schemas.microsoft.com/office/drawing/2014/main" id="{159EFAE2-58BB-4B55-97A7-DD7FE36C719F}"/>
              </a:ext>
            </a:extLst>
          </p:cNvPr>
          <p:cNvSpPr>
            <a:spLocks noGrp="1"/>
          </p:cNvSpPr>
          <p:nvPr>
            <p:ph type="sldNum" sz="quarter" idx="12"/>
          </p:nvPr>
        </p:nvSpPr>
        <p:spPr/>
        <p:txBody>
          <a:bodyPr/>
          <a:lstStyle>
            <a:lvl1pPr>
              <a:defRPr/>
            </a:lvl1pPr>
          </a:lstStyle>
          <a:p>
            <a:fld id="{F05EFA80-E4E2-4DC7-A489-0DEB3AF9D483}" type="slidenum">
              <a:rPr lang="en-US" altLang="zh-CN"/>
              <a:pPr/>
              <a:t>‹#›</a:t>
            </a:fld>
            <a:endParaRPr lang="en-US" altLang="zh-CN"/>
          </a:p>
        </p:txBody>
      </p:sp>
    </p:spTree>
    <p:extLst>
      <p:ext uri="{BB962C8B-B14F-4D97-AF65-F5344CB8AC3E}">
        <p14:creationId xmlns:p14="http://schemas.microsoft.com/office/powerpoint/2010/main" val="375277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2AAAEDD-1104-42DE-9B83-032C0955C305}"/>
              </a:ext>
            </a:extLst>
          </p:cNvPr>
          <p:cNvSpPr>
            <a:spLocks noGrp="1"/>
          </p:cNvSpPr>
          <p:nvPr>
            <p:ph type="title"/>
          </p:nvPr>
        </p:nvSpPr>
        <p:spPr bwMode="auto">
          <a:xfrm>
            <a:off x="922338" y="534988"/>
            <a:ext cx="115665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0B09A9F6-EDA3-44E3-95D8-E37F69EEF608}"/>
              </a:ext>
            </a:extLst>
          </p:cNvPr>
          <p:cNvSpPr>
            <a:spLocks noGrp="1"/>
          </p:cNvSpPr>
          <p:nvPr>
            <p:ph type="body" idx="1"/>
          </p:nvPr>
        </p:nvSpPr>
        <p:spPr bwMode="auto">
          <a:xfrm>
            <a:off x="922338" y="2678113"/>
            <a:ext cx="11566525"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654FD48D-8E03-429B-8CA4-B196034F3D4B}"/>
              </a:ext>
            </a:extLst>
          </p:cNvPr>
          <p:cNvSpPr>
            <a:spLocks noGrp="1"/>
          </p:cNvSpPr>
          <p:nvPr>
            <p:ph type="dt" sz="half" idx="2"/>
          </p:nvPr>
        </p:nvSpPr>
        <p:spPr>
          <a:xfrm>
            <a:off x="922338" y="9323388"/>
            <a:ext cx="3017837" cy="534987"/>
          </a:xfrm>
          <a:prstGeom prst="rect">
            <a:avLst/>
          </a:prstGeom>
        </p:spPr>
        <p:txBody>
          <a:bodyPr vert="horz" lIns="91440" tIns="45720" rIns="91440" bIns="45720" rtlCol="0" anchor="ctr"/>
          <a:lstStyle>
            <a:lvl1pPr marL="21912" algn="l" eaLnBrk="1" fontAlgn="auto" hangingPunct="1">
              <a:spcBef>
                <a:spcPts val="0"/>
              </a:spcBef>
              <a:spcAft>
                <a:spcPts val="0"/>
              </a:spcAft>
              <a:defRPr sz="1760" spc="52">
                <a:solidFill>
                  <a:schemeClr val="tx1">
                    <a:tint val="75000"/>
                  </a:schemeClr>
                </a:solidFill>
                <a:latin typeface="+mn-lt"/>
                <a:ea typeface="+mn-ea"/>
              </a:defRPr>
            </a:lvl1pPr>
          </a:lstStyle>
          <a:p>
            <a:pPr>
              <a:defRPr/>
            </a:pPr>
            <a:r>
              <a:rPr lang="en-US"/>
              <a:t>M</a:t>
            </a:r>
            <a:r>
              <a:rPr lang="en-US" sz="1380"/>
              <a:t>ARC</a:t>
            </a:r>
            <a:r>
              <a:rPr lang="en-US" sz="1380" spc="-17"/>
              <a:t>H</a:t>
            </a:r>
            <a:r>
              <a:rPr lang="en-US" sz="1380" spc="164"/>
              <a:t> </a:t>
            </a:r>
            <a:r>
              <a:rPr lang="en-US" spc="60"/>
              <a:t>18</a:t>
            </a:r>
            <a:r>
              <a:rPr lang="en-US" spc="-9"/>
              <a:t>,</a:t>
            </a:r>
            <a:r>
              <a:rPr lang="en-US" spc="78"/>
              <a:t> </a:t>
            </a:r>
            <a:r>
              <a:rPr lang="en-US" spc="60"/>
              <a:t>201</a:t>
            </a:r>
            <a:r>
              <a:rPr lang="en-US" spc="-9"/>
              <a:t>4</a:t>
            </a:r>
            <a:endParaRPr lang="en-US" sz="1380" spc="0"/>
          </a:p>
        </p:txBody>
      </p:sp>
      <p:sp>
        <p:nvSpPr>
          <p:cNvPr id="5" name="Footer Placeholder 4">
            <a:extLst>
              <a:ext uri="{FF2B5EF4-FFF2-40B4-BE49-F238E27FC236}">
                <a16:creationId xmlns:a16="http://schemas.microsoft.com/office/drawing/2014/main" id="{C50AB9BD-9333-493F-8DDB-23537241BB93}"/>
              </a:ext>
            </a:extLst>
          </p:cNvPr>
          <p:cNvSpPr>
            <a:spLocks noGrp="1"/>
          </p:cNvSpPr>
          <p:nvPr>
            <p:ph type="ftr" sz="quarter" idx="3"/>
          </p:nvPr>
        </p:nvSpPr>
        <p:spPr>
          <a:xfrm>
            <a:off x="4441825" y="9323388"/>
            <a:ext cx="4527550" cy="534987"/>
          </a:xfrm>
          <a:prstGeom prst="rect">
            <a:avLst/>
          </a:prstGeom>
        </p:spPr>
        <p:txBody>
          <a:bodyPr vert="horz" lIns="91440" tIns="45720" rIns="91440" bIns="45720" rtlCol="0" anchor="ctr"/>
          <a:lstStyle>
            <a:lvl1pPr marL="21912" algn="ctr" eaLnBrk="1" fontAlgn="auto" hangingPunct="1">
              <a:spcBef>
                <a:spcPts val="0"/>
              </a:spcBef>
              <a:spcAft>
                <a:spcPts val="0"/>
              </a:spcAft>
              <a:defRPr sz="1726" spc="52">
                <a:solidFill>
                  <a:schemeClr val="tx1">
                    <a:tint val="75000"/>
                  </a:schemeClr>
                </a:solidFill>
                <a:latin typeface="+mn-lt"/>
                <a:ea typeface="+mn-ea"/>
              </a:defRPr>
            </a:lvl1pPr>
          </a:lstStyle>
          <a:p>
            <a:pPr>
              <a:defRPr/>
            </a:pPr>
            <a:r>
              <a:rPr lang="en-US"/>
              <a:t>L</a:t>
            </a:r>
            <a:r>
              <a:rPr lang="en-US" sz="1760"/>
              <a:t>ECTUR</a:t>
            </a:r>
            <a:r>
              <a:rPr lang="en-US" sz="1760" spc="-9"/>
              <a:t>E</a:t>
            </a:r>
            <a:r>
              <a:rPr lang="en-US" sz="1760" spc="164"/>
              <a:t> </a:t>
            </a:r>
            <a:r>
              <a:rPr lang="en-US"/>
              <a:t>N</a:t>
            </a:r>
            <a:r>
              <a:rPr lang="en-US" sz="1760"/>
              <a:t>OTE</a:t>
            </a:r>
            <a:r>
              <a:rPr lang="en-US" sz="1760" spc="-9"/>
              <a:t>S</a:t>
            </a:r>
            <a:endParaRPr lang="en-US" spc="0"/>
          </a:p>
        </p:txBody>
      </p:sp>
      <p:sp>
        <p:nvSpPr>
          <p:cNvPr id="6" name="Slide Number Placeholder 5">
            <a:extLst>
              <a:ext uri="{FF2B5EF4-FFF2-40B4-BE49-F238E27FC236}">
                <a16:creationId xmlns:a16="http://schemas.microsoft.com/office/drawing/2014/main" id="{8CE243A4-4E1F-4324-8F5F-75DA0FC07133}"/>
              </a:ext>
            </a:extLst>
          </p:cNvPr>
          <p:cNvSpPr>
            <a:spLocks noGrp="1"/>
          </p:cNvSpPr>
          <p:nvPr>
            <p:ph type="sldNum" sz="quarter" idx="4"/>
          </p:nvPr>
        </p:nvSpPr>
        <p:spPr>
          <a:xfrm>
            <a:off x="9471025" y="9323388"/>
            <a:ext cx="3017838" cy="5349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700">
                <a:solidFill>
                  <a:srgbClr val="898989"/>
                </a:solidFill>
              </a:defRPr>
            </a:lvl1pPr>
          </a:lstStyle>
          <a:p>
            <a:fld id="{31BFC18B-355B-4959-80EF-6DEC7FB9958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l" defTabSz="1339850" rtl="0" eaLnBrk="0" fontAlgn="base" hangingPunct="0">
        <a:lnSpc>
          <a:spcPct val="90000"/>
        </a:lnSpc>
        <a:spcBef>
          <a:spcPct val="0"/>
        </a:spcBef>
        <a:spcAft>
          <a:spcPct val="0"/>
        </a:spcAft>
        <a:defRPr sz="6400" kern="1200">
          <a:solidFill>
            <a:schemeClr val="tx1"/>
          </a:solidFill>
          <a:latin typeface="+mj-lt"/>
          <a:ea typeface="+mj-ea"/>
          <a:cs typeface="+mj-cs"/>
        </a:defRPr>
      </a:lvl1pPr>
      <a:lvl2pPr algn="l" defTabSz="1339850" rtl="0" eaLnBrk="0" fontAlgn="base" hangingPunct="0">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2pPr>
      <a:lvl3pPr algn="l" defTabSz="1339850" rtl="0" eaLnBrk="0" fontAlgn="base" hangingPunct="0">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3pPr>
      <a:lvl4pPr algn="l" defTabSz="1339850" rtl="0" eaLnBrk="0" fontAlgn="base" hangingPunct="0">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4pPr>
      <a:lvl5pPr algn="l" defTabSz="1339850" rtl="0" eaLnBrk="0" fontAlgn="base" hangingPunct="0">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5pPr>
      <a:lvl6pPr marL="457200" algn="l" defTabSz="1339850" rtl="0" fontAlgn="base">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6pPr>
      <a:lvl7pPr marL="914400" algn="l" defTabSz="1339850" rtl="0" fontAlgn="base">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7pPr>
      <a:lvl8pPr marL="1371600" algn="l" defTabSz="1339850" rtl="0" fontAlgn="base">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8pPr>
      <a:lvl9pPr marL="1828800" algn="l" defTabSz="1339850" rtl="0" fontAlgn="base">
        <a:lnSpc>
          <a:spcPct val="90000"/>
        </a:lnSpc>
        <a:spcBef>
          <a:spcPct val="0"/>
        </a:spcBef>
        <a:spcAft>
          <a:spcPct val="0"/>
        </a:spcAft>
        <a:defRPr sz="6400">
          <a:solidFill>
            <a:schemeClr val="tx1"/>
          </a:solidFill>
          <a:latin typeface="Calibri Light" panose="020F0302020204030204" pitchFamily="34" charset="0"/>
          <a:ea typeface="宋体" panose="02010600030101010101" pitchFamily="2" charset="-122"/>
        </a:defRPr>
      </a:lvl9pPr>
    </p:titleStyle>
    <p:bodyStyle>
      <a:lvl1pPr marL="334963" indent="-334963" algn="l" defTabSz="1339850" rtl="0" eaLnBrk="0" fontAlgn="base" hangingPunct="0">
        <a:lnSpc>
          <a:spcPct val="90000"/>
        </a:lnSpc>
        <a:spcBef>
          <a:spcPts val="1463"/>
        </a:spcBef>
        <a:spcAft>
          <a:spcPct val="0"/>
        </a:spcAft>
        <a:buFont typeface="Arial" panose="020B0604020202020204" pitchFamily="34" charset="0"/>
        <a:buChar char="•"/>
        <a:defRPr sz="4100" kern="1200">
          <a:solidFill>
            <a:schemeClr val="tx1"/>
          </a:solidFill>
          <a:latin typeface="+mn-lt"/>
          <a:ea typeface="+mn-ea"/>
          <a:cs typeface="+mn-cs"/>
        </a:defRPr>
      </a:lvl1pPr>
      <a:lvl2pPr marL="1004888" indent="-334963" algn="l" defTabSz="1339850" rtl="0" eaLnBrk="0" fontAlgn="base" hangingPunct="0">
        <a:lnSpc>
          <a:spcPct val="90000"/>
        </a:lnSpc>
        <a:spcBef>
          <a:spcPts val="738"/>
        </a:spcBef>
        <a:spcAft>
          <a:spcPct val="0"/>
        </a:spcAft>
        <a:buFont typeface="Arial" panose="020B0604020202020204" pitchFamily="34" charset="0"/>
        <a:buChar char="•"/>
        <a:defRPr sz="3500" kern="1200">
          <a:solidFill>
            <a:schemeClr val="tx1"/>
          </a:solidFill>
          <a:latin typeface="+mn-lt"/>
          <a:ea typeface="+mn-ea"/>
          <a:cs typeface="+mn-cs"/>
        </a:defRPr>
      </a:lvl2pPr>
      <a:lvl3pPr marL="1676400" indent="-334963" algn="l" defTabSz="1339850" rtl="0" eaLnBrk="0" fontAlgn="base" hangingPunct="0">
        <a:lnSpc>
          <a:spcPct val="90000"/>
        </a:lnSpc>
        <a:spcBef>
          <a:spcPts val="738"/>
        </a:spcBef>
        <a:spcAft>
          <a:spcPct val="0"/>
        </a:spcAft>
        <a:buFont typeface="Arial" panose="020B0604020202020204" pitchFamily="34" charset="0"/>
        <a:buChar char="•"/>
        <a:defRPr sz="2900" kern="1200">
          <a:solidFill>
            <a:schemeClr val="tx1"/>
          </a:solidFill>
          <a:latin typeface="+mn-lt"/>
          <a:ea typeface="+mn-ea"/>
          <a:cs typeface="+mn-cs"/>
        </a:defRPr>
      </a:lvl3pPr>
      <a:lvl4pPr marL="2346325" indent="-334963" algn="l" defTabSz="1339850" rtl="0" eaLnBrk="0" fontAlgn="base" hangingPunct="0">
        <a:lnSpc>
          <a:spcPct val="90000"/>
        </a:lnSpc>
        <a:spcBef>
          <a:spcPts val="738"/>
        </a:spcBef>
        <a:spcAft>
          <a:spcPct val="0"/>
        </a:spcAft>
        <a:buFont typeface="Arial" panose="020B0604020202020204" pitchFamily="34" charset="0"/>
        <a:buChar char="•"/>
        <a:defRPr sz="2600" kern="1200">
          <a:solidFill>
            <a:schemeClr val="tx1"/>
          </a:solidFill>
          <a:latin typeface="+mn-lt"/>
          <a:ea typeface="+mn-ea"/>
          <a:cs typeface="+mn-cs"/>
        </a:defRPr>
      </a:lvl4pPr>
      <a:lvl5pPr marL="3016250" indent="-334963" algn="l" defTabSz="1339850" rtl="0" eaLnBrk="0" fontAlgn="base" hangingPunct="0">
        <a:lnSpc>
          <a:spcPct val="90000"/>
        </a:lnSpc>
        <a:spcBef>
          <a:spcPts val="738"/>
        </a:spcBef>
        <a:spcAft>
          <a:spcPct val="0"/>
        </a:spcAft>
        <a:buFont typeface="Arial" panose="020B0604020202020204" pitchFamily="34" charset="0"/>
        <a:buChar char="•"/>
        <a:defRPr sz="260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08318-720C-4BD5-B171-E43EFCF5E56D}"/>
              </a:ext>
            </a:extLst>
          </p:cNvPr>
          <p:cNvSpPr txBox="1">
            <a:spLocks/>
          </p:cNvSpPr>
          <p:nvPr/>
        </p:nvSpPr>
        <p:spPr>
          <a:xfrm>
            <a:off x="2133600" y="2743200"/>
            <a:ext cx="9144000" cy="2387600"/>
          </a:xfrm>
          <a:prstGeom prst="rect">
            <a:avLst/>
          </a:prstGeom>
        </p:spPr>
        <p:txBody>
          <a:bodyPr/>
          <a:lst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a:lstStyle>
          <a:p>
            <a:pPr algn="ctr" fontAlgn="auto">
              <a:spcAft>
                <a:spcPts val="0"/>
              </a:spcAft>
              <a:defRPr/>
            </a:pPr>
            <a:r>
              <a:rPr lang="zh-CN" altLang="en-US" dirty="0"/>
              <a:t>优先队列</a:t>
            </a:r>
            <a:r>
              <a:rPr lang="en-US" altLang="zh-CN" dirty="0"/>
              <a:t/>
            </a:r>
            <a:br>
              <a:rPr lang="en-US" altLang="zh-CN" dirty="0"/>
            </a:br>
            <a:r>
              <a:rPr lang="en-US" altLang="zh-CN" sz="6600" spc="9" dirty="0">
                <a:latin typeface="Book Antiqua"/>
                <a:cs typeface="Book Antiqua"/>
              </a:rPr>
              <a:t>Priority Queues</a:t>
            </a:r>
            <a:endParaRPr lang="zh-CN" altLang="en-US" dirty="0"/>
          </a:p>
        </p:txBody>
      </p:sp>
      <p:sp>
        <p:nvSpPr>
          <p:cNvPr id="3" name="副标题 2">
            <a:extLst>
              <a:ext uri="{FF2B5EF4-FFF2-40B4-BE49-F238E27FC236}">
                <a16:creationId xmlns:a16="http://schemas.microsoft.com/office/drawing/2014/main" id="{9D9F0690-B244-4234-B394-77384B9BFA74}"/>
              </a:ext>
            </a:extLst>
          </p:cNvPr>
          <p:cNvSpPr txBox="1">
            <a:spLocks/>
          </p:cNvSpPr>
          <p:nvPr/>
        </p:nvSpPr>
        <p:spPr>
          <a:xfrm>
            <a:off x="2133600" y="6248400"/>
            <a:ext cx="9144000" cy="1655763"/>
          </a:xfrm>
          <a:prstGeom prst="rect">
            <a:avLst/>
          </a:prstGeom>
        </p:spPr>
        <p:txBody>
          <a:bodyPr/>
          <a:lst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zh-CN" altLang="en-US" dirty="0"/>
              <a:t>金人超 教授</a:t>
            </a:r>
            <a:endParaRPr lang="en-US" altLang="zh-CN" dirty="0"/>
          </a:p>
          <a:p>
            <a:pPr marL="0" indent="0" algn="ctr" fontAlgn="auto">
              <a:spcAft>
                <a:spcPts val="0"/>
              </a:spcAft>
              <a:buFont typeface="Arial" panose="020B0604020202020204" pitchFamily="34" charset="0"/>
              <a:buNone/>
              <a:defRPr/>
            </a:pPr>
            <a:r>
              <a:rPr lang="zh-CN" altLang="en-US" dirty="0"/>
              <a:t>华中科技大学计算机科学与技术学院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object 287">
            <a:extLst>
              <a:ext uri="{FF2B5EF4-FFF2-40B4-BE49-F238E27FC236}">
                <a16:creationId xmlns:a16="http://schemas.microsoft.com/office/drawing/2014/main" id="{B1F623F5-2E78-4608-A292-4EED786AFA06}"/>
              </a:ext>
            </a:extLst>
          </p:cNvPr>
          <p:cNvSpPr txBox="1">
            <a:spLocks noChangeArrowheads="1"/>
          </p:cNvSpPr>
          <p:nvPr/>
        </p:nvSpPr>
        <p:spPr bwMode="auto">
          <a:xfrm>
            <a:off x="909638" y="4122738"/>
            <a:ext cx="11091862"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en-US" altLang="zh-CN" sz="4000">
                <a:latin typeface="Book Antiqua" panose="02040602050305030304" pitchFamily="18" charset="0"/>
              </a:rPr>
              <a:t>1</a:t>
            </a:r>
            <a:r>
              <a:rPr lang="zh-CN" altLang="en-US" sz="4000">
                <a:latin typeface="Book Antiqua" panose="02040602050305030304" pitchFamily="18" charset="0"/>
              </a:rPr>
              <a:t>与</a:t>
            </a:r>
            <a:r>
              <a:rPr lang="en-US" altLang="zh-CN" sz="4000">
                <a:latin typeface="Book Antiqua" panose="02040602050305030304" pitchFamily="18" charset="0"/>
              </a:rPr>
              <a:t>8</a:t>
            </a:r>
            <a:r>
              <a:rPr lang="zh-CN" altLang="en-US" sz="4000">
                <a:latin typeface="Book Antiqua" panose="02040602050305030304" pitchFamily="18" charset="0"/>
              </a:rPr>
              <a:t>之间一定满足排序不变性，但又产生</a:t>
            </a:r>
            <a:r>
              <a:rPr lang="zh-CN" altLang="zh-CN" sz="4000">
                <a:latin typeface="Tahoma" panose="020B0604030504040204" pitchFamily="34" charset="0"/>
                <a:cs typeface="Tahoma" panose="020B0604030504040204" pitchFamily="34" charset="0"/>
              </a:rPr>
              <a:t>2 </a:t>
            </a:r>
            <a:r>
              <a:rPr lang="zh-CN" altLang="zh-CN" sz="4000" i="1">
                <a:latin typeface="Verdana" panose="020B0604030504040204" pitchFamily="34" charset="0"/>
              </a:rPr>
              <a:t>&gt; </a:t>
            </a:r>
            <a:r>
              <a:rPr lang="zh-CN" altLang="zh-CN" sz="4000">
                <a:latin typeface="Tahoma" panose="020B0604030504040204" pitchFamily="34" charset="0"/>
                <a:cs typeface="Tahoma" panose="020B0604030504040204" pitchFamily="34" charset="0"/>
              </a:rPr>
              <a:t>1</a:t>
            </a:r>
            <a:r>
              <a:rPr lang="zh-CN" altLang="en-US" sz="4000">
                <a:latin typeface="Book Antiqua" panose="02040602050305030304" pitchFamily="18" charset="0"/>
              </a:rPr>
              <a:t>的问题，仍是采用交换的办法解决：</a:t>
            </a:r>
            <a:endParaRPr lang="zh-CN" altLang="zh-CN" sz="4000">
              <a:latin typeface="Book Antiqua" panose="02040602050305030304" pitchFamily="18" charset="0"/>
            </a:endParaRPr>
          </a:p>
          <a:p>
            <a:pPr eaLnBrk="1" hangingPunct="1"/>
            <a:endParaRPr lang="zh-CN" altLang="zh-CN" sz="2700">
              <a:latin typeface="Times New Roman" panose="02020603050405020304" pitchFamily="18" charset="0"/>
              <a:cs typeface="Times New Roman" panose="02020603050405020304" pitchFamily="18" charset="0"/>
            </a:endParaRPr>
          </a:p>
        </p:txBody>
      </p:sp>
      <p:sp>
        <p:nvSpPr>
          <p:cNvPr id="18435" name="object 301">
            <a:extLst>
              <a:ext uri="{FF2B5EF4-FFF2-40B4-BE49-F238E27FC236}">
                <a16:creationId xmlns:a16="http://schemas.microsoft.com/office/drawing/2014/main" id="{8174D8CC-CE41-40D6-9D34-7BD2AA3CCB68}"/>
              </a:ext>
            </a:extLst>
          </p:cNvPr>
          <p:cNvSpPr txBox="1">
            <a:spLocks noChangeArrowheads="1"/>
          </p:cNvSpPr>
          <p:nvPr/>
        </p:nvSpPr>
        <p:spPr bwMode="auto">
          <a:xfrm>
            <a:off x="984250" y="8256588"/>
            <a:ext cx="117411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en-US" altLang="zh-CN" sz="4000" dirty="0">
                <a:latin typeface="Book Antiqua" panose="02040602050305030304" pitchFamily="18" charset="0"/>
              </a:rPr>
              <a:t>1</a:t>
            </a:r>
            <a:r>
              <a:rPr lang="zh-CN" altLang="en-US" sz="4000" dirty="0">
                <a:latin typeface="Book Antiqua" panose="02040602050305030304" pitchFamily="18" charset="0"/>
              </a:rPr>
              <a:t>到了根，就是最小元素了，</a:t>
            </a:r>
            <a:r>
              <a:rPr lang="en-US" altLang="zh-CN" sz="4000" dirty="0">
                <a:latin typeface="Book Antiqua" panose="02040602050305030304" pitchFamily="18" charset="0"/>
              </a:rPr>
              <a:t>2</a:t>
            </a:r>
            <a:r>
              <a:rPr lang="zh-CN" altLang="en-US" sz="4000" dirty="0">
                <a:latin typeface="Book Antiqua" panose="02040602050305030304" pitchFamily="18" charset="0"/>
              </a:rPr>
              <a:t>也一定满足排序不变性。整个排序不变性都修复了。</a:t>
            </a:r>
            <a:endParaRPr lang="zh-CN" altLang="zh-CN" sz="4000" dirty="0">
              <a:latin typeface="Book Antiqua" panose="02040602050305030304" pitchFamily="18" charset="0"/>
            </a:endParaRPr>
          </a:p>
        </p:txBody>
      </p:sp>
      <p:sp>
        <p:nvSpPr>
          <p:cNvPr id="18436" name="矩形 303">
            <a:extLst>
              <a:ext uri="{FF2B5EF4-FFF2-40B4-BE49-F238E27FC236}">
                <a16:creationId xmlns:a16="http://schemas.microsoft.com/office/drawing/2014/main" id="{2438E6FE-1C98-46D8-AC1D-85A357736065}"/>
              </a:ext>
            </a:extLst>
          </p:cNvPr>
          <p:cNvSpPr>
            <a:spLocks noChangeArrowheads="1"/>
          </p:cNvSpPr>
          <p:nvPr/>
        </p:nvSpPr>
        <p:spPr bwMode="auto">
          <a:xfrm>
            <a:off x="906463" y="727075"/>
            <a:ext cx="115649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zh-CN" altLang="en-US" sz="4000">
                <a:latin typeface="Tahoma" panose="020B0604030504040204" pitchFamily="34" charset="0"/>
                <a:cs typeface="Tahoma" panose="020B0604030504040204" pitchFamily="34" charset="0"/>
              </a:rPr>
              <a:t>为了修复</a:t>
            </a:r>
            <a:r>
              <a:rPr lang="en-US" altLang="zh-CN" sz="4000">
                <a:latin typeface="Tahoma" panose="020B0604030504040204" pitchFamily="34" charset="0"/>
                <a:cs typeface="Tahoma" panose="020B0604030504040204" pitchFamily="34" charset="0"/>
              </a:rPr>
              <a:t>3 </a:t>
            </a:r>
            <a:r>
              <a:rPr lang="en-US" altLang="zh-CN" sz="4000" i="1">
                <a:latin typeface="Verdana" panose="020B0604030504040204" pitchFamily="34" charset="0"/>
              </a:rPr>
              <a:t>&gt; </a:t>
            </a:r>
            <a:r>
              <a:rPr lang="en-US" altLang="zh-CN" sz="4000">
                <a:latin typeface="Tahoma" panose="020B0604030504040204" pitchFamily="34" charset="0"/>
                <a:cs typeface="Tahoma" panose="020B0604030504040204" pitchFamily="34" charset="0"/>
              </a:rPr>
              <a:t>1</a:t>
            </a:r>
            <a:r>
              <a:rPr lang="zh-CN" altLang="en-US" sz="4000">
                <a:latin typeface="Book Antiqua" panose="02040602050305030304" pitchFamily="18" charset="0"/>
              </a:rPr>
              <a:t>的问题，交换这两个结点：</a:t>
            </a:r>
            <a:endParaRPr lang="en-US" altLang="zh-CN" sz="4000">
              <a:latin typeface="Book Antiqua" panose="02040602050305030304" pitchFamily="18" charset="0"/>
            </a:endParaRPr>
          </a:p>
        </p:txBody>
      </p:sp>
      <p:pic>
        <p:nvPicPr>
          <p:cNvPr id="18437" name="图片 305">
            <a:extLst>
              <a:ext uri="{FF2B5EF4-FFF2-40B4-BE49-F238E27FC236}">
                <a16:creationId xmlns:a16="http://schemas.microsoft.com/office/drawing/2014/main" id="{53293365-9C0F-4070-841E-20C9C67217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36638"/>
            <a:ext cx="101346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
            <a:extLst>
              <a:ext uri="{FF2B5EF4-FFF2-40B4-BE49-F238E27FC236}">
                <a16:creationId xmlns:a16="http://schemas.microsoft.com/office/drawing/2014/main" id="{ABCDF6F6-9199-49FC-BBDE-66AB229783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4563" y="4978400"/>
            <a:ext cx="13181013"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object 5">
            <a:extLst>
              <a:ext uri="{FF2B5EF4-FFF2-40B4-BE49-F238E27FC236}">
                <a16:creationId xmlns:a16="http://schemas.microsoft.com/office/drawing/2014/main" id="{F0647354-2B19-423E-ACB9-66384F1AA5EA}"/>
              </a:ext>
            </a:extLst>
          </p:cNvPr>
          <p:cNvSpPr txBox="1">
            <a:spLocks noChangeArrowheads="1"/>
          </p:cNvSpPr>
          <p:nvPr/>
        </p:nvSpPr>
        <p:spPr bwMode="auto">
          <a:xfrm>
            <a:off x="990600" y="1447800"/>
            <a:ext cx="112776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7191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4000">
                <a:latin typeface="Book Antiqua" panose="02040602050305030304" pitchFamily="18" charset="0"/>
              </a:rPr>
              <a:t>一般地，如果发现一个结点的关键字严格小于其父母结点，则与其父母结点交换位置。直至没有这种情况发生，则恢复了排序不变性。</a:t>
            </a:r>
            <a:endParaRPr lang="en-US" altLang="zh-CN" sz="4000">
              <a:latin typeface="Book Antiqua" panose="02040602050305030304" pitchFamily="18" charset="0"/>
            </a:endParaRPr>
          </a:p>
          <a:p>
            <a:pPr algn="just" eaLnBrk="1" hangingPunct="1">
              <a:lnSpc>
                <a:spcPct val="150000"/>
              </a:lnSpc>
            </a:pPr>
            <a:r>
              <a:rPr lang="zh-CN" altLang="en-US" sz="4000">
                <a:latin typeface="Book Antiqua" panose="02040602050305030304" pitchFamily="18" charset="0"/>
              </a:rPr>
              <a:t>这种操作称为</a:t>
            </a:r>
            <a:r>
              <a:rPr lang="zh-CN" altLang="en-US" sz="4000" b="1">
                <a:latin typeface="Book Antiqua" panose="02040602050305030304" pitchFamily="18" charset="0"/>
              </a:rPr>
              <a:t>上筛 </a:t>
            </a:r>
            <a:r>
              <a:rPr lang="en-US" altLang="zh-CN" sz="4000" b="1">
                <a:latin typeface="Book Antiqua" panose="02040602050305030304" pitchFamily="18" charset="0"/>
              </a:rPr>
              <a:t>(</a:t>
            </a:r>
            <a:r>
              <a:rPr lang="zh-CN" altLang="zh-CN" sz="4000" b="1" i="1">
                <a:latin typeface="Book Antiqua" panose="02040602050305030304" pitchFamily="18" charset="0"/>
              </a:rPr>
              <a:t>sifting up</a:t>
            </a:r>
            <a:r>
              <a:rPr lang="en-US" altLang="zh-CN" sz="4000" b="1">
                <a:latin typeface="Book Antiqua" panose="02040602050305030304" pitchFamily="18" charset="0"/>
              </a:rPr>
              <a:t>)</a:t>
            </a:r>
            <a:r>
              <a:rPr lang="zh-CN" altLang="en-US" sz="4000">
                <a:latin typeface="Book Antiqua" panose="02040602050305030304" pitchFamily="18" charset="0"/>
              </a:rPr>
              <a:t>，时间复杂度为</a:t>
            </a:r>
            <a:r>
              <a:rPr lang="zh-CN" altLang="zh-CN" sz="4000" i="1">
                <a:latin typeface="Verdana" panose="020B0604030504040204" pitchFamily="34" charset="0"/>
              </a:rPr>
              <a:t>O</a:t>
            </a:r>
            <a:r>
              <a:rPr lang="zh-CN" altLang="zh-CN" sz="4000">
                <a:latin typeface="Tahoma" panose="020B0604030504040204" pitchFamily="34" charset="0"/>
                <a:cs typeface="Tahoma" panose="020B0604030504040204" pitchFamily="34" charset="0"/>
              </a:rPr>
              <a:t>(</a:t>
            </a:r>
            <a:r>
              <a:rPr lang="zh-CN" altLang="zh-CN" sz="4000" i="1">
                <a:latin typeface="Times New Roman" panose="02020603050405020304" pitchFamily="18" charset="0"/>
                <a:cs typeface="Times New Roman" panose="02020603050405020304" pitchFamily="18" charset="0"/>
              </a:rPr>
              <a:t>l</a:t>
            </a:r>
            <a:r>
              <a:rPr lang="zh-CN" altLang="zh-CN" sz="4000">
                <a:latin typeface="Tahoma" panose="020B0604030504040204" pitchFamily="34" charset="0"/>
                <a:cs typeface="Tahoma" panose="020B0604030504040204" pitchFamily="34" charset="0"/>
              </a:rPr>
              <a:t>)</a:t>
            </a:r>
            <a:r>
              <a:rPr lang="zh-CN" altLang="en-US" sz="4000">
                <a:latin typeface="Tahoma" panose="020B0604030504040204" pitchFamily="34" charset="0"/>
                <a:cs typeface="Tahoma" panose="020B0604030504040204" pitchFamily="34" charset="0"/>
              </a:rPr>
              <a:t>，</a:t>
            </a:r>
            <a:r>
              <a:rPr lang="zh-CN" altLang="en-US" sz="4000">
                <a:latin typeface="Times New Roman" panose="02020603050405020304" pitchFamily="18" charset="0"/>
                <a:cs typeface="Times New Roman" panose="02020603050405020304" pitchFamily="18" charset="0"/>
              </a:rPr>
              <a:t>其中</a:t>
            </a:r>
            <a:r>
              <a:rPr lang="zh-CN" altLang="zh-CN" sz="4000">
                <a:latin typeface="Times New Roman" panose="02020603050405020304" pitchFamily="18" charset="0"/>
                <a:cs typeface="Times New Roman" panose="02020603050405020304" pitchFamily="18" charset="0"/>
              </a:rPr>
              <a:t> </a:t>
            </a:r>
            <a:r>
              <a:rPr lang="zh-CN" altLang="zh-CN" sz="4000" i="1">
                <a:latin typeface="Times New Roman" panose="02020603050405020304" pitchFamily="18" charset="0"/>
                <a:cs typeface="Times New Roman" panose="02020603050405020304" pitchFamily="18" charset="0"/>
              </a:rPr>
              <a:t>l </a:t>
            </a:r>
            <a:r>
              <a:rPr lang="zh-CN" altLang="en-US" sz="4000">
                <a:latin typeface="Times New Roman" panose="02020603050405020304" pitchFamily="18" charset="0"/>
                <a:cs typeface="Times New Roman" panose="02020603050405020304" pitchFamily="18" charset="0"/>
              </a:rPr>
              <a:t>为树的层数。</a:t>
            </a:r>
            <a:endParaRPr lang="en-US" altLang="zh-CN" sz="4000">
              <a:latin typeface="Times New Roman" panose="02020603050405020304" pitchFamily="18" charset="0"/>
              <a:cs typeface="Times New Roman" panose="02020603050405020304" pitchFamily="18" charset="0"/>
            </a:endParaRPr>
          </a:p>
          <a:p>
            <a:pPr algn="just" eaLnBrk="1" hangingPunct="1">
              <a:lnSpc>
                <a:spcPct val="150000"/>
              </a:lnSpc>
            </a:pPr>
            <a:r>
              <a:rPr lang="zh-CN" altLang="zh-CN" sz="4000" i="1">
                <a:latin typeface="Times New Roman" panose="02020603050405020304" pitchFamily="18" charset="0"/>
                <a:cs typeface="Times New Roman" panose="02020603050405020304" pitchFamily="18" charset="0"/>
              </a:rPr>
              <a:t>n </a:t>
            </a:r>
            <a:r>
              <a:rPr lang="zh-CN" altLang="zh-CN" sz="4000" i="1">
                <a:latin typeface="Times New Roman" panose="02020603050405020304" pitchFamily="18" charset="0"/>
                <a:ea typeface="Meiryo" panose="020B0604030504040204" pitchFamily="34" charset="-128"/>
                <a:cs typeface="Times New Roman" panose="02020603050405020304" pitchFamily="18" charset="0"/>
              </a:rPr>
              <a:t>≥ </a:t>
            </a:r>
            <a:r>
              <a:rPr lang="zh-CN" altLang="zh-CN" sz="4000">
                <a:latin typeface="Times New Roman" panose="02020603050405020304" pitchFamily="18" charset="0"/>
                <a:cs typeface="Times New Roman" panose="02020603050405020304" pitchFamily="18" charset="0"/>
              </a:rPr>
              <a:t>1 </a:t>
            </a:r>
            <a:r>
              <a:rPr lang="zh-CN" altLang="en-US" sz="4000">
                <a:latin typeface="Times New Roman" panose="02020603050405020304" pitchFamily="18" charset="0"/>
                <a:cs typeface="Times New Roman" panose="02020603050405020304" pitchFamily="18" charset="0"/>
              </a:rPr>
              <a:t>个结点的树有</a:t>
            </a:r>
            <a:r>
              <a:rPr lang="zh-CN" altLang="zh-CN" sz="4000">
                <a:latin typeface="Times New Roman" panose="02020603050405020304" pitchFamily="18" charset="0"/>
                <a:cs typeface="Times New Roman" panose="02020603050405020304" pitchFamily="18" charset="0"/>
              </a:rPr>
              <a:t>log(</a:t>
            </a:r>
            <a:r>
              <a:rPr lang="zh-CN" altLang="zh-CN" sz="4000" i="1">
                <a:latin typeface="Times New Roman" panose="02020603050405020304" pitchFamily="18" charset="0"/>
                <a:cs typeface="Times New Roman" panose="02020603050405020304" pitchFamily="18" charset="0"/>
              </a:rPr>
              <a:t>n</a:t>
            </a:r>
            <a:r>
              <a:rPr lang="zh-CN" altLang="zh-CN" sz="4000">
                <a:latin typeface="Times New Roman" panose="02020603050405020304" pitchFamily="18" charset="0"/>
                <a:cs typeface="Times New Roman" panose="02020603050405020304" pitchFamily="18" charset="0"/>
              </a:rPr>
              <a:t>) + 1 </a:t>
            </a:r>
            <a:r>
              <a:rPr lang="zh-CN" altLang="en-US" sz="4000">
                <a:latin typeface="Times New Roman" panose="02020603050405020304" pitchFamily="18" charset="0"/>
                <a:cs typeface="Times New Roman" panose="02020603050405020304" pitchFamily="18" charset="0"/>
              </a:rPr>
              <a:t>层，因此插入一个新结点的时间复杂度是</a:t>
            </a:r>
            <a:r>
              <a:rPr lang="zh-CN" altLang="zh-CN" sz="4000" i="1">
                <a:latin typeface="Times New Roman" panose="02020603050405020304" pitchFamily="18" charset="0"/>
                <a:cs typeface="Times New Roman" panose="02020603050405020304" pitchFamily="18" charset="0"/>
              </a:rPr>
              <a:t>O</a:t>
            </a:r>
            <a:r>
              <a:rPr lang="zh-CN" altLang="zh-CN" sz="4000">
                <a:latin typeface="Times New Roman" panose="02020603050405020304" pitchFamily="18" charset="0"/>
                <a:cs typeface="Times New Roman" panose="02020603050405020304" pitchFamily="18" charset="0"/>
              </a:rPr>
              <a:t>(log(</a:t>
            </a:r>
            <a:r>
              <a:rPr lang="zh-CN" altLang="zh-CN" sz="4000" i="1">
                <a:latin typeface="Times New Roman" panose="02020603050405020304" pitchFamily="18" charset="0"/>
                <a:cs typeface="Times New Roman" panose="02020603050405020304" pitchFamily="18" charset="0"/>
              </a:rPr>
              <a:t>n</a:t>
            </a:r>
            <a:r>
              <a:rPr lang="zh-CN" altLang="zh-CN" sz="4000">
                <a:latin typeface="Times New Roman" panose="02020603050405020304" pitchFamily="18" charset="0"/>
                <a:cs typeface="Times New Roman" panose="02020603050405020304" pitchFamily="18" charset="0"/>
              </a:rPr>
              <a:t>))</a:t>
            </a:r>
            <a:r>
              <a:rPr lang="zh-CN" altLang="en-US" sz="4000">
                <a:latin typeface="Times New Roman" panose="02020603050405020304" pitchFamily="18" charset="0"/>
                <a:cs typeface="Times New Roman" panose="02020603050405020304" pitchFamily="18" charset="0"/>
              </a:rPr>
              <a:t>。</a:t>
            </a:r>
            <a:endParaRPr lang="zh-CN"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665248B3-CE1C-4F16-8CD8-C3991966D643}"/>
              </a:ext>
            </a:extLst>
          </p:cNvPr>
          <p:cNvSpPr txBox="1"/>
          <p:nvPr/>
        </p:nvSpPr>
        <p:spPr>
          <a:xfrm>
            <a:off x="533400" y="762000"/>
            <a:ext cx="12573000" cy="2127250"/>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defRPr/>
            </a:pPr>
            <a:r>
              <a:rPr lang="zh-CN" altLang="zh-CN" sz="4000" b="1" dirty="0">
                <a:latin typeface="Book Antiqua" panose="02040602050305030304" pitchFamily="18" charset="0"/>
              </a:rPr>
              <a:t>6 </a:t>
            </a:r>
            <a:r>
              <a:rPr lang="zh-CN" altLang="en-US" sz="4000" b="1" dirty="0">
                <a:latin typeface="Book Antiqua" panose="02040602050305030304" pitchFamily="18" charset="0"/>
              </a:rPr>
              <a:t>删除最小元素</a:t>
            </a:r>
            <a:r>
              <a:rPr lang="en-US" altLang="zh-CN" sz="4000" b="1" dirty="0">
                <a:latin typeface="Book Antiqua" panose="02040602050305030304" pitchFamily="18" charset="0"/>
              </a:rPr>
              <a:t>(</a:t>
            </a:r>
            <a:r>
              <a:rPr lang="zh-CN" altLang="zh-CN" sz="4000" b="1" dirty="0">
                <a:latin typeface="Book Antiqua" panose="02040602050305030304" pitchFamily="18" charset="0"/>
              </a:rPr>
              <a:t>Deleting the Minimal Element</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indent="955675" algn="just" eaLnBrk="1" hangingPunct="1">
              <a:lnSpc>
                <a:spcPct val="103000"/>
              </a:lnSpc>
              <a:spcBef>
                <a:spcPts val="1925"/>
              </a:spcBef>
              <a:defRPr/>
            </a:pPr>
            <a:r>
              <a:rPr lang="zh-CN" altLang="en-US" sz="4000" dirty="0">
                <a:latin typeface="Book Antiqua" panose="02040602050305030304" pitchFamily="18" charset="0"/>
              </a:rPr>
              <a:t>删除根元素后，为保持形状不变性，先将最后一个元素移到根上来。</a:t>
            </a:r>
            <a:endParaRPr lang="zh-CN" altLang="zh-CN" sz="4000" dirty="0">
              <a:latin typeface="Book Antiqua" panose="02040602050305030304" pitchFamily="18" charset="0"/>
            </a:endParaRPr>
          </a:p>
        </p:txBody>
      </p:sp>
      <p:sp>
        <p:nvSpPr>
          <p:cNvPr id="22531" name="object 97">
            <a:extLst>
              <a:ext uri="{FF2B5EF4-FFF2-40B4-BE49-F238E27FC236}">
                <a16:creationId xmlns:a16="http://schemas.microsoft.com/office/drawing/2014/main" id="{F79D9A52-7F5C-4B10-ABD2-94510115CFBF}"/>
              </a:ext>
            </a:extLst>
          </p:cNvPr>
          <p:cNvSpPr txBox="1">
            <a:spLocks noChangeArrowheads="1"/>
          </p:cNvSpPr>
          <p:nvPr/>
        </p:nvSpPr>
        <p:spPr bwMode="auto">
          <a:xfrm>
            <a:off x="838200" y="7223125"/>
            <a:ext cx="122682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7905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zh-CN" altLang="en-US" sz="4000">
                <a:latin typeface="Book Antiqua" panose="02040602050305030304" pitchFamily="18" charset="0"/>
              </a:rPr>
              <a:t>这时根结点的关键字可能比它的两个孩子结点都大。</a:t>
            </a:r>
            <a:endParaRPr lang="zh-CN" altLang="zh-CN" sz="4000">
              <a:latin typeface="Book Antiqua" panose="02040602050305030304" pitchFamily="18" charset="0"/>
            </a:endParaRPr>
          </a:p>
        </p:txBody>
      </p:sp>
      <p:pic>
        <p:nvPicPr>
          <p:cNvPr id="22532" name="图片 1">
            <a:extLst>
              <a:ext uri="{FF2B5EF4-FFF2-40B4-BE49-F238E27FC236}">
                <a16:creationId xmlns:a16="http://schemas.microsoft.com/office/drawing/2014/main" id="{C0D1B048-0458-49A4-8392-90048F7F48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21038"/>
            <a:ext cx="86550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文本框 97">
            <a:extLst>
              <a:ext uri="{FF2B5EF4-FFF2-40B4-BE49-F238E27FC236}">
                <a16:creationId xmlns:a16="http://schemas.microsoft.com/office/drawing/2014/main" id="{65C9DDEC-ADF0-48E7-BD30-E679C690129F}"/>
              </a:ext>
            </a:extLst>
          </p:cNvPr>
          <p:cNvSpPr txBox="1">
            <a:spLocks noChangeArrowheads="1"/>
          </p:cNvSpPr>
          <p:nvPr/>
        </p:nvSpPr>
        <p:spPr bwMode="auto">
          <a:xfrm>
            <a:off x="533400" y="7856538"/>
            <a:ext cx="1257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937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a:t> 出现这种情况，则将根节点与它关键字较小的孩子交换位置。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object 80">
            <a:extLst>
              <a:ext uri="{FF2B5EF4-FFF2-40B4-BE49-F238E27FC236}">
                <a16:creationId xmlns:a16="http://schemas.microsoft.com/office/drawing/2014/main" id="{D2DE8AEF-713F-4303-AA6B-55C4A4981FD2}"/>
              </a:ext>
            </a:extLst>
          </p:cNvPr>
          <p:cNvSpPr txBox="1">
            <a:spLocks noChangeArrowheads="1"/>
          </p:cNvSpPr>
          <p:nvPr/>
        </p:nvSpPr>
        <p:spPr bwMode="auto">
          <a:xfrm>
            <a:off x="1600200" y="4038600"/>
            <a:ext cx="109728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369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3600">
                <a:latin typeface="Book Antiqua" panose="02040602050305030304" pitchFamily="18" charset="0"/>
              </a:rPr>
              <a:t>这么交换以后，另外一个孩子那边的排序不变性肯定没问题了，但刚换下来根的这边可能有问题。</a:t>
            </a:r>
            <a:endParaRPr lang="en-US" altLang="zh-CN" sz="3600">
              <a:latin typeface="Book Antiqua" panose="02040602050305030304" pitchFamily="18" charset="0"/>
            </a:endParaRPr>
          </a:p>
          <a:p>
            <a:pPr algn="just" eaLnBrk="1" hangingPunct="1">
              <a:lnSpc>
                <a:spcPct val="103000"/>
              </a:lnSpc>
            </a:pPr>
            <a:r>
              <a:rPr lang="zh-CN" altLang="en-US" sz="3600">
                <a:latin typeface="Book Antiqua" panose="02040602050305030304" pitchFamily="18" charset="0"/>
              </a:rPr>
              <a:t>仍按上述方法处理。</a:t>
            </a:r>
            <a:endParaRPr lang="en-US" altLang="zh-CN" sz="3600">
              <a:latin typeface="Book Antiqua" panose="02040602050305030304" pitchFamily="18" charset="0"/>
            </a:endParaRPr>
          </a:p>
        </p:txBody>
      </p:sp>
      <p:pic>
        <p:nvPicPr>
          <p:cNvPr id="24579" name="图片 1">
            <a:extLst>
              <a:ext uri="{FF2B5EF4-FFF2-40B4-BE49-F238E27FC236}">
                <a16:creationId xmlns:a16="http://schemas.microsoft.com/office/drawing/2014/main" id="{A09CEDEF-7742-4ABE-9C89-E5CEA20D68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874713"/>
            <a:ext cx="7310437"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图片 3">
            <a:extLst>
              <a:ext uri="{FF2B5EF4-FFF2-40B4-BE49-F238E27FC236}">
                <a16:creationId xmlns:a16="http://schemas.microsoft.com/office/drawing/2014/main" id="{3F1C0151-AE8E-41B1-BBCD-6F009A0D9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4638" y="5943600"/>
            <a:ext cx="7874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03EACB1-EA62-4AFC-BA5A-E1D9FC466161}"/>
              </a:ext>
            </a:extLst>
          </p:cNvPr>
          <p:cNvSpPr txBox="1"/>
          <p:nvPr/>
        </p:nvSpPr>
        <p:spPr>
          <a:xfrm>
            <a:off x="793750" y="6321425"/>
            <a:ext cx="11425238" cy="677863"/>
          </a:xfrm>
          <a:prstGeom prst="rect">
            <a:avLst/>
          </a:prstGeom>
        </p:spPr>
        <p:txBody>
          <a:bodyPr lIns="0" tIns="0" rIns="0" bIns="0">
            <a:spAutoFit/>
          </a:bodyPr>
          <a:lstStyle/>
          <a:p>
            <a:pPr marL="21912" eaLnBrk="1" fontAlgn="auto" hangingPunct="1">
              <a:spcBef>
                <a:spcPts val="0"/>
              </a:spcBef>
              <a:spcAft>
                <a:spcPts val="0"/>
              </a:spcAft>
              <a:tabLst>
                <a:tab pos="493025" algn="l"/>
              </a:tabLst>
              <a:defRPr/>
            </a:pPr>
            <a:r>
              <a:rPr sz="4400" b="1" spc="17" dirty="0">
                <a:latin typeface="Book Antiqua"/>
                <a:ea typeface="+mn-ea"/>
                <a:cs typeface="Book Antiqua"/>
              </a:rPr>
              <a:t>7</a:t>
            </a:r>
            <a:r>
              <a:rPr lang="en-US" sz="4400" b="1" spc="17" dirty="0">
                <a:latin typeface="Book Antiqua"/>
                <a:ea typeface="+mn-ea"/>
                <a:cs typeface="Book Antiqua"/>
              </a:rPr>
              <a:t> </a:t>
            </a:r>
            <a:r>
              <a:rPr lang="zh-CN" altLang="en-US" sz="4400" b="1" spc="17" dirty="0">
                <a:latin typeface="Book Antiqua"/>
                <a:ea typeface="+mn-ea"/>
                <a:cs typeface="Book Antiqua"/>
              </a:rPr>
              <a:t>找最小元素</a:t>
            </a:r>
            <a:r>
              <a:rPr lang="en-US" altLang="zh-CN" sz="4400" b="1" spc="17" dirty="0">
                <a:latin typeface="Book Antiqua"/>
                <a:ea typeface="+mn-ea"/>
                <a:cs typeface="Book Antiqua"/>
              </a:rPr>
              <a:t>(</a:t>
            </a:r>
            <a:r>
              <a:rPr sz="4400" b="1" spc="17" dirty="0">
                <a:latin typeface="Book Antiqua"/>
                <a:ea typeface="+mn-ea"/>
                <a:cs typeface="Book Antiqua"/>
              </a:rPr>
              <a:t>Finding</a:t>
            </a:r>
            <a:r>
              <a:rPr sz="4400" b="1" spc="9" dirty="0">
                <a:latin typeface="Book Antiqua"/>
                <a:ea typeface="+mn-ea"/>
                <a:cs typeface="Book Antiqua"/>
              </a:rPr>
              <a:t> </a:t>
            </a:r>
            <a:r>
              <a:rPr sz="4400" b="1" spc="17" dirty="0">
                <a:latin typeface="Book Antiqua"/>
                <a:ea typeface="+mn-ea"/>
                <a:cs typeface="Book Antiqua"/>
              </a:rPr>
              <a:t>the</a:t>
            </a:r>
            <a:r>
              <a:rPr sz="4400" b="1" spc="9" dirty="0">
                <a:latin typeface="Book Antiqua"/>
                <a:ea typeface="+mn-ea"/>
                <a:cs typeface="Book Antiqua"/>
              </a:rPr>
              <a:t> </a:t>
            </a:r>
            <a:r>
              <a:rPr sz="4400" b="1" spc="26" dirty="0">
                <a:latin typeface="Book Antiqua"/>
                <a:ea typeface="+mn-ea"/>
                <a:cs typeface="Book Antiqua"/>
              </a:rPr>
              <a:t>Minimal</a:t>
            </a:r>
            <a:r>
              <a:rPr sz="4400" b="1" spc="9" dirty="0">
                <a:latin typeface="Book Antiqua"/>
                <a:ea typeface="+mn-ea"/>
                <a:cs typeface="Book Antiqua"/>
              </a:rPr>
              <a:t> </a:t>
            </a:r>
            <a:r>
              <a:rPr sz="4400" b="1" spc="26" dirty="0">
                <a:latin typeface="Book Antiqua"/>
                <a:ea typeface="+mn-ea"/>
                <a:cs typeface="Book Antiqua"/>
              </a:rPr>
              <a:t>Element</a:t>
            </a:r>
            <a:r>
              <a:rPr lang="en-US" sz="4400" b="1" spc="26" dirty="0">
                <a:latin typeface="Book Antiqua"/>
                <a:ea typeface="+mn-ea"/>
                <a:cs typeface="Book Antiqua"/>
              </a:rPr>
              <a:t>)</a:t>
            </a:r>
            <a:endParaRPr sz="4400" dirty="0">
              <a:latin typeface="Book Antiqua"/>
              <a:ea typeface="+mn-ea"/>
              <a:cs typeface="Book Antiqua"/>
            </a:endParaRPr>
          </a:p>
        </p:txBody>
      </p:sp>
      <p:sp>
        <p:nvSpPr>
          <p:cNvPr id="26627" name="object 5">
            <a:extLst>
              <a:ext uri="{FF2B5EF4-FFF2-40B4-BE49-F238E27FC236}">
                <a16:creationId xmlns:a16="http://schemas.microsoft.com/office/drawing/2014/main" id="{3375595B-4AD2-4C8D-BA40-E747343E8668}"/>
              </a:ext>
            </a:extLst>
          </p:cNvPr>
          <p:cNvSpPr txBox="1">
            <a:spLocks noChangeArrowheads="1"/>
          </p:cNvSpPr>
          <p:nvPr/>
        </p:nvSpPr>
        <p:spPr bwMode="auto">
          <a:xfrm>
            <a:off x="1398588" y="7620000"/>
            <a:ext cx="107442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4000">
                <a:latin typeface="Book Antiqua" panose="02040602050305030304" pitchFamily="18" charset="0"/>
              </a:rPr>
              <a:t>由于最小元素在根上，所以找最小元素只需常数时间。</a:t>
            </a:r>
            <a:endParaRPr lang="zh-CN" altLang="zh-CN">
              <a:latin typeface="Times New Roman" panose="02020603050405020304" pitchFamily="18" charset="0"/>
              <a:cs typeface="Times New Roman" panose="02020603050405020304" pitchFamily="18" charset="0"/>
            </a:endParaRPr>
          </a:p>
        </p:txBody>
      </p:sp>
      <p:sp>
        <p:nvSpPr>
          <p:cNvPr id="26628" name="object 155">
            <a:extLst>
              <a:ext uri="{FF2B5EF4-FFF2-40B4-BE49-F238E27FC236}">
                <a16:creationId xmlns:a16="http://schemas.microsoft.com/office/drawing/2014/main" id="{E7F6F778-98B5-4E2E-82CF-56EA496A46DA}"/>
              </a:ext>
            </a:extLst>
          </p:cNvPr>
          <p:cNvSpPr txBox="1">
            <a:spLocks noChangeArrowheads="1"/>
          </p:cNvSpPr>
          <p:nvPr/>
        </p:nvSpPr>
        <p:spPr bwMode="auto">
          <a:xfrm>
            <a:off x="989013" y="3159125"/>
            <a:ext cx="1143158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369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4000">
                <a:latin typeface="Book Antiqua" panose="02040602050305030304" pitchFamily="18" charset="0"/>
              </a:rPr>
              <a:t>这种恢复排序不变性的过程称为</a:t>
            </a:r>
            <a:r>
              <a:rPr lang="zh-CN" altLang="en-US" sz="4000" b="1">
                <a:latin typeface="Book Antiqua" panose="02040602050305030304" pitchFamily="18" charset="0"/>
              </a:rPr>
              <a:t>下筛</a:t>
            </a:r>
            <a:r>
              <a:rPr lang="en-US" altLang="zh-CN" sz="4000">
                <a:latin typeface="Book Antiqua" panose="02040602050305030304" pitchFamily="18" charset="0"/>
              </a:rPr>
              <a:t>(</a:t>
            </a:r>
            <a:r>
              <a:rPr lang="zh-CN" altLang="zh-CN" sz="4000" i="1">
                <a:latin typeface="Book Antiqua" panose="02040602050305030304" pitchFamily="18" charset="0"/>
              </a:rPr>
              <a:t>sifting down</a:t>
            </a:r>
            <a:r>
              <a:rPr lang="en-US" altLang="zh-CN" sz="4000">
                <a:latin typeface="Book Antiqua" panose="02040602050305030304" pitchFamily="18" charset="0"/>
              </a:rPr>
              <a:t>)</a:t>
            </a:r>
            <a:r>
              <a:rPr lang="zh-CN" altLang="en-US" sz="4000">
                <a:latin typeface="Book Antiqua" panose="02040602050305030304" pitchFamily="18" charset="0"/>
              </a:rPr>
              <a:t>，其时间复杂度也是树的层数，即</a:t>
            </a:r>
            <a:r>
              <a:rPr lang="zh-CN" altLang="zh-CN" sz="4000" i="1">
                <a:latin typeface="Verdana" panose="020B0604030504040204" pitchFamily="34" charset="0"/>
              </a:rPr>
              <a:t>O</a:t>
            </a:r>
            <a:r>
              <a:rPr lang="zh-CN" altLang="zh-CN" sz="4000">
                <a:latin typeface="Tahoma" panose="020B0604030504040204" pitchFamily="34" charset="0"/>
                <a:cs typeface="Tahoma" panose="020B0604030504040204" pitchFamily="34" charset="0"/>
              </a:rPr>
              <a:t>(log(</a:t>
            </a:r>
            <a:r>
              <a:rPr lang="zh-CN" altLang="zh-CN" sz="4000" i="1">
                <a:latin typeface="Verdana" panose="020B0604030504040204" pitchFamily="34" charset="0"/>
              </a:rPr>
              <a:t>n</a:t>
            </a:r>
            <a:r>
              <a:rPr lang="zh-CN" altLang="zh-CN" sz="4000">
                <a:latin typeface="Tahoma" panose="020B0604030504040204" pitchFamily="34" charset="0"/>
                <a:cs typeface="Tahoma" panose="020B0604030504040204" pitchFamily="34" charset="0"/>
              </a:rPr>
              <a:t>))</a:t>
            </a:r>
            <a:r>
              <a:rPr lang="zh-CN" altLang="en-US" sz="4000">
                <a:latin typeface="Tahoma" panose="020B0604030504040204" pitchFamily="34" charset="0"/>
                <a:cs typeface="Tahoma" panose="020B0604030504040204" pitchFamily="34" charset="0"/>
              </a:rPr>
              <a:t>。</a:t>
            </a:r>
            <a:endParaRPr lang="zh-CN" altLang="zh-CN" sz="4000">
              <a:latin typeface="Book Antiqua" panose="02040602050305030304" pitchFamily="18" charset="0"/>
            </a:endParaRPr>
          </a:p>
        </p:txBody>
      </p:sp>
      <p:sp>
        <p:nvSpPr>
          <p:cNvPr id="26629" name="矩形 1">
            <a:extLst>
              <a:ext uri="{FF2B5EF4-FFF2-40B4-BE49-F238E27FC236}">
                <a16:creationId xmlns:a16="http://schemas.microsoft.com/office/drawing/2014/main" id="{F12CCEF2-7208-40EE-A01E-544A251B531A}"/>
              </a:ext>
            </a:extLst>
          </p:cNvPr>
          <p:cNvSpPr>
            <a:spLocks noChangeArrowheads="1"/>
          </p:cNvSpPr>
          <p:nvPr/>
        </p:nvSpPr>
        <p:spPr bwMode="auto">
          <a:xfrm>
            <a:off x="654050" y="1404938"/>
            <a:ext cx="115649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4000">
                <a:latin typeface="Book Antiqua" panose="02040602050305030304" pitchFamily="18" charset="0"/>
              </a:rPr>
              <a:t>重复此过程，直至解决所有问题，最后恢复排序不变性。</a:t>
            </a:r>
            <a:endParaRPr lang="zh-CN" altLang="zh-CN" sz="40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DD3096CA-46BF-4570-A1D1-66CF50BAFAF4}"/>
              </a:ext>
            </a:extLst>
          </p:cNvPr>
          <p:cNvSpPr txBox="1"/>
          <p:nvPr/>
        </p:nvSpPr>
        <p:spPr>
          <a:xfrm>
            <a:off x="762000" y="739775"/>
            <a:ext cx="11963400" cy="3151188"/>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defRPr/>
            </a:pPr>
            <a:r>
              <a:rPr lang="zh-CN" altLang="zh-CN" sz="4000" b="1" dirty="0">
                <a:latin typeface="Book Antiqua" panose="02040602050305030304" pitchFamily="18" charset="0"/>
              </a:rPr>
              <a:t>8</a:t>
            </a:r>
            <a:r>
              <a:rPr lang="en-US" altLang="zh-CN" sz="4000" b="1" dirty="0">
                <a:latin typeface="Book Antiqua" panose="02040602050305030304" pitchFamily="18" charset="0"/>
              </a:rPr>
              <a:t> </a:t>
            </a:r>
            <a:r>
              <a:rPr lang="zh-CN" altLang="en-US" sz="4000" b="1" dirty="0">
                <a:latin typeface="Book Antiqua" panose="02040602050305030304" pitchFamily="18" charset="0"/>
              </a:rPr>
              <a:t>用数组实现堆</a:t>
            </a:r>
            <a:r>
              <a:rPr lang="en-US" altLang="zh-CN" sz="4000" b="1" dirty="0">
                <a:latin typeface="Book Antiqua" panose="02040602050305030304" pitchFamily="18" charset="0"/>
              </a:rPr>
              <a:t>(</a:t>
            </a:r>
            <a:r>
              <a:rPr lang="zh-CN" altLang="zh-CN" sz="4000" b="1" dirty="0">
                <a:latin typeface="Book Antiqua" panose="02040602050305030304" pitchFamily="18" charset="0"/>
              </a:rPr>
              <a:t>Representing Heaps as Arrays</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indent="720000" algn="just" eaLnBrk="1" hangingPunct="1">
              <a:lnSpc>
                <a:spcPct val="103000"/>
              </a:lnSpc>
              <a:defRPr/>
            </a:pPr>
            <a:r>
              <a:rPr lang="zh-CN" altLang="en-US" sz="3200" dirty="0">
                <a:latin typeface="Book Antiqua" panose="02040602050305030304" pitchFamily="18" charset="0"/>
              </a:rPr>
              <a:t>首先想到的实现堆的方法可能是指针，每个结点三个指针。</a:t>
            </a:r>
            <a:endParaRPr lang="en-US" altLang="zh-CN" sz="3200" dirty="0">
              <a:latin typeface="Book Antiqua" panose="02040602050305030304" pitchFamily="18" charset="0"/>
            </a:endParaRPr>
          </a:p>
          <a:p>
            <a:pPr indent="720000" algn="just" eaLnBrk="1" hangingPunct="1">
              <a:lnSpc>
                <a:spcPct val="103000"/>
              </a:lnSpc>
              <a:defRPr/>
            </a:pPr>
            <a:r>
              <a:rPr lang="zh-CN" altLang="en-US" sz="3200" dirty="0">
                <a:latin typeface="Book Antiqua" panose="02040602050305030304" pitchFamily="18" charset="0"/>
              </a:rPr>
              <a:t>用数组实现更优美。用二进制数作为树结点的下标。</a:t>
            </a:r>
            <a:endParaRPr lang="en-US" altLang="zh-CN" sz="3200" dirty="0">
              <a:latin typeface="Book Antiqua" panose="02040602050305030304" pitchFamily="18" charset="0"/>
            </a:endParaRPr>
          </a:p>
          <a:p>
            <a:pPr indent="720000" algn="just" eaLnBrk="1" hangingPunct="1">
              <a:lnSpc>
                <a:spcPct val="103000"/>
              </a:lnSpc>
              <a:defRPr/>
            </a:pPr>
            <a:r>
              <a:rPr lang="zh-CN" altLang="en-US" sz="3200" dirty="0">
                <a:latin typeface="Book Antiqua" panose="02040602050305030304" pitchFamily="18" charset="0"/>
              </a:rPr>
              <a:t>从根结点的下标为</a:t>
            </a:r>
            <a:r>
              <a:rPr lang="en-US" altLang="zh-CN" sz="3200" dirty="0">
                <a:latin typeface="Book Antiqua" panose="02040602050305030304" pitchFamily="18" charset="0"/>
              </a:rPr>
              <a:t>1</a:t>
            </a:r>
            <a:r>
              <a:rPr lang="zh-CN" altLang="en-US" sz="3200" dirty="0">
                <a:latin typeface="Book Antiqua" panose="02040602050305030304" pitchFamily="18" charset="0"/>
              </a:rPr>
              <a:t>开始，假定某结点</a:t>
            </a:r>
            <a:r>
              <a:rPr lang="zh-CN" altLang="en-US" sz="3200" dirty="0">
                <a:latin typeface="Times New Roman" panose="02020603050405020304" pitchFamily="18" charset="0"/>
                <a:cs typeface="Times New Roman" panose="02020603050405020304" pitchFamily="18" charset="0"/>
              </a:rPr>
              <a:t>具有下标</a:t>
            </a:r>
            <a:r>
              <a:rPr lang="en-US" altLang="zh-CN" sz="3200" i="1" dirty="0" err="1">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，在</a:t>
            </a:r>
            <a:r>
              <a:rPr lang="en-US" altLang="zh-CN" sz="3200" i="1" dirty="0" err="1">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的二进制表示后面加个</a:t>
            </a:r>
            <a:r>
              <a:rPr lang="en-US" altLang="zh-CN" sz="3200" dirty="0">
                <a:latin typeface="Times New Roman" panose="02020603050405020304" pitchFamily="18" charset="0"/>
                <a:cs typeface="Times New Roman" panose="02020603050405020304" pitchFamily="18" charset="0"/>
              </a:rPr>
              <a:t>0</a:t>
            </a:r>
            <a:r>
              <a:rPr lang="zh-CN" altLang="en-US" sz="3200" dirty="0">
                <a:latin typeface="Times New Roman" panose="02020603050405020304" pitchFamily="18" charset="0"/>
                <a:cs typeface="Times New Roman" panose="02020603050405020304" pitchFamily="18" charset="0"/>
              </a:rPr>
              <a:t>，就是其左孩子的下标；在</a:t>
            </a:r>
            <a:r>
              <a:rPr lang="en-US" altLang="zh-CN" sz="3200" i="1" dirty="0" err="1">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的二进制表示的后面加个</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，就是其右孩子的下标。</a:t>
            </a:r>
            <a:endParaRPr lang="en-US" altLang="zh-CN" sz="3200" dirty="0">
              <a:latin typeface="Times New Roman" panose="02020603050405020304" pitchFamily="18" charset="0"/>
              <a:cs typeface="Times New Roman" panose="02020603050405020304" pitchFamily="18" charset="0"/>
            </a:endParaRPr>
          </a:p>
        </p:txBody>
      </p:sp>
      <p:sp>
        <p:nvSpPr>
          <p:cNvPr id="109" name="object 109">
            <a:extLst>
              <a:ext uri="{FF2B5EF4-FFF2-40B4-BE49-F238E27FC236}">
                <a16:creationId xmlns:a16="http://schemas.microsoft.com/office/drawing/2014/main" id="{97A5C958-1C2D-4CA7-9264-562E79E71EBC}"/>
              </a:ext>
            </a:extLst>
          </p:cNvPr>
          <p:cNvSpPr>
            <a:spLocks noGrp="1"/>
          </p:cNvSpPr>
          <p:nvPr>
            <p:ph type="ftr" sz="quarter" idx="10"/>
          </p:nvPr>
        </p:nvSpPr>
        <p:spPr>
          <a:xfrm>
            <a:off x="9256713" y="13044488"/>
            <a:ext cx="7327900" cy="265112"/>
          </a:xfrm>
        </p:spPr>
        <p:txBody>
          <a:bodyPr wrap="square" numCol="1" anchor="b" anchorCtr="0" compatLnSpc="1">
            <a:prstTxWarp prst="textNoShape">
              <a:avLst/>
            </a:prstTxWarp>
            <a:spAutoFit/>
          </a:bodyPr>
          <a:lstStyle/>
          <a:p>
            <a:pPr>
              <a:defRPr/>
            </a:pPr>
            <a:r>
              <a:rPr dirty="0"/>
              <a:t>L</a:t>
            </a:r>
            <a:r>
              <a:rPr sz="1380" dirty="0"/>
              <a:t>ECTUR</a:t>
            </a:r>
            <a:r>
              <a:rPr sz="1380" spc="-9" dirty="0"/>
              <a:t>E</a:t>
            </a:r>
            <a:r>
              <a:rPr sz="1380" spc="164" dirty="0"/>
              <a:t> </a:t>
            </a:r>
            <a:r>
              <a:rPr dirty="0"/>
              <a:t>N</a:t>
            </a:r>
            <a:r>
              <a:rPr sz="1380" dirty="0"/>
              <a:t>OTE</a:t>
            </a:r>
            <a:r>
              <a:rPr sz="1380" spc="-9" dirty="0"/>
              <a:t>S</a:t>
            </a:r>
            <a:endParaRPr spc="0"/>
          </a:p>
        </p:txBody>
      </p:sp>
      <p:sp>
        <p:nvSpPr>
          <p:cNvPr id="110" name="object 110">
            <a:extLst>
              <a:ext uri="{FF2B5EF4-FFF2-40B4-BE49-F238E27FC236}">
                <a16:creationId xmlns:a16="http://schemas.microsoft.com/office/drawing/2014/main" id="{80C6160A-64D9-4499-9FF2-579BF28000E1}"/>
              </a:ext>
            </a:extLst>
          </p:cNvPr>
          <p:cNvSpPr>
            <a:spLocks noGrp="1"/>
          </p:cNvSpPr>
          <p:nvPr>
            <p:ph type="dt" sz="quarter" idx="11"/>
          </p:nvPr>
        </p:nvSpPr>
        <p:spPr>
          <a:xfrm>
            <a:off x="2940050" y="13044488"/>
            <a:ext cx="4821238" cy="265112"/>
          </a:xfrm>
        </p:spPr>
        <p:txBody>
          <a:bodyPr wrap="square" numCol="1" anchor="b" anchorCtr="0" compatLnSpc="1">
            <a:prstTxWarp prst="textNoShape">
              <a:avLst/>
            </a:prstTxWarp>
            <a:spAutoFit/>
          </a:bodyPr>
          <a:lstStyle/>
          <a:p>
            <a:pPr>
              <a:defRPr/>
            </a:pPr>
            <a:r>
              <a:rPr dirty="0"/>
              <a:t>M</a:t>
            </a:r>
            <a:r>
              <a:rPr sz="1380" dirty="0"/>
              <a:t>ARC</a:t>
            </a:r>
            <a:r>
              <a:rPr sz="1380" spc="-17" dirty="0"/>
              <a:t>H</a:t>
            </a:r>
            <a:r>
              <a:rPr sz="1380" spc="164" dirty="0"/>
              <a:t> </a:t>
            </a:r>
            <a:r>
              <a:rPr spc="60" dirty="0"/>
              <a:t>18</a:t>
            </a:r>
            <a:r>
              <a:rPr spc="-9" dirty="0"/>
              <a:t>,</a:t>
            </a:r>
            <a:r>
              <a:rPr spc="78" dirty="0"/>
              <a:t> </a:t>
            </a:r>
            <a:r>
              <a:rPr spc="60" dirty="0"/>
              <a:t>201</a:t>
            </a:r>
            <a:r>
              <a:rPr spc="-9" dirty="0"/>
              <a:t>4</a:t>
            </a:r>
            <a:endParaRPr sz="1380" spc="0"/>
          </a:p>
        </p:txBody>
      </p:sp>
      <p:sp>
        <p:nvSpPr>
          <p:cNvPr id="28677" name="object 108">
            <a:extLst>
              <a:ext uri="{FF2B5EF4-FFF2-40B4-BE49-F238E27FC236}">
                <a16:creationId xmlns:a16="http://schemas.microsoft.com/office/drawing/2014/main" id="{3CE89510-F145-4355-86A6-CA7B3A493B0B}"/>
              </a:ext>
            </a:extLst>
          </p:cNvPr>
          <p:cNvSpPr txBox="1">
            <a:spLocks noChangeArrowheads="1"/>
          </p:cNvSpPr>
          <p:nvPr/>
        </p:nvSpPr>
        <p:spPr bwMode="auto">
          <a:xfrm>
            <a:off x="762000" y="6962775"/>
            <a:ext cx="121158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7191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3200" dirty="0">
                <a:latin typeface="Times New Roman" panose="02020603050405020304" pitchFamily="18" charset="0"/>
                <a:cs typeface="Times New Roman" panose="02020603050405020304" pitchFamily="18" charset="0"/>
              </a:rPr>
              <a:t>从数值运算角度说，对下标为</a:t>
            </a:r>
            <a:r>
              <a:rPr lang="en-US" altLang="zh-CN" sz="3200" i="1" dirty="0" err="1">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的结点，其左孩子的下标为</a:t>
            </a:r>
            <a:r>
              <a:rPr lang="zh-CN"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ea typeface="Meiryo" panose="020B0604030504040204" pitchFamily="34" charset="-128"/>
                <a:cs typeface="Times New Roman" panose="02020603050405020304" pitchFamily="18" charset="0"/>
              </a:rPr>
              <a:t>∗</a:t>
            </a:r>
            <a:r>
              <a:rPr lang="zh-CN" altLang="zh-CN" sz="3200" i="1"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，其右孩子的下标为</a:t>
            </a:r>
            <a:r>
              <a:rPr lang="zh-CN"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ea typeface="Meiryo" panose="020B0604030504040204" pitchFamily="34" charset="-128"/>
              </a:rPr>
              <a:t>∗</a:t>
            </a:r>
            <a:r>
              <a:rPr lang="zh-CN" altLang="zh-CN" sz="3200" i="1"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，其父母结点的下标为</a:t>
            </a:r>
            <a:r>
              <a:rPr lang="zh-CN" altLang="zh-CN" sz="3200" i="1"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/2. </a:t>
            </a:r>
            <a:endParaRPr lang="en-US" altLang="zh-CN" sz="3200" dirty="0">
              <a:latin typeface="Times New Roman" panose="02020603050405020304" pitchFamily="18" charset="0"/>
              <a:cs typeface="Times New Roman" panose="02020603050405020304" pitchFamily="18" charset="0"/>
            </a:endParaRPr>
          </a:p>
          <a:p>
            <a:pPr algn="just" eaLnBrk="1" hangingPunct="1">
              <a:lnSpc>
                <a:spcPct val="103000"/>
              </a:lnSpc>
            </a:pPr>
            <a:r>
              <a:rPr lang="zh-CN" altLang="en-US" sz="3200" dirty="0">
                <a:latin typeface="Book Antiqua" panose="02040602050305030304" pitchFamily="18" charset="0"/>
              </a:rPr>
              <a:t>这三个运算都要小心数组越界。因为某个结点可能没有右孩子；或者一个孩子也没有；根结点没有父母结点。</a:t>
            </a:r>
            <a:endParaRPr lang="en-US" altLang="zh-CN" sz="3200" dirty="0">
              <a:latin typeface="Book Antiqua" panose="02040602050305030304" pitchFamily="18" charset="0"/>
            </a:endParaRPr>
          </a:p>
          <a:p>
            <a:pPr algn="just" eaLnBrk="1" hangingPunct="1">
              <a:lnSpc>
                <a:spcPct val="103000"/>
              </a:lnSpc>
            </a:pPr>
            <a:r>
              <a:rPr lang="zh-CN" altLang="en-US" sz="3200" dirty="0">
                <a:latin typeface="Book Antiqua" panose="02040602050305030304" pitchFamily="18" charset="0"/>
              </a:rPr>
              <a:t>下一讲将给出代码，并证明其正确性。</a:t>
            </a:r>
            <a:endParaRPr lang="zh-CN" altLang="zh-CN" sz="3200" dirty="0">
              <a:latin typeface="Book Antiqua" panose="02040602050305030304" pitchFamily="18" charset="0"/>
            </a:endParaRPr>
          </a:p>
        </p:txBody>
      </p:sp>
      <p:pic>
        <p:nvPicPr>
          <p:cNvPr id="28678" name="图片 1">
            <a:extLst>
              <a:ext uri="{FF2B5EF4-FFF2-40B4-BE49-F238E27FC236}">
                <a16:creationId xmlns:a16="http://schemas.microsoft.com/office/drawing/2014/main" id="{4A03496B-50A0-4F5A-93D6-919A01884D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925888"/>
            <a:ext cx="7824788"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object 5">
            <a:extLst>
              <a:ext uri="{FF2B5EF4-FFF2-40B4-BE49-F238E27FC236}">
                <a16:creationId xmlns:a16="http://schemas.microsoft.com/office/drawing/2014/main" id="{E2D7539B-3A51-4915-ABE0-F438A2A49E65}"/>
              </a:ext>
            </a:extLst>
          </p:cNvPr>
          <p:cNvSpPr txBox="1">
            <a:spLocks noChangeArrowheads="1"/>
          </p:cNvSpPr>
          <p:nvPr/>
        </p:nvSpPr>
        <p:spPr bwMode="auto">
          <a:xfrm>
            <a:off x="457200" y="685800"/>
            <a:ext cx="12344400" cy="846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4000" b="1">
                <a:latin typeface="Book Antiqua" panose="02040602050305030304" pitchFamily="18" charset="0"/>
              </a:rPr>
              <a:t>Exercises</a:t>
            </a:r>
            <a:endParaRPr lang="zh-CN" altLang="zh-CN" sz="4000">
              <a:latin typeface="Book Antiqua" panose="02040602050305030304" pitchFamily="18" charset="0"/>
            </a:endParaRPr>
          </a:p>
          <a:p>
            <a:pPr algn="just" eaLnBrk="1" hangingPunct="1">
              <a:lnSpc>
                <a:spcPct val="103000"/>
              </a:lnSpc>
              <a:spcBef>
                <a:spcPts val="1925"/>
              </a:spcBef>
            </a:pPr>
            <a:r>
              <a:rPr lang="zh-CN" altLang="zh-CN" sz="4000" b="1">
                <a:latin typeface="Book Antiqua" panose="02040602050305030304" pitchFamily="18" charset="0"/>
              </a:rPr>
              <a:t>Exercise 1  </a:t>
            </a:r>
            <a:r>
              <a:rPr lang="zh-CN" altLang="zh-CN" sz="4000" i="1">
                <a:latin typeface="Book Antiqua" panose="02040602050305030304" pitchFamily="18" charset="0"/>
              </a:rPr>
              <a:t>One of many options is using a sorted linked list instead of a sorted array to implement priority queues.  What is the complexity of the priority queue operations on this representation?  What are the advantages</a:t>
            </a:r>
            <a:r>
              <a:rPr lang="en-US" altLang="zh-CN" sz="4000" i="1">
                <a:latin typeface="Book Antiqua" panose="02040602050305030304" pitchFamily="18" charset="0"/>
              </a:rPr>
              <a:t> /</a:t>
            </a:r>
            <a:r>
              <a:rPr lang="zh-CN" altLang="zh-CN" sz="4000" i="1">
                <a:latin typeface="Book Antiqua" panose="02040602050305030304" pitchFamily="18" charset="0"/>
              </a:rPr>
              <a:t>disadvantages compared to an ordered array?</a:t>
            </a:r>
            <a:endParaRPr lang="zh-CN" altLang="zh-CN" sz="4000">
              <a:latin typeface="Book Antiqua" panose="02040602050305030304" pitchFamily="18" charset="0"/>
            </a:endParaRPr>
          </a:p>
          <a:p>
            <a:pPr algn="just" eaLnBrk="1" hangingPunct="1">
              <a:spcBef>
                <a:spcPts val="75"/>
              </a:spcBef>
            </a:pPr>
            <a:endParaRPr lang="zh-CN" altLang="zh-CN" sz="4000">
              <a:latin typeface="Times New Roman" panose="02020603050405020304" pitchFamily="18" charset="0"/>
              <a:cs typeface="Times New Roman" panose="02020603050405020304" pitchFamily="18" charset="0"/>
            </a:endParaRPr>
          </a:p>
          <a:p>
            <a:pPr algn="just" eaLnBrk="1" hangingPunct="1">
              <a:lnSpc>
                <a:spcPct val="103000"/>
              </a:lnSpc>
            </a:pPr>
            <a:r>
              <a:rPr lang="zh-CN" altLang="zh-CN" sz="4000" b="1">
                <a:latin typeface="Book Antiqua" panose="02040602050305030304" pitchFamily="18" charset="0"/>
              </a:rPr>
              <a:t>Exercise 2  </a:t>
            </a:r>
            <a:r>
              <a:rPr lang="zh-CN" altLang="zh-CN" sz="4000" i="1">
                <a:latin typeface="Book Antiqua" panose="02040602050305030304" pitchFamily="18" charset="0"/>
              </a:rPr>
              <a:t>Consider implementing priority queues using an unordered list instead of an unordered array to implement priority queues.  What is the complexity of the priority queue operations on this representation?  What are the advantages/disadvantages compared to an unordered array?</a:t>
            </a:r>
            <a:endParaRPr lang="zh-CN" altLang="zh-CN" sz="40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3DBA6EB-20E7-486E-BE7C-3A7F9848A6A4}"/>
              </a:ext>
            </a:extLst>
          </p:cNvPr>
          <p:cNvSpPr txBox="1"/>
          <p:nvPr/>
        </p:nvSpPr>
        <p:spPr>
          <a:xfrm>
            <a:off x="1066800" y="914400"/>
            <a:ext cx="11353800" cy="6942138"/>
          </a:xfrm>
          <a:prstGeom prst="rect">
            <a:avLst/>
          </a:prstGeom>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ts val="63"/>
              </a:spcBef>
              <a:defRPr/>
            </a:pPr>
            <a:endParaRPr lang="zh-CN" altLang="zh-CN" sz="2500" dirty="0">
              <a:latin typeface="Times New Roman" panose="02020603050405020304" pitchFamily="18" charset="0"/>
              <a:cs typeface="Times New Roman" panose="02020603050405020304" pitchFamily="18" charset="0"/>
            </a:endParaRPr>
          </a:p>
          <a:p>
            <a:pPr algn="just" eaLnBrk="1" hangingPunct="1">
              <a:buFont typeface="Book Antiqua" panose="02040602050305030304" pitchFamily="18" charset="0"/>
              <a:buAutoNum type="arabicPlain"/>
              <a:defRPr/>
            </a:pPr>
            <a:r>
              <a:rPr lang="en-US" altLang="zh-CN" sz="4000" b="1" dirty="0">
                <a:latin typeface="Book Antiqua" panose="02040602050305030304" pitchFamily="18" charset="0"/>
              </a:rPr>
              <a:t> </a:t>
            </a:r>
            <a:r>
              <a:rPr lang="zh-CN" altLang="zh-CN" sz="4000" b="1" dirty="0">
                <a:latin typeface="Book Antiqua" panose="02040602050305030304" pitchFamily="18" charset="0"/>
              </a:rPr>
              <a:t>Introduction</a:t>
            </a:r>
            <a:endParaRPr lang="zh-CN" altLang="zh-CN" sz="4000" dirty="0">
              <a:latin typeface="Book Antiqua" panose="02040602050305030304" pitchFamily="18" charset="0"/>
            </a:endParaRPr>
          </a:p>
          <a:p>
            <a:pPr indent="976313" algn="just" eaLnBrk="1" hangingPunct="1">
              <a:lnSpc>
                <a:spcPct val="103000"/>
              </a:lnSpc>
              <a:spcBef>
                <a:spcPts val="1925"/>
              </a:spcBef>
              <a:defRPr/>
            </a:pPr>
            <a:r>
              <a:rPr lang="zh-CN" altLang="en-US" sz="4000" dirty="0">
                <a:latin typeface="Book Antiqua" panose="02040602050305030304" pitchFamily="18" charset="0"/>
              </a:rPr>
              <a:t>优先队列是一种抽象类型，本章讨论几种可能的实现。</a:t>
            </a:r>
            <a:endParaRPr lang="en-US" altLang="zh-CN" sz="4000" dirty="0">
              <a:latin typeface="Book Antiqua" panose="02040602050305030304" pitchFamily="18" charset="0"/>
            </a:endParaRPr>
          </a:p>
          <a:p>
            <a:pPr indent="976313" algn="just" eaLnBrk="1" hangingPunct="1">
              <a:lnSpc>
                <a:spcPct val="103000"/>
              </a:lnSpc>
              <a:spcBef>
                <a:spcPts val="1925"/>
              </a:spcBef>
              <a:defRPr/>
            </a:pPr>
            <a:r>
              <a:rPr lang="zh-CN" altLang="en-US" sz="4000" dirty="0">
                <a:latin typeface="Book Antiqua" panose="02040602050305030304" pitchFamily="18" charset="0"/>
              </a:rPr>
              <a:t>堆：一个平衡的二元树，</a:t>
            </a:r>
            <a:r>
              <a:rPr lang="zh-CN" altLang="zh-CN" sz="4000" i="1" dirty="0">
                <a:latin typeface="Verdana" panose="020B0604030504040204" pitchFamily="34" charset="0"/>
              </a:rPr>
              <a:t>n</a:t>
            </a:r>
            <a:r>
              <a:rPr lang="zh-CN" altLang="en-US" sz="4000" dirty="0">
                <a:latin typeface="Verdana" panose="020B0604030504040204" pitchFamily="34" charset="0"/>
              </a:rPr>
              <a:t>个元素的深度为</a:t>
            </a:r>
            <a:r>
              <a:rPr lang="zh-CN" altLang="zh-CN" sz="4000" i="1" dirty="0">
                <a:latin typeface="Verdana" panose="020B0604030504040204" pitchFamily="34" charset="0"/>
              </a:rPr>
              <a:t>O</a:t>
            </a:r>
            <a:r>
              <a:rPr lang="zh-CN" altLang="zh-CN" sz="4000" dirty="0">
                <a:latin typeface="Tahoma" panose="020B0604030504040204" pitchFamily="34" charset="0"/>
                <a:cs typeface="Tahoma" panose="020B0604030504040204" pitchFamily="34" charset="0"/>
              </a:rPr>
              <a:t>(log(</a:t>
            </a:r>
            <a:r>
              <a:rPr lang="zh-CN" altLang="zh-CN" sz="4000" i="1" dirty="0">
                <a:latin typeface="Verdana" panose="020B0604030504040204" pitchFamily="34" charset="0"/>
              </a:rPr>
              <a:t>n</a:t>
            </a:r>
            <a:r>
              <a:rPr lang="zh-CN" altLang="zh-CN" sz="4000" dirty="0">
                <a:latin typeface="Tahoma" panose="020B0604030504040204" pitchFamily="34" charset="0"/>
                <a:cs typeface="Tahoma" panose="020B0604030504040204" pitchFamily="34" charset="0"/>
              </a:rPr>
              <a:t>))</a:t>
            </a:r>
            <a:r>
              <a:rPr lang="zh-CN" altLang="zh-CN" sz="4000" dirty="0">
                <a:latin typeface="Book Antiqua" panose="02040602050305030304" pitchFamily="18" charset="0"/>
              </a:rPr>
              <a:t>. </a:t>
            </a:r>
            <a:endParaRPr lang="en-US" altLang="zh-CN" sz="4000" dirty="0">
              <a:latin typeface="Book Antiqua" panose="02040602050305030304" pitchFamily="18" charset="0"/>
            </a:endParaRPr>
          </a:p>
          <a:p>
            <a:pPr indent="976313" algn="just" eaLnBrk="1" hangingPunct="1">
              <a:lnSpc>
                <a:spcPct val="103000"/>
              </a:lnSpc>
              <a:spcBef>
                <a:spcPts val="1925"/>
              </a:spcBef>
              <a:defRPr/>
            </a:pPr>
            <a:r>
              <a:rPr lang="zh-CN" altLang="en-US" sz="4000" dirty="0">
                <a:latin typeface="Book Antiqua" panose="02040602050305030304" pitchFamily="18" charset="0"/>
              </a:rPr>
              <a:t>在堆算法的实现过程中，会遇到暂时违反不变性，然后再修复的现象。</a:t>
            </a:r>
            <a:endParaRPr lang="en-US" altLang="zh-CN" sz="4000" dirty="0">
              <a:latin typeface="Book Antiqua" panose="02040602050305030304" pitchFamily="18" charset="0"/>
            </a:endParaRPr>
          </a:p>
          <a:p>
            <a:pPr indent="976313" algn="just" eaLnBrk="1" hangingPunct="1">
              <a:lnSpc>
                <a:spcPct val="103000"/>
              </a:lnSpc>
              <a:spcBef>
                <a:spcPts val="1925"/>
              </a:spcBef>
              <a:defRPr/>
            </a:pPr>
            <a:r>
              <a:rPr lang="zh-CN" altLang="en-US" sz="4000" dirty="0">
                <a:latin typeface="Book Antiqua" panose="02040602050305030304" pitchFamily="18" charset="0"/>
              </a:rPr>
              <a:t>最后讨论一种用数组实现二元树的方法。</a:t>
            </a:r>
            <a:endParaRPr lang="zh-CN" altLang="zh-CN" sz="4000" dirty="0">
              <a:latin typeface="Times New Roman" panose="02020603050405020304" pitchFamily="18" charset="0"/>
              <a:cs typeface="Times New Roman" panose="02020603050405020304" pitchFamily="18" charset="0"/>
            </a:endParaRPr>
          </a:p>
          <a:p>
            <a:pPr algn="just" eaLnBrk="1" hangingPunct="1">
              <a:lnSpc>
                <a:spcPct val="103000"/>
              </a:lnSpc>
              <a:spcBef>
                <a:spcPts val="1925"/>
              </a:spcBef>
              <a:defRPr/>
            </a:pPr>
            <a:endParaRPr lang="zh-CN" altLang="zh-CN"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a:extLst>
              <a:ext uri="{FF2B5EF4-FFF2-40B4-BE49-F238E27FC236}">
                <a16:creationId xmlns:a16="http://schemas.microsoft.com/office/drawing/2014/main" id="{BDBA933D-7130-4CE1-896E-4B02E62585A6}"/>
              </a:ext>
            </a:extLst>
          </p:cNvPr>
          <p:cNvSpPr>
            <a:spLocks noChangeArrowheads="1"/>
          </p:cNvSpPr>
          <p:nvPr/>
        </p:nvSpPr>
        <p:spPr bwMode="auto">
          <a:xfrm>
            <a:off x="609600" y="609600"/>
            <a:ext cx="12115800" cy="815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buFont typeface="Book Antiqua" panose="02040602050305030304" pitchFamily="18" charset="0"/>
              <a:buAutoNum type="arabicPlain" startAt="2"/>
            </a:pPr>
            <a:r>
              <a:rPr lang="zh-CN" altLang="en-US" sz="4400" b="1" dirty="0">
                <a:latin typeface="Book Antiqua" panose="02040602050305030304" pitchFamily="18" charset="0"/>
              </a:rPr>
              <a:t> 优先队列</a:t>
            </a:r>
            <a:r>
              <a:rPr lang="en-US" altLang="zh-CN" sz="4400" b="1" dirty="0">
                <a:latin typeface="Book Antiqua" panose="02040602050305030304" pitchFamily="18" charset="0"/>
              </a:rPr>
              <a:t>(</a:t>
            </a:r>
            <a:r>
              <a:rPr lang="zh-CN" altLang="zh-CN" sz="4400" b="1" dirty="0">
                <a:latin typeface="Book Antiqua" panose="02040602050305030304" pitchFamily="18" charset="0"/>
              </a:rPr>
              <a:t>Priority Queues</a:t>
            </a:r>
            <a:r>
              <a:rPr lang="en-US" altLang="zh-CN" sz="4400" b="1" dirty="0">
                <a:latin typeface="Book Antiqua" panose="02040602050305030304" pitchFamily="18" charset="0"/>
              </a:rPr>
              <a:t>)</a:t>
            </a:r>
            <a:endParaRPr lang="zh-CN" altLang="zh-CN" sz="4400" dirty="0">
              <a:latin typeface="Book Antiqua" panose="02040602050305030304" pitchFamily="18" charset="0"/>
            </a:endParaRPr>
          </a:p>
          <a:p>
            <a:pPr algn="just" eaLnBrk="1" hangingPunct="1">
              <a:lnSpc>
                <a:spcPct val="150000"/>
              </a:lnSpc>
            </a:pPr>
            <a:r>
              <a:rPr lang="zh-CN" altLang="en-US" sz="3600" dirty="0">
                <a:latin typeface="Book Antiqua" panose="02040602050305030304" pitchFamily="18" charset="0"/>
              </a:rPr>
              <a:t>优先队列是栈</a:t>
            </a:r>
            <a:r>
              <a:rPr lang="en-US" altLang="zh-CN" sz="3600" dirty="0">
                <a:latin typeface="Book Antiqua" panose="02040602050305030304" pitchFamily="18" charset="0"/>
              </a:rPr>
              <a:t>(stack)</a:t>
            </a:r>
            <a:r>
              <a:rPr lang="zh-CN" altLang="en-US" sz="3600" dirty="0">
                <a:latin typeface="Book Antiqua" panose="02040602050305030304" pitchFamily="18" charset="0"/>
              </a:rPr>
              <a:t>和队列</a:t>
            </a:r>
            <a:r>
              <a:rPr lang="en-US" altLang="zh-CN" sz="3600" dirty="0">
                <a:latin typeface="Book Antiqua" panose="02040602050305030304" pitchFamily="18" charset="0"/>
              </a:rPr>
              <a:t>(queue)</a:t>
            </a:r>
            <a:r>
              <a:rPr lang="zh-CN" altLang="en-US" sz="3600" dirty="0">
                <a:latin typeface="Book Antiqua" panose="02040602050305030304" pitchFamily="18" charset="0"/>
              </a:rPr>
              <a:t>的推广，每个元素赋予一个优先级</a:t>
            </a:r>
            <a:r>
              <a:rPr lang="en-US" altLang="zh-CN" sz="3600" dirty="0">
                <a:latin typeface="Book Antiqua" panose="02040602050305030304" pitchFamily="18" charset="0"/>
              </a:rPr>
              <a:t>(</a:t>
            </a:r>
            <a:r>
              <a:rPr lang="zh-CN" altLang="zh-CN" sz="3600" i="1" dirty="0">
                <a:latin typeface="Book Antiqua" panose="02040602050305030304" pitchFamily="18" charset="0"/>
              </a:rPr>
              <a:t>priority</a:t>
            </a:r>
            <a:r>
              <a:rPr lang="en-US" altLang="zh-CN" sz="3600" dirty="0">
                <a:latin typeface="Book Antiqua" panose="02040602050305030304" pitchFamily="18" charset="0"/>
              </a:rPr>
              <a:t>)</a:t>
            </a:r>
            <a:r>
              <a:rPr lang="zh-CN" altLang="en-US" sz="3600" dirty="0">
                <a:latin typeface="Book Antiqua" panose="02040602050305030304" pitchFamily="18" charset="0"/>
              </a:rPr>
              <a:t>，用一个整数表示。</a:t>
            </a:r>
            <a:endParaRPr lang="en-US" altLang="zh-CN" sz="3600" dirty="0">
              <a:latin typeface="Book Antiqua" panose="02040602050305030304" pitchFamily="18" charset="0"/>
            </a:endParaRPr>
          </a:p>
          <a:p>
            <a:pPr algn="just" eaLnBrk="1" hangingPunct="1">
              <a:lnSpc>
                <a:spcPct val="150000"/>
              </a:lnSpc>
            </a:pPr>
            <a:r>
              <a:rPr lang="zh-CN" altLang="en-US" sz="3600" dirty="0">
                <a:latin typeface="Book Antiqua" panose="02040602050305030304" pitchFamily="18" charset="0"/>
              </a:rPr>
              <a:t>总是移走</a:t>
            </a:r>
            <a:r>
              <a:rPr lang="zh-CN" altLang="en-US" sz="3600" b="1" dirty="0">
                <a:latin typeface="Book Antiqua" panose="02040602050305030304" pitchFamily="18" charset="0"/>
              </a:rPr>
              <a:t>最高</a:t>
            </a:r>
            <a:r>
              <a:rPr lang="zh-CN" altLang="en-US" sz="3600" dirty="0">
                <a:latin typeface="Book Antiqua" panose="02040602050305030304" pitchFamily="18" charset="0"/>
              </a:rPr>
              <a:t>优先级的元素，即具有</a:t>
            </a:r>
            <a:r>
              <a:rPr lang="zh-CN" altLang="en-US" sz="3600" b="1" dirty="0">
                <a:latin typeface="Book Antiqua" panose="02040602050305030304" pitchFamily="18" charset="0"/>
              </a:rPr>
              <a:t>最小</a:t>
            </a:r>
            <a:r>
              <a:rPr lang="zh-CN" altLang="en-US" sz="3600" dirty="0">
                <a:latin typeface="Book Antiqua" panose="02040602050305030304" pitchFamily="18" charset="0"/>
              </a:rPr>
              <a:t>整数的那个。</a:t>
            </a:r>
            <a:endParaRPr lang="en-US" altLang="zh-CN" sz="3600" dirty="0">
              <a:latin typeface="Book Antiqua" panose="02040602050305030304" pitchFamily="18" charset="0"/>
            </a:endParaRPr>
          </a:p>
          <a:p>
            <a:pPr algn="just" eaLnBrk="1" hangingPunct="1">
              <a:lnSpc>
                <a:spcPct val="150000"/>
              </a:lnSpc>
            </a:pPr>
            <a:r>
              <a:rPr lang="zh-CN" altLang="en-US" sz="3600" dirty="0">
                <a:latin typeface="Book Antiqua" panose="02040602050305030304" pitchFamily="18" charset="0"/>
              </a:rPr>
              <a:t>优先级队列通常具有固定大小。</a:t>
            </a:r>
            <a:endParaRPr lang="en-US" altLang="zh-CN" sz="3600" dirty="0">
              <a:latin typeface="Book Antiqua" panose="02040602050305030304" pitchFamily="18" charset="0"/>
            </a:endParaRPr>
          </a:p>
          <a:p>
            <a:pPr algn="just" eaLnBrk="1" hangingPunct="1">
              <a:lnSpc>
                <a:spcPct val="150000"/>
              </a:lnSpc>
            </a:pPr>
            <a:r>
              <a:rPr lang="zh-CN" altLang="en-US" sz="3600" dirty="0">
                <a:latin typeface="Book Antiqua" panose="02040602050305030304" pitchFamily="18" charset="0"/>
              </a:rPr>
              <a:t>例如：操作系统中的就绪进程队列，系统进程具有比用户进程较高的优先级；网络路由器中，数据包是根据优先级来安排路由的。</a:t>
            </a:r>
            <a:endParaRPr lang="en-US" altLang="zh-CN" sz="3600" dirty="0">
              <a:latin typeface="Book Antiqua" panose="02040602050305030304" pitchFamily="18" charset="0"/>
            </a:endParaRPr>
          </a:p>
          <a:p>
            <a:pPr algn="just" eaLnBrk="1" hangingPunct="1">
              <a:lnSpc>
                <a:spcPct val="150000"/>
              </a:lnSpc>
            </a:pPr>
            <a:r>
              <a:rPr lang="zh-CN" altLang="en-US" sz="3600" dirty="0">
                <a:latin typeface="Book Antiqua" panose="02040602050305030304" pitchFamily="18" charset="0"/>
              </a:rPr>
              <a:t>这些例子中，有界队列有助于防止拒绝服务攻击</a:t>
            </a:r>
            <a:r>
              <a:rPr lang="en-US" altLang="zh-CN" sz="3600" dirty="0">
                <a:latin typeface="Book Antiqua" panose="02040602050305030304" pitchFamily="18" charset="0"/>
              </a:rPr>
              <a:t>(</a:t>
            </a:r>
            <a:r>
              <a:rPr lang="en-US" altLang="zh-CN" sz="3600" i="1" dirty="0">
                <a:latin typeface="Book Antiqua" panose="02040602050305030304" pitchFamily="18" charset="0"/>
              </a:rPr>
              <a:t>denial-of-service attacks</a:t>
            </a:r>
            <a:r>
              <a:rPr lang="en-US" altLang="zh-CN" sz="3600" dirty="0">
                <a:latin typeface="Book Antiqua" panose="02040602050305030304" pitchFamily="18" charset="0"/>
              </a:rPr>
              <a:t>)</a:t>
            </a:r>
            <a:r>
              <a:rPr lang="zh-CN" altLang="en-US" sz="3600" dirty="0">
                <a:latin typeface="Book Antiqua" panose="02040602050305030304" pitchFamily="18" charset="0"/>
              </a:rPr>
              <a:t>。</a:t>
            </a:r>
            <a:endParaRPr lang="en-US" altLang="zh-CN" sz="36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B729CA13-C33F-4024-99C2-BC82F0AC39D7}"/>
              </a:ext>
            </a:extLst>
          </p:cNvPr>
          <p:cNvSpPr txBox="1"/>
          <p:nvPr/>
        </p:nvSpPr>
        <p:spPr>
          <a:xfrm>
            <a:off x="904875" y="2035175"/>
            <a:ext cx="7904163" cy="860425"/>
          </a:xfrm>
          <a:prstGeom prst="rect">
            <a:avLst/>
          </a:prstGeom>
        </p:spPr>
        <p:txBody>
          <a:bodyPr lIns="0" tIns="0" rIns="0" bIns="0">
            <a:spAutoFit/>
          </a:bodyPr>
          <a:lstStyle/>
          <a:p>
            <a:pPr marL="21912" algn="just" eaLnBrk="1" fontAlgn="auto" hangingPunct="1">
              <a:spcBef>
                <a:spcPts val="1242"/>
              </a:spcBef>
              <a:spcAft>
                <a:spcPts val="0"/>
              </a:spcAft>
              <a:defRPr/>
            </a:pPr>
            <a:r>
              <a:rPr sz="2800" spc="352" dirty="0">
                <a:latin typeface="Arial"/>
                <a:ea typeface="+mn-ea"/>
                <a:cs typeface="Arial"/>
              </a:rPr>
              <a:t>/* </a:t>
            </a:r>
            <a:r>
              <a:rPr sz="2800" spc="-69" dirty="0">
                <a:latin typeface="Arial"/>
                <a:ea typeface="+mn-ea"/>
                <a:cs typeface="Arial"/>
              </a:rPr>
              <a:t> </a:t>
            </a:r>
            <a:r>
              <a:rPr lang="zh-CN" altLang="en-US" sz="2800" spc="155" dirty="0">
                <a:latin typeface="Arial"/>
                <a:ea typeface="+mn-ea"/>
                <a:cs typeface="Arial"/>
              </a:rPr>
              <a:t>库方接口 </a:t>
            </a:r>
            <a:r>
              <a:rPr sz="2800" spc="352" dirty="0">
                <a:latin typeface="Arial"/>
                <a:ea typeface="+mn-ea"/>
                <a:cs typeface="Arial"/>
              </a:rPr>
              <a:t>*/</a:t>
            </a:r>
            <a:endParaRPr sz="2800" dirty="0">
              <a:latin typeface="Times New Roman"/>
              <a:ea typeface="+mn-ea"/>
              <a:cs typeface="Times New Roman"/>
            </a:endParaRPr>
          </a:p>
          <a:p>
            <a:pPr marL="21912" algn="just" eaLnBrk="1" fontAlgn="auto" hangingPunct="1">
              <a:spcBef>
                <a:spcPts val="0"/>
              </a:spcBef>
              <a:spcAft>
                <a:spcPts val="0"/>
              </a:spcAft>
              <a:tabLst>
                <a:tab pos="2962535" algn="l"/>
              </a:tabLst>
              <a:defRPr/>
            </a:pPr>
            <a:r>
              <a:rPr sz="2800" spc="95" dirty="0" err="1">
                <a:latin typeface="Arial"/>
                <a:ea typeface="+mn-ea"/>
                <a:cs typeface="Arial"/>
              </a:rPr>
              <a:t>typedef</a:t>
            </a:r>
            <a:r>
              <a:rPr sz="2800" spc="95" dirty="0">
                <a:latin typeface="Arial"/>
                <a:ea typeface="+mn-ea"/>
                <a:cs typeface="Arial"/>
              </a:rPr>
              <a:t> </a:t>
            </a:r>
            <a:r>
              <a:rPr sz="2800" spc="-69" dirty="0">
                <a:latin typeface="Arial"/>
                <a:ea typeface="+mn-ea"/>
                <a:cs typeface="Arial"/>
              </a:rPr>
              <a:t> </a:t>
            </a:r>
            <a:r>
              <a:rPr sz="2800" u="sng" spc="-9" dirty="0">
                <a:latin typeface="Times New Roman"/>
                <a:ea typeface="+mn-ea"/>
                <a:cs typeface="Times New Roman"/>
              </a:rPr>
              <a:t> </a:t>
            </a:r>
            <a:r>
              <a:rPr sz="2800" u="sng" dirty="0">
                <a:latin typeface="Times New Roman"/>
                <a:ea typeface="+mn-ea"/>
                <a:cs typeface="Times New Roman"/>
              </a:rPr>
              <a:t>	</a:t>
            </a:r>
            <a:r>
              <a:rPr lang="en-US" sz="2800" dirty="0">
                <a:latin typeface="Times New Roman"/>
                <a:ea typeface="+mn-ea"/>
                <a:cs typeface="Times New Roman"/>
              </a:rPr>
              <a:t>  </a:t>
            </a:r>
            <a:r>
              <a:rPr sz="2800" spc="104" dirty="0" err="1">
                <a:latin typeface="Arial"/>
                <a:ea typeface="+mn-ea"/>
                <a:cs typeface="Arial"/>
              </a:rPr>
              <a:t>pq</a:t>
            </a:r>
            <a:r>
              <a:rPr sz="2800" spc="104" dirty="0">
                <a:latin typeface="Arial"/>
                <a:ea typeface="+mn-ea"/>
                <a:cs typeface="Arial"/>
              </a:rPr>
              <a:t>;</a:t>
            </a:r>
            <a:endParaRPr sz="2800" dirty="0">
              <a:latin typeface="Arial"/>
              <a:ea typeface="+mn-ea"/>
              <a:cs typeface="Arial"/>
            </a:endParaRPr>
          </a:p>
        </p:txBody>
      </p:sp>
      <p:sp>
        <p:nvSpPr>
          <p:cNvPr id="7171" name="object 6">
            <a:extLst>
              <a:ext uri="{FF2B5EF4-FFF2-40B4-BE49-F238E27FC236}">
                <a16:creationId xmlns:a16="http://schemas.microsoft.com/office/drawing/2014/main" id="{1E734808-6F2D-4375-BCFF-3291F22558DB}"/>
              </a:ext>
            </a:extLst>
          </p:cNvPr>
          <p:cNvSpPr txBox="1">
            <a:spLocks noChangeArrowheads="1"/>
          </p:cNvSpPr>
          <p:nvPr/>
        </p:nvSpPr>
        <p:spPr bwMode="auto">
          <a:xfrm>
            <a:off x="904875" y="3014663"/>
            <a:ext cx="5783263"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800">
                <a:latin typeface="Arial" panose="020B0604020202020204" pitchFamily="34" charset="0"/>
                <a:cs typeface="Arial" panose="020B0604020202020204" pitchFamily="34" charset="0"/>
              </a:rPr>
              <a:t>pq  pq_new(int  capacity)</a:t>
            </a:r>
          </a:p>
          <a:p>
            <a:pPr eaLnBrk="1" hangingPunct="1">
              <a:spcBef>
                <a:spcPts val="63"/>
              </a:spcBef>
            </a:pPr>
            <a:r>
              <a:rPr lang="zh-CN" altLang="zh-CN" sz="2800">
                <a:latin typeface="Arial" panose="020B0604020202020204" pitchFamily="34" charset="0"/>
                <a:cs typeface="Arial" panose="020B0604020202020204" pitchFamily="34" charset="0"/>
              </a:rPr>
              <a:t>//@requires  capacity  &gt;  0;</a:t>
            </a:r>
          </a:p>
          <a:p>
            <a:pPr eaLnBrk="1" hangingPunct="1">
              <a:spcBef>
                <a:spcPts val="63"/>
              </a:spcBef>
            </a:pPr>
            <a:r>
              <a:rPr lang="zh-CN" altLang="zh-CN" sz="2800">
                <a:latin typeface="Arial" panose="020B0604020202020204" pitchFamily="34" charset="0"/>
                <a:cs typeface="Arial" panose="020B0604020202020204" pitchFamily="34" charset="0"/>
              </a:rPr>
              <a:t>;</a:t>
            </a:r>
          </a:p>
          <a:p>
            <a:pPr eaLnBrk="1" hangingPunct="1">
              <a:lnSpc>
                <a:spcPct val="103000"/>
              </a:lnSpc>
            </a:pPr>
            <a:r>
              <a:rPr lang="zh-CN" altLang="zh-CN" sz="2800">
                <a:latin typeface="Arial" panose="020B0604020202020204" pitchFamily="34" charset="0"/>
                <a:cs typeface="Arial" panose="020B0604020202020204" pitchFamily="34" charset="0"/>
              </a:rPr>
              <a:t>bool  pq_empty(pq  P); </a:t>
            </a:r>
            <a:endParaRPr lang="en-US" altLang="zh-CN" sz="2800">
              <a:latin typeface="Arial" panose="020B0604020202020204" pitchFamily="34" charset="0"/>
              <a:cs typeface="Arial" panose="020B0604020202020204" pitchFamily="34" charset="0"/>
            </a:endParaRPr>
          </a:p>
          <a:p>
            <a:pPr eaLnBrk="1" hangingPunct="1">
              <a:lnSpc>
                <a:spcPct val="103000"/>
              </a:lnSpc>
            </a:pPr>
            <a:r>
              <a:rPr lang="zh-CN" altLang="zh-CN" sz="2800">
                <a:latin typeface="Arial" panose="020B0604020202020204" pitchFamily="34" charset="0"/>
                <a:cs typeface="Arial" panose="020B0604020202020204" pitchFamily="34" charset="0"/>
              </a:rPr>
              <a:t>bool  pq_full(pq  P);</a:t>
            </a:r>
          </a:p>
        </p:txBody>
      </p:sp>
      <p:sp>
        <p:nvSpPr>
          <p:cNvPr id="7" name="object 7">
            <a:extLst>
              <a:ext uri="{FF2B5EF4-FFF2-40B4-BE49-F238E27FC236}">
                <a16:creationId xmlns:a16="http://schemas.microsoft.com/office/drawing/2014/main" id="{C05416A6-3D34-43BF-9AD5-5CE3719AE6EC}"/>
              </a:ext>
            </a:extLst>
          </p:cNvPr>
          <p:cNvSpPr txBox="1"/>
          <p:nvPr/>
        </p:nvSpPr>
        <p:spPr>
          <a:xfrm>
            <a:off x="5486400" y="3070225"/>
            <a:ext cx="7620000" cy="431800"/>
          </a:xfrm>
          <a:prstGeom prst="rect">
            <a:avLst/>
          </a:prstGeom>
        </p:spPr>
        <p:txBody>
          <a:bodyPr lIns="0" tIns="0" rIns="0" bIns="0">
            <a:spAutoFit/>
          </a:bodyPr>
          <a:lstStyle/>
          <a:p>
            <a:pPr marL="21912" eaLnBrk="1" fontAlgn="auto" hangingPunct="1">
              <a:spcBef>
                <a:spcPts val="0"/>
              </a:spcBef>
              <a:spcAft>
                <a:spcPts val="0"/>
              </a:spcAft>
              <a:defRPr/>
            </a:pPr>
            <a:r>
              <a:rPr sz="2800" spc="352" dirty="0">
                <a:latin typeface="Arial"/>
                <a:ea typeface="+mn-ea"/>
                <a:cs typeface="Arial"/>
              </a:rPr>
              <a:t>/* </a:t>
            </a:r>
            <a:r>
              <a:rPr sz="2800" spc="-69" dirty="0">
                <a:latin typeface="Arial"/>
                <a:ea typeface="+mn-ea"/>
                <a:cs typeface="Arial"/>
              </a:rPr>
              <a:t> </a:t>
            </a:r>
            <a:r>
              <a:rPr sz="2800" spc="104" dirty="0">
                <a:latin typeface="Arial"/>
                <a:ea typeface="+mn-ea"/>
                <a:cs typeface="Arial"/>
              </a:rPr>
              <a:t>create</a:t>
            </a:r>
            <a:r>
              <a:rPr sz="2800" dirty="0">
                <a:latin typeface="Arial"/>
                <a:ea typeface="+mn-ea"/>
                <a:cs typeface="Arial"/>
              </a:rPr>
              <a:t> </a:t>
            </a:r>
            <a:r>
              <a:rPr sz="2800" spc="-69" dirty="0">
                <a:latin typeface="Arial"/>
                <a:ea typeface="+mn-ea"/>
                <a:cs typeface="Arial"/>
              </a:rPr>
              <a:t> </a:t>
            </a:r>
            <a:r>
              <a:rPr sz="2800" spc="-181" dirty="0">
                <a:latin typeface="Arial"/>
                <a:ea typeface="+mn-ea"/>
                <a:cs typeface="Arial"/>
              </a:rPr>
              <a:t>new</a:t>
            </a:r>
            <a:r>
              <a:rPr sz="2800" dirty="0">
                <a:latin typeface="Arial"/>
                <a:ea typeface="+mn-ea"/>
                <a:cs typeface="Arial"/>
              </a:rPr>
              <a:t> </a:t>
            </a:r>
            <a:r>
              <a:rPr sz="2800" spc="-69" dirty="0">
                <a:latin typeface="Arial"/>
                <a:ea typeface="+mn-ea"/>
                <a:cs typeface="Arial"/>
              </a:rPr>
              <a:t> </a:t>
            </a:r>
            <a:r>
              <a:rPr sz="2800" spc="-78" dirty="0">
                <a:latin typeface="Arial"/>
                <a:ea typeface="+mn-ea"/>
                <a:cs typeface="Arial"/>
              </a:rPr>
              <a:t>heap</a:t>
            </a:r>
            <a:r>
              <a:rPr sz="2800" dirty="0">
                <a:latin typeface="Arial"/>
                <a:ea typeface="+mn-ea"/>
                <a:cs typeface="Arial"/>
              </a:rPr>
              <a:t> </a:t>
            </a:r>
            <a:r>
              <a:rPr sz="2800" spc="-69" dirty="0">
                <a:latin typeface="Arial"/>
                <a:ea typeface="+mn-ea"/>
                <a:cs typeface="Arial"/>
              </a:rPr>
              <a:t> </a:t>
            </a:r>
            <a:r>
              <a:rPr sz="2800" spc="190" dirty="0">
                <a:latin typeface="Arial"/>
                <a:ea typeface="+mn-ea"/>
                <a:cs typeface="Arial"/>
              </a:rPr>
              <a:t>of</a:t>
            </a:r>
            <a:r>
              <a:rPr sz="2800" dirty="0">
                <a:latin typeface="Arial"/>
                <a:ea typeface="+mn-ea"/>
                <a:cs typeface="Arial"/>
              </a:rPr>
              <a:t> </a:t>
            </a:r>
            <a:r>
              <a:rPr sz="2800" spc="-69" dirty="0">
                <a:latin typeface="Arial"/>
                <a:ea typeface="+mn-ea"/>
                <a:cs typeface="Arial"/>
              </a:rPr>
              <a:t> </a:t>
            </a:r>
            <a:r>
              <a:rPr sz="2800" spc="69" dirty="0">
                <a:latin typeface="Arial"/>
                <a:ea typeface="+mn-ea"/>
                <a:cs typeface="Arial"/>
              </a:rPr>
              <a:t>given</a:t>
            </a:r>
            <a:r>
              <a:rPr sz="2800" dirty="0">
                <a:latin typeface="Arial"/>
                <a:ea typeface="+mn-ea"/>
                <a:cs typeface="Arial"/>
              </a:rPr>
              <a:t> </a:t>
            </a:r>
            <a:r>
              <a:rPr sz="2800" spc="-69" dirty="0">
                <a:latin typeface="Arial"/>
                <a:ea typeface="+mn-ea"/>
                <a:cs typeface="Arial"/>
              </a:rPr>
              <a:t> </a:t>
            </a:r>
            <a:r>
              <a:rPr sz="2800" spc="112" dirty="0">
                <a:latin typeface="Arial"/>
                <a:ea typeface="+mn-ea"/>
                <a:cs typeface="Arial"/>
              </a:rPr>
              <a:t>capacity</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endParaRPr sz="2800" dirty="0">
              <a:latin typeface="Arial"/>
              <a:ea typeface="+mn-ea"/>
              <a:cs typeface="Arial"/>
            </a:endParaRPr>
          </a:p>
        </p:txBody>
      </p:sp>
      <p:sp>
        <p:nvSpPr>
          <p:cNvPr id="8" name="object 8">
            <a:extLst>
              <a:ext uri="{FF2B5EF4-FFF2-40B4-BE49-F238E27FC236}">
                <a16:creationId xmlns:a16="http://schemas.microsoft.com/office/drawing/2014/main" id="{A353DA43-40E9-4872-AF46-460374F138B0}"/>
              </a:ext>
            </a:extLst>
          </p:cNvPr>
          <p:cNvSpPr txBox="1"/>
          <p:nvPr/>
        </p:nvSpPr>
        <p:spPr>
          <a:xfrm>
            <a:off x="6162675" y="4294188"/>
            <a:ext cx="4257675" cy="874712"/>
          </a:xfrm>
          <a:prstGeom prst="rect">
            <a:avLst/>
          </a:prstGeom>
        </p:spPr>
        <p:txBody>
          <a:bodyPr lIns="0" tIns="0" rIns="0" bIns="0">
            <a:spAutoFit/>
          </a:bodyPr>
          <a:lstStyle/>
          <a:p>
            <a:pPr marL="21912" eaLnBrk="1" fontAlgn="auto" hangingPunct="1">
              <a:spcBef>
                <a:spcPts val="0"/>
              </a:spcBef>
              <a:spcAft>
                <a:spcPts val="0"/>
              </a:spcAft>
              <a:defRPr/>
            </a:pPr>
            <a:r>
              <a:rPr sz="2800" spc="352" dirty="0">
                <a:latin typeface="Arial"/>
                <a:ea typeface="+mn-ea"/>
                <a:cs typeface="Arial"/>
              </a:rPr>
              <a:t>/* </a:t>
            </a:r>
            <a:r>
              <a:rPr sz="2800" spc="-69" dirty="0">
                <a:latin typeface="Arial"/>
                <a:ea typeface="+mn-ea"/>
                <a:cs typeface="Arial"/>
              </a:rPr>
              <a:t> </a:t>
            </a:r>
            <a:r>
              <a:rPr sz="2800" spc="293" dirty="0">
                <a:latin typeface="Arial"/>
                <a:ea typeface="+mn-ea"/>
                <a:cs typeface="Arial"/>
              </a:rPr>
              <a:t>is</a:t>
            </a:r>
            <a:r>
              <a:rPr sz="2800" dirty="0">
                <a:latin typeface="Arial"/>
                <a:ea typeface="+mn-ea"/>
                <a:cs typeface="Arial"/>
              </a:rPr>
              <a:t> </a:t>
            </a:r>
            <a:r>
              <a:rPr sz="2800" spc="-69" dirty="0">
                <a:latin typeface="Arial"/>
                <a:ea typeface="+mn-ea"/>
                <a:cs typeface="Arial"/>
              </a:rPr>
              <a:t> </a:t>
            </a:r>
            <a:r>
              <a:rPr sz="2800" spc="-285" dirty="0">
                <a:latin typeface="Arial"/>
                <a:ea typeface="+mn-ea"/>
                <a:cs typeface="Arial"/>
              </a:rPr>
              <a:t>P</a:t>
            </a:r>
            <a:r>
              <a:rPr sz="2800" dirty="0">
                <a:latin typeface="Arial"/>
                <a:ea typeface="+mn-ea"/>
                <a:cs typeface="Arial"/>
              </a:rPr>
              <a:t> </a:t>
            </a:r>
            <a:r>
              <a:rPr sz="2800" spc="-69" dirty="0">
                <a:latin typeface="Arial"/>
                <a:ea typeface="+mn-ea"/>
                <a:cs typeface="Arial"/>
              </a:rPr>
              <a:t> </a:t>
            </a:r>
            <a:r>
              <a:rPr sz="2800" spc="-52" dirty="0">
                <a:latin typeface="Arial"/>
                <a:ea typeface="+mn-ea"/>
                <a:cs typeface="Arial"/>
              </a:rPr>
              <a:t>empty?</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endParaRPr sz="2800" dirty="0">
              <a:latin typeface="Arial"/>
              <a:ea typeface="+mn-ea"/>
              <a:cs typeface="Arial"/>
            </a:endParaRPr>
          </a:p>
          <a:p>
            <a:pPr marL="21912" eaLnBrk="1" fontAlgn="auto" hangingPunct="1">
              <a:spcBef>
                <a:spcPts val="60"/>
              </a:spcBef>
              <a:spcAft>
                <a:spcPts val="0"/>
              </a:spcAft>
              <a:defRPr/>
            </a:pPr>
            <a:r>
              <a:rPr sz="2800" spc="352" dirty="0">
                <a:latin typeface="Arial"/>
                <a:ea typeface="+mn-ea"/>
                <a:cs typeface="Arial"/>
              </a:rPr>
              <a:t>/* </a:t>
            </a:r>
            <a:r>
              <a:rPr sz="2800" spc="-69" dirty="0">
                <a:latin typeface="Arial"/>
                <a:ea typeface="+mn-ea"/>
                <a:cs typeface="Arial"/>
              </a:rPr>
              <a:t> </a:t>
            </a:r>
            <a:r>
              <a:rPr sz="2800" spc="293" dirty="0">
                <a:latin typeface="Arial"/>
                <a:ea typeface="+mn-ea"/>
                <a:cs typeface="Arial"/>
              </a:rPr>
              <a:t>is</a:t>
            </a:r>
            <a:r>
              <a:rPr sz="2800" dirty="0">
                <a:latin typeface="Arial"/>
                <a:ea typeface="+mn-ea"/>
                <a:cs typeface="Arial"/>
              </a:rPr>
              <a:t> </a:t>
            </a:r>
            <a:r>
              <a:rPr sz="2800" spc="-69" dirty="0">
                <a:latin typeface="Arial"/>
                <a:ea typeface="+mn-ea"/>
                <a:cs typeface="Arial"/>
              </a:rPr>
              <a:t> </a:t>
            </a:r>
            <a:r>
              <a:rPr sz="2800" spc="-285" dirty="0">
                <a:latin typeface="Arial"/>
                <a:ea typeface="+mn-ea"/>
                <a:cs typeface="Arial"/>
              </a:rPr>
              <a:t>P</a:t>
            </a:r>
            <a:r>
              <a:rPr sz="2800" dirty="0">
                <a:latin typeface="Arial"/>
                <a:ea typeface="+mn-ea"/>
                <a:cs typeface="Arial"/>
              </a:rPr>
              <a:t> </a:t>
            </a:r>
            <a:r>
              <a:rPr sz="2800" spc="-69" dirty="0">
                <a:latin typeface="Arial"/>
                <a:ea typeface="+mn-ea"/>
                <a:cs typeface="Arial"/>
              </a:rPr>
              <a:t> </a:t>
            </a:r>
            <a:r>
              <a:rPr sz="2800" spc="285" dirty="0">
                <a:latin typeface="Arial"/>
                <a:ea typeface="+mn-ea"/>
                <a:cs typeface="Arial"/>
              </a:rPr>
              <a:t>full?</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endParaRPr sz="2800" dirty="0">
              <a:latin typeface="Arial"/>
              <a:ea typeface="+mn-ea"/>
              <a:cs typeface="Arial"/>
            </a:endParaRPr>
          </a:p>
        </p:txBody>
      </p:sp>
      <p:sp>
        <p:nvSpPr>
          <p:cNvPr id="9" name="object 9">
            <a:extLst>
              <a:ext uri="{FF2B5EF4-FFF2-40B4-BE49-F238E27FC236}">
                <a16:creationId xmlns:a16="http://schemas.microsoft.com/office/drawing/2014/main" id="{DD0F4D54-2E53-4545-AEA7-F6136661F588}"/>
              </a:ext>
            </a:extLst>
          </p:cNvPr>
          <p:cNvSpPr txBox="1"/>
          <p:nvPr/>
        </p:nvSpPr>
        <p:spPr>
          <a:xfrm>
            <a:off x="904875" y="5503863"/>
            <a:ext cx="11591925" cy="1179512"/>
          </a:xfrm>
          <a:prstGeom prst="rect">
            <a:avLst/>
          </a:prstGeom>
        </p:spPr>
        <p:txBody>
          <a:bodyPr lIns="0" tIns="0" rIns="0" bIns="0">
            <a:spAutoFit/>
          </a:bodyPr>
          <a:lstStyle/>
          <a:p>
            <a:pPr marL="21912" eaLnBrk="1" fontAlgn="auto" hangingPunct="1">
              <a:spcBef>
                <a:spcPts val="0"/>
              </a:spcBef>
              <a:spcAft>
                <a:spcPts val="0"/>
              </a:spcAft>
              <a:defRPr/>
            </a:pPr>
            <a:r>
              <a:rPr sz="2800" spc="112" dirty="0">
                <a:latin typeface="Arial"/>
                <a:ea typeface="+mn-ea"/>
                <a:cs typeface="Arial"/>
              </a:rPr>
              <a:t>void </a:t>
            </a:r>
            <a:r>
              <a:rPr sz="2800" spc="-69" dirty="0">
                <a:latin typeface="Arial"/>
                <a:ea typeface="+mn-ea"/>
                <a:cs typeface="Arial"/>
              </a:rPr>
              <a:t> </a:t>
            </a:r>
            <a:r>
              <a:rPr sz="2800" spc="104" dirty="0">
                <a:latin typeface="Arial"/>
                <a:ea typeface="+mn-ea"/>
                <a:cs typeface="Arial"/>
              </a:rPr>
              <a:t>pq_insert(pq</a:t>
            </a:r>
            <a:r>
              <a:rPr sz="2800" dirty="0">
                <a:latin typeface="Arial"/>
                <a:ea typeface="+mn-ea"/>
                <a:cs typeface="Arial"/>
              </a:rPr>
              <a:t> </a:t>
            </a:r>
            <a:r>
              <a:rPr sz="2800" spc="-69" dirty="0">
                <a:latin typeface="Arial"/>
                <a:ea typeface="+mn-ea"/>
                <a:cs typeface="Arial"/>
              </a:rPr>
              <a:t> </a:t>
            </a:r>
            <a:r>
              <a:rPr sz="2800" spc="86" dirty="0">
                <a:latin typeface="Arial"/>
                <a:ea typeface="+mn-ea"/>
                <a:cs typeface="Arial"/>
              </a:rPr>
              <a:t>P,</a:t>
            </a:r>
            <a:r>
              <a:rPr sz="2800" dirty="0">
                <a:latin typeface="Arial"/>
                <a:ea typeface="+mn-ea"/>
                <a:cs typeface="Arial"/>
              </a:rPr>
              <a:t> </a:t>
            </a:r>
            <a:r>
              <a:rPr sz="2800" spc="-69" dirty="0">
                <a:latin typeface="Arial"/>
                <a:ea typeface="+mn-ea"/>
                <a:cs typeface="Arial"/>
              </a:rPr>
              <a:t> </a:t>
            </a:r>
            <a:r>
              <a:rPr sz="2800" spc="-43" dirty="0">
                <a:latin typeface="Arial"/>
                <a:ea typeface="+mn-ea"/>
                <a:cs typeface="Arial"/>
              </a:rPr>
              <a:t>elem</a:t>
            </a:r>
            <a:r>
              <a:rPr sz="2800" dirty="0">
                <a:latin typeface="Arial"/>
                <a:ea typeface="+mn-ea"/>
                <a:cs typeface="Arial"/>
              </a:rPr>
              <a:t> </a:t>
            </a:r>
            <a:r>
              <a:rPr sz="2800" spc="-69" dirty="0">
                <a:latin typeface="Arial"/>
                <a:ea typeface="+mn-ea"/>
                <a:cs typeface="Arial"/>
              </a:rPr>
              <a:t> </a:t>
            </a:r>
            <a:r>
              <a:rPr sz="2800" spc="138" dirty="0">
                <a:latin typeface="Arial"/>
                <a:ea typeface="+mn-ea"/>
                <a:cs typeface="Arial"/>
              </a:rPr>
              <a:t>e)</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r>
              <a:rPr sz="2800" dirty="0">
                <a:latin typeface="Arial"/>
                <a:ea typeface="+mn-ea"/>
                <a:cs typeface="Arial"/>
              </a:rPr>
              <a:t> </a:t>
            </a:r>
            <a:r>
              <a:rPr sz="2800" spc="-69" dirty="0">
                <a:latin typeface="Arial"/>
                <a:ea typeface="+mn-ea"/>
                <a:cs typeface="Arial"/>
              </a:rPr>
              <a:t> </a:t>
            </a:r>
            <a:r>
              <a:rPr sz="2800" spc="207" dirty="0">
                <a:latin typeface="Arial"/>
                <a:ea typeface="+mn-ea"/>
                <a:cs typeface="Arial"/>
              </a:rPr>
              <a:t>insert</a:t>
            </a:r>
            <a:r>
              <a:rPr sz="2800" dirty="0">
                <a:latin typeface="Arial"/>
                <a:ea typeface="+mn-ea"/>
                <a:cs typeface="Arial"/>
              </a:rPr>
              <a:t> </a:t>
            </a:r>
            <a:r>
              <a:rPr sz="2800" spc="-69" dirty="0">
                <a:latin typeface="Arial"/>
                <a:ea typeface="+mn-ea"/>
                <a:cs typeface="Arial"/>
              </a:rPr>
              <a:t> </a:t>
            </a:r>
            <a:r>
              <a:rPr sz="2800" spc="-78" dirty="0">
                <a:latin typeface="Arial"/>
                <a:ea typeface="+mn-ea"/>
                <a:cs typeface="Arial"/>
              </a:rPr>
              <a:t>e</a:t>
            </a:r>
            <a:r>
              <a:rPr sz="2800" dirty="0">
                <a:latin typeface="Arial"/>
                <a:ea typeface="+mn-ea"/>
                <a:cs typeface="Arial"/>
              </a:rPr>
              <a:t> </a:t>
            </a:r>
            <a:r>
              <a:rPr sz="2800" spc="-69" dirty="0">
                <a:latin typeface="Arial"/>
                <a:ea typeface="+mn-ea"/>
                <a:cs typeface="Arial"/>
              </a:rPr>
              <a:t> </a:t>
            </a:r>
            <a:r>
              <a:rPr sz="2800" spc="216" dirty="0">
                <a:latin typeface="Arial"/>
                <a:ea typeface="+mn-ea"/>
                <a:cs typeface="Arial"/>
              </a:rPr>
              <a:t>into</a:t>
            </a:r>
            <a:r>
              <a:rPr sz="2800" dirty="0">
                <a:latin typeface="Arial"/>
                <a:ea typeface="+mn-ea"/>
                <a:cs typeface="Arial"/>
              </a:rPr>
              <a:t> </a:t>
            </a:r>
            <a:r>
              <a:rPr sz="2800" spc="-69" dirty="0">
                <a:latin typeface="Arial"/>
                <a:ea typeface="+mn-ea"/>
                <a:cs typeface="Arial"/>
              </a:rPr>
              <a:t> </a:t>
            </a:r>
            <a:r>
              <a:rPr sz="2800" spc="-285" dirty="0">
                <a:latin typeface="Arial"/>
                <a:ea typeface="+mn-ea"/>
                <a:cs typeface="Arial"/>
              </a:rPr>
              <a:t>P</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endParaRPr sz="2800" dirty="0">
              <a:latin typeface="Arial"/>
              <a:ea typeface="+mn-ea"/>
              <a:cs typeface="Arial"/>
            </a:endParaRPr>
          </a:p>
          <a:p>
            <a:pPr marL="21912" eaLnBrk="1" fontAlgn="auto" hangingPunct="1">
              <a:spcBef>
                <a:spcPts val="60"/>
              </a:spcBef>
              <a:spcAft>
                <a:spcPts val="0"/>
              </a:spcAft>
              <a:defRPr/>
            </a:pPr>
            <a:r>
              <a:rPr sz="2800" spc="86" dirty="0">
                <a:latin typeface="Arial"/>
                <a:ea typeface="+mn-ea"/>
                <a:cs typeface="Arial"/>
              </a:rPr>
              <a:t>//@requires </a:t>
            </a:r>
            <a:r>
              <a:rPr sz="2800" spc="-69" dirty="0">
                <a:latin typeface="Arial"/>
                <a:ea typeface="+mn-ea"/>
                <a:cs typeface="Arial"/>
              </a:rPr>
              <a:t> </a:t>
            </a:r>
            <a:r>
              <a:rPr sz="2800" spc="216" dirty="0">
                <a:latin typeface="Arial"/>
                <a:ea typeface="+mn-ea"/>
                <a:cs typeface="Arial"/>
              </a:rPr>
              <a:t>!pq_full(P);</a:t>
            </a:r>
            <a:endParaRPr sz="2800" dirty="0">
              <a:latin typeface="Arial"/>
              <a:ea typeface="+mn-ea"/>
              <a:cs typeface="Arial"/>
            </a:endParaRPr>
          </a:p>
          <a:p>
            <a:pPr marL="272807" eaLnBrk="1" fontAlgn="auto" hangingPunct="1">
              <a:spcBef>
                <a:spcPts val="60"/>
              </a:spcBef>
              <a:spcAft>
                <a:spcPts val="0"/>
              </a:spcAft>
              <a:defRPr/>
            </a:pPr>
            <a:r>
              <a:rPr sz="1898" spc="457" dirty="0">
                <a:latin typeface="Arial"/>
                <a:ea typeface="+mn-ea"/>
                <a:cs typeface="Arial"/>
              </a:rPr>
              <a:t>;</a:t>
            </a:r>
            <a:endParaRPr sz="1898" dirty="0">
              <a:latin typeface="Arial"/>
              <a:ea typeface="+mn-ea"/>
              <a:cs typeface="Arial"/>
            </a:endParaRPr>
          </a:p>
        </p:txBody>
      </p:sp>
      <p:sp>
        <p:nvSpPr>
          <p:cNvPr id="10" name="object 10">
            <a:extLst>
              <a:ext uri="{FF2B5EF4-FFF2-40B4-BE49-F238E27FC236}">
                <a16:creationId xmlns:a16="http://schemas.microsoft.com/office/drawing/2014/main" id="{427689F1-20CB-4EA6-8F98-041327DC6251}"/>
              </a:ext>
            </a:extLst>
          </p:cNvPr>
          <p:cNvSpPr txBox="1"/>
          <p:nvPr/>
        </p:nvSpPr>
        <p:spPr>
          <a:xfrm>
            <a:off x="904875" y="6646863"/>
            <a:ext cx="6943725" cy="2647950"/>
          </a:xfrm>
          <a:prstGeom prst="rect">
            <a:avLst/>
          </a:prstGeom>
        </p:spPr>
        <p:txBody>
          <a:bodyPr lIns="0" tIns="0" rIns="0" bIns="0">
            <a:spAutoFit/>
          </a:bodyPr>
          <a:lstStyle/>
          <a:p>
            <a:pPr marL="21912" eaLnBrk="1" fontAlgn="auto" hangingPunct="1">
              <a:spcBef>
                <a:spcPts val="0"/>
              </a:spcBef>
              <a:spcAft>
                <a:spcPts val="0"/>
              </a:spcAft>
              <a:defRPr/>
            </a:pPr>
            <a:r>
              <a:rPr sz="2800" spc="-43" dirty="0">
                <a:latin typeface="Arial"/>
                <a:ea typeface="+mn-ea"/>
                <a:cs typeface="Arial"/>
              </a:rPr>
              <a:t>elem </a:t>
            </a:r>
            <a:r>
              <a:rPr sz="2800" spc="-69" dirty="0">
                <a:latin typeface="Arial"/>
                <a:ea typeface="+mn-ea"/>
                <a:cs typeface="Arial"/>
              </a:rPr>
              <a:t> </a:t>
            </a:r>
            <a:r>
              <a:rPr sz="2800" spc="-17" dirty="0">
                <a:latin typeface="Arial"/>
                <a:ea typeface="+mn-ea"/>
                <a:cs typeface="Arial"/>
              </a:rPr>
              <a:t>pq_min(pq</a:t>
            </a:r>
            <a:r>
              <a:rPr sz="2800" dirty="0">
                <a:latin typeface="Arial"/>
                <a:ea typeface="+mn-ea"/>
                <a:cs typeface="Arial"/>
              </a:rPr>
              <a:t> </a:t>
            </a:r>
            <a:r>
              <a:rPr sz="2800" spc="-69" dirty="0">
                <a:latin typeface="Arial"/>
                <a:ea typeface="+mn-ea"/>
                <a:cs typeface="Arial"/>
              </a:rPr>
              <a:t> </a:t>
            </a:r>
            <a:r>
              <a:rPr sz="2800" spc="35" dirty="0">
                <a:latin typeface="Arial"/>
                <a:ea typeface="+mn-ea"/>
                <a:cs typeface="Arial"/>
              </a:rPr>
              <a:t>P)</a:t>
            </a:r>
            <a:endParaRPr sz="2800" dirty="0">
              <a:latin typeface="Arial"/>
              <a:ea typeface="+mn-ea"/>
              <a:cs typeface="Arial"/>
            </a:endParaRPr>
          </a:p>
          <a:p>
            <a:pPr marL="21912" eaLnBrk="1" fontAlgn="auto" hangingPunct="1">
              <a:spcBef>
                <a:spcPts val="60"/>
              </a:spcBef>
              <a:spcAft>
                <a:spcPts val="0"/>
              </a:spcAft>
              <a:defRPr/>
            </a:pPr>
            <a:r>
              <a:rPr sz="2800" spc="86" dirty="0">
                <a:latin typeface="Arial"/>
                <a:ea typeface="+mn-ea"/>
                <a:cs typeface="Arial"/>
              </a:rPr>
              <a:t>//@requires </a:t>
            </a:r>
            <a:r>
              <a:rPr sz="2800" spc="-69" dirty="0">
                <a:latin typeface="Arial"/>
                <a:ea typeface="+mn-ea"/>
                <a:cs typeface="Arial"/>
              </a:rPr>
              <a:t> </a:t>
            </a:r>
            <a:r>
              <a:rPr sz="2800" spc="60" dirty="0">
                <a:latin typeface="Arial"/>
                <a:ea typeface="+mn-ea"/>
                <a:cs typeface="Arial"/>
              </a:rPr>
              <a:t>!pq_empty(P);</a:t>
            </a:r>
            <a:endParaRPr sz="2800" dirty="0">
              <a:latin typeface="Arial"/>
              <a:ea typeface="+mn-ea"/>
              <a:cs typeface="Arial"/>
            </a:endParaRPr>
          </a:p>
          <a:p>
            <a:pPr marL="272807" eaLnBrk="1" fontAlgn="auto" hangingPunct="1">
              <a:spcBef>
                <a:spcPts val="60"/>
              </a:spcBef>
              <a:spcAft>
                <a:spcPts val="0"/>
              </a:spcAft>
              <a:defRPr/>
            </a:pPr>
            <a:r>
              <a:rPr sz="2800" spc="457" dirty="0">
                <a:latin typeface="Arial"/>
                <a:ea typeface="+mn-ea"/>
                <a:cs typeface="Arial"/>
              </a:rPr>
              <a:t>;</a:t>
            </a:r>
            <a:endParaRPr sz="2800" dirty="0">
              <a:latin typeface="Arial"/>
              <a:ea typeface="+mn-ea"/>
              <a:cs typeface="Arial"/>
            </a:endParaRPr>
          </a:p>
          <a:p>
            <a:pPr marL="21912" eaLnBrk="1" fontAlgn="auto" hangingPunct="1">
              <a:spcBef>
                <a:spcPts val="60"/>
              </a:spcBef>
              <a:spcAft>
                <a:spcPts val="0"/>
              </a:spcAft>
              <a:defRPr/>
            </a:pPr>
            <a:r>
              <a:rPr sz="2800" spc="-43" dirty="0">
                <a:latin typeface="Arial"/>
                <a:ea typeface="+mn-ea"/>
                <a:cs typeface="Arial"/>
              </a:rPr>
              <a:t>elem </a:t>
            </a:r>
            <a:r>
              <a:rPr sz="2800" spc="-69" dirty="0">
                <a:latin typeface="Arial"/>
                <a:ea typeface="+mn-ea"/>
                <a:cs typeface="Arial"/>
              </a:rPr>
              <a:t> </a:t>
            </a:r>
            <a:r>
              <a:rPr sz="2800" spc="26" dirty="0">
                <a:latin typeface="Arial"/>
                <a:ea typeface="+mn-ea"/>
                <a:cs typeface="Arial"/>
              </a:rPr>
              <a:t>pq_delmin(pq</a:t>
            </a:r>
            <a:r>
              <a:rPr sz="2800" dirty="0">
                <a:latin typeface="Arial"/>
                <a:ea typeface="+mn-ea"/>
                <a:cs typeface="Arial"/>
              </a:rPr>
              <a:t> </a:t>
            </a:r>
            <a:r>
              <a:rPr sz="2800" spc="-69" dirty="0">
                <a:latin typeface="Arial"/>
                <a:ea typeface="+mn-ea"/>
                <a:cs typeface="Arial"/>
              </a:rPr>
              <a:t> </a:t>
            </a:r>
            <a:r>
              <a:rPr sz="2800" spc="35" dirty="0">
                <a:latin typeface="Arial"/>
                <a:ea typeface="+mn-ea"/>
                <a:cs typeface="Arial"/>
              </a:rPr>
              <a:t>P)</a:t>
            </a:r>
            <a:endParaRPr sz="2800" dirty="0">
              <a:latin typeface="Arial"/>
              <a:ea typeface="+mn-ea"/>
              <a:cs typeface="Arial"/>
            </a:endParaRPr>
          </a:p>
          <a:p>
            <a:pPr marL="21912" eaLnBrk="1" fontAlgn="auto" hangingPunct="1">
              <a:spcBef>
                <a:spcPts val="60"/>
              </a:spcBef>
              <a:spcAft>
                <a:spcPts val="0"/>
              </a:spcAft>
              <a:defRPr/>
            </a:pPr>
            <a:r>
              <a:rPr sz="2800" spc="86" dirty="0">
                <a:latin typeface="Arial"/>
                <a:ea typeface="+mn-ea"/>
                <a:cs typeface="Arial"/>
              </a:rPr>
              <a:t>//@requires </a:t>
            </a:r>
            <a:r>
              <a:rPr sz="2800" spc="-69" dirty="0">
                <a:latin typeface="Arial"/>
                <a:ea typeface="+mn-ea"/>
                <a:cs typeface="Arial"/>
              </a:rPr>
              <a:t> </a:t>
            </a:r>
            <a:r>
              <a:rPr sz="2800" spc="60" dirty="0">
                <a:latin typeface="Arial"/>
                <a:ea typeface="+mn-ea"/>
                <a:cs typeface="Arial"/>
              </a:rPr>
              <a:t>!pq_empty(P);</a:t>
            </a:r>
            <a:endParaRPr sz="2800" dirty="0">
              <a:latin typeface="Arial"/>
              <a:ea typeface="+mn-ea"/>
              <a:cs typeface="Arial"/>
            </a:endParaRPr>
          </a:p>
          <a:p>
            <a:pPr marL="272807" eaLnBrk="1" fontAlgn="auto" hangingPunct="1">
              <a:spcBef>
                <a:spcPts val="60"/>
              </a:spcBef>
              <a:spcAft>
                <a:spcPts val="0"/>
              </a:spcAft>
              <a:defRPr/>
            </a:pPr>
            <a:r>
              <a:rPr sz="2800" spc="457" dirty="0">
                <a:latin typeface="Arial"/>
                <a:ea typeface="+mn-ea"/>
                <a:cs typeface="Arial"/>
              </a:rPr>
              <a:t>;</a:t>
            </a:r>
            <a:endParaRPr sz="2800" dirty="0">
              <a:latin typeface="Arial"/>
              <a:ea typeface="+mn-ea"/>
              <a:cs typeface="Arial"/>
            </a:endParaRPr>
          </a:p>
        </p:txBody>
      </p:sp>
      <p:sp>
        <p:nvSpPr>
          <p:cNvPr id="11" name="object 11">
            <a:extLst>
              <a:ext uri="{FF2B5EF4-FFF2-40B4-BE49-F238E27FC236}">
                <a16:creationId xmlns:a16="http://schemas.microsoft.com/office/drawing/2014/main" id="{1C6CB773-998F-43BE-A712-DE67AC0EB2BC}"/>
              </a:ext>
            </a:extLst>
          </p:cNvPr>
          <p:cNvSpPr txBox="1"/>
          <p:nvPr/>
        </p:nvSpPr>
        <p:spPr>
          <a:xfrm>
            <a:off x="6324600" y="6699250"/>
            <a:ext cx="4095750" cy="430213"/>
          </a:xfrm>
          <a:prstGeom prst="rect">
            <a:avLst/>
          </a:prstGeom>
        </p:spPr>
        <p:txBody>
          <a:bodyPr lIns="0" tIns="0" rIns="0" bIns="0">
            <a:spAutoFit/>
          </a:bodyPr>
          <a:lstStyle/>
          <a:p>
            <a:pPr marL="21912" eaLnBrk="1" fontAlgn="auto" hangingPunct="1">
              <a:spcBef>
                <a:spcPts val="0"/>
              </a:spcBef>
              <a:spcAft>
                <a:spcPts val="0"/>
              </a:spcAft>
              <a:defRPr/>
            </a:pPr>
            <a:r>
              <a:rPr sz="2800" spc="352" dirty="0">
                <a:latin typeface="Arial"/>
                <a:ea typeface="+mn-ea"/>
                <a:cs typeface="Arial"/>
              </a:rPr>
              <a:t>/* </a:t>
            </a:r>
            <a:r>
              <a:rPr sz="2800" spc="-69" dirty="0">
                <a:latin typeface="Arial"/>
                <a:ea typeface="+mn-ea"/>
                <a:cs typeface="Arial"/>
              </a:rPr>
              <a:t> </a:t>
            </a:r>
            <a:r>
              <a:rPr sz="2800" spc="216" dirty="0">
                <a:latin typeface="Arial"/>
                <a:ea typeface="+mn-ea"/>
                <a:cs typeface="Arial"/>
              </a:rPr>
              <a:t>find</a:t>
            </a:r>
            <a:r>
              <a:rPr sz="2800" dirty="0">
                <a:latin typeface="Arial"/>
                <a:ea typeface="+mn-ea"/>
                <a:cs typeface="Arial"/>
              </a:rPr>
              <a:t> </a:t>
            </a:r>
            <a:r>
              <a:rPr sz="2800" spc="-69" dirty="0">
                <a:latin typeface="Arial"/>
                <a:ea typeface="+mn-ea"/>
                <a:cs typeface="Arial"/>
              </a:rPr>
              <a:t> </a:t>
            </a:r>
            <a:r>
              <a:rPr sz="2800" spc="-121" dirty="0">
                <a:latin typeface="Arial"/>
                <a:ea typeface="+mn-ea"/>
                <a:cs typeface="Arial"/>
              </a:rPr>
              <a:t>minimum</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endParaRPr sz="2800" dirty="0">
              <a:latin typeface="Arial"/>
              <a:ea typeface="+mn-ea"/>
              <a:cs typeface="Arial"/>
            </a:endParaRPr>
          </a:p>
        </p:txBody>
      </p:sp>
      <p:sp>
        <p:nvSpPr>
          <p:cNvPr id="12" name="object 12">
            <a:extLst>
              <a:ext uri="{FF2B5EF4-FFF2-40B4-BE49-F238E27FC236}">
                <a16:creationId xmlns:a16="http://schemas.microsoft.com/office/drawing/2014/main" id="{3A0FB9B4-71BC-4E44-BD14-E1A9E7BAAEBE}"/>
              </a:ext>
            </a:extLst>
          </p:cNvPr>
          <p:cNvSpPr txBox="1"/>
          <p:nvPr/>
        </p:nvSpPr>
        <p:spPr>
          <a:xfrm>
            <a:off x="6324600" y="7970838"/>
            <a:ext cx="4257675" cy="430212"/>
          </a:xfrm>
          <a:prstGeom prst="rect">
            <a:avLst/>
          </a:prstGeom>
        </p:spPr>
        <p:txBody>
          <a:bodyPr lIns="0" tIns="0" rIns="0" bIns="0">
            <a:spAutoFit/>
          </a:bodyPr>
          <a:lstStyle/>
          <a:p>
            <a:pPr marL="21912" eaLnBrk="1" fontAlgn="auto" hangingPunct="1">
              <a:spcBef>
                <a:spcPts val="0"/>
              </a:spcBef>
              <a:spcAft>
                <a:spcPts val="0"/>
              </a:spcAft>
              <a:defRPr/>
            </a:pPr>
            <a:r>
              <a:rPr sz="2800" spc="352" dirty="0">
                <a:latin typeface="Arial"/>
                <a:ea typeface="+mn-ea"/>
                <a:cs typeface="Arial"/>
              </a:rPr>
              <a:t>/* </a:t>
            </a:r>
            <a:r>
              <a:rPr sz="2800" spc="-69" dirty="0">
                <a:latin typeface="Arial"/>
                <a:ea typeface="+mn-ea"/>
                <a:cs typeface="Arial"/>
              </a:rPr>
              <a:t> </a:t>
            </a:r>
            <a:r>
              <a:rPr sz="2800" spc="121" dirty="0">
                <a:latin typeface="Arial"/>
                <a:ea typeface="+mn-ea"/>
                <a:cs typeface="Arial"/>
              </a:rPr>
              <a:t>delete</a:t>
            </a:r>
            <a:r>
              <a:rPr sz="2800" dirty="0">
                <a:latin typeface="Arial"/>
                <a:ea typeface="+mn-ea"/>
                <a:cs typeface="Arial"/>
              </a:rPr>
              <a:t> </a:t>
            </a:r>
            <a:r>
              <a:rPr sz="2800" spc="-69" dirty="0">
                <a:latin typeface="Arial"/>
                <a:ea typeface="+mn-ea"/>
                <a:cs typeface="Arial"/>
              </a:rPr>
              <a:t> </a:t>
            </a:r>
            <a:r>
              <a:rPr sz="2800" spc="-121" dirty="0">
                <a:latin typeface="Arial"/>
                <a:ea typeface="+mn-ea"/>
                <a:cs typeface="Arial"/>
              </a:rPr>
              <a:t>minimum</a:t>
            </a:r>
            <a:r>
              <a:rPr sz="2800" dirty="0">
                <a:latin typeface="Arial"/>
                <a:ea typeface="+mn-ea"/>
                <a:cs typeface="Arial"/>
              </a:rPr>
              <a:t> </a:t>
            </a:r>
            <a:r>
              <a:rPr sz="2800" spc="-69" dirty="0">
                <a:latin typeface="Arial"/>
                <a:ea typeface="+mn-ea"/>
                <a:cs typeface="Arial"/>
              </a:rPr>
              <a:t> </a:t>
            </a:r>
            <a:r>
              <a:rPr sz="2800" spc="352" dirty="0">
                <a:latin typeface="Arial"/>
                <a:ea typeface="+mn-ea"/>
                <a:cs typeface="Arial"/>
              </a:rPr>
              <a:t>*/</a:t>
            </a:r>
            <a:endParaRPr sz="2800" dirty="0">
              <a:latin typeface="Arial"/>
              <a:ea typeface="+mn-ea"/>
              <a:cs typeface="Arial"/>
            </a:endParaRPr>
          </a:p>
        </p:txBody>
      </p:sp>
      <p:sp>
        <p:nvSpPr>
          <p:cNvPr id="7178" name="矩形 15">
            <a:extLst>
              <a:ext uri="{FF2B5EF4-FFF2-40B4-BE49-F238E27FC236}">
                <a16:creationId xmlns:a16="http://schemas.microsoft.com/office/drawing/2014/main" id="{1C027C46-06B1-451E-877F-A0E93FC2F672}"/>
              </a:ext>
            </a:extLst>
          </p:cNvPr>
          <p:cNvSpPr>
            <a:spLocks noChangeArrowheads="1"/>
          </p:cNvSpPr>
          <p:nvPr/>
        </p:nvSpPr>
        <p:spPr bwMode="auto">
          <a:xfrm>
            <a:off x="-152400" y="1035747"/>
            <a:ext cx="12385675" cy="6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638" indent="8731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zh-CN" altLang="en-US" sz="3600" dirty="0">
                <a:latin typeface="Book Antiqua" panose="02040602050305030304" pitchFamily="18" charset="0"/>
              </a:rPr>
              <a:t>以下是一个有界优先队列的抽象接口</a:t>
            </a:r>
            <a:endParaRPr lang="en-US" altLang="zh-CN" sz="36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object 13">
            <a:extLst>
              <a:ext uri="{FF2B5EF4-FFF2-40B4-BE49-F238E27FC236}">
                <a16:creationId xmlns:a16="http://schemas.microsoft.com/office/drawing/2014/main" id="{D853024F-2DB2-44EC-A6F6-6262A6B40C4F}"/>
              </a:ext>
            </a:extLst>
          </p:cNvPr>
          <p:cNvSpPr txBox="1">
            <a:spLocks noChangeArrowheads="1"/>
          </p:cNvSpPr>
          <p:nvPr/>
        </p:nvSpPr>
        <p:spPr bwMode="auto">
          <a:xfrm>
            <a:off x="1295400" y="1447800"/>
            <a:ext cx="111252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4000">
                <a:latin typeface="Book Antiqua" panose="02040602050305030304" pitchFamily="18" charset="0"/>
              </a:rPr>
              <a:t>客户方需要有一个函数来获取元素的优先级。由于优先级顺序具有线性结构，因此直接使用整数而不是用一个关键字和一个比较函数来实现。</a:t>
            </a:r>
            <a:endParaRPr lang="zh-CN" altLang="zh-CN" sz="4000">
              <a:latin typeface="Book Antiqua" panose="02040602050305030304" pitchFamily="18" charset="0"/>
            </a:endParaRPr>
          </a:p>
          <a:p>
            <a:pPr algn="just" eaLnBrk="1" hangingPunct="1">
              <a:spcBef>
                <a:spcPts val="1238"/>
              </a:spcBef>
            </a:pPr>
            <a:r>
              <a:rPr lang="zh-CN" altLang="zh-CN" sz="4000">
                <a:latin typeface="Arial" panose="020B0604020202020204" pitchFamily="34" charset="0"/>
                <a:cs typeface="Arial" panose="020B0604020202020204" pitchFamily="34" charset="0"/>
              </a:rPr>
              <a:t>/*  </a:t>
            </a:r>
            <a:r>
              <a:rPr lang="zh-CN" altLang="en-US" sz="4000">
                <a:latin typeface="Arial" panose="020B0604020202020204" pitchFamily="34" charset="0"/>
                <a:cs typeface="Arial" panose="020B0604020202020204" pitchFamily="34" charset="0"/>
              </a:rPr>
              <a:t>客户方接口 </a:t>
            </a:r>
            <a:r>
              <a:rPr lang="zh-CN" altLang="zh-CN" sz="4000">
                <a:latin typeface="Arial" panose="020B0604020202020204" pitchFamily="34" charset="0"/>
                <a:cs typeface="Arial" panose="020B0604020202020204" pitchFamily="34" charset="0"/>
              </a:rPr>
              <a:t>*/</a:t>
            </a:r>
          </a:p>
          <a:p>
            <a:pPr eaLnBrk="1" hangingPunct="1">
              <a:lnSpc>
                <a:spcPct val="205000"/>
              </a:lnSpc>
            </a:pPr>
            <a:r>
              <a:rPr lang="zh-CN" altLang="zh-CN" sz="4000">
                <a:latin typeface="Arial" panose="020B0604020202020204" pitchFamily="34" charset="0"/>
                <a:cs typeface="Arial" panose="020B0604020202020204" pitchFamily="34" charset="0"/>
              </a:rPr>
              <a:t>typedef  </a:t>
            </a:r>
            <a:r>
              <a:rPr lang="en-US" altLang="zh-CN" sz="4000">
                <a:latin typeface="Arial" panose="020B0604020202020204" pitchFamily="34" charset="0"/>
                <a:cs typeface="Arial" panose="020B0604020202020204" pitchFamily="34" charset="0"/>
              </a:rPr>
              <a:t> </a:t>
            </a:r>
            <a:r>
              <a:rPr lang="zh-CN" altLang="zh-CN" sz="4000" u="sng">
                <a:latin typeface="Times New Roman" panose="02020603050405020304" pitchFamily="18" charset="0"/>
                <a:cs typeface="Times New Roman" panose="02020603050405020304" pitchFamily="18" charset="0"/>
              </a:rPr>
              <a:t> 	</a:t>
            </a:r>
            <a:r>
              <a:rPr lang="en-US" altLang="zh-CN" sz="4000" u="sng">
                <a:latin typeface="Times New Roman" panose="02020603050405020304" pitchFamily="18" charset="0"/>
                <a:cs typeface="Times New Roman" panose="02020603050405020304" pitchFamily="18" charset="0"/>
              </a:rPr>
              <a:t>     </a:t>
            </a:r>
            <a:r>
              <a:rPr lang="en-US" altLang="zh-CN" sz="4000">
                <a:latin typeface="Times New Roman" panose="02020603050405020304" pitchFamily="18" charset="0"/>
                <a:cs typeface="Times New Roman" panose="02020603050405020304" pitchFamily="18" charset="0"/>
              </a:rPr>
              <a:t>     </a:t>
            </a:r>
            <a:r>
              <a:rPr lang="zh-CN" altLang="zh-CN" sz="4000">
                <a:latin typeface="Arial" panose="020B0604020202020204" pitchFamily="34" charset="0"/>
                <a:cs typeface="Arial" panose="020B0604020202020204" pitchFamily="34" charset="0"/>
              </a:rPr>
              <a:t>elem; </a:t>
            </a:r>
            <a:endParaRPr lang="en-US" altLang="zh-CN" sz="4000">
              <a:latin typeface="Arial" panose="020B0604020202020204" pitchFamily="34" charset="0"/>
              <a:cs typeface="Arial" panose="020B0604020202020204" pitchFamily="34" charset="0"/>
            </a:endParaRPr>
          </a:p>
          <a:p>
            <a:pPr eaLnBrk="1" hangingPunct="1">
              <a:lnSpc>
                <a:spcPct val="205000"/>
              </a:lnSpc>
            </a:pPr>
            <a:r>
              <a:rPr lang="zh-CN" altLang="zh-CN" sz="4000">
                <a:latin typeface="Arial" panose="020B0604020202020204" pitchFamily="34" charset="0"/>
                <a:cs typeface="Arial" panose="020B0604020202020204" pitchFamily="34" charset="0"/>
              </a:rPr>
              <a:t>int  elem_priority(elem  e);</a:t>
            </a:r>
          </a:p>
          <a:p>
            <a:pPr eaLnBrk="1" hangingPunct="1"/>
            <a:endParaRPr lang="zh-CN"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66BCD4BA-EE8A-4E60-A2DA-DD6CB3C83876}"/>
              </a:ext>
            </a:extLst>
          </p:cNvPr>
          <p:cNvSpPr>
            <a:spLocks noChangeArrowheads="1"/>
          </p:cNvSpPr>
          <p:nvPr/>
        </p:nvSpPr>
        <p:spPr bwMode="auto">
          <a:xfrm>
            <a:off x="838200" y="685800"/>
            <a:ext cx="12039600" cy="331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125"/>
              </a:spcBef>
            </a:pPr>
            <a:r>
              <a:rPr lang="en-US" altLang="zh-CN" sz="4000" b="1" dirty="0">
                <a:latin typeface="Book Antiqua" panose="02040602050305030304" pitchFamily="18" charset="0"/>
              </a:rPr>
              <a:t>3    </a:t>
            </a:r>
            <a:r>
              <a:rPr lang="zh-CN" altLang="en-US" sz="4000" b="1" dirty="0">
                <a:latin typeface="Book Antiqua" panose="02040602050305030304" pitchFamily="18" charset="0"/>
              </a:rPr>
              <a:t>一些实现</a:t>
            </a:r>
            <a:r>
              <a:rPr lang="en-US" altLang="zh-CN" sz="4000" b="1" dirty="0">
                <a:latin typeface="Book Antiqua" panose="02040602050305030304" pitchFamily="18" charset="0"/>
              </a:rPr>
              <a:t>(Some Implementations)</a:t>
            </a:r>
            <a:endParaRPr lang="en-US" altLang="zh-CN" sz="4000" dirty="0">
              <a:latin typeface="Book Antiqua" panose="02040602050305030304" pitchFamily="18" charset="0"/>
            </a:endParaRPr>
          </a:p>
          <a:p>
            <a:pPr eaLnBrk="1" hangingPunct="1">
              <a:lnSpc>
                <a:spcPct val="103000"/>
              </a:lnSpc>
              <a:spcBef>
                <a:spcPts val="1925"/>
              </a:spcBef>
            </a:pPr>
            <a:r>
              <a:rPr lang="zh-CN" altLang="en-US" sz="4000" dirty="0">
                <a:latin typeface="Book Antiqua" panose="02040602050305030304" pitchFamily="18" charset="0"/>
              </a:rPr>
              <a:t>不采用堆的其它实现：</a:t>
            </a:r>
            <a:endParaRPr lang="en-US" altLang="zh-CN" sz="4000" dirty="0">
              <a:latin typeface="Book Antiqua" panose="02040602050305030304" pitchFamily="18" charset="0"/>
            </a:endParaRPr>
          </a:p>
          <a:p>
            <a:pPr eaLnBrk="1" hangingPunct="1">
              <a:lnSpc>
                <a:spcPct val="103000"/>
              </a:lnSpc>
              <a:spcBef>
                <a:spcPts val="1925"/>
              </a:spcBef>
            </a:pPr>
            <a:r>
              <a:rPr lang="en-US" altLang="zh-CN" sz="4000" dirty="0">
                <a:latin typeface="Book Antiqua" panose="02040602050305030304" pitchFamily="18" charset="0"/>
              </a:rPr>
              <a:t>1</a:t>
            </a:r>
            <a:r>
              <a:rPr lang="zh-CN" altLang="en-US" sz="4000" dirty="0">
                <a:latin typeface="Book Antiqua" panose="02040602050305030304" pitchFamily="18" charset="0"/>
              </a:rPr>
              <a:t>。无序数组。数组大小为</a:t>
            </a:r>
            <a:r>
              <a:rPr lang="en-US" altLang="zh-CN" sz="4000" i="1" dirty="0"/>
              <a:t>limit </a:t>
            </a:r>
            <a:r>
              <a:rPr lang="zh-CN" altLang="en-US" sz="4000" dirty="0">
                <a:latin typeface="Book Antiqua" panose="02040602050305030304" pitchFamily="18" charset="0"/>
              </a:rPr>
              <a:t>，当前元素个数为</a:t>
            </a:r>
            <a:r>
              <a:rPr lang="en-US" altLang="zh-CN" sz="4000" i="1" dirty="0">
                <a:latin typeface="Verdana" panose="020B0604030504040204" pitchFamily="34" charset="0"/>
              </a:rPr>
              <a:t>n</a:t>
            </a:r>
            <a:r>
              <a:rPr lang="zh-CN" altLang="en-US" sz="4000" dirty="0">
                <a:latin typeface="Book Antiqua" panose="02040602050305030304" pitchFamily="18" charset="0"/>
              </a:rPr>
              <a:t>。</a:t>
            </a:r>
            <a:endParaRPr lang="en-US" altLang="zh-CN" sz="4000" dirty="0">
              <a:latin typeface="Book Antiqua" panose="02040602050305030304" pitchFamily="18" charset="0"/>
            </a:endParaRPr>
          </a:p>
          <a:p>
            <a:pPr eaLnBrk="1" hangingPunct="1">
              <a:lnSpc>
                <a:spcPct val="103000"/>
              </a:lnSpc>
              <a:spcBef>
                <a:spcPts val="1925"/>
              </a:spcBef>
            </a:pPr>
            <a:r>
              <a:rPr lang="en-US" altLang="zh-CN" sz="4000" dirty="0">
                <a:latin typeface="Book Antiqua" panose="02040602050305030304" pitchFamily="18" charset="0"/>
              </a:rPr>
              <a:t>2</a:t>
            </a:r>
            <a:r>
              <a:rPr lang="zh-CN" altLang="en-US" sz="4000" dirty="0">
                <a:latin typeface="Book Antiqua" panose="02040602050305030304" pitchFamily="18" charset="0"/>
              </a:rPr>
              <a:t>。排序数组。元素按优先级排序。</a:t>
            </a:r>
            <a:endParaRPr lang="en-US" altLang="zh-CN" sz="4000" dirty="0">
              <a:latin typeface="Book Antiqua" panose="02040602050305030304" pitchFamily="18" charset="0"/>
            </a:endParaRPr>
          </a:p>
        </p:txBody>
      </p:sp>
      <p:graphicFrame>
        <p:nvGraphicFramePr>
          <p:cNvPr id="3" name="object 6">
            <a:extLst>
              <a:ext uri="{FF2B5EF4-FFF2-40B4-BE49-F238E27FC236}">
                <a16:creationId xmlns:a16="http://schemas.microsoft.com/office/drawing/2014/main" id="{A88A244B-0A96-42A3-8298-D7FA28433AD7}"/>
              </a:ext>
            </a:extLst>
          </p:cNvPr>
          <p:cNvGraphicFramePr>
            <a:graphicFrameLocks noGrp="1"/>
          </p:cNvGraphicFramePr>
          <p:nvPr/>
        </p:nvGraphicFramePr>
        <p:xfrm>
          <a:off x="838200" y="4572000"/>
          <a:ext cx="12039600" cy="4419601"/>
        </p:xfrm>
        <a:graphic>
          <a:graphicData uri="http://schemas.openxmlformats.org/drawingml/2006/table">
            <a:tbl>
              <a:tblPr firstRow="1" bandRow="1">
                <a:tableStyleId>{2D5ABB26-0587-4C30-8999-92F81FD0307C}</a:tableStyleId>
              </a:tblPr>
              <a:tblGrid>
                <a:gridCol w="4257906">
                  <a:extLst>
                    <a:ext uri="{9D8B030D-6E8A-4147-A177-3AD203B41FA5}">
                      <a16:colId xmlns:a16="http://schemas.microsoft.com/office/drawing/2014/main" val="20000"/>
                    </a:ext>
                  </a:extLst>
                </a:gridCol>
                <a:gridCol w="2752120">
                  <a:extLst>
                    <a:ext uri="{9D8B030D-6E8A-4147-A177-3AD203B41FA5}">
                      <a16:colId xmlns:a16="http://schemas.microsoft.com/office/drawing/2014/main" val="20001"/>
                    </a:ext>
                  </a:extLst>
                </a:gridCol>
                <a:gridCol w="2752155">
                  <a:extLst>
                    <a:ext uri="{9D8B030D-6E8A-4147-A177-3AD203B41FA5}">
                      <a16:colId xmlns:a16="http://schemas.microsoft.com/office/drawing/2014/main" val="20002"/>
                    </a:ext>
                  </a:extLst>
                </a:gridCol>
                <a:gridCol w="2277419">
                  <a:extLst>
                    <a:ext uri="{9D8B030D-6E8A-4147-A177-3AD203B41FA5}">
                      <a16:colId xmlns:a16="http://schemas.microsoft.com/office/drawing/2014/main" val="20003"/>
                    </a:ext>
                  </a:extLst>
                </a:gridCol>
              </a:tblGrid>
              <a:tr h="1128013">
                <a:tc>
                  <a:txBody>
                    <a:bodyPr/>
                    <a:lstStyle/>
                    <a:p>
                      <a:endParaRPr sz="4000" dirty="0">
                        <a:latin typeface="Book Antiqua"/>
                        <a:cs typeface="Book Antiqua"/>
                      </a:endParaRPr>
                    </a:p>
                  </a:txBody>
                  <a:tcPr marL="0" marR="0" marT="0" marB="0"/>
                </a:tc>
                <a:tc>
                  <a:txBody>
                    <a:bodyPr/>
                    <a:lstStyle/>
                    <a:p>
                      <a:pPr marL="183515">
                        <a:lnSpc>
                          <a:spcPct val="100000"/>
                        </a:lnSpc>
                      </a:pPr>
                      <a:r>
                        <a:rPr lang="zh-CN" altLang="en-US" sz="4000" dirty="0">
                          <a:latin typeface="Book Antiqua"/>
                          <a:cs typeface="Book Antiqua"/>
                        </a:rPr>
                        <a:t>插入</a:t>
                      </a:r>
                      <a:endParaRPr sz="4000" dirty="0">
                        <a:latin typeface="Book Antiqua"/>
                        <a:cs typeface="Book Antiqua"/>
                      </a:endParaRPr>
                    </a:p>
                  </a:txBody>
                  <a:tcPr marL="0" marR="0" marT="0" marB="0"/>
                </a:tc>
                <a:tc>
                  <a:txBody>
                    <a:bodyPr/>
                    <a:lstStyle/>
                    <a:p>
                      <a:pPr marL="139065">
                        <a:lnSpc>
                          <a:spcPct val="100000"/>
                        </a:lnSpc>
                      </a:pPr>
                      <a:r>
                        <a:rPr lang="zh-CN" altLang="en-US" sz="4000" dirty="0">
                          <a:latin typeface="Book Antiqua"/>
                          <a:cs typeface="Book Antiqua"/>
                        </a:rPr>
                        <a:t>删最小</a:t>
                      </a:r>
                      <a:endParaRPr sz="4000" dirty="0">
                        <a:latin typeface="Book Antiqua"/>
                        <a:cs typeface="Book Antiqua"/>
                      </a:endParaRPr>
                    </a:p>
                  </a:txBody>
                  <a:tcPr marL="0" marR="0" marT="0" marB="0"/>
                </a:tc>
                <a:tc>
                  <a:txBody>
                    <a:bodyPr/>
                    <a:lstStyle/>
                    <a:p>
                      <a:pPr marL="62865">
                        <a:lnSpc>
                          <a:spcPct val="100000"/>
                        </a:lnSpc>
                      </a:pPr>
                      <a:r>
                        <a:rPr lang="zh-CN" altLang="en-US" sz="4000" dirty="0">
                          <a:latin typeface="Book Antiqua"/>
                          <a:cs typeface="Book Antiqua"/>
                        </a:rPr>
                        <a:t>找最小</a:t>
                      </a:r>
                      <a:endParaRPr sz="4000" dirty="0">
                        <a:latin typeface="Book Antiqua"/>
                        <a:cs typeface="Book Antiqua"/>
                      </a:endParaRPr>
                    </a:p>
                  </a:txBody>
                  <a:tcPr marL="0" marR="0" marT="0" marB="0"/>
                </a:tc>
                <a:extLst>
                  <a:ext uri="{0D108BD9-81ED-4DB2-BD59-A6C34878D82A}">
                    <a16:rowId xmlns:a16="http://schemas.microsoft.com/office/drawing/2014/main" val="10000"/>
                  </a:ext>
                </a:extLst>
              </a:tr>
              <a:tr h="1078365">
                <a:tc>
                  <a:txBody>
                    <a:bodyPr/>
                    <a:lstStyle/>
                    <a:p>
                      <a:pPr marL="34925">
                        <a:lnSpc>
                          <a:spcPct val="100000"/>
                        </a:lnSpc>
                      </a:pPr>
                      <a:r>
                        <a:rPr lang="zh-CN" altLang="en-US" sz="4000" dirty="0">
                          <a:latin typeface="Book Antiqua"/>
                          <a:cs typeface="Book Antiqua"/>
                        </a:rPr>
                        <a:t>无序数组</a:t>
                      </a:r>
                      <a:endParaRPr sz="4000" dirty="0">
                        <a:latin typeface="Book Antiqua"/>
                        <a:cs typeface="Book Antiqua"/>
                      </a:endParaRPr>
                    </a:p>
                  </a:txBody>
                  <a:tcPr marL="0" marR="0" marT="0" marB="0"/>
                </a:tc>
                <a:tc>
                  <a:txBody>
                    <a:bodyPr/>
                    <a:lstStyle/>
                    <a:p>
                      <a:pPr marL="213360">
                        <a:lnSpc>
                          <a:spcPct val="100000"/>
                        </a:lnSpc>
                      </a:pPr>
                      <a:r>
                        <a:rPr sz="4000" i="1" spc="30" dirty="0">
                          <a:latin typeface="Verdana"/>
                          <a:cs typeface="Verdana"/>
                        </a:rPr>
                        <a:t>O</a:t>
                      </a:r>
                      <a:r>
                        <a:rPr sz="4000" dirty="0">
                          <a:latin typeface="Tahoma"/>
                          <a:cs typeface="Tahoma"/>
                        </a:rPr>
                        <a:t>(1)</a:t>
                      </a:r>
                    </a:p>
                  </a:txBody>
                  <a:tcPr marL="0" marR="0" marT="0" marB="0"/>
                </a:tc>
                <a:tc>
                  <a:txBody>
                    <a:bodyPr/>
                    <a:lstStyle/>
                    <a:p>
                      <a:pPr marL="206375">
                        <a:lnSpc>
                          <a:spcPct val="100000"/>
                        </a:lnSpc>
                      </a:pPr>
                      <a:r>
                        <a:rPr sz="4000" i="1" spc="30" dirty="0">
                          <a:latin typeface="Verdana"/>
                          <a:cs typeface="Verdana"/>
                        </a:rPr>
                        <a:t>O</a:t>
                      </a:r>
                      <a:r>
                        <a:rPr sz="4000" dirty="0">
                          <a:latin typeface="Tahoma"/>
                          <a:cs typeface="Tahoma"/>
                        </a:rPr>
                        <a:t>(</a:t>
                      </a:r>
                      <a:r>
                        <a:rPr sz="4000" i="1" dirty="0">
                          <a:latin typeface="Verdana"/>
                          <a:cs typeface="Verdana"/>
                        </a:rPr>
                        <a:t>n</a:t>
                      </a:r>
                      <a:r>
                        <a:rPr sz="4000" dirty="0">
                          <a:latin typeface="Tahoma"/>
                          <a:cs typeface="Tahoma"/>
                        </a:rPr>
                        <a:t>)</a:t>
                      </a:r>
                    </a:p>
                  </a:txBody>
                  <a:tcPr marL="0" marR="0" marT="0" marB="0"/>
                </a:tc>
                <a:tc>
                  <a:txBody>
                    <a:bodyPr/>
                    <a:lstStyle/>
                    <a:p>
                      <a:pPr marL="158750">
                        <a:lnSpc>
                          <a:spcPct val="100000"/>
                        </a:lnSpc>
                      </a:pPr>
                      <a:r>
                        <a:rPr sz="4000" i="1" spc="30" dirty="0">
                          <a:latin typeface="Verdana"/>
                          <a:cs typeface="Verdana"/>
                        </a:rPr>
                        <a:t>O</a:t>
                      </a:r>
                      <a:r>
                        <a:rPr sz="4000" dirty="0">
                          <a:latin typeface="Tahoma"/>
                          <a:cs typeface="Tahoma"/>
                        </a:rPr>
                        <a:t>(</a:t>
                      </a:r>
                      <a:r>
                        <a:rPr sz="4000" i="1" dirty="0">
                          <a:latin typeface="Verdana"/>
                          <a:cs typeface="Verdana"/>
                        </a:rPr>
                        <a:t>n</a:t>
                      </a:r>
                      <a:r>
                        <a:rPr sz="4000" dirty="0">
                          <a:latin typeface="Tahoma"/>
                          <a:cs typeface="Tahoma"/>
                        </a:rPr>
                        <a:t>)</a:t>
                      </a:r>
                      <a:endParaRPr sz="4000">
                        <a:latin typeface="Tahoma"/>
                        <a:cs typeface="Tahoma"/>
                      </a:endParaRPr>
                    </a:p>
                  </a:txBody>
                  <a:tcPr marL="0" marR="0" marT="0" marB="0"/>
                </a:tc>
                <a:extLst>
                  <a:ext uri="{0D108BD9-81ED-4DB2-BD59-A6C34878D82A}">
                    <a16:rowId xmlns:a16="http://schemas.microsoft.com/office/drawing/2014/main" val="10001"/>
                  </a:ext>
                </a:extLst>
              </a:tr>
              <a:tr h="1078365">
                <a:tc>
                  <a:txBody>
                    <a:bodyPr/>
                    <a:lstStyle/>
                    <a:p>
                      <a:pPr marL="34925">
                        <a:lnSpc>
                          <a:spcPct val="100000"/>
                        </a:lnSpc>
                      </a:pPr>
                      <a:r>
                        <a:rPr lang="zh-CN" altLang="en-US" sz="4000" dirty="0">
                          <a:latin typeface="Book Antiqua"/>
                          <a:cs typeface="Book Antiqua"/>
                        </a:rPr>
                        <a:t>排序数组</a:t>
                      </a:r>
                      <a:endParaRPr sz="4000" dirty="0">
                        <a:latin typeface="Book Antiqua"/>
                        <a:cs typeface="Book Antiqua"/>
                      </a:endParaRPr>
                    </a:p>
                  </a:txBody>
                  <a:tcPr marL="0" marR="0" marT="0" marB="0"/>
                </a:tc>
                <a:tc>
                  <a:txBody>
                    <a:bodyPr/>
                    <a:lstStyle/>
                    <a:p>
                      <a:pPr marL="206375">
                        <a:lnSpc>
                          <a:spcPct val="100000"/>
                        </a:lnSpc>
                      </a:pPr>
                      <a:r>
                        <a:rPr sz="4000" i="1" spc="30" dirty="0">
                          <a:latin typeface="Verdana"/>
                          <a:cs typeface="Verdana"/>
                        </a:rPr>
                        <a:t>O</a:t>
                      </a:r>
                      <a:r>
                        <a:rPr sz="4000" dirty="0">
                          <a:latin typeface="Tahoma"/>
                          <a:cs typeface="Tahoma"/>
                        </a:rPr>
                        <a:t>(</a:t>
                      </a:r>
                      <a:r>
                        <a:rPr sz="4000" i="1" dirty="0">
                          <a:latin typeface="Verdana"/>
                          <a:cs typeface="Verdana"/>
                        </a:rPr>
                        <a:t>n</a:t>
                      </a:r>
                      <a:r>
                        <a:rPr sz="4000" dirty="0">
                          <a:latin typeface="Tahoma"/>
                          <a:cs typeface="Tahoma"/>
                        </a:rPr>
                        <a:t>)</a:t>
                      </a:r>
                    </a:p>
                  </a:txBody>
                  <a:tcPr marL="0" marR="0" marT="0" marB="0"/>
                </a:tc>
                <a:tc>
                  <a:txBody>
                    <a:bodyPr/>
                    <a:lstStyle/>
                    <a:p>
                      <a:pPr marL="213360">
                        <a:lnSpc>
                          <a:spcPct val="100000"/>
                        </a:lnSpc>
                      </a:pPr>
                      <a:r>
                        <a:rPr sz="4000" i="1" spc="30" dirty="0">
                          <a:latin typeface="Verdana"/>
                          <a:cs typeface="Verdana"/>
                        </a:rPr>
                        <a:t>O</a:t>
                      </a:r>
                      <a:r>
                        <a:rPr sz="4000" dirty="0">
                          <a:latin typeface="Tahoma"/>
                          <a:cs typeface="Tahoma"/>
                        </a:rPr>
                        <a:t>(1)</a:t>
                      </a:r>
                    </a:p>
                  </a:txBody>
                  <a:tcPr marL="0" marR="0" marT="0" marB="0"/>
                </a:tc>
                <a:tc>
                  <a:txBody>
                    <a:bodyPr/>
                    <a:lstStyle/>
                    <a:p>
                      <a:pPr marL="165735">
                        <a:lnSpc>
                          <a:spcPct val="100000"/>
                        </a:lnSpc>
                      </a:pPr>
                      <a:r>
                        <a:rPr sz="4000" i="1" spc="30" dirty="0">
                          <a:latin typeface="Verdana"/>
                          <a:cs typeface="Verdana"/>
                        </a:rPr>
                        <a:t>O</a:t>
                      </a:r>
                      <a:r>
                        <a:rPr sz="4000" dirty="0">
                          <a:latin typeface="Tahoma"/>
                          <a:cs typeface="Tahoma"/>
                        </a:rPr>
                        <a:t>(1)</a:t>
                      </a:r>
                      <a:endParaRPr sz="4000">
                        <a:latin typeface="Tahoma"/>
                        <a:cs typeface="Tahoma"/>
                      </a:endParaRPr>
                    </a:p>
                  </a:txBody>
                  <a:tcPr marL="0" marR="0" marT="0" marB="0"/>
                </a:tc>
                <a:extLst>
                  <a:ext uri="{0D108BD9-81ED-4DB2-BD59-A6C34878D82A}">
                    <a16:rowId xmlns:a16="http://schemas.microsoft.com/office/drawing/2014/main" val="10002"/>
                  </a:ext>
                </a:extLst>
              </a:tr>
              <a:tr h="1134858">
                <a:tc>
                  <a:txBody>
                    <a:bodyPr/>
                    <a:lstStyle/>
                    <a:p>
                      <a:pPr marL="34925">
                        <a:lnSpc>
                          <a:spcPct val="100000"/>
                        </a:lnSpc>
                      </a:pPr>
                      <a:r>
                        <a:rPr lang="zh-CN" altLang="en-US" sz="4000" dirty="0">
                          <a:latin typeface="Book Antiqua"/>
                          <a:cs typeface="Book Antiqua"/>
                        </a:rPr>
                        <a:t>堆</a:t>
                      </a:r>
                      <a:endParaRPr sz="4000" dirty="0">
                        <a:latin typeface="Book Antiqua"/>
                        <a:cs typeface="Book Antiqua"/>
                      </a:endParaRPr>
                    </a:p>
                  </a:txBody>
                  <a:tcPr marL="0" marR="0" marT="0" marB="0"/>
                </a:tc>
                <a:tc>
                  <a:txBody>
                    <a:bodyPr/>
                    <a:lstStyle/>
                    <a:p>
                      <a:pPr marL="62865">
                        <a:lnSpc>
                          <a:spcPct val="100000"/>
                        </a:lnSpc>
                      </a:pPr>
                      <a:r>
                        <a:rPr sz="4000" i="1" spc="30" dirty="0">
                          <a:latin typeface="Verdana"/>
                          <a:cs typeface="Verdana"/>
                        </a:rPr>
                        <a:t>O</a:t>
                      </a:r>
                      <a:r>
                        <a:rPr sz="4000" dirty="0">
                          <a:latin typeface="Tahoma"/>
                          <a:cs typeface="Tahoma"/>
                        </a:rPr>
                        <a:t>(lo</a:t>
                      </a:r>
                      <a:r>
                        <a:rPr sz="4000" spc="10" dirty="0">
                          <a:latin typeface="Tahoma"/>
                          <a:cs typeface="Tahoma"/>
                        </a:rPr>
                        <a:t>g</a:t>
                      </a:r>
                      <a:r>
                        <a:rPr sz="4000" dirty="0">
                          <a:latin typeface="Tahoma"/>
                          <a:cs typeface="Tahoma"/>
                        </a:rPr>
                        <a:t>(</a:t>
                      </a:r>
                      <a:r>
                        <a:rPr sz="4000" i="1" dirty="0">
                          <a:latin typeface="Verdana"/>
                          <a:cs typeface="Verdana"/>
                        </a:rPr>
                        <a:t>n</a:t>
                      </a:r>
                      <a:r>
                        <a:rPr sz="4000" dirty="0">
                          <a:latin typeface="Tahoma"/>
                          <a:cs typeface="Tahoma"/>
                        </a:rPr>
                        <a:t>))</a:t>
                      </a:r>
                    </a:p>
                  </a:txBody>
                  <a:tcPr marL="0" marR="0" marT="0" marB="0"/>
                </a:tc>
                <a:tc>
                  <a:txBody>
                    <a:bodyPr/>
                    <a:lstStyle/>
                    <a:p>
                      <a:pPr marL="62865">
                        <a:lnSpc>
                          <a:spcPct val="100000"/>
                        </a:lnSpc>
                      </a:pPr>
                      <a:r>
                        <a:rPr sz="4000" i="1" spc="30" dirty="0">
                          <a:latin typeface="Verdana"/>
                          <a:cs typeface="Verdana"/>
                        </a:rPr>
                        <a:t>O</a:t>
                      </a:r>
                      <a:r>
                        <a:rPr sz="4000" dirty="0">
                          <a:latin typeface="Tahoma"/>
                          <a:cs typeface="Tahoma"/>
                        </a:rPr>
                        <a:t>(lo</a:t>
                      </a:r>
                      <a:r>
                        <a:rPr sz="4000" spc="10" dirty="0">
                          <a:latin typeface="Tahoma"/>
                          <a:cs typeface="Tahoma"/>
                        </a:rPr>
                        <a:t>g</a:t>
                      </a:r>
                      <a:r>
                        <a:rPr sz="4000" dirty="0">
                          <a:latin typeface="Tahoma"/>
                          <a:cs typeface="Tahoma"/>
                        </a:rPr>
                        <a:t>(</a:t>
                      </a:r>
                      <a:r>
                        <a:rPr sz="4000" i="1" dirty="0">
                          <a:latin typeface="Verdana"/>
                          <a:cs typeface="Verdana"/>
                        </a:rPr>
                        <a:t>n</a:t>
                      </a:r>
                      <a:r>
                        <a:rPr sz="4000" dirty="0">
                          <a:latin typeface="Tahoma"/>
                          <a:cs typeface="Tahoma"/>
                        </a:rPr>
                        <a:t>))</a:t>
                      </a:r>
                    </a:p>
                  </a:txBody>
                  <a:tcPr marL="0" marR="0" marT="0" marB="0"/>
                </a:tc>
                <a:tc>
                  <a:txBody>
                    <a:bodyPr/>
                    <a:lstStyle/>
                    <a:p>
                      <a:pPr marL="165735">
                        <a:lnSpc>
                          <a:spcPct val="100000"/>
                        </a:lnSpc>
                      </a:pPr>
                      <a:r>
                        <a:rPr sz="4000" i="1" spc="30" dirty="0">
                          <a:latin typeface="Verdana"/>
                          <a:cs typeface="Verdana"/>
                        </a:rPr>
                        <a:t>O</a:t>
                      </a:r>
                      <a:r>
                        <a:rPr sz="4000" dirty="0">
                          <a:latin typeface="Tahoma"/>
                          <a:cs typeface="Tahoma"/>
                        </a:rPr>
                        <a:t>(1)</a:t>
                      </a:r>
                    </a:p>
                  </a:txBody>
                  <a:tcPr marL="0" marR="0" marT="0" marB="0"/>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79DD7BD-6A6C-4077-BCA5-8981DA55166E}"/>
              </a:ext>
            </a:extLst>
          </p:cNvPr>
          <p:cNvSpPr txBox="1"/>
          <p:nvPr/>
        </p:nvSpPr>
        <p:spPr>
          <a:xfrm>
            <a:off x="609600" y="609600"/>
            <a:ext cx="12268200" cy="3883114"/>
          </a:xfrm>
          <a:prstGeom prst="rect">
            <a:avLst/>
          </a:prstGeom>
        </p:spPr>
        <p:txBody>
          <a:bodyPr wrap="square"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defRPr/>
            </a:pPr>
            <a:r>
              <a:rPr lang="zh-CN" altLang="zh-CN" sz="4400" b="1" dirty="0">
                <a:latin typeface="Book Antiqua" panose="02040602050305030304" pitchFamily="18" charset="0"/>
              </a:rPr>
              <a:t>4    </a:t>
            </a:r>
            <a:r>
              <a:rPr lang="zh-CN" altLang="en-US" sz="4400" b="1" dirty="0">
                <a:latin typeface="Book Antiqua" panose="02040602050305030304" pitchFamily="18" charset="0"/>
              </a:rPr>
              <a:t>堆不变性</a:t>
            </a:r>
            <a:r>
              <a:rPr lang="en-US" altLang="zh-CN" sz="4400" b="1" dirty="0">
                <a:latin typeface="Book Antiqua" panose="02040602050305030304" pitchFamily="18" charset="0"/>
              </a:rPr>
              <a:t>(</a:t>
            </a:r>
            <a:r>
              <a:rPr lang="zh-CN" altLang="zh-CN" sz="4400" b="1" dirty="0">
                <a:latin typeface="Book Antiqua" panose="02040602050305030304" pitchFamily="18" charset="0"/>
              </a:rPr>
              <a:t>The Heap Invariant</a:t>
            </a:r>
            <a:r>
              <a:rPr lang="en-US" altLang="zh-CN" sz="4400" b="1" dirty="0">
                <a:latin typeface="Book Antiqua" panose="02040602050305030304" pitchFamily="18" charset="0"/>
              </a:rPr>
              <a:t>)</a:t>
            </a:r>
            <a:endParaRPr lang="zh-CN" altLang="zh-CN" sz="4400" dirty="0">
              <a:latin typeface="Book Antiqua" panose="02040602050305030304" pitchFamily="18" charset="0"/>
            </a:endParaRPr>
          </a:p>
          <a:p>
            <a:pPr indent="457200" algn="just" eaLnBrk="1" hangingPunct="1">
              <a:lnSpc>
                <a:spcPts val="5000"/>
              </a:lnSpc>
              <a:defRPr/>
            </a:pPr>
            <a:r>
              <a:rPr lang="zh-CN" altLang="en-US" sz="3200" dirty="0">
                <a:latin typeface="Times New Roman" panose="02020603050405020304" pitchFamily="18" charset="0"/>
                <a:ea typeface="+mn-ea"/>
                <a:cs typeface="Times New Roman" panose="02020603050405020304" pitchFamily="18" charset="0"/>
              </a:rPr>
              <a:t>堆的想法是在无序和有序数组之间走中间路线。</a:t>
            </a:r>
            <a:endParaRPr lang="en-US" altLang="zh-CN" sz="3200" dirty="0">
              <a:latin typeface="Times New Roman" panose="02020603050405020304" pitchFamily="18" charset="0"/>
              <a:ea typeface="+mn-ea"/>
              <a:cs typeface="Times New Roman" panose="02020603050405020304" pitchFamily="18" charset="0"/>
            </a:endParaRPr>
          </a:p>
          <a:p>
            <a:pPr indent="457200" algn="just" eaLnBrk="1" hangingPunct="1">
              <a:lnSpc>
                <a:spcPts val="5000"/>
              </a:lnSpc>
              <a:defRPr/>
            </a:pPr>
            <a:r>
              <a:rPr lang="zh-CN" altLang="en-US" sz="3200" dirty="0">
                <a:latin typeface="Times New Roman" panose="02020603050405020304" pitchFamily="18" charset="0"/>
                <a:ea typeface="+mn-ea"/>
                <a:cs typeface="Times New Roman" panose="02020603050405020304" pitchFamily="18" charset="0"/>
              </a:rPr>
              <a:t>堆像一个排序到某个足够程度的数组，一方面使得最小元素能在</a:t>
            </a:r>
            <a:r>
              <a:rPr lang="zh-CN" altLang="zh-CN" sz="3200" i="1" dirty="0">
                <a:latin typeface="Times New Roman" panose="02020603050405020304" pitchFamily="18" charset="0"/>
                <a:ea typeface="+mn-ea"/>
                <a:cs typeface="Times New Roman" panose="02020603050405020304" pitchFamily="18" charset="0"/>
              </a:rPr>
              <a:t>O</a:t>
            </a:r>
            <a:r>
              <a:rPr lang="zh-CN" altLang="zh-CN" sz="3200" dirty="0">
                <a:latin typeface="Times New Roman" panose="02020603050405020304" pitchFamily="18" charset="0"/>
                <a:ea typeface="+mn-ea"/>
                <a:cs typeface="Times New Roman" panose="02020603050405020304" pitchFamily="18" charset="0"/>
              </a:rPr>
              <a:t>(1)</a:t>
            </a:r>
            <a:r>
              <a:rPr lang="zh-CN" altLang="en-US" sz="3200" dirty="0">
                <a:latin typeface="Times New Roman" panose="02020603050405020304" pitchFamily="18" charset="0"/>
                <a:ea typeface="+mn-ea"/>
                <a:cs typeface="Times New Roman" panose="02020603050405020304" pitchFamily="18" charset="0"/>
              </a:rPr>
              <a:t>时间内找到，</a:t>
            </a:r>
            <a:r>
              <a:rPr lang="zh-CN" altLang="en-US" sz="3200" dirty="0" smtClean="0">
                <a:latin typeface="Times New Roman" panose="02020603050405020304" pitchFamily="18" charset="0"/>
                <a:ea typeface="+mn-ea"/>
                <a:cs typeface="Times New Roman" panose="02020603050405020304" pitchFamily="18" charset="0"/>
              </a:rPr>
              <a:t>但是另一方面</a:t>
            </a:r>
            <a:r>
              <a:rPr lang="zh-CN" altLang="en-US" sz="3200" dirty="0">
                <a:latin typeface="Times New Roman" panose="02020603050405020304" pitchFamily="18" charset="0"/>
                <a:ea typeface="+mn-ea"/>
                <a:cs typeface="Times New Roman" panose="02020603050405020304" pitchFamily="18" charset="0"/>
              </a:rPr>
              <a:t>这种排序又不要严格到使得插入操作需要</a:t>
            </a:r>
            <a:r>
              <a:rPr lang="zh-CN" altLang="zh-CN" sz="3200" dirty="0">
                <a:latin typeface="Times New Roman" panose="02020603050405020304" pitchFamily="18" charset="0"/>
                <a:ea typeface="+mn-ea"/>
                <a:cs typeface="Times New Roman" panose="02020603050405020304" pitchFamily="18" charset="0"/>
              </a:rPr>
              <a:t> </a:t>
            </a:r>
            <a:r>
              <a:rPr lang="zh-CN" altLang="zh-CN" sz="3200" i="1" dirty="0">
                <a:latin typeface="Times New Roman" panose="02020603050405020304" pitchFamily="18" charset="0"/>
                <a:ea typeface="+mn-ea"/>
                <a:cs typeface="Times New Roman" panose="02020603050405020304" pitchFamily="18" charset="0"/>
              </a:rPr>
              <a:t>O</a:t>
            </a:r>
            <a:r>
              <a:rPr lang="zh-CN" altLang="zh-CN" sz="3200" dirty="0">
                <a:latin typeface="Times New Roman" panose="02020603050405020304" pitchFamily="18" charset="0"/>
                <a:ea typeface="+mn-ea"/>
                <a:cs typeface="Times New Roman" panose="02020603050405020304" pitchFamily="18" charset="0"/>
              </a:rPr>
              <a:t>(</a:t>
            </a:r>
            <a:r>
              <a:rPr lang="zh-CN" altLang="zh-CN" sz="3200" i="1" dirty="0">
                <a:latin typeface="Times New Roman" panose="02020603050405020304" pitchFamily="18" charset="0"/>
                <a:ea typeface="+mn-ea"/>
                <a:cs typeface="Times New Roman" panose="02020603050405020304" pitchFamily="18" charset="0"/>
              </a:rPr>
              <a:t>n</a:t>
            </a:r>
            <a:r>
              <a:rPr lang="zh-CN" altLang="zh-CN" sz="3200" dirty="0">
                <a:latin typeface="Times New Roman" panose="02020603050405020304" pitchFamily="18" charset="0"/>
                <a:ea typeface="+mn-ea"/>
                <a:cs typeface="Times New Roman" panose="02020603050405020304" pitchFamily="18" charset="0"/>
              </a:rPr>
              <a:t>) </a:t>
            </a:r>
            <a:r>
              <a:rPr lang="zh-CN" altLang="en-US" sz="3200" dirty="0">
                <a:latin typeface="Times New Roman" panose="02020603050405020304" pitchFamily="18" charset="0"/>
                <a:ea typeface="+mn-ea"/>
                <a:cs typeface="Times New Roman" panose="02020603050405020304" pitchFamily="18" charset="0"/>
              </a:rPr>
              <a:t>时间的地步。</a:t>
            </a:r>
            <a:endParaRPr lang="en-US" altLang="zh-CN" sz="3200" dirty="0">
              <a:latin typeface="Times New Roman" panose="02020603050405020304" pitchFamily="18" charset="0"/>
              <a:ea typeface="+mn-ea"/>
              <a:cs typeface="Times New Roman" panose="02020603050405020304" pitchFamily="18" charset="0"/>
            </a:endParaRPr>
          </a:p>
          <a:p>
            <a:pPr indent="457200" algn="just" eaLnBrk="1" hangingPunct="1">
              <a:lnSpc>
                <a:spcPts val="5000"/>
              </a:lnSpc>
              <a:defRPr/>
            </a:pPr>
            <a:r>
              <a:rPr lang="zh-CN" altLang="en-US" sz="3200" dirty="0">
                <a:latin typeface="Times New Roman" panose="02020603050405020304" pitchFamily="18" charset="0"/>
                <a:ea typeface="+mn-ea"/>
                <a:cs typeface="Times New Roman" panose="02020603050405020304" pitchFamily="18" charset="0"/>
              </a:rPr>
              <a:t>堆是一棵二元树，其不变性保证</a:t>
            </a:r>
            <a:r>
              <a:rPr lang="zh-CN" altLang="en-US" sz="3200" b="1" dirty="0">
                <a:latin typeface="Times New Roman" panose="02020603050405020304" pitchFamily="18" charset="0"/>
                <a:ea typeface="+mn-ea"/>
                <a:cs typeface="Times New Roman" panose="02020603050405020304" pitchFamily="18" charset="0"/>
              </a:rPr>
              <a:t>最小元素在根上</a:t>
            </a:r>
            <a:r>
              <a:rPr lang="zh-CN" altLang="en-US" sz="3200" dirty="0">
                <a:latin typeface="Times New Roman" panose="02020603050405020304" pitchFamily="18" charset="0"/>
                <a:ea typeface="+mn-ea"/>
                <a:cs typeface="Times New Roman" panose="02020603050405020304" pitchFamily="18" charset="0"/>
              </a:rPr>
              <a:t>。为此规定：</a:t>
            </a:r>
            <a:endParaRPr lang="en-US" altLang="zh-CN" sz="3200" dirty="0">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ABE58681-5C95-452A-A98B-88F32B3B5CEB}"/>
              </a:ext>
            </a:extLst>
          </p:cNvPr>
          <p:cNvPicPr>
            <a:picLocks noChangeAspect="1"/>
          </p:cNvPicPr>
          <p:nvPr/>
        </p:nvPicPr>
        <p:blipFill>
          <a:blip r:embed="rId3"/>
          <a:stretch>
            <a:fillRect/>
          </a:stretch>
        </p:blipFill>
        <p:spPr>
          <a:xfrm>
            <a:off x="10058400" y="5907484"/>
            <a:ext cx="2628900" cy="2400300"/>
          </a:xfrm>
          <a:prstGeom prst="rect">
            <a:avLst/>
          </a:prstGeom>
        </p:spPr>
      </p:pic>
      <p:sp>
        <p:nvSpPr>
          <p:cNvPr id="5" name="矩形 4">
            <a:extLst>
              <a:ext uri="{FF2B5EF4-FFF2-40B4-BE49-F238E27FC236}">
                <a16:creationId xmlns:a16="http://schemas.microsoft.com/office/drawing/2014/main" id="{16D0C8E5-6EAA-42A0-A9F5-EC56348C7788}"/>
              </a:ext>
            </a:extLst>
          </p:cNvPr>
          <p:cNvSpPr/>
          <p:nvPr/>
        </p:nvSpPr>
        <p:spPr>
          <a:xfrm>
            <a:off x="606846" y="4876800"/>
            <a:ext cx="8918154" cy="4523354"/>
          </a:xfrm>
          <a:prstGeom prst="rect">
            <a:avLst/>
          </a:prstGeom>
        </p:spPr>
        <p:txBody>
          <a:bodyPr wrap="square">
            <a:spAutoFit/>
          </a:bodyPr>
          <a:lstStyle/>
          <a:p>
            <a:pPr lvl="0" algn="just" eaLnBrk="1" hangingPunct="1">
              <a:lnSpc>
                <a:spcPts val="5000"/>
              </a:lnSpc>
              <a:defRPr/>
            </a:pPr>
            <a:r>
              <a:rPr lang="zh-CN" altLang="en-US" sz="3200" b="1" dirty="0">
                <a:solidFill>
                  <a:prstClr val="black"/>
                </a:solidFill>
                <a:latin typeface="Book Antiqua" panose="02040602050305030304" pitchFamily="18" charset="0"/>
              </a:rPr>
              <a:t>堆排序不变性之</a:t>
            </a:r>
            <a:r>
              <a:rPr lang="zh-CN" altLang="zh-CN" sz="3200" b="1" dirty="0">
                <a:solidFill>
                  <a:prstClr val="black"/>
                </a:solidFill>
                <a:latin typeface="Book Antiqua" panose="02040602050305030304" pitchFamily="18" charset="0"/>
              </a:rPr>
              <a:t>(1) </a:t>
            </a:r>
            <a:r>
              <a:rPr lang="zh-CN" altLang="en-US" sz="3200" b="1" dirty="0">
                <a:solidFill>
                  <a:prstClr val="black"/>
                </a:solidFill>
                <a:latin typeface="Book Antiqua" panose="02040602050305030304" pitchFamily="18" charset="0"/>
              </a:rPr>
              <a:t>：</a:t>
            </a:r>
            <a:endParaRPr lang="en-US" altLang="zh-CN" sz="3200" b="1" dirty="0">
              <a:solidFill>
                <a:prstClr val="black"/>
              </a:solidFill>
              <a:latin typeface="Book Antiqua" panose="02040602050305030304" pitchFamily="18" charset="0"/>
            </a:endParaRPr>
          </a:p>
          <a:p>
            <a:pPr lvl="0" indent="519113" algn="just" eaLnBrk="1" hangingPunct="1">
              <a:lnSpc>
                <a:spcPts val="5000"/>
              </a:lnSpc>
              <a:defRPr/>
            </a:pPr>
            <a:r>
              <a:rPr lang="zh-CN" altLang="en-US" sz="3200" dirty="0">
                <a:solidFill>
                  <a:prstClr val="black"/>
                </a:solidFill>
                <a:latin typeface="Book Antiqua" panose="02040602050305030304" pitchFamily="18" charset="0"/>
              </a:rPr>
              <a:t>每个结点的关键字小于或等于其孩子的关键字</a:t>
            </a:r>
            <a:r>
              <a:rPr lang="zh-CN" altLang="zh-CN" sz="3200" dirty="0">
                <a:solidFill>
                  <a:prstClr val="black"/>
                </a:solidFill>
                <a:latin typeface="Book Antiqua" panose="02040602050305030304" pitchFamily="18" charset="0"/>
              </a:rPr>
              <a:t>.</a:t>
            </a:r>
            <a:endParaRPr lang="en-US" altLang="zh-CN" sz="3200" dirty="0">
              <a:solidFill>
                <a:prstClr val="black"/>
              </a:solidFill>
              <a:latin typeface="Book Antiqua" panose="02040602050305030304" pitchFamily="18" charset="0"/>
            </a:endParaRPr>
          </a:p>
          <a:p>
            <a:pPr lvl="0" algn="just" eaLnBrk="1" hangingPunct="1">
              <a:lnSpc>
                <a:spcPts val="5000"/>
              </a:lnSpc>
              <a:defRPr/>
            </a:pPr>
            <a:r>
              <a:rPr lang="zh-CN" altLang="en-US" sz="3200" b="1" dirty="0">
                <a:solidFill>
                  <a:prstClr val="black"/>
                </a:solidFill>
                <a:latin typeface="Book Antiqua" panose="02040602050305030304" pitchFamily="18" charset="0"/>
              </a:rPr>
              <a:t>堆排序不变性之</a:t>
            </a:r>
            <a:r>
              <a:rPr lang="en-US" altLang="zh-CN" sz="3200" b="1" dirty="0">
                <a:solidFill>
                  <a:prstClr val="black"/>
                </a:solidFill>
                <a:latin typeface="Book Antiqua" panose="02040602050305030304" pitchFamily="18" charset="0"/>
              </a:rPr>
              <a:t>(2) </a:t>
            </a:r>
            <a:r>
              <a:rPr lang="zh-CN" altLang="en-US" sz="3200" b="1" dirty="0">
                <a:solidFill>
                  <a:prstClr val="black"/>
                </a:solidFill>
                <a:latin typeface="Book Antiqua" panose="02040602050305030304" pitchFamily="18" charset="0"/>
              </a:rPr>
              <a:t>：</a:t>
            </a:r>
            <a:endParaRPr lang="en-US" altLang="zh-CN" sz="3200" b="1" dirty="0">
              <a:solidFill>
                <a:prstClr val="black"/>
              </a:solidFill>
              <a:latin typeface="Book Antiqua" panose="02040602050305030304" pitchFamily="18" charset="0"/>
            </a:endParaRPr>
          </a:p>
          <a:p>
            <a:pPr lvl="0" indent="519113" algn="just" eaLnBrk="1" hangingPunct="1">
              <a:lnSpc>
                <a:spcPts val="5000"/>
              </a:lnSpc>
              <a:defRPr/>
            </a:pPr>
            <a:r>
              <a:rPr lang="zh-CN" altLang="en-US" sz="3200" dirty="0">
                <a:solidFill>
                  <a:prstClr val="black"/>
                </a:solidFill>
                <a:latin typeface="Book Antiqua" panose="02040602050305030304" pitchFamily="18" charset="0"/>
              </a:rPr>
              <a:t>除根以外的每个结点的关键字大于或等于其父结点的关键字。</a:t>
            </a:r>
            <a:endParaRPr lang="en-US" altLang="zh-CN" sz="3200" dirty="0">
              <a:solidFill>
                <a:prstClr val="black"/>
              </a:solidFill>
              <a:latin typeface="Book Antiqua" panose="02040602050305030304" pitchFamily="18" charset="0"/>
            </a:endParaRPr>
          </a:p>
          <a:p>
            <a:pPr lvl="0" algn="just" eaLnBrk="1" hangingPunct="1">
              <a:lnSpc>
                <a:spcPts val="5000"/>
              </a:lnSpc>
              <a:defRPr/>
            </a:pPr>
            <a:r>
              <a:rPr lang="zh-CN" altLang="en-US" sz="3200" dirty="0">
                <a:solidFill>
                  <a:prstClr val="black"/>
                </a:solidFill>
                <a:latin typeface="Book Antiqua" panose="02040602050305030304" pitchFamily="18" charset="0"/>
              </a:rPr>
              <a:t>两个不变性是等价的，都隐含了堆的最小元在根上。</a:t>
            </a:r>
            <a:endParaRPr lang="zh-CN" altLang="zh-CN" sz="3200" dirty="0">
              <a:solidFill>
                <a:prstClr val="black"/>
              </a:solidFill>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object 5">
            <a:extLst>
              <a:ext uri="{FF2B5EF4-FFF2-40B4-BE49-F238E27FC236}">
                <a16:creationId xmlns:a16="http://schemas.microsoft.com/office/drawing/2014/main" id="{08D074E1-D25E-4AC6-B337-7AA51C899551}"/>
              </a:ext>
            </a:extLst>
          </p:cNvPr>
          <p:cNvSpPr txBox="1">
            <a:spLocks noChangeArrowheads="1"/>
          </p:cNvSpPr>
          <p:nvPr/>
        </p:nvSpPr>
        <p:spPr bwMode="auto">
          <a:xfrm>
            <a:off x="1143000" y="671513"/>
            <a:ext cx="1142523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pPr>
            <a:r>
              <a:rPr lang="zh-CN" altLang="en-US" sz="4000" b="1">
                <a:latin typeface="Book Antiqua" panose="02040602050305030304" pitchFamily="18" charset="0"/>
              </a:rPr>
              <a:t>第二不变性：</a:t>
            </a:r>
            <a:r>
              <a:rPr lang="zh-CN" altLang="en-US" sz="4000">
                <a:latin typeface="Book Antiqua" panose="02040602050305030304" pitchFamily="18" charset="0"/>
              </a:rPr>
              <a:t>逐层生长，从左到右。即树的形状完全由其中的元素个数所确定。</a:t>
            </a:r>
            <a:endParaRPr lang="zh-CN" altLang="zh-CN" sz="4000">
              <a:latin typeface="Book Antiqua" panose="02040602050305030304" pitchFamily="18" charset="0"/>
            </a:endParaRPr>
          </a:p>
        </p:txBody>
      </p:sp>
      <p:sp>
        <p:nvSpPr>
          <p:cNvPr id="188" name="object 188">
            <a:extLst>
              <a:ext uri="{FF2B5EF4-FFF2-40B4-BE49-F238E27FC236}">
                <a16:creationId xmlns:a16="http://schemas.microsoft.com/office/drawing/2014/main" id="{84A78EAF-36F3-46D6-AC2B-955149B2E71F}"/>
              </a:ext>
            </a:extLst>
          </p:cNvPr>
          <p:cNvSpPr txBox="1"/>
          <p:nvPr/>
        </p:nvSpPr>
        <p:spPr>
          <a:xfrm>
            <a:off x="1143000" y="8374063"/>
            <a:ext cx="7904163" cy="615950"/>
          </a:xfrm>
          <a:prstGeom prst="rect">
            <a:avLst/>
          </a:prstGeom>
        </p:spPr>
        <p:txBody>
          <a:bodyPr lIns="0" tIns="0" rIns="0" bIns="0">
            <a:spAutoFit/>
          </a:bodyPr>
          <a:lstStyle/>
          <a:p>
            <a:pPr marL="21912" algn="just" eaLnBrk="1" fontAlgn="auto" hangingPunct="1">
              <a:spcBef>
                <a:spcPts val="0"/>
              </a:spcBef>
              <a:spcAft>
                <a:spcPts val="0"/>
              </a:spcAft>
              <a:defRPr/>
            </a:pPr>
            <a:r>
              <a:rPr lang="zh-CN" altLang="en-US" sz="4000" spc="-207" dirty="0">
                <a:latin typeface="Book Antiqua"/>
                <a:ea typeface="+mn-ea"/>
                <a:cs typeface="Book Antiqua"/>
              </a:rPr>
              <a:t>称之为</a:t>
            </a:r>
            <a:r>
              <a:rPr lang="zh-CN" altLang="en-US" sz="4000" b="1" spc="-207" dirty="0">
                <a:latin typeface="Book Antiqua"/>
                <a:ea typeface="+mn-ea"/>
                <a:cs typeface="Book Antiqua"/>
              </a:rPr>
              <a:t>形状不变性。</a:t>
            </a:r>
            <a:endParaRPr sz="4000" b="1" dirty="0">
              <a:latin typeface="Book Antiqua"/>
              <a:ea typeface="+mn-ea"/>
              <a:cs typeface="Book Antiqua"/>
            </a:endParaRPr>
          </a:p>
        </p:txBody>
      </p:sp>
      <p:pic>
        <p:nvPicPr>
          <p:cNvPr id="14340" name="图片 1">
            <a:extLst>
              <a:ext uri="{FF2B5EF4-FFF2-40B4-BE49-F238E27FC236}">
                <a16:creationId xmlns:a16="http://schemas.microsoft.com/office/drawing/2014/main" id="{46B7A406-E4CE-4EC9-9BB1-864D4571DC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5225" y="2438400"/>
            <a:ext cx="88407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object 188">
            <a:extLst>
              <a:ext uri="{FF2B5EF4-FFF2-40B4-BE49-F238E27FC236}">
                <a16:creationId xmlns:a16="http://schemas.microsoft.com/office/drawing/2014/main" id="{FECDA809-CD35-441E-AFC5-963127BDAC48}"/>
              </a:ext>
            </a:extLst>
          </p:cNvPr>
          <p:cNvSpPr txBox="1"/>
          <p:nvPr/>
        </p:nvSpPr>
        <p:spPr>
          <a:xfrm>
            <a:off x="1524000" y="1219200"/>
            <a:ext cx="10820400" cy="3446463"/>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defRPr/>
            </a:pPr>
            <a:r>
              <a:rPr lang="zh-CN" altLang="zh-CN" sz="4400" b="1" dirty="0">
                <a:latin typeface="Book Antiqua" panose="02040602050305030304" pitchFamily="18" charset="0"/>
              </a:rPr>
              <a:t>5</a:t>
            </a:r>
            <a:r>
              <a:rPr lang="en-US" altLang="zh-CN" sz="4400" b="1" dirty="0">
                <a:latin typeface="Book Antiqua" panose="02040602050305030304" pitchFamily="18" charset="0"/>
              </a:rPr>
              <a:t> </a:t>
            </a:r>
            <a:r>
              <a:rPr lang="zh-CN" altLang="en-US" sz="4400" b="1" dirty="0">
                <a:latin typeface="Book Antiqua" panose="02040602050305030304" pitchFamily="18" charset="0"/>
              </a:rPr>
              <a:t>插入堆</a:t>
            </a:r>
            <a:r>
              <a:rPr lang="en-US" altLang="zh-CN" sz="4400" b="1" dirty="0">
                <a:latin typeface="Book Antiqua" panose="02040602050305030304" pitchFamily="18" charset="0"/>
              </a:rPr>
              <a:t>(</a:t>
            </a:r>
            <a:r>
              <a:rPr lang="zh-CN" altLang="zh-CN" sz="4400" b="1" dirty="0">
                <a:latin typeface="Book Antiqua" panose="02040602050305030304" pitchFamily="18" charset="0"/>
              </a:rPr>
              <a:t>Inserting into a Heap</a:t>
            </a:r>
            <a:r>
              <a:rPr lang="en-US" altLang="zh-CN" sz="4400" b="1" dirty="0">
                <a:latin typeface="Book Antiqua" panose="02040602050305030304" pitchFamily="18" charset="0"/>
              </a:rPr>
              <a:t>)</a:t>
            </a:r>
            <a:endParaRPr lang="zh-CN" altLang="zh-CN" sz="4400" dirty="0">
              <a:latin typeface="Book Antiqua" panose="02040602050305030304" pitchFamily="18" charset="0"/>
            </a:endParaRPr>
          </a:p>
          <a:p>
            <a:pPr indent="955675" algn="just" eaLnBrk="1" hangingPunct="1">
              <a:lnSpc>
                <a:spcPct val="103000"/>
              </a:lnSpc>
              <a:spcBef>
                <a:spcPts val="1925"/>
              </a:spcBef>
              <a:defRPr/>
            </a:pPr>
            <a:r>
              <a:rPr lang="zh-CN" altLang="en-US" sz="3600" dirty="0">
                <a:latin typeface="Book Antiqua" panose="02040602050305030304" pitchFamily="18" charset="0"/>
              </a:rPr>
              <a:t>当插入到一个堆中时，由形状不变性，可知道新结点的位置，但可能违反了排序不变性。</a:t>
            </a:r>
            <a:endParaRPr lang="en-US" altLang="zh-CN" sz="3600" dirty="0">
              <a:latin typeface="Book Antiqua" panose="02040602050305030304" pitchFamily="18" charset="0"/>
            </a:endParaRPr>
          </a:p>
          <a:p>
            <a:pPr indent="955675" algn="just" eaLnBrk="1" hangingPunct="1">
              <a:lnSpc>
                <a:spcPct val="103000"/>
              </a:lnSpc>
              <a:spcBef>
                <a:spcPts val="1925"/>
              </a:spcBef>
              <a:defRPr/>
            </a:pPr>
            <a:r>
              <a:rPr lang="zh-CN" altLang="en-US" sz="3600" dirty="0">
                <a:latin typeface="Book Antiqua" panose="02040602050305030304" pitchFamily="18" charset="0"/>
              </a:rPr>
              <a:t>不管三七二十一，先这么做了，以后再恢复排序不变性。例如：</a:t>
            </a:r>
            <a:endParaRPr lang="en-US" altLang="zh-CN" sz="3600" dirty="0">
              <a:latin typeface="Book Antiqua" panose="02040602050305030304" pitchFamily="18" charset="0"/>
            </a:endParaRPr>
          </a:p>
        </p:txBody>
      </p:sp>
      <p:pic>
        <p:nvPicPr>
          <p:cNvPr id="16387" name="图片 1">
            <a:extLst>
              <a:ext uri="{FF2B5EF4-FFF2-40B4-BE49-F238E27FC236}">
                <a16:creationId xmlns:a16="http://schemas.microsoft.com/office/drawing/2014/main" id="{7B0A1EF8-E4AF-4C7F-8F4A-40FF730388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791200"/>
            <a:ext cx="8135938"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Blend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TotalTime>
  <Words>1280</Words>
  <Application>Microsoft Office PowerPoint</Application>
  <PresentationFormat>自定义</PresentationFormat>
  <Paragraphs>103</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Meiryo</vt:lpstr>
      <vt:lpstr>宋体</vt:lpstr>
      <vt:lpstr>Arial</vt:lpstr>
      <vt:lpstr>Book Antiqua</vt:lpstr>
      <vt:lpstr>Calibri</vt:lpstr>
      <vt:lpstr>Calibri Light</vt:lpstr>
      <vt:lpstr>Tahoma</vt:lpstr>
      <vt:lpstr>Times New Roman</vt:lpstr>
      <vt:lpstr>Verdana</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jrc</dc:creator>
  <cp:lastModifiedBy>Renchao Jin</cp:lastModifiedBy>
  <cp:revision>59</cp:revision>
  <dcterms:created xsi:type="dcterms:W3CDTF">2015-01-12T10:10:13Z</dcterms:created>
  <dcterms:modified xsi:type="dcterms:W3CDTF">2021-12-13T12:16:03Z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2014-03-17T00:00:00Z</vt:filetime>
  </property>
  <property fmtid="{D5CDD505-2E9C-101B-9397-08002B2CF9AE}" pid="3" name="LastSaved">
    <vt:filetime>2015-01-12T00:00:00Z</vt:filetime>
  </property>
</Properties>
</file>