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2" r:id="rId2"/>
    <p:sldId id="256" r:id="rId3"/>
    <p:sldId id="273" r:id="rId4"/>
    <p:sldId id="274" r:id="rId5"/>
    <p:sldId id="275" r:id="rId6"/>
    <p:sldId id="258" r:id="rId7"/>
    <p:sldId id="259" r:id="rId8"/>
    <p:sldId id="260" r:id="rId9"/>
    <p:sldId id="276" r:id="rId10"/>
    <p:sldId id="261" r:id="rId11"/>
    <p:sldId id="277" r:id="rId12"/>
    <p:sldId id="263" r:id="rId13"/>
    <p:sldId id="264" r:id="rId14"/>
    <p:sldId id="278" r:id="rId15"/>
    <p:sldId id="265" r:id="rId16"/>
    <p:sldId id="279" r:id="rId17"/>
    <p:sldId id="266" r:id="rId18"/>
    <p:sldId id="268" r:id="rId19"/>
    <p:sldId id="269" r:id="rId20"/>
    <p:sldId id="270" r:id="rId21"/>
    <p:sldId id="280" r:id="rId22"/>
    <p:sldId id="271" r:id="rId23"/>
    <p:sldId id="281" r:id="rId24"/>
  </p:sldIdLst>
  <p:sldSz cx="13411200" cy="10058400"/>
  <p:notesSz cx="7772400" cy="100584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37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32" autoAdjust="0"/>
  </p:normalViewPr>
  <p:slideViewPr>
    <p:cSldViewPr>
      <p:cViewPr varScale="1">
        <p:scale>
          <a:sx n="66" d="100"/>
          <a:sy n="66" d="100"/>
        </p:scale>
        <p:origin x="930" y="84"/>
      </p:cViewPr>
      <p:guideLst>
        <p:guide orient="horz" pos="2880"/>
        <p:guide pos="37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3C7C271B-AD59-4AF7-8769-3536E5EDBE21}"/>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498487FA-0EFB-4134-9683-0AAE0A051C86}"/>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1866106D-A04F-4775-8B21-D686F30F664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1805FEF8-F623-41C1-8099-9269577AC7D2}"/>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7BCDF077-153B-47AC-BEEF-B988FE4A0C28}"/>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55AA4559-8B15-4AC7-AF4E-225034508349}"/>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r>
              <a:rPr lang="en-US" dirty="0" err="1" smtClean="0"/>
              <a:t>int</a:t>
            </a:r>
            <a:r>
              <a:rPr lang="en-US" dirty="0" smtClean="0"/>
              <a:t>  </a:t>
            </a:r>
            <a:r>
              <a:rPr lang="en-US" dirty="0" err="1" smtClean="0"/>
              <a:t>i</a:t>
            </a:r>
            <a:r>
              <a:rPr lang="en-US" dirty="0" smtClean="0"/>
              <a:t>  =  H-&gt;next  -  1;</a:t>
            </a:r>
          </a:p>
          <a:p>
            <a:pPr eaLnBrk="1" fontAlgn="auto" hangingPunct="1">
              <a:spcBef>
                <a:spcPts val="0"/>
              </a:spcBef>
              <a:spcAft>
                <a:spcPts val="0"/>
              </a:spcAft>
              <a:defRPr/>
            </a:pPr>
            <a:r>
              <a:rPr lang="en-US" dirty="0" smtClean="0"/>
              <a:t>while  (</a:t>
            </a:r>
            <a:r>
              <a:rPr lang="en-US" dirty="0" err="1" smtClean="0"/>
              <a:t>i</a:t>
            </a:r>
            <a:r>
              <a:rPr lang="en-US" dirty="0" smtClean="0"/>
              <a:t>  &gt;  1  &amp;&amp;  priority(</a:t>
            </a:r>
            <a:r>
              <a:rPr lang="en-US" dirty="0" err="1" smtClean="0"/>
              <a:t>H,i</a:t>
            </a:r>
            <a:r>
              <a:rPr lang="en-US" dirty="0" smtClean="0"/>
              <a:t>)  &lt;  priority(</a:t>
            </a:r>
            <a:r>
              <a:rPr lang="en-US" dirty="0" err="1" smtClean="0"/>
              <a:t>H,i</a:t>
            </a:r>
            <a:r>
              <a:rPr lang="en-US" dirty="0" smtClean="0"/>
              <a:t>/2))</a:t>
            </a:r>
          </a:p>
          <a:p>
            <a:pPr eaLnBrk="1" fontAlgn="auto" hangingPunct="1">
              <a:spcBef>
                <a:spcPts val="0"/>
              </a:spcBef>
              <a:spcAft>
                <a:spcPts val="0"/>
              </a:spcAft>
              <a:defRPr/>
            </a:pPr>
            <a:r>
              <a:rPr lang="en-US" dirty="0" smtClean="0"/>
              <a:t>//@</a:t>
            </a:r>
            <a:r>
              <a:rPr lang="en-US" dirty="0" err="1" smtClean="0"/>
              <a:t>loop_invariant</a:t>
            </a:r>
            <a:r>
              <a:rPr lang="en-US" dirty="0" smtClean="0"/>
              <a:t>  1  &lt;=  </a:t>
            </a:r>
            <a:r>
              <a:rPr lang="en-US" dirty="0" err="1" smtClean="0"/>
              <a:t>i</a:t>
            </a:r>
            <a:r>
              <a:rPr lang="en-US" dirty="0" smtClean="0"/>
              <a:t>  &amp;&amp;  </a:t>
            </a:r>
            <a:r>
              <a:rPr lang="en-US" dirty="0" err="1" smtClean="0"/>
              <a:t>i</a:t>
            </a:r>
            <a:r>
              <a:rPr lang="en-US" dirty="0" smtClean="0"/>
              <a:t>  &lt;  H-&gt;next;           </a:t>
            </a:r>
            <a:r>
              <a:rPr lang="zh-CN" altLang="en-US" dirty="0" smtClean="0"/>
              <a:t>（</a:t>
            </a:r>
            <a:r>
              <a:rPr lang="en-US" altLang="zh-CN" dirty="0" smtClean="0"/>
              <a:t>LI 1</a:t>
            </a:r>
            <a:r>
              <a:rPr lang="zh-CN" altLang="en-US" dirty="0" smtClean="0"/>
              <a:t>）</a:t>
            </a:r>
            <a:endParaRPr lang="en-US" dirty="0" smtClean="0"/>
          </a:p>
          <a:p>
            <a:pPr eaLnBrk="1" fontAlgn="auto" hangingPunct="1">
              <a:spcBef>
                <a:spcPts val="0"/>
              </a:spcBef>
              <a:spcAft>
                <a:spcPts val="0"/>
              </a:spcAft>
              <a:defRPr/>
            </a:pPr>
            <a:r>
              <a:rPr lang="en-US" dirty="0" smtClean="0"/>
              <a:t>//@</a:t>
            </a:r>
            <a:r>
              <a:rPr lang="en-US" dirty="0" err="1" smtClean="0"/>
              <a:t>loop_invariant</a:t>
            </a:r>
            <a:r>
              <a:rPr lang="en-US" dirty="0" smtClean="0"/>
              <a:t>  </a:t>
            </a:r>
            <a:r>
              <a:rPr lang="en-US" dirty="0" err="1" smtClean="0"/>
              <a:t>is_heap_except_up</a:t>
            </a:r>
            <a:r>
              <a:rPr lang="en-US" dirty="0" smtClean="0"/>
              <a:t>(H,  </a:t>
            </a:r>
            <a:r>
              <a:rPr lang="en-US" dirty="0" err="1" smtClean="0"/>
              <a:t>i</a:t>
            </a:r>
            <a:r>
              <a:rPr lang="en-US" dirty="0" smtClean="0"/>
              <a:t>);               </a:t>
            </a:r>
            <a:r>
              <a:rPr lang="zh-CN" altLang="en-US" dirty="0" smtClean="0"/>
              <a:t>（</a:t>
            </a:r>
            <a:r>
              <a:rPr lang="en-US" altLang="zh-CN" dirty="0" smtClean="0"/>
              <a:t>LI 2</a:t>
            </a:r>
            <a:r>
              <a:rPr lang="zh-CN" altLang="en-US" dirty="0" smtClean="0"/>
              <a:t>）</a:t>
            </a:r>
            <a:endParaRPr lang="en-US" dirty="0" smtClean="0"/>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swap(H-&gt;data,  </a:t>
            </a:r>
            <a:r>
              <a:rPr lang="en-US" dirty="0" err="1" smtClean="0"/>
              <a:t>i</a:t>
            </a:r>
            <a:r>
              <a:rPr lang="en-US" dirty="0" smtClean="0"/>
              <a:t>,  </a:t>
            </a:r>
            <a:r>
              <a:rPr lang="en-US" dirty="0" err="1" smtClean="0"/>
              <a:t>i</a:t>
            </a:r>
            <a:r>
              <a:rPr lang="en-US" dirty="0" smtClean="0"/>
              <a:t>/2); </a:t>
            </a:r>
          </a:p>
          <a:p>
            <a:pPr eaLnBrk="1" fontAlgn="auto" hangingPunct="1">
              <a:spcBef>
                <a:spcPts val="0"/>
              </a:spcBef>
              <a:spcAft>
                <a:spcPts val="0"/>
              </a:spcAft>
              <a:defRPr/>
            </a:pPr>
            <a:r>
              <a:rPr lang="en-US" dirty="0" err="1" smtClean="0"/>
              <a:t>i</a:t>
            </a:r>
            <a:r>
              <a:rPr lang="en-US" dirty="0" smtClean="0"/>
              <a:t>  =  </a:t>
            </a:r>
            <a:r>
              <a:rPr lang="en-US" dirty="0" err="1" smtClean="0"/>
              <a:t>i</a:t>
            </a:r>
            <a:r>
              <a:rPr lang="en-US" dirty="0" smtClean="0"/>
              <a:t>/2;</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B2C3F95B-C0E8-4CBB-B0A3-E7E6083AAEAC}"/>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DE53465A-1303-409B-97EA-0F88BED1DB18}"/>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9CE93604-1357-4FAC-A90D-B307D947B8B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85724D49-2B48-4271-A8F4-4D7E7CB2171E}"/>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43269947-6E67-4EFF-9498-6EED571D5F56}"/>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EE9A808C-8134-459A-B18D-461F63A7E4B1}"/>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83B4F007-563C-40B3-97EB-BD32AA87E744}"/>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63F8616F-29B5-44C5-8E4A-DAFFCE1539C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1E44EDAA-9AA9-4C62-B740-17A2F20DCC46}"/>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C7CA60B0-7BEC-4F44-BEA3-505814C78D43}"/>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509B7B52-0A73-4E70-B46F-B01DF941EF34}"/>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7D2830D3-216D-4BD6-BCD1-4C304050BCF4}"/>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8139C9A2-4FBC-4DF6-830E-8D5C8424EE1B}"/>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B46C9C4F-426C-4DEC-BAFC-184FCD8F1E02}"/>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C44C9493-A148-4A55-903B-AD0D7D45CE0F}"/>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503846EA-A15D-4DAE-8849-65576E476CB9}"/>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5840" y="3118105"/>
            <a:ext cx="11399520"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2011681" y="5632704"/>
            <a:ext cx="9387838" cy="276999"/>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D4FF8341-3EC5-4467-A7C6-890DE7C2323E}"/>
              </a:ext>
            </a:extLst>
          </p:cNvPr>
          <p:cNvSpPr>
            <a:spLocks noGrp="1"/>
          </p:cNvSpPr>
          <p:nvPr>
            <p:ph type="ftr" sz="quarter" idx="10"/>
          </p:nvPr>
        </p:nvSpPr>
        <p:spPr/>
        <p:txBody>
          <a:bodyPr/>
          <a:lstStyle>
            <a:lvl1pPr>
              <a:defRPr/>
            </a:lvl1pPr>
          </a:lstStyle>
          <a:p>
            <a:pPr>
              <a:defRPr/>
            </a:pPr>
            <a:r>
              <a:rPr lang="en-US"/>
              <a:t>L</a:t>
            </a:r>
            <a:r>
              <a:rPr lang="en-US" sz="1380" spc="60"/>
              <a:t>E</a:t>
            </a:r>
            <a:r>
              <a:rPr lang="en-US" sz="1380" spc="69"/>
              <a:t>C</a:t>
            </a:r>
            <a:r>
              <a:rPr lang="en-US" sz="1380"/>
              <a:t>TUR</a:t>
            </a:r>
            <a:r>
              <a:rPr lang="en-US" sz="1380" spc="-9"/>
              <a:t>E</a:t>
            </a:r>
            <a:r>
              <a:rPr lang="en-US" sz="1380" spc="164"/>
              <a:t> </a:t>
            </a:r>
            <a:r>
              <a:rPr lang="en-US"/>
              <a:t>N</a:t>
            </a:r>
            <a:r>
              <a:rPr lang="en-US" sz="1380"/>
              <a:t>OTE</a:t>
            </a:r>
            <a:r>
              <a:rPr lang="en-US" sz="1380" spc="-9"/>
              <a:t>S</a:t>
            </a:r>
            <a:endParaRPr lang="en-US" spc="0"/>
          </a:p>
        </p:txBody>
      </p:sp>
      <p:sp>
        <p:nvSpPr>
          <p:cNvPr id="5" name="Holder 5">
            <a:extLst>
              <a:ext uri="{FF2B5EF4-FFF2-40B4-BE49-F238E27FC236}">
                <a16:creationId xmlns:a16="http://schemas.microsoft.com/office/drawing/2014/main" id="{6425786B-56CB-468A-BBD0-F12DFE47A21D}"/>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20</a:t>
            </a:r>
            <a:r>
              <a:rPr lang="en-US" spc="-9"/>
              <a:t>,</a:t>
            </a:r>
            <a:r>
              <a:rPr lang="en-US" spc="78"/>
              <a:t> </a:t>
            </a:r>
            <a:r>
              <a:rPr lang="en-US" spc="60"/>
              <a:t>201</a:t>
            </a:r>
            <a:r>
              <a:rPr lang="en-US" spc="-9"/>
              <a:t>4</a:t>
            </a:r>
            <a:endParaRPr lang="en-US" sz="1380" spc="0"/>
          </a:p>
        </p:txBody>
      </p:sp>
      <p:sp>
        <p:nvSpPr>
          <p:cNvPr id="6" name="Holder 6">
            <a:extLst>
              <a:ext uri="{FF2B5EF4-FFF2-40B4-BE49-F238E27FC236}">
                <a16:creationId xmlns:a16="http://schemas.microsoft.com/office/drawing/2014/main" id="{FFC2D05E-8972-4A1E-A5F1-FBA93E8367D2}"/>
              </a:ext>
            </a:extLst>
          </p:cNvPr>
          <p:cNvSpPr>
            <a:spLocks noGrp="1"/>
          </p:cNvSpPr>
          <p:nvPr>
            <p:ph type="sldNum" sz="quarter" idx="12"/>
          </p:nvPr>
        </p:nvSpPr>
        <p:spPr/>
        <p:txBody>
          <a:bodyPr/>
          <a:lstStyle>
            <a:lvl1pPr>
              <a:defRPr/>
            </a:lvl1pPr>
          </a:lstStyle>
          <a:p>
            <a:fld id="{14F64A69-FCD0-4234-9D20-00D48546BC7D}" type="slidenum">
              <a:rPr lang="zh-CN" altLang="zh-CN"/>
              <a:pPr/>
              <a:t>‹#›</a:t>
            </a:fld>
            <a:endParaRPr lang="zh-CN" altLang="zh-CN"/>
          </a:p>
        </p:txBody>
      </p:sp>
    </p:spTree>
    <p:extLst>
      <p:ext uri="{BB962C8B-B14F-4D97-AF65-F5344CB8AC3E}">
        <p14:creationId xmlns:p14="http://schemas.microsoft.com/office/powerpoint/2010/main" val="238546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530E31B9-F583-42DC-8514-F19161A50BC2}"/>
              </a:ext>
            </a:extLst>
          </p:cNvPr>
          <p:cNvSpPr>
            <a:spLocks noGrp="1"/>
          </p:cNvSpPr>
          <p:nvPr>
            <p:ph type="ftr" sz="quarter" idx="10"/>
          </p:nvPr>
        </p:nvSpPr>
        <p:spPr/>
        <p:txBody>
          <a:bodyPr/>
          <a:lstStyle>
            <a:lvl1pPr>
              <a:defRPr/>
            </a:lvl1pPr>
          </a:lstStyle>
          <a:p>
            <a:pPr>
              <a:defRPr/>
            </a:pPr>
            <a:r>
              <a:rPr lang="en-US"/>
              <a:t>L</a:t>
            </a:r>
            <a:r>
              <a:rPr lang="en-US" sz="1380" spc="60"/>
              <a:t>E</a:t>
            </a:r>
            <a:r>
              <a:rPr lang="en-US" sz="1380" spc="69"/>
              <a:t>C</a:t>
            </a:r>
            <a:r>
              <a:rPr lang="en-US" sz="1380"/>
              <a:t>TUR</a:t>
            </a:r>
            <a:r>
              <a:rPr lang="en-US" sz="1380" spc="-9"/>
              <a:t>E</a:t>
            </a:r>
            <a:r>
              <a:rPr lang="en-US" sz="1380" spc="164"/>
              <a:t> </a:t>
            </a:r>
            <a:r>
              <a:rPr lang="en-US"/>
              <a:t>N</a:t>
            </a:r>
            <a:r>
              <a:rPr lang="en-US" sz="1380"/>
              <a:t>OTE</a:t>
            </a:r>
            <a:r>
              <a:rPr lang="en-US" sz="1380" spc="-9"/>
              <a:t>S</a:t>
            </a:r>
            <a:endParaRPr lang="en-US" spc="0"/>
          </a:p>
        </p:txBody>
      </p:sp>
      <p:sp>
        <p:nvSpPr>
          <p:cNvPr id="5" name="Holder 5">
            <a:extLst>
              <a:ext uri="{FF2B5EF4-FFF2-40B4-BE49-F238E27FC236}">
                <a16:creationId xmlns:a16="http://schemas.microsoft.com/office/drawing/2014/main" id="{3FB2DA1A-76BE-49CD-8C92-BAEA81587E5A}"/>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20</a:t>
            </a:r>
            <a:r>
              <a:rPr lang="en-US" spc="-9"/>
              <a:t>,</a:t>
            </a:r>
            <a:r>
              <a:rPr lang="en-US" spc="78"/>
              <a:t> </a:t>
            </a:r>
            <a:r>
              <a:rPr lang="en-US" spc="60"/>
              <a:t>201</a:t>
            </a:r>
            <a:r>
              <a:rPr lang="en-US" spc="-9"/>
              <a:t>4</a:t>
            </a:r>
            <a:endParaRPr lang="en-US" sz="1380" spc="0"/>
          </a:p>
        </p:txBody>
      </p:sp>
      <p:sp>
        <p:nvSpPr>
          <p:cNvPr id="6" name="Holder 6">
            <a:extLst>
              <a:ext uri="{FF2B5EF4-FFF2-40B4-BE49-F238E27FC236}">
                <a16:creationId xmlns:a16="http://schemas.microsoft.com/office/drawing/2014/main" id="{A9D23C90-390C-4986-8176-4A98D9AF93EB}"/>
              </a:ext>
            </a:extLst>
          </p:cNvPr>
          <p:cNvSpPr>
            <a:spLocks noGrp="1"/>
          </p:cNvSpPr>
          <p:nvPr>
            <p:ph type="sldNum" sz="quarter" idx="12"/>
          </p:nvPr>
        </p:nvSpPr>
        <p:spPr/>
        <p:txBody>
          <a:bodyPr/>
          <a:lstStyle>
            <a:lvl1pPr>
              <a:defRPr/>
            </a:lvl1pPr>
          </a:lstStyle>
          <a:p>
            <a:fld id="{4F74C72C-B368-429C-8503-0EA65F6BB0AE}" type="slidenum">
              <a:rPr lang="zh-CN" altLang="zh-CN"/>
              <a:pPr/>
              <a:t>‹#›</a:t>
            </a:fld>
            <a:endParaRPr lang="zh-CN" altLang="zh-CN"/>
          </a:p>
        </p:txBody>
      </p:sp>
    </p:spTree>
    <p:extLst>
      <p:ext uri="{BB962C8B-B14F-4D97-AF65-F5344CB8AC3E}">
        <p14:creationId xmlns:p14="http://schemas.microsoft.com/office/powerpoint/2010/main" val="10854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670560" y="2313432"/>
            <a:ext cx="5833872" cy="276999"/>
          </a:xfrm>
          <a:prstGeom prst="rect">
            <a:avLst/>
          </a:prstGeom>
        </p:spPr>
        <p:txBody>
          <a:bodyPr/>
          <a:lstStyle>
            <a:lvl1pPr>
              <a:defRPr/>
            </a:lvl1pPr>
          </a:lstStyle>
          <a:p>
            <a:endParaRPr/>
          </a:p>
        </p:txBody>
      </p:sp>
      <p:sp>
        <p:nvSpPr>
          <p:cNvPr id="4" name="Holder 4"/>
          <p:cNvSpPr>
            <a:spLocks noGrp="1"/>
          </p:cNvSpPr>
          <p:nvPr>
            <p:ph sz="half" idx="3"/>
          </p:nvPr>
        </p:nvSpPr>
        <p:spPr>
          <a:xfrm>
            <a:off x="6906766" y="2313432"/>
            <a:ext cx="5833872" cy="276999"/>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D86A57B0-17B4-443A-9261-4BA64D6B7A1B}"/>
              </a:ext>
            </a:extLst>
          </p:cNvPr>
          <p:cNvSpPr>
            <a:spLocks noGrp="1"/>
          </p:cNvSpPr>
          <p:nvPr>
            <p:ph type="ftr" sz="quarter" idx="10"/>
          </p:nvPr>
        </p:nvSpPr>
        <p:spPr/>
        <p:txBody>
          <a:bodyPr/>
          <a:lstStyle>
            <a:lvl1pPr>
              <a:defRPr/>
            </a:lvl1pPr>
          </a:lstStyle>
          <a:p>
            <a:pPr>
              <a:defRPr/>
            </a:pPr>
            <a:r>
              <a:rPr lang="en-US"/>
              <a:t>L</a:t>
            </a:r>
            <a:r>
              <a:rPr lang="en-US" sz="1380" spc="60"/>
              <a:t>E</a:t>
            </a:r>
            <a:r>
              <a:rPr lang="en-US" sz="1380" spc="69"/>
              <a:t>C</a:t>
            </a:r>
            <a:r>
              <a:rPr lang="en-US" sz="1380"/>
              <a:t>TUR</a:t>
            </a:r>
            <a:r>
              <a:rPr lang="en-US" sz="1380" spc="-9"/>
              <a:t>E</a:t>
            </a:r>
            <a:r>
              <a:rPr lang="en-US" sz="1380" spc="164"/>
              <a:t> </a:t>
            </a:r>
            <a:r>
              <a:rPr lang="en-US"/>
              <a:t>N</a:t>
            </a:r>
            <a:r>
              <a:rPr lang="en-US" sz="1380"/>
              <a:t>OTE</a:t>
            </a:r>
            <a:r>
              <a:rPr lang="en-US" sz="1380" spc="-9"/>
              <a:t>S</a:t>
            </a:r>
            <a:endParaRPr lang="en-US" spc="0"/>
          </a:p>
        </p:txBody>
      </p:sp>
      <p:sp>
        <p:nvSpPr>
          <p:cNvPr id="6" name="Holder 5">
            <a:extLst>
              <a:ext uri="{FF2B5EF4-FFF2-40B4-BE49-F238E27FC236}">
                <a16:creationId xmlns:a16="http://schemas.microsoft.com/office/drawing/2014/main" id="{4EE5F2E9-97E7-43A4-AF64-EC4F008D247E}"/>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20</a:t>
            </a:r>
            <a:r>
              <a:rPr lang="en-US" spc="-9"/>
              <a:t>,</a:t>
            </a:r>
            <a:r>
              <a:rPr lang="en-US" spc="78"/>
              <a:t> </a:t>
            </a:r>
            <a:r>
              <a:rPr lang="en-US" spc="60"/>
              <a:t>201</a:t>
            </a:r>
            <a:r>
              <a:rPr lang="en-US" spc="-9"/>
              <a:t>4</a:t>
            </a:r>
            <a:endParaRPr lang="en-US" sz="1380" spc="0"/>
          </a:p>
        </p:txBody>
      </p:sp>
      <p:sp>
        <p:nvSpPr>
          <p:cNvPr id="7" name="Holder 6">
            <a:extLst>
              <a:ext uri="{FF2B5EF4-FFF2-40B4-BE49-F238E27FC236}">
                <a16:creationId xmlns:a16="http://schemas.microsoft.com/office/drawing/2014/main" id="{0D13380B-5C53-404B-A9DA-ADA83610A126}"/>
              </a:ext>
            </a:extLst>
          </p:cNvPr>
          <p:cNvSpPr>
            <a:spLocks noGrp="1"/>
          </p:cNvSpPr>
          <p:nvPr>
            <p:ph type="sldNum" sz="quarter" idx="12"/>
          </p:nvPr>
        </p:nvSpPr>
        <p:spPr/>
        <p:txBody>
          <a:bodyPr/>
          <a:lstStyle>
            <a:lvl1pPr>
              <a:defRPr/>
            </a:lvl1pPr>
          </a:lstStyle>
          <a:p>
            <a:fld id="{EB40E227-C2DB-4546-9184-A6C8814CE3EF}" type="slidenum">
              <a:rPr lang="zh-CN" altLang="zh-CN"/>
              <a:pPr/>
              <a:t>‹#›</a:t>
            </a:fld>
            <a:endParaRPr lang="zh-CN" altLang="zh-CN"/>
          </a:p>
        </p:txBody>
      </p:sp>
    </p:spTree>
    <p:extLst>
      <p:ext uri="{BB962C8B-B14F-4D97-AF65-F5344CB8AC3E}">
        <p14:creationId xmlns:p14="http://schemas.microsoft.com/office/powerpoint/2010/main" val="17805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91C6C2D0-0390-462D-B5D9-59058D288FF1}"/>
              </a:ext>
            </a:extLst>
          </p:cNvPr>
          <p:cNvSpPr>
            <a:spLocks noGrp="1"/>
          </p:cNvSpPr>
          <p:nvPr>
            <p:ph type="ftr" sz="quarter" idx="10"/>
          </p:nvPr>
        </p:nvSpPr>
        <p:spPr/>
        <p:txBody>
          <a:bodyPr/>
          <a:lstStyle>
            <a:lvl1pPr>
              <a:defRPr/>
            </a:lvl1pPr>
          </a:lstStyle>
          <a:p>
            <a:pPr>
              <a:defRPr/>
            </a:pPr>
            <a:r>
              <a:rPr lang="en-US"/>
              <a:t>L</a:t>
            </a:r>
            <a:r>
              <a:rPr lang="en-US" sz="1380" spc="60"/>
              <a:t>E</a:t>
            </a:r>
            <a:r>
              <a:rPr lang="en-US" sz="1380" spc="69"/>
              <a:t>C</a:t>
            </a:r>
            <a:r>
              <a:rPr lang="en-US" sz="1380"/>
              <a:t>TUR</a:t>
            </a:r>
            <a:r>
              <a:rPr lang="en-US" sz="1380" spc="-9"/>
              <a:t>E</a:t>
            </a:r>
            <a:r>
              <a:rPr lang="en-US" sz="1380" spc="164"/>
              <a:t> </a:t>
            </a:r>
            <a:r>
              <a:rPr lang="en-US"/>
              <a:t>N</a:t>
            </a:r>
            <a:r>
              <a:rPr lang="en-US" sz="1380"/>
              <a:t>OTE</a:t>
            </a:r>
            <a:r>
              <a:rPr lang="en-US" sz="1380" spc="-9"/>
              <a:t>S</a:t>
            </a:r>
            <a:endParaRPr lang="en-US" spc="0"/>
          </a:p>
        </p:txBody>
      </p:sp>
      <p:sp>
        <p:nvSpPr>
          <p:cNvPr id="4" name="Holder 5">
            <a:extLst>
              <a:ext uri="{FF2B5EF4-FFF2-40B4-BE49-F238E27FC236}">
                <a16:creationId xmlns:a16="http://schemas.microsoft.com/office/drawing/2014/main" id="{6D0F581D-62E6-493E-8458-F2AF282851B5}"/>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20</a:t>
            </a:r>
            <a:r>
              <a:rPr lang="en-US" spc="-9"/>
              <a:t>,</a:t>
            </a:r>
            <a:r>
              <a:rPr lang="en-US" spc="78"/>
              <a:t> </a:t>
            </a:r>
            <a:r>
              <a:rPr lang="en-US" spc="60"/>
              <a:t>201</a:t>
            </a:r>
            <a:r>
              <a:rPr lang="en-US" spc="-9"/>
              <a:t>4</a:t>
            </a:r>
            <a:endParaRPr lang="en-US" sz="1380" spc="0"/>
          </a:p>
        </p:txBody>
      </p:sp>
      <p:sp>
        <p:nvSpPr>
          <p:cNvPr id="5" name="Holder 6">
            <a:extLst>
              <a:ext uri="{FF2B5EF4-FFF2-40B4-BE49-F238E27FC236}">
                <a16:creationId xmlns:a16="http://schemas.microsoft.com/office/drawing/2014/main" id="{060425FF-F2D4-4E56-BC5B-8EF6C6F465E3}"/>
              </a:ext>
            </a:extLst>
          </p:cNvPr>
          <p:cNvSpPr>
            <a:spLocks noGrp="1"/>
          </p:cNvSpPr>
          <p:nvPr>
            <p:ph type="sldNum" sz="quarter" idx="12"/>
          </p:nvPr>
        </p:nvSpPr>
        <p:spPr/>
        <p:txBody>
          <a:bodyPr/>
          <a:lstStyle>
            <a:lvl1pPr>
              <a:defRPr/>
            </a:lvl1pPr>
          </a:lstStyle>
          <a:p>
            <a:fld id="{5406EEAD-28BA-43FC-A903-ECB94006532C}" type="slidenum">
              <a:rPr lang="zh-CN" altLang="zh-CN"/>
              <a:pPr/>
              <a:t>‹#›</a:t>
            </a:fld>
            <a:endParaRPr lang="zh-CN" altLang="zh-CN"/>
          </a:p>
        </p:txBody>
      </p:sp>
    </p:spTree>
    <p:extLst>
      <p:ext uri="{BB962C8B-B14F-4D97-AF65-F5344CB8AC3E}">
        <p14:creationId xmlns:p14="http://schemas.microsoft.com/office/powerpoint/2010/main" val="308223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A627DE4D-CCD4-4D6A-96D7-AFC5BC3E305E}"/>
              </a:ext>
            </a:extLst>
          </p:cNvPr>
          <p:cNvSpPr>
            <a:spLocks noGrp="1"/>
          </p:cNvSpPr>
          <p:nvPr>
            <p:ph type="ftr" sz="quarter" idx="10"/>
          </p:nvPr>
        </p:nvSpPr>
        <p:spPr/>
        <p:txBody>
          <a:bodyPr/>
          <a:lstStyle>
            <a:lvl1pPr>
              <a:defRPr/>
            </a:lvl1pPr>
          </a:lstStyle>
          <a:p>
            <a:pPr>
              <a:defRPr/>
            </a:pPr>
            <a:r>
              <a:rPr lang="en-US"/>
              <a:t>L</a:t>
            </a:r>
            <a:r>
              <a:rPr lang="en-US" sz="1380" spc="60"/>
              <a:t>E</a:t>
            </a:r>
            <a:r>
              <a:rPr lang="en-US" sz="1380" spc="69"/>
              <a:t>C</a:t>
            </a:r>
            <a:r>
              <a:rPr lang="en-US" sz="1380"/>
              <a:t>TUR</a:t>
            </a:r>
            <a:r>
              <a:rPr lang="en-US" sz="1380" spc="-9"/>
              <a:t>E</a:t>
            </a:r>
            <a:r>
              <a:rPr lang="en-US" sz="1380" spc="164"/>
              <a:t> </a:t>
            </a:r>
            <a:r>
              <a:rPr lang="en-US"/>
              <a:t>N</a:t>
            </a:r>
            <a:r>
              <a:rPr lang="en-US" sz="1380"/>
              <a:t>OTE</a:t>
            </a:r>
            <a:r>
              <a:rPr lang="en-US" sz="1380" spc="-9"/>
              <a:t>S</a:t>
            </a:r>
            <a:endParaRPr lang="en-US" spc="0"/>
          </a:p>
        </p:txBody>
      </p:sp>
      <p:sp>
        <p:nvSpPr>
          <p:cNvPr id="3" name="Holder 5">
            <a:extLst>
              <a:ext uri="{FF2B5EF4-FFF2-40B4-BE49-F238E27FC236}">
                <a16:creationId xmlns:a16="http://schemas.microsoft.com/office/drawing/2014/main" id="{4A50AC56-87F6-4206-AB90-6D84FD41712A}"/>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20</a:t>
            </a:r>
            <a:r>
              <a:rPr lang="en-US" spc="-9"/>
              <a:t>,</a:t>
            </a:r>
            <a:r>
              <a:rPr lang="en-US" spc="78"/>
              <a:t> </a:t>
            </a:r>
            <a:r>
              <a:rPr lang="en-US" spc="60"/>
              <a:t>201</a:t>
            </a:r>
            <a:r>
              <a:rPr lang="en-US" spc="-9"/>
              <a:t>4</a:t>
            </a:r>
            <a:endParaRPr lang="en-US" sz="1380" spc="0"/>
          </a:p>
        </p:txBody>
      </p:sp>
      <p:sp>
        <p:nvSpPr>
          <p:cNvPr id="4" name="Holder 6">
            <a:extLst>
              <a:ext uri="{FF2B5EF4-FFF2-40B4-BE49-F238E27FC236}">
                <a16:creationId xmlns:a16="http://schemas.microsoft.com/office/drawing/2014/main" id="{920C45DF-0647-41CC-8876-815CC3F132C4}"/>
              </a:ext>
            </a:extLst>
          </p:cNvPr>
          <p:cNvSpPr>
            <a:spLocks noGrp="1"/>
          </p:cNvSpPr>
          <p:nvPr>
            <p:ph type="sldNum" sz="quarter" idx="12"/>
          </p:nvPr>
        </p:nvSpPr>
        <p:spPr/>
        <p:txBody>
          <a:bodyPr/>
          <a:lstStyle>
            <a:lvl1pPr>
              <a:defRPr/>
            </a:lvl1pPr>
          </a:lstStyle>
          <a:p>
            <a:fld id="{EC19BA64-7F3A-4611-A91E-99104FF5FF2C}" type="slidenum">
              <a:rPr lang="zh-CN" altLang="zh-CN"/>
              <a:pPr/>
              <a:t>‹#›</a:t>
            </a:fld>
            <a:endParaRPr lang="zh-CN" altLang="zh-CN"/>
          </a:p>
        </p:txBody>
      </p:sp>
    </p:spTree>
    <p:extLst>
      <p:ext uri="{BB962C8B-B14F-4D97-AF65-F5344CB8AC3E}">
        <p14:creationId xmlns:p14="http://schemas.microsoft.com/office/powerpoint/2010/main" val="1285912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D13A9F86-693A-4751-A371-67C0AF8C0987}"/>
              </a:ext>
            </a:extLst>
          </p:cNvPr>
          <p:cNvSpPr>
            <a:spLocks noGrp="1"/>
          </p:cNvSpPr>
          <p:nvPr>
            <p:ph type="title"/>
          </p:nvPr>
        </p:nvSpPr>
        <p:spPr bwMode="auto">
          <a:xfrm>
            <a:off x="669925" y="401638"/>
            <a:ext cx="120713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zh-CN" altLang="zh-CN"/>
          </a:p>
        </p:txBody>
      </p:sp>
      <p:sp>
        <p:nvSpPr>
          <p:cNvPr id="1027" name="Holder 3">
            <a:extLst>
              <a:ext uri="{FF2B5EF4-FFF2-40B4-BE49-F238E27FC236}">
                <a16:creationId xmlns:a16="http://schemas.microsoft.com/office/drawing/2014/main" id="{82B05214-9715-463B-8022-BAA666B740E0}"/>
              </a:ext>
            </a:extLst>
          </p:cNvPr>
          <p:cNvSpPr>
            <a:spLocks noGrp="1"/>
          </p:cNvSpPr>
          <p:nvPr>
            <p:ph type="body" idx="1"/>
          </p:nvPr>
        </p:nvSpPr>
        <p:spPr bwMode="auto">
          <a:xfrm>
            <a:off x="669925" y="2312988"/>
            <a:ext cx="120713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zh-CN" altLang="zh-CN"/>
          </a:p>
        </p:txBody>
      </p:sp>
      <p:sp>
        <p:nvSpPr>
          <p:cNvPr id="4" name="Holder 4">
            <a:extLst>
              <a:ext uri="{FF2B5EF4-FFF2-40B4-BE49-F238E27FC236}">
                <a16:creationId xmlns:a16="http://schemas.microsoft.com/office/drawing/2014/main" id="{2B2AAC7B-F4E0-4223-823E-A99FC572B41E}"/>
              </a:ext>
            </a:extLst>
          </p:cNvPr>
          <p:cNvSpPr>
            <a:spLocks noGrp="1"/>
          </p:cNvSpPr>
          <p:nvPr>
            <p:ph type="ftr" sz="quarter" idx="5"/>
          </p:nvPr>
        </p:nvSpPr>
        <p:spPr>
          <a:xfrm>
            <a:off x="3395663" y="8793163"/>
            <a:ext cx="1671637" cy="265112"/>
          </a:xfrm>
          <a:prstGeom prst="rect">
            <a:avLst/>
          </a:prstGeom>
        </p:spPr>
        <p:txBody>
          <a:bodyPr wrap="square" lIns="0" tIns="0" rIns="0" bIns="0">
            <a:spAutoFit/>
          </a:bodyPr>
          <a:lstStyle>
            <a:lvl1pPr marL="21914" eaLnBrk="1" fontAlgn="auto" hangingPunct="1">
              <a:spcBef>
                <a:spcPts val="0"/>
              </a:spcBef>
              <a:spcAft>
                <a:spcPts val="0"/>
              </a:spcAft>
              <a:defRPr sz="1726" b="0" i="0" spc="52">
                <a:solidFill>
                  <a:schemeClr val="tx1"/>
                </a:solidFill>
                <a:latin typeface="Book Antiqua"/>
                <a:ea typeface="+mn-ea"/>
                <a:cs typeface="Book Antiqua"/>
              </a:defRPr>
            </a:lvl1pPr>
          </a:lstStyle>
          <a:p>
            <a:pPr>
              <a:defRPr/>
            </a:pPr>
            <a:r>
              <a:rPr lang="en-US"/>
              <a:t>L</a:t>
            </a:r>
            <a:r>
              <a:rPr lang="en-US" sz="1380" spc="60"/>
              <a:t>E</a:t>
            </a:r>
            <a:r>
              <a:rPr lang="en-US" sz="1380" spc="69"/>
              <a:t>C</a:t>
            </a:r>
            <a:r>
              <a:rPr lang="en-US" sz="1380"/>
              <a:t>TUR</a:t>
            </a:r>
            <a:r>
              <a:rPr lang="en-US" sz="1380" spc="-9"/>
              <a:t>E</a:t>
            </a:r>
            <a:r>
              <a:rPr lang="en-US" sz="1380" spc="164"/>
              <a:t> </a:t>
            </a:r>
            <a:r>
              <a:rPr lang="en-US"/>
              <a:t>N</a:t>
            </a:r>
            <a:r>
              <a:rPr lang="en-US" sz="1380"/>
              <a:t>OTE</a:t>
            </a:r>
            <a:r>
              <a:rPr lang="en-US" sz="1380" spc="-9"/>
              <a:t>S</a:t>
            </a:r>
            <a:endParaRPr lang="en-US" spc="0"/>
          </a:p>
        </p:txBody>
      </p:sp>
      <p:sp>
        <p:nvSpPr>
          <p:cNvPr id="5" name="Holder 5">
            <a:extLst>
              <a:ext uri="{FF2B5EF4-FFF2-40B4-BE49-F238E27FC236}">
                <a16:creationId xmlns:a16="http://schemas.microsoft.com/office/drawing/2014/main" id="{A4319327-4CD8-4AF6-9003-7DAAA0C37BC0}"/>
              </a:ext>
            </a:extLst>
          </p:cNvPr>
          <p:cNvSpPr>
            <a:spLocks noGrp="1"/>
          </p:cNvSpPr>
          <p:nvPr>
            <p:ph type="dt" sz="half" idx="6"/>
          </p:nvPr>
        </p:nvSpPr>
        <p:spPr>
          <a:xfrm>
            <a:off x="9577388" y="8793163"/>
            <a:ext cx="1711325" cy="265112"/>
          </a:xfrm>
          <a:prstGeom prst="rect">
            <a:avLst/>
          </a:prstGeom>
        </p:spPr>
        <p:txBody>
          <a:bodyPr wrap="square" lIns="0" tIns="0" rIns="0" bIns="0">
            <a:spAutoFit/>
          </a:bodyPr>
          <a:lstStyle>
            <a:lvl1pPr marL="21914" eaLnBrk="1" fontAlgn="auto" hangingPunct="1">
              <a:spcBef>
                <a:spcPts val="0"/>
              </a:spcBef>
              <a:spcAft>
                <a:spcPts val="0"/>
              </a:spcAft>
              <a:defRPr sz="1726" b="0" i="0" spc="52">
                <a:solidFill>
                  <a:schemeClr val="tx1"/>
                </a:solidFill>
                <a:latin typeface="Book Antiqua"/>
                <a:ea typeface="+mn-ea"/>
                <a:cs typeface="Book Antiqua"/>
              </a:defRPr>
            </a:lvl1pPr>
          </a:lstStyle>
          <a:p>
            <a:pPr>
              <a:defRPr/>
            </a:pPr>
            <a:r>
              <a:rPr lang="en-US"/>
              <a:t>M</a:t>
            </a:r>
            <a:r>
              <a:rPr lang="en-US" sz="1380"/>
              <a:t>ARC</a:t>
            </a:r>
            <a:r>
              <a:rPr lang="en-US" sz="1380" spc="-17"/>
              <a:t>H</a:t>
            </a:r>
            <a:r>
              <a:rPr lang="en-US" sz="1380" spc="164"/>
              <a:t> </a:t>
            </a:r>
            <a:r>
              <a:rPr lang="en-US" spc="60"/>
              <a:t>20</a:t>
            </a:r>
            <a:r>
              <a:rPr lang="en-US" spc="-9"/>
              <a:t>,</a:t>
            </a:r>
            <a:r>
              <a:rPr lang="en-US" spc="78"/>
              <a:t> </a:t>
            </a:r>
            <a:r>
              <a:rPr lang="en-US" spc="60"/>
              <a:t>201</a:t>
            </a:r>
            <a:r>
              <a:rPr lang="en-US" spc="-9"/>
              <a:t>4</a:t>
            </a:r>
            <a:endParaRPr lang="en-US" sz="1380" spc="0"/>
          </a:p>
        </p:txBody>
      </p:sp>
      <p:sp>
        <p:nvSpPr>
          <p:cNvPr id="6" name="Holder 6">
            <a:extLst>
              <a:ext uri="{FF2B5EF4-FFF2-40B4-BE49-F238E27FC236}">
                <a16:creationId xmlns:a16="http://schemas.microsoft.com/office/drawing/2014/main" id="{AD065E76-577E-4D73-8BA1-DF0D114383B4}"/>
              </a:ext>
            </a:extLst>
          </p:cNvPr>
          <p:cNvSpPr>
            <a:spLocks noGrp="1"/>
          </p:cNvSpPr>
          <p:nvPr>
            <p:ph type="sldNum" sz="quarter" idx="7"/>
          </p:nvPr>
        </p:nvSpPr>
        <p:spPr>
          <a:xfrm>
            <a:off x="9656763" y="9353550"/>
            <a:ext cx="3084512" cy="277813"/>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fld id="{F75EFFAA-F541-4BCD-AD32-279C58F41D6D}"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787400" algn="l" rtl="0" eaLnBrk="0" fontAlgn="base" hangingPunct="0">
        <a:spcBef>
          <a:spcPct val="20000"/>
        </a:spcBef>
        <a:spcAft>
          <a:spcPct val="0"/>
        </a:spcAft>
        <a:defRPr>
          <a:solidFill>
            <a:schemeClr val="tx1"/>
          </a:solidFill>
          <a:latin typeface="+mn-lt"/>
          <a:ea typeface="+mn-ea"/>
          <a:cs typeface="+mn-cs"/>
        </a:defRPr>
      </a:lvl2pPr>
      <a:lvl3pPr marL="1576388" algn="l" rtl="0" eaLnBrk="0" fontAlgn="base" hangingPunct="0">
        <a:spcBef>
          <a:spcPct val="20000"/>
        </a:spcBef>
        <a:spcAft>
          <a:spcPct val="0"/>
        </a:spcAft>
        <a:defRPr>
          <a:solidFill>
            <a:schemeClr val="tx1"/>
          </a:solidFill>
          <a:latin typeface="+mn-lt"/>
          <a:ea typeface="+mn-ea"/>
          <a:cs typeface="+mn-cs"/>
        </a:defRPr>
      </a:lvl3pPr>
      <a:lvl4pPr marL="2365375" algn="l" rtl="0" eaLnBrk="0" fontAlgn="base" hangingPunct="0">
        <a:spcBef>
          <a:spcPct val="20000"/>
        </a:spcBef>
        <a:spcAft>
          <a:spcPct val="0"/>
        </a:spcAft>
        <a:defRPr>
          <a:solidFill>
            <a:schemeClr val="tx1"/>
          </a:solidFill>
          <a:latin typeface="+mn-lt"/>
          <a:ea typeface="+mn-ea"/>
          <a:cs typeface="+mn-cs"/>
        </a:defRPr>
      </a:lvl4pPr>
      <a:lvl5pPr marL="3154363" algn="l" rtl="0" eaLnBrk="0" fontAlgn="base" hangingPunct="0">
        <a:spcBef>
          <a:spcPct val="20000"/>
        </a:spcBef>
        <a:spcAft>
          <a:spcPct val="0"/>
        </a:spcAft>
        <a:defRPr>
          <a:solidFill>
            <a:schemeClr val="tx1"/>
          </a:solidFill>
          <a:latin typeface="+mn-lt"/>
          <a:ea typeface="+mn-ea"/>
          <a:cs typeface="+mn-cs"/>
        </a:defRPr>
      </a:lvl5pPr>
      <a:lvl6pPr marL="3944493">
        <a:defRPr>
          <a:latin typeface="+mn-lt"/>
          <a:ea typeface="+mn-ea"/>
          <a:cs typeface="+mn-cs"/>
        </a:defRPr>
      </a:lvl6pPr>
      <a:lvl7pPr marL="4733392">
        <a:defRPr>
          <a:latin typeface="+mn-lt"/>
          <a:ea typeface="+mn-ea"/>
          <a:cs typeface="+mn-cs"/>
        </a:defRPr>
      </a:lvl7pPr>
      <a:lvl8pPr marL="5522290">
        <a:defRPr>
          <a:latin typeface="+mn-lt"/>
          <a:ea typeface="+mn-ea"/>
          <a:cs typeface="+mn-cs"/>
        </a:defRPr>
      </a:lvl8pPr>
      <a:lvl9pPr marL="6311189">
        <a:defRPr>
          <a:latin typeface="+mn-lt"/>
          <a:ea typeface="+mn-ea"/>
          <a:cs typeface="+mn-cs"/>
        </a:defRPr>
      </a:lvl9pPr>
    </p:bodyStyle>
    <p:otherStyle>
      <a:lvl1pPr marL="0">
        <a:defRPr>
          <a:latin typeface="+mn-lt"/>
          <a:ea typeface="+mn-ea"/>
          <a:cs typeface="+mn-cs"/>
        </a:defRPr>
      </a:lvl1pPr>
      <a:lvl2pPr marL="788899">
        <a:defRPr>
          <a:latin typeface="+mn-lt"/>
          <a:ea typeface="+mn-ea"/>
          <a:cs typeface="+mn-cs"/>
        </a:defRPr>
      </a:lvl2pPr>
      <a:lvl3pPr marL="1577797">
        <a:defRPr>
          <a:latin typeface="+mn-lt"/>
          <a:ea typeface="+mn-ea"/>
          <a:cs typeface="+mn-cs"/>
        </a:defRPr>
      </a:lvl3pPr>
      <a:lvl4pPr marL="2366696">
        <a:defRPr>
          <a:latin typeface="+mn-lt"/>
          <a:ea typeface="+mn-ea"/>
          <a:cs typeface="+mn-cs"/>
        </a:defRPr>
      </a:lvl4pPr>
      <a:lvl5pPr marL="3155594">
        <a:defRPr>
          <a:latin typeface="+mn-lt"/>
          <a:ea typeface="+mn-ea"/>
          <a:cs typeface="+mn-cs"/>
        </a:defRPr>
      </a:lvl5pPr>
      <a:lvl6pPr marL="3944493">
        <a:defRPr>
          <a:latin typeface="+mn-lt"/>
          <a:ea typeface="+mn-ea"/>
          <a:cs typeface="+mn-cs"/>
        </a:defRPr>
      </a:lvl6pPr>
      <a:lvl7pPr marL="4733392">
        <a:defRPr>
          <a:latin typeface="+mn-lt"/>
          <a:ea typeface="+mn-ea"/>
          <a:cs typeface="+mn-cs"/>
        </a:defRPr>
      </a:lvl7pPr>
      <a:lvl8pPr marL="5522290">
        <a:defRPr>
          <a:latin typeface="+mn-lt"/>
          <a:ea typeface="+mn-ea"/>
          <a:cs typeface="+mn-cs"/>
        </a:defRPr>
      </a:lvl8pPr>
      <a:lvl9pPr marL="631118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3594A63-1CA7-4F83-87A2-CDBEAFEBA30B}"/>
              </a:ext>
            </a:extLst>
          </p:cNvPr>
          <p:cNvSpPr txBox="1">
            <a:spLocks/>
          </p:cNvSpPr>
          <p:nvPr/>
        </p:nvSpPr>
        <p:spPr bwMode="auto">
          <a:xfrm>
            <a:off x="2030413" y="259080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defRPr/>
            </a:pPr>
            <a:r>
              <a:rPr lang="zh-CN" altLang="en-US" dirty="0">
                <a:solidFill>
                  <a:sysClr val="windowText" lastClr="000000"/>
                </a:solidFill>
                <a:latin typeface="Calibri Light" panose="020F0302020204030204"/>
              </a:rPr>
              <a:t>恢复不变性</a:t>
            </a:r>
            <a:r>
              <a:rPr lang="en-US" altLang="zh-CN" dirty="0">
                <a:solidFill>
                  <a:sysClr val="windowText" lastClr="000000"/>
                </a:solidFill>
                <a:latin typeface="Calibri Light" panose="020F0302020204030204"/>
              </a:rPr>
              <a:t/>
            </a:r>
            <a:br>
              <a:rPr lang="en-US" altLang="zh-CN" dirty="0">
                <a:solidFill>
                  <a:sysClr val="windowText" lastClr="000000"/>
                </a:solidFill>
                <a:latin typeface="Calibri Light" panose="020F0302020204030204"/>
              </a:rPr>
            </a:br>
            <a:r>
              <a:rPr lang="en-US" altLang="zh-CN" spc="9" dirty="0">
                <a:latin typeface="Book Antiqua"/>
                <a:cs typeface="Book Antiqua"/>
              </a:rPr>
              <a:t>Restoring Invariants</a:t>
            </a:r>
            <a:endParaRPr lang="zh-CN" altLang="en-US" dirty="0">
              <a:solidFill>
                <a:sysClr val="windowText" lastClr="000000"/>
              </a:solidFill>
              <a:latin typeface="Calibri Light" panose="020F0302020204030204"/>
            </a:endParaRPr>
          </a:p>
        </p:txBody>
      </p:sp>
      <p:sp>
        <p:nvSpPr>
          <p:cNvPr id="2051" name="副标题 2">
            <a:extLst>
              <a:ext uri="{FF2B5EF4-FFF2-40B4-BE49-F238E27FC236}">
                <a16:creationId xmlns:a16="http://schemas.microsoft.com/office/drawing/2014/main" id="{9A7EEF1B-33F6-434A-BB01-69C9434884CC}"/>
              </a:ext>
            </a:extLst>
          </p:cNvPr>
          <p:cNvSpPr txBox="1">
            <a:spLocks/>
          </p:cNvSpPr>
          <p:nvPr/>
        </p:nvSpPr>
        <p:spPr bwMode="auto">
          <a:xfrm>
            <a:off x="2030413" y="6477000"/>
            <a:ext cx="9144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400">
                <a:solidFill>
                  <a:srgbClr val="000000"/>
                </a:solidFill>
              </a:rPr>
              <a:t>金人超 教授</a:t>
            </a:r>
            <a:endParaRPr lang="en-US" altLang="zh-CN" sz="2400">
              <a:solidFill>
                <a:srgbClr val="000000"/>
              </a:solidFill>
            </a:endParaRPr>
          </a:p>
          <a:p>
            <a:pPr algn="ctr" eaLnBrk="1" hangingPunct="1">
              <a:lnSpc>
                <a:spcPct val="90000"/>
              </a:lnSpc>
              <a:spcBef>
                <a:spcPts val="1000"/>
              </a:spcBef>
              <a:buFont typeface="Arial" panose="020B0604020202020204" pitchFamily="34" charset="0"/>
              <a:buNone/>
            </a:pPr>
            <a:r>
              <a:rPr lang="zh-CN" altLang="en-US" sz="2400">
                <a:solidFill>
                  <a:srgbClr val="000000"/>
                </a:solidFill>
              </a:rPr>
              <a:t>华中科技大学计算机科学与技术学院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17DB66A0-F3FB-41FE-A88B-F5C3C9D4B7FA}"/>
              </a:ext>
            </a:extLst>
          </p:cNvPr>
          <p:cNvSpPr txBox="1"/>
          <p:nvPr/>
        </p:nvSpPr>
        <p:spPr>
          <a:xfrm>
            <a:off x="1143000" y="1447800"/>
            <a:ext cx="11201400" cy="6498702"/>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790575" algn="just" eaLnBrk="1" hangingPunct="1">
              <a:lnSpc>
                <a:spcPct val="103000"/>
              </a:lnSpc>
              <a:defRPr/>
            </a:pPr>
            <a:r>
              <a:rPr lang="zh-CN" altLang="en-US" sz="4000" dirty="0">
                <a:latin typeface="Book Antiqua" panose="02040602050305030304" pitchFamily="18" charset="0"/>
              </a:rPr>
              <a:t>为了保证数组访问是安全的，并且真的能恢复排序不变性，代码中加入两个循环不变式：</a:t>
            </a:r>
            <a:endParaRPr lang="en-US" altLang="zh-CN" sz="4000" dirty="0">
              <a:latin typeface="Book Antiqua" panose="02040602050305030304" pitchFamily="18" charset="0"/>
            </a:endParaRPr>
          </a:p>
          <a:p>
            <a:pPr eaLnBrk="1" hangingPunct="1">
              <a:spcBef>
                <a:spcPts val="1600"/>
              </a:spcBef>
              <a:defRPr/>
            </a:pPr>
            <a:r>
              <a:rPr lang="zh-CN" altLang="zh-CN" sz="4000" dirty="0">
                <a:latin typeface="Arial" panose="020B0604020202020204" pitchFamily="34" charset="0"/>
                <a:cs typeface="Arial" panose="020B0604020202020204" pitchFamily="34" charset="0"/>
              </a:rPr>
              <a:t>int  i  =  H-&gt;next  -  1;</a:t>
            </a:r>
          </a:p>
          <a:p>
            <a:pPr eaLnBrk="1" hangingPunct="1">
              <a:spcBef>
                <a:spcPts val="63"/>
              </a:spcBef>
              <a:defRPr/>
            </a:pPr>
            <a:r>
              <a:rPr lang="zh-CN" altLang="zh-CN" sz="4000" dirty="0">
                <a:latin typeface="Arial" panose="020B0604020202020204" pitchFamily="34" charset="0"/>
                <a:cs typeface="Arial" panose="020B0604020202020204" pitchFamily="34" charset="0"/>
              </a:rPr>
              <a:t>while  (i  &gt;  1  &amp;&amp;  priority(H,i)  &lt;  priority(H,i/2))</a:t>
            </a:r>
          </a:p>
          <a:p>
            <a:pPr indent="436563" eaLnBrk="1" hangingPunct="1">
              <a:spcBef>
                <a:spcPts val="63"/>
              </a:spcBef>
              <a:defRPr/>
            </a:pPr>
            <a:r>
              <a:rPr lang="zh-CN" altLang="zh-CN" sz="4000" dirty="0">
                <a:latin typeface="Arial" panose="020B0604020202020204" pitchFamily="34" charset="0"/>
                <a:cs typeface="Arial" panose="020B0604020202020204" pitchFamily="34" charset="0"/>
              </a:rPr>
              <a:t>//@loop_invariant  1  &lt;=  i  &amp;&amp;  i  &lt;  H-&gt;next;</a:t>
            </a:r>
          </a:p>
          <a:p>
            <a:pPr indent="436563" eaLnBrk="1" hangingPunct="1">
              <a:spcBef>
                <a:spcPts val="63"/>
              </a:spcBef>
              <a:defRPr/>
            </a:pPr>
            <a:r>
              <a:rPr lang="zh-CN" altLang="zh-CN" sz="4000" dirty="0">
                <a:latin typeface="Arial" panose="020B0604020202020204" pitchFamily="34" charset="0"/>
                <a:cs typeface="Arial" panose="020B0604020202020204" pitchFamily="34" charset="0"/>
              </a:rPr>
              <a:t>//@loop_invariant  </a:t>
            </a:r>
            <a:r>
              <a:rPr lang="zh-CN" altLang="zh-CN" sz="4000" dirty="0">
                <a:solidFill>
                  <a:srgbClr val="C00000"/>
                </a:solidFill>
                <a:latin typeface="Arial" panose="020B0604020202020204" pitchFamily="34" charset="0"/>
                <a:cs typeface="Arial" panose="020B0604020202020204" pitchFamily="34" charset="0"/>
              </a:rPr>
              <a:t>is_heap_except_up</a:t>
            </a:r>
            <a:r>
              <a:rPr lang="zh-CN" altLang="zh-CN" sz="4000" dirty="0">
                <a:latin typeface="Arial" panose="020B0604020202020204" pitchFamily="34" charset="0"/>
                <a:cs typeface="Arial" panose="020B0604020202020204" pitchFamily="34" charset="0"/>
              </a:rPr>
              <a:t>(H,  i);</a:t>
            </a:r>
          </a:p>
          <a:p>
            <a:pPr indent="436563" eaLnBrk="1" hangingPunct="1">
              <a:spcBef>
                <a:spcPts val="63"/>
              </a:spcBef>
              <a:defRPr/>
            </a:pPr>
            <a:r>
              <a:rPr lang="zh-CN" altLang="zh-CN" sz="4000" dirty="0">
                <a:latin typeface="Arial" panose="020B0604020202020204" pitchFamily="34" charset="0"/>
                <a:cs typeface="Arial" panose="020B0604020202020204" pitchFamily="34" charset="0"/>
              </a:rPr>
              <a:t>{</a:t>
            </a:r>
          </a:p>
          <a:p>
            <a:pPr indent="955675" eaLnBrk="1" hangingPunct="1">
              <a:lnSpc>
                <a:spcPct val="103000"/>
              </a:lnSpc>
              <a:defRPr/>
            </a:pPr>
            <a:r>
              <a:rPr lang="zh-CN" altLang="zh-CN" sz="4000" dirty="0">
                <a:latin typeface="Arial" panose="020B0604020202020204" pitchFamily="34" charset="0"/>
                <a:cs typeface="Arial" panose="020B0604020202020204" pitchFamily="34" charset="0"/>
              </a:rPr>
              <a:t>swap(H-&gt;data,  i,  i/2); </a:t>
            </a:r>
            <a:endParaRPr lang="en-US" altLang="zh-CN" sz="4000" dirty="0">
              <a:latin typeface="Arial" panose="020B0604020202020204" pitchFamily="34" charset="0"/>
              <a:cs typeface="Arial" panose="020B0604020202020204" pitchFamily="34" charset="0"/>
            </a:endParaRPr>
          </a:p>
          <a:p>
            <a:pPr indent="955675" eaLnBrk="1" hangingPunct="1">
              <a:lnSpc>
                <a:spcPct val="103000"/>
              </a:lnSpc>
              <a:defRPr/>
            </a:pPr>
            <a:r>
              <a:rPr lang="zh-CN" altLang="zh-CN" sz="4000" dirty="0">
                <a:latin typeface="Arial" panose="020B0604020202020204" pitchFamily="34" charset="0"/>
                <a:cs typeface="Arial" panose="020B0604020202020204" pitchFamily="34" charset="0"/>
              </a:rPr>
              <a:t>i  =  i/2;</a:t>
            </a:r>
          </a:p>
          <a:p>
            <a:pPr indent="436563" eaLnBrk="1" hangingPunct="1">
              <a:spcBef>
                <a:spcPts val="63"/>
              </a:spcBef>
              <a:defRPr/>
            </a:pPr>
            <a:r>
              <a:rPr lang="zh-CN" altLang="zh-CN" sz="4000" dirty="0">
                <a:latin typeface="Arial" panose="020B0604020202020204" pitchFamily="34" charset="0"/>
                <a:cs typeface="Arial" panose="020B0604020202020204" pitchFamily="34" charset="0"/>
              </a:rPr>
              <a:t>}</a:t>
            </a:r>
          </a:p>
        </p:txBody>
      </p:sp>
      <p:sp>
        <p:nvSpPr>
          <p:cNvPr id="4" name="矩形 3">
            <a:extLst>
              <a:ext uri="{FF2B5EF4-FFF2-40B4-BE49-F238E27FC236}">
                <a16:creationId xmlns:a16="http://schemas.microsoft.com/office/drawing/2014/main" id="{24AC975A-CEF1-45B3-B4ED-EA2E583FFD37}"/>
              </a:ext>
            </a:extLst>
          </p:cNvPr>
          <p:cNvSpPr/>
          <p:nvPr/>
        </p:nvSpPr>
        <p:spPr>
          <a:xfrm>
            <a:off x="1167788" y="8299271"/>
            <a:ext cx="11049000" cy="1200329"/>
          </a:xfrm>
          <a:prstGeom prst="rect">
            <a:avLst/>
          </a:prstGeom>
        </p:spPr>
        <p:txBody>
          <a:bodyPr wrap="square">
            <a:spAutoFit/>
          </a:bodyPr>
          <a:lstStyle/>
          <a:p>
            <a:r>
              <a:rPr lang="zh-CN" altLang="zh-CN" sz="3600" dirty="0">
                <a:latin typeface="Arial" panose="020B0604020202020204" pitchFamily="34" charset="0"/>
                <a:cs typeface="Arial" panose="020B0604020202020204" pitchFamily="34" charset="0"/>
              </a:rPr>
              <a:t>is_heap_except_up</a:t>
            </a:r>
            <a:r>
              <a:rPr lang="zh-CN" altLang="en-US" sz="3600" dirty="0">
                <a:latin typeface="Arial" panose="020B0604020202020204" pitchFamily="34" charset="0"/>
                <a:cs typeface="Arial" panose="020B0604020202020204" pitchFamily="34" charset="0"/>
              </a:rPr>
              <a:t>用来</a:t>
            </a:r>
            <a:r>
              <a:rPr lang="zh-CN" altLang="en-US" sz="3600" dirty="0">
                <a:solidFill>
                  <a:prstClr val="black"/>
                </a:solidFill>
                <a:latin typeface="Arial" panose="020B0604020202020204" pitchFamily="34" charset="0"/>
                <a:cs typeface="Arial" panose="020B0604020202020204" pitchFamily="34" charset="0"/>
              </a:rPr>
              <a:t>检查上筛过程中必须满足的一种有局部瑕疵的排序不变性。</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9194530D-1A6C-4294-85C7-F2F9D0F0FF8F}"/>
              </a:ext>
            </a:extLst>
          </p:cNvPr>
          <p:cNvSpPr txBox="1"/>
          <p:nvPr/>
        </p:nvSpPr>
        <p:spPr>
          <a:xfrm>
            <a:off x="762000" y="838200"/>
            <a:ext cx="11734800" cy="6828344"/>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spcBef>
                <a:spcPts val="1538"/>
              </a:spcBef>
              <a:defRPr/>
            </a:pPr>
            <a:r>
              <a:rPr lang="zh-CN" altLang="zh-CN" sz="3600" dirty="0">
                <a:latin typeface="Arial" panose="020B0604020202020204" pitchFamily="34" charset="0"/>
                <a:cs typeface="Arial" panose="020B0604020202020204" pitchFamily="34" charset="0"/>
              </a:rPr>
              <a:t>is_heap_except_up</a:t>
            </a:r>
            <a:r>
              <a:rPr lang="zh-CN" altLang="en-US" sz="3600" dirty="0">
                <a:latin typeface="Arial" panose="020B0604020202020204" pitchFamily="34" charset="0"/>
                <a:cs typeface="Arial" panose="020B0604020202020204" pitchFamily="34" charset="0"/>
              </a:rPr>
              <a:t>与</a:t>
            </a:r>
            <a:r>
              <a:rPr lang="zh-CN" altLang="zh-CN" sz="3600" dirty="0">
                <a:latin typeface="Arial" panose="020B0604020202020204" pitchFamily="34" charset="0"/>
                <a:cs typeface="Arial" panose="020B0604020202020204" pitchFamily="34" charset="0"/>
              </a:rPr>
              <a:t>is_heap</a:t>
            </a:r>
            <a:r>
              <a:rPr lang="zh-CN" altLang="en-US" sz="3600" dirty="0">
                <a:latin typeface="Arial" panose="020B0604020202020204" pitchFamily="34" charset="0"/>
                <a:cs typeface="Arial" panose="020B0604020202020204" pitchFamily="34" charset="0"/>
              </a:rPr>
              <a:t>的区别在于仅有一个例外不予检查。因此在</a:t>
            </a:r>
            <a:r>
              <a:rPr lang="en-US" altLang="zh-CN" sz="3600" dirty="0" err="1">
                <a:latin typeface="Arial" panose="020B0604020202020204" pitchFamily="34" charset="0"/>
                <a:cs typeface="Arial" panose="020B0604020202020204" pitchFamily="34" charset="0"/>
              </a:rPr>
              <a:t>is_heap</a:t>
            </a:r>
            <a:r>
              <a:rPr lang="zh-CN" altLang="en-US" sz="3600" dirty="0">
                <a:latin typeface="Arial" panose="020B0604020202020204" pitchFamily="34" charset="0"/>
                <a:cs typeface="Arial" panose="020B0604020202020204" pitchFamily="34" charset="0"/>
              </a:rPr>
              <a:t>基础上进行修改：</a:t>
            </a:r>
            <a:endParaRPr lang="en-US" altLang="zh-CN" sz="3600" dirty="0">
              <a:latin typeface="Arial" panose="020B0604020202020204" pitchFamily="34" charset="0"/>
              <a:cs typeface="Arial" panose="020B0604020202020204" pitchFamily="34" charset="0"/>
            </a:endParaRPr>
          </a:p>
          <a:p>
            <a:pPr eaLnBrk="1" hangingPunct="1">
              <a:lnSpc>
                <a:spcPct val="103000"/>
              </a:lnSpc>
              <a:defRPr/>
            </a:pPr>
            <a:r>
              <a:rPr lang="zh-CN" altLang="zh-CN" sz="3600" dirty="0">
                <a:latin typeface="Arial" panose="020B0604020202020204" pitchFamily="34" charset="0"/>
                <a:cs typeface="Arial" panose="020B0604020202020204" pitchFamily="34" charset="0"/>
              </a:rPr>
              <a:t>bool  is_heap_except_up(heap  H</a:t>
            </a:r>
            <a:r>
              <a:rPr lang="zh-CN" altLang="zh-CN" sz="3600" dirty="0">
                <a:solidFill>
                  <a:srgbClr val="C00000"/>
                </a:solidFill>
                <a:latin typeface="Arial" panose="020B0604020202020204" pitchFamily="34" charset="0"/>
                <a:cs typeface="Arial" panose="020B0604020202020204" pitchFamily="34" charset="0"/>
              </a:rPr>
              <a:t>,  int  n</a:t>
            </a:r>
            <a:r>
              <a:rPr lang="zh-CN" altLang="zh-CN" sz="3600" dirty="0">
                <a:latin typeface="Arial" panose="020B0604020202020204" pitchFamily="34" charset="0"/>
                <a:cs typeface="Arial" panose="020B0604020202020204" pitchFamily="34" charset="0"/>
              </a:rPr>
              <a:t>)  {</a:t>
            </a:r>
            <a:endParaRPr lang="en-US" altLang="zh-CN" sz="3600" dirty="0">
              <a:latin typeface="Arial" panose="020B0604020202020204" pitchFamily="34" charset="0"/>
              <a:cs typeface="Arial" panose="020B0604020202020204" pitchFamily="34" charset="0"/>
            </a:endParaRPr>
          </a:p>
          <a:p>
            <a:pPr marL="269875" eaLnBrk="1" hangingPunct="1">
              <a:lnSpc>
                <a:spcPct val="103000"/>
              </a:lnSpc>
              <a:defRPr/>
            </a:pPr>
            <a:r>
              <a:rPr lang="zh-CN" altLang="zh-CN" sz="3600" dirty="0">
                <a:latin typeface="Arial" panose="020B0604020202020204" pitchFamily="34" charset="0"/>
                <a:cs typeface="Arial" panose="020B0604020202020204" pitchFamily="34" charset="0"/>
              </a:rPr>
              <a:t>if  (!is_safe_heap(H))  return  false; </a:t>
            </a:r>
            <a:endParaRPr lang="en-US" altLang="zh-CN" sz="3600" dirty="0">
              <a:latin typeface="Arial" panose="020B0604020202020204" pitchFamily="34" charset="0"/>
              <a:cs typeface="Arial" panose="020B0604020202020204" pitchFamily="34" charset="0"/>
            </a:endParaRPr>
          </a:p>
          <a:p>
            <a:pPr marL="269875" eaLnBrk="1" hangingPunct="1">
              <a:lnSpc>
                <a:spcPct val="103000"/>
              </a:lnSpc>
              <a:defRPr/>
            </a:pPr>
            <a:r>
              <a:rPr lang="zh-CN" altLang="zh-CN" sz="3600" dirty="0">
                <a:latin typeface="Arial" panose="020B0604020202020204" pitchFamily="34" charset="0"/>
                <a:cs typeface="Arial" panose="020B0604020202020204" pitchFamily="34" charset="0"/>
              </a:rPr>
              <a:t>for  (int  i  =  2;  i  &lt;  H-&gt;next;  i++)</a:t>
            </a:r>
          </a:p>
          <a:p>
            <a:pPr marL="457200" eaLnBrk="1" hangingPunct="1">
              <a:spcBef>
                <a:spcPts val="63"/>
              </a:spcBef>
              <a:defRPr/>
            </a:pPr>
            <a:r>
              <a:rPr lang="zh-CN" altLang="zh-CN" sz="3600" dirty="0">
                <a:latin typeface="Arial" panose="020B0604020202020204" pitchFamily="34" charset="0"/>
                <a:cs typeface="Arial" panose="020B0604020202020204" pitchFamily="34" charset="0"/>
              </a:rPr>
              <a:t>//@loop_invariant  2  &lt;=  i;</a:t>
            </a:r>
          </a:p>
          <a:p>
            <a:pPr marL="457200" eaLnBrk="1" hangingPunct="1">
              <a:spcBef>
                <a:spcPts val="63"/>
              </a:spcBef>
              <a:defRPr/>
            </a:pPr>
            <a:r>
              <a:rPr lang="zh-CN" altLang="zh-CN" sz="3600" dirty="0">
                <a:latin typeface="Arial" panose="020B0604020202020204" pitchFamily="34" charset="0"/>
                <a:cs typeface="Arial" panose="020B0604020202020204" pitchFamily="34" charset="0"/>
              </a:rPr>
              <a:t>{</a:t>
            </a:r>
          </a:p>
          <a:p>
            <a:pPr marL="623888" eaLnBrk="1" hangingPunct="1">
              <a:lnSpc>
                <a:spcPct val="103000"/>
              </a:lnSpc>
              <a:defRPr/>
            </a:pPr>
            <a:r>
              <a:rPr lang="zh-CN" altLang="zh-CN" sz="3600" dirty="0">
                <a:latin typeface="Arial" panose="020B0604020202020204" pitchFamily="34" charset="0"/>
                <a:cs typeface="Arial" panose="020B0604020202020204" pitchFamily="34" charset="0"/>
              </a:rPr>
              <a:t>if  (</a:t>
            </a:r>
            <a:r>
              <a:rPr lang="zh-CN" altLang="zh-CN" sz="3600" dirty="0">
                <a:solidFill>
                  <a:srgbClr val="C00000"/>
                </a:solidFill>
                <a:latin typeface="Arial" panose="020B0604020202020204" pitchFamily="34" charset="0"/>
                <a:cs typeface="Arial" panose="020B0604020202020204" pitchFamily="34" charset="0"/>
              </a:rPr>
              <a:t>i  !=  n  </a:t>
            </a:r>
            <a:r>
              <a:rPr lang="zh-CN" altLang="zh-CN" sz="3600" dirty="0">
                <a:latin typeface="Arial" panose="020B0604020202020204" pitchFamily="34" charset="0"/>
                <a:cs typeface="Arial" panose="020B0604020202020204" pitchFamily="34" charset="0"/>
              </a:rPr>
              <a:t>&amp;&amp;  !(priority(H,  i/2)  &lt;=  priority(H,  i))) return  false;</a:t>
            </a:r>
          </a:p>
          <a:p>
            <a:pPr marL="457200" eaLnBrk="1" hangingPunct="1">
              <a:spcBef>
                <a:spcPts val="63"/>
              </a:spcBef>
              <a:defRPr/>
            </a:pPr>
            <a:r>
              <a:rPr lang="zh-CN" altLang="zh-CN" sz="3600" dirty="0">
                <a:latin typeface="Arial" panose="020B0604020202020204" pitchFamily="34" charset="0"/>
                <a:cs typeface="Arial" panose="020B0604020202020204" pitchFamily="34" charset="0"/>
              </a:rPr>
              <a:t>}</a:t>
            </a:r>
          </a:p>
          <a:p>
            <a:pPr marL="269875" eaLnBrk="1" hangingPunct="1">
              <a:spcBef>
                <a:spcPts val="63"/>
              </a:spcBef>
              <a:defRPr/>
            </a:pPr>
            <a:r>
              <a:rPr lang="zh-CN" altLang="zh-CN" sz="3600" dirty="0">
                <a:latin typeface="Arial" panose="020B0604020202020204" pitchFamily="34" charset="0"/>
                <a:cs typeface="Arial" panose="020B0604020202020204" pitchFamily="34" charset="0"/>
              </a:rPr>
              <a:t>return  true;</a:t>
            </a:r>
          </a:p>
          <a:p>
            <a:pPr eaLnBrk="1" hangingPunct="1">
              <a:spcBef>
                <a:spcPts val="63"/>
              </a:spcBef>
              <a:defRPr/>
            </a:pPr>
            <a:r>
              <a:rPr lang="zh-CN" altLang="zh-CN" sz="3600" dirty="0">
                <a:latin typeface="Arial" panose="020B0604020202020204" pitchFamily="34" charset="0"/>
                <a:cs typeface="Arial" panose="020B0604020202020204" pitchFamily="34" charset="0"/>
              </a:rPr>
              <a:t>}</a:t>
            </a:r>
          </a:p>
        </p:txBody>
      </p:sp>
      <p:sp>
        <p:nvSpPr>
          <p:cNvPr id="6" name="矩形 5">
            <a:extLst>
              <a:ext uri="{FF2B5EF4-FFF2-40B4-BE49-F238E27FC236}">
                <a16:creationId xmlns:a16="http://schemas.microsoft.com/office/drawing/2014/main" id="{9344F5E2-654A-4E37-BCAA-330263F835BA}"/>
              </a:ext>
            </a:extLst>
          </p:cNvPr>
          <p:cNvSpPr/>
          <p:nvPr/>
        </p:nvSpPr>
        <p:spPr>
          <a:xfrm>
            <a:off x="762000" y="7913557"/>
            <a:ext cx="11734800" cy="1191095"/>
          </a:xfrm>
          <a:prstGeom prst="rect">
            <a:avLst/>
          </a:prstGeom>
        </p:spPr>
        <p:txBody>
          <a:bodyPr wrap="square">
            <a:spAutoFit/>
          </a:bodyPr>
          <a:lstStyle/>
          <a:p>
            <a:pPr lvl="0" algn="just" eaLnBrk="1" hangingPunct="1">
              <a:lnSpc>
                <a:spcPct val="103000"/>
              </a:lnSpc>
              <a:spcBef>
                <a:spcPts val="1538"/>
              </a:spcBef>
              <a:defRPr/>
            </a:pPr>
            <a:r>
              <a:rPr lang="zh-CN" altLang="en-US" sz="3600" dirty="0">
                <a:solidFill>
                  <a:prstClr val="black"/>
                </a:solidFill>
                <a:latin typeface="Arial" panose="020B0604020202020204" pitchFamily="34" charset="0"/>
                <a:cs typeface="Arial" panose="020B0604020202020204" pitchFamily="34" charset="0"/>
              </a:rPr>
              <a:t>这是否完整检查了上筛过程中必须满足的那种有局部瑕疵的排序不变性呢？</a:t>
            </a:r>
            <a:endParaRPr lang="en-US" altLang="zh-CN" sz="3600" dirty="0">
              <a:solidFill>
                <a:prstClr val="black"/>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object 5">
            <a:extLst>
              <a:ext uri="{FF2B5EF4-FFF2-40B4-BE49-F238E27FC236}">
                <a16:creationId xmlns:a16="http://schemas.microsoft.com/office/drawing/2014/main" id="{FA2FC4A5-6EB0-48E1-8CD7-B1831C37A027}"/>
              </a:ext>
            </a:extLst>
          </p:cNvPr>
          <p:cNvSpPr txBox="1">
            <a:spLocks noChangeArrowheads="1"/>
          </p:cNvSpPr>
          <p:nvPr/>
        </p:nvSpPr>
        <p:spPr bwMode="auto">
          <a:xfrm>
            <a:off x="838200" y="608013"/>
            <a:ext cx="11887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8731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3600">
                <a:latin typeface="Book Antiqua" panose="02040602050305030304" pitchFamily="18" charset="0"/>
              </a:rPr>
              <a:t>下图是一个一般情况</a:t>
            </a:r>
            <a:r>
              <a:rPr lang="en-US" altLang="zh-CN" sz="3600">
                <a:latin typeface="Book Antiqua" panose="02040602050305030304" pitchFamily="18" charset="0"/>
              </a:rPr>
              <a:t>(</a:t>
            </a:r>
            <a:r>
              <a:rPr lang="zh-CN" altLang="en-US" sz="3600">
                <a:latin typeface="Book Antiqua" panose="02040602050305030304" pitchFamily="18" charset="0"/>
              </a:rPr>
              <a:t>也可以对称地把</a:t>
            </a:r>
            <a:r>
              <a:rPr lang="en-US" altLang="zh-CN" sz="3600">
                <a:latin typeface="Book Antiqua" panose="02040602050305030304" pitchFamily="18" charset="0"/>
              </a:rPr>
              <a:t>b</a:t>
            </a:r>
            <a:r>
              <a:rPr lang="zh-CN" altLang="en-US" sz="3600">
                <a:latin typeface="Book Antiqua" panose="02040602050305030304" pitchFamily="18" charset="0"/>
              </a:rPr>
              <a:t>画成</a:t>
            </a:r>
            <a:r>
              <a:rPr lang="en-US" altLang="zh-CN" sz="3600">
                <a:latin typeface="Book Antiqua" panose="02040602050305030304" pitchFamily="18" charset="0"/>
              </a:rPr>
              <a:t>a</a:t>
            </a:r>
            <a:r>
              <a:rPr lang="zh-CN" altLang="en-US" sz="3600">
                <a:latin typeface="Book Antiqua" panose="02040602050305030304" pitchFamily="18" charset="0"/>
              </a:rPr>
              <a:t>的右孩子，或</a:t>
            </a:r>
            <a:r>
              <a:rPr lang="en-US" altLang="zh-CN" sz="3600">
                <a:latin typeface="Book Antiqua" panose="02040602050305030304" pitchFamily="18" charset="0"/>
              </a:rPr>
              <a:t>x</a:t>
            </a:r>
            <a:r>
              <a:rPr lang="zh-CN" altLang="en-US" sz="3600">
                <a:latin typeface="Book Antiqua" panose="02040602050305030304" pitchFamily="18" charset="0"/>
              </a:rPr>
              <a:t>画成</a:t>
            </a:r>
            <a:r>
              <a:rPr lang="en-US" altLang="zh-CN" sz="3600">
                <a:latin typeface="Book Antiqua" panose="02040602050305030304" pitchFamily="18" charset="0"/>
              </a:rPr>
              <a:t>b</a:t>
            </a:r>
            <a:r>
              <a:rPr lang="zh-CN" altLang="en-US" sz="3600">
                <a:latin typeface="Book Antiqua" panose="02040602050305030304" pitchFamily="18" charset="0"/>
              </a:rPr>
              <a:t>的左孩子，或两者同时变化</a:t>
            </a:r>
            <a:r>
              <a:rPr lang="en-US" altLang="zh-CN" sz="3600">
                <a:latin typeface="Book Antiqua" panose="02040602050305030304" pitchFamily="18" charset="0"/>
              </a:rPr>
              <a:t>)</a:t>
            </a:r>
            <a:r>
              <a:rPr lang="zh-CN" altLang="en-US" sz="3600">
                <a:latin typeface="Book Antiqua" panose="02040602050305030304" pitchFamily="18" charset="0"/>
              </a:rPr>
              <a:t>，还可能存在没有画出的点，但它们是否存在不影响我们的讨论。如果想让</a:t>
            </a:r>
            <a:r>
              <a:rPr lang="en-US" altLang="zh-CN" sz="3600">
                <a:latin typeface="Book Antiqua" panose="02040602050305030304" pitchFamily="18" charset="0"/>
              </a:rPr>
              <a:t>x</a:t>
            </a:r>
            <a:r>
              <a:rPr lang="zh-CN" altLang="en-US" sz="3600">
                <a:latin typeface="Book Antiqua" panose="02040602050305030304" pitchFamily="18" charset="0"/>
              </a:rPr>
              <a:t>是最下层的点，可以视</a:t>
            </a:r>
            <a:r>
              <a:rPr lang="en-US" altLang="zh-CN" sz="3600">
                <a:latin typeface="Book Antiqua" panose="02040602050305030304" pitchFamily="18" charset="0"/>
              </a:rPr>
              <a:t>c</a:t>
            </a:r>
            <a:r>
              <a:rPr lang="en-US" altLang="zh-CN" sz="3600" baseline="-25000">
                <a:latin typeface="Book Antiqua" panose="02040602050305030304" pitchFamily="18" charset="0"/>
              </a:rPr>
              <a:t>1</a:t>
            </a:r>
            <a:r>
              <a:rPr lang="zh-CN" altLang="en-US" sz="3600">
                <a:latin typeface="Book Antiqua" panose="02040602050305030304" pitchFamily="18" charset="0"/>
              </a:rPr>
              <a:t>和</a:t>
            </a:r>
            <a:r>
              <a:rPr lang="en-US" altLang="zh-CN" sz="3600">
                <a:latin typeface="Book Antiqua" panose="02040602050305030304" pitchFamily="18" charset="0"/>
              </a:rPr>
              <a:t>c</a:t>
            </a:r>
            <a:r>
              <a:rPr lang="en-US" altLang="zh-CN" sz="3600" baseline="-25000">
                <a:latin typeface="Book Antiqua" panose="02040602050305030304" pitchFamily="18" charset="0"/>
              </a:rPr>
              <a:t>2</a:t>
            </a:r>
            <a:r>
              <a:rPr lang="zh-CN" altLang="en-US" sz="3600">
                <a:latin typeface="Book Antiqua" panose="02040602050305030304" pitchFamily="18" charset="0"/>
              </a:rPr>
              <a:t>为空。</a:t>
            </a:r>
            <a:endParaRPr lang="zh-CN" altLang="zh-CN" sz="3600">
              <a:latin typeface="Book Antiqua" panose="02040602050305030304" pitchFamily="18" charset="0"/>
            </a:endParaRPr>
          </a:p>
        </p:txBody>
      </p:sp>
      <p:graphicFrame>
        <p:nvGraphicFramePr>
          <p:cNvPr id="93" name="object 93">
            <a:extLst>
              <a:ext uri="{FF2B5EF4-FFF2-40B4-BE49-F238E27FC236}">
                <a16:creationId xmlns:a16="http://schemas.microsoft.com/office/drawing/2014/main" id="{9D8A24B8-556A-4F83-A7DC-66DF4ACBC4A1}"/>
              </a:ext>
            </a:extLst>
          </p:cNvPr>
          <p:cNvGraphicFramePr>
            <a:graphicFrameLocks noGrp="1"/>
          </p:cNvGraphicFramePr>
          <p:nvPr/>
        </p:nvGraphicFramePr>
        <p:xfrm>
          <a:off x="838200" y="6477000"/>
          <a:ext cx="5943600" cy="2743200"/>
        </p:xfrm>
        <a:graphic>
          <a:graphicData uri="http://schemas.openxmlformats.org/drawingml/2006/table">
            <a:tbl>
              <a:tblPr/>
              <a:tblGrid>
                <a:gridCol w="1635558">
                  <a:extLst>
                    <a:ext uri="{9D8B030D-6E8A-4147-A177-3AD203B41FA5}">
                      <a16:colId xmlns:a16="http://schemas.microsoft.com/office/drawing/2014/main" val="20000"/>
                    </a:ext>
                  </a:extLst>
                </a:gridCol>
                <a:gridCol w="1023236">
                  <a:extLst>
                    <a:ext uri="{9D8B030D-6E8A-4147-A177-3AD203B41FA5}">
                      <a16:colId xmlns:a16="http://schemas.microsoft.com/office/drawing/2014/main" val="20001"/>
                    </a:ext>
                  </a:extLst>
                </a:gridCol>
                <a:gridCol w="3284806">
                  <a:extLst>
                    <a:ext uri="{9D8B030D-6E8A-4147-A177-3AD203B41FA5}">
                      <a16:colId xmlns:a16="http://schemas.microsoft.com/office/drawing/2014/main" val="20002"/>
                    </a:ext>
                  </a:extLst>
                </a:gridCol>
              </a:tblGrid>
              <a:tr h="41592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lang="zh-CN" altLang="zh-CN" sz="3600" kern="1200" dirty="0">
                          <a:solidFill>
                            <a:schemeClr val="tx1"/>
                          </a:solidFill>
                          <a:latin typeface="Calibri" panose="020F0502020204030204" pitchFamily="34" charset="0"/>
                          <a:ea typeface="宋体" panose="02010600030101010101" pitchFamily="2" charset="-122"/>
                          <a:cs typeface="+mn-cs"/>
                        </a:rPr>
                        <a:t>a ≤ b</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6863">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lang="zh-CN" altLang="zh-CN" sz="3600" kern="1200">
                          <a:solidFill>
                            <a:schemeClr val="tx1"/>
                          </a:solidFill>
                          <a:latin typeface="Calibri" panose="020F0502020204030204" pitchFamily="34" charset="0"/>
                          <a:ea typeface="宋体" panose="02010600030101010101" pitchFamily="2" charset="-122"/>
                          <a:cs typeface="+mn-cs"/>
                        </a:rPr>
                        <a:t>b ≤ c</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(2)</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96863">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lang="zh-CN" altLang="zh-CN" sz="3600" kern="1200" dirty="0">
                          <a:solidFill>
                            <a:schemeClr val="tx1"/>
                          </a:solidFill>
                          <a:latin typeface="Calibri" panose="020F0502020204030204" pitchFamily="34" charset="0"/>
                          <a:ea typeface="宋体" panose="02010600030101010101" pitchFamily="2" charset="-122"/>
                          <a:cs typeface="+mn-cs"/>
                        </a:rPr>
                        <a:t>x ≤ c</a:t>
                      </a:r>
                      <a:r>
                        <a:rPr lang="zh-CN" altLang="zh-CN" sz="3600" kern="1200" baseline="-25000" dirty="0">
                          <a:solidFill>
                            <a:schemeClr val="tx1"/>
                          </a:solidFill>
                          <a:latin typeface="Calibri" panose="020F0502020204030204" pitchFamily="34" charset="0"/>
                          <a:ea typeface="宋体" panose="02010600030101010101" pitchFamily="2" charset="-122"/>
                          <a:cs typeface="+mn-cs"/>
                        </a:rPr>
                        <a:t>1</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(3)</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5242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lang="zh-CN" altLang="zh-CN" sz="3600" kern="1200" dirty="0">
                          <a:solidFill>
                            <a:schemeClr val="tx1"/>
                          </a:solidFill>
                          <a:latin typeface="Calibri" panose="020F0502020204030204" pitchFamily="34" charset="0"/>
                          <a:ea typeface="宋体" panose="02010600030101010101" pitchFamily="2" charset="-122"/>
                          <a:cs typeface="+mn-cs"/>
                        </a:rPr>
                        <a:t>x ≤ c</a:t>
                      </a:r>
                      <a:r>
                        <a:rPr lang="zh-CN" altLang="zh-CN" sz="3600" kern="1200" baseline="-25000" dirty="0">
                          <a:solidFill>
                            <a:schemeClr val="tx1"/>
                          </a:solidFill>
                          <a:latin typeface="Calibri" panose="020F0502020204030204" pitchFamily="34" charset="0"/>
                          <a:ea typeface="宋体" panose="02010600030101010101" pitchFamily="2" charset="-122"/>
                          <a:cs typeface="+mn-cs"/>
                        </a:rPr>
                        <a:t>2</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(4)</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00050">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lang="zh-CN" altLang="zh-CN" sz="3600" kern="1200" dirty="0">
                          <a:solidFill>
                            <a:schemeClr val="tx1"/>
                          </a:solidFill>
                          <a:latin typeface="Calibri" panose="020F0502020204030204" pitchFamily="34" charset="0"/>
                          <a:ea typeface="宋体" panose="02010600030101010101" pitchFamily="2" charset="-122"/>
                          <a:cs typeface="+mn-cs"/>
                        </a:rPr>
                        <a:t>x &lt; b</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(5)</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交换的理由</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23571" name="图片 1">
            <a:extLst>
              <a:ext uri="{FF2B5EF4-FFF2-40B4-BE49-F238E27FC236}">
                <a16:creationId xmlns:a16="http://schemas.microsoft.com/office/drawing/2014/main" id="{6E7CCE35-E0F7-4010-99F1-CE5E21ED7B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86088"/>
            <a:ext cx="87899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2" name="矩形 2">
            <a:extLst>
              <a:ext uri="{FF2B5EF4-FFF2-40B4-BE49-F238E27FC236}">
                <a16:creationId xmlns:a16="http://schemas.microsoft.com/office/drawing/2014/main" id="{286DE62B-61D0-4CBD-99C0-5F29AEA921BA}"/>
              </a:ext>
            </a:extLst>
          </p:cNvPr>
          <p:cNvSpPr>
            <a:spLocks noChangeArrowheads="1"/>
          </p:cNvSpPr>
          <p:nvPr/>
        </p:nvSpPr>
        <p:spPr bwMode="auto">
          <a:xfrm>
            <a:off x="7848600" y="6400800"/>
            <a:ext cx="474186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3600"/>
              <a:t>a ? x	</a:t>
            </a:r>
            <a:r>
              <a:rPr lang="zh-CN" altLang="en-US" sz="3600"/>
              <a:t>允许的例外</a:t>
            </a:r>
            <a:endParaRPr lang="en-US" altLang="zh-CN" sz="3600"/>
          </a:p>
          <a:p>
            <a:r>
              <a:rPr lang="en-US" altLang="zh-CN" sz="3600"/>
              <a:t>x ≤ c	</a:t>
            </a:r>
            <a:r>
              <a:rPr lang="zh-CN" altLang="en-US" sz="3600"/>
              <a:t>根据</a:t>
            </a:r>
            <a:r>
              <a:rPr lang="en-US" altLang="zh-CN" sz="3600"/>
              <a:t> (5) </a:t>
            </a:r>
            <a:r>
              <a:rPr lang="zh-CN" altLang="en-US" sz="3600"/>
              <a:t>和</a:t>
            </a:r>
            <a:r>
              <a:rPr lang="en-US" altLang="zh-CN" sz="3600"/>
              <a:t> (2)</a:t>
            </a:r>
          </a:p>
          <a:p>
            <a:r>
              <a:rPr lang="en-US" altLang="zh-CN" sz="3600"/>
              <a:t>x ≤ b	</a:t>
            </a:r>
            <a:r>
              <a:rPr lang="zh-CN" altLang="en-US" sz="3600"/>
              <a:t>根据</a:t>
            </a:r>
            <a:r>
              <a:rPr lang="en-US" altLang="zh-CN" sz="3600"/>
              <a:t> (5)</a:t>
            </a:r>
          </a:p>
          <a:p>
            <a:r>
              <a:rPr lang="en-US" altLang="zh-CN" sz="3600"/>
              <a:t>b ≤ c</a:t>
            </a:r>
            <a:r>
              <a:rPr lang="en-US" altLang="zh-CN" sz="3600" baseline="-25000"/>
              <a:t>1</a:t>
            </a:r>
            <a:r>
              <a:rPr lang="en-US" altLang="zh-CN" sz="3600"/>
              <a:t>	??</a:t>
            </a:r>
          </a:p>
          <a:p>
            <a:r>
              <a:rPr lang="en-US" altLang="zh-CN" sz="3600"/>
              <a:t>b ≤ c</a:t>
            </a:r>
            <a:r>
              <a:rPr lang="en-US" altLang="zh-CN" sz="3600" baseline="-25000"/>
              <a:t>2</a:t>
            </a:r>
            <a:r>
              <a:rPr lang="en-US" altLang="zh-CN" sz="3600"/>
              <a:t>	??</a:t>
            </a:r>
          </a:p>
        </p:txBody>
      </p:sp>
      <p:cxnSp>
        <p:nvCxnSpPr>
          <p:cNvPr id="94" name="直接连接符 93">
            <a:extLst>
              <a:ext uri="{FF2B5EF4-FFF2-40B4-BE49-F238E27FC236}">
                <a16:creationId xmlns:a16="http://schemas.microsoft.com/office/drawing/2014/main" id="{B00FD44E-8A5E-4F5C-9148-8BB825CBCD9C}"/>
              </a:ext>
            </a:extLst>
          </p:cNvPr>
          <p:cNvCxnSpPr/>
          <p:nvPr/>
        </p:nvCxnSpPr>
        <p:spPr>
          <a:xfrm>
            <a:off x="7159625" y="3221038"/>
            <a:ext cx="3175" cy="60420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object 5">
            <a:extLst>
              <a:ext uri="{FF2B5EF4-FFF2-40B4-BE49-F238E27FC236}">
                <a16:creationId xmlns:a16="http://schemas.microsoft.com/office/drawing/2014/main" id="{C6F6CB6D-5819-42E4-829C-BC8E3814C4D4}"/>
              </a:ext>
            </a:extLst>
          </p:cNvPr>
          <p:cNvSpPr txBox="1">
            <a:spLocks noChangeArrowheads="1"/>
          </p:cNvSpPr>
          <p:nvPr/>
        </p:nvSpPr>
        <p:spPr bwMode="auto">
          <a:xfrm>
            <a:off x="838200" y="990600"/>
            <a:ext cx="120396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8731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3600">
                <a:latin typeface="Book Antiqua" panose="02040602050305030304" pitchFamily="18" charset="0"/>
              </a:rPr>
              <a:t>仅规定除根以外的每个结点都大于等于其父母结点是不够的。需要加强一点点：</a:t>
            </a:r>
            <a:r>
              <a:rPr lang="en-US" altLang="zh-CN" sz="3600">
                <a:latin typeface="Book Antiqua" panose="02040602050305030304" pitchFamily="18" charset="0"/>
              </a:rPr>
              <a:t>x</a:t>
            </a:r>
            <a:r>
              <a:rPr lang="zh-CN" altLang="en-US" sz="3600">
                <a:latin typeface="Book Antiqua" panose="02040602050305030304" pitchFamily="18" charset="0"/>
              </a:rPr>
              <a:t>的孩子要大于等于他们的祖父母。</a:t>
            </a:r>
            <a:endParaRPr lang="zh-CN" altLang="zh-CN" sz="3600">
              <a:latin typeface="Book Antiqua" panose="02040602050305030304" pitchFamily="18" charset="0"/>
            </a:endParaRPr>
          </a:p>
        </p:txBody>
      </p:sp>
      <p:graphicFrame>
        <p:nvGraphicFramePr>
          <p:cNvPr id="93" name="object 93">
            <a:extLst>
              <a:ext uri="{FF2B5EF4-FFF2-40B4-BE49-F238E27FC236}">
                <a16:creationId xmlns:a16="http://schemas.microsoft.com/office/drawing/2014/main" id="{F1EB699E-1E73-40BE-B1F2-032034A08B1B}"/>
              </a:ext>
            </a:extLst>
          </p:cNvPr>
          <p:cNvGraphicFramePr>
            <a:graphicFrameLocks noGrp="1"/>
          </p:cNvGraphicFramePr>
          <p:nvPr/>
        </p:nvGraphicFramePr>
        <p:xfrm>
          <a:off x="1828800" y="5445125"/>
          <a:ext cx="5181600" cy="3840480"/>
        </p:xfrm>
        <a:graphic>
          <a:graphicData uri="http://schemas.openxmlformats.org/drawingml/2006/table">
            <a:tbl>
              <a:tblPr/>
              <a:tblGrid>
                <a:gridCol w="1403856">
                  <a:extLst>
                    <a:ext uri="{9D8B030D-6E8A-4147-A177-3AD203B41FA5}">
                      <a16:colId xmlns:a16="http://schemas.microsoft.com/office/drawing/2014/main" val="20000"/>
                    </a:ext>
                  </a:extLst>
                </a:gridCol>
                <a:gridCol w="897281">
                  <a:extLst>
                    <a:ext uri="{9D8B030D-6E8A-4147-A177-3AD203B41FA5}">
                      <a16:colId xmlns:a16="http://schemas.microsoft.com/office/drawing/2014/main" val="20001"/>
                    </a:ext>
                  </a:extLst>
                </a:gridCol>
                <a:gridCol w="2880463">
                  <a:extLst>
                    <a:ext uri="{9D8B030D-6E8A-4147-A177-3AD203B41FA5}">
                      <a16:colId xmlns:a16="http://schemas.microsoft.com/office/drawing/2014/main" val="20002"/>
                    </a:ext>
                  </a:extLst>
                </a:gridCol>
              </a:tblGrid>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dirty="0">
                          <a:ln>
                            <a:noFill/>
                          </a:ln>
                          <a:solidFill>
                            <a:schemeClr val="tx1"/>
                          </a:solidFill>
                          <a:effectLst/>
                          <a:latin typeface="Georgia" panose="02040502050405020303" pitchFamily="18" charset="0"/>
                          <a:ea typeface="宋体" panose="02010600030101010101" pitchFamily="2" charset="-122"/>
                        </a:rPr>
                        <a:t>a </a:t>
                      </a:r>
                      <a:r>
                        <a:rPr kumimoji="0" lang="zh-CN" altLang="zh-CN" sz="3600" b="0" i="1" u="none" strike="noStrike" cap="none" normalizeH="0" baseline="0" dirty="0">
                          <a:ln>
                            <a:noFill/>
                          </a:ln>
                          <a:solidFill>
                            <a:schemeClr val="tx1"/>
                          </a:solidFill>
                          <a:effectLst/>
                          <a:latin typeface="Meiryo" panose="020B0604030504040204" pitchFamily="34" charset="-128"/>
                          <a:ea typeface="Meiryo" panose="020B0604030504040204" pitchFamily="34" charset="-128"/>
                          <a:cs typeface="Meiryo" panose="020B0604030504040204" pitchFamily="34" charset="-128"/>
                        </a:rPr>
                        <a:t>≤ </a:t>
                      </a:r>
                      <a:r>
                        <a:rPr kumimoji="0" lang="zh-CN" altLang="zh-CN" sz="3600" b="0" i="1" u="none" strike="noStrike" cap="none" normalizeH="0" baseline="0" dirty="0">
                          <a:ln>
                            <a:noFill/>
                          </a:ln>
                          <a:solidFill>
                            <a:schemeClr val="tx1"/>
                          </a:solidFill>
                          <a:effectLst/>
                          <a:latin typeface="Georgia" panose="02040502050405020303" pitchFamily="18" charset="0"/>
                          <a:ea typeface="宋体" panose="02010600030101010101" pitchFamily="2" charset="-122"/>
                        </a:rPr>
                        <a:t>b</a:t>
                      </a:r>
                      <a:endParaRPr kumimoji="0" lang="zh-CN" altLang="zh-CN" sz="3600" b="0" i="0" u="none" strike="noStrike" cap="none" normalizeH="0" baseline="0" dirty="0">
                        <a:ln>
                          <a:noFill/>
                        </a:ln>
                        <a:solidFill>
                          <a:schemeClr val="tx1"/>
                        </a:solidFill>
                        <a:effectLst/>
                        <a:latin typeface="Georgia" panose="02040502050405020303"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b </a:t>
                      </a:r>
                      <a:r>
                        <a:rPr kumimoji="0" lang="zh-CN" altLang="zh-CN" sz="3600" b="0" i="1" u="none" strike="noStrike" cap="none" normalizeH="0" baseline="0">
                          <a:ln>
                            <a:noFill/>
                          </a:ln>
                          <a:solidFill>
                            <a:schemeClr val="tx1"/>
                          </a:solidFill>
                          <a:effectLst/>
                          <a:latin typeface="Meiryo" panose="020B0604030504040204" pitchFamily="34" charset="-128"/>
                          <a:ea typeface="Meiryo" panose="020B0604030504040204" pitchFamily="34" charset="-128"/>
                          <a:cs typeface="Meiryo" panose="020B0604030504040204" pitchFamily="34" charset="-128"/>
                        </a:rPr>
                        <a:t>≤ </a:t>
                      </a: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c</a:t>
                      </a:r>
                      <a:endParaRPr kumimoji="0" lang="zh-CN" altLang="zh-CN" sz="3600" b="0"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(2)</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x </a:t>
                      </a:r>
                      <a:r>
                        <a:rPr kumimoji="0" lang="zh-CN" altLang="zh-CN" sz="3600" b="0" i="1" u="none" strike="noStrike" cap="none" normalizeH="0" baseline="0">
                          <a:ln>
                            <a:noFill/>
                          </a:ln>
                          <a:solidFill>
                            <a:schemeClr val="tx1"/>
                          </a:solidFill>
                          <a:effectLst/>
                          <a:latin typeface="Meiryo" panose="020B0604030504040204" pitchFamily="34" charset="-128"/>
                          <a:ea typeface="Meiryo" panose="020B0604030504040204" pitchFamily="34" charset="-128"/>
                          <a:cs typeface="Meiryo" panose="020B0604030504040204" pitchFamily="34" charset="-128"/>
                        </a:rPr>
                        <a:t>≤ </a:t>
                      </a: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c</a:t>
                      </a:r>
                      <a:r>
                        <a:rPr kumimoji="0" lang="zh-CN" altLang="zh-CN" sz="3600" b="0" i="0" u="none" strike="noStrike" cap="none" normalizeH="0" baseline="-10000">
                          <a:ln>
                            <a:noFill/>
                          </a:ln>
                          <a:solidFill>
                            <a:schemeClr val="tx1"/>
                          </a:solidFill>
                          <a:effectLst/>
                          <a:latin typeface="Swis721 Lt BT" panose="020B0403020202020204" pitchFamily="34"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dirty="0">
                          <a:ln>
                            <a:noFill/>
                          </a:ln>
                          <a:solidFill>
                            <a:schemeClr val="tx1"/>
                          </a:solidFill>
                          <a:effectLst/>
                          <a:latin typeface="Garamond" panose="02020404030301010803" pitchFamily="18" charset="0"/>
                          <a:ea typeface="宋体" panose="02010600030101010101" pitchFamily="2" charset="-122"/>
                        </a:rPr>
                        <a:t>(3)</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x </a:t>
                      </a:r>
                      <a:r>
                        <a:rPr kumimoji="0" lang="zh-CN" altLang="zh-CN" sz="3600" b="0" i="1" u="none" strike="noStrike" cap="none" normalizeH="0" baseline="0">
                          <a:ln>
                            <a:noFill/>
                          </a:ln>
                          <a:solidFill>
                            <a:schemeClr val="tx1"/>
                          </a:solidFill>
                          <a:effectLst/>
                          <a:latin typeface="Meiryo" panose="020B0604030504040204" pitchFamily="34" charset="-128"/>
                          <a:ea typeface="Meiryo" panose="020B0604030504040204" pitchFamily="34" charset="-128"/>
                          <a:cs typeface="Meiryo" panose="020B0604030504040204" pitchFamily="34" charset="-128"/>
                        </a:rPr>
                        <a:t>≤ </a:t>
                      </a: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c</a:t>
                      </a:r>
                      <a:r>
                        <a:rPr kumimoji="0" lang="zh-CN" altLang="zh-CN" sz="3600" b="0" i="0" u="none" strike="noStrike" cap="none" normalizeH="0" baseline="-10000">
                          <a:ln>
                            <a:noFill/>
                          </a:ln>
                          <a:solidFill>
                            <a:schemeClr val="tx1"/>
                          </a:solidFill>
                          <a:effectLst/>
                          <a:latin typeface="Swis721 Lt BT" panose="020B0403020202020204" pitchFamily="34" charset="0"/>
                          <a:ea typeface="宋体" panose="02010600030101010101" pitchFamily="2" charset="-122"/>
                        </a:rPr>
                        <a:t>2</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(4)</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排序</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x &lt; b</a:t>
                      </a:r>
                      <a:endParaRPr kumimoji="0" lang="zh-CN" altLang="zh-CN" sz="3600" b="0"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(5)</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交换的理由</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b </a:t>
                      </a:r>
                      <a:r>
                        <a:rPr kumimoji="0" lang="zh-CN" altLang="zh-CN" sz="3600" b="0" i="1" u="none" strike="noStrike" cap="none" normalizeH="0" baseline="0">
                          <a:ln>
                            <a:noFill/>
                          </a:ln>
                          <a:solidFill>
                            <a:schemeClr val="tx1"/>
                          </a:solidFill>
                          <a:effectLst/>
                          <a:latin typeface="Meiryo" panose="020B0604030504040204" pitchFamily="34" charset="-128"/>
                          <a:ea typeface="Meiryo" panose="020B0604030504040204" pitchFamily="34" charset="-128"/>
                          <a:cs typeface="Meiryo" panose="020B0604030504040204" pitchFamily="34" charset="-128"/>
                        </a:rPr>
                        <a:t>≤ </a:t>
                      </a: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c</a:t>
                      </a:r>
                      <a:r>
                        <a:rPr kumimoji="0" lang="zh-CN" altLang="zh-CN" sz="3600" b="0" i="0" u="none" strike="noStrike" cap="none" normalizeH="0" baseline="-10000">
                          <a:ln>
                            <a:noFill/>
                          </a:ln>
                          <a:solidFill>
                            <a:schemeClr val="tx1"/>
                          </a:solidFill>
                          <a:effectLst/>
                          <a:latin typeface="Swis721 Lt BT" panose="020B0403020202020204" pitchFamily="34"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(6)</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祖父母</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48595">
                <a:tc>
                  <a:txBody>
                    <a:bodyPr/>
                    <a:lstStyle>
                      <a:lvl1pPr marL="34925">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b </a:t>
                      </a:r>
                      <a:r>
                        <a:rPr kumimoji="0" lang="zh-CN" altLang="zh-CN" sz="3600" b="0" i="1" u="none" strike="noStrike" cap="none" normalizeH="0" baseline="0">
                          <a:ln>
                            <a:noFill/>
                          </a:ln>
                          <a:solidFill>
                            <a:schemeClr val="tx1"/>
                          </a:solidFill>
                          <a:effectLst/>
                          <a:latin typeface="Meiryo" panose="020B0604030504040204" pitchFamily="34" charset="-128"/>
                          <a:ea typeface="Meiryo" panose="020B0604030504040204" pitchFamily="34" charset="-128"/>
                          <a:cs typeface="Meiryo" panose="020B0604030504040204" pitchFamily="34" charset="-128"/>
                        </a:rPr>
                        <a:t>≤ </a:t>
                      </a:r>
                      <a:r>
                        <a:rPr kumimoji="0" lang="zh-CN" altLang="zh-CN" sz="3600" b="0" i="1" u="none" strike="noStrike" cap="none" normalizeH="0" baseline="0">
                          <a:ln>
                            <a:noFill/>
                          </a:ln>
                          <a:solidFill>
                            <a:schemeClr val="tx1"/>
                          </a:solidFill>
                          <a:effectLst/>
                          <a:latin typeface="Georgia" panose="02040502050405020303" pitchFamily="18" charset="0"/>
                          <a:ea typeface="宋体" panose="02010600030101010101" pitchFamily="2" charset="-122"/>
                        </a:rPr>
                        <a:t>c</a:t>
                      </a:r>
                      <a:r>
                        <a:rPr kumimoji="0" lang="zh-CN" altLang="zh-CN" sz="3600" b="0" i="0" u="none" strike="noStrike" cap="none" normalizeH="0" baseline="-10000">
                          <a:ln>
                            <a:noFill/>
                          </a:ln>
                          <a:solidFill>
                            <a:schemeClr val="tx1"/>
                          </a:solidFill>
                          <a:effectLst/>
                          <a:latin typeface="Swis721 Lt BT" panose="020B0403020202020204" pitchFamily="34" charset="0"/>
                          <a:ea typeface="宋体" panose="02010600030101010101" pitchFamily="2" charset="-122"/>
                        </a:rPr>
                        <a:t>2</a:t>
                      </a:r>
                    </a:p>
                  </a:txBody>
                  <a:tcPr marL="0" marR="0" marT="0" marB="0" horzOverflow="overflow">
                    <a:lnL>
                      <a:noFill/>
                    </a:lnL>
                    <a:lnR>
                      <a:noFill/>
                    </a:lnR>
                    <a:lnT>
                      <a:noFill/>
                    </a:lnT>
                    <a:lnB>
                      <a:noFill/>
                    </a:lnB>
                    <a:lnTlToBr>
                      <a:noFill/>
                    </a:lnTlToBr>
                    <a:lnBlToTr>
                      <a:noFill/>
                    </a:lnBlToTr>
                    <a:noFill/>
                  </a:tcPr>
                </a:tc>
                <a:tc>
                  <a:txBody>
                    <a:bodyPr/>
                    <a:lstStyle>
                      <a:lvl1pPr marL="65088">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a:ln>
                            <a:noFill/>
                          </a:ln>
                          <a:solidFill>
                            <a:schemeClr val="tx1"/>
                          </a:solidFill>
                          <a:effectLst/>
                          <a:latin typeface="Garamond" panose="02020404030301010803" pitchFamily="18" charset="0"/>
                          <a:ea typeface="宋体" panose="02010600030101010101" pitchFamily="2" charset="-122"/>
                        </a:rPr>
                        <a:t>(7)</a:t>
                      </a:r>
                    </a:p>
                  </a:txBody>
                  <a:tcPr marL="0" marR="0" marT="0" marB="0" horzOverflow="overflow">
                    <a:lnL>
                      <a:noFill/>
                    </a:lnL>
                    <a:lnR>
                      <a:noFill/>
                    </a:lnR>
                    <a:lnT>
                      <a:noFill/>
                    </a:lnT>
                    <a:lnB>
                      <a:noFill/>
                    </a:lnB>
                    <a:lnTlToBr>
                      <a:noFill/>
                    </a:lnTlToBr>
                    <a:lnBlToTr>
                      <a:noFill/>
                    </a:lnBlToTr>
                    <a:noFill/>
                  </a:tcPr>
                </a:tc>
                <a:tc>
                  <a:txBody>
                    <a:bodyPr/>
                    <a:lstStyle>
                      <a:lvl1pPr marL="61913">
                        <a:spcBef>
                          <a:spcPct val="20000"/>
                        </a:spcBef>
                        <a:defRPr sz="1600">
                          <a:solidFill>
                            <a:schemeClr val="tx1"/>
                          </a:solidFill>
                          <a:latin typeface="Calibri" panose="020F0502020204030204" pitchFamily="34" charset="0"/>
                          <a:ea typeface="宋体" panose="02010600030101010101" pitchFamily="2" charset="-122"/>
                        </a:defRPr>
                      </a:lvl1pPr>
                      <a:lvl2pPr marL="742950" indent="-285750">
                        <a:spcBef>
                          <a:spcPct val="2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2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Calibri" panose="020F050202020403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祖父母</a:t>
                      </a:r>
                      <a:endParaRPr kumimoji="0" lang="zh-CN" altLang="zh-CN" sz="36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25625" name="图片 1">
            <a:extLst>
              <a:ext uri="{FF2B5EF4-FFF2-40B4-BE49-F238E27FC236}">
                <a16:creationId xmlns:a16="http://schemas.microsoft.com/office/drawing/2014/main" id="{4DFE2E62-EFE8-4EBD-9610-2C52855F9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479675"/>
            <a:ext cx="93281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6" name="矩形 2">
            <a:extLst>
              <a:ext uri="{FF2B5EF4-FFF2-40B4-BE49-F238E27FC236}">
                <a16:creationId xmlns:a16="http://schemas.microsoft.com/office/drawing/2014/main" id="{35055911-4882-4354-9A4A-DB74D9D1078A}"/>
              </a:ext>
            </a:extLst>
          </p:cNvPr>
          <p:cNvSpPr>
            <a:spLocks noChangeArrowheads="1"/>
          </p:cNvSpPr>
          <p:nvPr/>
        </p:nvSpPr>
        <p:spPr bwMode="auto">
          <a:xfrm>
            <a:off x="7467600" y="5459413"/>
            <a:ext cx="50292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3600"/>
              <a:t>a ? x	</a:t>
            </a:r>
            <a:r>
              <a:rPr lang="zh-CN" altLang="en-US" sz="3600"/>
              <a:t>允许的例外</a:t>
            </a:r>
            <a:endParaRPr lang="en-US" altLang="zh-CN" sz="3600"/>
          </a:p>
          <a:p>
            <a:r>
              <a:rPr lang="en-US" altLang="zh-CN" sz="3600"/>
              <a:t>a ≤ c	</a:t>
            </a:r>
            <a:r>
              <a:rPr lang="zh-CN" altLang="en-US" sz="3600"/>
              <a:t>根据</a:t>
            </a:r>
            <a:r>
              <a:rPr lang="en-US" altLang="zh-CN" sz="3600"/>
              <a:t> (1) </a:t>
            </a:r>
            <a:r>
              <a:rPr lang="zh-CN" altLang="en-US" sz="3600"/>
              <a:t>和</a:t>
            </a:r>
            <a:r>
              <a:rPr lang="en-US" altLang="zh-CN" sz="3600"/>
              <a:t> (2)</a:t>
            </a:r>
          </a:p>
          <a:p>
            <a:r>
              <a:rPr lang="en-US" altLang="zh-CN" sz="3600"/>
              <a:t>a ≤ b	(1)</a:t>
            </a:r>
          </a:p>
          <a:p>
            <a:r>
              <a:rPr lang="en-US" altLang="zh-CN" sz="3600"/>
              <a:t>x ≤ c	</a:t>
            </a:r>
            <a:r>
              <a:rPr lang="zh-CN" altLang="en-US" sz="3600"/>
              <a:t>根据</a:t>
            </a:r>
            <a:r>
              <a:rPr lang="en-US" altLang="zh-CN" sz="3600"/>
              <a:t> (5) </a:t>
            </a:r>
            <a:r>
              <a:rPr lang="zh-CN" altLang="en-US" sz="3600"/>
              <a:t>和</a:t>
            </a:r>
            <a:r>
              <a:rPr lang="en-US" altLang="zh-CN" sz="3600"/>
              <a:t> (2)</a:t>
            </a:r>
          </a:p>
          <a:p>
            <a:r>
              <a:rPr lang="en-US" altLang="zh-CN" sz="3600"/>
              <a:t>x ≤ b	</a:t>
            </a:r>
            <a:r>
              <a:rPr lang="zh-CN" altLang="en-US" sz="3600"/>
              <a:t>根据</a:t>
            </a:r>
            <a:r>
              <a:rPr lang="en-US" altLang="zh-CN" sz="3600"/>
              <a:t> (5)</a:t>
            </a:r>
          </a:p>
          <a:p>
            <a:r>
              <a:rPr lang="en-US" altLang="zh-CN" sz="3600"/>
              <a:t>b ≤ c1	(6)</a:t>
            </a:r>
          </a:p>
          <a:p>
            <a:r>
              <a:rPr lang="en-US" altLang="zh-CN" sz="3600"/>
              <a:t>b ≤ c2	(7)</a:t>
            </a:r>
          </a:p>
        </p:txBody>
      </p:sp>
      <p:cxnSp>
        <p:nvCxnSpPr>
          <p:cNvPr id="94" name="直接连接符 93">
            <a:extLst>
              <a:ext uri="{FF2B5EF4-FFF2-40B4-BE49-F238E27FC236}">
                <a16:creationId xmlns:a16="http://schemas.microsoft.com/office/drawing/2014/main" id="{0FEDB182-510F-43EA-B695-AD34F71DC22D}"/>
              </a:ext>
            </a:extLst>
          </p:cNvPr>
          <p:cNvCxnSpPr/>
          <p:nvPr/>
        </p:nvCxnSpPr>
        <p:spPr>
          <a:xfrm>
            <a:off x="6781800" y="2479675"/>
            <a:ext cx="0" cy="67405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object 86">
            <a:extLst>
              <a:ext uri="{FF2B5EF4-FFF2-40B4-BE49-F238E27FC236}">
                <a16:creationId xmlns:a16="http://schemas.microsoft.com/office/drawing/2014/main" id="{D6182C6D-9986-439D-A4FE-877E967D479B}"/>
              </a:ext>
            </a:extLst>
          </p:cNvPr>
          <p:cNvSpPr txBox="1"/>
          <p:nvPr/>
        </p:nvSpPr>
        <p:spPr>
          <a:xfrm>
            <a:off x="762000" y="914400"/>
            <a:ext cx="12192000" cy="7893828"/>
          </a:xfrm>
          <a:prstGeom prst="rect">
            <a:avLst/>
          </a:prstGeom>
        </p:spPr>
        <p:txBody>
          <a:bodyPr lIns="0" tIns="0" rIns="0" bIns="0">
            <a:spAutoFit/>
          </a:bodyPr>
          <a:lstStyle>
            <a:lvl1pPr marL="1292225">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1pPr>
            <a:lvl2pPr marL="742950" indent="-285750">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2pPr>
            <a:lvl3pPr marL="1143000" indent="-228600">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3pPr>
            <a:lvl4pPr marL="1600200" indent="-228600">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4pPr>
            <a:lvl5pPr marL="2057400" indent="-228600">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tabLst>
                <a:tab pos="2511425" algn="l"/>
                <a:tab pos="4784725" algn="l"/>
                <a:tab pos="6003925" algn="l"/>
              </a:tabLst>
              <a:defRPr>
                <a:solidFill>
                  <a:schemeClr val="tx1"/>
                </a:solidFill>
                <a:latin typeface="Calibri" panose="020F0502020204030204" pitchFamily="34" charset="0"/>
                <a:ea typeface="宋体" panose="02010600030101010101" pitchFamily="2" charset="-122"/>
              </a:defRPr>
            </a:lvl9pPr>
          </a:lstStyle>
          <a:p>
            <a:pPr marL="0" eaLnBrk="1" hangingPunct="1">
              <a:lnSpc>
                <a:spcPct val="103000"/>
              </a:lnSpc>
              <a:defRPr/>
            </a:pPr>
            <a:r>
              <a:rPr lang="zh-CN" altLang="en-US" sz="3200" dirty="0">
                <a:latin typeface="Book Antiqua" panose="02040602050305030304" pitchFamily="18" charset="0"/>
              </a:rPr>
              <a:t>把这个性质加到</a:t>
            </a:r>
            <a:r>
              <a:rPr lang="zh-CN" altLang="zh-CN" sz="3200" dirty="0">
                <a:latin typeface="Arial" panose="020B0604020202020204" pitchFamily="34" charset="0"/>
                <a:cs typeface="Arial" panose="020B0604020202020204" pitchFamily="34" charset="0"/>
              </a:rPr>
              <a:t>is_heap_except_up</a:t>
            </a:r>
            <a:r>
              <a:rPr lang="zh-CN" altLang="en-US" sz="3200" dirty="0">
                <a:latin typeface="Arial" panose="020B0604020202020204" pitchFamily="34" charset="0"/>
                <a:cs typeface="Arial" panose="020B0604020202020204" pitchFamily="34" charset="0"/>
              </a:rPr>
              <a:t>中：</a:t>
            </a:r>
            <a:endParaRPr lang="zh-CN" altLang="zh-CN" sz="3200" dirty="0">
              <a:latin typeface="Book Antiqua" panose="02040602050305030304" pitchFamily="18" charset="0"/>
            </a:endParaRPr>
          </a:p>
          <a:p>
            <a:pPr marL="0" eaLnBrk="1" hangingPunct="1">
              <a:spcBef>
                <a:spcPts val="0"/>
              </a:spcBef>
              <a:defRPr/>
            </a:pPr>
            <a:r>
              <a:rPr lang="zh-CN" altLang="zh-CN" sz="3200" dirty="0">
                <a:latin typeface="Arial" panose="020B0604020202020204" pitchFamily="34" charset="0"/>
                <a:cs typeface="Arial" panose="020B0604020202020204" pitchFamily="34" charset="0"/>
              </a:rPr>
              <a:t>bool  is_heap_except_up(heap  H,  int  n){ </a:t>
            </a:r>
            <a:endParaRPr lang="en-US" altLang="zh-CN" sz="3200" dirty="0">
              <a:latin typeface="Arial" panose="020B0604020202020204" pitchFamily="34" charset="0"/>
              <a:cs typeface="Arial" panose="020B0604020202020204" pitchFamily="34" charset="0"/>
            </a:endParaRPr>
          </a:p>
          <a:p>
            <a:pPr marL="269875" eaLnBrk="1" hangingPunct="1">
              <a:spcBef>
                <a:spcPts val="0"/>
              </a:spcBef>
              <a:defRPr/>
            </a:pPr>
            <a:r>
              <a:rPr lang="zh-CN" altLang="zh-CN" sz="3200" dirty="0">
                <a:latin typeface="Arial" panose="020B0604020202020204" pitchFamily="34" charset="0"/>
                <a:cs typeface="Arial" panose="020B0604020202020204" pitchFamily="34" charset="0"/>
              </a:rPr>
              <a:t>if  (!is_safe_heap(H))  return  false; </a:t>
            </a:r>
            <a:endParaRPr lang="en-US" altLang="zh-CN" sz="3200" dirty="0">
              <a:latin typeface="Arial" panose="020B0604020202020204" pitchFamily="34" charset="0"/>
              <a:cs typeface="Arial" panose="020B0604020202020204" pitchFamily="34" charset="0"/>
            </a:endParaRPr>
          </a:p>
          <a:p>
            <a:pPr marL="269875" eaLnBrk="1" hangingPunct="1">
              <a:spcBef>
                <a:spcPts val="0"/>
              </a:spcBef>
              <a:defRPr/>
            </a:pPr>
            <a:r>
              <a:rPr lang="zh-CN" altLang="zh-CN" sz="3200" dirty="0">
                <a:latin typeface="Arial" panose="020B0604020202020204" pitchFamily="34" charset="0"/>
                <a:cs typeface="Arial" panose="020B0604020202020204" pitchFamily="34" charset="0"/>
              </a:rPr>
              <a:t>for  (int  i  =  2;  i  &lt;  H-&gt;next;  i++)</a:t>
            </a:r>
          </a:p>
          <a:p>
            <a:pPr marL="269875" eaLnBrk="1" hangingPunct="1">
              <a:spcBef>
                <a:spcPts val="0"/>
              </a:spcBef>
              <a:defRPr/>
            </a:pPr>
            <a:r>
              <a:rPr lang="zh-CN" altLang="zh-CN" sz="3200" dirty="0">
                <a:latin typeface="Arial" panose="020B0604020202020204" pitchFamily="34" charset="0"/>
                <a:cs typeface="Arial" panose="020B0604020202020204" pitchFamily="34" charset="0"/>
              </a:rPr>
              <a:t>//@loop_invariant  2  &lt;=  i;</a:t>
            </a:r>
          </a:p>
          <a:p>
            <a:pPr marL="269875" eaLnBrk="1" hangingPunct="1">
              <a:spcBef>
                <a:spcPts val="0"/>
              </a:spcBef>
              <a:defRPr/>
            </a:pPr>
            <a:r>
              <a:rPr lang="zh-CN" altLang="zh-CN" sz="3200" dirty="0">
                <a:latin typeface="Arial" panose="020B0604020202020204" pitchFamily="34" charset="0"/>
                <a:cs typeface="Arial" panose="020B0604020202020204" pitchFamily="34" charset="0"/>
              </a:rPr>
              <a:t>{</a:t>
            </a:r>
          </a:p>
          <a:p>
            <a:pPr marL="623888" eaLnBrk="1" hangingPunct="1">
              <a:spcBef>
                <a:spcPts val="0"/>
              </a:spcBef>
              <a:defRPr/>
            </a:pPr>
            <a:r>
              <a:rPr lang="zh-CN" altLang="zh-CN" sz="3200" dirty="0">
                <a:latin typeface="Arial" panose="020B0604020202020204" pitchFamily="34" charset="0"/>
                <a:cs typeface="Arial" panose="020B0604020202020204" pitchFamily="34" charset="0"/>
              </a:rPr>
              <a:t>if</a:t>
            </a:r>
            <a:r>
              <a:rPr lang="en-US" altLang="zh-CN" sz="3200" dirty="0">
                <a:latin typeface="Arial" panose="020B0604020202020204" pitchFamily="34" charset="0"/>
                <a:cs typeface="Arial" panose="020B0604020202020204" pitchFamily="34" charset="0"/>
              </a:rPr>
              <a:t> </a:t>
            </a:r>
            <a:r>
              <a:rPr lang="zh-CN" altLang="zh-CN" sz="3200" dirty="0">
                <a:latin typeface="Arial" panose="020B0604020202020204" pitchFamily="34" charset="0"/>
                <a:cs typeface="Arial" panose="020B0604020202020204" pitchFamily="34" charset="0"/>
              </a:rPr>
              <a:t>(i  !=  n  &amp;&amp;  !(priority(H,  i/2)  &lt;=  priority(H,  i))) return  false</a:t>
            </a:r>
            <a:r>
              <a:rPr lang="zh-CN" altLang="zh-CN" sz="3200" dirty="0" smtClean="0">
                <a:latin typeface="Arial" panose="020B0604020202020204" pitchFamily="34" charset="0"/>
                <a:cs typeface="Arial" panose="020B0604020202020204" pitchFamily="34" charset="0"/>
              </a:rPr>
              <a:t>;</a:t>
            </a:r>
          </a:p>
          <a:p>
            <a:pPr marL="623888" eaLnBrk="1" hangingPunct="1">
              <a:spcBef>
                <a:spcPts val="0"/>
              </a:spcBef>
              <a:defRPr/>
            </a:pPr>
            <a:r>
              <a:rPr lang="en-US" altLang="zh-CN" sz="3200" dirty="0" smtClean="0">
                <a:solidFill>
                  <a:srgbClr val="00B050"/>
                </a:solidFill>
                <a:latin typeface="Arial" panose="020B0604020202020204" pitchFamily="34" charset="0"/>
                <a:cs typeface="Arial" panose="020B0604020202020204" pitchFamily="34" charset="0"/>
              </a:rPr>
              <a:t>/*  </a:t>
            </a:r>
            <a:r>
              <a:rPr lang="zh-CN" altLang="en-US" sz="3200" dirty="0" smtClean="0">
                <a:solidFill>
                  <a:srgbClr val="00B050"/>
                </a:solidFill>
                <a:latin typeface="Arial" panose="020B0604020202020204" pitchFamily="34" charset="0"/>
                <a:cs typeface="Arial" panose="020B0604020202020204" pitchFamily="34" charset="0"/>
              </a:rPr>
              <a:t>若</a:t>
            </a:r>
            <a:r>
              <a:rPr lang="en-US" altLang="zh-CN" sz="3200" dirty="0" err="1" smtClean="0">
                <a:solidFill>
                  <a:srgbClr val="00B050"/>
                </a:solidFill>
                <a:latin typeface="Arial" panose="020B0604020202020204" pitchFamily="34" charset="0"/>
                <a:cs typeface="Arial" panose="020B0604020202020204" pitchFamily="34" charset="0"/>
              </a:rPr>
              <a:t>i</a:t>
            </a:r>
            <a:r>
              <a:rPr lang="zh-CN" altLang="en-US" sz="3200" dirty="0" smtClean="0">
                <a:solidFill>
                  <a:srgbClr val="00B050"/>
                </a:solidFill>
                <a:latin typeface="Arial" panose="020B0604020202020204" pitchFamily="34" charset="0"/>
                <a:cs typeface="Arial" panose="020B0604020202020204" pitchFamily="34" charset="0"/>
              </a:rPr>
              <a:t>是</a:t>
            </a:r>
            <a:r>
              <a:rPr lang="en-US" altLang="zh-CN" sz="3200" dirty="0" smtClean="0">
                <a:solidFill>
                  <a:srgbClr val="00B050"/>
                </a:solidFill>
                <a:latin typeface="Arial" panose="020B0604020202020204" pitchFamily="34" charset="0"/>
                <a:cs typeface="Arial" panose="020B0604020202020204" pitchFamily="34" charset="0"/>
              </a:rPr>
              <a:t>n</a:t>
            </a:r>
            <a:r>
              <a:rPr lang="zh-CN" altLang="en-US" sz="3200" dirty="0" smtClean="0">
                <a:solidFill>
                  <a:srgbClr val="00B050"/>
                </a:solidFill>
                <a:latin typeface="Arial" panose="020B0604020202020204" pitchFamily="34" charset="0"/>
                <a:cs typeface="Arial" panose="020B0604020202020204" pitchFamily="34" charset="0"/>
              </a:rPr>
              <a:t>的孩子</a:t>
            </a:r>
            <a:r>
              <a:rPr lang="en-US" altLang="zh-CN" sz="3200" dirty="0" smtClean="0">
                <a:solidFill>
                  <a:srgbClr val="00B050"/>
                </a:solidFill>
                <a:latin typeface="Arial" panose="020B0604020202020204" pitchFamily="34" charset="0"/>
                <a:cs typeface="Arial" panose="020B0604020202020204" pitchFamily="34" charset="0"/>
              </a:rPr>
              <a:t>(</a:t>
            </a:r>
            <a:r>
              <a:rPr lang="zh-CN" altLang="en-US" sz="3200" dirty="0" smtClean="0">
                <a:solidFill>
                  <a:srgbClr val="00B050"/>
                </a:solidFill>
                <a:latin typeface="Arial" panose="020B0604020202020204" pitchFamily="34" charset="0"/>
                <a:cs typeface="Arial" panose="020B0604020202020204" pitchFamily="34" charset="0"/>
              </a:rPr>
              <a:t>可能有</a:t>
            </a:r>
            <a:r>
              <a:rPr lang="en-US" altLang="zh-CN" sz="3200" dirty="0" smtClean="0">
                <a:solidFill>
                  <a:srgbClr val="00B050"/>
                </a:solidFill>
                <a:latin typeface="Arial" panose="020B0604020202020204" pitchFamily="34" charset="0"/>
                <a:cs typeface="Arial" panose="020B0604020202020204" pitchFamily="34" charset="0"/>
              </a:rPr>
              <a:t>2</a:t>
            </a:r>
            <a:r>
              <a:rPr lang="zh-CN" altLang="en-US" sz="3200" dirty="0" smtClean="0">
                <a:solidFill>
                  <a:srgbClr val="00B050"/>
                </a:solidFill>
                <a:latin typeface="Arial" panose="020B0604020202020204" pitchFamily="34" charset="0"/>
                <a:cs typeface="Arial" panose="020B0604020202020204" pitchFamily="34" charset="0"/>
              </a:rPr>
              <a:t>个</a:t>
            </a:r>
            <a:r>
              <a:rPr lang="en-US" altLang="zh-CN" sz="3200" dirty="0" smtClean="0">
                <a:solidFill>
                  <a:srgbClr val="00B050"/>
                </a:solidFill>
                <a:latin typeface="Arial" panose="020B0604020202020204" pitchFamily="34" charset="0"/>
                <a:cs typeface="Arial" panose="020B0604020202020204" pitchFamily="34" charset="0"/>
              </a:rPr>
              <a:t>)</a:t>
            </a:r>
            <a:r>
              <a:rPr lang="zh-CN" altLang="en-US" sz="3200" dirty="0" smtClean="0">
                <a:solidFill>
                  <a:srgbClr val="00B050"/>
                </a:solidFill>
                <a:latin typeface="Arial" panose="020B0604020202020204" pitchFamily="34" charset="0"/>
                <a:cs typeface="Arial" panose="020B0604020202020204" pitchFamily="34" charset="0"/>
              </a:rPr>
              <a:t>，且有祖父母，</a:t>
            </a:r>
            <a:r>
              <a:rPr lang="en-US" altLang="zh-CN" sz="3200" dirty="0" err="1" smtClean="0">
                <a:solidFill>
                  <a:srgbClr val="00B050"/>
                </a:solidFill>
                <a:latin typeface="Arial" panose="020B0604020202020204" pitchFamily="34" charset="0"/>
                <a:cs typeface="Arial" panose="020B0604020202020204" pitchFamily="34" charset="0"/>
              </a:rPr>
              <a:t>i</a:t>
            </a:r>
            <a:r>
              <a:rPr lang="zh-CN" altLang="en-US" sz="3200" dirty="0" smtClean="0">
                <a:solidFill>
                  <a:srgbClr val="00B050"/>
                </a:solidFill>
                <a:latin typeface="Arial" panose="020B0604020202020204" pitchFamily="34" charset="0"/>
                <a:cs typeface="Arial" panose="020B0604020202020204" pitchFamily="34" charset="0"/>
              </a:rPr>
              <a:t>的优先级数字应大于或等于其祖父母的*</a:t>
            </a:r>
            <a:r>
              <a:rPr lang="en-US" altLang="zh-CN" sz="3200" dirty="0" smtClean="0">
                <a:solidFill>
                  <a:srgbClr val="00B050"/>
                </a:solidFill>
                <a:latin typeface="Arial" panose="020B0604020202020204" pitchFamily="34" charset="0"/>
                <a:cs typeface="Arial" panose="020B0604020202020204" pitchFamily="34" charset="0"/>
              </a:rPr>
              <a:t>/ </a:t>
            </a:r>
          </a:p>
          <a:p>
            <a:pPr marL="623888" eaLnBrk="1" hangingPunct="1">
              <a:spcBef>
                <a:spcPts val="0"/>
              </a:spcBef>
              <a:defRPr/>
            </a:pPr>
            <a:r>
              <a:rPr lang="zh-CN" altLang="zh-CN" sz="3200" dirty="0" smtClean="0">
                <a:solidFill>
                  <a:srgbClr val="C00000"/>
                </a:solidFill>
                <a:latin typeface="Arial" panose="020B0604020202020204" pitchFamily="34" charset="0"/>
                <a:cs typeface="Arial" panose="020B0604020202020204" pitchFamily="34" charset="0"/>
              </a:rPr>
              <a:t>if</a:t>
            </a:r>
            <a:r>
              <a:rPr lang="en-US" altLang="zh-CN" sz="3200" dirty="0" smtClean="0">
                <a:solidFill>
                  <a:srgbClr val="C00000"/>
                </a:solidFill>
                <a:latin typeface="Arial" panose="020B0604020202020204" pitchFamily="34" charset="0"/>
                <a:cs typeface="Arial" panose="020B0604020202020204" pitchFamily="34" charset="0"/>
              </a:rPr>
              <a:t> </a:t>
            </a:r>
            <a:r>
              <a:rPr lang="zh-CN" altLang="zh-CN" sz="3200" dirty="0" smtClean="0">
                <a:solidFill>
                  <a:srgbClr val="C00000"/>
                </a:solidFill>
                <a:latin typeface="Arial" panose="020B0604020202020204" pitchFamily="34" charset="0"/>
                <a:cs typeface="Arial" panose="020B0604020202020204" pitchFamily="34" charset="0"/>
              </a:rPr>
              <a:t>(i/2  ==  n  &amp;&amp;  (i/2)/2  &gt;=  1</a:t>
            </a:r>
            <a:endParaRPr lang="en-US" altLang="zh-CN" sz="3200" dirty="0" smtClean="0">
              <a:solidFill>
                <a:srgbClr val="C00000"/>
              </a:solidFill>
              <a:latin typeface="Arial" panose="020B0604020202020204" pitchFamily="34" charset="0"/>
              <a:cs typeface="Arial" panose="020B0604020202020204" pitchFamily="34" charset="0"/>
            </a:endParaRPr>
          </a:p>
          <a:p>
            <a:pPr marL="623888" eaLnBrk="1" hangingPunct="1">
              <a:spcBef>
                <a:spcPts val="0"/>
              </a:spcBef>
              <a:defRPr/>
            </a:pPr>
            <a:r>
              <a:rPr lang="en-US" altLang="zh-CN" sz="3200" dirty="0" smtClean="0">
                <a:solidFill>
                  <a:srgbClr val="C00000"/>
                </a:solidFill>
                <a:latin typeface="Arial" panose="020B0604020202020204" pitchFamily="34" charset="0"/>
                <a:cs typeface="Arial" panose="020B0604020202020204" pitchFamily="34" charset="0"/>
              </a:rPr>
              <a:t>   </a:t>
            </a:r>
            <a:r>
              <a:rPr lang="zh-CN" altLang="zh-CN" sz="3200" dirty="0">
                <a:solidFill>
                  <a:srgbClr val="C00000"/>
                </a:solidFill>
                <a:latin typeface="Arial" panose="020B0604020202020204" pitchFamily="34" charset="0"/>
                <a:cs typeface="Arial" panose="020B0604020202020204" pitchFamily="34" charset="0"/>
              </a:rPr>
              <a:t>&amp;&amp;  !(priority(H,  (i/2)/2)  &lt;=  priority(H,i))) </a:t>
            </a:r>
            <a:endParaRPr lang="en-US" altLang="zh-CN" sz="3200" dirty="0">
              <a:solidFill>
                <a:srgbClr val="C00000"/>
              </a:solidFill>
              <a:latin typeface="Arial" panose="020B0604020202020204" pitchFamily="34" charset="0"/>
              <a:cs typeface="Arial" panose="020B0604020202020204" pitchFamily="34" charset="0"/>
            </a:endParaRPr>
          </a:p>
          <a:p>
            <a:pPr marL="623888" eaLnBrk="1" hangingPunct="1">
              <a:spcBef>
                <a:spcPts val="0"/>
              </a:spcBef>
              <a:defRPr/>
            </a:pPr>
            <a:r>
              <a:rPr lang="en-US" altLang="zh-CN" sz="3200" dirty="0">
                <a:solidFill>
                  <a:srgbClr val="C00000"/>
                </a:solidFill>
                <a:latin typeface="Arial" panose="020B0604020202020204" pitchFamily="34" charset="0"/>
                <a:cs typeface="Arial" panose="020B0604020202020204" pitchFamily="34" charset="0"/>
              </a:rPr>
              <a:t>   </a:t>
            </a:r>
            <a:r>
              <a:rPr lang="zh-CN" altLang="zh-CN" sz="3200" dirty="0">
                <a:solidFill>
                  <a:srgbClr val="C00000"/>
                </a:solidFill>
                <a:latin typeface="Arial" panose="020B0604020202020204" pitchFamily="34" charset="0"/>
                <a:cs typeface="Arial" panose="020B0604020202020204" pitchFamily="34" charset="0"/>
              </a:rPr>
              <a:t>return  false;</a:t>
            </a:r>
          </a:p>
          <a:p>
            <a:pPr marL="269875" eaLnBrk="1" hangingPunct="1">
              <a:spcBef>
                <a:spcPts val="0"/>
              </a:spcBef>
              <a:defRPr/>
            </a:pPr>
            <a:r>
              <a:rPr lang="zh-CN" altLang="zh-CN" sz="3200" dirty="0">
                <a:latin typeface="Arial" panose="020B0604020202020204" pitchFamily="34" charset="0"/>
                <a:cs typeface="Arial" panose="020B0604020202020204" pitchFamily="34" charset="0"/>
              </a:rPr>
              <a:t>}</a:t>
            </a:r>
          </a:p>
          <a:p>
            <a:pPr marL="269875" eaLnBrk="1" hangingPunct="1">
              <a:spcBef>
                <a:spcPts val="0"/>
              </a:spcBef>
              <a:defRPr/>
            </a:pPr>
            <a:r>
              <a:rPr lang="zh-CN" altLang="zh-CN" sz="3200" dirty="0">
                <a:latin typeface="Arial" panose="020B0604020202020204" pitchFamily="34" charset="0"/>
                <a:cs typeface="Arial" panose="020B0604020202020204" pitchFamily="34" charset="0"/>
              </a:rPr>
              <a:t>return  true;</a:t>
            </a:r>
          </a:p>
          <a:p>
            <a:pPr marL="0" eaLnBrk="1" hangingPunct="1">
              <a:spcBef>
                <a:spcPts val="0"/>
              </a:spcBef>
              <a:defRPr/>
            </a:pPr>
            <a:r>
              <a:rPr lang="zh-CN" altLang="zh-CN" sz="3200" dirty="0">
                <a:latin typeface="Arial" panose="020B0604020202020204" pitchFamily="34" charset="0"/>
                <a:cs typeface="Arial" panose="020B0604020202020204" pitchFamily="34" charset="0"/>
              </a:rPr>
              <a:t>}</a:t>
            </a:r>
            <a:endParaRPr lang="en-US" altLang="zh-CN" sz="3200" dirty="0">
              <a:latin typeface="Arial" panose="020B0604020202020204" pitchFamily="34" charset="0"/>
              <a:cs typeface="Arial" panose="020B0604020202020204" pitchFamily="34" charset="0"/>
            </a:endParaRPr>
          </a:p>
          <a:p>
            <a:pPr marL="0" eaLnBrk="1" hangingPunct="1">
              <a:spcBef>
                <a:spcPts val="0"/>
              </a:spcBef>
              <a:defRPr/>
            </a:pPr>
            <a:r>
              <a:rPr lang="zh-CN" altLang="en-US" sz="3200" dirty="0">
                <a:latin typeface="Book Antiqua" panose="02040602050305030304" pitchFamily="18" charset="0"/>
              </a:rPr>
              <a:t>注意</a:t>
            </a:r>
            <a:r>
              <a:rPr lang="zh-CN" altLang="zh-CN" sz="3200" dirty="0">
                <a:latin typeface="Arial" panose="020B0604020202020204" pitchFamily="34" charset="0"/>
                <a:cs typeface="Arial" panose="020B0604020202020204" pitchFamily="34" charset="0"/>
              </a:rPr>
              <a:t>is</a:t>
            </a:r>
            <a:r>
              <a:rPr lang="en-US" altLang="zh-CN" sz="3200" dirty="0">
                <a:latin typeface="Arial" panose="020B0604020202020204" pitchFamily="34" charset="0"/>
                <a:cs typeface="Arial" panose="020B0604020202020204" pitchFamily="34" charset="0"/>
              </a:rPr>
              <a:t>_</a:t>
            </a:r>
            <a:r>
              <a:rPr lang="zh-CN" altLang="zh-CN" sz="3200" dirty="0">
                <a:latin typeface="Arial" panose="020B0604020202020204" pitchFamily="34" charset="0"/>
                <a:cs typeface="Arial" panose="020B0604020202020204" pitchFamily="34" charset="0"/>
              </a:rPr>
              <a:t>heap</a:t>
            </a:r>
            <a:r>
              <a:rPr lang="en-US" altLang="zh-CN" sz="3200" dirty="0">
                <a:latin typeface="Arial" panose="020B0604020202020204" pitchFamily="34" charset="0"/>
                <a:cs typeface="Arial" panose="020B0604020202020204" pitchFamily="34" charset="0"/>
              </a:rPr>
              <a:t>_</a:t>
            </a:r>
            <a:r>
              <a:rPr lang="zh-CN" altLang="zh-CN" sz="3200" dirty="0">
                <a:latin typeface="Arial" panose="020B0604020202020204" pitchFamily="34" charset="0"/>
                <a:cs typeface="Arial" panose="020B0604020202020204" pitchFamily="34" charset="0"/>
              </a:rPr>
              <a:t>except</a:t>
            </a:r>
            <a:r>
              <a:rPr lang="en-US" altLang="zh-CN" sz="3200" dirty="0">
                <a:latin typeface="Arial" panose="020B0604020202020204" pitchFamily="34" charset="0"/>
                <a:cs typeface="Arial" panose="020B0604020202020204" pitchFamily="34" charset="0"/>
              </a:rPr>
              <a:t>_</a:t>
            </a:r>
            <a:r>
              <a:rPr lang="zh-CN" altLang="zh-CN" sz="3200" dirty="0">
                <a:latin typeface="Arial" panose="020B0604020202020204" pitchFamily="34" charset="0"/>
                <a:cs typeface="Arial" panose="020B0604020202020204" pitchFamily="34" charset="0"/>
              </a:rPr>
              <a:t>up(H, 1)</a:t>
            </a:r>
            <a:r>
              <a:rPr lang="zh-CN" altLang="en-US" sz="3200" dirty="0">
                <a:latin typeface="Arial" panose="020B0604020202020204" pitchFamily="34" charset="0"/>
                <a:cs typeface="Arial" panose="020B0604020202020204" pitchFamily="34" charset="0"/>
              </a:rPr>
              <a:t>等价于</a:t>
            </a:r>
            <a:r>
              <a:rPr lang="zh-CN" altLang="zh-CN" sz="3200" dirty="0">
                <a:latin typeface="Arial" panose="020B0604020202020204" pitchFamily="34" charset="0"/>
                <a:cs typeface="Arial" panose="020B0604020202020204" pitchFamily="34" charset="0"/>
              </a:rPr>
              <a:t>is</a:t>
            </a:r>
            <a:r>
              <a:rPr lang="en-US" altLang="zh-CN" sz="3200" dirty="0">
                <a:latin typeface="Arial" panose="020B0604020202020204" pitchFamily="34" charset="0"/>
                <a:cs typeface="Arial" panose="020B0604020202020204" pitchFamily="34" charset="0"/>
              </a:rPr>
              <a:t>_</a:t>
            </a:r>
            <a:r>
              <a:rPr lang="zh-CN" altLang="zh-CN" sz="3200" dirty="0">
                <a:latin typeface="Arial" panose="020B0604020202020204" pitchFamily="34" charset="0"/>
                <a:cs typeface="Arial" panose="020B0604020202020204" pitchFamily="34" charset="0"/>
              </a:rPr>
              <a:t>heap(H).</a:t>
            </a:r>
            <a:endParaRPr lang="en-US" altLang="zh-CN" sz="32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object 5">
            <a:extLst>
              <a:ext uri="{FF2B5EF4-FFF2-40B4-BE49-F238E27FC236}">
                <a16:creationId xmlns:a16="http://schemas.microsoft.com/office/drawing/2014/main" id="{54CC25D9-7F7A-42EC-B479-975126D2F363}"/>
              </a:ext>
            </a:extLst>
          </p:cNvPr>
          <p:cNvSpPr txBox="1">
            <a:spLocks noChangeArrowheads="1"/>
          </p:cNvSpPr>
          <p:nvPr/>
        </p:nvSpPr>
        <p:spPr bwMode="auto">
          <a:xfrm>
            <a:off x="381000" y="666970"/>
            <a:ext cx="12496800" cy="168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0638" indent="7905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zh-CN" altLang="en-US" sz="3600" dirty="0">
                <a:latin typeface="Book Antiqua" panose="02040602050305030304" pitchFamily="18" charset="0"/>
              </a:rPr>
              <a:t>加强版的</a:t>
            </a:r>
            <a:r>
              <a:rPr lang="zh-CN" altLang="zh-CN" sz="3600" dirty="0">
                <a:latin typeface="Arial" panose="020B0604020202020204" pitchFamily="34" charset="0"/>
                <a:cs typeface="Arial" panose="020B0604020202020204" pitchFamily="34" charset="0"/>
              </a:rPr>
              <a:t>is_heap_except_up </a:t>
            </a:r>
            <a:r>
              <a:rPr lang="zh-CN" altLang="en-US" sz="3600" dirty="0">
                <a:latin typeface="Arial" panose="020B0604020202020204" pitchFamily="34" charset="0"/>
                <a:cs typeface="Arial" panose="020B0604020202020204" pitchFamily="34" charset="0"/>
              </a:rPr>
              <a:t>是否能使得</a:t>
            </a:r>
            <a:r>
              <a:rPr lang="zh-CN" altLang="zh-CN" sz="3600" dirty="0">
                <a:latin typeface="Arial" panose="020B0604020202020204" pitchFamily="34" charset="0"/>
                <a:cs typeface="Arial" panose="020B0604020202020204" pitchFamily="34" charset="0"/>
              </a:rPr>
              <a:t>pq_insert</a:t>
            </a:r>
            <a:r>
              <a:rPr lang="zh-CN" altLang="en-US" sz="3600" dirty="0">
                <a:latin typeface="Arial" panose="020B0604020202020204" pitchFamily="34" charset="0"/>
                <a:cs typeface="Arial" panose="020B0604020202020204" pitchFamily="34" charset="0"/>
              </a:rPr>
              <a:t>的后置条件</a:t>
            </a:r>
            <a:r>
              <a:rPr lang="zh-CN" altLang="zh-CN" sz="3600" dirty="0">
                <a:latin typeface="Arial" panose="020B0604020202020204" pitchFamily="34" charset="0"/>
                <a:cs typeface="Arial" panose="020B0604020202020204" pitchFamily="34" charset="0"/>
              </a:rPr>
              <a:t>is_heap(H)</a:t>
            </a:r>
            <a:r>
              <a:rPr lang="zh-CN" altLang="en-US" sz="3600" dirty="0">
                <a:latin typeface="Book Antiqua" panose="02040602050305030304" pitchFamily="18" charset="0"/>
              </a:rPr>
              <a:t>成立？需证明如下：</a:t>
            </a:r>
            <a:endParaRPr lang="en-US" altLang="zh-CN" sz="3600" dirty="0">
              <a:latin typeface="Book Antiqua" panose="02040602050305030304" pitchFamily="18" charset="0"/>
            </a:endParaRPr>
          </a:p>
          <a:p>
            <a:pPr eaLnBrk="1" hangingPunct="1">
              <a:lnSpc>
                <a:spcPct val="103000"/>
              </a:lnSpc>
            </a:pPr>
            <a:r>
              <a:rPr lang="zh-CN" altLang="en-US" sz="3600" dirty="0">
                <a:latin typeface="Book Antiqua" panose="02040602050305030304" pitchFamily="18" charset="0"/>
              </a:rPr>
              <a:t>当</a:t>
            </a:r>
            <a:r>
              <a:rPr lang="en-US" altLang="zh-CN" sz="3600" dirty="0" err="1">
                <a:latin typeface="Arial" panose="020B0604020202020204" pitchFamily="34" charset="0"/>
                <a:cs typeface="Arial" panose="020B0604020202020204" pitchFamily="34" charset="0"/>
              </a:rPr>
              <a:t>pq_insert</a:t>
            </a:r>
            <a:r>
              <a:rPr lang="zh-CN" altLang="en-US" sz="3600" dirty="0">
                <a:latin typeface="Book Antiqua" panose="02040602050305030304" pitchFamily="18" charset="0"/>
              </a:rPr>
              <a:t>出循环时，有以下三条成立：</a:t>
            </a:r>
            <a:endParaRPr lang="zh-CN" altLang="zh-CN" sz="3600" dirty="0">
              <a:latin typeface="Book Antiqua" panose="02040602050305030304" pitchFamily="18" charset="0"/>
            </a:endParaRPr>
          </a:p>
        </p:txBody>
      </p:sp>
      <p:sp>
        <p:nvSpPr>
          <p:cNvPr id="29699" name="object 9">
            <a:extLst>
              <a:ext uri="{FF2B5EF4-FFF2-40B4-BE49-F238E27FC236}">
                <a16:creationId xmlns:a16="http://schemas.microsoft.com/office/drawing/2014/main" id="{81AAB6FC-6F86-4166-825E-74E692ADD8E4}"/>
              </a:ext>
            </a:extLst>
          </p:cNvPr>
          <p:cNvSpPr txBox="1">
            <a:spLocks noChangeArrowheads="1"/>
          </p:cNvSpPr>
          <p:nvPr/>
        </p:nvSpPr>
        <p:spPr bwMode="auto">
          <a:xfrm>
            <a:off x="1066800" y="2580969"/>
            <a:ext cx="86868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600" dirty="0"/>
              <a:t>1 ≤ i &lt; </a:t>
            </a:r>
            <a:r>
              <a:rPr lang="en-US" altLang="zh-CN" sz="3600" dirty="0"/>
              <a:t>H-&gt;</a:t>
            </a:r>
            <a:r>
              <a:rPr lang="zh-CN" altLang="zh-CN" sz="3600" dirty="0"/>
              <a:t>next</a:t>
            </a:r>
          </a:p>
          <a:p>
            <a:pPr eaLnBrk="1" hangingPunct="1">
              <a:spcBef>
                <a:spcPts val="63"/>
              </a:spcBef>
            </a:pPr>
            <a:r>
              <a:rPr lang="zh-CN" altLang="zh-CN" sz="3600" dirty="0"/>
              <a:t>is</a:t>
            </a:r>
            <a:r>
              <a:rPr lang="en-US" altLang="zh-CN" sz="3600" dirty="0"/>
              <a:t>_</a:t>
            </a:r>
            <a:r>
              <a:rPr lang="zh-CN" altLang="zh-CN" sz="3600" dirty="0"/>
              <a:t>heap</a:t>
            </a:r>
            <a:r>
              <a:rPr lang="en-US" altLang="zh-CN" sz="3600" dirty="0"/>
              <a:t>_</a:t>
            </a:r>
            <a:r>
              <a:rPr lang="zh-CN" altLang="zh-CN" sz="3600" dirty="0"/>
              <a:t>except</a:t>
            </a:r>
            <a:r>
              <a:rPr lang="en-US" altLang="zh-CN" sz="3600" dirty="0"/>
              <a:t>_</a:t>
            </a:r>
            <a:r>
              <a:rPr lang="zh-CN" altLang="zh-CN" sz="3600" dirty="0"/>
              <a:t>up(H, i)</a:t>
            </a:r>
          </a:p>
          <a:p>
            <a:pPr eaLnBrk="1" hangingPunct="1">
              <a:spcBef>
                <a:spcPts val="63"/>
              </a:spcBef>
            </a:pPr>
            <a:r>
              <a:rPr lang="zh-CN" altLang="zh-CN" sz="3600" dirty="0"/>
              <a:t>i ≤ 1 </a:t>
            </a:r>
            <a:r>
              <a:rPr lang="zh-CN" altLang="en-US" sz="3600" dirty="0"/>
              <a:t>或</a:t>
            </a:r>
            <a:r>
              <a:rPr lang="zh-CN" altLang="zh-CN" sz="3600" dirty="0"/>
              <a:t> priority (H, i) ≥ priority (H, i/2)</a:t>
            </a:r>
          </a:p>
          <a:p>
            <a:pPr eaLnBrk="1" hangingPunct="1">
              <a:spcBef>
                <a:spcPts val="1975"/>
              </a:spcBef>
            </a:pPr>
            <a:r>
              <a:rPr lang="zh-CN" altLang="en-US" sz="3600" dirty="0">
                <a:latin typeface="Book Antiqua" panose="02040602050305030304" pitchFamily="18" charset="0"/>
              </a:rPr>
              <a:t>分以下两种情形：</a:t>
            </a:r>
            <a:endParaRPr lang="zh-CN" altLang="zh-CN" sz="3600" dirty="0">
              <a:latin typeface="Book Antiqua" panose="02040602050305030304" pitchFamily="18" charset="0"/>
            </a:endParaRPr>
          </a:p>
        </p:txBody>
      </p:sp>
      <p:sp>
        <p:nvSpPr>
          <p:cNvPr id="29700" name="object 10">
            <a:extLst>
              <a:ext uri="{FF2B5EF4-FFF2-40B4-BE49-F238E27FC236}">
                <a16:creationId xmlns:a16="http://schemas.microsoft.com/office/drawing/2014/main" id="{BCBA049E-A4B8-4BC8-9EB3-3C0887A32ADC}"/>
              </a:ext>
            </a:extLst>
          </p:cNvPr>
          <p:cNvSpPr txBox="1">
            <a:spLocks noChangeArrowheads="1"/>
          </p:cNvSpPr>
          <p:nvPr/>
        </p:nvSpPr>
        <p:spPr bwMode="auto">
          <a:xfrm>
            <a:off x="9593453" y="2837761"/>
            <a:ext cx="2576513"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zh-CN" sz="3200" dirty="0">
                <a:latin typeface="Book Antiqua" panose="02040602050305030304" pitchFamily="18" charset="0"/>
              </a:rPr>
              <a:t>(LI 1)</a:t>
            </a:r>
          </a:p>
          <a:p>
            <a:pPr algn="r" eaLnBrk="1" hangingPunct="1">
              <a:spcBef>
                <a:spcPts val="63"/>
              </a:spcBef>
            </a:pPr>
            <a:r>
              <a:rPr lang="zh-CN" altLang="zh-CN" sz="3200" dirty="0">
                <a:latin typeface="Book Antiqua" panose="02040602050305030304" pitchFamily="18" charset="0"/>
              </a:rPr>
              <a:t>(LI 2)</a:t>
            </a:r>
          </a:p>
          <a:p>
            <a:pPr algn="r" eaLnBrk="1" hangingPunct="1">
              <a:spcBef>
                <a:spcPts val="63"/>
              </a:spcBef>
            </a:pPr>
            <a:r>
              <a:rPr lang="zh-CN" altLang="en-US" sz="3200" dirty="0">
                <a:latin typeface="Book Antiqua" panose="02040602050305030304" pitchFamily="18" charset="0"/>
              </a:rPr>
              <a:t>循环条件的非</a:t>
            </a:r>
            <a:endParaRPr lang="zh-CN" altLang="zh-CN" sz="3200" dirty="0">
              <a:latin typeface="Book Antiqua" panose="02040602050305030304" pitchFamily="18" charset="0"/>
            </a:endParaRPr>
          </a:p>
        </p:txBody>
      </p:sp>
      <p:sp>
        <p:nvSpPr>
          <p:cNvPr id="19" name="object 19">
            <a:extLst>
              <a:ext uri="{FF2B5EF4-FFF2-40B4-BE49-F238E27FC236}">
                <a16:creationId xmlns:a16="http://schemas.microsoft.com/office/drawing/2014/main" id="{88BEDD1A-BD80-47FF-94DB-760F81B3E7E6}"/>
              </a:ext>
            </a:extLst>
          </p:cNvPr>
          <p:cNvSpPr txBox="1"/>
          <p:nvPr/>
        </p:nvSpPr>
        <p:spPr>
          <a:xfrm>
            <a:off x="457200" y="5535613"/>
            <a:ext cx="12496800" cy="3576637"/>
          </a:xfrm>
          <a:prstGeom prst="rect">
            <a:avLst/>
          </a:prstGeom>
        </p:spPr>
        <p:txBody>
          <a:bodyPr lIns="0" tIns="0" rIns="0" bIns="0">
            <a:spAutoFit/>
          </a:bodyPr>
          <a:lstStyle>
            <a:lvl1pPr marL="1144588" indent="-5254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defRPr/>
            </a:pPr>
            <a:r>
              <a:rPr lang="zh-CN" altLang="zh-CN" sz="3600" b="1" dirty="0">
                <a:latin typeface="Book Antiqua" panose="02040602050305030304" pitchFamily="18" charset="0"/>
              </a:rPr>
              <a:t>Case</a:t>
            </a:r>
            <a:r>
              <a:rPr lang="zh-CN" altLang="zh-CN" sz="3600" dirty="0"/>
              <a:t>:  i ≤ 1</a:t>
            </a:r>
            <a:r>
              <a:rPr lang="zh-CN" altLang="zh-CN" sz="3600" dirty="0">
                <a:latin typeface="Book Antiqua" panose="02040602050305030304" pitchFamily="18" charset="0"/>
              </a:rPr>
              <a:t>.  </a:t>
            </a:r>
            <a:endParaRPr lang="en-US" altLang="zh-CN" sz="3600" dirty="0">
              <a:latin typeface="Book Antiqua" panose="02040602050305030304" pitchFamily="18" charset="0"/>
            </a:endParaRPr>
          </a:p>
          <a:p>
            <a:pPr indent="19050" algn="just" eaLnBrk="1" hangingPunct="1">
              <a:lnSpc>
                <a:spcPct val="103000"/>
              </a:lnSpc>
              <a:defRPr/>
            </a:pPr>
            <a:r>
              <a:rPr lang="zh-CN" altLang="en-US" sz="3600" dirty="0">
                <a:latin typeface="Book Antiqua" panose="02040602050305030304" pitchFamily="18" charset="0"/>
              </a:rPr>
              <a:t>则根据</a:t>
            </a:r>
            <a:r>
              <a:rPr lang="zh-CN" altLang="zh-CN" sz="3600" dirty="0">
                <a:latin typeface="Book Antiqua" panose="02040602050305030304" pitchFamily="18" charset="0"/>
              </a:rPr>
              <a:t>(LI 1)</a:t>
            </a:r>
            <a:r>
              <a:rPr lang="zh-CN" altLang="en-US" sz="3600" dirty="0">
                <a:latin typeface="Book Antiqua" panose="02040602050305030304" pitchFamily="18" charset="0"/>
              </a:rPr>
              <a:t>有</a:t>
            </a:r>
            <a:r>
              <a:rPr lang="zh-CN" altLang="zh-CN" sz="3600" dirty="0"/>
              <a:t>i = 1</a:t>
            </a:r>
            <a:r>
              <a:rPr lang="zh-CN" altLang="en-US" sz="3600" dirty="0"/>
              <a:t>，带入</a:t>
            </a:r>
            <a:r>
              <a:rPr lang="zh-CN" altLang="zh-CN" sz="3600" dirty="0">
                <a:latin typeface="Book Antiqua" panose="02040602050305030304" pitchFamily="18" charset="0"/>
              </a:rPr>
              <a:t>(LI 2)</a:t>
            </a:r>
            <a:r>
              <a:rPr lang="zh-CN" altLang="en-US" sz="3600" dirty="0"/>
              <a:t>有</a:t>
            </a:r>
            <a:r>
              <a:rPr lang="zh-CN" altLang="zh-CN" sz="3600" dirty="0"/>
              <a:t>is</a:t>
            </a:r>
            <a:r>
              <a:rPr lang="en-US" altLang="zh-CN" sz="3600" dirty="0"/>
              <a:t>_</a:t>
            </a:r>
            <a:r>
              <a:rPr lang="zh-CN" altLang="zh-CN" sz="3600" dirty="0"/>
              <a:t>heap</a:t>
            </a:r>
            <a:r>
              <a:rPr lang="en-US" altLang="zh-CN" sz="3600" dirty="0"/>
              <a:t>_</a:t>
            </a:r>
            <a:r>
              <a:rPr lang="zh-CN" altLang="zh-CN" sz="3600" dirty="0"/>
              <a:t>except</a:t>
            </a:r>
            <a:r>
              <a:rPr lang="en-US" altLang="zh-CN" sz="3600" dirty="0"/>
              <a:t>_</a:t>
            </a:r>
            <a:r>
              <a:rPr lang="zh-CN" altLang="zh-CN" sz="3600" dirty="0"/>
              <a:t>up(H, 1)</a:t>
            </a:r>
            <a:r>
              <a:rPr lang="zh-CN" altLang="en-US" sz="3600" dirty="0"/>
              <a:t>。前面说过，这等价于</a:t>
            </a:r>
            <a:r>
              <a:rPr lang="zh-CN" altLang="zh-CN" sz="3600" dirty="0"/>
              <a:t> is</a:t>
            </a:r>
            <a:r>
              <a:rPr lang="en-US" altLang="zh-CN" sz="3600" dirty="0"/>
              <a:t>_</a:t>
            </a:r>
            <a:r>
              <a:rPr lang="zh-CN" altLang="zh-CN" sz="3600" dirty="0"/>
              <a:t>heap(H).</a:t>
            </a:r>
          </a:p>
          <a:p>
            <a:pPr algn="just" eaLnBrk="1" hangingPunct="1">
              <a:lnSpc>
                <a:spcPct val="103000"/>
              </a:lnSpc>
              <a:spcBef>
                <a:spcPts val="550"/>
              </a:spcBef>
              <a:defRPr/>
            </a:pPr>
            <a:r>
              <a:rPr lang="zh-CN" altLang="zh-CN" sz="3600" b="1" dirty="0">
                <a:latin typeface="Book Antiqua" panose="02040602050305030304" pitchFamily="18" charset="0"/>
              </a:rPr>
              <a:t>Case:  </a:t>
            </a:r>
            <a:r>
              <a:rPr lang="zh-CN" altLang="zh-CN" sz="3600" dirty="0"/>
              <a:t>priority (H, i) ≥ priority (H, i/2).</a:t>
            </a:r>
            <a:endParaRPr lang="en-US" altLang="zh-CN" sz="3600" dirty="0"/>
          </a:p>
          <a:p>
            <a:pPr marL="1163638" indent="19050" algn="just" eaLnBrk="1" hangingPunct="1">
              <a:lnSpc>
                <a:spcPct val="103000"/>
              </a:lnSpc>
              <a:spcBef>
                <a:spcPts val="550"/>
              </a:spcBef>
              <a:defRPr/>
            </a:pPr>
            <a:r>
              <a:rPr lang="zh-CN" altLang="en-US" sz="3600" dirty="0"/>
              <a:t>说明排序不变性</a:t>
            </a:r>
            <a:r>
              <a:rPr lang="zh-CN" altLang="zh-CN" sz="3600" dirty="0"/>
              <a:t>is</a:t>
            </a:r>
            <a:r>
              <a:rPr lang="en-US" altLang="zh-CN" sz="3600" dirty="0"/>
              <a:t>_</a:t>
            </a:r>
            <a:r>
              <a:rPr lang="zh-CN" altLang="zh-CN" sz="3600" dirty="0"/>
              <a:t>heap</a:t>
            </a:r>
            <a:r>
              <a:rPr lang="en-US" altLang="zh-CN" sz="3600" dirty="0"/>
              <a:t>_</a:t>
            </a:r>
            <a:r>
              <a:rPr lang="zh-CN" altLang="zh-CN" sz="3600" dirty="0"/>
              <a:t>except</a:t>
            </a:r>
            <a:r>
              <a:rPr lang="en-US" altLang="zh-CN" sz="3600" dirty="0"/>
              <a:t>_</a:t>
            </a:r>
            <a:r>
              <a:rPr lang="zh-CN" altLang="zh-CN" sz="3600" dirty="0"/>
              <a:t>up(H, i)</a:t>
            </a:r>
            <a:r>
              <a:rPr lang="zh-CN" altLang="en-US" sz="3600" dirty="0"/>
              <a:t>在</a:t>
            </a:r>
            <a:r>
              <a:rPr lang="en-US" altLang="zh-CN" sz="3600" dirty="0" err="1"/>
              <a:t>i</a:t>
            </a:r>
            <a:r>
              <a:rPr lang="zh-CN" altLang="en-US" sz="3600" dirty="0"/>
              <a:t>上所允许的例外并没有发生，因此</a:t>
            </a:r>
            <a:r>
              <a:rPr lang="zh-CN" altLang="zh-CN" sz="3600" dirty="0"/>
              <a:t>is</a:t>
            </a:r>
            <a:r>
              <a:rPr lang="en-US" altLang="zh-CN" sz="3600" dirty="0"/>
              <a:t>_</a:t>
            </a:r>
            <a:r>
              <a:rPr lang="zh-CN" altLang="zh-CN" sz="3600" dirty="0"/>
              <a:t>heap(H).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a:extLst>
              <a:ext uri="{FF2B5EF4-FFF2-40B4-BE49-F238E27FC236}">
                <a16:creationId xmlns:a16="http://schemas.microsoft.com/office/drawing/2014/main" id="{5D3E6745-A890-467F-ADA8-45B5ABA0AEE1}"/>
              </a:ext>
            </a:extLst>
          </p:cNvPr>
          <p:cNvSpPr txBox="1"/>
          <p:nvPr/>
        </p:nvSpPr>
        <p:spPr>
          <a:xfrm>
            <a:off x="457200" y="609600"/>
            <a:ext cx="12268200" cy="9224963"/>
          </a:xfrm>
          <a:prstGeom prst="rect">
            <a:avLst/>
          </a:prstGeom>
        </p:spPr>
        <p:txBody>
          <a:bodyPr lIns="0" tIns="0" rIns="0" bIns="0">
            <a:spAutoFit/>
          </a:bodyPr>
          <a:lstStyle>
            <a:lvl1pPr marL="1144588" indent="-5254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138"/>
              </a:spcBef>
              <a:defRPr/>
            </a:pPr>
            <a:r>
              <a:rPr lang="zh-CN" altLang="zh-CN" sz="3200" b="1" dirty="0">
                <a:latin typeface="Book Antiqua" panose="02040602050305030304" pitchFamily="18" charset="0"/>
              </a:rPr>
              <a:t>7  </a:t>
            </a:r>
            <a:r>
              <a:rPr lang="zh-CN" altLang="en-US" sz="3200" b="1" dirty="0">
                <a:latin typeface="Book Antiqua" panose="02040602050305030304" pitchFamily="18" charset="0"/>
              </a:rPr>
              <a:t>删除最小和下筛</a:t>
            </a:r>
            <a:r>
              <a:rPr lang="en-US" altLang="zh-CN" sz="3200" b="1" dirty="0">
                <a:latin typeface="Book Antiqua" panose="02040602050305030304" pitchFamily="18" charset="0"/>
              </a:rPr>
              <a:t>(</a:t>
            </a:r>
            <a:r>
              <a:rPr lang="zh-CN" altLang="zh-CN" sz="3200" b="1" dirty="0">
                <a:latin typeface="Book Antiqua" panose="02040602050305030304" pitchFamily="18" charset="0"/>
              </a:rPr>
              <a:t>Deleting the Minimum and Sifting Down</a:t>
            </a:r>
            <a:r>
              <a:rPr lang="en-US" altLang="zh-CN" sz="3200" b="1" dirty="0">
                <a:latin typeface="Book Antiqua" panose="02040602050305030304" pitchFamily="18" charset="0"/>
              </a:rPr>
              <a:t>)</a:t>
            </a:r>
            <a:endParaRPr lang="zh-CN" altLang="zh-CN" sz="3200" dirty="0">
              <a:latin typeface="Book Antiqua" panose="02040602050305030304" pitchFamily="18" charset="0"/>
            </a:endParaRPr>
          </a:p>
          <a:p>
            <a:pPr algn="just" eaLnBrk="1" hangingPunct="1">
              <a:lnSpc>
                <a:spcPts val="6000"/>
              </a:lnSpc>
              <a:spcBef>
                <a:spcPts val="1263"/>
              </a:spcBef>
              <a:defRPr/>
            </a:pPr>
            <a:r>
              <a:rPr lang="zh-CN" altLang="zh-CN" sz="4000" dirty="0">
                <a:latin typeface="Arial" panose="020B0604020202020204" pitchFamily="34" charset="0"/>
                <a:cs typeface="Arial" panose="020B0604020202020204" pitchFamily="34" charset="0"/>
              </a:rPr>
              <a:t>elem  pq_delmin(heap  H)</a:t>
            </a:r>
          </a:p>
          <a:p>
            <a:pPr algn="just" eaLnBrk="1" hangingPunct="1">
              <a:lnSpc>
                <a:spcPts val="6000"/>
              </a:lnSpc>
              <a:spcBef>
                <a:spcPts val="63"/>
              </a:spcBef>
              <a:defRPr/>
            </a:pPr>
            <a:r>
              <a:rPr lang="zh-CN" altLang="zh-CN" sz="4000" dirty="0">
                <a:latin typeface="Arial" panose="020B0604020202020204" pitchFamily="34" charset="0"/>
                <a:cs typeface="Arial" panose="020B0604020202020204" pitchFamily="34" charset="0"/>
              </a:rPr>
              <a:t>//@requires  is_heap(H)  &amp;&amp;  !pq_empty(H);</a:t>
            </a:r>
          </a:p>
          <a:p>
            <a:pPr algn="just" eaLnBrk="1" hangingPunct="1">
              <a:lnSpc>
                <a:spcPts val="6000"/>
              </a:lnSpc>
              <a:spcBef>
                <a:spcPts val="63"/>
              </a:spcBef>
              <a:defRPr/>
            </a:pPr>
            <a:r>
              <a:rPr lang="zh-CN" altLang="zh-CN" sz="4000" dirty="0">
                <a:latin typeface="Arial" panose="020B0604020202020204" pitchFamily="34" charset="0"/>
                <a:cs typeface="Arial" panose="020B0604020202020204" pitchFamily="34" charset="0"/>
              </a:rPr>
              <a:t>//@ensures  is_heap(H);</a:t>
            </a:r>
          </a:p>
          <a:p>
            <a:pPr algn="just" eaLnBrk="1" hangingPunct="1">
              <a:lnSpc>
                <a:spcPts val="6000"/>
              </a:lnSpc>
              <a:spcBef>
                <a:spcPts val="63"/>
              </a:spcBef>
              <a:defRPr/>
            </a:pPr>
            <a:r>
              <a:rPr lang="zh-CN" altLang="zh-CN" sz="4000" dirty="0">
                <a:latin typeface="Arial" panose="020B0604020202020204" pitchFamily="34" charset="0"/>
                <a:cs typeface="Arial" panose="020B0604020202020204" pitchFamily="34" charset="0"/>
              </a:rPr>
              <a:t>{</a:t>
            </a:r>
          </a:p>
          <a:p>
            <a:pPr indent="19050" eaLnBrk="1" hangingPunct="1">
              <a:lnSpc>
                <a:spcPts val="6000"/>
              </a:lnSpc>
              <a:spcBef>
                <a:spcPts val="63"/>
              </a:spcBef>
              <a:defRPr/>
            </a:pPr>
            <a:r>
              <a:rPr lang="zh-CN" altLang="zh-CN" sz="4000" dirty="0">
                <a:latin typeface="Arial" panose="020B0604020202020204" pitchFamily="34" charset="0"/>
                <a:cs typeface="Arial" panose="020B0604020202020204" pitchFamily="34" charset="0"/>
              </a:rPr>
              <a:t>int  n  =  H-&gt;next;</a:t>
            </a:r>
          </a:p>
          <a:p>
            <a:pPr indent="19050" eaLnBrk="1" hangingPunct="1">
              <a:lnSpc>
                <a:spcPts val="6000"/>
              </a:lnSpc>
              <a:spcBef>
                <a:spcPts val="63"/>
              </a:spcBef>
              <a:defRPr/>
            </a:pPr>
            <a:r>
              <a:rPr lang="zh-CN" altLang="zh-CN" sz="4000" dirty="0">
                <a:latin typeface="Arial" panose="020B0604020202020204" pitchFamily="34" charset="0"/>
                <a:cs typeface="Arial" panose="020B0604020202020204" pitchFamily="34" charset="0"/>
              </a:rPr>
              <a:t>elem  min  =  H-&gt;data[1];</a:t>
            </a:r>
          </a:p>
          <a:p>
            <a:pPr indent="19050" eaLnBrk="1" hangingPunct="1">
              <a:lnSpc>
                <a:spcPts val="6000"/>
              </a:lnSpc>
              <a:defRPr/>
            </a:pPr>
            <a:r>
              <a:rPr lang="zh-CN" altLang="zh-CN" sz="4000" dirty="0">
                <a:latin typeface="Arial" panose="020B0604020202020204" pitchFamily="34" charset="0"/>
                <a:cs typeface="Arial" panose="020B0604020202020204" pitchFamily="34" charset="0"/>
              </a:rPr>
              <a:t>H-&gt;data[1]  =  H-&gt;data[n-1]; </a:t>
            </a:r>
            <a:endParaRPr lang="en-US" altLang="zh-CN" sz="4000" dirty="0">
              <a:latin typeface="Arial" panose="020B0604020202020204" pitchFamily="34" charset="0"/>
              <a:cs typeface="Arial" panose="020B0604020202020204" pitchFamily="34" charset="0"/>
            </a:endParaRPr>
          </a:p>
          <a:p>
            <a:pPr indent="19050" eaLnBrk="1" hangingPunct="1">
              <a:lnSpc>
                <a:spcPts val="6000"/>
              </a:lnSpc>
              <a:defRPr/>
            </a:pPr>
            <a:r>
              <a:rPr lang="zh-CN" altLang="zh-CN" sz="4000" dirty="0">
                <a:latin typeface="Arial" panose="020B0604020202020204" pitchFamily="34" charset="0"/>
                <a:cs typeface="Arial" panose="020B0604020202020204" pitchFamily="34" charset="0"/>
              </a:rPr>
              <a:t>H-&gt;next  =  n-1;</a:t>
            </a:r>
          </a:p>
          <a:p>
            <a:pPr indent="19050" eaLnBrk="1" hangingPunct="1">
              <a:lnSpc>
                <a:spcPts val="6000"/>
              </a:lnSpc>
              <a:spcBef>
                <a:spcPts val="63"/>
              </a:spcBef>
              <a:defRPr/>
            </a:pPr>
            <a:r>
              <a:rPr lang="zh-CN" altLang="zh-CN" sz="4000" dirty="0">
                <a:latin typeface="Arial" panose="020B0604020202020204" pitchFamily="34" charset="0"/>
                <a:cs typeface="Arial" panose="020B0604020202020204" pitchFamily="34" charset="0"/>
              </a:rPr>
              <a:t>if  (H-&gt;next  &gt;  1)  sift_down(H,  1);</a:t>
            </a:r>
            <a:endParaRPr lang="en-US" altLang="zh-CN" sz="4000" dirty="0">
              <a:latin typeface="Arial" panose="020B0604020202020204" pitchFamily="34" charset="0"/>
              <a:cs typeface="Arial" panose="020B0604020202020204" pitchFamily="34" charset="0"/>
            </a:endParaRPr>
          </a:p>
          <a:p>
            <a:pPr indent="19050" eaLnBrk="1" hangingPunct="1">
              <a:lnSpc>
                <a:spcPts val="6000"/>
              </a:lnSpc>
              <a:spcBef>
                <a:spcPts val="63"/>
              </a:spcBef>
              <a:defRPr/>
            </a:pPr>
            <a:r>
              <a:rPr lang="en-US" altLang="zh-CN" sz="4000" dirty="0">
                <a:latin typeface="Arial" panose="020B0604020202020204" pitchFamily="34" charset="0"/>
                <a:cs typeface="Arial" panose="020B0604020202020204" pitchFamily="34" charset="0"/>
              </a:rPr>
              <a:t>return min;</a:t>
            </a:r>
          </a:p>
          <a:p>
            <a:pPr eaLnBrk="1" hangingPunct="1">
              <a:lnSpc>
                <a:spcPts val="6000"/>
              </a:lnSpc>
              <a:spcBef>
                <a:spcPts val="63"/>
              </a:spcBef>
              <a:defRPr/>
            </a:pPr>
            <a:r>
              <a:rPr lang="en-US" altLang="zh-CN" sz="4000" dirty="0">
                <a:latin typeface="Arial" panose="020B0604020202020204" pitchFamily="34" charset="0"/>
                <a:cs typeface="Arial" panose="020B0604020202020204" pitchFamily="34" charset="0"/>
              </a:rPr>
              <a:t>}</a:t>
            </a:r>
            <a:endParaRPr lang="zh-CN" altLang="zh-CN" sz="4000" dirty="0">
              <a:latin typeface="Arial" panose="020B0604020202020204" pitchFamily="34" charset="0"/>
              <a:cs typeface="Arial" panose="020B0604020202020204" pitchFamily="34" charset="0"/>
            </a:endParaRPr>
          </a:p>
        </p:txBody>
      </p:sp>
      <p:sp>
        <p:nvSpPr>
          <p:cNvPr id="20" name="object 20">
            <a:extLst>
              <a:ext uri="{FF2B5EF4-FFF2-40B4-BE49-F238E27FC236}">
                <a16:creationId xmlns:a16="http://schemas.microsoft.com/office/drawing/2014/main" id="{EE4B7B00-98C2-4FAC-9C16-DFB5D0D06E30}"/>
              </a:ext>
            </a:extLst>
          </p:cNvPr>
          <p:cNvSpPr txBox="1"/>
          <p:nvPr/>
        </p:nvSpPr>
        <p:spPr>
          <a:xfrm>
            <a:off x="3640138" y="10561638"/>
            <a:ext cx="1425575" cy="292100"/>
          </a:xfrm>
          <a:prstGeom prst="rect">
            <a:avLst/>
          </a:prstGeom>
        </p:spPr>
        <p:txBody>
          <a:bodyPr lIns="0" tIns="0" rIns="0" bIns="0">
            <a:spAutoFit/>
          </a:bodyPr>
          <a:lstStyle/>
          <a:p>
            <a:pPr marL="21914" eaLnBrk="1" fontAlgn="auto" hangingPunct="1">
              <a:spcBef>
                <a:spcPts val="0"/>
              </a:spcBef>
              <a:spcAft>
                <a:spcPts val="0"/>
              </a:spcAft>
              <a:defRPr/>
            </a:pPr>
            <a:r>
              <a:rPr sz="1898" spc="155" dirty="0">
                <a:latin typeface="Arial"/>
                <a:ea typeface="+mn-ea"/>
                <a:cs typeface="Arial"/>
              </a:rPr>
              <a:t>return </a:t>
            </a:r>
            <a:r>
              <a:rPr sz="1898" spc="-69" dirty="0">
                <a:latin typeface="Arial"/>
                <a:ea typeface="+mn-ea"/>
                <a:cs typeface="Arial"/>
              </a:rPr>
              <a:t> </a:t>
            </a:r>
            <a:r>
              <a:rPr sz="1898" spc="86" dirty="0">
                <a:latin typeface="Arial"/>
                <a:ea typeface="+mn-ea"/>
                <a:cs typeface="Arial"/>
              </a:rPr>
              <a:t>min;</a:t>
            </a:r>
            <a:endParaRPr sz="1898">
              <a:latin typeface="Arial"/>
              <a:ea typeface="+mn-ea"/>
              <a:cs typeface="Arial"/>
            </a:endParaRPr>
          </a:p>
        </p:txBody>
      </p:sp>
      <p:sp>
        <p:nvSpPr>
          <p:cNvPr id="21" name="object 21">
            <a:extLst>
              <a:ext uri="{FF2B5EF4-FFF2-40B4-BE49-F238E27FC236}">
                <a16:creationId xmlns:a16="http://schemas.microsoft.com/office/drawing/2014/main" id="{1BEAD6CC-9520-4BFB-88A6-9BC4D93E3FEB}"/>
              </a:ext>
            </a:extLst>
          </p:cNvPr>
          <p:cNvSpPr txBox="1"/>
          <p:nvPr/>
        </p:nvSpPr>
        <p:spPr>
          <a:xfrm>
            <a:off x="3389313" y="10858500"/>
            <a:ext cx="169862" cy="292100"/>
          </a:xfrm>
          <a:prstGeom prst="rect">
            <a:avLst/>
          </a:prstGeom>
        </p:spPr>
        <p:txBody>
          <a:bodyPr lIns="0" tIns="0" rIns="0" bIns="0">
            <a:spAutoFit/>
          </a:bodyPr>
          <a:lstStyle/>
          <a:p>
            <a:pPr marL="21914" eaLnBrk="1" fontAlgn="auto" hangingPunct="1">
              <a:spcBef>
                <a:spcPts val="0"/>
              </a:spcBef>
              <a:spcAft>
                <a:spcPts val="0"/>
              </a:spcAft>
              <a:defRPr/>
            </a:pPr>
            <a:r>
              <a:rPr sz="1898" spc="345" dirty="0">
                <a:latin typeface="Arial"/>
                <a:ea typeface="+mn-ea"/>
                <a:cs typeface="Arial"/>
              </a:rPr>
              <a:t>}</a:t>
            </a:r>
            <a:endParaRPr sz="1898">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object 5">
            <a:extLst>
              <a:ext uri="{FF2B5EF4-FFF2-40B4-BE49-F238E27FC236}">
                <a16:creationId xmlns:a16="http://schemas.microsoft.com/office/drawing/2014/main" id="{AAC55FED-5B16-4213-9002-9714B3A86832}"/>
              </a:ext>
            </a:extLst>
          </p:cNvPr>
          <p:cNvSpPr txBox="1">
            <a:spLocks noChangeArrowheads="1"/>
          </p:cNvSpPr>
          <p:nvPr/>
        </p:nvSpPr>
        <p:spPr bwMode="auto">
          <a:xfrm>
            <a:off x="609600" y="374650"/>
            <a:ext cx="9906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3600">
                <a:latin typeface="Book Antiqua" panose="02040602050305030304" pitchFamily="18" charset="0"/>
              </a:rPr>
              <a:t>下筛操作的前置条件：</a:t>
            </a:r>
            <a:endParaRPr lang="zh-CN" altLang="zh-CN" sz="3600">
              <a:latin typeface="Book Antiqua" panose="02040602050305030304" pitchFamily="18" charset="0"/>
            </a:endParaRPr>
          </a:p>
        </p:txBody>
      </p:sp>
      <p:sp>
        <p:nvSpPr>
          <p:cNvPr id="33795" name="object 80">
            <a:extLst>
              <a:ext uri="{FF2B5EF4-FFF2-40B4-BE49-F238E27FC236}">
                <a16:creationId xmlns:a16="http://schemas.microsoft.com/office/drawing/2014/main" id="{59F670CA-143E-4416-826E-EB016CD825F8}"/>
              </a:ext>
            </a:extLst>
          </p:cNvPr>
          <p:cNvSpPr txBox="1">
            <a:spLocks noChangeArrowheads="1"/>
          </p:cNvSpPr>
          <p:nvPr/>
        </p:nvSpPr>
        <p:spPr bwMode="auto">
          <a:xfrm>
            <a:off x="609600" y="946150"/>
            <a:ext cx="12573000" cy="709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spcBef>
                <a:spcPts val="1538"/>
              </a:spcBef>
            </a:pPr>
            <a:r>
              <a:rPr lang="zh-CN" altLang="zh-CN" sz="3200" dirty="0">
                <a:latin typeface="Arial" panose="020B0604020202020204" pitchFamily="34" charset="0"/>
                <a:cs typeface="Arial" panose="020B0604020202020204" pitchFamily="34" charset="0"/>
              </a:rPr>
              <a:t>bool  is_heap_except_down(heap  H,  int  n)  { </a:t>
            </a:r>
            <a:endParaRPr lang="en-US" altLang="zh-CN" sz="3200" dirty="0">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if  (!is_safe_heap(H))  return  false;</a:t>
            </a:r>
          </a:p>
          <a:p>
            <a:pPr eaLnBrk="1" hangingPunct="1">
              <a:lnSpc>
                <a:spcPct val="103000"/>
              </a:lnSpc>
            </a:pPr>
            <a:r>
              <a:rPr lang="zh-CN" altLang="zh-CN" sz="3200" dirty="0" smtClean="0">
                <a:latin typeface="Arial" panose="020B0604020202020204" pitchFamily="34" charset="0"/>
                <a:cs typeface="Arial" panose="020B0604020202020204" pitchFamily="34" charset="0"/>
              </a:rPr>
              <a:t>for  </a:t>
            </a:r>
            <a:r>
              <a:rPr lang="zh-CN" altLang="zh-CN" sz="3200" dirty="0">
                <a:latin typeface="Arial" panose="020B0604020202020204" pitchFamily="34" charset="0"/>
                <a:cs typeface="Arial" panose="020B0604020202020204" pitchFamily="34" charset="0"/>
              </a:rPr>
              <a:t>(int  i  =  2;  i  &lt;  H-&gt;next;  i++)</a:t>
            </a:r>
          </a:p>
          <a:p>
            <a:pPr eaLnBrk="1" hangingPunct="1">
              <a:spcBef>
                <a:spcPts val="63"/>
              </a:spcBef>
            </a:pPr>
            <a:r>
              <a:rPr lang="zh-CN" altLang="zh-CN" sz="3200" dirty="0">
                <a:latin typeface="Arial" panose="020B0604020202020204" pitchFamily="34" charset="0"/>
                <a:cs typeface="Arial" panose="020B0604020202020204" pitchFamily="34" charset="0"/>
              </a:rPr>
              <a:t>//@loop_invariant  2  &lt;=  i;</a:t>
            </a:r>
          </a:p>
          <a:p>
            <a:pPr eaLnBrk="1" hangingPunct="1">
              <a:spcBef>
                <a:spcPts val="63"/>
              </a:spcBef>
            </a:pPr>
            <a:r>
              <a:rPr lang="zh-CN" altLang="zh-CN" sz="3200" dirty="0" smtClean="0">
                <a:latin typeface="Arial" panose="020B0604020202020204" pitchFamily="34" charset="0"/>
                <a:cs typeface="Arial" panose="020B0604020202020204" pitchFamily="34" charset="0"/>
              </a:rPr>
              <a:t>{</a:t>
            </a:r>
            <a:endParaRPr lang="en-US" altLang="zh-CN" sz="3200" dirty="0" smtClean="0">
              <a:latin typeface="Arial" panose="020B0604020202020204" pitchFamily="34" charset="0"/>
              <a:cs typeface="Arial" panose="020B0604020202020204" pitchFamily="34" charset="0"/>
            </a:endParaRPr>
          </a:p>
          <a:p>
            <a:pPr eaLnBrk="1" hangingPunct="1">
              <a:spcBef>
                <a:spcPts val="63"/>
              </a:spcBef>
            </a:pPr>
            <a:r>
              <a:rPr lang="zh-CN" altLang="zh-CN" sz="3200" dirty="0">
                <a:solidFill>
                  <a:srgbClr val="00B050"/>
                </a:solidFill>
                <a:latin typeface="Arial" panose="020B0604020202020204" pitchFamily="34" charset="0"/>
                <a:cs typeface="Arial" panose="020B0604020202020204" pitchFamily="34" charset="0"/>
              </a:rPr>
              <a:t>/*  </a:t>
            </a:r>
            <a:r>
              <a:rPr lang="zh-CN" altLang="en-US" sz="3200" dirty="0" smtClean="0">
                <a:solidFill>
                  <a:srgbClr val="00B050"/>
                </a:solidFill>
                <a:latin typeface="Arial" panose="020B0604020202020204" pitchFamily="34" charset="0"/>
                <a:cs typeface="Arial" panose="020B0604020202020204" pitchFamily="34" charset="0"/>
              </a:rPr>
              <a:t>若</a:t>
            </a:r>
            <a:r>
              <a:rPr lang="en-US" altLang="zh-CN" sz="3200" dirty="0" err="1" smtClean="0">
                <a:solidFill>
                  <a:srgbClr val="00B050"/>
                </a:solidFill>
                <a:latin typeface="Arial" panose="020B0604020202020204" pitchFamily="34" charset="0"/>
                <a:cs typeface="Arial" panose="020B0604020202020204" pitchFamily="34" charset="0"/>
              </a:rPr>
              <a:t>i</a:t>
            </a:r>
            <a:r>
              <a:rPr lang="zh-CN" altLang="en-US" sz="3200" dirty="0" smtClean="0">
                <a:solidFill>
                  <a:srgbClr val="00B050"/>
                </a:solidFill>
                <a:latin typeface="Arial" panose="020B0604020202020204" pitchFamily="34" charset="0"/>
                <a:cs typeface="Arial" panose="020B0604020202020204" pitchFamily="34" charset="0"/>
              </a:rPr>
              <a:t>不是</a:t>
            </a:r>
            <a:r>
              <a:rPr lang="en-US" altLang="zh-CN" sz="3200" dirty="0" smtClean="0">
                <a:solidFill>
                  <a:srgbClr val="00B050"/>
                </a:solidFill>
                <a:latin typeface="黑体" panose="02010609060101010101" pitchFamily="49" charset="-122"/>
                <a:ea typeface="黑体" panose="02010609060101010101" pitchFamily="49" charset="-122"/>
                <a:cs typeface="Arial" panose="020B0604020202020204" pitchFamily="34" charset="0"/>
              </a:rPr>
              <a:t>n</a:t>
            </a:r>
            <a:r>
              <a:rPr lang="zh-CN" altLang="en-US" sz="3200" b="1" dirty="0" smtClean="0">
                <a:solidFill>
                  <a:srgbClr val="00B050"/>
                </a:solidFill>
                <a:latin typeface="黑体" panose="02010609060101010101" pitchFamily="49" charset="-122"/>
                <a:ea typeface="黑体" panose="02010609060101010101" pitchFamily="49" charset="-122"/>
                <a:cs typeface="Arial" panose="020B0604020202020204" pitchFamily="34" charset="0"/>
              </a:rPr>
              <a:t>的孩子</a:t>
            </a:r>
            <a:r>
              <a:rPr lang="zh-CN" altLang="en-US" sz="3200" dirty="0" smtClean="0">
                <a:solidFill>
                  <a:srgbClr val="00B050"/>
                </a:solidFill>
                <a:latin typeface="Arial" panose="020B0604020202020204" pitchFamily="34" charset="0"/>
                <a:cs typeface="Arial" panose="020B0604020202020204" pitchFamily="34" charset="0"/>
              </a:rPr>
              <a:t>，</a:t>
            </a:r>
            <a:r>
              <a:rPr lang="en-US" altLang="zh-CN" sz="3200" dirty="0" err="1" smtClean="0">
                <a:solidFill>
                  <a:srgbClr val="00B050"/>
                </a:solidFill>
                <a:latin typeface="Arial" panose="020B0604020202020204" pitchFamily="34" charset="0"/>
                <a:cs typeface="Arial" panose="020B0604020202020204" pitchFamily="34" charset="0"/>
              </a:rPr>
              <a:t>i</a:t>
            </a:r>
            <a:r>
              <a:rPr lang="zh-CN" altLang="en-US" sz="3200" dirty="0" smtClean="0">
                <a:solidFill>
                  <a:srgbClr val="00B050"/>
                </a:solidFill>
                <a:latin typeface="Arial" panose="020B0604020202020204" pitchFamily="34" charset="0"/>
                <a:cs typeface="Arial" panose="020B0604020202020204" pitchFamily="34" charset="0"/>
              </a:rPr>
              <a:t>的优先级数字应大于或等于其父母的</a:t>
            </a:r>
            <a:r>
              <a:rPr lang="zh-CN" altLang="zh-CN" sz="3200" dirty="0" smtClean="0">
                <a:solidFill>
                  <a:srgbClr val="00B050"/>
                </a:solidFill>
                <a:latin typeface="Arial" panose="020B0604020202020204" pitchFamily="34" charset="0"/>
                <a:cs typeface="Arial" panose="020B0604020202020204" pitchFamily="34" charset="0"/>
              </a:rPr>
              <a:t>*/ </a:t>
            </a:r>
            <a:endParaRPr lang="en-US" altLang="zh-CN" sz="3200" dirty="0">
              <a:solidFill>
                <a:srgbClr val="00B050"/>
              </a:solidFill>
              <a:latin typeface="Arial" panose="020B0604020202020204" pitchFamily="34" charset="0"/>
              <a:cs typeface="Arial" panose="020B0604020202020204" pitchFamily="34" charset="0"/>
            </a:endParaRPr>
          </a:p>
          <a:p>
            <a:pPr eaLnBrk="1" hangingPunct="1">
              <a:lnSpc>
                <a:spcPct val="103000"/>
              </a:lnSpc>
            </a:pPr>
            <a:r>
              <a:rPr lang="zh-CN" altLang="zh-CN" sz="3200" dirty="0" smtClean="0">
                <a:latin typeface="Arial" panose="020B0604020202020204" pitchFamily="34" charset="0"/>
                <a:cs typeface="Arial" panose="020B0604020202020204" pitchFamily="34" charset="0"/>
              </a:rPr>
              <a:t>if </a:t>
            </a:r>
            <a:r>
              <a:rPr lang="zh-CN" altLang="zh-CN" sz="3200" dirty="0">
                <a:latin typeface="Arial" panose="020B0604020202020204" pitchFamily="34" charset="0"/>
                <a:cs typeface="Arial" panose="020B0604020202020204" pitchFamily="34" charset="0"/>
              </a:rPr>
              <a:t>(</a:t>
            </a:r>
            <a:r>
              <a:rPr lang="zh-CN" altLang="zh-CN" sz="3200" b="1" dirty="0">
                <a:latin typeface="Arial" panose="020B0604020202020204" pitchFamily="34" charset="0"/>
                <a:cs typeface="Arial" panose="020B0604020202020204" pitchFamily="34" charset="0"/>
              </a:rPr>
              <a:t>i/2</a:t>
            </a:r>
            <a:r>
              <a:rPr lang="zh-CN" altLang="zh-CN" sz="3200" dirty="0">
                <a:latin typeface="Arial" panose="020B0604020202020204" pitchFamily="34" charset="0"/>
                <a:cs typeface="Arial" panose="020B0604020202020204" pitchFamily="34" charset="0"/>
              </a:rPr>
              <a:t>  !=  n  &amp;&amp;  !(priority(H,  i/2)  &lt;=  priority(H,  i))) return  false;</a:t>
            </a:r>
          </a:p>
          <a:p>
            <a:pPr eaLnBrk="1" hangingPunct="1">
              <a:lnSpc>
                <a:spcPct val="103000"/>
              </a:lnSpc>
            </a:pPr>
            <a:r>
              <a:rPr lang="zh-CN" altLang="zh-CN" sz="3200" dirty="0">
                <a:solidFill>
                  <a:srgbClr val="00B050"/>
                </a:solidFill>
                <a:latin typeface="Arial" panose="020B0604020202020204" pitchFamily="34" charset="0"/>
                <a:cs typeface="Arial" panose="020B0604020202020204" pitchFamily="34" charset="0"/>
              </a:rPr>
              <a:t>/*  </a:t>
            </a:r>
            <a:r>
              <a:rPr lang="zh-CN" altLang="en-US" sz="3200" dirty="0" smtClean="0">
                <a:solidFill>
                  <a:srgbClr val="00B050"/>
                </a:solidFill>
                <a:latin typeface="Arial" panose="020B0604020202020204" pitchFamily="34" charset="0"/>
                <a:cs typeface="Arial" panose="020B0604020202020204" pitchFamily="34" charset="0"/>
              </a:rPr>
              <a:t>若</a:t>
            </a:r>
            <a:r>
              <a:rPr lang="en-US" altLang="zh-CN" sz="3200" dirty="0" err="1" smtClean="0">
                <a:solidFill>
                  <a:srgbClr val="00B050"/>
                </a:solidFill>
                <a:latin typeface="Arial" panose="020B0604020202020204" pitchFamily="34" charset="0"/>
                <a:cs typeface="Arial" panose="020B0604020202020204" pitchFamily="34" charset="0"/>
              </a:rPr>
              <a:t>i</a:t>
            </a:r>
            <a:r>
              <a:rPr lang="zh-CN" altLang="en-US" sz="3200" dirty="0" smtClean="0">
                <a:solidFill>
                  <a:srgbClr val="00B050"/>
                </a:solidFill>
                <a:latin typeface="Arial" panose="020B0604020202020204" pitchFamily="34" charset="0"/>
                <a:cs typeface="Arial" panose="020B0604020202020204" pitchFamily="34" charset="0"/>
              </a:rPr>
              <a:t>是</a:t>
            </a:r>
            <a:r>
              <a:rPr lang="zh-CN" altLang="zh-CN" sz="3200" dirty="0" smtClean="0">
                <a:solidFill>
                  <a:srgbClr val="00B050"/>
                </a:solidFill>
                <a:latin typeface="Arial" panose="020B0604020202020204" pitchFamily="34" charset="0"/>
                <a:cs typeface="Arial" panose="020B0604020202020204" pitchFamily="34" charset="0"/>
              </a:rPr>
              <a:t>n</a:t>
            </a:r>
            <a:r>
              <a:rPr lang="zh-CN" altLang="en-US" sz="3200" dirty="0" smtClean="0">
                <a:solidFill>
                  <a:srgbClr val="00B050"/>
                </a:solidFill>
                <a:latin typeface="Arial" panose="020B0604020202020204" pitchFamily="34" charset="0"/>
                <a:cs typeface="Arial" panose="020B0604020202020204" pitchFamily="34" charset="0"/>
              </a:rPr>
              <a:t>的孩子，且有祖父母，</a:t>
            </a:r>
            <a:r>
              <a:rPr lang="en-US" altLang="zh-CN" sz="3200" dirty="0" err="1" smtClean="0">
                <a:solidFill>
                  <a:srgbClr val="00B050"/>
                </a:solidFill>
                <a:latin typeface="Arial" panose="020B0604020202020204" pitchFamily="34" charset="0"/>
                <a:cs typeface="Arial" panose="020B0604020202020204" pitchFamily="34" charset="0"/>
              </a:rPr>
              <a:t>i</a:t>
            </a:r>
            <a:r>
              <a:rPr lang="zh-CN" altLang="en-US" sz="3200" dirty="0" smtClean="0">
                <a:solidFill>
                  <a:srgbClr val="00B050"/>
                </a:solidFill>
                <a:latin typeface="Arial" panose="020B0604020202020204" pitchFamily="34" charset="0"/>
                <a:cs typeface="Arial" panose="020B0604020202020204" pitchFamily="34" charset="0"/>
              </a:rPr>
              <a:t>的优先级数字应大于或等于其祖父母的</a:t>
            </a:r>
            <a:r>
              <a:rPr lang="zh-CN" altLang="zh-CN" sz="3200" dirty="0" smtClean="0">
                <a:solidFill>
                  <a:srgbClr val="00B050"/>
                </a:solidFill>
                <a:latin typeface="Arial" panose="020B0604020202020204" pitchFamily="34" charset="0"/>
                <a:cs typeface="Arial" panose="020B0604020202020204" pitchFamily="34" charset="0"/>
              </a:rPr>
              <a:t>*/ </a:t>
            </a:r>
            <a:endParaRPr lang="en-US" altLang="zh-CN" sz="3200" dirty="0">
              <a:solidFill>
                <a:srgbClr val="00B050"/>
              </a:solidFill>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if  (i/2  ==  n  &amp;&amp;  (i/2)/2  &gt;=  1</a:t>
            </a:r>
          </a:p>
          <a:p>
            <a:pPr eaLnBrk="1" hangingPunct="1">
              <a:lnSpc>
                <a:spcPct val="103000"/>
              </a:lnSpc>
            </a:pPr>
            <a:r>
              <a:rPr lang="en-US" altLang="zh-CN" sz="3200" dirty="0">
                <a:latin typeface="Arial" panose="020B0604020202020204" pitchFamily="34" charset="0"/>
                <a:cs typeface="Arial" panose="020B0604020202020204" pitchFamily="34" charset="0"/>
              </a:rPr>
              <a:t>     </a:t>
            </a:r>
            <a:r>
              <a:rPr lang="zh-CN" altLang="zh-CN" sz="3200" dirty="0">
                <a:latin typeface="Arial" panose="020B0604020202020204" pitchFamily="34" charset="0"/>
                <a:cs typeface="Arial" panose="020B0604020202020204" pitchFamily="34" charset="0"/>
              </a:rPr>
              <a:t>&amp;&amp;  !(priority(H,  (i/2)/2)  &lt;=  priority(H,i))) return  false;</a:t>
            </a:r>
            <a:endParaRPr lang="en-US" altLang="zh-CN" sz="3200" dirty="0">
              <a:latin typeface="Arial" panose="020B0604020202020204" pitchFamily="34" charset="0"/>
              <a:cs typeface="Arial" panose="020B0604020202020204" pitchFamily="34" charset="0"/>
            </a:endParaRPr>
          </a:p>
          <a:p>
            <a:pPr eaLnBrk="1" hangingPunct="1">
              <a:lnSpc>
                <a:spcPct val="103000"/>
              </a:lnSpc>
            </a:pPr>
            <a:r>
              <a:rPr lang="en-US" altLang="zh-CN" sz="3200" dirty="0">
                <a:latin typeface="Arial" panose="020B0604020202020204" pitchFamily="34" charset="0"/>
                <a:cs typeface="Arial" panose="020B0604020202020204" pitchFamily="34" charset="0"/>
              </a:rPr>
              <a:t>}</a:t>
            </a:r>
          </a:p>
          <a:p>
            <a:pPr eaLnBrk="1" hangingPunct="1">
              <a:lnSpc>
                <a:spcPct val="103000"/>
              </a:lnSpc>
            </a:pPr>
            <a:r>
              <a:rPr lang="en-US" altLang="zh-CN" sz="3200" dirty="0">
                <a:latin typeface="Arial" panose="020B0604020202020204" pitchFamily="34" charset="0"/>
                <a:cs typeface="Arial" panose="020B0604020202020204" pitchFamily="34" charset="0"/>
              </a:rPr>
              <a:t>return true</a:t>
            </a:r>
            <a:r>
              <a:rPr lang="zh-CN" altLang="en-US" sz="3200" dirty="0">
                <a:latin typeface="Arial" panose="020B0604020202020204" pitchFamily="34" charset="0"/>
                <a:cs typeface="Arial" panose="020B0604020202020204" pitchFamily="34" charset="0"/>
              </a:rPr>
              <a:t>；</a:t>
            </a:r>
            <a:endParaRPr lang="zh-CN" altLang="zh-CN" sz="3200" dirty="0">
              <a:latin typeface="Arial" panose="020B0604020202020204" pitchFamily="34" charset="0"/>
              <a:cs typeface="Arial" panose="020B0604020202020204" pitchFamily="34" charset="0"/>
            </a:endParaRPr>
          </a:p>
          <a:p>
            <a:pPr eaLnBrk="1" hangingPunct="1">
              <a:spcBef>
                <a:spcPts val="63"/>
              </a:spcBef>
            </a:pPr>
            <a:r>
              <a:rPr lang="zh-CN" altLang="zh-CN" sz="3200" dirty="0">
                <a:latin typeface="Arial" panose="020B0604020202020204" pitchFamily="34" charset="0"/>
                <a:cs typeface="Arial" panose="020B0604020202020204" pitchFamily="34" charset="0"/>
              </a:rPr>
              <a:t>}</a:t>
            </a:r>
          </a:p>
        </p:txBody>
      </p:sp>
      <p:pic>
        <p:nvPicPr>
          <p:cNvPr id="33796" name="图片 1">
            <a:extLst>
              <a:ext uri="{FF2B5EF4-FFF2-40B4-BE49-F238E27FC236}">
                <a16:creationId xmlns:a16="http://schemas.microsoft.com/office/drawing/2014/main" id="{0B68A4B6-205C-426E-908B-84C110DB62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6858000"/>
            <a:ext cx="7299325"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文本框 2">
            <a:extLst>
              <a:ext uri="{FF2B5EF4-FFF2-40B4-BE49-F238E27FC236}">
                <a16:creationId xmlns:a16="http://schemas.microsoft.com/office/drawing/2014/main" id="{9983DE86-8EC5-4A2B-8019-EF4B88A3C0E2}"/>
              </a:ext>
            </a:extLst>
          </p:cNvPr>
          <p:cNvSpPr txBox="1">
            <a:spLocks noChangeArrowheads="1"/>
          </p:cNvSpPr>
          <p:nvPr/>
        </p:nvSpPr>
        <p:spPr bwMode="auto">
          <a:xfrm>
            <a:off x="6400800" y="70866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3200"/>
              <a:t>n=1</a:t>
            </a:r>
            <a:endParaRPr lang="zh-CN" altLang="en-US" sz="3200"/>
          </a:p>
        </p:txBody>
      </p:sp>
      <p:sp>
        <p:nvSpPr>
          <p:cNvPr id="33798" name="文本框 82">
            <a:extLst>
              <a:ext uri="{FF2B5EF4-FFF2-40B4-BE49-F238E27FC236}">
                <a16:creationId xmlns:a16="http://schemas.microsoft.com/office/drawing/2014/main" id="{E5049E94-500E-47B8-A890-1ABBF7A919E5}"/>
              </a:ext>
            </a:extLst>
          </p:cNvPr>
          <p:cNvSpPr txBox="1">
            <a:spLocks noChangeArrowheads="1"/>
          </p:cNvSpPr>
          <p:nvPr/>
        </p:nvSpPr>
        <p:spPr bwMode="auto">
          <a:xfrm>
            <a:off x="10515600" y="8018463"/>
            <a:ext cx="1219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3200"/>
              <a:t>n=2</a:t>
            </a:r>
            <a:endParaRPr lang="zh-CN" altLang="en-US" sz="3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88F9F6A-358A-499D-865D-C058E5AF6A00}"/>
              </a:ext>
            </a:extLst>
          </p:cNvPr>
          <p:cNvSpPr txBox="1"/>
          <p:nvPr/>
        </p:nvSpPr>
        <p:spPr>
          <a:xfrm>
            <a:off x="304800" y="304800"/>
            <a:ext cx="13106400" cy="9583136"/>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0"/>
              </a:spcBef>
              <a:defRPr/>
            </a:pPr>
            <a:r>
              <a:rPr lang="zh-CN" altLang="zh-CN" sz="2800" dirty="0">
                <a:latin typeface="Arial" panose="020B0604020202020204" pitchFamily="34" charset="0"/>
                <a:cs typeface="Arial" panose="020B0604020202020204" pitchFamily="34" charset="0"/>
              </a:rPr>
              <a:t>void  sift_down(heap  H,  int  i)</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//@requires  1  &lt;=  i  &amp;&amp;  i  &lt;  H-&gt;next;</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//@requires  is_heap_except_down(H,  i);</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//@ensures  is_heap(H);</a:t>
            </a:r>
          </a:p>
          <a:p>
            <a:pPr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  int  n  =  H-&gt;next; </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int  left  =  2*i;</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int  right  =  left+1; </a:t>
            </a:r>
            <a:endParaRPr lang="en-US" altLang="zh-CN" sz="2800" dirty="0">
              <a:latin typeface="Arial" panose="020B0604020202020204" pitchFamily="34" charset="0"/>
              <a:cs typeface="Arial" panose="020B0604020202020204" pitchFamily="34" charset="0"/>
            </a:endParaRPr>
          </a:p>
          <a:p>
            <a:pPr indent="249238"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while  (left  &lt;  n)</a:t>
            </a:r>
            <a:r>
              <a:rPr lang="zh-CN" altLang="en-US" sz="2800" dirty="0">
                <a:latin typeface="Arial" panose="020B0604020202020204" pitchFamily="34" charset="0"/>
                <a:cs typeface="Arial" panose="020B0604020202020204" pitchFamily="34" charset="0"/>
              </a:rPr>
              <a:t>       </a:t>
            </a:r>
            <a:r>
              <a:rPr lang="en-US" altLang="zh-CN" sz="2800" dirty="0">
                <a:solidFill>
                  <a:srgbClr val="00B050"/>
                </a:solidFill>
                <a:latin typeface="Arial" panose="020B0604020202020204" pitchFamily="34" charset="0"/>
                <a:cs typeface="Arial" panose="020B0604020202020204" pitchFamily="34" charset="0"/>
              </a:rPr>
              <a:t>//</a:t>
            </a:r>
            <a:r>
              <a:rPr lang="zh-CN" altLang="en-US" sz="2800" dirty="0">
                <a:solidFill>
                  <a:srgbClr val="00B050"/>
                </a:solidFill>
                <a:latin typeface="Arial" panose="020B0604020202020204" pitchFamily="34" charset="0"/>
                <a:cs typeface="Arial" panose="020B0604020202020204" pitchFamily="34" charset="0"/>
              </a:rPr>
              <a:t>当</a:t>
            </a:r>
            <a:r>
              <a:rPr lang="en-US" altLang="zh-CN" sz="2800" dirty="0" err="1">
                <a:solidFill>
                  <a:srgbClr val="00B050"/>
                </a:solidFill>
                <a:latin typeface="Arial" panose="020B0604020202020204" pitchFamily="34" charset="0"/>
                <a:cs typeface="Arial" panose="020B0604020202020204" pitchFamily="34" charset="0"/>
              </a:rPr>
              <a:t>i</a:t>
            </a:r>
            <a:r>
              <a:rPr lang="zh-CN" altLang="en-US" sz="2800" dirty="0">
                <a:solidFill>
                  <a:srgbClr val="00B050"/>
                </a:solidFill>
                <a:latin typeface="Arial" panose="020B0604020202020204" pitchFamily="34" charset="0"/>
                <a:cs typeface="Arial" panose="020B0604020202020204" pitchFamily="34" charset="0"/>
              </a:rPr>
              <a:t>不是叶子时</a:t>
            </a:r>
            <a:endParaRPr lang="zh-CN" altLang="zh-CN" sz="2800" dirty="0">
              <a:solidFill>
                <a:srgbClr val="00B050"/>
              </a:solidFill>
              <a:latin typeface="Arial" panose="020B0604020202020204" pitchFamily="34" charset="0"/>
              <a:cs typeface="Arial" panose="020B0604020202020204" pitchFamily="34" charset="0"/>
            </a:endParaRPr>
          </a:p>
          <a:p>
            <a:pPr indent="249238" eaLnBrk="1" hangingPunct="1">
              <a:spcBef>
                <a:spcPts val="0"/>
              </a:spcBef>
              <a:defRPr/>
            </a:pPr>
            <a:r>
              <a:rPr lang="zh-CN" altLang="zh-CN" sz="2800" dirty="0">
                <a:latin typeface="Arial" panose="020B0604020202020204" pitchFamily="34" charset="0"/>
                <a:cs typeface="Arial" panose="020B0604020202020204" pitchFamily="34" charset="0"/>
              </a:rPr>
              <a:t>//@loop_invariant  1  &lt;=  i  &amp;&amp;  i  &lt;  n;</a:t>
            </a:r>
          </a:p>
          <a:p>
            <a:pPr indent="249238" eaLnBrk="1" hangingPunct="1">
              <a:spcBef>
                <a:spcPts val="0"/>
              </a:spcBef>
              <a:defRPr/>
            </a:pPr>
            <a:r>
              <a:rPr lang="zh-CN" altLang="zh-CN" sz="2800" dirty="0">
                <a:latin typeface="Arial" panose="020B0604020202020204" pitchFamily="34" charset="0"/>
                <a:cs typeface="Arial" panose="020B0604020202020204" pitchFamily="34" charset="0"/>
              </a:rPr>
              <a:t>//@loop_invariant  left  ==  2*i  &amp;&amp;  right  ==  2*i+1;</a:t>
            </a:r>
          </a:p>
          <a:p>
            <a:pPr indent="249238" eaLnBrk="1" hangingPunct="1">
              <a:spcBef>
                <a:spcPts val="0"/>
              </a:spcBef>
              <a:defRPr/>
            </a:pPr>
            <a:r>
              <a:rPr lang="zh-CN" altLang="zh-CN" sz="2800" dirty="0">
                <a:latin typeface="Arial" panose="020B0604020202020204" pitchFamily="34" charset="0"/>
                <a:cs typeface="Arial" panose="020B0604020202020204" pitchFamily="34" charset="0"/>
              </a:rPr>
              <a:t>//@loop_invariant  is_heap_except_down(H,  i);</a:t>
            </a:r>
          </a:p>
          <a:p>
            <a:pPr indent="249238" eaLnBrk="1" hangingPunct="1">
              <a:spcBef>
                <a:spcPts val="0"/>
              </a:spcBef>
              <a:defRPr/>
            </a:pPr>
            <a:r>
              <a:rPr lang="zh-CN" altLang="zh-CN" sz="2800" dirty="0">
                <a:latin typeface="Arial" panose="020B0604020202020204" pitchFamily="34" charset="0"/>
                <a:cs typeface="Arial" panose="020B0604020202020204" pitchFamily="34" charset="0"/>
              </a:rPr>
              <a:t>{ if(priority(H,i) &lt;=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priority(H,left)</a:t>
            </a:r>
            <a:endParaRPr lang="en-US" altLang="zh-CN" sz="2800" dirty="0">
              <a:latin typeface="Arial" panose="020B0604020202020204" pitchFamily="34" charset="0"/>
              <a:cs typeface="Arial" panose="020B0604020202020204" pitchFamily="34" charset="0"/>
            </a:endParaRPr>
          </a:p>
          <a:p>
            <a:pPr indent="249238" eaLnBrk="1" hangingPunct="1">
              <a:spcBef>
                <a:spcPts val="0"/>
              </a:spcBef>
              <a:defRPr/>
            </a:pP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&amp;&amp;</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(right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&gt;=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n</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priority(H,i)</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&lt;=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priority(H,right))) return;</a:t>
            </a:r>
            <a:r>
              <a:rPr lang="en-US" altLang="zh-CN" sz="2800" dirty="0">
                <a:latin typeface="Arial" panose="020B0604020202020204" pitchFamily="34" charset="0"/>
                <a:cs typeface="Arial" panose="020B0604020202020204" pitchFamily="34" charset="0"/>
              </a:rPr>
              <a:t> </a:t>
            </a:r>
            <a:r>
              <a:rPr lang="en-US" altLang="zh-CN" sz="2800" dirty="0">
                <a:solidFill>
                  <a:srgbClr val="00B050"/>
                </a:solidFill>
                <a:latin typeface="Arial" panose="020B0604020202020204" pitchFamily="34" charset="0"/>
                <a:cs typeface="Arial" panose="020B0604020202020204" pitchFamily="34" charset="0"/>
              </a:rPr>
              <a:t>//</a:t>
            </a:r>
            <a:r>
              <a:rPr lang="zh-CN" altLang="en-US" sz="2800" dirty="0">
                <a:solidFill>
                  <a:srgbClr val="00B050"/>
                </a:solidFill>
                <a:latin typeface="Arial" panose="020B0604020202020204" pitchFamily="34" charset="0"/>
                <a:cs typeface="Arial" panose="020B0604020202020204" pitchFamily="34" charset="0"/>
              </a:rPr>
              <a:t>排序不变性没问题</a:t>
            </a:r>
            <a:endParaRPr lang="zh-CN" altLang="zh-CN" sz="2800" dirty="0">
              <a:latin typeface="Arial" panose="020B0604020202020204" pitchFamily="34" charset="0"/>
              <a:cs typeface="Arial" panose="020B0604020202020204" pitchFamily="34" charset="0"/>
            </a:endParaRPr>
          </a:p>
          <a:p>
            <a:pPr indent="436563"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if  (right  &gt;=  n  ||  priority(H,left)  &lt;  priority(H,right))  { </a:t>
            </a:r>
            <a:r>
              <a:rPr lang="en-US" altLang="zh-CN" sz="2800" dirty="0">
                <a:latin typeface="Arial" panose="020B0604020202020204" pitchFamily="34" charset="0"/>
                <a:cs typeface="Arial" panose="020B0604020202020204" pitchFamily="34" charset="0"/>
              </a:rPr>
              <a:t> </a:t>
            </a:r>
            <a:r>
              <a:rPr lang="en-US" altLang="zh-CN" sz="2800" dirty="0">
                <a:solidFill>
                  <a:srgbClr val="00B050"/>
                </a:solidFill>
                <a:latin typeface="Arial" panose="020B0604020202020204" pitchFamily="34" charset="0"/>
                <a:cs typeface="Arial" panose="020B0604020202020204" pitchFamily="34" charset="0"/>
              </a:rPr>
              <a:t>//</a:t>
            </a:r>
            <a:r>
              <a:rPr lang="zh-CN" altLang="en-US" sz="2800" dirty="0">
                <a:solidFill>
                  <a:srgbClr val="00B050"/>
                </a:solidFill>
                <a:latin typeface="Arial" panose="020B0604020202020204" pitchFamily="34" charset="0"/>
                <a:cs typeface="Arial" panose="020B0604020202020204" pitchFamily="34" charset="0"/>
              </a:rPr>
              <a:t>只有左孩子或左孩子较小</a:t>
            </a:r>
            <a:endParaRPr lang="en-US" altLang="zh-CN" sz="2800" dirty="0">
              <a:solidFill>
                <a:srgbClr val="00B050"/>
              </a:solidFill>
              <a:latin typeface="Arial" panose="020B0604020202020204" pitchFamily="34" charset="0"/>
              <a:cs typeface="Arial" panose="020B0604020202020204" pitchFamily="34" charset="0"/>
            </a:endParaRPr>
          </a:p>
          <a:p>
            <a:pPr indent="1225550"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swap(H-&gt;data,  i,  left);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i  =  left;</a:t>
            </a:r>
          </a:p>
          <a:p>
            <a:pPr indent="436563" eaLnBrk="1" hangingPunct="1">
              <a:spcBef>
                <a:spcPts val="0"/>
              </a:spcBef>
              <a:defRPr/>
            </a:pPr>
            <a:r>
              <a:rPr lang="zh-CN" altLang="zh-CN"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else</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//@assert  right  &lt;  n  &amp;&amp;  priority(H,  right)  &lt;=  priority(H,left);</a:t>
            </a:r>
            <a:endParaRPr lang="en-US" altLang="zh-CN" sz="2800" dirty="0">
              <a:latin typeface="Arial" panose="020B0604020202020204" pitchFamily="34" charset="0"/>
              <a:cs typeface="Arial" panose="020B0604020202020204" pitchFamily="34" charset="0"/>
            </a:endParaRPr>
          </a:p>
          <a:p>
            <a:pPr indent="1225550"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swap(H-&gt;data,  i,  right);</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i  =  right;</a:t>
            </a:r>
          </a:p>
          <a:p>
            <a:pPr indent="436563" eaLnBrk="1" hangingPunct="1">
              <a:spcBef>
                <a:spcPts val="0"/>
              </a:spcBef>
              <a:defRPr/>
            </a:pPr>
            <a:r>
              <a:rPr lang="zh-CN" altLang="zh-CN" sz="2800" dirty="0">
                <a:latin typeface="Arial" panose="020B0604020202020204" pitchFamily="34" charset="0"/>
                <a:cs typeface="Arial" panose="020B0604020202020204" pitchFamily="34" charset="0"/>
              </a:rPr>
              <a:t>}</a:t>
            </a:r>
          </a:p>
          <a:p>
            <a:pPr indent="436563"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left  =  2*i; </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right  =  left+1;</a:t>
            </a:r>
          </a:p>
          <a:p>
            <a:pPr indent="249238" eaLnBrk="1" hangingPunct="1">
              <a:spcBef>
                <a:spcPts val="0"/>
              </a:spcBef>
              <a:defRPr/>
            </a:pPr>
            <a:r>
              <a:rPr lang="zh-CN" altLang="zh-CN" sz="2800" dirty="0">
                <a:latin typeface="Arial" panose="020B0604020202020204" pitchFamily="34" charset="0"/>
                <a:cs typeface="Arial" panose="020B0604020202020204" pitchFamily="34" charset="0"/>
              </a:rPr>
              <a:t>}</a:t>
            </a:r>
          </a:p>
          <a:p>
            <a:pPr indent="249238" eaLnBrk="1" hangingPunct="1">
              <a:spcBef>
                <a:spcPts val="0"/>
              </a:spcBef>
              <a:defRPr/>
            </a:pPr>
            <a:r>
              <a:rPr lang="zh-CN" altLang="zh-CN" sz="2800" dirty="0">
                <a:latin typeface="Arial" panose="020B0604020202020204" pitchFamily="34" charset="0"/>
                <a:cs typeface="Arial" panose="020B0604020202020204" pitchFamily="34" charset="0"/>
              </a:rPr>
              <a:t>//@assert  i  &lt;  n  &amp;&amp;  2*i  &gt;=  n;</a:t>
            </a:r>
          </a:p>
          <a:p>
            <a:pPr indent="249238"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//@assert  is_heap_except_down(H,  i); </a:t>
            </a:r>
            <a:endParaRPr lang="en-US" altLang="zh-CN" sz="2800" dirty="0">
              <a:latin typeface="Arial" panose="020B0604020202020204" pitchFamily="34" charset="0"/>
              <a:cs typeface="Arial" panose="020B0604020202020204" pitchFamily="34" charset="0"/>
            </a:endParaRPr>
          </a:p>
          <a:p>
            <a:pPr indent="249238"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return;</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a:t>
            </a:r>
            <a:endParaRPr lang="zh-CN" altLang="zh-CN" sz="2800" dirty="0">
              <a:solidFill>
                <a:srgbClr val="C00000"/>
              </a:solidFill>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86F13CC8-776A-4DE3-8EE8-FD86B51A2901}"/>
              </a:ext>
            </a:extLst>
          </p:cNvPr>
          <p:cNvSpPr txBox="1"/>
          <p:nvPr/>
        </p:nvSpPr>
        <p:spPr>
          <a:xfrm>
            <a:off x="668338" y="242888"/>
            <a:ext cx="5157787" cy="554037"/>
          </a:xfrm>
          <a:prstGeom prst="rect">
            <a:avLst/>
          </a:prstGeom>
        </p:spPr>
        <p:txBody>
          <a:bodyPr lIns="0" tIns="0" rIns="0" bIns="0">
            <a:spAutoFit/>
          </a:bodyPr>
          <a:lstStyle/>
          <a:p>
            <a:pPr marL="21914" eaLnBrk="1" fontAlgn="auto" hangingPunct="1">
              <a:spcBef>
                <a:spcPts val="0"/>
              </a:spcBef>
              <a:spcAft>
                <a:spcPts val="0"/>
              </a:spcAft>
              <a:defRPr/>
            </a:pPr>
            <a:r>
              <a:rPr sz="3600" b="1" spc="17" dirty="0">
                <a:latin typeface="Book Antiqua"/>
                <a:ea typeface="+mn-ea"/>
                <a:cs typeface="Book Antiqua"/>
              </a:rPr>
              <a:t>8</a:t>
            </a:r>
            <a:r>
              <a:rPr lang="en-US" sz="3600" b="1" spc="17" dirty="0">
                <a:latin typeface="Book Antiqua"/>
                <a:ea typeface="+mn-ea"/>
                <a:cs typeface="Book Antiqua"/>
              </a:rPr>
              <a:t>  </a:t>
            </a:r>
            <a:r>
              <a:rPr lang="zh-CN" altLang="en-US" sz="3600" b="1" spc="17" dirty="0">
                <a:latin typeface="Book Antiqua"/>
                <a:ea typeface="+mn-ea"/>
                <a:cs typeface="Book Antiqua"/>
              </a:rPr>
              <a:t>堆排序</a:t>
            </a:r>
            <a:r>
              <a:rPr lang="en-US" altLang="zh-CN" sz="3600" b="1" spc="17" dirty="0">
                <a:latin typeface="Book Antiqua"/>
                <a:ea typeface="+mn-ea"/>
                <a:cs typeface="Book Antiqua"/>
              </a:rPr>
              <a:t>(</a:t>
            </a:r>
            <a:r>
              <a:rPr sz="3600" b="1" spc="17" dirty="0" err="1">
                <a:latin typeface="Book Antiqua"/>
                <a:ea typeface="+mn-ea"/>
                <a:cs typeface="Book Antiqua"/>
              </a:rPr>
              <a:t>Heapsort</a:t>
            </a:r>
            <a:r>
              <a:rPr lang="en-US" sz="3600" b="1" spc="17" dirty="0">
                <a:latin typeface="Book Antiqua"/>
                <a:ea typeface="+mn-ea"/>
                <a:cs typeface="Book Antiqua"/>
              </a:rPr>
              <a:t>)</a:t>
            </a:r>
            <a:endParaRPr sz="3600" dirty="0">
              <a:latin typeface="Book Antiqua"/>
              <a:ea typeface="+mn-ea"/>
              <a:cs typeface="Book Antiqua"/>
            </a:endParaRPr>
          </a:p>
        </p:txBody>
      </p:sp>
      <p:sp>
        <p:nvSpPr>
          <p:cNvPr id="37891" name="object 5">
            <a:extLst>
              <a:ext uri="{FF2B5EF4-FFF2-40B4-BE49-F238E27FC236}">
                <a16:creationId xmlns:a16="http://schemas.microsoft.com/office/drawing/2014/main" id="{A49432DC-6615-4DDF-9008-67027252AEA5}"/>
              </a:ext>
            </a:extLst>
          </p:cNvPr>
          <p:cNvSpPr txBox="1">
            <a:spLocks noChangeArrowheads="1"/>
          </p:cNvSpPr>
          <p:nvPr/>
        </p:nvSpPr>
        <p:spPr bwMode="auto">
          <a:xfrm>
            <a:off x="639763" y="796925"/>
            <a:ext cx="34290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zh-CN" sz="2800">
                <a:latin typeface="Arial" panose="020B0604020202020204" pitchFamily="34" charset="0"/>
                <a:cs typeface="Arial" panose="020B0604020202020204" pitchFamily="34" charset="0"/>
              </a:rPr>
              <a:t>int  main()  {</a:t>
            </a:r>
            <a:endParaRPr lang="en-US" altLang="zh-CN" sz="2800">
              <a:latin typeface="Arial" panose="020B0604020202020204" pitchFamily="34" charset="0"/>
              <a:cs typeface="Arial" panose="020B0604020202020204" pitchFamily="34" charset="0"/>
            </a:endParaRPr>
          </a:p>
        </p:txBody>
      </p:sp>
      <p:sp>
        <p:nvSpPr>
          <p:cNvPr id="37892" name="object 6">
            <a:extLst>
              <a:ext uri="{FF2B5EF4-FFF2-40B4-BE49-F238E27FC236}">
                <a16:creationId xmlns:a16="http://schemas.microsoft.com/office/drawing/2014/main" id="{D491D5C7-AA72-4D1F-B63C-FF05E662CEB4}"/>
              </a:ext>
            </a:extLst>
          </p:cNvPr>
          <p:cNvSpPr txBox="1">
            <a:spLocks noChangeArrowheads="1"/>
          </p:cNvSpPr>
          <p:nvPr/>
        </p:nvSpPr>
        <p:spPr bwMode="auto">
          <a:xfrm>
            <a:off x="639763" y="1133475"/>
            <a:ext cx="88185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800">
                <a:latin typeface="Arial" panose="020B0604020202020204" pitchFamily="34" charset="0"/>
                <a:cs typeface="Arial" panose="020B0604020202020204" pitchFamily="34" charset="0"/>
              </a:rPr>
              <a:t>int  n  =  (1&lt;&lt;9)-1;</a:t>
            </a:r>
            <a:r>
              <a:rPr lang="en-US" altLang="zh-CN" sz="2800">
                <a:latin typeface="Arial" panose="020B0604020202020204" pitchFamily="34" charset="0"/>
                <a:cs typeface="Arial" panose="020B0604020202020204" pitchFamily="34" charset="0"/>
              </a:rPr>
              <a:t>   </a:t>
            </a:r>
            <a:r>
              <a:rPr lang="zh-CN" altLang="zh-CN" sz="2800">
                <a:latin typeface="Arial" panose="020B0604020202020204" pitchFamily="34" charset="0"/>
                <a:cs typeface="Arial" panose="020B0604020202020204" pitchFamily="34" charset="0"/>
              </a:rPr>
              <a:t>int  num_tests  =  10; </a:t>
            </a:r>
            <a:endParaRPr lang="en-US" altLang="zh-CN" sz="2800">
              <a:latin typeface="Arial" panose="020B0604020202020204" pitchFamily="34" charset="0"/>
              <a:cs typeface="Arial" panose="020B0604020202020204" pitchFamily="34" charset="0"/>
            </a:endParaRPr>
          </a:p>
          <a:p>
            <a:pPr eaLnBrk="1" hangingPunct="1"/>
            <a:r>
              <a:rPr lang="zh-CN" altLang="zh-CN" sz="2800">
                <a:latin typeface="Arial" panose="020B0604020202020204" pitchFamily="34" charset="0"/>
                <a:cs typeface="Arial" panose="020B0604020202020204" pitchFamily="34" charset="0"/>
              </a:rPr>
              <a:t>int  seed  =  0xc0c0ffee;</a:t>
            </a:r>
          </a:p>
          <a:p>
            <a:pPr eaLnBrk="1" hangingPunct="1"/>
            <a:r>
              <a:rPr lang="zh-CN" altLang="zh-CN" sz="2800">
                <a:latin typeface="Arial" panose="020B0604020202020204" pitchFamily="34" charset="0"/>
                <a:cs typeface="Arial" panose="020B0604020202020204" pitchFamily="34" charset="0"/>
              </a:rPr>
              <a:t>rand_t  gen  =  init_rand(seed);</a:t>
            </a:r>
          </a:p>
        </p:txBody>
      </p:sp>
      <p:sp>
        <p:nvSpPr>
          <p:cNvPr id="8" name="object 8">
            <a:extLst>
              <a:ext uri="{FF2B5EF4-FFF2-40B4-BE49-F238E27FC236}">
                <a16:creationId xmlns:a16="http://schemas.microsoft.com/office/drawing/2014/main" id="{86FB584F-F977-4BC0-84BE-9A5B61752135}"/>
              </a:ext>
            </a:extLst>
          </p:cNvPr>
          <p:cNvSpPr txBox="1"/>
          <p:nvPr/>
        </p:nvSpPr>
        <p:spPr>
          <a:xfrm>
            <a:off x="381000" y="2424113"/>
            <a:ext cx="12649200" cy="7545387"/>
          </a:xfrm>
          <a:prstGeom prst="rect">
            <a:avLst/>
          </a:prstGeom>
        </p:spPr>
        <p:txBody>
          <a:bodyPr lIns="0" tIns="0" rIns="0" bIns="0">
            <a:spAutoFit/>
          </a:bodyPr>
          <a:lstStyle>
            <a:lvl1pPr marL="2714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defRPr/>
            </a:pPr>
            <a:r>
              <a:rPr lang="zh-CN" altLang="zh-CN" sz="2800" dirty="0">
                <a:latin typeface="Arial" panose="020B0604020202020204" pitchFamily="34" charset="0"/>
                <a:cs typeface="Arial" panose="020B0604020202020204" pitchFamily="34" charset="0"/>
              </a:rPr>
              <a:t>int[]  A  =  alloc_array(int,  n); </a:t>
            </a:r>
            <a:endParaRPr lang="en-US" altLang="zh-CN" sz="2800" dirty="0">
              <a:latin typeface="Arial" panose="020B0604020202020204" pitchFamily="34" charset="0"/>
              <a:cs typeface="Arial" panose="020B0604020202020204" pitchFamily="34" charset="0"/>
            </a:endParaRPr>
          </a:p>
          <a:p>
            <a:pPr eaLnBrk="1" hangingPunct="1">
              <a:lnSpc>
                <a:spcPct val="103000"/>
              </a:lnSpc>
              <a:defRPr/>
            </a:pPr>
            <a:r>
              <a:rPr lang="zh-CN" altLang="zh-CN" sz="2800" dirty="0">
                <a:latin typeface="Arial" panose="020B0604020202020204" pitchFamily="34" charset="0"/>
                <a:cs typeface="Arial" panose="020B0604020202020204" pitchFamily="34" charset="0"/>
              </a:rPr>
              <a:t>heap  H  =  pq_new(n);</a:t>
            </a:r>
          </a:p>
          <a:p>
            <a:pPr eaLnBrk="1" hangingPunct="1">
              <a:lnSpc>
                <a:spcPct val="103000"/>
              </a:lnSpc>
              <a:defRPr/>
            </a:pPr>
            <a:r>
              <a:rPr lang="zh-CN" altLang="zh-CN" sz="2800" dirty="0">
                <a:latin typeface="Arial" panose="020B0604020202020204" pitchFamily="34" charset="0"/>
                <a:cs typeface="Arial" panose="020B0604020202020204" pitchFamily="34" charset="0"/>
              </a:rPr>
              <a:t>print("Testing  heap  of  size  ");  printint(n); </a:t>
            </a:r>
            <a:endParaRPr lang="en-US" altLang="zh-CN" sz="2800" dirty="0">
              <a:latin typeface="Arial" panose="020B0604020202020204" pitchFamily="34" charset="0"/>
              <a:cs typeface="Arial" panose="020B0604020202020204" pitchFamily="34" charset="0"/>
            </a:endParaRPr>
          </a:p>
          <a:p>
            <a:pPr eaLnBrk="1" hangingPunct="1">
              <a:lnSpc>
                <a:spcPct val="103000"/>
              </a:lnSpc>
              <a:defRPr/>
            </a:pPr>
            <a:r>
              <a:rPr lang="zh-CN" altLang="zh-CN" sz="2800" dirty="0">
                <a:latin typeface="Arial" panose="020B0604020202020204" pitchFamily="34" charset="0"/>
                <a:cs typeface="Arial" panose="020B0604020202020204" pitchFamily="34" charset="0"/>
              </a:rPr>
              <a:t>print("  ");  printint(num_tests);  print("  times\n"); </a:t>
            </a:r>
            <a:endParaRPr lang="en-US" altLang="zh-CN" sz="2800" dirty="0">
              <a:latin typeface="Arial" panose="020B0604020202020204" pitchFamily="34" charset="0"/>
              <a:cs typeface="Arial" panose="020B0604020202020204" pitchFamily="34" charset="0"/>
            </a:endParaRPr>
          </a:p>
          <a:p>
            <a:pPr eaLnBrk="1" hangingPunct="1">
              <a:lnSpc>
                <a:spcPct val="103000"/>
              </a:lnSpc>
              <a:defRPr/>
            </a:pPr>
            <a:r>
              <a:rPr lang="zh-CN" altLang="zh-CN" sz="2800" dirty="0">
                <a:latin typeface="Arial" panose="020B0604020202020204" pitchFamily="34" charset="0"/>
                <a:cs typeface="Arial" panose="020B0604020202020204" pitchFamily="34" charset="0"/>
              </a:rPr>
              <a:t>for  (int  j  =  0;  j  &lt;  num_tests;  j++)  {</a:t>
            </a:r>
          </a:p>
          <a:p>
            <a:pPr marL="539750" eaLnBrk="1" hangingPunct="1">
              <a:lnSpc>
                <a:spcPct val="103000"/>
              </a:lnSpc>
              <a:defRPr/>
            </a:pPr>
            <a:r>
              <a:rPr lang="zh-CN" altLang="zh-CN" sz="2800" dirty="0">
                <a:latin typeface="Arial" panose="020B0604020202020204" pitchFamily="34" charset="0"/>
                <a:cs typeface="Arial" panose="020B0604020202020204" pitchFamily="34" charset="0"/>
              </a:rPr>
              <a:t>for  (int  i  =  0;  i  &lt;  n;  i++)  { </a:t>
            </a:r>
            <a:endParaRPr lang="en-US" altLang="zh-CN" sz="2800" dirty="0">
              <a:latin typeface="Arial" panose="020B0604020202020204" pitchFamily="34" charset="0"/>
              <a:cs typeface="Arial" panose="020B0604020202020204" pitchFamily="34" charset="0"/>
            </a:endParaRPr>
          </a:p>
          <a:p>
            <a:pPr marL="539750" indent="354013" eaLnBrk="1" hangingPunct="1">
              <a:lnSpc>
                <a:spcPct val="103000"/>
              </a:lnSpc>
              <a:defRPr/>
            </a:pPr>
            <a:r>
              <a:rPr lang="zh-CN" altLang="zh-CN" sz="2800" dirty="0">
                <a:latin typeface="Arial" panose="020B0604020202020204" pitchFamily="34" charset="0"/>
                <a:cs typeface="Arial" panose="020B0604020202020204" pitchFamily="34" charset="0"/>
              </a:rPr>
              <a:t>pq_insert(H,  rand(gen));</a:t>
            </a:r>
          </a:p>
          <a:p>
            <a:pPr marL="539750" eaLnBrk="1" hangingPunct="1">
              <a:spcBef>
                <a:spcPts val="63"/>
              </a:spcBef>
              <a:defRPr/>
            </a:pPr>
            <a:r>
              <a:rPr lang="zh-CN" altLang="zh-CN" sz="2800" dirty="0">
                <a:latin typeface="Arial" panose="020B0604020202020204" pitchFamily="34" charset="0"/>
                <a:cs typeface="Arial" panose="020B0604020202020204" pitchFamily="34" charset="0"/>
              </a:rPr>
              <a:t>}</a:t>
            </a:r>
          </a:p>
          <a:p>
            <a:pPr marL="539750" eaLnBrk="1" hangingPunct="1">
              <a:lnSpc>
                <a:spcPct val="103000"/>
              </a:lnSpc>
              <a:defRPr/>
            </a:pPr>
            <a:r>
              <a:rPr lang="zh-CN" altLang="zh-CN" sz="2800" dirty="0">
                <a:latin typeface="Arial" panose="020B0604020202020204" pitchFamily="34" charset="0"/>
                <a:cs typeface="Arial" panose="020B0604020202020204" pitchFamily="34" charset="0"/>
              </a:rPr>
              <a:t>for  (int  i  =  0;  i  &lt;  n;  i++)  { </a:t>
            </a:r>
            <a:endParaRPr lang="en-US" altLang="zh-CN" sz="2800" dirty="0">
              <a:latin typeface="Arial" panose="020B0604020202020204" pitchFamily="34" charset="0"/>
              <a:cs typeface="Arial" panose="020B0604020202020204" pitchFamily="34" charset="0"/>
            </a:endParaRPr>
          </a:p>
          <a:p>
            <a:pPr marL="539750" indent="354013" eaLnBrk="1" hangingPunct="1">
              <a:lnSpc>
                <a:spcPct val="103000"/>
              </a:lnSpc>
              <a:defRPr/>
            </a:pPr>
            <a:r>
              <a:rPr lang="zh-CN" altLang="zh-CN" sz="2800" dirty="0">
                <a:latin typeface="Arial" panose="020B0604020202020204" pitchFamily="34" charset="0"/>
                <a:cs typeface="Arial" panose="020B0604020202020204" pitchFamily="34" charset="0"/>
              </a:rPr>
              <a:t>A[i]  =  pq_delmin(H);</a:t>
            </a:r>
          </a:p>
          <a:p>
            <a:pPr marL="539750" eaLnBrk="1" hangingPunct="1">
              <a:spcBef>
                <a:spcPts val="63"/>
              </a:spcBef>
              <a:defRPr/>
            </a:pPr>
            <a:r>
              <a:rPr lang="zh-CN" altLang="zh-CN" sz="2800" dirty="0">
                <a:latin typeface="Arial" panose="020B0604020202020204" pitchFamily="34" charset="0"/>
                <a:cs typeface="Arial" panose="020B0604020202020204" pitchFamily="34" charset="0"/>
              </a:rPr>
              <a:t>}</a:t>
            </a:r>
          </a:p>
          <a:p>
            <a:pPr marL="539750" eaLnBrk="1" hangingPunct="1">
              <a:lnSpc>
                <a:spcPct val="103000"/>
              </a:lnSpc>
              <a:defRPr/>
            </a:pPr>
            <a:r>
              <a:rPr lang="zh-CN" altLang="zh-CN" sz="2800" dirty="0">
                <a:latin typeface="Arial" panose="020B0604020202020204" pitchFamily="34" charset="0"/>
                <a:cs typeface="Arial" panose="020B0604020202020204" pitchFamily="34" charset="0"/>
              </a:rPr>
              <a:t>assert(pq_empty(H));  /*  heap  not  empty  */ </a:t>
            </a:r>
            <a:endParaRPr lang="en-US" altLang="zh-CN" sz="2800" dirty="0">
              <a:latin typeface="Arial" panose="020B0604020202020204" pitchFamily="34" charset="0"/>
              <a:cs typeface="Arial" panose="020B0604020202020204" pitchFamily="34" charset="0"/>
            </a:endParaRPr>
          </a:p>
          <a:p>
            <a:pPr marL="539750" eaLnBrk="1" hangingPunct="1">
              <a:lnSpc>
                <a:spcPct val="103000"/>
              </a:lnSpc>
              <a:defRPr/>
            </a:pPr>
            <a:r>
              <a:rPr lang="zh-CN" altLang="zh-CN" sz="2800" dirty="0">
                <a:latin typeface="Arial" panose="020B0604020202020204" pitchFamily="34" charset="0"/>
                <a:cs typeface="Arial" panose="020B0604020202020204" pitchFamily="34" charset="0"/>
              </a:rPr>
              <a:t>assert(is_sorted(A,  0,  n));  /*  heapsort  failed  */</a:t>
            </a:r>
          </a:p>
          <a:p>
            <a:pPr eaLnBrk="1" hangingPunct="1">
              <a:spcBef>
                <a:spcPts val="63"/>
              </a:spcBef>
              <a:defRPr/>
            </a:pPr>
            <a:r>
              <a:rPr lang="zh-CN" altLang="zh-CN" sz="2800" dirty="0">
                <a:latin typeface="Arial" panose="020B0604020202020204" pitchFamily="34" charset="0"/>
                <a:cs typeface="Arial" panose="020B0604020202020204" pitchFamily="34" charset="0"/>
              </a:rPr>
              <a:t>}</a:t>
            </a:r>
          </a:p>
          <a:p>
            <a:pPr eaLnBrk="1" hangingPunct="1">
              <a:lnSpc>
                <a:spcPct val="103000"/>
              </a:lnSpc>
              <a:defRPr/>
            </a:pPr>
            <a:r>
              <a:rPr lang="zh-CN" altLang="zh-CN" sz="2800" dirty="0">
                <a:latin typeface="Arial" panose="020B0604020202020204" pitchFamily="34" charset="0"/>
                <a:cs typeface="Arial" panose="020B0604020202020204" pitchFamily="34" charset="0"/>
              </a:rPr>
              <a:t>print("Passed  all  tests!\n"); </a:t>
            </a:r>
            <a:endParaRPr lang="en-US" altLang="zh-CN" sz="2800" dirty="0">
              <a:latin typeface="Arial" panose="020B0604020202020204" pitchFamily="34" charset="0"/>
              <a:cs typeface="Arial" panose="020B0604020202020204" pitchFamily="34" charset="0"/>
            </a:endParaRPr>
          </a:p>
          <a:p>
            <a:pPr eaLnBrk="1" hangingPunct="1">
              <a:lnSpc>
                <a:spcPct val="103000"/>
              </a:lnSpc>
              <a:defRPr/>
            </a:pPr>
            <a:r>
              <a:rPr lang="zh-CN" altLang="zh-CN" sz="2800" dirty="0">
                <a:latin typeface="Arial" panose="020B0604020202020204" pitchFamily="34" charset="0"/>
                <a:cs typeface="Arial" panose="020B0604020202020204" pitchFamily="34" charset="0"/>
              </a:rPr>
              <a:t>return  0;</a:t>
            </a:r>
          </a:p>
          <a:p>
            <a:pPr eaLnBrk="1" hangingPunct="1">
              <a:spcBef>
                <a:spcPts val="63"/>
              </a:spcBef>
              <a:defRPr/>
            </a:pPr>
            <a:r>
              <a:rPr lang="zh-CN" altLang="zh-CN" sz="2800" dirty="0">
                <a:latin typeface="Arial" panose="020B0604020202020204" pitchFamily="34" charset="0"/>
                <a:cs typeface="Arial" panose="020B0604020202020204" pitchFamily="34" charset="0"/>
              </a:rPr>
              <a:t>}</a:t>
            </a:r>
          </a:p>
        </p:txBody>
      </p:sp>
      <p:sp>
        <p:nvSpPr>
          <p:cNvPr id="37894" name="矩形 1">
            <a:extLst>
              <a:ext uri="{FF2B5EF4-FFF2-40B4-BE49-F238E27FC236}">
                <a16:creationId xmlns:a16="http://schemas.microsoft.com/office/drawing/2014/main" id="{BA7FA9A1-5C4C-4C6C-8F04-C8348D703F36}"/>
              </a:ext>
            </a:extLst>
          </p:cNvPr>
          <p:cNvSpPr>
            <a:spLocks noChangeArrowheads="1"/>
          </p:cNvSpPr>
          <p:nvPr/>
        </p:nvSpPr>
        <p:spPr bwMode="auto">
          <a:xfrm>
            <a:off x="8763000" y="857250"/>
            <a:ext cx="4122738"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3600" dirty="0">
                <a:solidFill>
                  <a:srgbClr val="00B050"/>
                </a:solidFill>
                <a:latin typeface="Book Antiqua" panose="02040602050305030304" pitchFamily="18" charset="0"/>
              </a:rPr>
              <a:t>在堆中插入一系列随机数字，然后每次取出最小元素放入数组直至堆为空，可得到一个有序数组。</a:t>
            </a:r>
            <a:endParaRPr lang="en-US" altLang="zh-CN" sz="3600" dirty="0">
              <a:solidFill>
                <a:srgbClr val="00B050"/>
              </a:solidFill>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bject 2">
            <a:extLst>
              <a:ext uri="{FF2B5EF4-FFF2-40B4-BE49-F238E27FC236}">
                <a16:creationId xmlns:a16="http://schemas.microsoft.com/office/drawing/2014/main" id="{5A81C2E4-29FE-43DE-BC40-1A3F9FC4ABB5}"/>
              </a:ext>
            </a:extLst>
          </p:cNvPr>
          <p:cNvSpPr txBox="1">
            <a:spLocks noChangeArrowheads="1"/>
          </p:cNvSpPr>
          <p:nvPr/>
        </p:nvSpPr>
        <p:spPr bwMode="auto">
          <a:xfrm>
            <a:off x="1219200" y="1524000"/>
            <a:ext cx="1143000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92125" indent="-469900">
              <a:tabLst>
                <a:tab pos="493713" algn="l"/>
              </a:tabLst>
              <a:defRPr>
                <a:solidFill>
                  <a:schemeClr val="tx1"/>
                </a:solidFill>
                <a:latin typeface="Calibri" panose="020F0502020204030204" pitchFamily="34" charset="0"/>
                <a:ea typeface="宋体" panose="02010600030101010101" pitchFamily="2" charset="-122"/>
              </a:defRPr>
            </a:lvl1pPr>
            <a:lvl2pPr marL="742950" indent="-285750">
              <a:tabLst>
                <a:tab pos="493713" algn="l"/>
              </a:tabLst>
              <a:defRPr>
                <a:solidFill>
                  <a:schemeClr val="tx1"/>
                </a:solidFill>
                <a:latin typeface="Calibri" panose="020F0502020204030204" pitchFamily="34" charset="0"/>
                <a:ea typeface="宋体" panose="02010600030101010101" pitchFamily="2" charset="-122"/>
              </a:defRPr>
            </a:lvl2pPr>
            <a:lvl3pPr marL="1143000" indent="-228600">
              <a:tabLst>
                <a:tab pos="493713" algn="l"/>
              </a:tabLst>
              <a:defRPr>
                <a:solidFill>
                  <a:schemeClr val="tx1"/>
                </a:solidFill>
                <a:latin typeface="Calibri" panose="020F0502020204030204" pitchFamily="34" charset="0"/>
                <a:ea typeface="宋体" panose="02010600030101010101" pitchFamily="2" charset="-122"/>
              </a:defRPr>
            </a:lvl3pPr>
            <a:lvl4pPr marL="1600200" indent="-228600">
              <a:tabLst>
                <a:tab pos="493713" algn="l"/>
              </a:tabLst>
              <a:defRPr>
                <a:solidFill>
                  <a:schemeClr val="tx1"/>
                </a:solidFill>
                <a:latin typeface="Calibri" panose="020F0502020204030204" pitchFamily="34" charset="0"/>
                <a:ea typeface="宋体" panose="02010600030101010101" pitchFamily="2" charset="-122"/>
              </a:defRPr>
            </a:lvl4pPr>
            <a:lvl5pPr marL="2057400" indent="-228600">
              <a:tabLst>
                <a:tab pos="493713"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9pPr>
          </a:lstStyle>
          <a:p>
            <a:pPr algn="just" eaLnBrk="1" hangingPunct="1">
              <a:buFont typeface="Book Antiqua" panose="02040602050305030304" pitchFamily="18" charset="0"/>
              <a:buAutoNum type="arabicPlain"/>
            </a:pPr>
            <a:r>
              <a:rPr lang="en-US" altLang="zh-CN" sz="6000" b="1">
                <a:latin typeface="Book Antiqua" panose="02040602050305030304" pitchFamily="18" charset="0"/>
              </a:rPr>
              <a:t> </a:t>
            </a:r>
            <a:r>
              <a:rPr lang="zh-CN" altLang="zh-CN" sz="6000" b="1">
                <a:latin typeface="Book Antiqua" panose="02040602050305030304" pitchFamily="18" charset="0"/>
              </a:rPr>
              <a:t>Introduction</a:t>
            </a:r>
            <a:endParaRPr lang="zh-CN" altLang="zh-CN" sz="6000">
              <a:latin typeface="Book Antiqua" panose="02040602050305030304" pitchFamily="18" charset="0"/>
            </a:endParaRPr>
          </a:p>
          <a:p>
            <a:pPr algn="just" eaLnBrk="1" hangingPunct="1">
              <a:lnSpc>
                <a:spcPct val="103000"/>
              </a:lnSpc>
              <a:spcBef>
                <a:spcPts val="1925"/>
              </a:spcBef>
              <a:buFont typeface="Arial" panose="020B0604020202020204" pitchFamily="34" charset="0"/>
              <a:buChar char="•"/>
            </a:pPr>
            <a:r>
              <a:rPr lang="zh-CN" altLang="en-US" sz="4800">
                <a:latin typeface="Book Antiqua" panose="02040602050305030304" pitchFamily="18" charset="0"/>
              </a:rPr>
              <a:t>本讲实现堆的操作；</a:t>
            </a:r>
            <a:endParaRPr lang="en-US" altLang="zh-CN" sz="4800">
              <a:latin typeface="Book Antiqua" panose="02040602050305030304" pitchFamily="18" charset="0"/>
            </a:endParaRPr>
          </a:p>
          <a:p>
            <a:pPr algn="just" eaLnBrk="1" hangingPunct="1">
              <a:lnSpc>
                <a:spcPct val="103000"/>
              </a:lnSpc>
              <a:spcBef>
                <a:spcPts val="1925"/>
              </a:spcBef>
              <a:buFont typeface="Arial" panose="020B0604020202020204" pitchFamily="34" charset="0"/>
              <a:buChar char="•"/>
            </a:pPr>
            <a:r>
              <a:rPr lang="zh-CN" altLang="en-US" sz="4800">
                <a:latin typeface="Book Antiqua" panose="02040602050305030304" pitchFamily="18" charset="0"/>
              </a:rPr>
              <a:t>推导如何在不变性遭到部分违反后，确保在操作完成之前得到恢复。</a:t>
            </a:r>
            <a:endParaRPr lang="en-US" altLang="zh-CN" sz="4800">
              <a:latin typeface="Book Antiqua" panose="02040602050305030304" pitchFamily="18" charset="0"/>
            </a:endParaRPr>
          </a:p>
          <a:p>
            <a:pPr algn="just" eaLnBrk="1" hangingPunct="1">
              <a:lnSpc>
                <a:spcPct val="103000"/>
              </a:lnSpc>
              <a:spcBef>
                <a:spcPts val="1925"/>
              </a:spcBef>
            </a:pPr>
            <a:r>
              <a:rPr lang="zh-CN" altLang="en-US" sz="4800">
                <a:latin typeface="Book Antiqua" panose="02040602050305030304" pitchFamily="18" charset="0"/>
              </a:rPr>
              <a:t>暂时违反不变性然后再恢复是算法中常见的主题。是你必须要掌握的技术。</a:t>
            </a:r>
            <a:endParaRPr lang="zh-CN" altLang="zh-CN" sz="4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object 5">
            <a:extLst>
              <a:ext uri="{FF2B5EF4-FFF2-40B4-BE49-F238E27FC236}">
                <a16:creationId xmlns:a16="http://schemas.microsoft.com/office/drawing/2014/main" id="{C9EB31B3-013A-45D4-A3B8-4B886C34B8C7}"/>
              </a:ext>
            </a:extLst>
          </p:cNvPr>
          <p:cNvSpPr txBox="1">
            <a:spLocks noChangeArrowheads="1"/>
          </p:cNvSpPr>
          <p:nvPr/>
        </p:nvSpPr>
        <p:spPr bwMode="auto">
          <a:xfrm>
            <a:off x="914400" y="533400"/>
            <a:ext cx="11430000" cy="923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10493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4000" dirty="0">
                <a:latin typeface="Book Antiqua" panose="02040602050305030304" pitchFamily="18" charset="0"/>
              </a:rPr>
              <a:t>插入</a:t>
            </a:r>
            <a:r>
              <a:rPr lang="en-US" altLang="zh-CN" sz="4000" i="1" dirty="0">
                <a:latin typeface="Book Antiqua" panose="02040602050305030304" pitchFamily="18" charset="0"/>
              </a:rPr>
              <a:t>n</a:t>
            </a:r>
            <a:r>
              <a:rPr lang="zh-CN" altLang="en-US" sz="4000" dirty="0">
                <a:latin typeface="Book Antiqua" panose="02040602050305030304" pitchFamily="18" charset="0"/>
              </a:rPr>
              <a:t>个元素到堆中，需要时间为</a:t>
            </a:r>
            <a:r>
              <a:rPr lang="zh-CN" altLang="zh-CN" sz="4000" i="1" dirty="0">
                <a:latin typeface="Georgia" panose="02040502050405020303" pitchFamily="18" charset="0"/>
              </a:rPr>
              <a:t>O</a:t>
            </a:r>
            <a:r>
              <a:rPr lang="zh-CN" altLang="zh-CN" sz="4000" dirty="0">
                <a:latin typeface="Garamond" panose="02020404030301010803" pitchFamily="18" charset="0"/>
              </a:rPr>
              <a:t>(</a:t>
            </a:r>
            <a:r>
              <a:rPr lang="zh-CN" altLang="zh-CN" sz="4000" i="1" dirty="0">
                <a:latin typeface="Georgia" panose="02040502050405020303" pitchFamily="18" charset="0"/>
              </a:rPr>
              <a:t>n</a:t>
            </a:r>
            <a:r>
              <a:rPr lang="zh-CN" altLang="zh-CN" sz="4000" dirty="0">
                <a:latin typeface="Garamond" panose="02020404030301010803" pitchFamily="18" charset="0"/>
              </a:rPr>
              <a:t>log(</a:t>
            </a:r>
            <a:r>
              <a:rPr lang="zh-CN" altLang="zh-CN" sz="4000" i="1" dirty="0">
                <a:latin typeface="Georgia" panose="02040502050405020303" pitchFamily="18" charset="0"/>
              </a:rPr>
              <a:t>n</a:t>
            </a:r>
            <a:r>
              <a:rPr lang="zh-CN" altLang="zh-CN" sz="4000" dirty="0">
                <a:latin typeface="Garamond" panose="02020404030301010803" pitchFamily="18" charset="0"/>
              </a:rPr>
              <a:t>))</a:t>
            </a:r>
            <a:r>
              <a:rPr lang="zh-CN" altLang="en-US" sz="4000" dirty="0">
                <a:latin typeface="Book Antiqua" panose="02040602050305030304" pitchFamily="18" charset="0"/>
              </a:rPr>
              <a:t>，因为每次插入所需的时间不超过</a:t>
            </a:r>
            <a:r>
              <a:rPr lang="zh-CN" altLang="zh-CN" sz="4000" dirty="0">
                <a:latin typeface="Garamond" panose="02020404030301010803" pitchFamily="18" charset="0"/>
              </a:rPr>
              <a:t>log(</a:t>
            </a:r>
            <a:r>
              <a:rPr lang="zh-CN" altLang="zh-CN" sz="4000" i="1" dirty="0">
                <a:latin typeface="Georgia" panose="02040502050405020303" pitchFamily="18" charset="0"/>
              </a:rPr>
              <a:t>n</a:t>
            </a:r>
            <a:r>
              <a:rPr lang="zh-CN" altLang="zh-CN" sz="4000" dirty="0">
                <a:latin typeface="Garamond" panose="02020404030301010803" pitchFamily="18" charset="0"/>
              </a:rPr>
              <a:t>)</a:t>
            </a:r>
            <a:r>
              <a:rPr lang="zh-CN" altLang="en-US" sz="4000" dirty="0">
                <a:latin typeface="Book Antiqua" panose="02040602050305030304" pitchFamily="18" charset="0"/>
              </a:rPr>
              <a:t>；</a:t>
            </a:r>
            <a:endParaRPr lang="en-US" altLang="zh-CN" sz="4000" dirty="0">
              <a:latin typeface="Book Antiqua" panose="02040602050305030304" pitchFamily="18" charset="0"/>
            </a:endParaRPr>
          </a:p>
          <a:p>
            <a:pPr algn="just" eaLnBrk="1" hangingPunct="1">
              <a:lnSpc>
                <a:spcPct val="150000"/>
              </a:lnSpc>
            </a:pPr>
            <a:r>
              <a:rPr lang="zh-CN" altLang="en-US" sz="4000" dirty="0">
                <a:latin typeface="Book Antiqua" panose="02040602050305030304" pitchFamily="18" charset="0"/>
              </a:rPr>
              <a:t>删除</a:t>
            </a:r>
            <a:r>
              <a:rPr lang="en-US" altLang="zh-CN" sz="4000" i="1" dirty="0">
                <a:latin typeface="Book Antiqua" panose="02040602050305030304" pitchFamily="18" charset="0"/>
              </a:rPr>
              <a:t>n</a:t>
            </a:r>
            <a:r>
              <a:rPr lang="zh-CN" altLang="en-US" sz="4000" dirty="0">
                <a:latin typeface="Book Antiqua" panose="02040602050305030304" pitchFamily="18" charset="0"/>
              </a:rPr>
              <a:t>个元素的时间也是</a:t>
            </a:r>
            <a:r>
              <a:rPr lang="zh-CN" altLang="zh-CN" sz="4000" i="1" dirty="0">
                <a:latin typeface="Georgia" panose="02040502050405020303" pitchFamily="18" charset="0"/>
              </a:rPr>
              <a:t>O</a:t>
            </a:r>
            <a:r>
              <a:rPr lang="zh-CN" altLang="zh-CN" sz="4000" dirty="0">
                <a:latin typeface="Garamond" panose="02020404030301010803" pitchFamily="18" charset="0"/>
              </a:rPr>
              <a:t>(</a:t>
            </a:r>
            <a:r>
              <a:rPr lang="zh-CN" altLang="zh-CN" sz="4000" i="1" dirty="0">
                <a:latin typeface="Georgia" panose="02040502050405020303" pitchFamily="18" charset="0"/>
              </a:rPr>
              <a:t>n</a:t>
            </a:r>
            <a:r>
              <a:rPr lang="zh-CN" altLang="zh-CN" sz="4000" dirty="0">
                <a:latin typeface="Garamond" panose="02020404030301010803" pitchFamily="18" charset="0"/>
              </a:rPr>
              <a:t>log(</a:t>
            </a:r>
            <a:r>
              <a:rPr lang="zh-CN" altLang="zh-CN" sz="4000" i="1" dirty="0">
                <a:latin typeface="Georgia" panose="02040502050405020303" pitchFamily="18" charset="0"/>
              </a:rPr>
              <a:t>n</a:t>
            </a:r>
            <a:r>
              <a:rPr lang="zh-CN" altLang="zh-CN" sz="4000" dirty="0">
                <a:latin typeface="Garamond" panose="02020404030301010803" pitchFamily="18" charset="0"/>
              </a:rPr>
              <a:t>))</a:t>
            </a:r>
            <a:r>
              <a:rPr lang="zh-CN" altLang="en-US" sz="4000" dirty="0">
                <a:latin typeface="Garamond" panose="02020404030301010803" pitchFamily="18" charset="0"/>
              </a:rPr>
              <a:t>；</a:t>
            </a:r>
            <a:endParaRPr lang="en-US" altLang="zh-CN" sz="4000" dirty="0">
              <a:latin typeface="Book Antiqua" panose="02040602050305030304" pitchFamily="18" charset="0"/>
            </a:endParaRPr>
          </a:p>
          <a:p>
            <a:pPr algn="just" eaLnBrk="1" hangingPunct="1">
              <a:lnSpc>
                <a:spcPct val="150000"/>
              </a:lnSpc>
            </a:pPr>
            <a:r>
              <a:rPr lang="zh-CN" altLang="en-US" sz="4000" dirty="0">
                <a:latin typeface="Book Antiqua" panose="02040602050305030304" pitchFamily="18" charset="0"/>
              </a:rPr>
              <a:t>因此排序时间是 </a:t>
            </a:r>
            <a:r>
              <a:rPr lang="zh-CN" altLang="zh-CN" sz="4000" i="1" dirty="0">
                <a:latin typeface="Georgia" panose="02040502050405020303" pitchFamily="18" charset="0"/>
              </a:rPr>
              <a:t>O</a:t>
            </a:r>
            <a:r>
              <a:rPr lang="zh-CN" altLang="zh-CN" sz="4000" dirty="0">
                <a:latin typeface="Garamond" panose="02020404030301010803" pitchFamily="18" charset="0"/>
              </a:rPr>
              <a:t>(2</a:t>
            </a:r>
            <a:r>
              <a:rPr lang="zh-CN" altLang="zh-CN" sz="4000" i="1" dirty="0">
                <a:latin typeface="Georgia" panose="02040502050405020303" pitchFamily="18" charset="0"/>
              </a:rPr>
              <a:t>n</a:t>
            </a:r>
            <a:r>
              <a:rPr lang="zh-CN" altLang="zh-CN" sz="4000" dirty="0">
                <a:latin typeface="Garamond" panose="02020404030301010803" pitchFamily="18" charset="0"/>
              </a:rPr>
              <a:t>log(</a:t>
            </a:r>
            <a:r>
              <a:rPr lang="zh-CN" altLang="zh-CN" sz="4000" i="1" dirty="0">
                <a:latin typeface="Georgia" panose="02040502050405020303" pitchFamily="18" charset="0"/>
              </a:rPr>
              <a:t>n</a:t>
            </a:r>
            <a:r>
              <a:rPr lang="zh-CN" altLang="zh-CN" sz="4000" dirty="0">
                <a:latin typeface="Garamond" panose="02020404030301010803" pitchFamily="18" charset="0"/>
              </a:rPr>
              <a:t>)) = </a:t>
            </a:r>
            <a:r>
              <a:rPr lang="zh-CN" altLang="zh-CN" sz="4000" i="1" dirty="0">
                <a:latin typeface="Georgia" panose="02040502050405020303" pitchFamily="18" charset="0"/>
              </a:rPr>
              <a:t>O</a:t>
            </a:r>
            <a:r>
              <a:rPr lang="zh-CN" altLang="zh-CN" sz="4000" dirty="0">
                <a:latin typeface="Garamond" panose="02020404030301010803" pitchFamily="18" charset="0"/>
              </a:rPr>
              <a:t>(</a:t>
            </a:r>
            <a:r>
              <a:rPr lang="zh-CN" altLang="zh-CN" sz="4000" i="1" dirty="0">
                <a:latin typeface="Georgia" panose="02040502050405020303" pitchFamily="18" charset="0"/>
              </a:rPr>
              <a:t>n</a:t>
            </a:r>
            <a:r>
              <a:rPr lang="zh-CN" altLang="zh-CN" sz="4000" dirty="0">
                <a:latin typeface="Garamond" panose="02020404030301010803" pitchFamily="18" charset="0"/>
              </a:rPr>
              <a:t>log(</a:t>
            </a:r>
            <a:r>
              <a:rPr lang="zh-CN" altLang="zh-CN" sz="4000" i="1" dirty="0">
                <a:latin typeface="Georgia" panose="02040502050405020303" pitchFamily="18" charset="0"/>
              </a:rPr>
              <a:t>n</a:t>
            </a:r>
            <a:r>
              <a:rPr lang="zh-CN" altLang="zh-CN" sz="4000" dirty="0">
                <a:latin typeface="Garamond" panose="02020404030301010803" pitchFamily="18" charset="0"/>
              </a:rPr>
              <a:t>))</a:t>
            </a:r>
            <a:r>
              <a:rPr lang="zh-CN" altLang="zh-CN" sz="4000" dirty="0">
                <a:latin typeface="Book Antiqua" panose="02040602050305030304" pitchFamily="18" charset="0"/>
              </a:rPr>
              <a:t>.  </a:t>
            </a:r>
            <a:endParaRPr lang="en-US" altLang="zh-CN" sz="4000" dirty="0">
              <a:latin typeface="Book Antiqua" panose="02040602050305030304" pitchFamily="18" charset="0"/>
            </a:endParaRPr>
          </a:p>
          <a:p>
            <a:pPr algn="just" eaLnBrk="1" hangingPunct="1">
              <a:lnSpc>
                <a:spcPct val="150000"/>
              </a:lnSpc>
            </a:pPr>
            <a:r>
              <a:rPr lang="zh-CN" altLang="en-US" sz="4000" dirty="0">
                <a:latin typeface="Book Antiqua" panose="02040602050305030304" pitchFamily="18" charset="0"/>
              </a:rPr>
              <a:t>因此堆排序与第</a:t>
            </a:r>
            <a:r>
              <a:rPr lang="en-US" altLang="zh-CN" sz="4000" dirty="0">
                <a:latin typeface="Book Antiqua" panose="02040602050305030304" pitchFamily="18" charset="0"/>
              </a:rPr>
              <a:t>7</a:t>
            </a:r>
            <a:r>
              <a:rPr lang="zh-CN" altLang="en-US" sz="4000" dirty="0">
                <a:latin typeface="Book Antiqua" panose="02040602050305030304" pitchFamily="18" charset="0"/>
              </a:rPr>
              <a:t>讲的归并排序一样快，与第</a:t>
            </a:r>
            <a:r>
              <a:rPr lang="en-US" altLang="zh-CN" sz="4000" dirty="0">
                <a:latin typeface="Book Antiqua" panose="02040602050305030304" pitchFamily="18" charset="0"/>
              </a:rPr>
              <a:t>8</a:t>
            </a:r>
            <a:r>
              <a:rPr lang="zh-CN" altLang="en-US" sz="4000" dirty="0">
                <a:latin typeface="Book Antiqua" panose="02040602050305030304" pitchFamily="18" charset="0"/>
              </a:rPr>
              <a:t>讲的随机枢纽快排也是一样快。</a:t>
            </a:r>
            <a:endParaRPr lang="en-US" altLang="zh-CN" sz="4000" dirty="0">
              <a:latin typeface="Book Antiqua" panose="02040602050305030304" pitchFamily="18" charset="0"/>
            </a:endParaRPr>
          </a:p>
          <a:p>
            <a:pPr algn="just" eaLnBrk="1" hangingPunct="1">
              <a:lnSpc>
                <a:spcPct val="150000"/>
              </a:lnSpc>
            </a:pPr>
            <a:r>
              <a:rPr lang="zh-CN" altLang="en-US" sz="4000" dirty="0">
                <a:latin typeface="Book Antiqua" panose="02040602050305030304" pitchFamily="18" charset="0"/>
              </a:rPr>
              <a:t>此算法用了</a:t>
            </a:r>
            <a:r>
              <a:rPr lang="zh-CN" altLang="zh-CN" sz="4000" i="1" dirty="0">
                <a:latin typeface="Georgia" panose="02040502050405020303" pitchFamily="18" charset="0"/>
              </a:rPr>
              <a:t>O</a:t>
            </a:r>
            <a:r>
              <a:rPr lang="zh-CN" altLang="zh-CN" sz="4000" dirty="0">
                <a:latin typeface="Garamond" panose="02020404030301010803" pitchFamily="18" charset="0"/>
              </a:rPr>
              <a:t>(</a:t>
            </a:r>
            <a:r>
              <a:rPr lang="zh-CN" altLang="zh-CN" sz="4000" i="1" dirty="0">
                <a:latin typeface="Georgia" panose="02040502050405020303" pitchFamily="18" charset="0"/>
              </a:rPr>
              <a:t>n</a:t>
            </a:r>
            <a:r>
              <a:rPr lang="zh-CN" altLang="zh-CN" sz="4000" dirty="0">
                <a:latin typeface="Garamond" panose="02020404030301010803" pitchFamily="18" charset="0"/>
              </a:rPr>
              <a:t>)</a:t>
            </a:r>
            <a:r>
              <a:rPr lang="zh-CN" altLang="en-US" sz="4000" dirty="0">
                <a:latin typeface="Garamond" panose="02020404030301010803" pitchFamily="18" charset="0"/>
              </a:rPr>
              <a:t>的辅助空间，可以改进成用堆数组的未使用部分来存放排序好的元素。</a:t>
            </a:r>
            <a:endParaRPr lang="en-US" altLang="zh-CN" sz="4000" dirty="0">
              <a:latin typeface="Garamond" panose="02020404030301010803" pitchFamily="18" charset="0"/>
            </a:endParaRPr>
          </a:p>
          <a:p>
            <a:pPr algn="just" eaLnBrk="1" hangingPunct="1">
              <a:lnSpc>
                <a:spcPct val="150000"/>
              </a:lnSpc>
            </a:pPr>
            <a:r>
              <a:rPr lang="zh-CN" altLang="en-US" sz="4000" dirty="0">
                <a:latin typeface="Garamond" panose="02020404030301010803" pitchFamily="18" charset="0"/>
              </a:rPr>
              <a:t>此随机方法可以测试堆算法，尽管</a:t>
            </a:r>
            <a:r>
              <a:rPr lang="zh-CN" altLang="en-US" sz="4000" dirty="0" smtClean="0">
                <a:latin typeface="Garamond" panose="02020404030301010803" pitchFamily="18" charset="0"/>
              </a:rPr>
              <a:t>存在一些问题</a:t>
            </a:r>
            <a:r>
              <a:rPr lang="zh-CN" altLang="en-US" sz="4000" dirty="0">
                <a:latin typeface="Garamond" panose="02020404030301010803" pitchFamily="18" charset="0"/>
              </a:rPr>
              <a:t>。</a:t>
            </a:r>
            <a:endParaRPr lang="zh-CN" altLang="zh-CN"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object 5">
            <a:extLst>
              <a:ext uri="{FF2B5EF4-FFF2-40B4-BE49-F238E27FC236}">
                <a16:creationId xmlns:a16="http://schemas.microsoft.com/office/drawing/2014/main" id="{DEE70A6C-218D-4E46-B85A-2FF2F43F3EA2}"/>
              </a:ext>
            </a:extLst>
          </p:cNvPr>
          <p:cNvSpPr txBox="1">
            <a:spLocks noChangeArrowheads="1"/>
          </p:cNvSpPr>
          <p:nvPr/>
        </p:nvSpPr>
        <p:spPr bwMode="auto">
          <a:xfrm>
            <a:off x="838200" y="533400"/>
            <a:ext cx="11582400" cy="873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imes New Roman" panose="02020603050405020304" pitchFamily="18" charset="0"/>
              <a:cs typeface="Times New Roman" panose="02020603050405020304" pitchFamily="18" charset="0"/>
            </a:endParaRPr>
          </a:p>
          <a:p>
            <a:pPr algn="just" eaLnBrk="1" hangingPunct="1">
              <a:lnSpc>
                <a:spcPct val="150000"/>
              </a:lnSpc>
              <a:spcBef>
                <a:spcPts val="1213"/>
              </a:spcBef>
            </a:pPr>
            <a:r>
              <a:rPr lang="zh-CN" altLang="zh-CN" sz="3600" b="1">
                <a:latin typeface="Book Antiqua" panose="02040602050305030304" pitchFamily="18" charset="0"/>
              </a:rPr>
              <a:t>9    </a:t>
            </a:r>
            <a:r>
              <a:rPr lang="zh-CN" altLang="en-US" sz="3600" b="1">
                <a:latin typeface="Book Antiqua" panose="02040602050305030304" pitchFamily="18" charset="0"/>
              </a:rPr>
              <a:t>小结</a:t>
            </a:r>
            <a:r>
              <a:rPr lang="en-US" altLang="zh-CN" sz="3600" b="1">
                <a:latin typeface="Book Antiqua" panose="02040602050305030304" pitchFamily="18" charset="0"/>
              </a:rPr>
              <a:t>(</a:t>
            </a:r>
            <a:r>
              <a:rPr lang="zh-CN" altLang="zh-CN" sz="3600" b="1">
                <a:latin typeface="Book Antiqua" panose="02040602050305030304" pitchFamily="18" charset="0"/>
              </a:rPr>
              <a:t>Summary</a:t>
            </a:r>
            <a:r>
              <a:rPr lang="en-US" altLang="zh-CN" sz="3600" b="1">
                <a:latin typeface="Book Antiqua" panose="02040602050305030304" pitchFamily="18" charset="0"/>
              </a:rPr>
              <a:t>)</a:t>
            </a:r>
            <a:endParaRPr lang="zh-CN" altLang="zh-CN" sz="3600">
              <a:latin typeface="Book Antiqua" panose="02040602050305030304" pitchFamily="18" charset="0"/>
            </a:endParaRPr>
          </a:p>
          <a:p>
            <a:pPr algn="just" eaLnBrk="1" hangingPunct="1">
              <a:lnSpc>
                <a:spcPct val="150000"/>
              </a:lnSpc>
              <a:spcBef>
                <a:spcPts val="1925"/>
              </a:spcBef>
            </a:pPr>
            <a:r>
              <a:rPr lang="zh-CN" altLang="en-US" sz="3600">
                <a:latin typeface="Book Antiqua" panose="02040602050305030304" pitchFamily="18" charset="0"/>
              </a:rPr>
              <a:t>不变性暂时被违背，如何恢复：</a:t>
            </a:r>
            <a:endParaRPr lang="zh-CN" altLang="zh-CN" sz="3600">
              <a:latin typeface="Book Antiqua" panose="02040602050305030304" pitchFamily="18" charset="0"/>
            </a:endParaRPr>
          </a:p>
          <a:p>
            <a:pPr algn="just" eaLnBrk="1" hangingPunct="1">
              <a:lnSpc>
                <a:spcPct val="150000"/>
              </a:lnSpc>
              <a:spcBef>
                <a:spcPts val="1538"/>
              </a:spcBef>
              <a:buFont typeface="Book Antiqua" panose="02040602050305030304" pitchFamily="18" charset="0"/>
              <a:buAutoNum type="arabicPeriod"/>
            </a:pPr>
            <a:r>
              <a:rPr lang="zh-CN" altLang="en-US" sz="3600">
                <a:latin typeface="Book Antiqua" panose="02040602050305030304" pitchFamily="18" charset="0"/>
              </a:rPr>
              <a:t>确认你很清楚为什么不变性必须暂时违背，如何恢复。</a:t>
            </a:r>
            <a:endParaRPr lang="en-US" altLang="zh-CN" sz="3600">
              <a:latin typeface="Book Antiqua" panose="02040602050305030304" pitchFamily="18" charset="0"/>
            </a:endParaRPr>
          </a:p>
          <a:p>
            <a:pPr algn="just" eaLnBrk="1" hangingPunct="1">
              <a:lnSpc>
                <a:spcPct val="150000"/>
              </a:lnSpc>
              <a:spcBef>
                <a:spcPts val="1538"/>
              </a:spcBef>
              <a:buFont typeface="Book Antiqua" panose="02040602050305030304" pitchFamily="18" charset="0"/>
              <a:buAutoNum type="arabicPeriod"/>
            </a:pPr>
            <a:r>
              <a:rPr lang="zh-CN" altLang="en-US" sz="3600">
                <a:latin typeface="Book Antiqua" panose="02040602050305030304" pitchFamily="18" charset="0"/>
              </a:rPr>
              <a:t>确保抽象数据类型的接口处，只有满足完整不变性的数据结构实例可以通过，否则，需要重新考虑所有不变性。</a:t>
            </a:r>
            <a:endParaRPr lang="en-US" altLang="zh-CN" sz="3600">
              <a:latin typeface="Book Antiqua" panose="02040602050305030304" pitchFamily="18" charset="0"/>
            </a:endParaRPr>
          </a:p>
          <a:p>
            <a:pPr algn="just" eaLnBrk="1" hangingPunct="1">
              <a:lnSpc>
                <a:spcPct val="150000"/>
              </a:lnSpc>
              <a:spcBef>
                <a:spcPts val="1538"/>
              </a:spcBef>
              <a:buFont typeface="Book Antiqua" panose="02040602050305030304" pitchFamily="18" charset="0"/>
              <a:buAutoNum type="arabicPeriod"/>
            </a:pPr>
            <a:r>
              <a:rPr lang="zh-CN" altLang="en-US" sz="3600">
                <a:latin typeface="Book Antiqua" panose="02040602050305030304" pitchFamily="18" charset="0"/>
              </a:rPr>
              <a:t>写下检查数据结构是否满足部分不变性的断言，通常为恢复不变性函数的前置条件和循环不变式。这样强迫你完全掌握数据结构的中间状态，帮助你写好恢复完整不变性的正确代码。</a:t>
            </a:r>
            <a:endParaRPr lang="zh-CN" altLang="zh-CN" sz="36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object 5">
            <a:extLst>
              <a:ext uri="{FF2B5EF4-FFF2-40B4-BE49-F238E27FC236}">
                <a16:creationId xmlns:a16="http://schemas.microsoft.com/office/drawing/2014/main" id="{FD8539CB-0BAB-43F8-AF30-414BF9275A81}"/>
              </a:ext>
            </a:extLst>
          </p:cNvPr>
          <p:cNvSpPr txBox="1">
            <a:spLocks noChangeArrowheads="1"/>
          </p:cNvSpPr>
          <p:nvPr/>
        </p:nvSpPr>
        <p:spPr bwMode="auto">
          <a:xfrm>
            <a:off x="1371600" y="1143000"/>
            <a:ext cx="10591800" cy="781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3600" b="1" dirty="0">
                <a:latin typeface="Book Antiqua" panose="02040602050305030304" pitchFamily="18" charset="0"/>
              </a:rPr>
              <a:t>Exercises</a:t>
            </a:r>
            <a:endParaRPr lang="zh-CN" altLang="zh-CN" sz="3600" dirty="0">
              <a:latin typeface="Book Antiqua" panose="02040602050305030304" pitchFamily="18" charset="0"/>
            </a:endParaRPr>
          </a:p>
          <a:p>
            <a:pPr algn="just" eaLnBrk="1" hangingPunct="1">
              <a:spcBef>
                <a:spcPts val="1988"/>
              </a:spcBef>
            </a:pPr>
            <a:r>
              <a:rPr lang="zh-CN" altLang="zh-CN" sz="3600" b="1" dirty="0">
                <a:latin typeface="Book Antiqua" panose="02040602050305030304" pitchFamily="18" charset="0"/>
              </a:rPr>
              <a:t>Exercise 1  </a:t>
            </a:r>
            <a:r>
              <a:rPr lang="zh-CN" altLang="zh-CN" sz="3600" i="1" dirty="0">
                <a:latin typeface="Book Antiqua" panose="02040602050305030304" pitchFamily="18" charset="0"/>
              </a:rPr>
              <a:t>Write a recursive version of </a:t>
            </a:r>
            <a:r>
              <a:rPr lang="zh-CN" altLang="zh-CN" sz="3600" dirty="0">
                <a:latin typeface="Arial" panose="020B0604020202020204" pitchFamily="34" charset="0"/>
                <a:cs typeface="Arial" panose="020B0604020202020204" pitchFamily="34" charset="0"/>
              </a:rPr>
              <a:t>is_heap</a:t>
            </a:r>
            <a:r>
              <a:rPr lang="zh-CN" altLang="zh-CN" sz="3600" i="1" dirty="0">
                <a:latin typeface="Book Antiqua" panose="02040602050305030304" pitchFamily="18" charset="0"/>
              </a:rPr>
              <a:t>.</a:t>
            </a:r>
            <a:endParaRPr lang="zh-CN" altLang="zh-CN" sz="3600" dirty="0">
              <a:latin typeface="Book Antiqua" panose="02040602050305030304" pitchFamily="18" charset="0"/>
            </a:endParaRPr>
          </a:p>
          <a:p>
            <a:pPr eaLnBrk="1" hangingPunct="1">
              <a:spcBef>
                <a:spcPts val="38"/>
              </a:spcBef>
            </a:pPr>
            <a:endParaRPr lang="zh-CN" altLang="zh-CN" sz="3600" dirty="0">
              <a:latin typeface="Times New Roman" panose="02020603050405020304" pitchFamily="18" charset="0"/>
              <a:cs typeface="Times New Roman" panose="02020603050405020304" pitchFamily="18" charset="0"/>
            </a:endParaRPr>
          </a:p>
          <a:p>
            <a:pPr algn="just" eaLnBrk="1" hangingPunct="1"/>
            <a:r>
              <a:rPr lang="zh-CN" altLang="zh-CN" sz="3600" b="1" dirty="0">
                <a:latin typeface="Book Antiqua" panose="02040602050305030304" pitchFamily="18" charset="0"/>
              </a:rPr>
              <a:t>Exercise 2  </a:t>
            </a:r>
            <a:r>
              <a:rPr lang="zh-CN" altLang="zh-CN" sz="3600" i="1" dirty="0">
                <a:latin typeface="Book Antiqua" panose="02040602050305030304" pitchFamily="18" charset="0"/>
              </a:rPr>
              <a:t>Write a recursive version of </a:t>
            </a:r>
            <a:r>
              <a:rPr lang="zh-CN" altLang="zh-CN" sz="3600" dirty="0">
                <a:latin typeface="Arial" panose="020B0604020202020204" pitchFamily="34" charset="0"/>
                <a:cs typeface="Arial" panose="020B0604020202020204" pitchFamily="34" charset="0"/>
              </a:rPr>
              <a:t>is_heap_except_up</a:t>
            </a:r>
            <a:r>
              <a:rPr lang="zh-CN" altLang="zh-CN" sz="3600" i="1" dirty="0">
                <a:latin typeface="Book Antiqua" panose="02040602050305030304" pitchFamily="18" charset="0"/>
              </a:rPr>
              <a:t>.</a:t>
            </a:r>
            <a:endParaRPr lang="zh-CN" altLang="zh-CN" sz="3600" dirty="0">
              <a:latin typeface="Book Antiqua" panose="02040602050305030304" pitchFamily="18" charset="0"/>
            </a:endParaRPr>
          </a:p>
          <a:p>
            <a:pPr eaLnBrk="1" hangingPunct="1">
              <a:spcBef>
                <a:spcPts val="38"/>
              </a:spcBef>
            </a:pPr>
            <a:endParaRPr lang="zh-CN" altLang="zh-CN" sz="3600" dirty="0">
              <a:latin typeface="Times New Roman" panose="02020603050405020304" pitchFamily="18" charset="0"/>
              <a:cs typeface="Times New Roman" panose="02020603050405020304" pitchFamily="18" charset="0"/>
            </a:endParaRPr>
          </a:p>
          <a:p>
            <a:pPr algn="just" eaLnBrk="1" hangingPunct="1"/>
            <a:r>
              <a:rPr lang="zh-CN" altLang="zh-CN" sz="3600" b="1" dirty="0">
                <a:latin typeface="Book Antiqua" panose="02040602050305030304" pitchFamily="18" charset="0"/>
              </a:rPr>
              <a:t>Exercise 3  </a:t>
            </a:r>
            <a:r>
              <a:rPr lang="zh-CN" altLang="zh-CN" sz="3600" i="1" dirty="0">
                <a:latin typeface="Book Antiqua" panose="02040602050305030304" pitchFamily="18" charset="0"/>
              </a:rPr>
              <a:t>Write a recursive version of </a:t>
            </a:r>
            <a:r>
              <a:rPr lang="zh-CN" altLang="zh-CN" sz="3600" dirty="0">
                <a:latin typeface="Arial" panose="020B0604020202020204" pitchFamily="34" charset="0"/>
                <a:cs typeface="Arial" panose="020B0604020202020204" pitchFamily="34" charset="0"/>
              </a:rPr>
              <a:t>is_heap_except_down</a:t>
            </a:r>
            <a:r>
              <a:rPr lang="zh-CN" altLang="zh-CN" sz="3600" i="1" dirty="0">
                <a:latin typeface="Book Antiqua" panose="02040602050305030304" pitchFamily="18" charset="0"/>
              </a:rPr>
              <a:t>.</a:t>
            </a:r>
            <a:endParaRPr lang="zh-CN" altLang="zh-CN" sz="3600" dirty="0">
              <a:latin typeface="Book Antiqua" panose="02040602050305030304" pitchFamily="18" charset="0"/>
            </a:endParaRPr>
          </a:p>
          <a:p>
            <a:pPr eaLnBrk="1" hangingPunct="1">
              <a:spcBef>
                <a:spcPts val="75"/>
              </a:spcBef>
            </a:pPr>
            <a:endParaRPr lang="zh-CN" altLang="zh-CN" sz="3600" dirty="0">
              <a:latin typeface="Times New Roman" panose="02020603050405020304" pitchFamily="18" charset="0"/>
              <a:cs typeface="Times New Roman" panose="02020603050405020304" pitchFamily="18" charset="0"/>
            </a:endParaRPr>
          </a:p>
          <a:p>
            <a:pPr algn="just" eaLnBrk="1" hangingPunct="1">
              <a:lnSpc>
                <a:spcPct val="103000"/>
              </a:lnSpc>
            </a:pPr>
            <a:r>
              <a:rPr lang="zh-CN" altLang="zh-CN" sz="3600" b="1" dirty="0">
                <a:latin typeface="Book Antiqua" panose="02040602050305030304" pitchFamily="18" charset="0"/>
              </a:rPr>
              <a:t>Exercise 4  </a:t>
            </a:r>
            <a:r>
              <a:rPr lang="zh-CN" altLang="zh-CN" sz="3600" i="1" dirty="0">
                <a:latin typeface="Book Antiqua" panose="02040602050305030304" pitchFamily="18" charset="0"/>
              </a:rPr>
              <a:t>Give a diagrammatical proof for the invariant property of sifting down for delete (called </a:t>
            </a:r>
            <a:r>
              <a:rPr lang="zh-CN" altLang="zh-CN" sz="3600" dirty="0">
                <a:latin typeface="Arial" panose="020B0604020202020204" pitchFamily="34" charset="0"/>
                <a:cs typeface="Arial" panose="020B0604020202020204" pitchFamily="34" charset="0"/>
              </a:rPr>
              <a:t>is_heap_except_down</a:t>
            </a:r>
            <a:r>
              <a:rPr lang="zh-CN" altLang="zh-CN" sz="3600" i="1" dirty="0">
                <a:latin typeface="Book Antiqua" panose="02040602050305030304" pitchFamily="18" charset="0"/>
              </a:rPr>
              <a:t>), along the lines of the one we gave for sifting up for insert.</a:t>
            </a:r>
            <a:endParaRPr lang="zh-CN" altLang="zh-CN" sz="3600" dirty="0">
              <a:latin typeface="Book Antiqua" panose="02040602050305030304" pitchFamily="18" charset="0"/>
            </a:endParaRPr>
          </a:p>
          <a:p>
            <a:pPr eaLnBrk="1" hangingPunct="1">
              <a:spcBef>
                <a:spcPts val="75"/>
              </a:spcBef>
            </a:pPr>
            <a:endParaRPr lang="zh-CN" altLang="zh-CN" sz="17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object 5">
            <a:extLst>
              <a:ext uri="{FF2B5EF4-FFF2-40B4-BE49-F238E27FC236}">
                <a16:creationId xmlns:a16="http://schemas.microsoft.com/office/drawing/2014/main" id="{5BE15AD1-9075-449A-B746-AB1CB461F829}"/>
              </a:ext>
            </a:extLst>
          </p:cNvPr>
          <p:cNvSpPr txBox="1">
            <a:spLocks noChangeArrowheads="1"/>
          </p:cNvSpPr>
          <p:nvPr/>
        </p:nvSpPr>
        <p:spPr bwMode="auto">
          <a:xfrm>
            <a:off x="838200" y="304800"/>
            <a:ext cx="12039600" cy="935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ts val="75"/>
              </a:spcBef>
            </a:pPr>
            <a:endParaRPr lang="zh-CN" altLang="zh-CN" sz="1700">
              <a:latin typeface="Times New Roman" panose="02020603050405020304" pitchFamily="18" charset="0"/>
              <a:cs typeface="Times New Roman" panose="02020603050405020304" pitchFamily="18" charset="0"/>
            </a:endParaRPr>
          </a:p>
          <a:p>
            <a:pPr algn="just" eaLnBrk="1" hangingPunct="1">
              <a:lnSpc>
                <a:spcPct val="103000"/>
              </a:lnSpc>
            </a:pPr>
            <a:r>
              <a:rPr lang="zh-CN" altLang="zh-CN" sz="3600" b="1">
                <a:latin typeface="Book Antiqua" panose="02040602050305030304" pitchFamily="18" charset="0"/>
              </a:rPr>
              <a:t>Exercise 5  </a:t>
            </a:r>
            <a:r>
              <a:rPr lang="zh-CN" altLang="zh-CN" sz="3600" i="1">
                <a:latin typeface="Book Antiqua" panose="02040602050305030304" pitchFamily="18" charset="0"/>
              </a:rPr>
              <a:t>Say we want to extend priority queues so that when inserting a new element and the queue is full, we silently delete the element with the lowest priority (=  maximal  key  value)  before  adding  the  new  element.   Describe  an  algorithm, analyze its asymptotic complexity, and provide its implementation.</a:t>
            </a:r>
            <a:endParaRPr lang="zh-CN" altLang="zh-CN" sz="3600">
              <a:latin typeface="Book Antiqua" panose="02040602050305030304" pitchFamily="18" charset="0"/>
            </a:endParaRPr>
          </a:p>
          <a:p>
            <a:pPr eaLnBrk="1" hangingPunct="1">
              <a:spcBef>
                <a:spcPts val="75"/>
              </a:spcBef>
            </a:pPr>
            <a:endParaRPr lang="zh-CN" altLang="zh-CN" sz="3600">
              <a:latin typeface="Times New Roman" panose="02020603050405020304" pitchFamily="18" charset="0"/>
              <a:cs typeface="Times New Roman" panose="02020603050405020304" pitchFamily="18" charset="0"/>
            </a:endParaRPr>
          </a:p>
          <a:p>
            <a:pPr eaLnBrk="1" hangingPunct="1">
              <a:lnSpc>
                <a:spcPct val="103000"/>
              </a:lnSpc>
            </a:pPr>
            <a:r>
              <a:rPr lang="zh-CN" altLang="zh-CN" sz="3600" b="1">
                <a:latin typeface="Book Antiqua" panose="02040602050305030304" pitchFamily="18" charset="0"/>
              </a:rPr>
              <a:t>Exercise 6  </a:t>
            </a:r>
            <a:r>
              <a:rPr lang="zh-CN" altLang="zh-CN" sz="3600" i="1">
                <a:latin typeface="Book Antiqua" panose="02040602050305030304" pitchFamily="18" charset="0"/>
              </a:rPr>
              <a:t>Using the invariants described in this lecture, write a function </a:t>
            </a:r>
            <a:r>
              <a:rPr lang="zh-CN" altLang="zh-CN" sz="3600">
                <a:latin typeface="Arial" panose="020B0604020202020204" pitchFamily="34" charset="0"/>
                <a:cs typeface="Arial" panose="020B0604020202020204" pitchFamily="34" charset="0"/>
              </a:rPr>
              <a:t>heapsort </a:t>
            </a:r>
            <a:r>
              <a:rPr lang="zh-CN" altLang="zh-CN" sz="3600" i="1">
                <a:latin typeface="Book Antiqua" panose="02040602050305030304" pitchFamily="18" charset="0"/>
              </a:rPr>
              <a:t>which sorts a given array in place by first constructing a heap, element by element, within the same array and then deconstructing the heap, element by element.</a:t>
            </a:r>
            <a:endParaRPr lang="zh-CN" altLang="zh-CN" sz="3600">
              <a:latin typeface="Book Antiqua" panose="02040602050305030304" pitchFamily="18" charset="0"/>
            </a:endParaRPr>
          </a:p>
          <a:p>
            <a:pPr eaLnBrk="1" hangingPunct="1">
              <a:lnSpc>
                <a:spcPct val="103000"/>
              </a:lnSpc>
            </a:pPr>
            <a:r>
              <a:rPr lang="zh-CN" altLang="zh-CN" sz="3600" i="1">
                <a:latin typeface="Book Antiqua" panose="02040602050305030304" pitchFamily="18" charset="0"/>
              </a:rPr>
              <a:t>[</a:t>
            </a:r>
            <a:r>
              <a:rPr lang="zh-CN" altLang="zh-CN" sz="3600" b="1" i="1">
                <a:latin typeface="Book Antiqua" panose="02040602050305030304" pitchFamily="18" charset="0"/>
              </a:rPr>
              <a:t>Hint: </a:t>
            </a:r>
            <a:r>
              <a:rPr lang="zh-CN" altLang="zh-CN" sz="3600" i="1">
                <a:latin typeface="Book Antiqua" panose="02040602050305030304" pitchFamily="18" charset="0"/>
              </a:rPr>
              <a:t>It may be easier to sort the array in descending order and reverse in a last pass or use so called max heaps where the maximal element is at the top]</a:t>
            </a:r>
            <a:endParaRPr lang="zh-CN" altLang="zh-CN" sz="3600">
              <a:latin typeface="Book Antiqua" panose="02040602050305030304" pitchFamily="18" charset="0"/>
            </a:endParaRPr>
          </a:p>
          <a:p>
            <a:pPr eaLnBrk="1" hangingPunct="1">
              <a:spcBef>
                <a:spcPts val="38"/>
              </a:spcBef>
            </a:pPr>
            <a:endParaRPr lang="zh-CN" altLang="zh-CN" sz="3600">
              <a:latin typeface="Times New Roman" panose="02020603050405020304" pitchFamily="18" charset="0"/>
              <a:cs typeface="Times New Roman" panose="02020603050405020304" pitchFamily="18" charset="0"/>
            </a:endParaRPr>
          </a:p>
          <a:p>
            <a:pPr algn="just" eaLnBrk="1" hangingPunct="1"/>
            <a:r>
              <a:rPr lang="zh-CN" altLang="zh-CN" sz="3600" b="1">
                <a:latin typeface="Book Antiqua" panose="02040602050305030304" pitchFamily="18" charset="0"/>
              </a:rPr>
              <a:t>Exercise 7  </a:t>
            </a:r>
            <a:r>
              <a:rPr lang="zh-CN" altLang="zh-CN" sz="3600" i="1">
                <a:latin typeface="Book Antiqua" panose="02040602050305030304" pitchFamily="18" charset="0"/>
              </a:rPr>
              <a:t>Is the array </a:t>
            </a:r>
            <a:r>
              <a:rPr lang="zh-CN" altLang="zh-CN" sz="3600">
                <a:latin typeface="Arial" panose="020B0604020202020204" pitchFamily="34" charset="0"/>
                <a:cs typeface="Arial" panose="020B0604020202020204" pitchFamily="34" charset="0"/>
              </a:rPr>
              <a:t>H-&gt;data </a:t>
            </a:r>
            <a:r>
              <a:rPr lang="zh-CN" altLang="zh-CN" sz="3600" i="1">
                <a:latin typeface="Book Antiqua" panose="02040602050305030304" pitchFamily="18" charset="0"/>
              </a:rPr>
              <a:t>of a heap always sorted?</a:t>
            </a:r>
            <a:endParaRPr lang="zh-CN" altLang="zh-CN" sz="36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E16039A-345F-42BF-8E67-4B297D622817}"/>
              </a:ext>
            </a:extLst>
          </p:cNvPr>
          <p:cNvSpPr txBox="1"/>
          <p:nvPr/>
        </p:nvSpPr>
        <p:spPr>
          <a:xfrm>
            <a:off x="1300163" y="838200"/>
            <a:ext cx="10134600" cy="2257425"/>
          </a:xfrm>
          <a:prstGeom prst="rect">
            <a:avLst/>
          </a:prstGeom>
        </p:spPr>
        <p:txBody>
          <a:bodyPr lIns="0" tIns="0" rIns="0" bIns="0">
            <a:spAutoFit/>
          </a:bodyPr>
          <a:lstStyle/>
          <a:p>
            <a:pPr marL="493062" indent="-471148" algn="just" eaLnBrk="1" fontAlgn="auto" hangingPunct="1">
              <a:spcBef>
                <a:spcPts val="1122"/>
              </a:spcBef>
              <a:spcAft>
                <a:spcPts val="0"/>
              </a:spcAft>
              <a:buFont typeface="Book Antiqua"/>
              <a:buAutoNum type="arabicPlain" startAt="2"/>
              <a:tabLst>
                <a:tab pos="494157" algn="l"/>
              </a:tabLst>
              <a:defRPr/>
            </a:pPr>
            <a:r>
              <a:rPr lang="zh-CN" altLang="en-US" sz="4000" b="1" spc="26" dirty="0">
                <a:latin typeface="Book Antiqua"/>
                <a:ea typeface="+mn-ea"/>
                <a:cs typeface="Book Antiqua"/>
              </a:rPr>
              <a:t>堆结构 </a:t>
            </a:r>
            <a:r>
              <a:rPr lang="en-US" altLang="zh-CN" sz="4000" b="1" spc="26" dirty="0">
                <a:latin typeface="Book Antiqua"/>
                <a:ea typeface="+mn-ea"/>
                <a:cs typeface="Book Antiqua"/>
              </a:rPr>
              <a:t>(</a:t>
            </a:r>
            <a:r>
              <a:rPr sz="4000" b="1" spc="26" dirty="0">
                <a:latin typeface="Book Antiqua"/>
                <a:ea typeface="+mn-ea"/>
                <a:cs typeface="Book Antiqua"/>
              </a:rPr>
              <a:t>The</a:t>
            </a:r>
            <a:r>
              <a:rPr sz="4000" b="1" spc="9" dirty="0">
                <a:latin typeface="Book Antiqua"/>
                <a:ea typeface="+mn-ea"/>
                <a:cs typeface="Book Antiqua"/>
              </a:rPr>
              <a:t> </a:t>
            </a:r>
            <a:r>
              <a:rPr sz="4000" b="1" spc="26" dirty="0">
                <a:latin typeface="Book Antiqua"/>
                <a:ea typeface="+mn-ea"/>
                <a:cs typeface="Book Antiqua"/>
              </a:rPr>
              <a:t>Heap</a:t>
            </a:r>
            <a:r>
              <a:rPr sz="4000" b="1" spc="9" dirty="0">
                <a:latin typeface="Book Antiqua"/>
                <a:ea typeface="+mn-ea"/>
                <a:cs typeface="Book Antiqua"/>
              </a:rPr>
              <a:t> </a:t>
            </a:r>
            <a:r>
              <a:rPr sz="4000" b="1" spc="17" dirty="0">
                <a:latin typeface="Book Antiqua"/>
                <a:ea typeface="+mn-ea"/>
                <a:cs typeface="Book Antiqua"/>
              </a:rPr>
              <a:t>Structure</a:t>
            </a:r>
            <a:r>
              <a:rPr lang="en-US" sz="4000" b="1" spc="17" dirty="0">
                <a:latin typeface="Book Antiqua"/>
                <a:ea typeface="+mn-ea"/>
                <a:cs typeface="Book Antiqua"/>
              </a:rPr>
              <a:t>)</a:t>
            </a:r>
            <a:endParaRPr sz="4000" dirty="0">
              <a:latin typeface="Book Antiqua"/>
              <a:ea typeface="+mn-ea"/>
              <a:cs typeface="Book Antiqua"/>
            </a:endParaRPr>
          </a:p>
          <a:p>
            <a:pPr marL="21914" algn="just" eaLnBrk="1" fontAlgn="auto" hangingPunct="1">
              <a:spcBef>
                <a:spcPts val="1984"/>
              </a:spcBef>
              <a:spcAft>
                <a:spcPts val="0"/>
              </a:spcAft>
              <a:defRPr/>
            </a:pPr>
            <a:r>
              <a:rPr lang="zh-CN" altLang="en-US" sz="4000" spc="-207" dirty="0">
                <a:latin typeface="Book Antiqua"/>
                <a:ea typeface="+mn-ea"/>
                <a:cs typeface="Book Antiqua"/>
              </a:rPr>
              <a:t>用以下的头结构来表现堆：</a:t>
            </a:r>
            <a:endParaRPr sz="4000" dirty="0">
              <a:latin typeface="Book Antiqua"/>
              <a:ea typeface="+mn-ea"/>
              <a:cs typeface="Book Antiqua"/>
            </a:endParaRPr>
          </a:p>
          <a:p>
            <a:pPr marL="21914" algn="just" eaLnBrk="1" fontAlgn="auto" hangingPunct="1">
              <a:spcBef>
                <a:spcPts val="1191"/>
              </a:spcBef>
              <a:spcAft>
                <a:spcPts val="0"/>
              </a:spcAft>
              <a:defRPr/>
            </a:pPr>
            <a:r>
              <a:rPr sz="4000" spc="207" dirty="0">
                <a:latin typeface="Arial"/>
                <a:ea typeface="+mn-ea"/>
                <a:cs typeface="Arial"/>
              </a:rPr>
              <a:t>struct </a:t>
            </a:r>
            <a:r>
              <a:rPr sz="4000" spc="-69" dirty="0">
                <a:latin typeface="Arial"/>
                <a:ea typeface="+mn-ea"/>
                <a:cs typeface="Arial"/>
              </a:rPr>
              <a:t> </a:t>
            </a:r>
            <a:r>
              <a:rPr sz="4000" spc="-35" dirty="0">
                <a:latin typeface="Arial"/>
                <a:ea typeface="+mn-ea"/>
                <a:cs typeface="Arial"/>
              </a:rPr>
              <a:t>heap_header</a:t>
            </a:r>
            <a:r>
              <a:rPr sz="4000" dirty="0">
                <a:latin typeface="Arial"/>
                <a:ea typeface="+mn-ea"/>
                <a:cs typeface="Arial"/>
              </a:rPr>
              <a:t> </a:t>
            </a:r>
            <a:r>
              <a:rPr sz="4000" spc="-69" dirty="0">
                <a:latin typeface="Arial"/>
                <a:ea typeface="+mn-ea"/>
                <a:cs typeface="Arial"/>
              </a:rPr>
              <a:t> </a:t>
            </a:r>
            <a:r>
              <a:rPr sz="4000" spc="345" dirty="0">
                <a:latin typeface="Arial"/>
                <a:ea typeface="+mn-ea"/>
                <a:cs typeface="Arial"/>
              </a:rPr>
              <a:t>{</a:t>
            </a:r>
            <a:endParaRPr sz="4000" dirty="0">
              <a:latin typeface="Arial"/>
              <a:ea typeface="+mn-ea"/>
              <a:cs typeface="Arial"/>
            </a:endParaRPr>
          </a:p>
        </p:txBody>
      </p:sp>
      <p:sp>
        <p:nvSpPr>
          <p:cNvPr id="5123" name="object 3">
            <a:extLst>
              <a:ext uri="{FF2B5EF4-FFF2-40B4-BE49-F238E27FC236}">
                <a16:creationId xmlns:a16="http://schemas.microsoft.com/office/drawing/2014/main" id="{3FB097D7-E54C-44A7-B82E-34B8CD8C4028}"/>
              </a:ext>
            </a:extLst>
          </p:cNvPr>
          <p:cNvSpPr txBox="1">
            <a:spLocks noChangeArrowheads="1"/>
          </p:cNvSpPr>
          <p:nvPr/>
        </p:nvSpPr>
        <p:spPr bwMode="auto">
          <a:xfrm>
            <a:off x="1752600" y="3213100"/>
            <a:ext cx="3424238"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zh-CN" altLang="zh-CN" sz="4000">
                <a:latin typeface="Arial" panose="020B0604020202020204" pitchFamily="34" charset="0"/>
                <a:cs typeface="Arial" panose="020B0604020202020204" pitchFamily="34" charset="0"/>
              </a:rPr>
              <a:t>int  limit; </a:t>
            </a:r>
            <a:endParaRPr lang="en-US" altLang="zh-CN" sz="4000">
              <a:latin typeface="Arial" panose="020B0604020202020204" pitchFamily="34" charset="0"/>
              <a:cs typeface="Arial" panose="020B0604020202020204" pitchFamily="34" charset="0"/>
            </a:endParaRPr>
          </a:p>
          <a:p>
            <a:pPr eaLnBrk="1" hangingPunct="1">
              <a:lnSpc>
                <a:spcPct val="103000"/>
              </a:lnSpc>
            </a:pPr>
            <a:r>
              <a:rPr lang="zh-CN" altLang="zh-CN" sz="4000">
                <a:latin typeface="Arial" panose="020B0604020202020204" pitchFamily="34" charset="0"/>
                <a:cs typeface="Arial" panose="020B0604020202020204" pitchFamily="34" charset="0"/>
              </a:rPr>
              <a:t>int  next; </a:t>
            </a:r>
            <a:endParaRPr lang="en-US" altLang="zh-CN" sz="4000">
              <a:latin typeface="Arial" panose="020B0604020202020204" pitchFamily="34" charset="0"/>
              <a:cs typeface="Arial" panose="020B0604020202020204" pitchFamily="34" charset="0"/>
            </a:endParaRPr>
          </a:p>
          <a:p>
            <a:pPr eaLnBrk="1" hangingPunct="1">
              <a:lnSpc>
                <a:spcPct val="103000"/>
              </a:lnSpc>
            </a:pPr>
            <a:r>
              <a:rPr lang="zh-CN" altLang="zh-CN" sz="4000">
                <a:latin typeface="Arial" panose="020B0604020202020204" pitchFamily="34" charset="0"/>
                <a:cs typeface="Arial" panose="020B0604020202020204" pitchFamily="34" charset="0"/>
              </a:rPr>
              <a:t>elem[]  data;</a:t>
            </a:r>
          </a:p>
        </p:txBody>
      </p:sp>
      <p:sp>
        <p:nvSpPr>
          <p:cNvPr id="4" name="object 4">
            <a:extLst>
              <a:ext uri="{FF2B5EF4-FFF2-40B4-BE49-F238E27FC236}">
                <a16:creationId xmlns:a16="http://schemas.microsoft.com/office/drawing/2014/main" id="{C87C5F77-56BC-48C7-BB8F-A7AAF11FF7CC}"/>
              </a:ext>
            </a:extLst>
          </p:cNvPr>
          <p:cNvSpPr txBox="1"/>
          <p:nvPr/>
        </p:nvSpPr>
        <p:spPr>
          <a:xfrm>
            <a:off x="4724400" y="3243263"/>
            <a:ext cx="8229600" cy="1871662"/>
          </a:xfrm>
          <a:prstGeom prst="rect">
            <a:avLst/>
          </a:prstGeom>
        </p:spPr>
        <p:txBody>
          <a:bodyPr lIns="0" tIns="0" rIns="0" bIns="0">
            <a:spAutoFit/>
          </a:bodyPr>
          <a:lstStyle/>
          <a:p>
            <a:pPr marL="21914" eaLnBrk="1" fontAlgn="auto" hangingPunct="1">
              <a:spcBef>
                <a:spcPts val="0"/>
              </a:spcBef>
              <a:spcAft>
                <a:spcPts val="0"/>
              </a:spcAft>
              <a:defRPr/>
            </a:pPr>
            <a:r>
              <a:rPr sz="4000" spc="352" dirty="0">
                <a:latin typeface="Arial"/>
                <a:ea typeface="+mn-ea"/>
                <a:cs typeface="Arial"/>
              </a:rPr>
              <a:t>/* </a:t>
            </a:r>
            <a:r>
              <a:rPr sz="4000" spc="-69" dirty="0">
                <a:latin typeface="Arial"/>
                <a:ea typeface="+mn-ea"/>
                <a:cs typeface="Arial"/>
              </a:rPr>
              <a:t> </a:t>
            </a:r>
            <a:r>
              <a:rPr sz="4000" spc="302" dirty="0">
                <a:latin typeface="Arial"/>
                <a:ea typeface="+mn-ea"/>
                <a:cs typeface="Arial"/>
              </a:rPr>
              <a:t>limit</a:t>
            </a:r>
            <a:r>
              <a:rPr sz="4000" dirty="0">
                <a:latin typeface="Arial"/>
                <a:ea typeface="+mn-ea"/>
                <a:cs typeface="Arial"/>
              </a:rPr>
              <a:t> </a:t>
            </a:r>
            <a:r>
              <a:rPr sz="4000" spc="-69" dirty="0">
                <a:latin typeface="Arial"/>
                <a:ea typeface="+mn-ea"/>
                <a:cs typeface="Arial"/>
              </a:rPr>
              <a:t> </a:t>
            </a:r>
            <a:r>
              <a:rPr sz="4000" spc="-129" dirty="0">
                <a:latin typeface="Arial"/>
                <a:ea typeface="+mn-ea"/>
                <a:cs typeface="Arial"/>
              </a:rPr>
              <a:t>=</a:t>
            </a:r>
            <a:r>
              <a:rPr sz="4000" dirty="0">
                <a:latin typeface="Arial"/>
                <a:ea typeface="+mn-ea"/>
                <a:cs typeface="Arial"/>
              </a:rPr>
              <a:t> </a:t>
            </a:r>
            <a:r>
              <a:rPr sz="4000" spc="-69" dirty="0">
                <a:latin typeface="Arial"/>
                <a:ea typeface="+mn-ea"/>
                <a:cs typeface="Arial"/>
              </a:rPr>
              <a:t> </a:t>
            </a:r>
            <a:r>
              <a:rPr sz="4000" spc="69" dirty="0">
                <a:latin typeface="Arial"/>
                <a:ea typeface="+mn-ea"/>
                <a:cs typeface="Arial"/>
              </a:rPr>
              <a:t>capacity+1</a:t>
            </a:r>
            <a:r>
              <a:rPr sz="4000" dirty="0">
                <a:latin typeface="Arial"/>
                <a:ea typeface="+mn-ea"/>
                <a:cs typeface="Arial"/>
              </a:rPr>
              <a:t> </a:t>
            </a:r>
            <a:r>
              <a:rPr sz="4000" spc="-69" dirty="0">
                <a:latin typeface="Arial"/>
                <a:ea typeface="+mn-ea"/>
                <a:cs typeface="Arial"/>
              </a:rPr>
              <a:t> </a:t>
            </a:r>
            <a:r>
              <a:rPr sz="4000" spc="352" dirty="0">
                <a:latin typeface="Arial"/>
                <a:ea typeface="+mn-ea"/>
                <a:cs typeface="Arial"/>
              </a:rPr>
              <a:t>*/</a:t>
            </a:r>
            <a:endParaRPr sz="4000" dirty="0">
              <a:latin typeface="Arial"/>
              <a:ea typeface="+mn-ea"/>
              <a:cs typeface="Arial"/>
            </a:endParaRPr>
          </a:p>
          <a:p>
            <a:pPr marL="21914" eaLnBrk="1" fontAlgn="auto" hangingPunct="1">
              <a:spcBef>
                <a:spcPts val="60"/>
              </a:spcBef>
              <a:spcAft>
                <a:spcPts val="0"/>
              </a:spcAft>
              <a:defRPr/>
            </a:pPr>
            <a:r>
              <a:rPr sz="4000" spc="352" dirty="0">
                <a:latin typeface="Arial"/>
                <a:ea typeface="+mn-ea"/>
                <a:cs typeface="Arial"/>
              </a:rPr>
              <a:t>/* </a:t>
            </a:r>
            <a:r>
              <a:rPr sz="4000" spc="-69" dirty="0">
                <a:latin typeface="Arial"/>
                <a:ea typeface="+mn-ea"/>
                <a:cs typeface="Arial"/>
              </a:rPr>
              <a:t> </a:t>
            </a:r>
            <a:r>
              <a:rPr sz="4000" spc="-78" dirty="0">
                <a:latin typeface="Arial"/>
                <a:ea typeface="+mn-ea"/>
                <a:cs typeface="Arial"/>
              </a:rPr>
              <a:t>1</a:t>
            </a:r>
            <a:r>
              <a:rPr sz="4000" dirty="0">
                <a:latin typeface="Arial"/>
                <a:ea typeface="+mn-ea"/>
                <a:cs typeface="Arial"/>
              </a:rPr>
              <a:t> </a:t>
            </a:r>
            <a:r>
              <a:rPr sz="4000" spc="-69" dirty="0">
                <a:latin typeface="Arial"/>
                <a:ea typeface="+mn-ea"/>
                <a:cs typeface="Arial"/>
              </a:rPr>
              <a:t> </a:t>
            </a:r>
            <a:r>
              <a:rPr sz="4000" spc="-129" dirty="0">
                <a:latin typeface="Arial"/>
                <a:ea typeface="+mn-ea"/>
                <a:cs typeface="Arial"/>
              </a:rPr>
              <a:t>&lt;=</a:t>
            </a:r>
            <a:r>
              <a:rPr sz="4000" dirty="0">
                <a:latin typeface="Arial"/>
                <a:ea typeface="+mn-ea"/>
                <a:cs typeface="Arial"/>
              </a:rPr>
              <a:t> </a:t>
            </a:r>
            <a:r>
              <a:rPr sz="4000" spc="-69" dirty="0">
                <a:latin typeface="Arial"/>
                <a:ea typeface="+mn-ea"/>
                <a:cs typeface="Arial"/>
              </a:rPr>
              <a:t> </a:t>
            </a:r>
            <a:r>
              <a:rPr sz="4000" spc="86" dirty="0">
                <a:latin typeface="Arial"/>
                <a:ea typeface="+mn-ea"/>
                <a:cs typeface="Arial"/>
              </a:rPr>
              <a:t>next</a:t>
            </a:r>
            <a:r>
              <a:rPr sz="4000" dirty="0">
                <a:latin typeface="Arial"/>
                <a:ea typeface="+mn-ea"/>
                <a:cs typeface="Arial"/>
              </a:rPr>
              <a:t> </a:t>
            </a:r>
            <a:r>
              <a:rPr sz="4000" spc="-69" dirty="0">
                <a:latin typeface="Arial"/>
                <a:ea typeface="+mn-ea"/>
                <a:cs typeface="Arial"/>
              </a:rPr>
              <a:t> </a:t>
            </a:r>
            <a:r>
              <a:rPr sz="4000" spc="-285" dirty="0">
                <a:latin typeface="Arial"/>
                <a:ea typeface="+mn-ea"/>
                <a:cs typeface="Arial"/>
              </a:rPr>
              <a:t>&amp;&amp;</a:t>
            </a:r>
            <a:r>
              <a:rPr sz="4000" dirty="0">
                <a:latin typeface="Arial"/>
                <a:ea typeface="+mn-ea"/>
                <a:cs typeface="Arial"/>
              </a:rPr>
              <a:t> </a:t>
            </a:r>
            <a:r>
              <a:rPr sz="4000" spc="-69" dirty="0">
                <a:latin typeface="Arial"/>
                <a:ea typeface="+mn-ea"/>
                <a:cs typeface="Arial"/>
              </a:rPr>
              <a:t> </a:t>
            </a:r>
            <a:r>
              <a:rPr sz="4000" spc="86" dirty="0">
                <a:latin typeface="Arial"/>
                <a:ea typeface="+mn-ea"/>
                <a:cs typeface="Arial"/>
              </a:rPr>
              <a:t>next</a:t>
            </a:r>
            <a:r>
              <a:rPr sz="4000" dirty="0">
                <a:latin typeface="Arial"/>
                <a:ea typeface="+mn-ea"/>
                <a:cs typeface="Arial"/>
              </a:rPr>
              <a:t> </a:t>
            </a:r>
            <a:r>
              <a:rPr sz="4000" spc="-69" dirty="0">
                <a:latin typeface="Arial"/>
                <a:ea typeface="+mn-ea"/>
                <a:cs typeface="Arial"/>
              </a:rPr>
              <a:t> </a:t>
            </a:r>
            <a:r>
              <a:rPr sz="4000" spc="-129" dirty="0">
                <a:latin typeface="Arial"/>
                <a:ea typeface="+mn-ea"/>
                <a:cs typeface="Arial"/>
              </a:rPr>
              <a:t>&lt;=</a:t>
            </a:r>
            <a:r>
              <a:rPr sz="4000" dirty="0">
                <a:latin typeface="Arial"/>
                <a:ea typeface="+mn-ea"/>
                <a:cs typeface="Arial"/>
              </a:rPr>
              <a:t> </a:t>
            </a:r>
            <a:r>
              <a:rPr sz="4000" spc="-69" dirty="0">
                <a:latin typeface="Arial"/>
                <a:ea typeface="+mn-ea"/>
                <a:cs typeface="Arial"/>
              </a:rPr>
              <a:t> </a:t>
            </a:r>
            <a:r>
              <a:rPr sz="4000" spc="302" dirty="0">
                <a:latin typeface="Arial"/>
                <a:ea typeface="+mn-ea"/>
                <a:cs typeface="Arial"/>
              </a:rPr>
              <a:t>limit</a:t>
            </a:r>
            <a:r>
              <a:rPr sz="4000" dirty="0">
                <a:latin typeface="Arial"/>
                <a:ea typeface="+mn-ea"/>
                <a:cs typeface="Arial"/>
              </a:rPr>
              <a:t> </a:t>
            </a:r>
            <a:r>
              <a:rPr sz="4000" spc="-69" dirty="0">
                <a:latin typeface="Arial"/>
                <a:ea typeface="+mn-ea"/>
                <a:cs typeface="Arial"/>
              </a:rPr>
              <a:t> </a:t>
            </a:r>
            <a:r>
              <a:rPr sz="4000" spc="352" dirty="0">
                <a:latin typeface="Arial"/>
                <a:ea typeface="+mn-ea"/>
                <a:cs typeface="Arial"/>
              </a:rPr>
              <a:t>*/</a:t>
            </a:r>
            <a:endParaRPr sz="4000" dirty="0">
              <a:latin typeface="Arial"/>
              <a:ea typeface="+mn-ea"/>
              <a:cs typeface="Arial"/>
            </a:endParaRPr>
          </a:p>
          <a:p>
            <a:pPr marL="21914" eaLnBrk="1" fontAlgn="auto" hangingPunct="1">
              <a:spcBef>
                <a:spcPts val="60"/>
              </a:spcBef>
              <a:spcAft>
                <a:spcPts val="0"/>
              </a:spcAft>
              <a:defRPr/>
            </a:pPr>
            <a:r>
              <a:rPr sz="4000" spc="352" dirty="0">
                <a:latin typeface="Arial"/>
                <a:ea typeface="+mn-ea"/>
                <a:cs typeface="Arial"/>
              </a:rPr>
              <a:t>/* </a:t>
            </a:r>
            <a:r>
              <a:rPr sz="4000" spc="-69" dirty="0">
                <a:latin typeface="Arial"/>
                <a:ea typeface="+mn-ea"/>
                <a:cs typeface="Arial"/>
              </a:rPr>
              <a:t> </a:t>
            </a:r>
            <a:r>
              <a:rPr sz="4000" spc="164" dirty="0">
                <a:latin typeface="Arial"/>
                <a:ea typeface="+mn-ea"/>
                <a:cs typeface="Arial"/>
              </a:rPr>
              <a:t>\length(data)</a:t>
            </a:r>
            <a:r>
              <a:rPr sz="4000" dirty="0">
                <a:latin typeface="Arial"/>
                <a:ea typeface="+mn-ea"/>
                <a:cs typeface="Arial"/>
              </a:rPr>
              <a:t> </a:t>
            </a:r>
            <a:r>
              <a:rPr sz="4000" spc="-69" dirty="0">
                <a:latin typeface="Arial"/>
                <a:ea typeface="+mn-ea"/>
                <a:cs typeface="Arial"/>
              </a:rPr>
              <a:t> </a:t>
            </a:r>
            <a:r>
              <a:rPr sz="4000" spc="-129" dirty="0">
                <a:latin typeface="Arial"/>
                <a:ea typeface="+mn-ea"/>
                <a:cs typeface="Arial"/>
              </a:rPr>
              <a:t>==</a:t>
            </a:r>
            <a:r>
              <a:rPr sz="4000" dirty="0">
                <a:latin typeface="Arial"/>
                <a:ea typeface="+mn-ea"/>
                <a:cs typeface="Arial"/>
              </a:rPr>
              <a:t> </a:t>
            </a:r>
            <a:r>
              <a:rPr sz="4000" spc="-69" dirty="0">
                <a:latin typeface="Arial"/>
                <a:ea typeface="+mn-ea"/>
                <a:cs typeface="Arial"/>
              </a:rPr>
              <a:t> </a:t>
            </a:r>
            <a:r>
              <a:rPr sz="4000" spc="302" dirty="0">
                <a:latin typeface="Arial"/>
                <a:ea typeface="+mn-ea"/>
                <a:cs typeface="Arial"/>
              </a:rPr>
              <a:t>limit</a:t>
            </a:r>
            <a:r>
              <a:rPr sz="4000" dirty="0">
                <a:latin typeface="Arial"/>
                <a:ea typeface="+mn-ea"/>
                <a:cs typeface="Arial"/>
              </a:rPr>
              <a:t> </a:t>
            </a:r>
            <a:r>
              <a:rPr sz="4000" spc="-69" dirty="0">
                <a:latin typeface="Arial"/>
                <a:ea typeface="+mn-ea"/>
                <a:cs typeface="Arial"/>
              </a:rPr>
              <a:t> </a:t>
            </a:r>
            <a:r>
              <a:rPr sz="4000" spc="352" dirty="0">
                <a:latin typeface="Arial"/>
                <a:ea typeface="+mn-ea"/>
                <a:cs typeface="Arial"/>
              </a:rPr>
              <a:t>*/</a:t>
            </a:r>
            <a:endParaRPr sz="4000" dirty="0">
              <a:latin typeface="Arial"/>
              <a:ea typeface="+mn-ea"/>
              <a:cs typeface="Arial"/>
            </a:endParaRPr>
          </a:p>
        </p:txBody>
      </p:sp>
      <p:sp>
        <p:nvSpPr>
          <p:cNvPr id="5125" name="object 5">
            <a:extLst>
              <a:ext uri="{FF2B5EF4-FFF2-40B4-BE49-F238E27FC236}">
                <a16:creationId xmlns:a16="http://schemas.microsoft.com/office/drawing/2014/main" id="{A93FA10D-970A-415D-866C-C58E890CD330}"/>
              </a:ext>
            </a:extLst>
          </p:cNvPr>
          <p:cNvSpPr txBox="1">
            <a:spLocks noChangeArrowheads="1"/>
          </p:cNvSpPr>
          <p:nvPr/>
        </p:nvSpPr>
        <p:spPr bwMode="auto">
          <a:xfrm>
            <a:off x="1335088" y="5114925"/>
            <a:ext cx="11314112"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4000">
                <a:latin typeface="Arial" panose="020B0604020202020204" pitchFamily="34" charset="0"/>
                <a:cs typeface="Arial" panose="020B0604020202020204" pitchFamily="34" charset="0"/>
              </a:rPr>
              <a:t>};</a:t>
            </a:r>
          </a:p>
          <a:p>
            <a:pPr algn="just" eaLnBrk="1" hangingPunct="1">
              <a:spcBef>
                <a:spcPts val="63"/>
              </a:spcBef>
            </a:pPr>
            <a:r>
              <a:rPr lang="zh-CN" altLang="zh-CN" sz="4000">
                <a:latin typeface="Arial" panose="020B0604020202020204" pitchFamily="34" charset="0"/>
                <a:cs typeface="Arial" panose="020B0604020202020204" pitchFamily="34" charset="0"/>
              </a:rPr>
              <a:t>typedef  struct  heap_header*  heap;</a:t>
            </a:r>
          </a:p>
          <a:p>
            <a:pPr algn="just" eaLnBrk="1" hangingPunct="1">
              <a:lnSpc>
                <a:spcPct val="103000"/>
              </a:lnSpc>
              <a:spcBef>
                <a:spcPts val="1125"/>
              </a:spcBef>
            </a:pPr>
            <a:r>
              <a:rPr lang="zh-CN" altLang="en-US" sz="4000">
                <a:latin typeface="Book Antiqua" panose="02040602050305030304" pitchFamily="18" charset="0"/>
              </a:rPr>
              <a:t>如上一讲所述，从下标</a:t>
            </a:r>
            <a:r>
              <a:rPr lang="en-US" altLang="zh-CN" sz="4000">
                <a:latin typeface="Book Antiqua" panose="02040602050305030304" pitchFamily="18" charset="0"/>
              </a:rPr>
              <a:t>1</a:t>
            </a:r>
            <a:r>
              <a:rPr lang="zh-CN" altLang="en-US" sz="4000">
                <a:latin typeface="Book Antiqua" panose="02040602050305030304" pitchFamily="18" charset="0"/>
              </a:rPr>
              <a:t>开始放数组的有效元素，因此</a:t>
            </a:r>
            <a:r>
              <a:rPr lang="zh-CN" altLang="zh-CN" sz="4000" i="1"/>
              <a:t>limit</a:t>
            </a:r>
            <a:r>
              <a:rPr lang="zh-CN" altLang="en-US" sz="4000"/>
              <a:t>要比</a:t>
            </a:r>
            <a:r>
              <a:rPr lang="zh-CN" altLang="zh-CN" sz="4000">
                <a:latin typeface="Book Antiqua" panose="02040602050305030304" pitchFamily="18" charset="0"/>
              </a:rPr>
              <a:t>capacity</a:t>
            </a:r>
            <a:r>
              <a:rPr lang="zh-CN" altLang="en-US" sz="4000">
                <a:latin typeface="Book Antiqua" panose="02040602050305030304" pitchFamily="18" charset="0"/>
              </a:rPr>
              <a:t>大</a:t>
            </a:r>
            <a:r>
              <a:rPr lang="en-US" altLang="zh-CN" sz="4000">
                <a:latin typeface="Book Antiqua" panose="02040602050305030304" pitchFamily="18" charset="0"/>
              </a:rPr>
              <a:t>1</a:t>
            </a:r>
            <a:r>
              <a:rPr lang="zh-CN" altLang="en-US" sz="4000">
                <a:latin typeface="Book Antiqua" panose="02040602050305030304" pitchFamily="18" charset="0"/>
              </a:rPr>
              <a:t>，下标</a:t>
            </a:r>
            <a:r>
              <a:rPr lang="zh-CN" altLang="zh-CN" sz="4000">
                <a:latin typeface="Book Antiqua" panose="02040602050305030304" pitchFamily="18" charset="0"/>
              </a:rPr>
              <a:t> </a:t>
            </a:r>
            <a:r>
              <a:rPr lang="zh-CN" altLang="zh-CN" sz="4000" i="1"/>
              <a:t>next </a:t>
            </a:r>
            <a:r>
              <a:rPr lang="zh-CN" altLang="en-US" sz="4000"/>
              <a:t>要在</a:t>
            </a:r>
            <a:r>
              <a:rPr lang="zh-CN" altLang="zh-CN" sz="4000">
                <a:latin typeface="Garamond" panose="02020404030301010803" pitchFamily="18" charset="0"/>
              </a:rPr>
              <a:t>1 </a:t>
            </a:r>
            <a:r>
              <a:rPr lang="zh-CN" altLang="en-US" sz="4000">
                <a:latin typeface="Book Antiqua" panose="02040602050305030304" pitchFamily="18" charset="0"/>
              </a:rPr>
              <a:t>与</a:t>
            </a:r>
            <a:r>
              <a:rPr lang="zh-CN" altLang="zh-CN" sz="4000">
                <a:latin typeface="Book Antiqua" panose="02040602050305030304" pitchFamily="18" charset="0"/>
              </a:rPr>
              <a:t> </a:t>
            </a:r>
            <a:r>
              <a:rPr lang="zh-CN" altLang="zh-CN" sz="4000" i="1"/>
              <a:t>limit</a:t>
            </a:r>
            <a:r>
              <a:rPr lang="zh-CN" altLang="en-US" sz="4000"/>
              <a:t>之间，元素数组必须正好有</a:t>
            </a:r>
            <a:r>
              <a:rPr lang="en-US" altLang="zh-CN" sz="4000" i="1"/>
              <a:t>limit </a:t>
            </a:r>
            <a:r>
              <a:rPr lang="zh-CN" altLang="en-US" sz="4000"/>
              <a:t>个元素。</a:t>
            </a:r>
            <a:endParaRPr lang="zh-CN" altLang="zh-CN" sz="40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C971847-6CD9-4DA3-8551-0B3075B89B93}"/>
              </a:ext>
            </a:extLst>
          </p:cNvPr>
          <p:cNvSpPr txBox="1"/>
          <p:nvPr/>
        </p:nvSpPr>
        <p:spPr>
          <a:xfrm>
            <a:off x="887413" y="601663"/>
            <a:ext cx="11380787" cy="615950"/>
          </a:xfrm>
          <a:prstGeom prst="rect">
            <a:avLst/>
          </a:prstGeom>
        </p:spPr>
        <p:txBody>
          <a:bodyPr lIns="0" tIns="0" rIns="0" bIns="0">
            <a:spAutoFit/>
          </a:bodyPr>
          <a:lstStyle/>
          <a:p>
            <a:pPr marL="21914" eaLnBrk="1" fontAlgn="auto" hangingPunct="1">
              <a:spcBef>
                <a:spcPts val="0"/>
              </a:spcBef>
              <a:spcAft>
                <a:spcPts val="0"/>
              </a:spcAft>
              <a:tabLst>
                <a:tab pos="493062" algn="l"/>
              </a:tabLst>
              <a:defRPr/>
            </a:pPr>
            <a:r>
              <a:rPr sz="4000" b="1" spc="17" dirty="0">
                <a:latin typeface="Book Antiqua"/>
                <a:ea typeface="+mn-ea"/>
                <a:cs typeface="Book Antiqua"/>
              </a:rPr>
              <a:t>3</a:t>
            </a:r>
            <a:r>
              <a:rPr lang="en-US" sz="4000" b="1" spc="17" dirty="0">
                <a:latin typeface="Book Antiqua"/>
                <a:ea typeface="+mn-ea"/>
                <a:cs typeface="Book Antiqua"/>
              </a:rPr>
              <a:t> </a:t>
            </a:r>
            <a:r>
              <a:rPr lang="zh-CN" altLang="en-US" sz="4000" b="1" spc="17" dirty="0">
                <a:latin typeface="Book Antiqua"/>
                <a:ea typeface="+mn-ea"/>
                <a:cs typeface="Book Antiqua"/>
              </a:rPr>
              <a:t>最小堆不变性</a:t>
            </a:r>
            <a:r>
              <a:rPr lang="en-US" altLang="zh-CN" sz="4000" b="1" spc="17" dirty="0">
                <a:latin typeface="Book Antiqua"/>
                <a:ea typeface="+mn-ea"/>
                <a:cs typeface="Book Antiqua"/>
              </a:rPr>
              <a:t>(</a:t>
            </a:r>
            <a:r>
              <a:rPr sz="4000" b="1" spc="26" dirty="0">
                <a:latin typeface="Book Antiqua"/>
                <a:ea typeface="+mn-ea"/>
                <a:cs typeface="Book Antiqua"/>
              </a:rPr>
              <a:t>Minimal</a:t>
            </a:r>
            <a:r>
              <a:rPr sz="4000" b="1" spc="9" dirty="0">
                <a:latin typeface="Book Antiqua"/>
                <a:ea typeface="+mn-ea"/>
                <a:cs typeface="Book Antiqua"/>
              </a:rPr>
              <a:t> </a:t>
            </a:r>
            <a:r>
              <a:rPr sz="4000" b="1" spc="26" dirty="0">
                <a:latin typeface="Book Antiqua"/>
                <a:ea typeface="+mn-ea"/>
                <a:cs typeface="Book Antiqua"/>
              </a:rPr>
              <a:t>Heap</a:t>
            </a:r>
            <a:r>
              <a:rPr sz="4000" b="1" spc="9" dirty="0">
                <a:latin typeface="Book Antiqua"/>
                <a:ea typeface="+mn-ea"/>
                <a:cs typeface="Book Antiqua"/>
              </a:rPr>
              <a:t> </a:t>
            </a:r>
            <a:r>
              <a:rPr sz="4000" b="1" spc="17" dirty="0">
                <a:latin typeface="Book Antiqua"/>
                <a:ea typeface="+mn-ea"/>
                <a:cs typeface="Book Antiqua"/>
              </a:rPr>
              <a:t>Invariants</a:t>
            </a:r>
            <a:r>
              <a:rPr lang="en-US" sz="4000" b="1" spc="17" dirty="0">
                <a:latin typeface="Book Antiqua"/>
                <a:ea typeface="+mn-ea"/>
                <a:cs typeface="Book Antiqua"/>
              </a:rPr>
              <a:t>)</a:t>
            </a:r>
            <a:endParaRPr sz="4000" dirty="0">
              <a:latin typeface="Book Antiqua"/>
              <a:ea typeface="+mn-ea"/>
              <a:cs typeface="Book Antiqua"/>
            </a:endParaRPr>
          </a:p>
        </p:txBody>
      </p:sp>
      <p:sp>
        <p:nvSpPr>
          <p:cNvPr id="5" name="object 5">
            <a:extLst>
              <a:ext uri="{FF2B5EF4-FFF2-40B4-BE49-F238E27FC236}">
                <a16:creationId xmlns:a16="http://schemas.microsoft.com/office/drawing/2014/main" id="{0EBA666C-60B3-4E4C-BC00-70F146F2AA40}"/>
              </a:ext>
            </a:extLst>
          </p:cNvPr>
          <p:cNvSpPr txBox="1"/>
          <p:nvPr/>
        </p:nvSpPr>
        <p:spPr>
          <a:xfrm>
            <a:off x="685800" y="1439863"/>
            <a:ext cx="12268200" cy="7554056"/>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706438" algn="just" eaLnBrk="1" hangingPunct="1">
              <a:lnSpc>
                <a:spcPct val="103000"/>
              </a:lnSpc>
              <a:defRPr/>
            </a:pPr>
            <a:r>
              <a:rPr lang="zh-CN" altLang="en-US" sz="2800" dirty="0">
                <a:latin typeface="Book Antiqua" panose="02040602050305030304" pitchFamily="18" charset="0"/>
              </a:rPr>
              <a:t>作为一般的风格，写数据结构的检查函数时，函数返回的是布尔值。测试的是断言，如果没有满足断言，则返回</a:t>
            </a:r>
            <a:r>
              <a:rPr lang="en-US" altLang="zh-CN" sz="2800" dirty="0">
                <a:latin typeface="Book Antiqua" panose="02040602050305030304" pitchFamily="18" charset="0"/>
              </a:rPr>
              <a:t>false</a:t>
            </a:r>
            <a:r>
              <a:rPr lang="zh-CN" altLang="en-US" sz="2800" dirty="0">
                <a:latin typeface="Book Antiqua" panose="02040602050305030304" pitchFamily="18" charset="0"/>
              </a:rPr>
              <a:t>。因此把断言的非作为测试条件。例如，我们想的是：</a:t>
            </a:r>
            <a:endParaRPr lang="zh-CN" altLang="zh-CN" sz="2800" dirty="0">
              <a:latin typeface="Book Antiqua" panose="02040602050305030304" pitchFamily="18" charset="0"/>
            </a:endParaRPr>
          </a:p>
          <a:p>
            <a:pPr algn="just" eaLnBrk="1" hangingPunct="1">
              <a:spcBef>
                <a:spcPts val="1038"/>
              </a:spcBef>
              <a:defRPr/>
            </a:pPr>
            <a:r>
              <a:rPr lang="zh-CN" altLang="zh-CN" sz="2800" dirty="0">
                <a:latin typeface="Arial" panose="020B0604020202020204" pitchFamily="34" charset="0"/>
                <a:cs typeface="Arial" panose="020B0604020202020204" pitchFamily="34" charset="0"/>
              </a:rPr>
              <a:t>//@assert  H  !=  NULL;</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//@assert  1  &lt;=  H-&gt;next  &amp;&amp;  H-&gt;next  &lt;=  H-&gt;limit;</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//@assert  \length(H-&gt;</a:t>
            </a:r>
            <a:r>
              <a:rPr lang="en-US" altLang="zh-CN" sz="2800" dirty="0">
                <a:latin typeface="Arial" panose="020B0604020202020204" pitchFamily="34" charset="0"/>
                <a:cs typeface="Arial" panose="020B0604020202020204" pitchFamily="34" charset="0"/>
              </a:rPr>
              <a:t>data</a:t>
            </a:r>
            <a:r>
              <a:rPr lang="zh-CN" altLang="zh-CN" sz="2800" dirty="0">
                <a:latin typeface="Arial" panose="020B0604020202020204" pitchFamily="34" charset="0"/>
                <a:cs typeface="Arial" panose="020B0604020202020204" pitchFamily="34" charset="0"/>
              </a:rPr>
              <a:t>)  ==  H-&gt;limit;</a:t>
            </a:r>
          </a:p>
          <a:p>
            <a:pPr algn="just" eaLnBrk="1" hangingPunct="1">
              <a:spcBef>
                <a:spcPts val="1038"/>
              </a:spcBef>
              <a:defRPr/>
            </a:pPr>
            <a:r>
              <a:rPr lang="zh-CN" altLang="en-US" sz="2800" dirty="0">
                <a:latin typeface="Book Antiqua" panose="02040602050305030304" pitchFamily="18" charset="0"/>
              </a:rPr>
              <a:t>写的是</a:t>
            </a:r>
            <a:endParaRPr lang="zh-CN" altLang="zh-CN" sz="2800" dirty="0">
              <a:latin typeface="Book Antiqua" panose="02040602050305030304" pitchFamily="18" charset="0"/>
            </a:endParaRPr>
          </a:p>
          <a:p>
            <a:pPr algn="just" eaLnBrk="1" hangingPunct="1">
              <a:spcBef>
                <a:spcPts val="1038"/>
              </a:spcBef>
              <a:defRPr/>
            </a:pPr>
            <a:r>
              <a:rPr lang="zh-CN" altLang="zh-CN" sz="2800" dirty="0">
                <a:latin typeface="Arial" panose="020B0604020202020204" pitchFamily="34" charset="0"/>
                <a:cs typeface="Arial" panose="020B0604020202020204" pitchFamily="34" charset="0"/>
              </a:rPr>
              <a:t>bool  is_safe_heap(heap  H)  {</a:t>
            </a:r>
          </a:p>
          <a:p>
            <a:pPr indent="333375" eaLnBrk="1" hangingPunct="1">
              <a:spcBef>
                <a:spcPts val="63"/>
              </a:spcBef>
              <a:defRPr/>
            </a:pPr>
            <a:r>
              <a:rPr lang="zh-CN" altLang="zh-CN" sz="2800" dirty="0">
                <a:latin typeface="Arial" panose="020B0604020202020204" pitchFamily="34" charset="0"/>
                <a:cs typeface="Arial" panose="020B0604020202020204" pitchFamily="34" charset="0"/>
              </a:rPr>
              <a:t>if  (!(H  !=  NULL))  return  false;</a:t>
            </a:r>
          </a:p>
          <a:p>
            <a:pPr indent="333375" eaLnBrk="1" hangingPunct="1">
              <a:spcBef>
                <a:spcPts val="63"/>
              </a:spcBef>
              <a:defRPr/>
            </a:pPr>
            <a:r>
              <a:rPr lang="zh-CN" altLang="zh-CN" sz="2800" dirty="0">
                <a:latin typeface="Arial" panose="020B0604020202020204" pitchFamily="34" charset="0"/>
                <a:cs typeface="Arial" panose="020B0604020202020204" pitchFamily="34" charset="0"/>
              </a:rPr>
              <a:t>if  (!(1  &lt;=  H-&gt;next  &amp;&amp;  H-&gt;next  &lt;=  H-&gt;limit))  return  false;</a:t>
            </a:r>
          </a:p>
          <a:p>
            <a:pPr indent="333375" eaLnBrk="1" hangingPunct="1">
              <a:lnSpc>
                <a:spcPct val="103000"/>
              </a:lnSpc>
              <a:defRPr/>
            </a:pPr>
            <a:r>
              <a:rPr lang="zh-CN" altLang="zh-CN" sz="2800" dirty="0">
                <a:latin typeface="Arial" panose="020B0604020202020204" pitchFamily="34" charset="0"/>
                <a:cs typeface="Arial" panose="020B0604020202020204" pitchFamily="34" charset="0"/>
              </a:rPr>
              <a:t>//@assert  </a:t>
            </a:r>
            <a:r>
              <a:rPr lang="zh-CN" altLang="zh-CN" sz="2800" dirty="0">
                <a:solidFill>
                  <a:srgbClr val="C00000"/>
                </a:solidFill>
                <a:latin typeface="Arial" panose="020B0604020202020204" pitchFamily="34" charset="0"/>
                <a:cs typeface="Arial" panose="020B0604020202020204" pitchFamily="34" charset="0"/>
              </a:rPr>
              <a:t>\length</a:t>
            </a:r>
            <a:r>
              <a:rPr lang="zh-CN" altLang="zh-CN" sz="2800" dirty="0">
                <a:latin typeface="Arial" panose="020B0604020202020204" pitchFamily="34" charset="0"/>
                <a:cs typeface="Arial" panose="020B0604020202020204" pitchFamily="34" charset="0"/>
              </a:rPr>
              <a:t>(H-&gt;</a:t>
            </a:r>
            <a:r>
              <a:rPr lang="en-US" altLang="zh-CN" sz="2800" dirty="0">
                <a:latin typeface="Arial" panose="020B0604020202020204" pitchFamily="34" charset="0"/>
                <a:cs typeface="Arial" panose="020B0604020202020204" pitchFamily="34" charset="0"/>
              </a:rPr>
              <a:t>data</a:t>
            </a:r>
            <a:r>
              <a:rPr lang="zh-CN" altLang="zh-CN" sz="2800" dirty="0">
                <a:latin typeface="Arial" panose="020B0604020202020204" pitchFamily="34" charset="0"/>
                <a:cs typeface="Arial" panose="020B0604020202020204" pitchFamily="34" charset="0"/>
              </a:rPr>
              <a:t>)  ==  H-&gt;limit; </a:t>
            </a:r>
            <a:r>
              <a:rPr lang="en-US" altLang="zh-CN" sz="2800" dirty="0">
                <a:latin typeface="Arial" panose="020B0604020202020204" pitchFamily="34" charset="0"/>
                <a:cs typeface="Arial" panose="020B0604020202020204" pitchFamily="34" charset="0"/>
              </a:rPr>
              <a:t>  </a:t>
            </a:r>
            <a:r>
              <a:rPr lang="zh-CN" altLang="en-US" sz="2800" dirty="0">
                <a:solidFill>
                  <a:srgbClr val="C00000"/>
                </a:solidFill>
                <a:latin typeface="Arial" panose="020B0604020202020204" pitchFamily="34" charset="0"/>
                <a:cs typeface="Arial" panose="020B0604020202020204" pitchFamily="34" charset="0"/>
              </a:rPr>
              <a:t>        </a:t>
            </a:r>
            <a:r>
              <a:rPr lang="zh-CN" altLang="en-US" sz="2800" dirty="0">
                <a:solidFill>
                  <a:srgbClr val="00B050"/>
                </a:solidFill>
                <a:latin typeface="Arial" panose="020B0604020202020204" pitchFamily="34" charset="0"/>
                <a:cs typeface="Arial" panose="020B0604020202020204" pitchFamily="34" charset="0"/>
              </a:rPr>
              <a:t>这一句只能</a:t>
            </a:r>
            <a:r>
              <a:rPr lang="en-US" altLang="zh-CN" sz="2800" dirty="0">
                <a:solidFill>
                  <a:srgbClr val="00B050"/>
                </a:solidFill>
                <a:latin typeface="Arial" panose="020B0604020202020204" pitchFamily="34" charset="0"/>
                <a:cs typeface="Arial" panose="020B0604020202020204" pitchFamily="34" charset="0"/>
              </a:rPr>
              <a:t>//@</a:t>
            </a:r>
            <a:r>
              <a:rPr lang="zh-CN" altLang="zh-CN" sz="2800" dirty="0">
                <a:solidFill>
                  <a:srgbClr val="00B050"/>
                </a:solidFill>
                <a:latin typeface="Arial" panose="020B0604020202020204" pitchFamily="34" charset="0"/>
                <a:cs typeface="Arial" panose="020B0604020202020204" pitchFamily="34" charset="0"/>
              </a:rPr>
              <a:t>assert</a:t>
            </a:r>
            <a:endParaRPr lang="en-US" altLang="zh-CN" sz="2800" dirty="0">
              <a:solidFill>
                <a:srgbClr val="00B050"/>
              </a:solidFill>
              <a:latin typeface="Arial" panose="020B0604020202020204" pitchFamily="34" charset="0"/>
              <a:cs typeface="Arial" panose="020B0604020202020204" pitchFamily="34" charset="0"/>
            </a:endParaRPr>
          </a:p>
          <a:p>
            <a:pPr indent="333375" eaLnBrk="1" hangingPunct="1">
              <a:lnSpc>
                <a:spcPct val="103000"/>
              </a:lnSpc>
              <a:defRPr/>
            </a:pPr>
            <a:r>
              <a:rPr lang="zh-CN" altLang="zh-CN" sz="2800" dirty="0">
                <a:latin typeface="Arial" panose="020B0604020202020204" pitchFamily="34" charset="0"/>
                <a:cs typeface="Arial" panose="020B0604020202020204" pitchFamily="34" charset="0"/>
              </a:rPr>
              <a:t>return  true;</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a:t>
            </a:r>
          </a:p>
          <a:p>
            <a:pPr indent="706438" algn="just" eaLnBrk="1" hangingPunct="1">
              <a:lnSpc>
                <a:spcPct val="103000"/>
              </a:lnSpc>
              <a:spcBef>
                <a:spcPts val="975"/>
              </a:spcBef>
              <a:defRPr/>
            </a:pPr>
            <a:r>
              <a:rPr lang="zh-CN" altLang="en-US" sz="2800" dirty="0">
                <a:latin typeface="Book Antiqua" panose="02040602050305030304" pitchFamily="18" charset="0"/>
              </a:rPr>
              <a:t>这还不是充分条件。只是一个最低条件。下面定义函数</a:t>
            </a:r>
            <a:r>
              <a:rPr lang="en-US" altLang="zh-CN" sz="2800" dirty="0" err="1">
                <a:latin typeface="Book Antiqua" panose="02040602050305030304" pitchFamily="18" charset="0"/>
              </a:rPr>
              <a:t>is_heap</a:t>
            </a:r>
            <a:r>
              <a:rPr lang="zh-CN" altLang="en-US" sz="2800" dirty="0">
                <a:latin typeface="Book Antiqua" panose="02040602050305030304" pitchFamily="18" charset="0"/>
              </a:rPr>
              <a:t>来检查堆不变性，确保没有不合格的堆通过接口泄露到客户方。</a:t>
            </a:r>
            <a:endParaRPr lang="en-US" altLang="zh-CN" sz="2800" dirty="0">
              <a:latin typeface="Book Antiqua" panose="02040602050305030304" pitchFamily="18" charset="0"/>
            </a:endParaRPr>
          </a:p>
          <a:p>
            <a:pPr indent="706438" algn="just" eaLnBrk="1" hangingPunct="1">
              <a:lnSpc>
                <a:spcPct val="103000"/>
              </a:lnSpc>
              <a:defRPr/>
            </a:pPr>
            <a:r>
              <a:rPr lang="zh-CN" altLang="en-US" sz="2800" dirty="0">
                <a:latin typeface="Book Antiqua" panose="02040602050305030304" pitchFamily="18" charset="0"/>
              </a:rPr>
              <a:t>由于使用数组来表现堆，形状不变性自动满足，但必须检查排序不变性。</a:t>
            </a:r>
            <a:endParaRPr lang="en-US" altLang="zh-CN" sz="28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316FFE4D-7728-42B8-9A76-B7CACD04637F}"/>
              </a:ext>
            </a:extLst>
          </p:cNvPr>
          <p:cNvSpPr txBox="1"/>
          <p:nvPr/>
        </p:nvSpPr>
        <p:spPr>
          <a:xfrm>
            <a:off x="762000" y="381000"/>
            <a:ext cx="12192000" cy="9018816"/>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defRPr/>
            </a:pPr>
            <a:r>
              <a:rPr lang="zh-CN" altLang="zh-CN" sz="4000" b="1" dirty="0">
                <a:latin typeface="Book Antiqua" panose="02040602050305030304" pitchFamily="18" charset="0"/>
              </a:rPr>
              <a:t>4</a:t>
            </a:r>
            <a:r>
              <a:rPr lang="en-US" altLang="zh-CN" sz="4000" b="1" dirty="0">
                <a:latin typeface="Book Antiqua" panose="02040602050305030304" pitchFamily="18" charset="0"/>
              </a:rPr>
              <a:t> </a:t>
            </a:r>
            <a:r>
              <a:rPr lang="zh-CN" altLang="en-US" sz="4000" b="1" dirty="0">
                <a:latin typeface="Book Antiqua" panose="02040602050305030304" pitchFamily="18" charset="0"/>
              </a:rPr>
              <a:t>堆排序不变性</a:t>
            </a:r>
            <a:r>
              <a:rPr lang="en-US" altLang="zh-CN" sz="4000" b="1" dirty="0">
                <a:latin typeface="Book Antiqua" panose="02040602050305030304" pitchFamily="18" charset="0"/>
              </a:rPr>
              <a:t>(</a:t>
            </a:r>
            <a:r>
              <a:rPr lang="zh-CN" altLang="zh-CN" sz="4000" b="1" dirty="0">
                <a:latin typeface="Book Antiqua" panose="02040602050305030304" pitchFamily="18" charset="0"/>
              </a:rPr>
              <a:t>The Heap Ordering Invariant</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algn="just" eaLnBrk="1" hangingPunct="1">
              <a:lnSpc>
                <a:spcPts val="3500"/>
              </a:lnSpc>
              <a:spcBef>
                <a:spcPts val="1988"/>
              </a:spcBef>
              <a:defRPr/>
            </a:pPr>
            <a:r>
              <a:rPr lang="zh-CN" altLang="en-US" sz="2800" dirty="0">
                <a:latin typeface="Book Antiqua" panose="02040602050305030304" pitchFamily="18" charset="0"/>
              </a:rPr>
              <a:t>采用排序不变性之二较为方便。</a:t>
            </a:r>
            <a:endParaRPr lang="en-US" altLang="zh-CN" sz="2800" dirty="0">
              <a:latin typeface="Book Antiqua" panose="02040602050305030304" pitchFamily="18" charset="0"/>
            </a:endParaRPr>
          </a:p>
          <a:p>
            <a:pPr algn="just" eaLnBrk="1" hangingPunct="1">
              <a:lnSpc>
                <a:spcPts val="3500"/>
              </a:lnSpc>
              <a:spcBef>
                <a:spcPts val="600"/>
              </a:spcBef>
              <a:defRPr/>
            </a:pPr>
            <a:r>
              <a:rPr lang="zh-CN" altLang="zh-CN" sz="2800" dirty="0">
                <a:latin typeface="Arial" panose="020B0604020202020204" pitchFamily="34" charset="0"/>
                <a:cs typeface="Arial" panose="020B0604020202020204" pitchFamily="34" charset="0"/>
              </a:rPr>
              <a:t>bool  is_heap(struct  heap_header*  H)  { </a:t>
            </a:r>
            <a:endParaRPr lang="en-US" altLang="zh-CN" sz="2800" dirty="0">
              <a:latin typeface="Arial" panose="020B0604020202020204" pitchFamily="34" charset="0"/>
              <a:cs typeface="Arial" panose="020B0604020202020204" pitchFamily="34" charset="0"/>
            </a:endParaRPr>
          </a:p>
          <a:p>
            <a:pPr algn="just"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if  (!is_safe_heap(H))  return  false;</a:t>
            </a:r>
          </a:p>
          <a:p>
            <a:pPr indent="249238"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  check  parent  &lt;=  node  for  all  nodes  except  root  (i  =  1)  */ </a:t>
            </a:r>
            <a:endParaRPr lang="en-US" altLang="zh-CN" sz="2800" dirty="0">
              <a:latin typeface="Arial" panose="020B0604020202020204" pitchFamily="34" charset="0"/>
              <a:cs typeface="Arial" panose="020B0604020202020204" pitchFamily="34" charset="0"/>
            </a:endParaRPr>
          </a:p>
          <a:p>
            <a:pPr indent="249238"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for  (int  i  =  2;  i  &lt;  H-&gt;next;  i++)</a:t>
            </a:r>
          </a:p>
          <a:p>
            <a:pPr indent="519113"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//@loop_invariant  2  &lt;=  i;</a:t>
            </a:r>
          </a:p>
          <a:p>
            <a:pPr indent="519113"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if  (!(H-&gt;data[i/2]  &lt;=  H-&gt;data[i]))  return  false; </a:t>
            </a:r>
            <a:endParaRPr lang="en-US" altLang="zh-CN" sz="2800" dirty="0">
              <a:latin typeface="Arial" panose="020B0604020202020204" pitchFamily="34" charset="0"/>
              <a:cs typeface="Arial" panose="020B0604020202020204" pitchFamily="34" charset="0"/>
            </a:endParaRPr>
          </a:p>
          <a:p>
            <a:pPr indent="249238"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return  true;</a:t>
            </a:r>
          </a:p>
          <a:p>
            <a:pPr algn="just" eaLnBrk="1" hangingPunct="1">
              <a:lnSpc>
                <a:spcPts val="3500"/>
              </a:lnSpc>
              <a:spcBef>
                <a:spcPts val="0"/>
              </a:spcBef>
              <a:defRPr/>
            </a:pPr>
            <a:r>
              <a:rPr lang="zh-CN" altLang="zh-CN" sz="2800" dirty="0">
                <a:latin typeface="Arial" panose="020B0604020202020204" pitchFamily="34" charset="0"/>
                <a:cs typeface="Arial" panose="020B0604020202020204" pitchFamily="34" charset="0"/>
              </a:rPr>
              <a:t>}</a:t>
            </a:r>
          </a:p>
          <a:p>
            <a:pPr algn="just" eaLnBrk="1" hangingPunct="1">
              <a:lnSpc>
                <a:spcPts val="3500"/>
              </a:lnSpc>
              <a:spcBef>
                <a:spcPts val="1075"/>
              </a:spcBef>
              <a:defRPr/>
            </a:pPr>
            <a:r>
              <a:rPr lang="zh-CN" altLang="en-US" sz="2800" dirty="0">
                <a:latin typeface="Book Antiqua" panose="02040602050305030304" pitchFamily="18" charset="0"/>
              </a:rPr>
              <a:t>此检查程序是</a:t>
            </a:r>
            <a:r>
              <a:rPr lang="zh-CN" altLang="en-US" sz="2800" dirty="0" smtClean="0">
                <a:latin typeface="Book Antiqua" panose="02040602050305030304" pitchFamily="18" charset="0"/>
              </a:rPr>
              <a:t>有错误的</a:t>
            </a:r>
            <a:r>
              <a:rPr lang="zh-CN" altLang="en-US" sz="2800" dirty="0">
                <a:latin typeface="Book Antiqua" panose="02040602050305030304" pitchFamily="18" charset="0"/>
              </a:rPr>
              <a:t>，但可以验证至少是安全的：</a:t>
            </a:r>
            <a:endParaRPr lang="en-US" altLang="zh-CN" sz="2800" dirty="0">
              <a:latin typeface="Book Antiqua" panose="02040602050305030304" pitchFamily="18" charset="0"/>
            </a:endParaRPr>
          </a:p>
          <a:p>
            <a:pPr marL="477838" indent="-457200" algn="just" eaLnBrk="1" hangingPunct="1">
              <a:lnSpc>
                <a:spcPts val="3500"/>
              </a:lnSpc>
              <a:spcBef>
                <a:spcPts val="1075"/>
              </a:spcBef>
              <a:buFont typeface="Wingdings" panose="05000000000000000000" pitchFamily="2" charset="2"/>
              <a:buChar char="ü"/>
              <a:defRPr/>
            </a:pPr>
            <a:r>
              <a:rPr lang="zh-CN" altLang="en-US" sz="2800" dirty="0">
                <a:latin typeface="Arial" panose="020B0604020202020204" pitchFamily="34" charset="0"/>
                <a:cs typeface="Arial" panose="020B0604020202020204" pitchFamily="34" charset="0"/>
              </a:rPr>
              <a:t>解引用</a:t>
            </a:r>
            <a:r>
              <a:rPr lang="zh-CN" altLang="zh-CN" sz="2800" dirty="0">
                <a:latin typeface="Arial" panose="020B0604020202020204" pitchFamily="34" charset="0"/>
                <a:cs typeface="Arial" panose="020B0604020202020204" pitchFamily="34" charset="0"/>
              </a:rPr>
              <a:t>H-&gt;data</a:t>
            </a:r>
            <a:r>
              <a:rPr lang="zh-CN" altLang="en-US" sz="2800" dirty="0">
                <a:latin typeface="Arial" panose="020B0604020202020204" pitchFamily="34" charset="0"/>
                <a:cs typeface="Arial" panose="020B0604020202020204" pitchFamily="34" charset="0"/>
              </a:rPr>
              <a:t>。因为刚检查了</a:t>
            </a:r>
            <a:r>
              <a:rPr lang="zh-CN" altLang="zh-CN" sz="2800" dirty="0">
                <a:latin typeface="Arial" panose="020B0604020202020204" pitchFamily="34" charset="0"/>
                <a:cs typeface="Arial" panose="020B0604020202020204" pitchFamily="34" charset="0"/>
              </a:rPr>
              <a:t>H </a:t>
            </a:r>
            <a:r>
              <a:rPr lang="zh-CN" altLang="en-US" sz="2800" dirty="0">
                <a:latin typeface="Arial" panose="020B0604020202020204" pitchFamily="34" charset="0"/>
                <a:cs typeface="Arial" panose="020B0604020202020204" pitchFamily="34" charset="0"/>
              </a:rPr>
              <a:t>不为</a:t>
            </a:r>
            <a:r>
              <a:rPr lang="en-US" altLang="zh-CN" sz="2800" dirty="0">
                <a:latin typeface="Arial" panose="020B0604020202020204" pitchFamily="34" charset="0"/>
                <a:cs typeface="Arial" panose="020B0604020202020204" pitchFamily="34" charset="0"/>
              </a:rPr>
              <a:t>NULL</a:t>
            </a:r>
            <a:r>
              <a:rPr lang="zh-CN" altLang="en-US" sz="2800" dirty="0">
                <a:latin typeface="Arial" panose="020B0604020202020204" pitchFamily="34" charset="0"/>
                <a:cs typeface="Arial" panose="020B0604020202020204" pitchFamily="34" charset="0"/>
              </a:rPr>
              <a:t>；</a:t>
            </a:r>
            <a:endParaRPr lang="zh-CN" altLang="zh-CN" sz="2800" dirty="0">
              <a:latin typeface="Arial" panose="020B0604020202020204" pitchFamily="34" charset="0"/>
              <a:cs typeface="Arial" panose="020B0604020202020204" pitchFamily="34" charset="0"/>
            </a:endParaRPr>
          </a:p>
          <a:p>
            <a:pPr marL="477838" indent="-457200" algn="just" eaLnBrk="1" hangingPunct="1">
              <a:lnSpc>
                <a:spcPts val="3500"/>
              </a:lnSpc>
              <a:spcBef>
                <a:spcPts val="1338"/>
              </a:spcBef>
              <a:buFont typeface="Wingdings" panose="05000000000000000000" pitchFamily="2" charset="2"/>
              <a:buChar char="ü"/>
              <a:defRPr/>
            </a:pPr>
            <a:r>
              <a:rPr lang="zh-CN" altLang="en-US" sz="2800" dirty="0">
                <a:latin typeface="Arial" panose="020B0604020202020204" pitchFamily="34" charset="0"/>
                <a:cs typeface="Arial" panose="020B0604020202020204" pitchFamily="34" charset="0"/>
              </a:rPr>
              <a:t>在下标</a:t>
            </a:r>
            <a:r>
              <a:rPr lang="en-US" altLang="zh-CN" sz="2800" dirty="0" err="1">
                <a:latin typeface="Arial" panose="020B0604020202020204" pitchFamily="34" charset="0"/>
                <a:cs typeface="Arial" panose="020B0604020202020204" pitchFamily="34" charset="0"/>
              </a:rPr>
              <a:t>i</a:t>
            </a:r>
            <a:r>
              <a:rPr lang="zh-CN" altLang="en-US" sz="2800" dirty="0">
                <a:latin typeface="Arial" panose="020B0604020202020204" pitchFamily="34" charset="0"/>
                <a:cs typeface="Arial" panose="020B0604020202020204" pitchFamily="34" charset="0"/>
              </a:rPr>
              <a:t>处存取</a:t>
            </a:r>
            <a:r>
              <a:rPr lang="zh-CN" altLang="zh-CN" sz="2800" dirty="0">
                <a:latin typeface="Arial" panose="020B0604020202020204" pitchFamily="34" charset="0"/>
                <a:cs typeface="Arial" panose="020B0604020202020204" pitchFamily="34" charset="0"/>
              </a:rPr>
              <a:t>H-&gt;data</a:t>
            </a:r>
            <a:r>
              <a:rPr lang="zh-CN" altLang="en-US" sz="2800" dirty="0">
                <a:latin typeface="Arial" panose="020B0604020202020204" pitchFamily="34" charset="0"/>
                <a:cs typeface="Arial" panose="020B0604020202020204" pitchFamily="34" charset="0"/>
              </a:rPr>
              <a:t>。因为循环不变式</a:t>
            </a:r>
            <a:r>
              <a:rPr lang="zh-CN" altLang="zh-CN" sz="2800" dirty="0">
                <a:latin typeface="Arial" panose="020B0604020202020204" pitchFamily="34" charset="0"/>
                <a:cs typeface="Arial" panose="020B0604020202020204" pitchFamily="34" charset="0"/>
              </a:rPr>
              <a:t>i≥2≥1 </a:t>
            </a:r>
            <a:r>
              <a:rPr lang="zh-CN" altLang="en-US" sz="2800" dirty="0">
                <a:latin typeface="Arial" panose="020B0604020202020204" pitchFamily="34" charset="0"/>
                <a:cs typeface="Arial" panose="020B0604020202020204" pitchFamily="34" charset="0"/>
              </a:rPr>
              <a:t>和循环终止条件</a:t>
            </a:r>
            <a:r>
              <a:rPr lang="zh-CN" altLang="zh-CN" sz="2800" dirty="0">
                <a:latin typeface="Arial" panose="020B0604020202020204" pitchFamily="34" charset="0"/>
                <a:cs typeface="Arial" panose="020B0604020202020204" pitchFamily="34" charset="0"/>
              </a:rPr>
              <a:t>i&lt;H-&gt;next</a:t>
            </a:r>
            <a:r>
              <a:rPr lang="en-US" altLang="zh-CN" sz="2800" dirty="0">
                <a:latin typeface="Arial" panose="020B0604020202020204" pitchFamily="34" charset="0"/>
                <a:cs typeface="Arial" panose="020B0604020202020204" pitchFamily="34" charset="0"/>
              </a:rPr>
              <a:t> </a:t>
            </a:r>
            <a:r>
              <a:rPr lang="zh-CN" altLang="en-US" sz="2800" dirty="0">
                <a:latin typeface="Arial" panose="020B0604020202020204" pitchFamily="34" charset="0"/>
                <a:cs typeface="Arial" panose="020B0604020202020204" pitchFamily="34" charset="0"/>
              </a:rPr>
              <a:t>隐含了安全性，因为</a:t>
            </a:r>
            <a:r>
              <a:rPr lang="zh-CN" altLang="zh-CN" sz="2800" dirty="0">
                <a:latin typeface="Arial" panose="020B0604020202020204" pitchFamily="34" charset="0"/>
                <a:cs typeface="Arial" panose="020B0604020202020204" pitchFamily="34" charset="0"/>
              </a:rPr>
              <a:t>H-&gt;next ≤ H-&gt;limit = </a:t>
            </a:r>
            <a:r>
              <a:rPr lang="en-US" altLang="zh-CN" sz="2800" dirty="0">
                <a:latin typeface="Arial" panose="020B0604020202020204" pitchFamily="34" charset="0"/>
                <a:cs typeface="Arial" panose="020B0604020202020204" pitchFamily="34" charset="0"/>
              </a:rPr>
              <a:t>\</a:t>
            </a:r>
            <a:r>
              <a:rPr lang="zh-CN" altLang="zh-CN" sz="2800" dirty="0">
                <a:latin typeface="Arial" panose="020B0604020202020204" pitchFamily="34" charset="0"/>
                <a:cs typeface="Arial" panose="020B0604020202020204" pitchFamily="34" charset="0"/>
              </a:rPr>
              <a:t>length(H-&gt;data)</a:t>
            </a:r>
            <a:r>
              <a:rPr lang="zh-CN" altLang="en-US" sz="2800" dirty="0">
                <a:latin typeface="Arial" panose="020B0604020202020204" pitchFamily="34" charset="0"/>
                <a:cs typeface="Arial" panose="020B0604020202020204" pitchFamily="34" charset="0"/>
              </a:rPr>
              <a:t>；</a:t>
            </a:r>
            <a:endParaRPr lang="zh-CN" altLang="zh-CN" sz="2800" dirty="0">
              <a:latin typeface="Arial" panose="020B0604020202020204" pitchFamily="34" charset="0"/>
              <a:cs typeface="Arial" panose="020B0604020202020204" pitchFamily="34" charset="0"/>
            </a:endParaRPr>
          </a:p>
          <a:p>
            <a:pPr marL="477838" indent="-457200" algn="just" eaLnBrk="1" hangingPunct="1">
              <a:lnSpc>
                <a:spcPts val="3500"/>
              </a:lnSpc>
              <a:spcBef>
                <a:spcPts val="1338"/>
              </a:spcBef>
              <a:buFont typeface="Wingdings" panose="05000000000000000000" pitchFamily="2" charset="2"/>
              <a:buChar char="ü"/>
              <a:defRPr/>
            </a:pPr>
            <a:r>
              <a:rPr lang="zh-CN" altLang="en-US" sz="2800" dirty="0">
                <a:latin typeface="Arial" panose="020B0604020202020204" pitchFamily="34" charset="0"/>
                <a:cs typeface="Arial" panose="020B0604020202020204" pitchFamily="34" charset="0"/>
              </a:rPr>
              <a:t>在下标</a:t>
            </a:r>
            <a:r>
              <a:rPr lang="zh-CN" altLang="zh-CN" sz="2800" dirty="0">
                <a:latin typeface="Arial" panose="020B0604020202020204" pitchFamily="34" charset="0"/>
                <a:cs typeface="Arial" panose="020B0604020202020204" pitchFamily="34" charset="0"/>
              </a:rPr>
              <a:t>i/2</a:t>
            </a:r>
            <a:r>
              <a:rPr lang="zh-CN" altLang="en-US" sz="2800" dirty="0">
                <a:latin typeface="Arial" panose="020B0604020202020204" pitchFamily="34" charset="0"/>
                <a:cs typeface="Arial" panose="020B0604020202020204" pitchFamily="34" charset="0"/>
              </a:rPr>
              <a:t>处存取</a:t>
            </a:r>
            <a:r>
              <a:rPr lang="zh-CN" altLang="zh-CN" sz="2800" dirty="0">
                <a:latin typeface="Arial" panose="020B0604020202020204" pitchFamily="34" charset="0"/>
                <a:cs typeface="Arial" panose="020B0604020202020204" pitchFamily="34" charset="0"/>
              </a:rPr>
              <a:t>H-&gt;data</a:t>
            </a:r>
            <a:r>
              <a:rPr lang="zh-CN" altLang="en-US" sz="2800" dirty="0">
                <a:latin typeface="Arial" panose="020B0604020202020204" pitchFamily="34" charset="0"/>
                <a:cs typeface="Arial" panose="020B0604020202020204" pitchFamily="34" charset="0"/>
              </a:rPr>
              <a:t>。因为</a:t>
            </a:r>
            <a:r>
              <a:rPr lang="zh-CN" altLang="zh-CN" sz="2800" dirty="0">
                <a:latin typeface="Arial" panose="020B0604020202020204" pitchFamily="34" charset="0"/>
                <a:cs typeface="Arial" panose="020B0604020202020204" pitchFamily="34" charset="0"/>
              </a:rPr>
              <a:t>i/2</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≥1 </a:t>
            </a:r>
            <a:r>
              <a:rPr lang="zh-CN" altLang="en-US" sz="2800" dirty="0">
                <a:latin typeface="Arial" panose="020B0604020202020204" pitchFamily="34" charset="0"/>
                <a:cs typeface="Arial" panose="020B0604020202020204" pitchFamily="34" charset="0"/>
              </a:rPr>
              <a:t>因为循环不变式</a:t>
            </a:r>
            <a:r>
              <a:rPr lang="zh-CN" altLang="zh-CN" sz="2800" dirty="0">
                <a:latin typeface="Arial" panose="020B0604020202020204" pitchFamily="34" charset="0"/>
                <a:cs typeface="Arial" panose="020B0604020202020204" pitchFamily="34" charset="0"/>
              </a:rPr>
              <a:t>i</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≥2 </a:t>
            </a:r>
            <a:r>
              <a:rPr lang="zh-CN" altLang="en-US" sz="2800" dirty="0">
                <a:latin typeface="Arial" panose="020B0604020202020204" pitchFamily="34" charset="0"/>
                <a:cs typeface="Arial" panose="020B0604020202020204" pitchFamily="34" charset="0"/>
              </a:rPr>
              <a:t>并且</a:t>
            </a:r>
            <a:endParaRPr lang="en-US" altLang="zh-CN" sz="2800" dirty="0">
              <a:latin typeface="Arial" panose="020B0604020202020204" pitchFamily="34" charset="0"/>
              <a:cs typeface="Arial" panose="020B0604020202020204" pitchFamily="34" charset="0"/>
            </a:endParaRPr>
          </a:p>
          <a:p>
            <a:pPr algn="just" eaLnBrk="1" hangingPunct="1">
              <a:lnSpc>
                <a:spcPts val="3500"/>
              </a:lnSpc>
              <a:spcBef>
                <a:spcPts val="1338"/>
              </a:spcBef>
              <a:defRPr/>
            </a:pP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 i/2 &lt; i &lt; H-&gt;next ≤ </a:t>
            </a:r>
            <a:r>
              <a:rPr lang="en-US" altLang="zh-CN" sz="2800" dirty="0">
                <a:latin typeface="Arial" panose="020B0604020202020204" pitchFamily="34" charset="0"/>
                <a:cs typeface="Arial" panose="020B0604020202020204" pitchFamily="34" charset="0"/>
              </a:rPr>
              <a:t>\</a:t>
            </a:r>
            <a:r>
              <a:rPr lang="zh-CN" altLang="zh-CN" sz="2800" dirty="0">
                <a:latin typeface="Arial" panose="020B0604020202020204" pitchFamily="34" charset="0"/>
                <a:cs typeface="Arial" panose="020B0604020202020204" pitchFamily="34" charset="0"/>
              </a:rPr>
              <a:t>length(H-&gt;</a:t>
            </a:r>
            <a:r>
              <a:rPr lang="en-US" altLang="zh-CN" sz="2800" dirty="0">
                <a:latin typeface="Arial" panose="020B0604020202020204" pitchFamily="34" charset="0"/>
                <a:cs typeface="Arial" panose="020B0604020202020204" pitchFamily="34" charset="0"/>
              </a:rPr>
              <a:t>data</a:t>
            </a:r>
            <a:r>
              <a:rPr lang="zh-CN" altLang="zh-CN" sz="2800" dirty="0">
                <a:latin typeface="Arial" panose="020B0604020202020204" pitchFamily="34" charset="0"/>
                <a:cs typeface="Arial" panose="020B0604020202020204" pitchFamily="34" charset="0"/>
              </a:rPr>
              <a:t>)</a:t>
            </a:r>
            <a:r>
              <a:rPr lang="zh-CN" altLang="en-US" sz="2800" dirty="0">
                <a:latin typeface="Arial" panose="020B0604020202020204" pitchFamily="34" charset="0"/>
                <a:cs typeface="Arial" panose="020B0604020202020204" pitchFamily="34" charset="0"/>
              </a:rPr>
              <a:t>。</a:t>
            </a:r>
            <a:endParaRPr lang="zh-CN" altLang="zh-CN" sz="2800" dirty="0">
              <a:latin typeface="Arial" panose="020B0604020202020204" pitchFamily="34" charset="0"/>
              <a:cs typeface="Arial" panose="020B0604020202020204" pitchFamily="34" charset="0"/>
            </a:endParaRPr>
          </a:p>
          <a:p>
            <a:pPr algn="just" eaLnBrk="1" hangingPunct="1">
              <a:lnSpc>
                <a:spcPts val="3500"/>
              </a:lnSpc>
              <a:spcBef>
                <a:spcPts val="1025"/>
              </a:spcBef>
              <a:defRPr/>
            </a:pPr>
            <a:r>
              <a:rPr lang="zh-CN" altLang="en-US" sz="2800" dirty="0" smtClean="0">
                <a:latin typeface="Book Antiqua" panose="02040602050305030304" pitchFamily="18" charset="0"/>
              </a:rPr>
              <a:t>那</a:t>
            </a:r>
            <a:r>
              <a:rPr lang="zh-CN" altLang="en-US" sz="2800" dirty="0">
                <a:latin typeface="Book Antiqua" panose="02040602050305030304" pitchFamily="18" charset="0"/>
              </a:rPr>
              <a:t>错误</a:t>
            </a:r>
            <a:r>
              <a:rPr lang="zh-CN" altLang="en-US" sz="2800" dirty="0" smtClean="0">
                <a:latin typeface="Book Antiqua" panose="02040602050305030304" pitchFamily="18" charset="0"/>
              </a:rPr>
              <a:t>在</a:t>
            </a:r>
            <a:r>
              <a:rPr lang="zh-CN" altLang="en-US" sz="2800" dirty="0">
                <a:latin typeface="Book Antiqua" panose="02040602050305030304" pitchFamily="18" charset="0"/>
              </a:rPr>
              <a:t>哪呢？</a:t>
            </a:r>
            <a:endParaRPr lang="zh-CN" altLang="zh-CN" sz="28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30A71CA9-4EE7-4185-99BD-39F36033CCA1}"/>
              </a:ext>
            </a:extLst>
          </p:cNvPr>
          <p:cNvSpPr txBox="1"/>
          <p:nvPr/>
        </p:nvSpPr>
        <p:spPr>
          <a:xfrm>
            <a:off x="574675" y="533400"/>
            <a:ext cx="12150725" cy="8880475"/>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706438" algn="just" eaLnBrk="1" hangingPunct="1">
              <a:defRPr/>
            </a:pPr>
            <a:r>
              <a:rPr lang="zh-CN" altLang="zh-CN" sz="2800" dirty="0">
                <a:latin typeface="Arial" panose="020B0604020202020204" pitchFamily="34" charset="0"/>
                <a:cs typeface="Arial" panose="020B0604020202020204" pitchFamily="34" charset="0"/>
              </a:rPr>
              <a:t>elem</a:t>
            </a:r>
            <a:r>
              <a:rPr lang="zh-CN" altLang="en-US" sz="2800" dirty="0">
                <a:latin typeface="Arial" panose="020B0604020202020204" pitchFamily="34" charset="0"/>
                <a:cs typeface="Arial" panose="020B0604020202020204" pitchFamily="34" charset="0"/>
              </a:rPr>
              <a:t>类型是客户方定义的，必须由客户方提供一个函数</a:t>
            </a:r>
            <a:r>
              <a:rPr lang="zh-CN" altLang="zh-CN" sz="2800" dirty="0">
                <a:latin typeface="Arial" panose="020B0604020202020204" pitchFamily="34" charset="0"/>
                <a:cs typeface="Arial" panose="020B0604020202020204" pitchFamily="34" charset="0"/>
              </a:rPr>
              <a:t>elem_priority</a:t>
            </a:r>
            <a:r>
              <a:rPr lang="zh-CN" altLang="en-US" sz="2800" dirty="0">
                <a:latin typeface="Arial" panose="020B0604020202020204" pitchFamily="34" charset="0"/>
                <a:cs typeface="Arial" panose="020B0604020202020204" pitchFamily="34" charset="0"/>
              </a:rPr>
              <a:t>，从元素中提取它的优先级。</a:t>
            </a:r>
            <a:endParaRPr lang="zh-CN" altLang="zh-CN" sz="2800" dirty="0">
              <a:latin typeface="Book Antiqua" panose="02040602050305030304" pitchFamily="18" charset="0"/>
            </a:endParaRPr>
          </a:p>
          <a:p>
            <a:pPr eaLnBrk="1" hangingPunct="1">
              <a:lnSpc>
                <a:spcPct val="103000"/>
              </a:lnSpc>
              <a:spcBef>
                <a:spcPts val="1013"/>
              </a:spcBef>
              <a:defRPr/>
            </a:pPr>
            <a:r>
              <a:rPr lang="zh-CN" altLang="zh-CN" sz="2800" dirty="0">
                <a:latin typeface="Arial" panose="020B0604020202020204" pitchFamily="34" charset="0"/>
                <a:cs typeface="Arial" panose="020B0604020202020204" pitchFamily="34" charset="0"/>
              </a:rPr>
              <a:t>if  (!(elem_priority(H-&gt;data[i/2])  &lt;=  elem_priority(H-&gt;data[i]))) return  false;</a:t>
            </a:r>
          </a:p>
          <a:p>
            <a:pPr indent="706438" algn="just" eaLnBrk="1" hangingPunct="1">
              <a:lnSpc>
                <a:spcPct val="103000"/>
              </a:lnSpc>
              <a:spcBef>
                <a:spcPts val="1025"/>
              </a:spcBef>
              <a:defRPr/>
            </a:pPr>
            <a:r>
              <a:rPr lang="zh-CN" altLang="en-US" sz="2800" dirty="0">
                <a:latin typeface="Book Antiqua" panose="02040602050305030304" pitchFamily="18" charset="0"/>
              </a:rPr>
              <a:t>但直接用</a:t>
            </a:r>
            <a:r>
              <a:rPr lang="zh-CN" altLang="zh-CN" sz="2800" dirty="0">
                <a:latin typeface="Arial" panose="020B0604020202020204" pitchFamily="34" charset="0"/>
                <a:cs typeface="Arial" panose="020B0604020202020204" pitchFamily="34" charset="0"/>
              </a:rPr>
              <a:t>elem_priority</a:t>
            </a:r>
            <a:r>
              <a:rPr lang="zh-CN" altLang="en-US" sz="2800" dirty="0">
                <a:latin typeface="Book Antiqua" panose="02040602050305030304" pitchFamily="18" charset="0"/>
              </a:rPr>
              <a:t>不够安全，需要包装一下，设置一些约定：</a:t>
            </a:r>
            <a:endParaRPr lang="en-US" altLang="zh-CN" sz="2800" dirty="0">
              <a:latin typeface="Book Antiqua" panose="02040602050305030304" pitchFamily="18" charset="0"/>
            </a:endParaRPr>
          </a:p>
          <a:p>
            <a:pPr algn="just" eaLnBrk="1" hangingPunct="1">
              <a:defRPr/>
            </a:pPr>
            <a:r>
              <a:rPr lang="zh-CN" altLang="zh-CN" sz="2800" dirty="0">
                <a:latin typeface="Arial" panose="020B0604020202020204" pitchFamily="34" charset="0"/>
                <a:cs typeface="Arial" panose="020B0604020202020204" pitchFamily="34" charset="0"/>
              </a:rPr>
              <a:t>int  priority(struct  heap_header*  H,  int  i)</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//@requires  H  !=  NULL;</a:t>
            </a:r>
            <a:r>
              <a:rPr lang="en-US" altLang="zh-CN" sz="2800" dirty="0">
                <a:latin typeface="Arial" panose="020B0604020202020204" pitchFamily="34" charset="0"/>
                <a:cs typeface="Arial" panose="020B0604020202020204" pitchFamily="34" charset="0"/>
              </a:rPr>
              <a:t>          </a:t>
            </a:r>
            <a:r>
              <a:rPr lang="en-US" altLang="zh-CN" sz="2800" dirty="0">
                <a:solidFill>
                  <a:srgbClr val="C00000"/>
                </a:solidFill>
                <a:latin typeface="Arial" panose="020B0604020202020204" pitchFamily="34" charset="0"/>
                <a:cs typeface="Arial" panose="020B0604020202020204" pitchFamily="34" charset="0"/>
              </a:rPr>
              <a:t>//</a:t>
            </a:r>
            <a:r>
              <a:rPr lang="zh-CN" altLang="en-US" sz="2800" dirty="0">
                <a:solidFill>
                  <a:srgbClr val="C00000"/>
                </a:solidFill>
                <a:latin typeface="Arial" panose="020B0604020202020204" pitchFamily="34" charset="0"/>
                <a:cs typeface="Arial" panose="020B0604020202020204" pitchFamily="34" charset="0"/>
              </a:rPr>
              <a:t>注意不能用</a:t>
            </a:r>
            <a:r>
              <a:rPr lang="en-US" altLang="zh-CN" sz="2800" dirty="0" err="1">
                <a:solidFill>
                  <a:srgbClr val="C00000"/>
                </a:solidFill>
                <a:latin typeface="Arial" panose="020B0604020202020204" pitchFamily="34" charset="0"/>
                <a:cs typeface="Arial" panose="020B0604020202020204" pitchFamily="34" charset="0"/>
              </a:rPr>
              <a:t>is_heap</a:t>
            </a:r>
            <a:r>
              <a:rPr lang="en-US" altLang="zh-CN" sz="2800" dirty="0">
                <a:solidFill>
                  <a:srgbClr val="C00000"/>
                </a:solidFill>
                <a:latin typeface="Arial" panose="020B0604020202020204" pitchFamily="34" charset="0"/>
                <a:cs typeface="Arial" panose="020B0604020202020204" pitchFamily="34" charset="0"/>
              </a:rPr>
              <a:t>(H),</a:t>
            </a:r>
            <a:r>
              <a:rPr lang="zh-CN" altLang="en-US" sz="2800" dirty="0">
                <a:solidFill>
                  <a:srgbClr val="C00000"/>
                </a:solidFill>
                <a:latin typeface="Arial" panose="020B0604020202020204" pitchFamily="34" charset="0"/>
                <a:cs typeface="Arial" panose="020B0604020202020204" pitchFamily="34" charset="0"/>
              </a:rPr>
              <a:t>以免产生递归死循环</a:t>
            </a:r>
            <a:endParaRPr lang="zh-CN" altLang="zh-CN" sz="2800" dirty="0">
              <a:solidFill>
                <a:srgbClr val="C00000"/>
              </a:solidFill>
              <a:latin typeface="Arial" panose="020B0604020202020204" pitchFamily="34" charset="0"/>
              <a:cs typeface="Arial" panose="020B0604020202020204" pitchFamily="34" charset="0"/>
            </a:endParaRPr>
          </a:p>
          <a:p>
            <a:pPr algn="just" eaLnBrk="1" hangingPunct="1">
              <a:spcBef>
                <a:spcPts val="0"/>
              </a:spcBef>
              <a:defRPr/>
            </a:pPr>
            <a:r>
              <a:rPr lang="zh-CN" altLang="zh-CN" sz="2800" dirty="0">
                <a:latin typeface="Arial" panose="020B0604020202020204" pitchFamily="34" charset="0"/>
                <a:cs typeface="Arial" panose="020B0604020202020204" pitchFamily="34" charset="0"/>
              </a:rPr>
              <a:t>//@requires  1  &lt;=  i  &amp;&amp;  i  &lt;  H-&gt;next;</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//@requires  H-&gt;next  &lt;=  \length(H-&gt;data);</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a:t>
            </a:r>
          </a:p>
          <a:p>
            <a:pPr indent="333375" eaLnBrk="1" hangingPunct="1">
              <a:spcBef>
                <a:spcPts val="0"/>
              </a:spcBef>
              <a:defRPr/>
            </a:pPr>
            <a:r>
              <a:rPr lang="zh-CN" altLang="zh-CN" sz="2800" dirty="0">
                <a:latin typeface="Arial" panose="020B0604020202020204" pitchFamily="34" charset="0"/>
                <a:cs typeface="Arial" panose="020B0604020202020204" pitchFamily="34" charset="0"/>
              </a:rPr>
              <a:t>return  elem_priority(H-&gt;data[i]);</a:t>
            </a:r>
          </a:p>
          <a:p>
            <a:pPr algn="just" eaLnBrk="1" hangingPunct="1">
              <a:spcBef>
                <a:spcPts val="0"/>
              </a:spcBef>
              <a:defRPr/>
            </a:pPr>
            <a:r>
              <a:rPr lang="zh-CN" altLang="zh-CN" sz="2800" dirty="0">
                <a:latin typeface="Arial" panose="020B0604020202020204" pitchFamily="34" charset="0"/>
                <a:cs typeface="Arial" panose="020B0604020202020204" pitchFamily="34" charset="0"/>
              </a:rPr>
              <a:t>}</a:t>
            </a:r>
          </a:p>
          <a:p>
            <a:pPr indent="790575" algn="just" eaLnBrk="1" hangingPunct="1">
              <a:lnSpc>
                <a:spcPct val="103000"/>
              </a:lnSpc>
              <a:spcBef>
                <a:spcPts val="1025"/>
              </a:spcBef>
              <a:defRPr/>
            </a:pPr>
            <a:r>
              <a:rPr lang="zh-CN" altLang="en-US" sz="2800" dirty="0">
                <a:latin typeface="Arial" panose="020B0604020202020204" pitchFamily="34" charset="0"/>
                <a:cs typeface="Arial" panose="020B0604020202020204" pitchFamily="34" charset="0"/>
              </a:rPr>
              <a:t>这样</a:t>
            </a:r>
            <a:r>
              <a:rPr lang="en-US" altLang="zh-CN" sz="2800" dirty="0" err="1">
                <a:latin typeface="Arial" panose="020B0604020202020204" pitchFamily="34" charset="0"/>
                <a:cs typeface="Arial" panose="020B0604020202020204" pitchFamily="34" charset="0"/>
              </a:rPr>
              <a:t>i</a:t>
            </a:r>
            <a:r>
              <a:rPr lang="zh-CN" altLang="en-US" sz="2800" dirty="0">
                <a:latin typeface="Arial" panose="020B0604020202020204" pitchFamily="34" charset="0"/>
                <a:cs typeface="Arial" panose="020B0604020202020204" pitchFamily="34" charset="0"/>
              </a:rPr>
              <a:t>被约定在合理范围。最后版本的</a:t>
            </a:r>
            <a:r>
              <a:rPr lang="en-US" altLang="zh-CN" sz="2800" dirty="0" err="1">
                <a:latin typeface="Arial" panose="020B0604020202020204" pitchFamily="34" charset="0"/>
                <a:cs typeface="Arial" panose="020B0604020202020204" pitchFamily="34" charset="0"/>
              </a:rPr>
              <a:t>is_heap</a:t>
            </a:r>
            <a:r>
              <a:rPr lang="zh-CN" altLang="en-US" sz="2800" dirty="0">
                <a:latin typeface="Arial" panose="020B0604020202020204" pitchFamily="34" charset="0"/>
                <a:cs typeface="Arial" panose="020B0604020202020204" pitchFamily="34" charset="0"/>
              </a:rPr>
              <a:t>为</a:t>
            </a:r>
            <a:r>
              <a:rPr lang="zh-CN" altLang="en-US" sz="2800" dirty="0">
                <a:latin typeface="Book Antiqua" panose="02040602050305030304" pitchFamily="18" charset="0"/>
              </a:rPr>
              <a:t>：</a:t>
            </a:r>
            <a:endParaRPr lang="en-US" altLang="zh-CN" sz="2800" dirty="0">
              <a:latin typeface="Book Antiqua" panose="02040602050305030304" pitchFamily="18" charset="0"/>
            </a:endParaRPr>
          </a:p>
          <a:p>
            <a:pPr algn="just" eaLnBrk="1" hangingPunct="1">
              <a:lnSpc>
                <a:spcPct val="103000"/>
              </a:lnSpc>
              <a:spcBef>
                <a:spcPts val="1538"/>
              </a:spcBef>
              <a:defRPr/>
            </a:pPr>
            <a:r>
              <a:rPr lang="zh-CN" altLang="zh-CN" sz="2800" dirty="0">
                <a:latin typeface="Arial" panose="020B0604020202020204" pitchFamily="34" charset="0"/>
                <a:cs typeface="Arial" panose="020B0604020202020204" pitchFamily="34" charset="0"/>
              </a:rPr>
              <a:t>bool  is_heap(struct  heap_header*  H)  { </a:t>
            </a:r>
            <a:endParaRPr lang="en-US" altLang="zh-CN" sz="2800" dirty="0">
              <a:latin typeface="Arial" panose="020B0604020202020204" pitchFamily="34" charset="0"/>
              <a:cs typeface="Arial" panose="020B0604020202020204" pitchFamily="34" charset="0"/>
            </a:endParaRPr>
          </a:p>
          <a:p>
            <a:pPr indent="333375" algn="just"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if  (!is_safe_heap(H))  return  false; </a:t>
            </a:r>
            <a:endParaRPr lang="en-US" altLang="zh-CN" sz="2800" dirty="0">
              <a:latin typeface="Arial" panose="020B0604020202020204" pitchFamily="34" charset="0"/>
              <a:cs typeface="Arial" panose="020B0604020202020204" pitchFamily="34" charset="0"/>
            </a:endParaRPr>
          </a:p>
          <a:p>
            <a:pPr indent="333375" algn="just"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for  (int  i  =  2;  i  &lt;  H-&gt;next;  i++)</a:t>
            </a:r>
          </a:p>
          <a:p>
            <a:pPr indent="790575" eaLnBrk="1" hangingPunct="1">
              <a:spcBef>
                <a:spcPts val="0"/>
              </a:spcBef>
              <a:defRPr/>
            </a:pPr>
            <a:r>
              <a:rPr lang="zh-CN" altLang="zh-CN" sz="2800" dirty="0">
                <a:latin typeface="Arial" panose="020B0604020202020204" pitchFamily="34" charset="0"/>
                <a:cs typeface="Arial" panose="020B0604020202020204" pitchFamily="34" charset="0"/>
              </a:rPr>
              <a:t>//@loop_invariant  2  &lt;=  i;</a:t>
            </a:r>
          </a:p>
          <a:p>
            <a:pPr indent="790575"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if  (!(priority(H,  i/2)  &lt;=  priority(H,  i)))  return  false; </a:t>
            </a:r>
            <a:endParaRPr lang="en-US" altLang="zh-CN" sz="2800" dirty="0">
              <a:latin typeface="Arial" panose="020B0604020202020204" pitchFamily="34" charset="0"/>
              <a:cs typeface="Arial" panose="020B0604020202020204" pitchFamily="34" charset="0"/>
            </a:endParaRPr>
          </a:p>
          <a:p>
            <a:pPr indent="333375" eaLnBrk="1" hangingPunct="1">
              <a:lnSpc>
                <a:spcPct val="103000"/>
              </a:lnSpc>
              <a:spcBef>
                <a:spcPts val="0"/>
              </a:spcBef>
              <a:defRPr/>
            </a:pPr>
            <a:r>
              <a:rPr lang="zh-CN" altLang="zh-CN" sz="2800" dirty="0">
                <a:latin typeface="Arial" panose="020B0604020202020204" pitchFamily="34" charset="0"/>
                <a:cs typeface="Arial" panose="020B0604020202020204" pitchFamily="34" charset="0"/>
              </a:rPr>
              <a:t>return  true;</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a:t>
            </a:r>
            <a:endParaRPr lang="zh-CN" altLang="zh-CN" sz="28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2319A27A-33ED-4EC4-8859-E444A8BC2A29}"/>
              </a:ext>
            </a:extLst>
          </p:cNvPr>
          <p:cNvSpPr txBox="1"/>
          <p:nvPr/>
        </p:nvSpPr>
        <p:spPr>
          <a:xfrm>
            <a:off x="1828800" y="990600"/>
            <a:ext cx="10058400" cy="7837488"/>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defRPr/>
            </a:pPr>
            <a:r>
              <a:rPr lang="zh-CN" altLang="zh-CN" sz="4400" b="1" dirty="0">
                <a:latin typeface="Book Antiqua" panose="02040602050305030304" pitchFamily="18" charset="0"/>
              </a:rPr>
              <a:t>5  </a:t>
            </a:r>
            <a:r>
              <a:rPr lang="zh-CN" altLang="en-US" sz="4400" b="1" dirty="0">
                <a:latin typeface="Book Antiqua" panose="02040602050305030304" pitchFamily="18" charset="0"/>
              </a:rPr>
              <a:t>建立堆</a:t>
            </a:r>
            <a:r>
              <a:rPr lang="en-US" altLang="zh-CN" sz="4400" b="1" dirty="0">
                <a:latin typeface="Book Antiqua" panose="02040602050305030304" pitchFamily="18" charset="0"/>
              </a:rPr>
              <a:t>(</a:t>
            </a:r>
            <a:r>
              <a:rPr lang="zh-CN" altLang="zh-CN" sz="4400" b="1" dirty="0">
                <a:latin typeface="Book Antiqua" panose="02040602050305030304" pitchFamily="18" charset="0"/>
              </a:rPr>
              <a:t>Creating Heaps</a:t>
            </a:r>
            <a:r>
              <a:rPr lang="en-US" altLang="zh-CN" sz="4400" b="1" dirty="0">
                <a:latin typeface="Book Antiqua" panose="02040602050305030304" pitchFamily="18" charset="0"/>
              </a:rPr>
              <a:t>)</a:t>
            </a:r>
            <a:endParaRPr lang="zh-CN" altLang="zh-CN" sz="4400" dirty="0">
              <a:latin typeface="Book Antiqua" panose="02040602050305030304" pitchFamily="18" charset="0"/>
            </a:endParaRPr>
          </a:p>
          <a:p>
            <a:pPr algn="just" eaLnBrk="1" hangingPunct="1">
              <a:spcBef>
                <a:spcPts val="1600"/>
              </a:spcBef>
              <a:defRPr/>
            </a:pPr>
            <a:r>
              <a:rPr lang="zh-CN" altLang="en-US" sz="3600" dirty="0">
                <a:latin typeface="Arial" panose="020B0604020202020204" pitchFamily="34" charset="0"/>
                <a:cs typeface="Arial" panose="020B0604020202020204" pitchFamily="34" charset="0"/>
              </a:rPr>
              <a:t>先写出检查堆是否为空和是否为满的代码：</a:t>
            </a:r>
            <a:endParaRPr lang="en-US" altLang="zh-CN" sz="3600" dirty="0">
              <a:latin typeface="Arial" panose="020B0604020202020204" pitchFamily="34" charset="0"/>
              <a:cs typeface="Arial" panose="020B0604020202020204" pitchFamily="34" charset="0"/>
            </a:endParaRPr>
          </a:p>
          <a:p>
            <a:pPr algn="just" eaLnBrk="1" hangingPunct="1">
              <a:spcBef>
                <a:spcPts val="1600"/>
              </a:spcBef>
              <a:defRPr/>
            </a:pPr>
            <a:r>
              <a:rPr lang="zh-CN" altLang="zh-CN" sz="3600" dirty="0">
                <a:latin typeface="Arial" panose="020B0604020202020204" pitchFamily="34" charset="0"/>
                <a:cs typeface="Arial" panose="020B0604020202020204" pitchFamily="34" charset="0"/>
              </a:rPr>
              <a:t>bool  pq_empty(heap  H)</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//@requires  is_heap(H);</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a:t>
            </a:r>
          </a:p>
          <a:p>
            <a:pPr indent="519113" eaLnBrk="1" hangingPunct="1">
              <a:spcBef>
                <a:spcPts val="63"/>
              </a:spcBef>
              <a:defRPr/>
            </a:pPr>
            <a:r>
              <a:rPr lang="zh-CN" altLang="zh-CN" sz="3600" dirty="0">
                <a:latin typeface="Arial" panose="020B0604020202020204" pitchFamily="34" charset="0"/>
                <a:cs typeface="Arial" panose="020B0604020202020204" pitchFamily="34" charset="0"/>
              </a:rPr>
              <a:t>return  H-&gt;next  ==  1;</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a:t>
            </a:r>
          </a:p>
          <a:p>
            <a:pPr eaLnBrk="1" hangingPunct="1">
              <a:spcBef>
                <a:spcPts val="13"/>
              </a:spcBef>
              <a:defRPr/>
            </a:pPr>
            <a:endParaRPr lang="zh-CN" altLang="zh-CN" sz="3600" dirty="0">
              <a:latin typeface="Times New Roman" panose="02020603050405020304" pitchFamily="18" charset="0"/>
              <a:cs typeface="Times New Roman" panose="02020603050405020304" pitchFamily="18" charset="0"/>
            </a:endParaRPr>
          </a:p>
          <a:p>
            <a:pPr algn="just" eaLnBrk="1" hangingPunct="1">
              <a:defRPr/>
            </a:pPr>
            <a:r>
              <a:rPr lang="zh-CN" altLang="zh-CN" sz="3600" dirty="0">
                <a:latin typeface="Arial" panose="020B0604020202020204" pitchFamily="34" charset="0"/>
                <a:cs typeface="Arial" panose="020B0604020202020204" pitchFamily="34" charset="0"/>
              </a:rPr>
              <a:t>bool  pq_full(heap  H)</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//@requires  is_heap(H);</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a:t>
            </a:r>
          </a:p>
          <a:p>
            <a:pPr indent="519113" eaLnBrk="1" hangingPunct="1">
              <a:spcBef>
                <a:spcPts val="63"/>
              </a:spcBef>
              <a:defRPr/>
            </a:pPr>
            <a:r>
              <a:rPr lang="zh-CN" altLang="zh-CN" sz="3600" dirty="0">
                <a:latin typeface="Arial" panose="020B0604020202020204" pitchFamily="34" charset="0"/>
                <a:cs typeface="Arial" panose="020B0604020202020204" pitchFamily="34" charset="0"/>
              </a:rPr>
              <a:t>return  H-&gt;next  ==  H-&gt;limit;</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6E8A854D-4B75-4D72-BCCB-C2501D3731DC}"/>
              </a:ext>
            </a:extLst>
          </p:cNvPr>
          <p:cNvSpPr txBox="1"/>
          <p:nvPr/>
        </p:nvSpPr>
        <p:spPr>
          <a:xfrm>
            <a:off x="990600" y="1295400"/>
            <a:ext cx="11887200" cy="7483475"/>
          </a:xfrm>
          <a:prstGeom prst="rect">
            <a:avLst/>
          </a:prstGeom>
        </p:spPr>
        <p:txBody>
          <a:bodyPr lIns="0" tIns="0" rIns="0" bIns="0">
            <a:spAutoFit/>
          </a:bodyPr>
          <a:lstStyle>
            <a:lvl1pPr marL="20638" indent="369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5000"/>
              </a:lnSpc>
              <a:defRPr/>
            </a:pPr>
            <a:r>
              <a:rPr lang="zh-CN" altLang="en-US" sz="4000" dirty="0">
                <a:latin typeface="Book Antiqua" panose="02040602050305030304" pitchFamily="18" charset="0"/>
              </a:rPr>
              <a:t>建立一个新堆的代码：</a:t>
            </a:r>
            <a:endParaRPr lang="en-US" altLang="zh-CN" sz="4000" dirty="0">
              <a:latin typeface="Book Antiqua" panose="02040602050305030304" pitchFamily="18" charset="0"/>
            </a:endParaRPr>
          </a:p>
          <a:p>
            <a:pPr eaLnBrk="1" hangingPunct="1">
              <a:lnSpc>
                <a:spcPts val="5000"/>
              </a:lnSpc>
              <a:defRPr/>
            </a:pPr>
            <a:r>
              <a:rPr lang="zh-CN" altLang="zh-CN" sz="3600" dirty="0">
                <a:latin typeface="Arial" panose="020B0604020202020204" pitchFamily="34" charset="0"/>
                <a:cs typeface="Arial" panose="020B0604020202020204" pitchFamily="34" charset="0"/>
              </a:rPr>
              <a:t>heap  pq_new(int  capacity)</a:t>
            </a:r>
          </a:p>
          <a:p>
            <a:pPr algn="just" eaLnBrk="1" hangingPunct="1">
              <a:lnSpc>
                <a:spcPts val="5000"/>
              </a:lnSpc>
              <a:spcBef>
                <a:spcPts val="63"/>
              </a:spcBef>
              <a:defRPr/>
            </a:pPr>
            <a:r>
              <a:rPr lang="zh-CN" altLang="zh-CN" sz="3600" dirty="0">
                <a:latin typeface="Arial" panose="020B0604020202020204" pitchFamily="34" charset="0"/>
                <a:cs typeface="Arial" panose="020B0604020202020204" pitchFamily="34" charset="0"/>
              </a:rPr>
              <a:t>//@requires  capacity  &gt;  0;</a:t>
            </a:r>
          </a:p>
          <a:p>
            <a:pPr algn="just" eaLnBrk="1" hangingPunct="1">
              <a:lnSpc>
                <a:spcPts val="5000"/>
              </a:lnSpc>
              <a:spcBef>
                <a:spcPts val="63"/>
              </a:spcBef>
              <a:defRPr/>
            </a:pPr>
            <a:r>
              <a:rPr lang="zh-CN" altLang="zh-CN" sz="3600" dirty="0">
                <a:latin typeface="Arial" panose="020B0604020202020204" pitchFamily="34" charset="0"/>
                <a:cs typeface="Arial" panose="020B0604020202020204" pitchFamily="34" charset="0"/>
              </a:rPr>
              <a:t>//@ensures  is_heap(\result)  &amp;&amp;  pq_empty(\result);</a:t>
            </a:r>
          </a:p>
          <a:p>
            <a:pPr algn="just" eaLnBrk="1" hangingPunct="1">
              <a:lnSpc>
                <a:spcPts val="5000"/>
              </a:lnSpc>
              <a:spcBef>
                <a:spcPts val="63"/>
              </a:spcBef>
              <a:defRPr/>
            </a:pPr>
            <a:r>
              <a:rPr lang="zh-CN" altLang="zh-CN" sz="3600" dirty="0">
                <a:latin typeface="Arial" panose="020B0604020202020204" pitchFamily="34" charset="0"/>
                <a:cs typeface="Arial" panose="020B0604020202020204" pitchFamily="34" charset="0"/>
              </a:rPr>
              <a:t>{</a:t>
            </a:r>
          </a:p>
          <a:p>
            <a:pPr indent="1143000" eaLnBrk="1" hangingPunct="1">
              <a:lnSpc>
                <a:spcPts val="5000"/>
              </a:lnSpc>
              <a:defRPr/>
            </a:pPr>
            <a:r>
              <a:rPr lang="zh-CN" altLang="zh-CN" sz="3600" dirty="0">
                <a:latin typeface="Arial" panose="020B0604020202020204" pitchFamily="34" charset="0"/>
                <a:cs typeface="Arial" panose="020B0604020202020204" pitchFamily="34" charset="0"/>
              </a:rPr>
              <a:t>heap  H  =  alloc(struct  heap_header); </a:t>
            </a:r>
            <a:endParaRPr lang="en-US" altLang="zh-CN" sz="3600" dirty="0">
              <a:latin typeface="Arial" panose="020B0604020202020204" pitchFamily="34" charset="0"/>
              <a:cs typeface="Arial" panose="020B0604020202020204" pitchFamily="34" charset="0"/>
            </a:endParaRPr>
          </a:p>
          <a:p>
            <a:pPr indent="1143000" eaLnBrk="1" hangingPunct="1">
              <a:lnSpc>
                <a:spcPts val="5000"/>
              </a:lnSpc>
              <a:defRPr/>
            </a:pPr>
            <a:r>
              <a:rPr lang="zh-CN" altLang="zh-CN" sz="3600" dirty="0">
                <a:latin typeface="Arial" panose="020B0604020202020204" pitchFamily="34" charset="0"/>
                <a:cs typeface="Arial" panose="020B0604020202020204" pitchFamily="34" charset="0"/>
              </a:rPr>
              <a:t>H-&gt;limit  =  capacity+1;</a:t>
            </a:r>
          </a:p>
          <a:p>
            <a:pPr indent="1143000" eaLnBrk="1" hangingPunct="1">
              <a:lnSpc>
                <a:spcPts val="5000"/>
              </a:lnSpc>
              <a:spcBef>
                <a:spcPts val="63"/>
              </a:spcBef>
              <a:defRPr/>
            </a:pPr>
            <a:r>
              <a:rPr lang="zh-CN" altLang="zh-CN" sz="3600" dirty="0">
                <a:latin typeface="Arial" panose="020B0604020202020204" pitchFamily="34" charset="0"/>
                <a:cs typeface="Arial" panose="020B0604020202020204" pitchFamily="34" charset="0"/>
              </a:rPr>
              <a:t>H-&gt;next  =  1;</a:t>
            </a:r>
          </a:p>
          <a:p>
            <a:pPr indent="1143000" eaLnBrk="1" hangingPunct="1">
              <a:lnSpc>
                <a:spcPts val="5000"/>
              </a:lnSpc>
              <a:defRPr/>
            </a:pPr>
            <a:r>
              <a:rPr lang="zh-CN" altLang="zh-CN" sz="3600" dirty="0">
                <a:latin typeface="Arial" panose="020B0604020202020204" pitchFamily="34" charset="0"/>
                <a:cs typeface="Arial" panose="020B0604020202020204" pitchFamily="34" charset="0"/>
              </a:rPr>
              <a:t>H-&gt;data  =  alloc_array(elem,  capacity+1); </a:t>
            </a:r>
            <a:endParaRPr lang="en-US" altLang="zh-CN" sz="3600" dirty="0">
              <a:latin typeface="Arial" panose="020B0604020202020204" pitchFamily="34" charset="0"/>
              <a:cs typeface="Arial" panose="020B0604020202020204" pitchFamily="34" charset="0"/>
            </a:endParaRPr>
          </a:p>
          <a:p>
            <a:pPr indent="1143000" eaLnBrk="1" hangingPunct="1">
              <a:lnSpc>
                <a:spcPts val="5000"/>
              </a:lnSpc>
              <a:defRPr/>
            </a:pPr>
            <a:r>
              <a:rPr lang="zh-CN" altLang="zh-CN" sz="3600" dirty="0">
                <a:latin typeface="Arial" panose="020B0604020202020204" pitchFamily="34" charset="0"/>
                <a:cs typeface="Arial" panose="020B0604020202020204" pitchFamily="34" charset="0"/>
              </a:rPr>
              <a:t>return  H;</a:t>
            </a:r>
          </a:p>
          <a:p>
            <a:pPr algn="just" eaLnBrk="1" hangingPunct="1">
              <a:lnSpc>
                <a:spcPts val="5000"/>
              </a:lnSpc>
              <a:spcBef>
                <a:spcPts val="63"/>
              </a:spcBef>
              <a:defRPr/>
            </a:pPr>
            <a:r>
              <a:rPr lang="zh-CN" altLang="zh-CN" sz="3600" dirty="0">
                <a:latin typeface="Arial" panose="020B0604020202020204" pitchFamily="34" charset="0"/>
                <a:cs typeface="Arial" panose="020B0604020202020204" pitchFamily="34" charset="0"/>
              </a:rPr>
              <a:t>}</a:t>
            </a:r>
          </a:p>
          <a:p>
            <a:pPr eaLnBrk="1" hangingPunct="1">
              <a:lnSpc>
                <a:spcPct val="150000"/>
              </a:lnSpc>
              <a:defRPr/>
            </a:pP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B4BAE7E1-7EA9-46F4-B1C7-CD11083D35BA}"/>
              </a:ext>
            </a:extLst>
          </p:cNvPr>
          <p:cNvSpPr txBox="1"/>
          <p:nvPr/>
        </p:nvSpPr>
        <p:spPr>
          <a:xfrm>
            <a:off x="1219200" y="533400"/>
            <a:ext cx="10363200" cy="9018751"/>
          </a:xfrm>
          <a:prstGeom prst="rect">
            <a:avLst/>
          </a:prstGeom>
        </p:spPr>
        <p:txBody>
          <a:bodyPr lIns="0" tIns="0" rIns="0" bIns="0">
            <a:spAutoFit/>
          </a:bodyPr>
          <a:lstStyle>
            <a:lvl1pPr marL="20638" indent="369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0638" algn="just" eaLnBrk="1" hangingPunct="1">
              <a:spcBef>
                <a:spcPts val="1188"/>
              </a:spcBef>
              <a:defRPr/>
            </a:pPr>
            <a:r>
              <a:rPr lang="zh-CN" altLang="zh-CN" sz="4000" b="1" dirty="0">
                <a:latin typeface="Book Antiqua" panose="02040602050305030304" pitchFamily="18" charset="0"/>
              </a:rPr>
              <a:t>6 </a:t>
            </a:r>
            <a:r>
              <a:rPr lang="zh-CN" altLang="en-US" sz="4000" b="1" dirty="0">
                <a:latin typeface="Book Antiqua" panose="02040602050305030304" pitchFamily="18" charset="0"/>
              </a:rPr>
              <a:t>插入和上筛</a:t>
            </a:r>
            <a:r>
              <a:rPr lang="en-US" altLang="zh-CN" sz="4000" b="1" dirty="0">
                <a:latin typeface="Book Antiqua" panose="02040602050305030304" pitchFamily="18" charset="0"/>
              </a:rPr>
              <a:t>(</a:t>
            </a:r>
            <a:r>
              <a:rPr lang="zh-CN" altLang="zh-CN" sz="4000" b="1" dirty="0">
                <a:latin typeface="Book Antiqua" panose="02040602050305030304" pitchFamily="18" charset="0"/>
              </a:rPr>
              <a:t>Insert and Sifting Up</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eaLnBrk="1" hangingPunct="1">
              <a:lnSpc>
                <a:spcPct val="103000"/>
              </a:lnSpc>
              <a:spcBef>
                <a:spcPts val="1925"/>
              </a:spcBef>
              <a:defRPr/>
            </a:pPr>
            <a:r>
              <a:rPr lang="zh-CN" altLang="en-US" sz="2800" dirty="0">
                <a:latin typeface="Book Antiqua" panose="02040602050305030304" pitchFamily="18" charset="0"/>
              </a:rPr>
              <a:t>形状不变性告诉我们新元素先放在哪里：</a:t>
            </a:r>
            <a:endParaRPr lang="en-US" altLang="zh-CN" sz="2800" dirty="0">
              <a:latin typeface="Book Antiqua" panose="02040602050305030304" pitchFamily="18" charset="0"/>
            </a:endParaRPr>
          </a:p>
          <a:p>
            <a:pPr eaLnBrk="1" hangingPunct="1">
              <a:lnSpc>
                <a:spcPct val="103000"/>
              </a:lnSpc>
              <a:spcBef>
                <a:spcPts val="1925"/>
              </a:spcBef>
              <a:defRPr/>
            </a:pPr>
            <a:r>
              <a:rPr lang="zh-CN" altLang="zh-CN" sz="2800" dirty="0">
                <a:latin typeface="Arial" panose="020B0604020202020204" pitchFamily="34" charset="0"/>
                <a:cs typeface="Arial" panose="020B0604020202020204" pitchFamily="34" charset="0"/>
              </a:rPr>
              <a:t>void  pq_insert(heap  H,  elem  e)</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//@requires  is_heap(H)  &amp;&amp;  !pq_full(H);</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//@ensures  is_heap(H);</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a:t>
            </a:r>
          </a:p>
          <a:p>
            <a:pPr indent="955675" eaLnBrk="1" hangingPunct="1">
              <a:lnSpc>
                <a:spcPct val="103000"/>
              </a:lnSpc>
              <a:defRPr/>
            </a:pPr>
            <a:r>
              <a:rPr lang="zh-CN" altLang="zh-CN" sz="2800" dirty="0">
                <a:latin typeface="Arial" panose="020B0604020202020204" pitchFamily="34" charset="0"/>
                <a:cs typeface="Arial" panose="020B0604020202020204" pitchFamily="34" charset="0"/>
              </a:rPr>
              <a:t>H-&gt;data[H-&gt;next]  =  e; </a:t>
            </a:r>
            <a:endParaRPr lang="en-US" altLang="zh-CN" sz="2800" dirty="0">
              <a:latin typeface="Arial" panose="020B0604020202020204" pitchFamily="34" charset="0"/>
              <a:cs typeface="Arial" panose="020B0604020202020204" pitchFamily="34" charset="0"/>
            </a:endParaRPr>
          </a:p>
          <a:p>
            <a:pPr indent="955675" eaLnBrk="1" hangingPunct="1">
              <a:lnSpc>
                <a:spcPct val="103000"/>
              </a:lnSpc>
              <a:defRPr/>
            </a:pPr>
            <a:r>
              <a:rPr lang="zh-CN" altLang="zh-CN" sz="2800" dirty="0">
                <a:latin typeface="Arial" panose="020B0604020202020204" pitchFamily="34" charset="0"/>
                <a:cs typeface="Arial" panose="020B0604020202020204" pitchFamily="34" charset="0"/>
              </a:rPr>
              <a:t>(H-&gt;next)++;</a:t>
            </a:r>
          </a:p>
          <a:p>
            <a:pPr indent="955675" eaLnBrk="1" hangingPunct="1">
              <a:spcBef>
                <a:spcPts val="63"/>
              </a:spcBef>
              <a:defRPr/>
            </a:pPr>
            <a:r>
              <a:rPr lang="zh-CN" altLang="zh-CN" sz="2800" dirty="0">
                <a:latin typeface="Arial" panose="020B0604020202020204" pitchFamily="34" charset="0"/>
                <a:cs typeface="Arial" panose="020B0604020202020204" pitchFamily="34" charset="0"/>
              </a:rPr>
              <a:t>...</a:t>
            </a:r>
          </a:p>
          <a:p>
            <a:pPr algn="just" eaLnBrk="1" hangingPunct="1">
              <a:spcBef>
                <a:spcPts val="63"/>
              </a:spcBef>
              <a:defRPr/>
            </a:pPr>
            <a:r>
              <a:rPr lang="zh-CN" altLang="zh-CN" sz="2800" dirty="0">
                <a:latin typeface="Arial" panose="020B0604020202020204" pitchFamily="34" charset="0"/>
                <a:cs typeface="Arial" panose="020B0604020202020204" pitchFamily="34" charset="0"/>
              </a:rPr>
              <a:t>}</a:t>
            </a:r>
          </a:p>
          <a:p>
            <a:pPr algn="just" eaLnBrk="1" hangingPunct="1">
              <a:lnSpc>
                <a:spcPct val="103000"/>
              </a:lnSpc>
              <a:spcBef>
                <a:spcPts val="1450"/>
              </a:spcBef>
              <a:defRPr/>
            </a:pPr>
            <a:r>
              <a:rPr lang="zh-CN" altLang="en-US" sz="2800" dirty="0">
                <a:latin typeface="Book Antiqua" panose="02040602050305030304" pitchFamily="18" charset="0"/>
              </a:rPr>
              <a:t>然后开始上筛</a:t>
            </a:r>
            <a:r>
              <a:rPr lang="en-US" altLang="zh-CN" sz="2800" dirty="0">
                <a:latin typeface="Book Antiqua" panose="02040602050305030304" pitchFamily="18" charset="0"/>
              </a:rPr>
              <a:t>(sift up)</a:t>
            </a:r>
            <a:r>
              <a:rPr lang="zh-CN" altLang="zh-CN" sz="2800" dirty="0">
                <a:latin typeface="Book Antiqua" panose="02040602050305030304" pitchFamily="18" charset="0"/>
              </a:rPr>
              <a:t>:</a:t>
            </a:r>
          </a:p>
          <a:p>
            <a:pPr eaLnBrk="1" hangingPunct="1">
              <a:spcBef>
                <a:spcPts val="1513"/>
              </a:spcBef>
              <a:defRPr/>
            </a:pPr>
            <a:r>
              <a:rPr lang="zh-CN" altLang="zh-CN" sz="2800" dirty="0">
                <a:latin typeface="Arial" panose="020B0604020202020204" pitchFamily="34" charset="0"/>
                <a:cs typeface="Arial" panose="020B0604020202020204" pitchFamily="34" charset="0"/>
              </a:rPr>
              <a:t>int  i  =  H-&gt;next  -  1;</a:t>
            </a:r>
          </a:p>
          <a:p>
            <a:pPr eaLnBrk="1" hangingPunct="1">
              <a:spcBef>
                <a:spcPts val="63"/>
              </a:spcBef>
              <a:defRPr/>
            </a:pPr>
            <a:r>
              <a:rPr lang="zh-CN" altLang="zh-CN" sz="2800" dirty="0">
                <a:latin typeface="Arial" panose="020B0604020202020204" pitchFamily="34" charset="0"/>
                <a:cs typeface="Arial" panose="020B0604020202020204" pitchFamily="34" charset="0"/>
              </a:rPr>
              <a:t>while  (i  &gt;  1  &amp;&amp;  priority(H,i)  &lt;  priority(H,i/2))</a:t>
            </a:r>
          </a:p>
          <a:p>
            <a:pPr eaLnBrk="1" hangingPunct="1">
              <a:spcBef>
                <a:spcPts val="63"/>
              </a:spcBef>
              <a:defRPr/>
            </a:pPr>
            <a:r>
              <a:rPr lang="zh-CN" altLang="zh-CN" sz="2800" dirty="0">
                <a:latin typeface="Arial" panose="020B0604020202020204" pitchFamily="34" charset="0"/>
                <a:cs typeface="Arial" panose="020B0604020202020204" pitchFamily="34" charset="0"/>
              </a:rPr>
              <a:t>{</a:t>
            </a:r>
          </a:p>
          <a:p>
            <a:pPr indent="706438" eaLnBrk="1" hangingPunct="1">
              <a:lnSpc>
                <a:spcPct val="103000"/>
              </a:lnSpc>
              <a:defRPr/>
            </a:pPr>
            <a:r>
              <a:rPr lang="zh-CN" altLang="zh-CN" sz="2800" dirty="0">
                <a:latin typeface="Arial" panose="020B0604020202020204" pitchFamily="34" charset="0"/>
                <a:cs typeface="Arial" panose="020B0604020202020204" pitchFamily="34" charset="0"/>
              </a:rPr>
              <a:t>swap(H-&gt;data,  i,  i/2); </a:t>
            </a:r>
            <a:endParaRPr lang="en-US" altLang="zh-CN" sz="2800" dirty="0">
              <a:latin typeface="Arial" panose="020B0604020202020204" pitchFamily="34" charset="0"/>
              <a:cs typeface="Arial" panose="020B0604020202020204" pitchFamily="34" charset="0"/>
            </a:endParaRPr>
          </a:p>
          <a:p>
            <a:pPr indent="706438" eaLnBrk="1" hangingPunct="1">
              <a:lnSpc>
                <a:spcPct val="103000"/>
              </a:lnSpc>
              <a:defRPr/>
            </a:pPr>
            <a:r>
              <a:rPr lang="zh-CN" altLang="zh-CN" sz="2800" dirty="0">
                <a:latin typeface="Arial" panose="020B0604020202020204" pitchFamily="34" charset="0"/>
                <a:cs typeface="Arial" panose="020B0604020202020204" pitchFamily="34" charset="0"/>
              </a:rPr>
              <a:t>i  =  i/2;</a:t>
            </a:r>
          </a:p>
          <a:p>
            <a:pPr eaLnBrk="1" hangingPunct="1">
              <a:spcBef>
                <a:spcPts val="63"/>
              </a:spcBef>
              <a:defRPr/>
            </a:pPr>
            <a:r>
              <a:rPr lang="zh-CN" altLang="zh-CN"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eaLnBrk="1" hangingPunct="1">
              <a:spcBef>
                <a:spcPts val="63"/>
              </a:spcBef>
              <a:defRPr/>
            </a:pPr>
            <a:r>
              <a:rPr lang="zh-CN" altLang="en-US" sz="2800" dirty="0">
                <a:latin typeface="Arial" panose="020B0604020202020204" pitchFamily="34" charset="0"/>
                <a:cs typeface="Arial" panose="020B0604020202020204" pitchFamily="34" charset="0"/>
              </a:rPr>
              <a:t>其中</a:t>
            </a:r>
            <a:r>
              <a:rPr lang="en-US" altLang="zh-CN" sz="2800" dirty="0">
                <a:latin typeface="Arial" panose="020B0604020202020204" pitchFamily="34" charset="0"/>
                <a:cs typeface="Arial" panose="020B0604020202020204" pitchFamily="34" charset="0"/>
              </a:rPr>
              <a:t>swap</a:t>
            </a:r>
            <a:r>
              <a:rPr lang="zh-CN" altLang="en-US" sz="2800" dirty="0">
                <a:latin typeface="Arial" panose="020B0604020202020204" pitchFamily="34" charset="0"/>
                <a:cs typeface="Arial" panose="020B0604020202020204" pitchFamily="34" charset="0"/>
              </a:rPr>
              <a:t>是用来交换数组中两个位置中元素的一个标准函数。</a:t>
            </a:r>
            <a:endParaRPr lang="zh-CN" altLang="zh-CN" sz="2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5072</TotalTime>
  <Words>3463</Words>
  <Application>Microsoft Office PowerPoint</Application>
  <PresentationFormat>自定义</PresentationFormat>
  <Paragraphs>318</Paragraphs>
  <Slides>23</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Meiryo</vt:lpstr>
      <vt:lpstr>Swis721 Lt BT</vt:lpstr>
      <vt:lpstr>黑体</vt:lpstr>
      <vt:lpstr>宋体</vt:lpstr>
      <vt:lpstr>Arial</vt:lpstr>
      <vt:lpstr>Book Antiqua</vt:lpstr>
      <vt:lpstr>Calibri</vt:lpstr>
      <vt:lpstr>Calibri Light</vt:lpstr>
      <vt:lpstr>Garamond</vt:lpstr>
      <vt:lpstr>Georgia</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jrc</dc:creator>
  <cp:lastModifiedBy>Renchao Jin</cp:lastModifiedBy>
  <cp:revision>101</cp:revision>
  <dcterms:created xsi:type="dcterms:W3CDTF">2015-01-13T18:04:52Z</dcterms:created>
  <dcterms:modified xsi:type="dcterms:W3CDTF">2021-12-16T10:15:33Z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2014-03-19T00:00:00Z</vt:filetime>
  </property>
  <property fmtid="{D5CDD505-2E9C-101B-9397-08002B2CF9AE}" pid="3" name="LastSaved">
    <vt:filetime>2015-01-13T00:00:00Z</vt:filetime>
  </property>
</Properties>
</file>