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9" r:id="rId2"/>
    <p:sldId id="256" r:id="rId3"/>
    <p:sldId id="270" r:id="rId4"/>
    <p:sldId id="257" r:id="rId5"/>
    <p:sldId id="271" r:id="rId6"/>
    <p:sldId id="258" r:id="rId7"/>
    <p:sldId id="278" r:id="rId8"/>
    <p:sldId id="259" r:id="rId9"/>
    <p:sldId id="272" r:id="rId10"/>
    <p:sldId id="273" r:id="rId11"/>
    <p:sldId id="260" r:id="rId12"/>
    <p:sldId id="261" r:id="rId13"/>
    <p:sldId id="274" r:id="rId14"/>
    <p:sldId id="262" r:id="rId15"/>
    <p:sldId id="263" r:id="rId16"/>
    <p:sldId id="264" r:id="rId17"/>
    <p:sldId id="276" r:id="rId18"/>
    <p:sldId id="275" r:id="rId19"/>
    <p:sldId id="266" r:id="rId20"/>
    <p:sldId id="277" r:id="rId21"/>
  </p:sldIdLst>
  <p:sldSz cx="13411200" cy="10058400"/>
  <p:notesSz cx="7772400" cy="100584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80">
          <p15:clr>
            <a:srgbClr val="A4A3A4"/>
          </p15:clr>
        </p15:guide>
        <p15:guide id="2" pos="37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98" y="60"/>
      </p:cViewPr>
      <p:guideLst>
        <p:guide orient="horz" pos="2880"/>
        <p:guide pos="372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38F3F935-AA50-4EA5-A6EA-B672EAE352D2}"/>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9A9C496A-55AE-4D0E-AAC1-62F304F15C44}"/>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9F4A36CA-DD77-4729-989C-728869057AEE}"/>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6EB69661-463D-417E-BC30-EB88863791EA}"/>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5E148850-7658-4817-8915-821CDCE39F52}"/>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222DA107-4E4A-40A7-A36F-4299931F4101}"/>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DF248A5E-06E8-4C13-AE2A-EB44DBEACB09}"/>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F4B9544B-9797-401A-B303-8DD324E4A15E}"/>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1A72948C-4F61-411B-B9EE-6756BDD4D1BD}"/>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784C4917-B1BC-4766-8A3D-5244C68732A3}"/>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7298B671-F558-4DD5-8871-E4C6186DB956}"/>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A033DFA1-C4E6-4A18-B7EA-56BD180DA490}"/>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B6CC6681-BD64-42FC-9F0C-8DEE51E905FB}"/>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69704CD2-BE42-4B0F-89ED-D0075BA2C37B}"/>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0B15498D-FE93-450D-B787-24F9F02BCCDD}"/>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5228B16A-FA25-4C96-8F3E-16A108E2CE4A}"/>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A49E121D-1E31-47AA-943F-FD7F741FCA90}"/>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9DC83F6D-A082-4B70-B8DF-B9BC13B8E125}"/>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a:extLst>
              <a:ext uri="{FF2B5EF4-FFF2-40B4-BE49-F238E27FC236}">
                <a16:creationId xmlns:a16="http://schemas.microsoft.com/office/drawing/2014/main" id="{E04FC79A-A6F5-4FBB-BAAB-148C16FFA2A7}"/>
              </a:ext>
            </a:extLst>
          </p:cNvPr>
          <p:cNvSpPr>
            <a:spLocks noGrp="1"/>
          </p:cNvSpPr>
          <p:nvPr>
            <p:ph type="body" idx="1"/>
          </p:nvPr>
        </p:nvSpPr>
        <p:spPr>
          <a:xfrm>
            <a:off x="0" y="0"/>
            <a:ext cx="0" cy="0"/>
          </a:xfrm>
        </p:spPr>
        <p:txBody>
          <a:bodyPr>
            <a:normAutofit fontScale="25000" lnSpcReduction="20000"/>
          </a:bodyPr>
          <a:lstStyle/>
          <a:p>
            <a:pPr eaLnBrk="1" fontAlgn="auto" hangingPunct="1">
              <a:spcBef>
                <a:spcPts val="0"/>
              </a:spcBef>
              <a:spcAft>
                <a:spcPts val="0"/>
              </a:spcAft>
              <a:defRPr/>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05840" y="3118106"/>
            <a:ext cx="11399520" cy="276999"/>
          </a:xfrm>
          <a:prstGeom prst="rect">
            <a:avLst/>
          </a:prstGeom>
        </p:spPr>
        <p:txBody>
          <a:bodyPr/>
          <a:lstStyle>
            <a:lvl1pPr>
              <a:defRPr/>
            </a:lvl1pPr>
          </a:lstStyle>
          <a:p>
            <a:endParaRPr/>
          </a:p>
        </p:txBody>
      </p:sp>
      <p:sp>
        <p:nvSpPr>
          <p:cNvPr id="3" name="Holder 3"/>
          <p:cNvSpPr>
            <a:spLocks noGrp="1"/>
          </p:cNvSpPr>
          <p:nvPr>
            <p:ph type="subTitle" idx="4"/>
          </p:nvPr>
        </p:nvSpPr>
        <p:spPr>
          <a:xfrm>
            <a:off x="2011683" y="5632706"/>
            <a:ext cx="9387838" cy="276999"/>
          </a:xfrm>
          <a:prstGeom prst="rect">
            <a:avLst/>
          </a:prstGeom>
        </p:spPr>
        <p:txBody>
          <a:bodyPr/>
          <a:lstStyle>
            <a:lvl1pPr>
              <a:defRPr/>
            </a:lvl1pPr>
          </a:lstStyle>
          <a:p>
            <a:endParaRPr/>
          </a:p>
        </p:txBody>
      </p:sp>
      <p:sp>
        <p:nvSpPr>
          <p:cNvPr id="4" name="Holder 4">
            <a:extLst>
              <a:ext uri="{FF2B5EF4-FFF2-40B4-BE49-F238E27FC236}">
                <a16:creationId xmlns:a16="http://schemas.microsoft.com/office/drawing/2014/main" id="{F80BF0DD-5635-4A93-9A38-732BE3E43831}"/>
              </a:ext>
            </a:extLst>
          </p:cNvPr>
          <p:cNvSpPr>
            <a:spLocks noGrp="1"/>
          </p:cNvSpPr>
          <p:nvPr>
            <p:ph type="ftr" sz="quarter" idx="10"/>
          </p:nvPr>
        </p:nvSpPr>
        <p:spPr/>
        <p:txBody>
          <a:bodyPr/>
          <a:lstStyle>
            <a:lvl1pPr>
              <a:defRPr/>
            </a:lvl1pPr>
          </a:lstStyle>
          <a:p>
            <a:pPr>
              <a:defRPr/>
            </a:pPr>
            <a:r>
              <a:rPr lang="en-US"/>
              <a:t>L</a:t>
            </a:r>
            <a:r>
              <a:rPr lang="en-US" sz="1380"/>
              <a:t>ECTUR</a:t>
            </a:r>
            <a:r>
              <a:rPr lang="en-US" sz="1380" spc="-9"/>
              <a:t>E</a:t>
            </a:r>
            <a:r>
              <a:rPr lang="en-US" sz="1380" spc="164"/>
              <a:t> </a:t>
            </a:r>
            <a:r>
              <a:rPr lang="en-US"/>
              <a:t>N</a:t>
            </a:r>
            <a:r>
              <a:rPr lang="en-US" sz="1380"/>
              <a:t>OTE</a:t>
            </a:r>
            <a:r>
              <a:rPr lang="en-US" sz="1380" spc="-9"/>
              <a:t>S</a:t>
            </a:r>
            <a:endParaRPr lang="en-US" spc="0"/>
          </a:p>
        </p:txBody>
      </p:sp>
      <p:sp>
        <p:nvSpPr>
          <p:cNvPr id="5" name="Holder 5">
            <a:extLst>
              <a:ext uri="{FF2B5EF4-FFF2-40B4-BE49-F238E27FC236}">
                <a16:creationId xmlns:a16="http://schemas.microsoft.com/office/drawing/2014/main" id="{A4703750-CE60-4DD1-9A46-F5ADF3A02B26}"/>
              </a:ext>
            </a:extLst>
          </p:cNvPr>
          <p:cNvSpPr>
            <a:spLocks noGrp="1"/>
          </p:cNvSpPr>
          <p:nvPr>
            <p:ph type="dt" sz="half" idx="11"/>
          </p:nvPr>
        </p:nvSpPr>
        <p:spPr/>
        <p:txBody>
          <a:bodyPr/>
          <a:lstStyle>
            <a:lvl1pPr>
              <a:defRPr/>
            </a:lvl1pPr>
          </a:lstStyle>
          <a:p>
            <a:pPr>
              <a:defRPr/>
            </a:pPr>
            <a:r>
              <a:rPr lang="en-US"/>
              <a:t>M</a:t>
            </a:r>
            <a:r>
              <a:rPr lang="en-US" sz="1380"/>
              <a:t>ARC</a:t>
            </a:r>
            <a:r>
              <a:rPr lang="en-US" sz="1380" spc="-17"/>
              <a:t>H</a:t>
            </a:r>
            <a:r>
              <a:rPr lang="en-US" sz="1380" spc="164"/>
              <a:t> </a:t>
            </a:r>
            <a:r>
              <a:rPr lang="en-US" spc="60"/>
              <a:t>25</a:t>
            </a:r>
            <a:r>
              <a:rPr lang="en-US" spc="-9"/>
              <a:t>,</a:t>
            </a:r>
            <a:r>
              <a:rPr lang="en-US" spc="78"/>
              <a:t> </a:t>
            </a:r>
            <a:r>
              <a:rPr lang="en-US" spc="60"/>
              <a:t>201</a:t>
            </a:r>
            <a:r>
              <a:rPr lang="en-US" spc="-9"/>
              <a:t>4</a:t>
            </a:r>
            <a:endParaRPr lang="en-US" sz="1380" spc="0"/>
          </a:p>
        </p:txBody>
      </p:sp>
      <p:sp>
        <p:nvSpPr>
          <p:cNvPr id="6" name="Holder 6">
            <a:extLst>
              <a:ext uri="{FF2B5EF4-FFF2-40B4-BE49-F238E27FC236}">
                <a16:creationId xmlns:a16="http://schemas.microsoft.com/office/drawing/2014/main" id="{FF979EC1-D413-4CF6-BC5D-8AA5E22D08AE}"/>
              </a:ext>
            </a:extLst>
          </p:cNvPr>
          <p:cNvSpPr>
            <a:spLocks noGrp="1"/>
          </p:cNvSpPr>
          <p:nvPr>
            <p:ph type="sldNum" sz="quarter" idx="12"/>
          </p:nvPr>
        </p:nvSpPr>
        <p:spPr/>
        <p:txBody>
          <a:bodyPr/>
          <a:lstStyle>
            <a:lvl1pPr>
              <a:defRPr/>
            </a:lvl1pPr>
          </a:lstStyle>
          <a:p>
            <a:fld id="{55067DAE-2BB4-45B8-B0BA-D3F301611AAF}" type="slidenum">
              <a:rPr lang="zh-CN" altLang="zh-CN"/>
              <a:pPr/>
              <a:t>‹#›</a:t>
            </a:fld>
            <a:endParaRPr lang="zh-CN" altLang="zh-CN"/>
          </a:p>
        </p:txBody>
      </p:sp>
    </p:spTree>
    <p:extLst>
      <p:ext uri="{BB962C8B-B14F-4D97-AF65-F5344CB8AC3E}">
        <p14:creationId xmlns:p14="http://schemas.microsoft.com/office/powerpoint/2010/main" val="4092633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endParaRPr/>
          </a:p>
        </p:txBody>
      </p:sp>
      <p:sp>
        <p:nvSpPr>
          <p:cNvPr id="3" name="Holder 3"/>
          <p:cNvSpPr>
            <a:spLocks noGrp="1"/>
          </p:cNvSpPr>
          <p:nvPr>
            <p:ph type="body" idx="1"/>
          </p:nvPr>
        </p:nvSpPr>
        <p:spPr/>
        <p:txBody>
          <a:bodyPr/>
          <a:lstStyle>
            <a:lvl1pPr>
              <a:defRPr/>
            </a:lvl1pPr>
          </a:lstStyle>
          <a:p>
            <a:endParaRPr/>
          </a:p>
        </p:txBody>
      </p:sp>
      <p:sp>
        <p:nvSpPr>
          <p:cNvPr id="4" name="Holder 4">
            <a:extLst>
              <a:ext uri="{FF2B5EF4-FFF2-40B4-BE49-F238E27FC236}">
                <a16:creationId xmlns:a16="http://schemas.microsoft.com/office/drawing/2014/main" id="{6BA42226-01F1-48BA-97D6-82DAEF513219}"/>
              </a:ext>
            </a:extLst>
          </p:cNvPr>
          <p:cNvSpPr>
            <a:spLocks noGrp="1"/>
          </p:cNvSpPr>
          <p:nvPr>
            <p:ph type="ftr" sz="quarter" idx="10"/>
          </p:nvPr>
        </p:nvSpPr>
        <p:spPr/>
        <p:txBody>
          <a:bodyPr/>
          <a:lstStyle>
            <a:lvl1pPr>
              <a:defRPr/>
            </a:lvl1pPr>
          </a:lstStyle>
          <a:p>
            <a:pPr>
              <a:defRPr/>
            </a:pPr>
            <a:r>
              <a:rPr lang="en-US"/>
              <a:t>L</a:t>
            </a:r>
            <a:r>
              <a:rPr lang="en-US" sz="1380"/>
              <a:t>ECTUR</a:t>
            </a:r>
            <a:r>
              <a:rPr lang="en-US" sz="1380" spc="-9"/>
              <a:t>E</a:t>
            </a:r>
            <a:r>
              <a:rPr lang="en-US" sz="1380" spc="164"/>
              <a:t> </a:t>
            </a:r>
            <a:r>
              <a:rPr lang="en-US"/>
              <a:t>N</a:t>
            </a:r>
            <a:r>
              <a:rPr lang="en-US" sz="1380"/>
              <a:t>OTE</a:t>
            </a:r>
            <a:r>
              <a:rPr lang="en-US" sz="1380" spc="-9"/>
              <a:t>S</a:t>
            </a:r>
            <a:endParaRPr lang="en-US" spc="0"/>
          </a:p>
        </p:txBody>
      </p:sp>
      <p:sp>
        <p:nvSpPr>
          <p:cNvPr id="5" name="Holder 5">
            <a:extLst>
              <a:ext uri="{FF2B5EF4-FFF2-40B4-BE49-F238E27FC236}">
                <a16:creationId xmlns:a16="http://schemas.microsoft.com/office/drawing/2014/main" id="{7859BB1F-B3A1-4292-85F3-D9193CFABDE3}"/>
              </a:ext>
            </a:extLst>
          </p:cNvPr>
          <p:cNvSpPr>
            <a:spLocks noGrp="1"/>
          </p:cNvSpPr>
          <p:nvPr>
            <p:ph type="dt" sz="half" idx="11"/>
          </p:nvPr>
        </p:nvSpPr>
        <p:spPr/>
        <p:txBody>
          <a:bodyPr/>
          <a:lstStyle>
            <a:lvl1pPr>
              <a:defRPr/>
            </a:lvl1pPr>
          </a:lstStyle>
          <a:p>
            <a:pPr>
              <a:defRPr/>
            </a:pPr>
            <a:r>
              <a:rPr lang="en-US"/>
              <a:t>M</a:t>
            </a:r>
            <a:r>
              <a:rPr lang="en-US" sz="1380"/>
              <a:t>ARC</a:t>
            </a:r>
            <a:r>
              <a:rPr lang="en-US" sz="1380" spc="-17"/>
              <a:t>H</a:t>
            </a:r>
            <a:r>
              <a:rPr lang="en-US" sz="1380" spc="164"/>
              <a:t> </a:t>
            </a:r>
            <a:r>
              <a:rPr lang="en-US" spc="60"/>
              <a:t>25</a:t>
            </a:r>
            <a:r>
              <a:rPr lang="en-US" spc="-9"/>
              <a:t>,</a:t>
            </a:r>
            <a:r>
              <a:rPr lang="en-US" spc="78"/>
              <a:t> </a:t>
            </a:r>
            <a:r>
              <a:rPr lang="en-US" spc="60"/>
              <a:t>201</a:t>
            </a:r>
            <a:r>
              <a:rPr lang="en-US" spc="-9"/>
              <a:t>4</a:t>
            </a:r>
            <a:endParaRPr lang="en-US" sz="1380" spc="0"/>
          </a:p>
        </p:txBody>
      </p:sp>
      <p:sp>
        <p:nvSpPr>
          <p:cNvPr id="6" name="Holder 6">
            <a:extLst>
              <a:ext uri="{FF2B5EF4-FFF2-40B4-BE49-F238E27FC236}">
                <a16:creationId xmlns:a16="http://schemas.microsoft.com/office/drawing/2014/main" id="{DE35DF10-E029-41C4-96E9-243854EF9E52}"/>
              </a:ext>
            </a:extLst>
          </p:cNvPr>
          <p:cNvSpPr>
            <a:spLocks noGrp="1"/>
          </p:cNvSpPr>
          <p:nvPr>
            <p:ph type="sldNum" sz="quarter" idx="12"/>
          </p:nvPr>
        </p:nvSpPr>
        <p:spPr/>
        <p:txBody>
          <a:bodyPr/>
          <a:lstStyle>
            <a:lvl1pPr>
              <a:defRPr/>
            </a:lvl1pPr>
          </a:lstStyle>
          <a:p>
            <a:fld id="{AA283EF8-0400-4FE0-A431-26AFCBF95F5B}" type="slidenum">
              <a:rPr lang="zh-CN" altLang="zh-CN"/>
              <a:pPr/>
              <a:t>‹#›</a:t>
            </a:fld>
            <a:endParaRPr lang="zh-CN" altLang="zh-CN"/>
          </a:p>
        </p:txBody>
      </p:sp>
    </p:spTree>
    <p:extLst>
      <p:ext uri="{BB962C8B-B14F-4D97-AF65-F5344CB8AC3E}">
        <p14:creationId xmlns:p14="http://schemas.microsoft.com/office/powerpoint/2010/main" val="385461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endParaRPr/>
          </a:p>
        </p:txBody>
      </p:sp>
      <p:sp>
        <p:nvSpPr>
          <p:cNvPr id="3" name="Holder 3"/>
          <p:cNvSpPr>
            <a:spLocks noGrp="1"/>
          </p:cNvSpPr>
          <p:nvPr>
            <p:ph sz="half" idx="2"/>
          </p:nvPr>
        </p:nvSpPr>
        <p:spPr>
          <a:xfrm>
            <a:off x="670560" y="2313434"/>
            <a:ext cx="5833872" cy="276999"/>
          </a:xfrm>
          <a:prstGeom prst="rect">
            <a:avLst/>
          </a:prstGeom>
        </p:spPr>
        <p:txBody>
          <a:bodyPr/>
          <a:lstStyle>
            <a:lvl1pPr>
              <a:defRPr/>
            </a:lvl1pPr>
          </a:lstStyle>
          <a:p>
            <a:endParaRPr/>
          </a:p>
        </p:txBody>
      </p:sp>
      <p:sp>
        <p:nvSpPr>
          <p:cNvPr id="4" name="Holder 4"/>
          <p:cNvSpPr>
            <a:spLocks noGrp="1"/>
          </p:cNvSpPr>
          <p:nvPr>
            <p:ph sz="half" idx="3"/>
          </p:nvPr>
        </p:nvSpPr>
        <p:spPr>
          <a:xfrm>
            <a:off x="6906766" y="2313434"/>
            <a:ext cx="5833872" cy="276999"/>
          </a:xfrm>
          <a:prstGeom prst="rect">
            <a:avLst/>
          </a:prstGeom>
        </p:spPr>
        <p:txBody>
          <a:bodyPr/>
          <a:lstStyle>
            <a:lvl1pPr>
              <a:defRPr/>
            </a:lvl1pPr>
          </a:lstStyle>
          <a:p>
            <a:endParaRPr/>
          </a:p>
        </p:txBody>
      </p:sp>
      <p:sp>
        <p:nvSpPr>
          <p:cNvPr id="5" name="Holder 4">
            <a:extLst>
              <a:ext uri="{FF2B5EF4-FFF2-40B4-BE49-F238E27FC236}">
                <a16:creationId xmlns:a16="http://schemas.microsoft.com/office/drawing/2014/main" id="{3AA1DE04-FA47-4E62-94C6-D717C8BC2A7C}"/>
              </a:ext>
            </a:extLst>
          </p:cNvPr>
          <p:cNvSpPr>
            <a:spLocks noGrp="1"/>
          </p:cNvSpPr>
          <p:nvPr>
            <p:ph type="ftr" sz="quarter" idx="10"/>
          </p:nvPr>
        </p:nvSpPr>
        <p:spPr/>
        <p:txBody>
          <a:bodyPr/>
          <a:lstStyle>
            <a:lvl1pPr>
              <a:defRPr/>
            </a:lvl1pPr>
          </a:lstStyle>
          <a:p>
            <a:pPr>
              <a:defRPr/>
            </a:pPr>
            <a:r>
              <a:rPr lang="en-US"/>
              <a:t>L</a:t>
            </a:r>
            <a:r>
              <a:rPr lang="en-US" sz="1380"/>
              <a:t>ECTUR</a:t>
            </a:r>
            <a:r>
              <a:rPr lang="en-US" sz="1380" spc="-9"/>
              <a:t>E</a:t>
            </a:r>
            <a:r>
              <a:rPr lang="en-US" sz="1380" spc="164"/>
              <a:t> </a:t>
            </a:r>
            <a:r>
              <a:rPr lang="en-US"/>
              <a:t>N</a:t>
            </a:r>
            <a:r>
              <a:rPr lang="en-US" sz="1380"/>
              <a:t>OTE</a:t>
            </a:r>
            <a:r>
              <a:rPr lang="en-US" sz="1380" spc="-9"/>
              <a:t>S</a:t>
            </a:r>
            <a:endParaRPr lang="en-US" spc="0"/>
          </a:p>
        </p:txBody>
      </p:sp>
      <p:sp>
        <p:nvSpPr>
          <p:cNvPr id="6" name="Holder 5">
            <a:extLst>
              <a:ext uri="{FF2B5EF4-FFF2-40B4-BE49-F238E27FC236}">
                <a16:creationId xmlns:a16="http://schemas.microsoft.com/office/drawing/2014/main" id="{6184BB6F-7D50-4373-885A-A57B55096DEA}"/>
              </a:ext>
            </a:extLst>
          </p:cNvPr>
          <p:cNvSpPr>
            <a:spLocks noGrp="1"/>
          </p:cNvSpPr>
          <p:nvPr>
            <p:ph type="dt" sz="half" idx="11"/>
          </p:nvPr>
        </p:nvSpPr>
        <p:spPr/>
        <p:txBody>
          <a:bodyPr/>
          <a:lstStyle>
            <a:lvl1pPr>
              <a:defRPr/>
            </a:lvl1pPr>
          </a:lstStyle>
          <a:p>
            <a:pPr>
              <a:defRPr/>
            </a:pPr>
            <a:r>
              <a:rPr lang="en-US"/>
              <a:t>M</a:t>
            </a:r>
            <a:r>
              <a:rPr lang="en-US" sz="1380"/>
              <a:t>ARC</a:t>
            </a:r>
            <a:r>
              <a:rPr lang="en-US" sz="1380" spc="-17"/>
              <a:t>H</a:t>
            </a:r>
            <a:r>
              <a:rPr lang="en-US" sz="1380" spc="164"/>
              <a:t> </a:t>
            </a:r>
            <a:r>
              <a:rPr lang="en-US" spc="60"/>
              <a:t>25</a:t>
            </a:r>
            <a:r>
              <a:rPr lang="en-US" spc="-9"/>
              <a:t>,</a:t>
            </a:r>
            <a:r>
              <a:rPr lang="en-US" spc="78"/>
              <a:t> </a:t>
            </a:r>
            <a:r>
              <a:rPr lang="en-US" spc="60"/>
              <a:t>201</a:t>
            </a:r>
            <a:r>
              <a:rPr lang="en-US" spc="-9"/>
              <a:t>4</a:t>
            </a:r>
            <a:endParaRPr lang="en-US" sz="1380" spc="0"/>
          </a:p>
        </p:txBody>
      </p:sp>
      <p:sp>
        <p:nvSpPr>
          <p:cNvPr id="7" name="Holder 6">
            <a:extLst>
              <a:ext uri="{FF2B5EF4-FFF2-40B4-BE49-F238E27FC236}">
                <a16:creationId xmlns:a16="http://schemas.microsoft.com/office/drawing/2014/main" id="{303E20E8-F084-44E8-B8E5-600F1D97E3B4}"/>
              </a:ext>
            </a:extLst>
          </p:cNvPr>
          <p:cNvSpPr>
            <a:spLocks noGrp="1"/>
          </p:cNvSpPr>
          <p:nvPr>
            <p:ph type="sldNum" sz="quarter" idx="12"/>
          </p:nvPr>
        </p:nvSpPr>
        <p:spPr/>
        <p:txBody>
          <a:bodyPr/>
          <a:lstStyle>
            <a:lvl1pPr>
              <a:defRPr/>
            </a:lvl1pPr>
          </a:lstStyle>
          <a:p>
            <a:fld id="{0F183CA2-38BD-46CF-9761-74008B4A00D0}" type="slidenum">
              <a:rPr lang="zh-CN" altLang="zh-CN"/>
              <a:pPr/>
              <a:t>‹#›</a:t>
            </a:fld>
            <a:endParaRPr lang="zh-CN" altLang="zh-CN"/>
          </a:p>
        </p:txBody>
      </p:sp>
    </p:spTree>
    <p:extLst>
      <p:ext uri="{BB962C8B-B14F-4D97-AF65-F5344CB8AC3E}">
        <p14:creationId xmlns:p14="http://schemas.microsoft.com/office/powerpoint/2010/main" val="140994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endParaRPr/>
          </a:p>
        </p:txBody>
      </p:sp>
      <p:sp>
        <p:nvSpPr>
          <p:cNvPr id="3" name="Holder 4">
            <a:extLst>
              <a:ext uri="{FF2B5EF4-FFF2-40B4-BE49-F238E27FC236}">
                <a16:creationId xmlns:a16="http://schemas.microsoft.com/office/drawing/2014/main" id="{D28F88F0-621C-4AB6-8690-810941575722}"/>
              </a:ext>
            </a:extLst>
          </p:cNvPr>
          <p:cNvSpPr>
            <a:spLocks noGrp="1"/>
          </p:cNvSpPr>
          <p:nvPr>
            <p:ph type="ftr" sz="quarter" idx="10"/>
          </p:nvPr>
        </p:nvSpPr>
        <p:spPr/>
        <p:txBody>
          <a:bodyPr/>
          <a:lstStyle>
            <a:lvl1pPr>
              <a:defRPr/>
            </a:lvl1pPr>
          </a:lstStyle>
          <a:p>
            <a:pPr>
              <a:defRPr/>
            </a:pPr>
            <a:r>
              <a:rPr lang="en-US"/>
              <a:t>L</a:t>
            </a:r>
            <a:r>
              <a:rPr lang="en-US" sz="1380"/>
              <a:t>ECTUR</a:t>
            </a:r>
            <a:r>
              <a:rPr lang="en-US" sz="1380" spc="-9"/>
              <a:t>E</a:t>
            </a:r>
            <a:r>
              <a:rPr lang="en-US" sz="1380" spc="164"/>
              <a:t> </a:t>
            </a:r>
            <a:r>
              <a:rPr lang="en-US"/>
              <a:t>N</a:t>
            </a:r>
            <a:r>
              <a:rPr lang="en-US" sz="1380"/>
              <a:t>OTE</a:t>
            </a:r>
            <a:r>
              <a:rPr lang="en-US" sz="1380" spc="-9"/>
              <a:t>S</a:t>
            </a:r>
            <a:endParaRPr lang="en-US" spc="0"/>
          </a:p>
        </p:txBody>
      </p:sp>
      <p:sp>
        <p:nvSpPr>
          <p:cNvPr id="4" name="Holder 5">
            <a:extLst>
              <a:ext uri="{FF2B5EF4-FFF2-40B4-BE49-F238E27FC236}">
                <a16:creationId xmlns:a16="http://schemas.microsoft.com/office/drawing/2014/main" id="{A045267A-026E-4B56-920D-F7B9FCFBA2E1}"/>
              </a:ext>
            </a:extLst>
          </p:cNvPr>
          <p:cNvSpPr>
            <a:spLocks noGrp="1"/>
          </p:cNvSpPr>
          <p:nvPr>
            <p:ph type="dt" sz="half" idx="11"/>
          </p:nvPr>
        </p:nvSpPr>
        <p:spPr/>
        <p:txBody>
          <a:bodyPr/>
          <a:lstStyle>
            <a:lvl1pPr>
              <a:defRPr/>
            </a:lvl1pPr>
          </a:lstStyle>
          <a:p>
            <a:pPr>
              <a:defRPr/>
            </a:pPr>
            <a:r>
              <a:rPr lang="en-US"/>
              <a:t>M</a:t>
            </a:r>
            <a:r>
              <a:rPr lang="en-US" sz="1380"/>
              <a:t>ARC</a:t>
            </a:r>
            <a:r>
              <a:rPr lang="en-US" sz="1380" spc="-17"/>
              <a:t>H</a:t>
            </a:r>
            <a:r>
              <a:rPr lang="en-US" sz="1380" spc="164"/>
              <a:t> </a:t>
            </a:r>
            <a:r>
              <a:rPr lang="en-US" spc="60"/>
              <a:t>25</a:t>
            </a:r>
            <a:r>
              <a:rPr lang="en-US" spc="-9"/>
              <a:t>,</a:t>
            </a:r>
            <a:r>
              <a:rPr lang="en-US" spc="78"/>
              <a:t> </a:t>
            </a:r>
            <a:r>
              <a:rPr lang="en-US" spc="60"/>
              <a:t>201</a:t>
            </a:r>
            <a:r>
              <a:rPr lang="en-US" spc="-9"/>
              <a:t>4</a:t>
            </a:r>
            <a:endParaRPr lang="en-US" sz="1380" spc="0"/>
          </a:p>
        </p:txBody>
      </p:sp>
      <p:sp>
        <p:nvSpPr>
          <p:cNvPr id="5" name="Holder 6">
            <a:extLst>
              <a:ext uri="{FF2B5EF4-FFF2-40B4-BE49-F238E27FC236}">
                <a16:creationId xmlns:a16="http://schemas.microsoft.com/office/drawing/2014/main" id="{A881570C-D14C-48EC-8781-CF21CBAE8590}"/>
              </a:ext>
            </a:extLst>
          </p:cNvPr>
          <p:cNvSpPr>
            <a:spLocks noGrp="1"/>
          </p:cNvSpPr>
          <p:nvPr>
            <p:ph type="sldNum" sz="quarter" idx="12"/>
          </p:nvPr>
        </p:nvSpPr>
        <p:spPr/>
        <p:txBody>
          <a:bodyPr/>
          <a:lstStyle>
            <a:lvl1pPr>
              <a:defRPr/>
            </a:lvl1pPr>
          </a:lstStyle>
          <a:p>
            <a:fld id="{B8B4495D-EBBA-4FD4-8028-28DFECB38D1C}" type="slidenum">
              <a:rPr lang="zh-CN" altLang="zh-CN"/>
              <a:pPr/>
              <a:t>‹#›</a:t>
            </a:fld>
            <a:endParaRPr lang="zh-CN" altLang="zh-CN"/>
          </a:p>
        </p:txBody>
      </p:sp>
    </p:spTree>
    <p:extLst>
      <p:ext uri="{BB962C8B-B14F-4D97-AF65-F5344CB8AC3E}">
        <p14:creationId xmlns:p14="http://schemas.microsoft.com/office/powerpoint/2010/main" val="1311718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5D3015B2-86C1-49E4-9DBF-264CDB1E41F0}"/>
              </a:ext>
            </a:extLst>
          </p:cNvPr>
          <p:cNvSpPr>
            <a:spLocks noGrp="1"/>
          </p:cNvSpPr>
          <p:nvPr>
            <p:ph type="ftr" sz="quarter" idx="10"/>
          </p:nvPr>
        </p:nvSpPr>
        <p:spPr/>
        <p:txBody>
          <a:bodyPr/>
          <a:lstStyle>
            <a:lvl1pPr>
              <a:defRPr/>
            </a:lvl1pPr>
          </a:lstStyle>
          <a:p>
            <a:pPr>
              <a:defRPr/>
            </a:pPr>
            <a:r>
              <a:rPr lang="en-US"/>
              <a:t>L</a:t>
            </a:r>
            <a:r>
              <a:rPr lang="en-US" sz="1380"/>
              <a:t>ECTUR</a:t>
            </a:r>
            <a:r>
              <a:rPr lang="en-US" sz="1380" spc="-9"/>
              <a:t>E</a:t>
            </a:r>
            <a:r>
              <a:rPr lang="en-US" sz="1380" spc="164"/>
              <a:t> </a:t>
            </a:r>
            <a:r>
              <a:rPr lang="en-US"/>
              <a:t>N</a:t>
            </a:r>
            <a:r>
              <a:rPr lang="en-US" sz="1380"/>
              <a:t>OTE</a:t>
            </a:r>
            <a:r>
              <a:rPr lang="en-US" sz="1380" spc="-9"/>
              <a:t>S</a:t>
            </a:r>
            <a:endParaRPr lang="en-US" spc="0"/>
          </a:p>
        </p:txBody>
      </p:sp>
      <p:sp>
        <p:nvSpPr>
          <p:cNvPr id="3" name="Holder 5">
            <a:extLst>
              <a:ext uri="{FF2B5EF4-FFF2-40B4-BE49-F238E27FC236}">
                <a16:creationId xmlns:a16="http://schemas.microsoft.com/office/drawing/2014/main" id="{C9C48A20-B6E0-4A08-9703-84F2B49612B3}"/>
              </a:ext>
            </a:extLst>
          </p:cNvPr>
          <p:cNvSpPr>
            <a:spLocks noGrp="1"/>
          </p:cNvSpPr>
          <p:nvPr>
            <p:ph type="dt" sz="half" idx="11"/>
          </p:nvPr>
        </p:nvSpPr>
        <p:spPr/>
        <p:txBody>
          <a:bodyPr/>
          <a:lstStyle>
            <a:lvl1pPr>
              <a:defRPr/>
            </a:lvl1pPr>
          </a:lstStyle>
          <a:p>
            <a:pPr>
              <a:defRPr/>
            </a:pPr>
            <a:r>
              <a:rPr lang="en-US"/>
              <a:t>M</a:t>
            </a:r>
            <a:r>
              <a:rPr lang="en-US" sz="1380"/>
              <a:t>ARC</a:t>
            </a:r>
            <a:r>
              <a:rPr lang="en-US" sz="1380" spc="-17"/>
              <a:t>H</a:t>
            </a:r>
            <a:r>
              <a:rPr lang="en-US" sz="1380" spc="164"/>
              <a:t> </a:t>
            </a:r>
            <a:r>
              <a:rPr lang="en-US" spc="60"/>
              <a:t>25</a:t>
            </a:r>
            <a:r>
              <a:rPr lang="en-US" spc="-9"/>
              <a:t>,</a:t>
            </a:r>
            <a:r>
              <a:rPr lang="en-US" spc="78"/>
              <a:t> </a:t>
            </a:r>
            <a:r>
              <a:rPr lang="en-US" spc="60"/>
              <a:t>201</a:t>
            </a:r>
            <a:r>
              <a:rPr lang="en-US" spc="-9"/>
              <a:t>4</a:t>
            </a:r>
            <a:endParaRPr lang="en-US" sz="1380" spc="0"/>
          </a:p>
        </p:txBody>
      </p:sp>
      <p:sp>
        <p:nvSpPr>
          <p:cNvPr id="4" name="Holder 6">
            <a:extLst>
              <a:ext uri="{FF2B5EF4-FFF2-40B4-BE49-F238E27FC236}">
                <a16:creationId xmlns:a16="http://schemas.microsoft.com/office/drawing/2014/main" id="{BA4B9515-5FC0-4E0E-988A-5EEA5D36CDC7}"/>
              </a:ext>
            </a:extLst>
          </p:cNvPr>
          <p:cNvSpPr>
            <a:spLocks noGrp="1"/>
          </p:cNvSpPr>
          <p:nvPr>
            <p:ph type="sldNum" sz="quarter" idx="12"/>
          </p:nvPr>
        </p:nvSpPr>
        <p:spPr/>
        <p:txBody>
          <a:bodyPr/>
          <a:lstStyle>
            <a:lvl1pPr>
              <a:defRPr/>
            </a:lvl1pPr>
          </a:lstStyle>
          <a:p>
            <a:fld id="{49A34108-C2E2-41A2-B849-E2296142402F}" type="slidenum">
              <a:rPr lang="zh-CN" altLang="zh-CN"/>
              <a:pPr/>
              <a:t>‹#›</a:t>
            </a:fld>
            <a:endParaRPr lang="zh-CN" altLang="zh-CN"/>
          </a:p>
        </p:txBody>
      </p:sp>
    </p:spTree>
    <p:extLst>
      <p:ext uri="{BB962C8B-B14F-4D97-AF65-F5344CB8AC3E}">
        <p14:creationId xmlns:p14="http://schemas.microsoft.com/office/powerpoint/2010/main" val="15165696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Holder 2">
            <a:extLst>
              <a:ext uri="{FF2B5EF4-FFF2-40B4-BE49-F238E27FC236}">
                <a16:creationId xmlns:a16="http://schemas.microsoft.com/office/drawing/2014/main" id="{6CAAFA22-A4AB-487D-9EB1-4A875F37967D}"/>
              </a:ext>
            </a:extLst>
          </p:cNvPr>
          <p:cNvSpPr>
            <a:spLocks noGrp="1"/>
          </p:cNvSpPr>
          <p:nvPr>
            <p:ph type="title"/>
          </p:nvPr>
        </p:nvSpPr>
        <p:spPr bwMode="auto">
          <a:xfrm>
            <a:off x="669925" y="401638"/>
            <a:ext cx="120713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zh-CN" altLang="zh-CN"/>
          </a:p>
        </p:txBody>
      </p:sp>
      <p:sp>
        <p:nvSpPr>
          <p:cNvPr id="1027" name="Holder 3">
            <a:extLst>
              <a:ext uri="{FF2B5EF4-FFF2-40B4-BE49-F238E27FC236}">
                <a16:creationId xmlns:a16="http://schemas.microsoft.com/office/drawing/2014/main" id="{8AE2D358-B164-44A1-9C3E-445192DA5643}"/>
              </a:ext>
            </a:extLst>
          </p:cNvPr>
          <p:cNvSpPr>
            <a:spLocks noGrp="1"/>
          </p:cNvSpPr>
          <p:nvPr>
            <p:ph type="body" idx="1"/>
          </p:nvPr>
        </p:nvSpPr>
        <p:spPr bwMode="auto">
          <a:xfrm>
            <a:off x="669925" y="2312988"/>
            <a:ext cx="120713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zh-CN" altLang="zh-CN"/>
          </a:p>
        </p:txBody>
      </p:sp>
      <p:sp>
        <p:nvSpPr>
          <p:cNvPr id="4" name="Holder 4">
            <a:extLst>
              <a:ext uri="{FF2B5EF4-FFF2-40B4-BE49-F238E27FC236}">
                <a16:creationId xmlns:a16="http://schemas.microsoft.com/office/drawing/2014/main" id="{BC8866E6-F92A-4FA5-B019-065EE1D8A69B}"/>
              </a:ext>
            </a:extLst>
          </p:cNvPr>
          <p:cNvSpPr>
            <a:spLocks noGrp="1"/>
          </p:cNvSpPr>
          <p:nvPr>
            <p:ph type="ftr" sz="quarter" idx="5"/>
          </p:nvPr>
        </p:nvSpPr>
        <p:spPr>
          <a:xfrm>
            <a:off x="3395663" y="8793163"/>
            <a:ext cx="1671637" cy="265112"/>
          </a:xfrm>
          <a:prstGeom prst="rect">
            <a:avLst/>
          </a:prstGeom>
        </p:spPr>
        <p:txBody>
          <a:bodyPr wrap="square" lIns="0" tIns="0" rIns="0" bIns="0">
            <a:spAutoFit/>
          </a:bodyPr>
          <a:lstStyle>
            <a:lvl1pPr marL="21912" eaLnBrk="1" fontAlgn="auto" hangingPunct="1">
              <a:spcBef>
                <a:spcPts val="0"/>
              </a:spcBef>
              <a:spcAft>
                <a:spcPts val="0"/>
              </a:spcAft>
              <a:defRPr sz="1726" b="0" i="0" spc="52">
                <a:solidFill>
                  <a:schemeClr val="tx1"/>
                </a:solidFill>
                <a:latin typeface="Book Antiqua"/>
                <a:ea typeface="+mn-ea"/>
                <a:cs typeface="Book Antiqua"/>
              </a:defRPr>
            </a:lvl1pPr>
          </a:lstStyle>
          <a:p>
            <a:pPr>
              <a:defRPr/>
            </a:pPr>
            <a:r>
              <a:rPr lang="en-US"/>
              <a:t>L</a:t>
            </a:r>
            <a:r>
              <a:rPr lang="en-US" sz="1380"/>
              <a:t>ECTUR</a:t>
            </a:r>
            <a:r>
              <a:rPr lang="en-US" sz="1380" spc="-9"/>
              <a:t>E</a:t>
            </a:r>
            <a:r>
              <a:rPr lang="en-US" sz="1380" spc="164"/>
              <a:t> </a:t>
            </a:r>
            <a:r>
              <a:rPr lang="en-US"/>
              <a:t>N</a:t>
            </a:r>
            <a:r>
              <a:rPr lang="en-US" sz="1380"/>
              <a:t>OTE</a:t>
            </a:r>
            <a:r>
              <a:rPr lang="en-US" sz="1380" spc="-9"/>
              <a:t>S</a:t>
            </a:r>
            <a:endParaRPr lang="en-US" spc="0"/>
          </a:p>
        </p:txBody>
      </p:sp>
      <p:sp>
        <p:nvSpPr>
          <p:cNvPr id="5" name="Holder 5">
            <a:extLst>
              <a:ext uri="{FF2B5EF4-FFF2-40B4-BE49-F238E27FC236}">
                <a16:creationId xmlns:a16="http://schemas.microsoft.com/office/drawing/2014/main" id="{258D250B-E3C1-4929-80C5-7FE4A15C1F49}"/>
              </a:ext>
            </a:extLst>
          </p:cNvPr>
          <p:cNvSpPr>
            <a:spLocks noGrp="1"/>
          </p:cNvSpPr>
          <p:nvPr>
            <p:ph type="dt" sz="half" idx="6"/>
          </p:nvPr>
        </p:nvSpPr>
        <p:spPr>
          <a:xfrm>
            <a:off x="9577388" y="8793163"/>
            <a:ext cx="1711325" cy="265112"/>
          </a:xfrm>
          <a:prstGeom prst="rect">
            <a:avLst/>
          </a:prstGeom>
        </p:spPr>
        <p:txBody>
          <a:bodyPr wrap="square" lIns="0" tIns="0" rIns="0" bIns="0">
            <a:spAutoFit/>
          </a:bodyPr>
          <a:lstStyle>
            <a:lvl1pPr marL="21912" eaLnBrk="1" fontAlgn="auto" hangingPunct="1">
              <a:spcBef>
                <a:spcPts val="0"/>
              </a:spcBef>
              <a:spcAft>
                <a:spcPts val="0"/>
              </a:spcAft>
              <a:defRPr sz="1726" b="0" i="0" spc="52">
                <a:solidFill>
                  <a:schemeClr val="tx1"/>
                </a:solidFill>
                <a:latin typeface="Book Antiqua"/>
                <a:ea typeface="+mn-ea"/>
                <a:cs typeface="Book Antiqua"/>
              </a:defRPr>
            </a:lvl1pPr>
          </a:lstStyle>
          <a:p>
            <a:pPr>
              <a:defRPr/>
            </a:pPr>
            <a:r>
              <a:rPr lang="en-US"/>
              <a:t>M</a:t>
            </a:r>
            <a:r>
              <a:rPr lang="en-US" sz="1380"/>
              <a:t>ARC</a:t>
            </a:r>
            <a:r>
              <a:rPr lang="en-US" sz="1380" spc="-17"/>
              <a:t>H</a:t>
            </a:r>
            <a:r>
              <a:rPr lang="en-US" sz="1380" spc="164"/>
              <a:t> </a:t>
            </a:r>
            <a:r>
              <a:rPr lang="en-US" spc="60"/>
              <a:t>25</a:t>
            </a:r>
            <a:r>
              <a:rPr lang="en-US" spc="-9"/>
              <a:t>,</a:t>
            </a:r>
            <a:r>
              <a:rPr lang="en-US" spc="78"/>
              <a:t> </a:t>
            </a:r>
            <a:r>
              <a:rPr lang="en-US" spc="60"/>
              <a:t>201</a:t>
            </a:r>
            <a:r>
              <a:rPr lang="en-US" spc="-9"/>
              <a:t>4</a:t>
            </a:r>
            <a:endParaRPr lang="en-US" sz="1380" spc="0"/>
          </a:p>
        </p:txBody>
      </p:sp>
      <p:sp>
        <p:nvSpPr>
          <p:cNvPr id="6" name="Holder 6">
            <a:extLst>
              <a:ext uri="{FF2B5EF4-FFF2-40B4-BE49-F238E27FC236}">
                <a16:creationId xmlns:a16="http://schemas.microsoft.com/office/drawing/2014/main" id="{90CF49B2-2DB4-451C-87A2-1C5255FA25EC}"/>
              </a:ext>
            </a:extLst>
          </p:cNvPr>
          <p:cNvSpPr>
            <a:spLocks noGrp="1"/>
          </p:cNvSpPr>
          <p:nvPr>
            <p:ph type="sldNum" sz="quarter" idx="7"/>
          </p:nvPr>
        </p:nvSpPr>
        <p:spPr>
          <a:xfrm>
            <a:off x="9656763" y="9353550"/>
            <a:ext cx="3084512" cy="277813"/>
          </a:xfrm>
          <a:prstGeom prst="rect">
            <a:avLst/>
          </a:prstGeom>
        </p:spPr>
        <p:txBody>
          <a:bodyPr vert="horz" wrap="square" lIns="0" tIns="0" rIns="0" bIns="0" numCol="1" anchor="t" anchorCtr="0" compatLnSpc="1">
            <a:prstTxWarp prst="textNoShape">
              <a:avLst/>
            </a:prstTxWarp>
            <a:spAutoFit/>
          </a:bodyPr>
          <a:lstStyle>
            <a:lvl1pPr algn="r" eaLnBrk="1" hangingPunct="1">
              <a:defRPr>
                <a:solidFill>
                  <a:srgbClr val="898989"/>
                </a:solidFill>
              </a:defRPr>
            </a:lvl1pPr>
          </a:lstStyle>
          <a:p>
            <a:fld id="{EE3A47DF-4AA9-4D83-9AC9-646ED5E40CCF}" type="slidenum">
              <a:rPr lang="zh-CN" altLang="zh-CN"/>
              <a:pPr/>
              <a:t>‹#›</a:t>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rtl="0" eaLnBrk="0" fontAlgn="base" hangingPunct="0">
        <a:spcBef>
          <a:spcPct val="0"/>
        </a:spcBef>
        <a:spcAft>
          <a:spcPct val="0"/>
        </a:spcAft>
        <a:defRPr>
          <a:solidFill>
            <a:schemeClr val="tx2"/>
          </a:solidFill>
          <a:latin typeface="+mj-lt"/>
          <a:ea typeface="+mj-ea"/>
          <a:cs typeface="+mj-cs"/>
        </a:defRPr>
      </a:lvl1pPr>
      <a:lvl2pPr algn="ctr" rtl="0" eaLnBrk="0" fontAlgn="base" hangingPunct="0">
        <a:spcBef>
          <a:spcPct val="0"/>
        </a:spcBef>
        <a:spcAft>
          <a:spcPct val="0"/>
        </a:spcAft>
        <a:defRPr>
          <a:solidFill>
            <a:schemeClr val="tx2"/>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a:solidFill>
            <a:schemeClr val="tx2"/>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a:solidFill>
            <a:schemeClr val="tx2"/>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a:solidFill>
            <a:schemeClr val="tx2"/>
          </a:solidFill>
          <a:latin typeface="Calibri" panose="020F0502020204030204" pitchFamily="34" charset="0"/>
          <a:ea typeface="宋体" panose="02010600030101010101" pitchFamily="2" charset="-122"/>
        </a:defRPr>
      </a:lvl5pPr>
      <a:lvl6pPr marL="457200" algn="ctr" rtl="0" eaLnBrk="0" fontAlgn="base" hangingPunct="0">
        <a:spcBef>
          <a:spcPct val="0"/>
        </a:spcBef>
        <a:spcAft>
          <a:spcPct val="0"/>
        </a:spcAft>
        <a:defRPr>
          <a:solidFill>
            <a:schemeClr val="tx2"/>
          </a:solidFill>
          <a:latin typeface="Calibri" panose="020F0502020204030204" pitchFamily="34" charset="0"/>
          <a:ea typeface="宋体" panose="02010600030101010101" pitchFamily="2" charset="-122"/>
        </a:defRPr>
      </a:lvl6pPr>
      <a:lvl7pPr marL="914400" algn="ctr" rtl="0" eaLnBrk="0" fontAlgn="base" hangingPunct="0">
        <a:spcBef>
          <a:spcPct val="0"/>
        </a:spcBef>
        <a:spcAft>
          <a:spcPct val="0"/>
        </a:spcAft>
        <a:defRPr>
          <a:solidFill>
            <a:schemeClr val="tx2"/>
          </a:solidFill>
          <a:latin typeface="Calibri" panose="020F0502020204030204" pitchFamily="34" charset="0"/>
          <a:ea typeface="宋体" panose="02010600030101010101" pitchFamily="2" charset="-122"/>
        </a:defRPr>
      </a:lvl7pPr>
      <a:lvl8pPr marL="1371600" algn="ctr" rtl="0" eaLnBrk="0" fontAlgn="base" hangingPunct="0">
        <a:spcBef>
          <a:spcPct val="0"/>
        </a:spcBef>
        <a:spcAft>
          <a:spcPct val="0"/>
        </a:spcAft>
        <a:defRPr>
          <a:solidFill>
            <a:schemeClr val="tx2"/>
          </a:solidFill>
          <a:latin typeface="Calibri" panose="020F0502020204030204" pitchFamily="34" charset="0"/>
          <a:ea typeface="宋体" panose="02010600030101010101" pitchFamily="2" charset="-122"/>
        </a:defRPr>
      </a:lvl8pPr>
      <a:lvl9pPr marL="1828800" algn="ctr" rtl="0" eaLnBrk="0" fontAlgn="base" hangingPunct="0">
        <a:spcBef>
          <a:spcPct val="0"/>
        </a:spcBef>
        <a:spcAft>
          <a:spcPct val="0"/>
        </a:spcAft>
        <a:defRPr>
          <a:solidFill>
            <a:schemeClr val="tx2"/>
          </a:solidFill>
          <a:latin typeface="Calibri" panose="020F0502020204030204" pitchFamily="34" charset="0"/>
          <a:ea typeface="宋体" panose="02010600030101010101" pitchFamily="2" charset="-122"/>
        </a:defRPr>
      </a:lvl9pPr>
    </p:titleStyle>
    <p:bodyStyle>
      <a:lvl1pPr algn="l" rtl="0" eaLnBrk="0" fontAlgn="base" hangingPunct="0">
        <a:spcBef>
          <a:spcPct val="20000"/>
        </a:spcBef>
        <a:spcAft>
          <a:spcPct val="0"/>
        </a:spcAft>
        <a:defRPr>
          <a:solidFill>
            <a:schemeClr val="tx1"/>
          </a:solidFill>
          <a:latin typeface="+mn-lt"/>
          <a:ea typeface="+mn-ea"/>
          <a:cs typeface="+mn-cs"/>
        </a:defRPr>
      </a:lvl1pPr>
      <a:lvl2pPr marL="787400" algn="l" rtl="0" eaLnBrk="0" fontAlgn="base" hangingPunct="0">
        <a:spcBef>
          <a:spcPct val="20000"/>
        </a:spcBef>
        <a:spcAft>
          <a:spcPct val="0"/>
        </a:spcAft>
        <a:defRPr>
          <a:solidFill>
            <a:schemeClr val="tx1"/>
          </a:solidFill>
          <a:latin typeface="+mn-lt"/>
          <a:ea typeface="+mn-ea"/>
          <a:cs typeface="+mn-cs"/>
        </a:defRPr>
      </a:lvl2pPr>
      <a:lvl3pPr marL="1576388" algn="l" rtl="0" eaLnBrk="0" fontAlgn="base" hangingPunct="0">
        <a:spcBef>
          <a:spcPct val="20000"/>
        </a:spcBef>
        <a:spcAft>
          <a:spcPct val="0"/>
        </a:spcAft>
        <a:defRPr>
          <a:solidFill>
            <a:schemeClr val="tx1"/>
          </a:solidFill>
          <a:latin typeface="+mn-lt"/>
          <a:ea typeface="+mn-ea"/>
          <a:cs typeface="+mn-cs"/>
        </a:defRPr>
      </a:lvl3pPr>
      <a:lvl4pPr marL="2365375" algn="l" rtl="0" eaLnBrk="0" fontAlgn="base" hangingPunct="0">
        <a:spcBef>
          <a:spcPct val="20000"/>
        </a:spcBef>
        <a:spcAft>
          <a:spcPct val="0"/>
        </a:spcAft>
        <a:defRPr>
          <a:solidFill>
            <a:schemeClr val="tx1"/>
          </a:solidFill>
          <a:latin typeface="+mn-lt"/>
          <a:ea typeface="+mn-ea"/>
          <a:cs typeface="+mn-cs"/>
        </a:defRPr>
      </a:lvl4pPr>
      <a:lvl5pPr marL="3154363" algn="l" rtl="0" eaLnBrk="0" fontAlgn="base" hangingPunct="0">
        <a:spcBef>
          <a:spcPct val="20000"/>
        </a:spcBef>
        <a:spcAft>
          <a:spcPct val="0"/>
        </a:spcAft>
        <a:defRPr>
          <a:solidFill>
            <a:schemeClr val="tx1"/>
          </a:solidFill>
          <a:latin typeface="+mn-lt"/>
          <a:ea typeface="+mn-ea"/>
          <a:cs typeface="+mn-cs"/>
        </a:defRPr>
      </a:lvl5pPr>
      <a:lvl6pPr marL="3944207">
        <a:defRPr>
          <a:latin typeface="+mn-lt"/>
          <a:ea typeface="+mn-ea"/>
          <a:cs typeface="+mn-cs"/>
        </a:defRPr>
      </a:lvl6pPr>
      <a:lvl7pPr marL="4733048">
        <a:defRPr>
          <a:latin typeface="+mn-lt"/>
          <a:ea typeface="+mn-ea"/>
          <a:cs typeface="+mn-cs"/>
        </a:defRPr>
      </a:lvl7pPr>
      <a:lvl8pPr marL="5521888">
        <a:defRPr>
          <a:latin typeface="+mn-lt"/>
          <a:ea typeface="+mn-ea"/>
          <a:cs typeface="+mn-cs"/>
        </a:defRPr>
      </a:lvl8pPr>
      <a:lvl9pPr marL="6310730">
        <a:defRPr>
          <a:latin typeface="+mn-lt"/>
          <a:ea typeface="+mn-ea"/>
          <a:cs typeface="+mn-cs"/>
        </a:defRPr>
      </a:lvl9pPr>
    </p:bodyStyle>
    <p:otherStyle>
      <a:lvl1pPr marL="0">
        <a:defRPr>
          <a:latin typeface="+mn-lt"/>
          <a:ea typeface="+mn-ea"/>
          <a:cs typeface="+mn-cs"/>
        </a:defRPr>
      </a:lvl1pPr>
      <a:lvl2pPr marL="788842">
        <a:defRPr>
          <a:latin typeface="+mn-lt"/>
          <a:ea typeface="+mn-ea"/>
          <a:cs typeface="+mn-cs"/>
        </a:defRPr>
      </a:lvl2pPr>
      <a:lvl3pPr marL="1577682">
        <a:defRPr>
          <a:latin typeface="+mn-lt"/>
          <a:ea typeface="+mn-ea"/>
          <a:cs typeface="+mn-cs"/>
        </a:defRPr>
      </a:lvl3pPr>
      <a:lvl4pPr marL="2366523">
        <a:defRPr>
          <a:latin typeface="+mn-lt"/>
          <a:ea typeface="+mn-ea"/>
          <a:cs typeface="+mn-cs"/>
        </a:defRPr>
      </a:lvl4pPr>
      <a:lvl5pPr marL="3155365">
        <a:defRPr>
          <a:latin typeface="+mn-lt"/>
          <a:ea typeface="+mn-ea"/>
          <a:cs typeface="+mn-cs"/>
        </a:defRPr>
      </a:lvl5pPr>
      <a:lvl6pPr marL="3944207">
        <a:defRPr>
          <a:latin typeface="+mn-lt"/>
          <a:ea typeface="+mn-ea"/>
          <a:cs typeface="+mn-cs"/>
        </a:defRPr>
      </a:lvl6pPr>
      <a:lvl7pPr marL="4733048">
        <a:defRPr>
          <a:latin typeface="+mn-lt"/>
          <a:ea typeface="+mn-ea"/>
          <a:cs typeface="+mn-cs"/>
        </a:defRPr>
      </a:lvl7pPr>
      <a:lvl8pPr marL="5521888">
        <a:defRPr>
          <a:latin typeface="+mn-lt"/>
          <a:ea typeface="+mn-ea"/>
          <a:cs typeface="+mn-cs"/>
        </a:defRPr>
      </a:lvl8pPr>
      <a:lvl9pPr marL="631073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www.acm.uiuc.edu/webmonkeys/book/c_guide/"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5DC22E9-F31F-439B-8820-52D524559A3C}"/>
              </a:ext>
            </a:extLst>
          </p:cNvPr>
          <p:cNvSpPr txBox="1">
            <a:spLocks/>
          </p:cNvSpPr>
          <p:nvPr/>
        </p:nvSpPr>
        <p:spPr bwMode="auto">
          <a:xfrm>
            <a:off x="2030413" y="2590800"/>
            <a:ext cx="91440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defRPr/>
            </a:pPr>
            <a:r>
              <a:rPr lang="zh-CN" altLang="en-US" dirty="0">
                <a:solidFill>
                  <a:sysClr val="windowText" lastClr="000000"/>
                </a:solidFill>
                <a:latin typeface="Calibri Light" panose="020F0302020204030204"/>
              </a:rPr>
              <a:t>内存管理</a:t>
            </a:r>
            <a:endParaRPr lang="en-US" altLang="zh-CN" dirty="0">
              <a:solidFill>
                <a:sysClr val="windowText" lastClr="000000"/>
              </a:solidFill>
              <a:latin typeface="Calibri Light" panose="020F0302020204030204"/>
            </a:endParaRPr>
          </a:p>
          <a:p>
            <a:pPr eaLnBrk="1" hangingPunct="1">
              <a:defRPr/>
            </a:pPr>
            <a:r>
              <a:rPr lang="en-US" altLang="zh-CN" spc="17" dirty="0">
                <a:latin typeface="Book Antiqua"/>
                <a:cs typeface="Book Antiqua"/>
              </a:rPr>
              <a:t>Memory Management</a:t>
            </a:r>
            <a:endParaRPr lang="zh-CN" altLang="en-US" dirty="0">
              <a:solidFill>
                <a:sysClr val="windowText" lastClr="000000"/>
              </a:solidFill>
              <a:latin typeface="Calibri Light" panose="020F0302020204030204"/>
            </a:endParaRPr>
          </a:p>
        </p:txBody>
      </p:sp>
      <p:sp>
        <p:nvSpPr>
          <p:cNvPr id="2051" name="副标题 2">
            <a:extLst>
              <a:ext uri="{FF2B5EF4-FFF2-40B4-BE49-F238E27FC236}">
                <a16:creationId xmlns:a16="http://schemas.microsoft.com/office/drawing/2014/main" id="{CA485CC1-99C9-4921-9E7E-3B844143622E}"/>
              </a:ext>
            </a:extLst>
          </p:cNvPr>
          <p:cNvSpPr txBox="1">
            <a:spLocks/>
          </p:cNvSpPr>
          <p:nvPr/>
        </p:nvSpPr>
        <p:spPr bwMode="auto">
          <a:xfrm>
            <a:off x="2030413" y="6477000"/>
            <a:ext cx="91440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90000"/>
              </a:lnSpc>
              <a:spcBef>
                <a:spcPts val="1000"/>
              </a:spcBef>
            </a:pPr>
            <a:r>
              <a:rPr lang="zh-CN" altLang="en-US" sz="2400" dirty="0">
                <a:solidFill>
                  <a:srgbClr val="000000"/>
                </a:solidFill>
              </a:rPr>
              <a:t>金人超 教授</a:t>
            </a:r>
            <a:endParaRPr lang="en-US" altLang="zh-CN" sz="2400" dirty="0">
              <a:solidFill>
                <a:srgbClr val="000000"/>
              </a:solidFill>
            </a:endParaRPr>
          </a:p>
          <a:p>
            <a:pPr algn="ctr" eaLnBrk="1" hangingPunct="1">
              <a:lnSpc>
                <a:spcPct val="90000"/>
              </a:lnSpc>
              <a:spcBef>
                <a:spcPts val="1000"/>
              </a:spcBef>
            </a:pPr>
            <a:r>
              <a:rPr lang="zh-CN" altLang="en-US" sz="2400" dirty="0">
                <a:solidFill>
                  <a:srgbClr val="000000"/>
                </a:solidFill>
              </a:rPr>
              <a:t>华中科技大学计算机科学与技术学院</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a:extLst>
              <a:ext uri="{FF2B5EF4-FFF2-40B4-BE49-F238E27FC236}">
                <a16:creationId xmlns:a16="http://schemas.microsoft.com/office/drawing/2014/main" id="{887D9C38-6407-4E7D-AEBC-99256199C2EF}"/>
              </a:ext>
            </a:extLst>
          </p:cNvPr>
          <p:cNvSpPr txBox="1"/>
          <p:nvPr/>
        </p:nvSpPr>
        <p:spPr>
          <a:xfrm>
            <a:off x="838200" y="762000"/>
            <a:ext cx="11887200" cy="8207824"/>
          </a:xfrm>
          <a:prstGeom prst="rect">
            <a:avLst/>
          </a:prstGeom>
        </p:spPr>
        <p:txBody>
          <a:bodyPr lIns="0" tIns="0" rIns="0" bIns="0">
            <a:spAutoFit/>
          </a:bodyPr>
          <a:lstStyle>
            <a:lvl1pPr marL="20638">
              <a:defRPr>
                <a:solidFill>
                  <a:schemeClr val="tx1"/>
                </a:solidFill>
                <a:latin typeface="Calibri" panose="020F0502020204030204" pitchFamily="34" charset="0"/>
                <a:ea typeface="宋体" panose="02010600030101010101" pitchFamily="2" charset="-122"/>
              </a:defRPr>
            </a:lvl1pPr>
            <a:lvl2pPr marL="611188" indent="-588963">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2225" lvl="1" indent="0" algn="just" eaLnBrk="1" hangingPunct="1">
              <a:lnSpc>
                <a:spcPct val="150000"/>
              </a:lnSpc>
              <a:defRPr/>
            </a:pPr>
            <a:r>
              <a:rPr lang="en-US" altLang="zh-CN" sz="4000" b="1" dirty="0">
                <a:latin typeface="Book Antiqua" panose="02040602050305030304" pitchFamily="18" charset="0"/>
              </a:rPr>
              <a:t>3.3 </a:t>
            </a:r>
            <a:r>
              <a:rPr lang="zh-CN" altLang="en-US" sz="4000" b="1" dirty="0">
                <a:latin typeface="Book Antiqua" panose="02040602050305030304" pitchFamily="18" charset="0"/>
              </a:rPr>
              <a:t>真的会有什么后果</a:t>
            </a:r>
            <a:r>
              <a:rPr lang="en-US" altLang="zh-CN" sz="4000" b="1" dirty="0">
                <a:latin typeface="Book Antiqua" panose="02040602050305030304" pitchFamily="18" charset="0"/>
              </a:rPr>
              <a:t>(</a:t>
            </a:r>
            <a:r>
              <a:rPr lang="zh-CN" altLang="zh-CN" sz="4000" b="1" dirty="0">
                <a:latin typeface="Book Antiqua" panose="02040602050305030304" pitchFamily="18" charset="0"/>
              </a:rPr>
              <a:t>What actually happens</a:t>
            </a:r>
            <a:r>
              <a:rPr lang="en-US" altLang="zh-CN" sz="4000" b="1" dirty="0">
                <a:latin typeface="Book Antiqua" panose="02040602050305030304" pitchFamily="18" charset="0"/>
              </a:rPr>
              <a:t>)</a:t>
            </a:r>
            <a:r>
              <a:rPr lang="zh-CN" altLang="zh-CN" sz="4000" b="1" dirty="0">
                <a:latin typeface="Book Antiqua" panose="02040602050305030304" pitchFamily="18" charset="0"/>
              </a:rPr>
              <a:t>?</a:t>
            </a:r>
            <a:endParaRPr lang="en-US" altLang="zh-CN" sz="4000" b="1" dirty="0">
              <a:latin typeface="Book Antiqua" panose="02040602050305030304" pitchFamily="18" charset="0"/>
            </a:endParaRPr>
          </a:p>
          <a:p>
            <a:pPr marL="22225" lvl="1" indent="871538" algn="just" eaLnBrk="1" hangingPunct="1">
              <a:lnSpc>
                <a:spcPct val="150000"/>
              </a:lnSpc>
              <a:defRPr/>
            </a:pPr>
            <a:r>
              <a:rPr lang="zh-CN" altLang="en-US" sz="4000" dirty="0">
                <a:latin typeface="Book Antiqua" panose="02040602050305030304" pitchFamily="18" charset="0"/>
              </a:rPr>
              <a:t>也许啥事没有；也许是程序崩溃了，然后就引起一系列</a:t>
            </a:r>
            <a:r>
              <a:rPr lang="en-US" altLang="zh-CN" sz="4000" dirty="0">
                <a:latin typeface="Book Antiqua" panose="02040602050305030304" pitchFamily="18" charset="0"/>
              </a:rPr>
              <a:t>#%</a:t>
            </a:r>
            <a:r>
              <a:rPr lang="zh-CN" altLang="en-US" sz="4000" dirty="0">
                <a:latin typeface="Book Antiqua" panose="02040602050305030304" pitchFamily="18" charset="0"/>
              </a:rPr>
              <a:t>￥！</a:t>
            </a:r>
            <a:r>
              <a:rPr lang="en-US" altLang="zh-CN" sz="4000" dirty="0">
                <a:latin typeface="Book Antiqua" panose="02040602050305030304" pitchFamily="18" charset="0"/>
              </a:rPr>
              <a:t>%……&amp;</a:t>
            </a:r>
            <a:r>
              <a:rPr lang="zh-CN" altLang="en-US" sz="4000" dirty="0">
                <a:latin typeface="Book Antiqua" panose="02040602050305030304" pitchFamily="18" charset="0"/>
              </a:rPr>
              <a:t>*</a:t>
            </a:r>
            <a:endParaRPr lang="en-US" altLang="zh-CN" sz="4000" dirty="0">
              <a:latin typeface="Book Antiqua" panose="02040602050305030304" pitchFamily="18" charset="0"/>
            </a:endParaRPr>
          </a:p>
          <a:p>
            <a:pPr marL="22225" lvl="1" indent="871538" algn="just" eaLnBrk="1" hangingPunct="1">
              <a:lnSpc>
                <a:spcPct val="150000"/>
              </a:lnSpc>
              <a:defRPr/>
            </a:pPr>
            <a:r>
              <a:rPr lang="zh-CN" altLang="en-US" sz="4000" dirty="0">
                <a:latin typeface="Book Antiqua" panose="02040602050305030304" pitchFamily="18" charset="0"/>
              </a:rPr>
              <a:t>有一个老掉牙的笑话：当你的计算机遇到未定义的行为时，它会唱起生日快乐</a:t>
            </a:r>
            <a:r>
              <a:rPr lang="en-US" altLang="zh-CN" sz="4000" dirty="0">
                <a:latin typeface="Book Antiqua" panose="02040602050305030304" pitchFamily="18" charset="0"/>
                <a:sym typeface="Wingdings" panose="05000000000000000000" pitchFamily="2" charset="2"/>
              </a:rPr>
              <a:t></a:t>
            </a:r>
            <a:r>
              <a:rPr lang="zh-CN" altLang="en-US" sz="4000" dirty="0">
                <a:latin typeface="Book Antiqua" panose="02040602050305030304" pitchFamily="18" charset="0"/>
                <a:sym typeface="Wingdings" panose="05000000000000000000" pitchFamily="2" charset="2"/>
              </a:rPr>
              <a:t>，但也可能</a:t>
            </a:r>
            <a:r>
              <a:rPr lang="zh-CN" altLang="en-US" sz="4000" dirty="0">
                <a:latin typeface="Book Antiqua" panose="02040602050305030304" pitchFamily="18" charset="0"/>
              </a:rPr>
              <a:t>会起火</a:t>
            </a:r>
            <a:r>
              <a:rPr lang="en-US" altLang="zh-CN" sz="4000" dirty="0">
                <a:latin typeface="Book Antiqua" panose="02040602050305030304" pitchFamily="18" charset="0"/>
                <a:sym typeface="Wingdings" panose="05000000000000000000" pitchFamily="2" charset="2"/>
              </a:rPr>
              <a:t></a:t>
            </a:r>
          </a:p>
          <a:p>
            <a:pPr marL="22225" lvl="1" indent="871538" algn="just" eaLnBrk="1" hangingPunct="1">
              <a:lnSpc>
                <a:spcPct val="150000"/>
              </a:lnSpc>
              <a:defRPr/>
            </a:pPr>
            <a:r>
              <a:rPr lang="zh-CN" altLang="en-US" sz="4000" dirty="0">
                <a:latin typeface="Book Antiqua" panose="02040602050305030304" pitchFamily="18" charset="0"/>
                <a:sym typeface="Wingdings" panose="05000000000000000000" pitchFamily="2" charset="2"/>
              </a:rPr>
              <a:t>现实就没那么好笑了：</a:t>
            </a:r>
            <a:endParaRPr lang="en-US" altLang="zh-CN" sz="4000" dirty="0">
              <a:latin typeface="Book Antiqua" panose="02040602050305030304" pitchFamily="18" charset="0"/>
              <a:sym typeface="Wingdings" panose="05000000000000000000" pitchFamily="2" charset="2"/>
            </a:endParaRPr>
          </a:p>
          <a:p>
            <a:pPr marL="22225" lvl="1" indent="871538" algn="just" eaLnBrk="1" hangingPunct="1">
              <a:lnSpc>
                <a:spcPct val="150000"/>
              </a:lnSpc>
              <a:defRPr/>
            </a:pPr>
            <a:r>
              <a:rPr lang="en-US" altLang="zh-CN" sz="4000" dirty="0">
                <a:latin typeface="Book Antiqua" panose="02040602050305030304" pitchFamily="18" charset="0"/>
              </a:rPr>
              <a:t>2010</a:t>
            </a:r>
            <a:r>
              <a:rPr lang="zh-CN" altLang="en-US" sz="4000" dirty="0">
                <a:latin typeface="Book Antiqua" panose="02040602050305030304" pitchFamily="18" charset="0"/>
              </a:rPr>
              <a:t>年，美国华盛顿特区一个网上投票主页唱起密歇根大学的战歌</a:t>
            </a:r>
            <a:r>
              <a:rPr lang="en-US" altLang="zh-CN" sz="4000" dirty="0">
                <a:latin typeface="Book Antiqua" panose="02040602050305030304" pitchFamily="18" charset="0"/>
              </a:rPr>
              <a:t>(fight song)</a:t>
            </a:r>
            <a:r>
              <a:rPr lang="zh-CN" altLang="en-US" sz="4000" dirty="0">
                <a:latin typeface="Book Antiqua" panose="02040602050305030304" pitchFamily="18" charset="0"/>
              </a:rPr>
              <a:t>；另一次，伊朗的一个用于铀浓缩的离心机因蠕虫病毒感染而遭到物理破坏。</a:t>
            </a:r>
            <a:endParaRPr lang="zh-CN" altLang="zh-CN" sz="2000" dirty="0">
              <a:latin typeface="Book Antiqua" panose="0204060205030503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object 6">
            <a:extLst>
              <a:ext uri="{FF2B5EF4-FFF2-40B4-BE49-F238E27FC236}">
                <a16:creationId xmlns:a16="http://schemas.microsoft.com/office/drawing/2014/main" id="{C8EC0DD6-B70F-4465-9665-8F32C42044FE}"/>
              </a:ext>
            </a:extLst>
          </p:cNvPr>
          <p:cNvSpPr txBox="1">
            <a:spLocks noChangeArrowheads="1"/>
          </p:cNvSpPr>
          <p:nvPr/>
        </p:nvSpPr>
        <p:spPr bwMode="auto">
          <a:xfrm>
            <a:off x="685800" y="609600"/>
            <a:ext cx="12039600" cy="874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06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spcBef>
                <a:spcPts val="1213"/>
              </a:spcBef>
              <a:defRPr/>
            </a:pPr>
            <a:r>
              <a:rPr lang="zh-CN" altLang="zh-CN" sz="4000" b="1" dirty="0">
                <a:latin typeface="Book Antiqua" panose="02040602050305030304" pitchFamily="18" charset="0"/>
              </a:rPr>
              <a:t>4</a:t>
            </a:r>
            <a:r>
              <a:rPr lang="en-US" altLang="zh-CN" sz="4000" b="1" dirty="0">
                <a:latin typeface="Book Antiqua" panose="02040602050305030304" pitchFamily="18" charset="0"/>
              </a:rPr>
              <a:t> </a:t>
            </a:r>
            <a:r>
              <a:rPr lang="zh-CN" altLang="en-US" sz="4000" b="1" dirty="0">
                <a:latin typeface="Book Antiqua" panose="02040602050305030304" pitchFamily="18" charset="0"/>
              </a:rPr>
              <a:t>内存分配</a:t>
            </a:r>
            <a:r>
              <a:rPr lang="en-US" altLang="zh-CN" sz="4000" b="1" dirty="0">
                <a:latin typeface="Book Antiqua" panose="02040602050305030304" pitchFamily="18" charset="0"/>
              </a:rPr>
              <a:t>(</a:t>
            </a:r>
            <a:r>
              <a:rPr lang="zh-CN" altLang="zh-CN" sz="4000" b="1" dirty="0">
                <a:latin typeface="Book Antiqua" panose="02040602050305030304" pitchFamily="18" charset="0"/>
              </a:rPr>
              <a:t>Memory Allocation</a:t>
            </a:r>
            <a:r>
              <a:rPr lang="en-US" altLang="zh-CN" sz="4000" b="1" dirty="0">
                <a:latin typeface="Book Antiqua" panose="02040602050305030304" pitchFamily="18" charset="0"/>
              </a:rPr>
              <a:t>)</a:t>
            </a:r>
            <a:endParaRPr lang="zh-CN" altLang="zh-CN" sz="4000" dirty="0">
              <a:latin typeface="Book Antiqua" panose="02040602050305030304" pitchFamily="18" charset="0"/>
            </a:endParaRPr>
          </a:p>
          <a:p>
            <a:pPr eaLnBrk="1" hangingPunct="1">
              <a:lnSpc>
                <a:spcPts val="5000"/>
              </a:lnSpc>
              <a:spcBef>
                <a:spcPts val="1200"/>
              </a:spcBef>
              <a:defRPr/>
            </a:pPr>
            <a:r>
              <a:rPr lang="en-US" altLang="zh-CN" sz="3600" dirty="0">
                <a:latin typeface="Book Antiqua" panose="02040602050305030304" pitchFamily="18" charset="0"/>
              </a:rPr>
              <a:t>C</a:t>
            </a:r>
            <a:r>
              <a:rPr lang="zh-CN" altLang="en-US" sz="3600" dirty="0">
                <a:latin typeface="Arial" panose="020B0604020202020204" pitchFamily="34" charset="0"/>
                <a:cs typeface="Arial" panose="020B0604020202020204" pitchFamily="34" charset="0"/>
              </a:rPr>
              <a:t>中：</a:t>
            </a:r>
            <a:r>
              <a:rPr lang="zh-CN" altLang="zh-CN" sz="3600" dirty="0">
                <a:latin typeface="Arial" panose="020B0604020202020204" pitchFamily="34" charset="0"/>
                <a:cs typeface="Arial" panose="020B0604020202020204" pitchFamily="34" charset="0"/>
              </a:rPr>
              <a:t>malloc(sizeof(t))</a:t>
            </a:r>
            <a:r>
              <a:rPr lang="zh-CN" altLang="en-US" sz="3600" dirty="0">
                <a:latin typeface="Arial" panose="020B0604020202020204" pitchFamily="34" charset="0"/>
                <a:cs typeface="Arial" panose="020B0604020202020204" pitchFamily="34" charset="0"/>
              </a:rPr>
              <a:t>，</a:t>
            </a:r>
            <a:r>
              <a:rPr lang="en-US" altLang="zh-CN" sz="3600" dirty="0">
                <a:latin typeface="Arial" panose="020B0604020202020204" pitchFamily="34" charset="0"/>
                <a:cs typeface="Arial" panose="020B0604020202020204" pitchFamily="34" charset="0"/>
              </a:rPr>
              <a:t>t</a:t>
            </a:r>
            <a:r>
              <a:rPr lang="zh-CN" altLang="en-US" sz="3600" dirty="0">
                <a:latin typeface="Arial" panose="020B0604020202020204" pitchFamily="34" charset="0"/>
                <a:cs typeface="Arial" panose="020B0604020202020204" pitchFamily="34" charset="0"/>
              </a:rPr>
              <a:t>是一个类型，返回的是</a:t>
            </a:r>
            <a:r>
              <a:rPr lang="en-US" altLang="zh-CN" sz="3600" dirty="0">
                <a:latin typeface="Arial" panose="020B0604020202020204" pitchFamily="34" charset="0"/>
                <a:cs typeface="Arial" panose="020B0604020202020204" pitchFamily="34" charset="0"/>
              </a:rPr>
              <a:t>void</a:t>
            </a:r>
            <a:r>
              <a:rPr lang="zh-CN" altLang="en-US" sz="3600" dirty="0">
                <a:latin typeface="Arial" panose="020B0604020202020204" pitchFamily="34" charset="0"/>
                <a:cs typeface="Arial" panose="020B0604020202020204" pitchFamily="34" charset="0"/>
              </a:rPr>
              <a:t>*类型；</a:t>
            </a:r>
            <a:endParaRPr lang="zh-CN" altLang="zh-CN" sz="3600" dirty="0">
              <a:latin typeface="Book Antiqua" panose="02040602050305030304" pitchFamily="18" charset="0"/>
            </a:endParaRPr>
          </a:p>
          <a:p>
            <a:pPr algn="just" eaLnBrk="1" hangingPunct="1">
              <a:lnSpc>
                <a:spcPts val="5000"/>
              </a:lnSpc>
              <a:defRPr/>
            </a:pPr>
            <a:r>
              <a:rPr lang="zh-CN" altLang="zh-CN" sz="3600" dirty="0">
                <a:latin typeface="Book Antiqua" panose="02040602050305030304" pitchFamily="18" charset="0"/>
              </a:rPr>
              <a:t>C0</a:t>
            </a:r>
            <a:r>
              <a:rPr lang="zh-CN" altLang="en-US" sz="3600" dirty="0">
                <a:latin typeface="Book Antiqua" panose="02040602050305030304" pitchFamily="18" charset="0"/>
              </a:rPr>
              <a:t>中：</a:t>
            </a:r>
            <a:r>
              <a:rPr lang="zh-CN" altLang="zh-CN" sz="3600" dirty="0">
                <a:latin typeface="Arial" panose="020B0604020202020204" pitchFamily="34" charset="0"/>
                <a:cs typeface="Arial" panose="020B0604020202020204" pitchFamily="34" charset="0"/>
              </a:rPr>
              <a:t>alloc(t)</a:t>
            </a:r>
            <a:r>
              <a:rPr lang="zh-CN" altLang="en-US" sz="3600" dirty="0">
                <a:latin typeface="Arial" panose="020B0604020202020204" pitchFamily="34" charset="0"/>
                <a:cs typeface="Arial" panose="020B0604020202020204" pitchFamily="34" charset="0"/>
              </a:rPr>
              <a:t>，返回的是</a:t>
            </a:r>
            <a:r>
              <a:rPr lang="en-US" altLang="zh-CN" sz="3600" dirty="0">
                <a:latin typeface="Arial" panose="020B0604020202020204" pitchFamily="34" charset="0"/>
                <a:cs typeface="Arial" panose="020B0604020202020204" pitchFamily="34" charset="0"/>
              </a:rPr>
              <a:t>t</a:t>
            </a:r>
            <a:r>
              <a:rPr lang="zh-CN" altLang="en-US" sz="3600" dirty="0">
                <a:latin typeface="Arial" panose="020B0604020202020204" pitchFamily="34" charset="0"/>
                <a:cs typeface="Arial" panose="020B0604020202020204" pitchFamily="34" charset="0"/>
              </a:rPr>
              <a:t>*类型。</a:t>
            </a:r>
            <a:endParaRPr lang="en-US" altLang="zh-CN" sz="3600" dirty="0">
              <a:latin typeface="Arial" panose="020B0604020202020204" pitchFamily="34" charset="0"/>
              <a:cs typeface="Arial" panose="020B0604020202020204" pitchFamily="34" charset="0"/>
            </a:endParaRPr>
          </a:p>
          <a:p>
            <a:pPr algn="just" eaLnBrk="1" hangingPunct="1">
              <a:lnSpc>
                <a:spcPts val="5000"/>
              </a:lnSpc>
              <a:defRPr/>
            </a:pPr>
            <a:r>
              <a:rPr lang="zh-CN" altLang="zh-CN" sz="3600" dirty="0">
                <a:latin typeface="Book Antiqua" panose="02040602050305030304" pitchFamily="18" charset="0"/>
              </a:rPr>
              <a:t>C</a:t>
            </a:r>
            <a:r>
              <a:rPr lang="zh-CN" altLang="en-US" sz="3600" dirty="0">
                <a:latin typeface="Book Antiqua" panose="02040602050305030304" pitchFamily="18" charset="0"/>
              </a:rPr>
              <a:t>不检查类型是否匹配，既可以写：</a:t>
            </a:r>
            <a:endParaRPr lang="en-US" altLang="zh-CN" sz="3600" dirty="0">
              <a:latin typeface="Book Antiqua" panose="02040602050305030304" pitchFamily="18" charset="0"/>
            </a:endParaRPr>
          </a:p>
          <a:p>
            <a:pPr indent="698500" algn="just" eaLnBrk="1" hangingPunct="1">
              <a:lnSpc>
                <a:spcPts val="5000"/>
              </a:lnSpc>
              <a:defRPr/>
            </a:pPr>
            <a:r>
              <a:rPr lang="zh-CN" altLang="zh-CN" sz="3600" dirty="0">
                <a:latin typeface="Arial" panose="020B0604020202020204" pitchFamily="34" charset="0"/>
                <a:cs typeface="Arial" panose="020B0604020202020204" pitchFamily="34" charset="0"/>
              </a:rPr>
              <a:t>int*  p  =  malloc(sizeof(int));</a:t>
            </a:r>
            <a:endParaRPr lang="en-US" altLang="zh-CN" sz="3600" dirty="0">
              <a:latin typeface="Arial" panose="020B0604020202020204" pitchFamily="34" charset="0"/>
              <a:cs typeface="Arial" panose="020B0604020202020204" pitchFamily="34" charset="0"/>
            </a:endParaRPr>
          </a:p>
          <a:p>
            <a:pPr algn="just" eaLnBrk="1" hangingPunct="1">
              <a:lnSpc>
                <a:spcPts val="5000"/>
              </a:lnSpc>
              <a:defRPr/>
            </a:pPr>
            <a:r>
              <a:rPr lang="zh-CN" altLang="en-US" sz="3600" dirty="0">
                <a:latin typeface="Book Antiqua" panose="02040602050305030304" pitchFamily="18" charset="0"/>
              </a:rPr>
              <a:t>也可以写：</a:t>
            </a:r>
            <a:endParaRPr lang="en-US" altLang="zh-CN" sz="3600" dirty="0">
              <a:latin typeface="Book Antiqua" panose="02040602050305030304" pitchFamily="18" charset="0"/>
            </a:endParaRPr>
          </a:p>
          <a:p>
            <a:pPr indent="698500" algn="just" eaLnBrk="1" hangingPunct="1">
              <a:lnSpc>
                <a:spcPts val="5000"/>
              </a:lnSpc>
              <a:defRPr/>
            </a:pPr>
            <a:r>
              <a:rPr lang="zh-CN" altLang="zh-CN" sz="3600" dirty="0">
                <a:latin typeface="Arial" panose="020B0604020202020204" pitchFamily="34" charset="0"/>
                <a:cs typeface="Arial" panose="020B0604020202020204" pitchFamily="34" charset="0"/>
              </a:rPr>
              <a:t>int*  p  =  malloc(sizeof(char));</a:t>
            </a:r>
            <a:endParaRPr lang="en-US" altLang="zh-CN" sz="3600" dirty="0">
              <a:latin typeface="Arial" panose="020B0604020202020204" pitchFamily="34" charset="0"/>
              <a:cs typeface="Arial" panose="020B0604020202020204" pitchFamily="34" charset="0"/>
            </a:endParaRPr>
          </a:p>
          <a:p>
            <a:pPr algn="just" eaLnBrk="1" hangingPunct="1">
              <a:lnSpc>
                <a:spcPts val="5000"/>
              </a:lnSpc>
              <a:defRPr/>
            </a:pPr>
            <a:r>
              <a:rPr lang="zh-CN" altLang="en-US" sz="3600" dirty="0">
                <a:latin typeface="Arial" panose="020B0604020202020204" pitchFamily="34" charset="0"/>
                <a:cs typeface="Arial" panose="020B0604020202020204" pitchFamily="34" charset="0"/>
              </a:rPr>
              <a:t>但这一句的结果无定义。</a:t>
            </a:r>
            <a:endParaRPr lang="en-US" altLang="zh-CN" sz="3600" dirty="0">
              <a:latin typeface="Arial" panose="020B0604020202020204" pitchFamily="34" charset="0"/>
              <a:cs typeface="Arial" panose="020B0604020202020204" pitchFamily="34" charset="0"/>
            </a:endParaRPr>
          </a:p>
          <a:p>
            <a:pPr algn="just" eaLnBrk="1" hangingPunct="1">
              <a:lnSpc>
                <a:spcPts val="5000"/>
              </a:lnSpc>
              <a:defRPr/>
            </a:pPr>
            <a:r>
              <a:rPr lang="zh-CN" altLang="en-US" sz="3600" dirty="0">
                <a:latin typeface="Arial" panose="020B0604020202020204" pitchFamily="34" charset="0"/>
                <a:cs typeface="Arial" panose="020B0604020202020204" pitchFamily="34" charset="0"/>
              </a:rPr>
              <a:t>并且</a:t>
            </a:r>
            <a:r>
              <a:rPr lang="en-US" altLang="zh-CN" sz="3600" dirty="0" err="1">
                <a:latin typeface="Arial" panose="020B0604020202020204" pitchFamily="34" charset="0"/>
                <a:cs typeface="Arial" panose="020B0604020202020204" pitchFamily="34" charset="0"/>
              </a:rPr>
              <a:t>malloc</a:t>
            </a:r>
            <a:r>
              <a:rPr lang="zh-CN" altLang="en-US" sz="3600" dirty="0">
                <a:latin typeface="Arial" panose="020B0604020202020204" pitchFamily="34" charset="0"/>
                <a:cs typeface="Arial" panose="020B0604020202020204" pitchFamily="34" charset="0"/>
              </a:rPr>
              <a:t>不保证它返回的内存是已初始化过的，因此：</a:t>
            </a:r>
            <a:endParaRPr lang="en-US" altLang="zh-CN" sz="3600" dirty="0">
              <a:latin typeface="Arial" panose="020B0604020202020204" pitchFamily="34" charset="0"/>
              <a:cs typeface="Arial" panose="020B0604020202020204" pitchFamily="34" charset="0"/>
            </a:endParaRPr>
          </a:p>
          <a:p>
            <a:pPr indent="698500" algn="just" eaLnBrk="1" hangingPunct="1">
              <a:lnSpc>
                <a:spcPts val="5000"/>
              </a:lnSpc>
              <a:defRPr/>
            </a:pPr>
            <a:r>
              <a:rPr lang="zh-CN" altLang="zh-CN" sz="3600" dirty="0">
                <a:latin typeface="Arial" panose="020B0604020202020204" pitchFamily="34" charset="0"/>
                <a:cs typeface="Arial" panose="020B0604020202020204" pitchFamily="34" charset="0"/>
              </a:rPr>
              <a:t>int*  p  =  malloc(sizeof(char)); </a:t>
            </a:r>
            <a:endParaRPr lang="en-US" altLang="zh-CN" sz="3600" dirty="0">
              <a:latin typeface="Arial" panose="020B0604020202020204" pitchFamily="34" charset="0"/>
              <a:cs typeface="Arial" panose="020B0604020202020204" pitchFamily="34" charset="0"/>
            </a:endParaRPr>
          </a:p>
          <a:p>
            <a:pPr indent="698500" algn="just" eaLnBrk="1" hangingPunct="1">
              <a:lnSpc>
                <a:spcPts val="5000"/>
              </a:lnSpc>
              <a:defRPr/>
            </a:pPr>
            <a:r>
              <a:rPr lang="zh-CN" altLang="zh-CN" sz="3600" dirty="0">
                <a:latin typeface="Arial" panose="020B0604020202020204" pitchFamily="34" charset="0"/>
                <a:cs typeface="Arial" panose="020B0604020202020204" pitchFamily="34" charset="0"/>
              </a:rPr>
              <a:t>printf("%d\n",  *p);</a:t>
            </a:r>
            <a:endParaRPr lang="en-US" altLang="zh-CN" sz="3600" dirty="0">
              <a:latin typeface="Arial" panose="020B0604020202020204" pitchFamily="34" charset="0"/>
              <a:cs typeface="Arial" panose="020B0604020202020204" pitchFamily="34" charset="0"/>
            </a:endParaRPr>
          </a:p>
          <a:p>
            <a:pPr algn="just" eaLnBrk="1" hangingPunct="1">
              <a:lnSpc>
                <a:spcPts val="5000"/>
              </a:lnSpc>
              <a:defRPr/>
            </a:pPr>
            <a:r>
              <a:rPr lang="zh-CN" altLang="zh-CN" sz="3600" dirty="0">
                <a:latin typeface="Book Antiqua" panose="02040602050305030304" pitchFamily="18" charset="0"/>
              </a:rPr>
              <a:t>Valgrind </a:t>
            </a:r>
            <a:r>
              <a:rPr lang="zh-CN" altLang="en-US" sz="3600" dirty="0">
                <a:latin typeface="Book Antiqua" panose="02040602050305030304" pitchFamily="18" charset="0"/>
              </a:rPr>
              <a:t>将会报运行时错误：</a:t>
            </a:r>
            <a:endParaRPr lang="en-US" altLang="zh-CN" sz="3600" dirty="0">
              <a:latin typeface="Book Antiqua" panose="02040602050305030304" pitchFamily="18" charset="0"/>
            </a:endParaRPr>
          </a:p>
          <a:p>
            <a:pPr algn="just" eaLnBrk="1" hangingPunct="1">
              <a:lnSpc>
                <a:spcPts val="5000"/>
              </a:lnSpc>
              <a:defRPr/>
            </a:pPr>
            <a:r>
              <a:rPr lang="en-US" altLang="zh-CN" sz="3600" dirty="0">
                <a:latin typeface="Book Antiqua" panose="02040602050305030304" pitchFamily="18" charset="0"/>
              </a:rPr>
              <a:t>    </a:t>
            </a:r>
            <a:r>
              <a:rPr lang="zh-CN" altLang="zh-CN" sz="3600" dirty="0">
                <a:latin typeface="Book Antiqua" panose="02040602050305030304" pitchFamily="18" charset="0"/>
              </a:rPr>
              <a:t>“</a:t>
            </a:r>
            <a:r>
              <a:rPr lang="zh-CN" altLang="zh-CN" sz="3600" dirty="0">
                <a:latin typeface="Arial" panose="020B0604020202020204" pitchFamily="34" charset="0"/>
                <a:cs typeface="Arial" panose="020B0604020202020204" pitchFamily="34" charset="0"/>
              </a:rPr>
              <a:t>Use  of  uninitialised  value  of  size  8</a:t>
            </a:r>
            <a:r>
              <a:rPr lang="zh-CN" altLang="zh-CN" sz="3600" dirty="0">
                <a:latin typeface="Book Antiqua" panose="02040602050305030304" pitchFamily="18" charset="0"/>
              </a:rPr>
              <a:t>”</a:t>
            </a:r>
          </a:p>
          <a:p>
            <a:pPr algn="just" eaLnBrk="1" hangingPunct="1">
              <a:lnSpc>
                <a:spcPct val="103000"/>
              </a:lnSpc>
              <a:defRPr/>
            </a:pPr>
            <a:endParaRPr lang="zh-CN" altLang="zh-CN"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a:extLst>
              <a:ext uri="{FF2B5EF4-FFF2-40B4-BE49-F238E27FC236}">
                <a16:creationId xmlns:a16="http://schemas.microsoft.com/office/drawing/2014/main" id="{54100FD8-ED1D-4521-A2A3-28E620261498}"/>
              </a:ext>
            </a:extLst>
          </p:cNvPr>
          <p:cNvSpPr/>
          <p:nvPr/>
        </p:nvSpPr>
        <p:spPr>
          <a:xfrm>
            <a:off x="3411538" y="10574338"/>
            <a:ext cx="3144837" cy="0"/>
          </a:xfrm>
          <a:custGeom>
            <a:avLst/>
            <a:gdLst/>
            <a:ahLst/>
            <a:cxnLst/>
            <a:rect l="l" t="t" r="r" b="b"/>
            <a:pathLst>
              <a:path w="1822450">
                <a:moveTo>
                  <a:pt x="0" y="0"/>
                </a:moveTo>
                <a:lnTo>
                  <a:pt x="1821942" y="0"/>
                </a:lnTo>
              </a:path>
            </a:pathLst>
          </a:custGeom>
          <a:ln w="5054">
            <a:solidFill>
              <a:srgbClr val="000000"/>
            </a:solidFill>
          </a:ln>
        </p:spPr>
        <p:txBody>
          <a:bodyPr lIns="0" tIns="0" rIns="0" bIns="0"/>
          <a:lstStyle/>
          <a:p>
            <a:pPr eaLnBrk="1" fontAlgn="auto" hangingPunct="1">
              <a:spcBef>
                <a:spcPts val="0"/>
              </a:spcBef>
              <a:spcAft>
                <a:spcPts val="0"/>
              </a:spcAft>
              <a:defRPr/>
            </a:pPr>
            <a:endParaRPr sz="3106">
              <a:latin typeface="+mn-lt"/>
              <a:ea typeface="+mn-ea"/>
            </a:endParaRPr>
          </a:p>
        </p:txBody>
      </p:sp>
      <p:sp>
        <p:nvSpPr>
          <p:cNvPr id="23555" name="object 6">
            <a:extLst>
              <a:ext uri="{FF2B5EF4-FFF2-40B4-BE49-F238E27FC236}">
                <a16:creationId xmlns:a16="http://schemas.microsoft.com/office/drawing/2014/main" id="{F9BEC742-EF1F-4F9F-9175-0A0D6D3AC617}"/>
              </a:ext>
            </a:extLst>
          </p:cNvPr>
          <p:cNvSpPr txBox="1">
            <a:spLocks noChangeArrowheads="1"/>
          </p:cNvSpPr>
          <p:nvPr/>
        </p:nvSpPr>
        <p:spPr bwMode="auto">
          <a:xfrm>
            <a:off x="381000" y="306014"/>
            <a:ext cx="12572999" cy="9496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20638" indent="9588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5000"/>
              </a:lnSpc>
              <a:spcBef>
                <a:spcPts val="63"/>
              </a:spcBef>
            </a:pPr>
            <a:r>
              <a:rPr lang="zh-CN" altLang="zh-CN" sz="3600" dirty="0">
                <a:latin typeface="Arial" panose="020B0604020202020204" pitchFamily="34" charset="0"/>
                <a:cs typeface="Arial" panose="020B0604020202020204" pitchFamily="34" charset="0"/>
              </a:rPr>
              <a:t>calloc(n,  sizeof(t)) </a:t>
            </a:r>
            <a:r>
              <a:rPr lang="zh-CN" altLang="en-US" sz="3600" dirty="0">
                <a:latin typeface="Arial" panose="020B0604020202020204" pitchFamily="34" charset="0"/>
                <a:cs typeface="Arial" panose="020B0604020202020204" pitchFamily="34" charset="0"/>
              </a:rPr>
              <a:t>与</a:t>
            </a:r>
            <a:r>
              <a:rPr lang="zh-CN" altLang="zh-CN" sz="3600" dirty="0">
                <a:latin typeface="Arial" panose="020B0604020202020204" pitchFamily="34" charset="0"/>
                <a:cs typeface="Arial" panose="020B0604020202020204" pitchFamily="34" charset="0"/>
              </a:rPr>
              <a:t>malloc</a:t>
            </a:r>
            <a:r>
              <a:rPr lang="zh-CN" altLang="en-US" sz="3600" dirty="0">
                <a:latin typeface="Arial" panose="020B0604020202020204" pitchFamily="34" charset="0"/>
                <a:cs typeface="Arial" panose="020B0604020202020204" pitchFamily="34" charset="0"/>
              </a:rPr>
              <a:t>不同，它保证所有的内存单元初始化为</a:t>
            </a:r>
            <a:r>
              <a:rPr lang="en-US" altLang="zh-CN" sz="3600" dirty="0">
                <a:latin typeface="Arial" panose="020B0604020202020204" pitchFamily="34" charset="0"/>
                <a:cs typeface="Arial" panose="020B0604020202020204" pitchFamily="34" charset="0"/>
              </a:rPr>
              <a:t>0</a:t>
            </a:r>
            <a:r>
              <a:rPr lang="zh-CN" altLang="en-US" sz="3600" dirty="0">
                <a:latin typeface="Arial" panose="020B0604020202020204" pitchFamily="34" charset="0"/>
                <a:cs typeface="Arial" panose="020B0604020202020204" pitchFamily="34" charset="0"/>
              </a:rPr>
              <a:t>。</a:t>
            </a:r>
            <a:endParaRPr lang="en-US" altLang="zh-CN" sz="3600" dirty="0">
              <a:latin typeface="Arial" panose="020B0604020202020204" pitchFamily="34" charset="0"/>
              <a:cs typeface="Arial" panose="020B0604020202020204" pitchFamily="34" charset="0"/>
            </a:endParaRPr>
          </a:p>
          <a:p>
            <a:pPr eaLnBrk="1" hangingPunct="1">
              <a:lnSpc>
                <a:spcPts val="5000"/>
              </a:lnSpc>
              <a:spcBef>
                <a:spcPts val="63"/>
              </a:spcBef>
            </a:pPr>
            <a:r>
              <a:rPr lang="zh-CN" altLang="en-US" sz="3600" dirty="0">
                <a:latin typeface="Arial" panose="020B0604020202020204" pitchFamily="34" charset="0"/>
                <a:cs typeface="Arial" panose="020B0604020202020204" pitchFamily="34" charset="0"/>
              </a:rPr>
              <a:t>对许多类型来说， 这就相当于一个取了缺省值的元素。比如，</a:t>
            </a:r>
            <a:r>
              <a:rPr lang="en-US" altLang="zh-CN" sz="3600" dirty="0" err="1">
                <a:latin typeface="Arial" panose="020B0604020202020204" pitchFamily="34" charset="0"/>
                <a:cs typeface="Arial" panose="020B0604020202020204" pitchFamily="34" charset="0"/>
              </a:rPr>
              <a:t>boolean</a:t>
            </a:r>
            <a:r>
              <a:rPr lang="zh-CN" altLang="en-US" sz="3600" dirty="0">
                <a:latin typeface="Arial" panose="020B0604020202020204" pitchFamily="34" charset="0"/>
                <a:cs typeface="Arial" panose="020B0604020202020204" pitchFamily="34" charset="0"/>
              </a:rPr>
              <a:t>类型的</a:t>
            </a:r>
            <a:r>
              <a:rPr lang="en-US" altLang="zh-CN" sz="3600" dirty="0">
                <a:latin typeface="Arial" panose="020B0604020202020204" pitchFamily="34" charset="0"/>
                <a:cs typeface="Arial" panose="020B0604020202020204" pitchFamily="34" charset="0"/>
              </a:rPr>
              <a:t>false</a:t>
            </a:r>
            <a:r>
              <a:rPr lang="zh-CN" altLang="en-US" sz="3600" dirty="0">
                <a:latin typeface="Arial" panose="020B0604020202020204" pitchFamily="34" charset="0"/>
                <a:cs typeface="Arial" panose="020B0604020202020204" pitchFamily="34" charset="0"/>
              </a:rPr>
              <a:t>；</a:t>
            </a:r>
            <a:r>
              <a:rPr lang="en-US" altLang="zh-CN" sz="3600" dirty="0">
                <a:latin typeface="Arial" panose="020B0604020202020204" pitchFamily="34" charset="0"/>
                <a:cs typeface="Arial" panose="020B0604020202020204" pitchFamily="34" charset="0"/>
              </a:rPr>
              <a:t>int</a:t>
            </a:r>
            <a:r>
              <a:rPr lang="zh-CN" altLang="en-US" sz="3600" dirty="0">
                <a:latin typeface="Arial" panose="020B0604020202020204" pitchFamily="34" charset="0"/>
                <a:cs typeface="Arial" panose="020B0604020202020204" pitchFamily="34" charset="0"/>
              </a:rPr>
              <a:t>类型的</a:t>
            </a:r>
            <a:r>
              <a:rPr lang="en-US" altLang="zh-CN" sz="3600" dirty="0">
                <a:latin typeface="Arial" panose="020B0604020202020204" pitchFamily="34" charset="0"/>
                <a:cs typeface="Arial" panose="020B0604020202020204" pitchFamily="34" charset="0"/>
              </a:rPr>
              <a:t>0</a:t>
            </a:r>
            <a:r>
              <a:rPr lang="zh-CN" altLang="en-US" sz="3600" dirty="0">
                <a:latin typeface="Arial" panose="020B0604020202020204" pitchFamily="34" charset="0"/>
                <a:cs typeface="Arial" panose="020B0604020202020204" pitchFamily="34" charset="0"/>
              </a:rPr>
              <a:t>；</a:t>
            </a:r>
            <a:r>
              <a:rPr lang="en-US" altLang="zh-CN" sz="3600" dirty="0">
                <a:latin typeface="Arial" panose="020B0604020202020204" pitchFamily="34" charset="0"/>
                <a:cs typeface="Arial" panose="020B0604020202020204" pitchFamily="34" charset="0"/>
              </a:rPr>
              <a:t>char</a:t>
            </a:r>
            <a:r>
              <a:rPr lang="zh-CN" altLang="en-US" sz="3600" dirty="0">
                <a:latin typeface="Arial" panose="020B0604020202020204" pitchFamily="34" charset="0"/>
                <a:cs typeface="Arial" panose="020B0604020202020204" pitchFamily="34" charset="0"/>
              </a:rPr>
              <a:t>类型的</a:t>
            </a:r>
            <a:r>
              <a:rPr lang="en-US" altLang="zh-CN" sz="3600" dirty="0">
                <a:latin typeface="Arial" panose="020B0604020202020204" pitchFamily="34" charset="0"/>
                <a:cs typeface="Arial" panose="020B0604020202020204" pitchFamily="34" charset="0"/>
              </a:rPr>
              <a:t>’\0’</a:t>
            </a:r>
            <a:r>
              <a:rPr lang="zh-CN" altLang="en-US" sz="3600" dirty="0">
                <a:latin typeface="Arial" panose="020B0604020202020204" pitchFamily="34" charset="0"/>
                <a:cs typeface="Arial" panose="020B0604020202020204" pitchFamily="34" charset="0"/>
              </a:rPr>
              <a:t>，指针类型的</a:t>
            </a:r>
            <a:r>
              <a:rPr lang="en-US" altLang="zh-CN" sz="3600" dirty="0">
                <a:latin typeface="Arial" panose="020B0604020202020204" pitchFamily="34" charset="0"/>
                <a:cs typeface="Arial" panose="020B0604020202020204" pitchFamily="34" charset="0"/>
              </a:rPr>
              <a:t>NULL</a:t>
            </a:r>
            <a:r>
              <a:rPr lang="zh-CN" altLang="en-US" sz="3600" dirty="0">
                <a:latin typeface="Arial" panose="020B0604020202020204" pitchFamily="34" charset="0"/>
                <a:cs typeface="Arial" panose="020B0604020202020204" pitchFamily="34" charset="0"/>
              </a:rPr>
              <a:t>。</a:t>
            </a:r>
            <a:endParaRPr lang="en-US" altLang="zh-CN" sz="3600" dirty="0">
              <a:latin typeface="Arial" panose="020B0604020202020204" pitchFamily="34" charset="0"/>
              <a:cs typeface="Arial" panose="020B0604020202020204" pitchFamily="34" charset="0"/>
            </a:endParaRPr>
          </a:p>
          <a:p>
            <a:pPr eaLnBrk="1" hangingPunct="1">
              <a:lnSpc>
                <a:spcPts val="5000"/>
              </a:lnSpc>
              <a:spcBef>
                <a:spcPts val="63"/>
              </a:spcBef>
            </a:pPr>
            <a:r>
              <a:rPr lang="zh-CN" altLang="en-US" sz="3600" dirty="0">
                <a:latin typeface="Arial" panose="020B0604020202020204" pitchFamily="34" charset="0"/>
                <a:cs typeface="Arial" panose="020B0604020202020204" pitchFamily="34" charset="0"/>
              </a:rPr>
              <a:t>若内存不足，</a:t>
            </a:r>
            <a:r>
              <a:rPr lang="zh-CN" altLang="zh-CN" sz="3600" dirty="0">
                <a:latin typeface="Arial" panose="020B0604020202020204" pitchFamily="34" charset="0"/>
                <a:cs typeface="Arial" panose="020B0604020202020204" pitchFamily="34" charset="0"/>
              </a:rPr>
              <a:t>malloc</a:t>
            </a:r>
            <a:r>
              <a:rPr lang="zh-CN" altLang="en-US" sz="3600" dirty="0">
                <a:latin typeface="Arial" panose="020B0604020202020204" pitchFamily="34" charset="0"/>
                <a:cs typeface="Arial" panose="020B0604020202020204" pitchFamily="34" charset="0"/>
              </a:rPr>
              <a:t>和</a:t>
            </a:r>
            <a:r>
              <a:rPr lang="zh-CN" altLang="zh-CN" sz="3600" dirty="0">
                <a:latin typeface="Arial" panose="020B0604020202020204" pitchFamily="34" charset="0"/>
                <a:cs typeface="Arial" panose="020B0604020202020204" pitchFamily="34" charset="0"/>
              </a:rPr>
              <a:t>calloc</a:t>
            </a:r>
            <a:r>
              <a:rPr lang="zh-CN" altLang="en-US" sz="3600" dirty="0">
                <a:latin typeface="Arial" panose="020B0604020202020204" pitchFamily="34" charset="0"/>
                <a:cs typeface="Arial" panose="020B0604020202020204" pitchFamily="34" charset="0"/>
              </a:rPr>
              <a:t>都有可能失败。这时它们返回</a:t>
            </a:r>
            <a:r>
              <a:rPr lang="zh-CN" altLang="zh-CN" sz="3600" dirty="0">
                <a:latin typeface="Arial" panose="020B0604020202020204" pitchFamily="34" charset="0"/>
                <a:cs typeface="Arial" panose="020B0604020202020204" pitchFamily="34" charset="0"/>
              </a:rPr>
              <a:t>NULL</a:t>
            </a:r>
            <a:r>
              <a:rPr lang="zh-CN" altLang="en-US" sz="3600" dirty="0">
                <a:latin typeface="Arial" panose="020B0604020202020204" pitchFamily="34" charset="0"/>
                <a:cs typeface="Arial" panose="020B0604020202020204" pitchFamily="34" charset="0"/>
              </a:rPr>
              <a:t>。</a:t>
            </a:r>
            <a:endParaRPr lang="en-US" altLang="zh-CN" sz="3600" dirty="0">
              <a:latin typeface="Arial" panose="020B0604020202020204" pitchFamily="34" charset="0"/>
              <a:cs typeface="Arial" panose="020B0604020202020204" pitchFamily="34" charset="0"/>
            </a:endParaRPr>
          </a:p>
          <a:p>
            <a:pPr eaLnBrk="1" hangingPunct="1">
              <a:lnSpc>
                <a:spcPts val="5000"/>
              </a:lnSpc>
              <a:spcBef>
                <a:spcPts val="63"/>
              </a:spcBef>
            </a:pPr>
            <a:r>
              <a:rPr lang="zh-CN" altLang="en-US" sz="3600" dirty="0">
                <a:latin typeface="Arial" panose="020B0604020202020204" pitchFamily="34" charset="0"/>
                <a:cs typeface="Arial" panose="020B0604020202020204" pitchFamily="34" charset="0"/>
              </a:rPr>
              <a:t>因此调用这两个函数的任何代码都应该先检查返回值是否为</a:t>
            </a:r>
            <a:r>
              <a:rPr lang="zh-CN" altLang="zh-CN" sz="3600" dirty="0">
                <a:latin typeface="Arial" panose="020B0604020202020204" pitchFamily="34" charset="0"/>
                <a:cs typeface="Arial" panose="020B0604020202020204" pitchFamily="34" charset="0"/>
              </a:rPr>
              <a:t>NULL </a:t>
            </a:r>
            <a:r>
              <a:rPr lang="zh-CN" altLang="en-US" sz="3600" dirty="0">
                <a:latin typeface="Book Antiqua" panose="02040602050305030304" pitchFamily="18" charset="0"/>
              </a:rPr>
              <a:t>再继续下去。</a:t>
            </a:r>
            <a:endParaRPr lang="en-US" altLang="zh-CN" sz="3600" dirty="0">
              <a:latin typeface="Book Antiqua" panose="02040602050305030304" pitchFamily="18" charset="0"/>
            </a:endParaRPr>
          </a:p>
          <a:p>
            <a:pPr indent="784225" algn="just" eaLnBrk="1" hangingPunct="1">
              <a:lnSpc>
                <a:spcPct val="103000"/>
              </a:lnSpc>
              <a:defRPr/>
            </a:pPr>
            <a:r>
              <a:rPr lang="zh-CN" altLang="en-US" sz="3600" dirty="0">
                <a:latin typeface="Book Antiqua" panose="02040602050305030304" pitchFamily="18" charset="0"/>
              </a:rPr>
              <a:t>将</a:t>
            </a:r>
            <a:r>
              <a:rPr lang="zh-CN" altLang="zh-CN" sz="3600" dirty="0">
                <a:latin typeface="Book Antiqua" panose="02040602050305030304" pitchFamily="18" charset="0"/>
              </a:rPr>
              <a:t>C0 </a:t>
            </a:r>
            <a:r>
              <a:rPr lang="zh-CN" altLang="en-US" sz="3600" dirty="0">
                <a:latin typeface="Book Antiqua" panose="02040602050305030304" pitchFamily="18" charset="0"/>
              </a:rPr>
              <a:t>程序转变成</a:t>
            </a:r>
            <a:r>
              <a:rPr lang="zh-CN" altLang="zh-CN" sz="3600" dirty="0">
                <a:latin typeface="Book Antiqua" panose="02040602050305030304" pitchFamily="18" charset="0"/>
              </a:rPr>
              <a:t>C</a:t>
            </a:r>
            <a:r>
              <a:rPr lang="zh-CN" altLang="en-US" sz="3600" dirty="0">
                <a:latin typeface="Book Antiqua" panose="02040602050305030304" pitchFamily="18" charset="0"/>
              </a:rPr>
              <a:t>时，需要将</a:t>
            </a:r>
            <a:r>
              <a:rPr lang="zh-CN" altLang="zh-CN" sz="3600" dirty="0">
                <a:latin typeface="Arial" panose="020B0604020202020204" pitchFamily="34" charset="0"/>
                <a:cs typeface="Arial" panose="020B0604020202020204" pitchFamily="34" charset="0"/>
              </a:rPr>
              <a:t>t[] </a:t>
            </a:r>
            <a:r>
              <a:rPr lang="zh-CN" altLang="en-US" sz="3600" dirty="0">
                <a:latin typeface="Book Antiqua" panose="02040602050305030304" pitchFamily="18" charset="0"/>
              </a:rPr>
              <a:t>都转换成</a:t>
            </a:r>
            <a:r>
              <a:rPr lang="zh-CN" altLang="zh-CN" sz="3600" dirty="0">
                <a:latin typeface="Arial" panose="020B0604020202020204" pitchFamily="34" charset="0"/>
                <a:cs typeface="Arial" panose="020B0604020202020204" pitchFamily="34" charset="0"/>
              </a:rPr>
              <a:t>t*</a:t>
            </a:r>
            <a:r>
              <a:rPr lang="zh-CN" altLang="en-US" sz="3600" dirty="0">
                <a:latin typeface="Arial" panose="020B0604020202020204" pitchFamily="34" charset="0"/>
                <a:cs typeface="Arial" panose="020B0604020202020204" pitchFamily="34" charset="0"/>
              </a:rPr>
              <a:t>。</a:t>
            </a:r>
            <a:r>
              <a:rPr lang="zh-CN" altLang="zh-CN" sz="3600" dirty="0">
                <a:latin typeface="Arial" panose="020B0604020202020204" pitchFamily="34" charset="0"/>
                <a:cs typeface="Arial" panose="020B0604020202020204" pitchFamily="34" charset="0"/>
              </a:rPr>
              <a:t>  </a:t>
            </a:r>
            <a:endParaRPr lang="en-US" altLang="zh-CN" sz="3600" dirty="0">
              <a:latin typeface="Arial" panose="020B0604020202020204" pitchFamily="34" charset="0"/>
              <a:cs typeface="Arial" panose="020B0604020202020204" pitchFamily="34" charset="0"/>
            </a:endParaRPr>
          </a:p>
          <a:p>
            <a:pPr indent="784225" algn="just" eaLnBrk="1" hangingPunct="1">
              <a:lnSpc>
                <a:spcPct val="103000"/>
              </a:lnSpc>
              <a:defRPr/>
            </a:pPr>
            <a:r>
              <a:rPr lang="zh-CN" altLang="zh-CN" sz="3600" dirty="0">
                <a:latin typeface="Arial" panose="020B0604020202020204" pitchFamily="34" charset="0"/>
                <a:cs typeface="Arial" panose="020B0604020202020204" pitchFamily="34" charset="0"/>
              </a:rPr>
              <a:t>alloc</a:t>
            </a:r>
            <a:r>
              <a:rPr lang="zh-CN" altLang="en-US" sz="3600" dirty="0">
                <a:latin typeface="Arial" panose="020B0604020202020204" pitchFamily="34" charset="0"/>
                <a:cs typeface="Arial" panose="020B0604020202020204" pitchFamily="34" charset="0"/>
              </a:rPr>
              <a:t>和</a:t>
            </a:r>
            <a:r>
              <a:rPr lang="zh-CN" altLang="zh-CN" sz="3600" dirty="0">
                <a:latin typeface="Arial" panose="020B0604020202020204" pitchFamily="34" charset="0"/>
                <a:cs typeface="Arial" panose="020B0604020202020204" pitchFamily="34" charset="0"/>
              </a:rPr>
              <a:t>alloc_array </a:t>
            </a:r>
            <a:r>
              <a:rPr lang="zh-CN" altLang="en-US" sz="3600" dirty="0">
                <a:latin typeface="Arial" panose="020B0604020202020204" pitchFamily="34" charset="0"/>
                <a:cs typeface="Arial" panose="020B0604020202020204" pitchFamily="34" charset="0"/>
              </a:rPr>
              <a:t>需要改变或者定义合适的宏</a:t>
            </a:r>
            <a:r>
              <a:rPr lang="en-US" altLang="zh-CN" sz="3600" dirty="0">
                <a:latin typeface="Arial" panose="020B0604020202020204" pitchFamily="34" charset="0"/>
                <a:cs typeface="Arial" panose="020B0604020202020204" pitchFamily="34" charset="0"/>
              </a:rPr>
              <a:t>(macro)</a:t>
            </a:r>
            <a:r>
              <a:rPr lang="zh-CN" altLang="en-US" sz="3600" dirty="0">
                <a:latin typeface="Arial" panose="020B0604020202020204" pitchFamily="34" charset="0"/>
                <a:cs typeface="Arial" panose="020B0604020202020204" pitchFamily="34" charset="0"/>
              </a:rPr>
              <a:t>。</a:t>
            </a:r>
            <a:endParaRPr lang="zh-CN" altLang="zh-CN" sz="3600" dirty="0">
              <a:latin typeface="Times New Roman" panose="02020603050405020304" pitchFamily="18" charset="0"/>
              <a:cs typeface="Times New Roman" panose="02020603050405020304" pitchFamily="18" charset="0"/>
            </a:endParaRPr>
          </a:p>
          <a:p>
            <a:pPr eaLnBrk="1" hangingPunct="1">
              <a:lnSpc>
                <a:spcPts val="5000"/>
              </a:lnSpc>
              <a:spcBef>
                <a:spcPts val="63"/>
              </a:spcBef>
            </a:pPr>
            <a:r>
              <a:rPr lang="zh-CN" altLang="en-US" sz="3600" dirty="0">
                <a:latin typeface="Book Antiqua" panose="02040602050305030304" pitchFamily="18" charset="0"/>
                <a:cs typeface="Arial" panose="020B0604020202020204" pitchFamily="34" charset="0"/>
              </a:rPr>
              <a:t>我们定义了</a:t>
            </a:r>
            <a:r>
              <a:rPr lang="zh-CN" altLang="zh-CN" sz="3600" dirty="0">
                <a:latin typeface="Arial" panose="020B0604020202020204" pitchFamily="34" charset="0"/>
                <a:cs typeface="Arial" panose="020B0604020202020204" pitchFamily="34" charset="0"/>
              </a:rPr>
              <a:t>xmalloc</a:t>
            </a:r>
            <a:r>
              <a:rPr lang="zh-CN" altLang="en-US" sz="3600" dirty="0">
                <a:latin typeface="Arial" panose="020B0604020202020204" pitchFamily="34" charset="0"/>
                <a:cs typeface="Arial" panose="020B0604020202020204" pitchFamily="34" charset="0"/>
              </a:rPr>
              <a:t>和</a:t>
            </a:r>
            <a:r>
              <a:rPr lang="zh-CN" altLang="zh-CN" sz="3600" dirty="0">
                <a:latin typeface="Arial" panose="020B0604020202020204" pitchFamily="34" charset="0"/>
                <a:cs typeface="Arial" panose="020B0604020202020204" pitchFamily="34" charset="0"/>
              </a:rPr>
              <a:t>xcalloc</a:t>
            </a:r>
            <a:r>
              <a:rPr lang="zh-CN" altLang="en-US" sz="3600" dirty="0">
                <a:latin typeface="Arial" panose="020B0604020202020204" pitchFamily="34" charset="0"/>
                <a:cs typeface="Arial" panose="020B0604020202020204" pitchFamily="34" charset="0"/>
              </a:rPr>
              <a:t>。与</a:t>
            </a:r>
            <a:r>
              <a:rPr lang="zh-CN" altLang="zh-CN" sz="3600" dirty="0">
                <a:latin typeface="Arial" panose="020B0604020202020204" pitchFamily="34" charset="0"/>
                <a:cs typeface="Arial" panose="020B0604020202020204" pitchFamily="34" charset="0"/>
              </a:rPr>
              <a:t>malloc </a:t>
            </a:r>
            <a:r>
              <a:rPr lang="zh-CN" altLang="en-US" sz="3600" dirty="0">
                <a:latin typeface="Arial" panose="020B0604020202020204" pitchFamily="34" charset="0"/>
                <a:cs typeface="Arial" panose="020B0604020202020204" pitchFamily="34" charset="0"/>
              </a:rPr>
              <a:t>和</a:t>
            </a:r>
            <a:r>
              <a:rPr lang="zh-CN" altLang="zh-CN" sz="3600" dirty="0">
                <a:latin typeface="Arial" panose="020B0604020202020204" pitchFamily="34" charset="0"/>
                <a:cs typeface="Arial" panose="020B0604020202020204" pitchFamily="34" charset="0"/>
              </a:rPr>
              <a:t>calloc</a:t>
            </a:r>
            <a:r>
              <a:rPr lang="zh-CN" altLang="en-US" sz="3600" dirty="0">
                <a:latin typeface="Arial" panose="020B0604020202020204" pitchFamily="34" charset="0"/>
                <a:cs typeface="Arial" panose="020B0604020202020204" pitchFamily="34" charset="0"/>
              </a:rPr>
              <a:t>差不多，但是当分配空间失败时会中断计算。</a:t>
            </a:r>
            <a:endParaRPr lang="en-US" altLang="zh-CN" sz="3600" dirty="0">
              <a:latin typeface="Arial" panose="020B0604020202020204" pitchFamily="34" charset="0"/>
              <a:cs typeface="Arial" panose="020B0604020202020204" pitchFamily="34" charset="0"/>
            </a:endParaRPr>
          </a:p>
          <a:p>
            <a:pPr eaLnBrk="1" hangingPunct="1">
              <a:lnSpc>
                <a:spcPts val="5000"/>
              </a:lnSpc>
              <a:spcBef>
                <a:spcPts val="63"/>
              </a:spcBef>
            </a:pPr>
            <a:r>
              <a:rPr lang="zh-CN" altLang="en-US" sz="3600" dirty="0">
                <a:latin typeface="Arial" panose="020B0604020202020204" pitchFamily="34" charset="0"/>
                <a:cs typeface="Arial" panose="020B0604020202020204" pitchFamily="34" charset="0"/>
              </a:rPr>
              <a:t>函数写在</a:t>
            </a:r>
            <a:r>
              <a:rPr lang="zh-CN" altLang="zh-CN" sz="3600" dirty="0">
                <a:latin typeface="Arial" panose="020B0604020202020204" pitchFamily="34" charset="0"/>
                <a:cs typeface="Arial" panose="020B0604020202020204" pitchFamily="34" charset="0"/>
              </a:rPr>
              <a:t>xalloc.c</a:t>
            </a:r>
            <a:r>
              <a:rPr lang="zh-CN" altLang="en-US" sz="3600" dirty="0">
                <a:latin typeface="Arial" panose="020B0604020202020204" pitchFamily="34" charset="0"/>
                <a:cs typeface="Arial" panose="020B0604020202020204" pitchFamily="34" charset="0"/>
              </a:rPr>
              <a:t>里，其申明在</a:t>
            </a:r>
            <a:r>
              <a:rPr lang="zh-CN" altLang="zh-CN" sz="3600" dirty="0">
                <a:latin typeface="Arial" panose="020B0604020202020204" pitchFamily="34" charset="0"/>
                <a:cs typeface="Arial" panose="020B0604020202020204" pitchFamily="34" charset="0"/>
              </a:rPr>
              <a:t>xalloc.h</a:t>
            </a:r>
            <a:r>
              <a:rPr lang="zh-CN" altLang="en-US" sz="3600" dirty="0">
                <a:latin typeface="Arial" panose="020B0604020202020204" pitchFamily="34" charset="0"/>
                <a:cs typeface="Arial" panose="020B0604020202020204" pitchFamily="34" charset="0"/>
              </a:rPr>
              <a:t>里。</a:t>
            </a:r>
          </a:p>
          <a:p>
            <a:pPr eaLnBrk="1" hangingPunct="1">
              <a:lnSpc>
                <a:spcPts val="5000"/>
              </a:lnSpc>
              <a:spcBef>
                <a:spcPts val="63"/>
              </a:spcBef>
            </a:pPr>
            <a:r>
              <a:rPr lang="zh-CN" altLang="en-US" sz="3600" dirty="0">
                <a:latin typeface="Arial" panose="020B0604020202020204" pitchFamily="34" charset="0"/>
                <a:cs typeface="Arial" panose="020B0604020202020204" pitchFamily="34" charset="0"/>
              </a:rPr>
              <a:t>下面讲讲头文件。</a:t>
            </a:r>
            <a:endParaRPr lang="zh-CN" altLang="zh-CN" sz="36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a:extLst>
              <a:ext uri="{FF2B5EF4-FFF2-40B4-BE49-F238E27FC236}">
                <a16:creationId xmlns:a16="http://schemas.microsoft.com/office/drawing/2014/main" id="{2BCD4C5A-9D8E-4AB2-92AA-7C39FCE31C40}"/>
              </a:ext>
            </a:extLst>
          </p:cNvPr>
          <p:cNvSpPr/>
          <p:nvPr/>
        </p:nvSpPr>
        <p:spPr>
          <a:xfrm>
            <a:off x="3411538" y="10574338"/>
            <a:ext cx="3144837" cy="0"/>
          </a:xfrm>
          <a:custGeom>
            <a:avLst/>
            <a:gdLst/>
            <a:ahLst/>
            <a:cxnLst/>
            <a:rect l="l" t="t" r="r" b="b"/>
            <a:pathLst>
              <a:path w="1822450">
                <a:moveTo>
                  <a:pt x="0" y="0"/>
                </a:moveTo>
                <a:lnTo>
                  <a:pt x="1821942" y="0"/>
                </a:lnTo>
              </a:path>
            </a:pathLst>
          </a:custGeom>
          <a:ln w="5054">
            <a:solidFill>
              <a:srgbClr val="000000"/>
            </a:solidFill>
          </a:ln>
        </p:spPr>
        <p:txBody>
          <a:bodyPr lIns="0" tIns="0" rIns="0" bIns="0"/>
          <a:lstStyle/>
          <a:p>
            <a:pPr eaLnBrk="1" fontAlgn="auto" hangingPunct="1">
              <a:spcBef>
                <a:spcPts val="0"/>
              </a:spcBef>
              <a:spcAft>
                <a:spcPts val="0"/>
              </a:spcAft>
              <a:defRPr/>
            </a:pPr>
            <a:endParaRPr sz="3106">
              <a:latin typeface="+mn-lt"/>
              <a:ea typeface="+mn-ea"/>
            </a:endParaRPr>
          </a:p>
        </p:txBody>
      </p:sp>
      <p:sp>
        <p:nvSpPr>
          <p:cNvPr id="21507" name="object 6">
            <a:extLst>
              <a:ext uri="{FF2B5EF4-FFF2-40B4-BE49-F238E27FC236}">
                <a16:creationId xmlns:a16="http://schemas.microsoft.com/office/drawing/2014/main" id="{AB9DC5C3-11EF-4558-B98E-1ADD26C1FF9E}"/>
              </a:ext>
            </a:extLst>
          </p:cNvPr>
          <p:cNvSpPr txBox="1">
            <a:spLocks noChangeArrowheads="1"/>
          </p:cNvSpPr>
          <p:nvPr/>
        </p:nvSpPr>
        <p:spPr bwMode="auto">
          <a:xfrm>
            <a:off x="838200" y="423863"/>
            <a:ext cx="12074525" cy="905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06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ts val="4000"/>
              </a:lnSpc>
              <a:spcBef>
                <a:spcPts val="600"/>
              </a:spcBef>
              <a:defRPr/>
            </a:pPr>
            <a:r>
              <a:rPr lang="zh-CN" altLang="zh-CN" sz="4000" b="1" dirty="0">
                <a:latin typeface="Book Antiqua" panose="02040602050305030304" pitchFamily="18" charset="0"/>
              </a:rPr>
              <a:t>5  </a:t>
            </a:r>
            <a:r>
              <a:rPr lang="zh-CN" altLang="en-US" sz="4000" b="1" dirty="0">
                <a:latin typeface="Book Antiqua" panose="02040602050305030304" pitchFamily="18" charset="0"/>
              </a:rPr>
              <a:t>头文件</a:t>
            </a:r>
            <a:r>
              <a:rPr lang="en-US" altLang="zh-CN" sz="4000" b="1" dirty="0">
                <a:latin typeface="Book Antiqua" panose="02040602050305030304" pitchFamily="18" charset="0"/>
              </a:rPr>
              <a:t>(</a:t>
            </a:r>
            <a:r>
              <a:rPr lang="zh-CN" altLang="zh-CN" sz="4000" b="1" dirty="0">
                <a:latin typeface="Book Antiqua" panose="02040602050305030304" pitchFamily="18" charset="0"/>
              </a:rPr>
              <a:t>Header Files</a:t>
            </a:r>
            <a:r>
              <a:rPr lang="en-US" altLang="zh-CN" sz="4000" b="1" dirty="0">
                <a:latin typeface="Book Antiqua" panose="02040602050305030304" pitchFamily="18" charset="0"/>
              </a:rPr>
              <a:t>)</a:t>
            </a:r>
            <a:endParaRPr lang="zh-CN" altLang="zh-CN" sz="4000" dirty="0">
              <a:latin typeface="Book Antiqua" panose="02040602050305030304" pitchFamily="18" charset="0"/>
            </a:endParaRPr>
          </a:p>
          <a:p>
            <a:pPr indent="871538" algn="just" eaLnBrk="1" hangingPunct="1">
              <a:lnSpc>
                <a:spcPts val="4000"/>
              </a:lnSpc>
              <a:spcBef>
                <a:spcPts val="600"/>
              </a:spcBef>
              <a:defRPr/>
            </a:pPr>
            <a:r>
              <a:rPr lang="zh-CN" altLang="en-US" sz="3600" dirty="0">
                <a:latin typeface="Book Antiqua" panose="02040602050305030304" pitchFamily="18" charset="0"/>
              </a:rPr>
              <a:t>头文件的扩展名为</a:t>
            </a:r>
            <a:r>
              <a:rPr lang="en-US" altLang="zh-CN" sz="3600" dirty="0">
                <a:latin typeface="Book Antiqua" panose="02040602050305030304" pitchFamily="18" charset="0"/>
              </a:rPr>
              <a:t>.h</a:t>
            </a:r>
            <a:r>
              <a:rPr lang="zh-CN" altLang="en-US" sz="3600" dirty="0">
                <a:latin typeface="Book Antiqua" panose="02040602050305030304" pitchFamily="18" charset="0"/>
              </a:rPr>
              <a:t>，包含类型的声明和定义，以及函数原型和宏，但不含代码。</a:t>
            </a:r>
            <a:endParaRPr lang="en-US" altLang="zh-CN" sz="3600" dirty="0">
              <a:latin typeface="Book Antiqua" panose="02040602050305030304" pitchFamily="18" charset="0"/>
            </a:endParaRPr>
          </a:p>
          <a:p>
            <a:pPr indent="871538" algn="just" eaLnBrk="1" hangingPunct="1">
              <a:lnSpc>
                <a:spcPts val="4000"/>
              </a:lnSpc>
              <a:spcBef>
                <a:spcPts val="600"/>
              </a:spcBef>
              <a:defRPr/>
            </a:pPr>
            <a:r>
              <a:rPr lang="zh-CN" altLang="en-US" sz="3600" dirty="0">
                <a:latin typeface="Book Antiqua" panose="02040602050305030304" pitchFamily="18" charset="0"/>
              </a:rPr>
              <a:t>在</a:t>
            </a:r>
            <a:r>
              <a:rPr lang="en-US" altLang="zh-CN" sz="3600" dirty="0">
                <a:latin typeface="Book Antiqua" panose="02040602050305030304" pitchFamily="18" charset="0"/>
              </a:rPr>
              <a:t>C</a:t>
            </a:r>
            <a:r>
              <a:rPr lang="zh-CN" altLang="en-US" sz="3600" dirty="0">
                <a:latin typeface="Book Antiqua" panose="02040602050305030304" pitchFamily="18" charset="0"/>
              </a:rPr>
              <a:t>源代码中，用预处理指令</a:t>
            </a:r>
            <a:r>
              <a:rPr lang="en-US" altLang="zh-CN" sz="3600" dirty="0">
                <a:latin typeface="Book Antiqua" panose="02040602050305030304" pitchFamily="18" charset="0"/>
              </a:rPr>
              <a:t>#include</a:t>
            </a:r>
            <a:r>
              <a:rPr lang="zh-CN" altLang="en-US" sz="3600" dirty="0">
                <a:latin typeface="Book Antiqua" panose="02040602050305030304" pitchFamily="18" charset="0"/>
              </a:rPr>
              <a:t>列出相关的头文件。库方和客户方程序都用同样的头文件，有利于保证接口一致。</a:t>
            </a:r>
            <a:endParaRPr lang="en-US" altLang="zh-CN" sz="3600" dirty="0">
              <a:latin typeface="Book Antiqua" panose="02040602050305030304" pitchFamily="18" charset="0"/>
            </a:endParaRPr>
          </a:p>
          <a:p>
            <a:pPr indent="871538" algn="just" eaLnBrk="1" hangingPunct="1">
              <a:lnSpc>
                <a:spcPts val="4000"/>
              </a:lnSpc>
              <a:spcBef>
                <a:spcPts val="600"/>
              </a:spcBef>
              <a:defRPr/>
            </a:pPr>
            <a:r>
              <a:rPr lang="zh-CN" altLang="en-US" sz="3600" dirty="0">
                <a:latin typeface="Book Antiqua" panose="02040602050305030304" pitchFamily="18" charset="0"/>
              </a:rPr>
              <a:t>比如二分查找树的客户方</a:t>
            </a:r>
            <a:r>
              <a:rPr lang="en-US" altLang="zh-CN" sz="3600" dirty="0">
                <a:latin typeface="Book Antiqua" panose="02040602050305030304" pitchFamily="18" charset="0"/>
              </a:rPr>
              <a:t>C</a:t>
            </a:r>
            <a:r>
              <a:rPr lang="zh-CN" altLang="en-US" sz="3600" dirty="0">
                <a:latin typeface="Book Antiqua" panose="02040602050305030304" pitchFamily="18" charset="0"/>
              </a:rPr>
              <a:t>程序代码开头：</a:t>
            </a:r>
            <a:endParaRPr lang="en-US" altLang="zh-CN" sz="3600" dirty="0">
              <a:latin typeface="Book Antiqua" panose="02040602050305030304" pitchFamily="18" charset="0"/>
            </a:endParaRPr>
          </a:p>
          <a:p>
            <a:pPr algn="just" eaLnBrk="1" hangingPunct="1">
              <a:lnSpc>
                <a:spcPts val="4000"/>
              </a:lnSpc>
              <a:spcBef>
                <a:spcPts val="600"/>
              </a:spcBef>
              <a:defRPr/>
            </a:pPr>
            <a:r>
              <a:rPr lang="zh-CN" altLang="zh-CN" sz="3600" dirty="0">
                <a:latin typeface="Arial" panose="020B0604020202020204" pitchFamily="34" charset="0"/>
                <a:cs typeface="Arial" panose="020B0604020202020204" pitchFamily="34" charset="0"/>
              </a:rPr>
              <a:t>#include  &lt;stdlib.h&gt;</a:t>
            </a:r>
            <a:r>
              <a:rPr lang="en-US" altLang="zh-CN" sz="3600" dirty="0">
                <a:latin typeface="Arial" panose="020B0604020202020204" pitchFamily="34" charset="0"/>
                <a:cs typeface="Arial" panose="020B0604020202020204" pitchFamily="34" charset="0"/>
              </a:rPr>
              <a:t>           </a:t>
            </a:r>
            <a:r>
              <a:rPr lang="en-US" altLang="zh-CN" sz="3600" dirty="0">
                <a:solidFill>
                  <a:srgbClr val="00B050"/>
                </a:solidFill>
                <a:latin typeface="Arial" panose="020B0604020202020204" pitchFamily="34" charset="0"/>
                <a:cs typeface="Arial" panose="020B0604020202020204" pitchFamily="34" charset="0"/>
              </a:rPr>
              <a:t>//</a:t>
            </a:r>
            <a:r>
              <a:rPr lang="zh-CN" altLang="en-US" sz="3600" dirty="0">
                <a:solidFill>
                  <a:srgbClr val="00B050"/>
                </a:solidFill>
                <a:latin typeface="Arial" panose="020B0604020202020204" pitchFamily="34" charset="0"/>
                <a:cs typeface="Arial" panose="020B0604020202020204" pitchFamily="34" charset="0"/>
              </a:rPr>
              <a:t>系统库文件，由编译器配套提供</a:t>
            </a:r>
            <a:endParaRPr lang="zh-CN" altLang="zh-CN" sz="3600" dirty="0">
              <a:solidFill>
                <a:srgbClr val="00B050"/>
              </a:solidFill>
              <a:latin typeface="Arial" panose="020B0604020202020204" pitchFamily="34" charset="0"/>
              <a:cs typeface="Arial" panose="020B0604020202020204" pitchFamily="34" charset="0"/>
            </a:endParaRPr>
          </a:p>
          <a:p>
            <a:pPr algn="just" eaLnBrk="1" hangingPunct="1">
              <a:lnSpc>
                <a:spcPts val="4000"/>
              </a:lnSpc>
              <a:spcBef>
                <a:spcPts val="600"/>
              </a:spcBef>
              <a:defRPr/>
            </a:pPr>
            <a:r>
              <a:rPr lang="zh-CN" altLang="zh-CN" sz="3600" dirty="0">
                <a:latin typeface="Arial" panose="020B0604020202020204" pitchFamily="34" charset="0"/>
                <a:cs typeface="Arial" panose="020B0604020202020204" pitchFamily="34" charset="0"/>
              </a:rPr>
              <a:t>#include  &lt;stdio.h&gt;</a:t>
            </a:r>
          </a:p>
          <a:p>
            <a:pPr algn="just" eaLnBrk="1" hangingPunct="1">
              <a:lnSpc>
                <a:spcPts val="4000"/>
              </a:lnSpc>
              <a:spcBef>
                <a:spcPts val="600"/>
              </a:spcBef>
              <a:defRPr/>
            </a:pPr>
            <a:r>
              <a:rPr lang="zh-CN" altLang="zh-CN" sz="3600" dirty="0">
                <a:latin typeface="Arial" panose="020B0604020202020204" pitchFamily="34" charset="0"/>
                <a:cs typeface="Arial" panose="020B0604020202020204" pitchFamily="34" charset="0"/>
              </a:rPr>
              <a:t>#include  &lt;string.h&gt;</a:t>
            </a:r>
            <a:r>
              <a:rPr lang="en-US" altLang="zh-CN" sz="3600" dirty="0">
                <a:latin typeface="Arial" panose="020B0604020202020204" pitchFamily="34" charset="0"/>
                <a:cs typeface="Arial" panose="020B0604020202020204" pitchFamily="34" charset="0"/>
              </a:rPr>
              <a:t>             </a:t>
            </a:r>
            <a:endParaRPr lang="zh-CN" altLang="zh-CN" sz="3600" dirty="0">
              <a:latin typeface="Arial" panose="020B0604020202020204" pitchFamily="34" charset="0"/>
              <a:cs typeface="Arial" panose="020B0604020202020204" pitchFamily="34" charset="0"/>
            </a:endParaRPr>
          </a:p>
          <a:p>
            <a:pPr algn="just" eaLnBrk="1" hangingPunct="1">
              <a:lnSpc>
                <a:spcPts val="4000"/>
              </a:lnSpc>
              <a:spcBef>
                <a:spcPts val="600"/>
              </a:spcBef>
              <a:defRPr/>
            </a:pPr>
            <a:r>
              <a:rPr lang="zh-CN" altLang="zh-CN" sz="3600" dirty="0">
                <a:latin typeface="Arial" panose="020B0604020202020204" pitchFamily="34" charset="0"/>
                <a:cs typeface="Arial" panose="020B0604020202020204" pitchFamily="34" charset="0"/>
              </a:rPr>
              <a:t>#include  &lt;assert.h&gt;</a:t>
            </a:r>
            <a:endParaRPr lang="en-US" altLang="zh-CN" sz="3600" dirty="0">
              <a:latin typeface="Arial" panose="020B0604020202020204" pitchFamily="34" charset="0"/>
              <a:cs typeface="Arial" panose="020B0604020202020204" pitchFamily="34" charset="0"/>
            </a:endParaRPr>
          </a:p>
          <a:p>
            <a:pPr algn="just" eaLnBrk="1" hangingPunct="1">
              <a:lnSpc>
                <a:spcPts val="4000"/>
              </a:lnSpc>
              <a:spcBef>
                <a:spcPts val="600"/>
              </a:spcBef>
              <a:defRPr/>
            </a:pPr>
            <a:r>
              <a:rPr lang="zh-CN" altLang="zh-CN" sz="3600" dirty="0">
                <a:latin typeface="Arial" panose="020B0604020202020204" pitchFamily="34" charset="0"/>
                <a:cs typeface="Arial" panose="020B0604020202020204" pitchFamily="34" charset="0"/>
              </a:rPr>
              <a:t>#include "xalloc.h"</a:t>
            </a:r>
            <a:r>
              <a:rPr lang="en-US" altLang="zh-CN" sz="3600" dirty="0">
                <a:latin typeface="Arial" panose="020B0604020202020204" pitchFamily="34" charset="0"/>
                <a:cs typeface="Arial" panose="020B0604020202020204" pitchFamily="34" charset="0"/>
              </a:rPr>
              <a:t>      </a:t>
            </a:r>
            <a:r>
              <a:rPr lang="en-US" altLang="zh-CN" sz="3600" dirty="0">
                <a:solidFill>
                  <a:srgbClr val="00B050"/>
                </a:solidFill>
                <a:latin typeface="Arial" panose="020B0604020202020204" pitchFamily="34" charset="0"/>
                <a:cs typeface="Arial" panose="020B0604020202020204" pitchFamily="34" charset="0"/>
              </a:rPr>
              <a:t>// </a:t>
            </a:r>
            <a:r>
              <a:rPr lang="zh-CN" altLang="en-US" sz="3600" dirty="0">
                <a:solidFill>
                  <a:srgbClr val="00B050"/>
                </a:solidFill>
                <a:latin typeface="Arial" panose="020B0604020202020204" pitchFamily="34" charset="0"/>
                <a:cs typeface="Arial" panose="020B0604020202020204" pitchFamily="34" charset="0"/>
              </a:rPr>
              <a:t>用户定义的头文件，放在在当</a:t>
            </a:r>
            <a:r>
              <a:rPr lang="zh-CN" altLang="zh-CN" sz="3600" dirty="0">
                <a:latin typeface="Arial" panose="020B0604020202020204" pitchFamily="34" charset="0"/>
                <a:cs typeface="Arial" panose="020B0604020202020204" pitchFamily="34" charset="0"/>
              </a:rPr>
              <a:t>#include  "contracts.h"</a:t>
            </a:r>
            <a:r>
              <a:rPr lang="en-US" altLang="zh-CN" sz="3600" dirty="0">
                <a:latin typeface="Arial" panose="020B0604020202020204" pitchFamily="34" charset="0"/>
                <a:cs typeface="Arial" panose="020B0604020202020204" pitchFamily="34" charset="0"/>
              </a:rPr>
              <a:t>       </a:t>
            </a:r>
            <a:r>
              <a:rPr lang="en-US" altLang="zh-CN" sz="3600" dirty="0">
                <a:solidFill>
                  <a:srgbClr val="00B050"/>
                </a:solidFill>
                <a:latin typeface="Arial" panose="020B0604020202020204" pitchFamily="34" charset="0"/>
                <a:cs typeface="Arial" panose="020B0604020202020204" pitchFamily="34" charset="0"/>
              </a:rPr>
              <a:t>//  </a:t>
            </a:r>
            <a:r>
              <a:rPr lang="zh-CN" altLang="en-US" sz="3600" dirty="0">
                <a:solidFill>
                  <a:srgbClr val="00B050"/>
                </a:solidFill>
                <a:latin typeface="Arial" panose="020B0604020202020204" pitchFamily="34" charset="0"/>
                <a:cs typeface="Arial" panose="020B0604020202020204" pitchFamily="34" charset="0"/>
              </a:rPr>
              <a:t>前目录或用户指定的目录下</a:t>
            </a:r>
            <a:endParaRPr lang="zh-CN" altLang="zh-CN" sz="3600" dirty="0">
              <a:solidFill>
                <a:srgbClr val="00B050"/>
              </a:solidFill>
              <a:latin typeface="Arial" panose="020B0604020202020204" pitchFamily="34" charset="0"/>
              <a:cs typeface="Arial" panose="020B0604020202020204" pitchFamily="34" charset="0"/>
            </a:endParaRPr>
          </a:p>
          <a:p>
            <a:pPr algn="just" eaLnBrk="1" hangingPunct="1">
              <a:lnSpc>
                <a:spcPts val="4000"/>
              </a:lnSpc>
              <a:spcBef>
                <a:spcPts val="600"/>
              </a:spcBef>
              <a:defRPr/>
            </a:pPr>
            <a:r>
              <a:rPr lang="zh-CN" altLang="zh-CN" sz="3600" dirty="0">
                <a:latin typeface="Arial" panose="020B0604020202020204" pitchFamily="34" charset="0"/>
                <a:cs typeface="Arial" panose="020B0604020202020204" pitchFamily="34" charset="0"/>
              </a:rPr>
              <a:t>#include  "bst.h"</a:t>
            </a:r>
          </a:p>
          <a:p>
            <a:pPr algn="just" eaLnBrk="1" hangingPunct="1">
              <a:lnSpc>
                <a:spcPts val="4000"/>
              </a:lnSpc>
              <a:spcBef>
                <a:spcPts val="600"/>
              </a:spcBef>
              <a:defRPr/>
            </a:pPr>
            <a:r>
              <a:rPr lang="zh-CN" altLang="zh-CN" sz="3600" dirty="0">
                <a:latin typeface="Arial" panose="020B0604020202020204" pitchFamily="34" charset="0"/>
                <a:cs typeface="Arial" panose="020B0604020202020204" pitchFamily="34" charset="0"/>
              </a:rPr>
              <a:t>#include  "bst-client.h“</a:t>
            </a:r>
            <a:endParaRPr lang="en-US" altLang="zh-CN" sz="3600" dirty="0">
              <a:latin typeface="Arial" panose="020B0604020202020204" pitchFamily="34" charset="0"/>
              <a:cs typeface="Arial" panose="020B0604020202020204" pitchFamily="34" charset="0"/>
            </a:endParaRPr>
          </a:p>
          <a:p>
            <a:pPr algn="just" eaLnBrk="1" hangingPunct="1">
              <a:lnSpc>
                <a:spcPts val="4000"/>
              </a:lnSpc>
              <a:spcBef>
                <a:spcPts val="600"/>
              </a:spcBef>
              <a:defRPr/>
            </a:pPr>
            <a:r>
              <a:rPr lang="zh-CN" altLang="en-US" sz="3600" dirty="0">
                <a:latin typeface="Arial" panose="020B0604020202020204" pitchFamily="34" charset="0"/>
                <a:cs typeface="Arial" panose="020B0604020202020204" pitchFamily="34" charset="0"/>
              </a:rPr>
              <a:t>参考</a:t>
            </a:r>
            <a:r>
              <a:rPr lang="zh-CN" altLang="zh-CN" sz="3600" dirty="0">
                <a:solidFill>
                  <a:srgbClr val="0000FF"/>
                </a:solidFill>
                <a:latin typeface="MS Gothic" panose="020B0609070205080204" pitchFamily="49" charset="-128"/>
                <a:ea typeface="MS Gothic" panose="020B0609070205080204" pitchFamily="49" charset="-128"/>
                <a:hlinkClick r:id="rId3"/>
              </a:rPr>
              <a:t>http://www.acm.uiuc.edu/webmonkeys/book/c_guide/</a:t>
            </a:r>
            <a:endParaRPr lang="zh-CN" altLang="zh-CN" sz="36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a:extLst>
              <a:ext uri="{FF2B5EF4-FFF2-40B4-BE49-F238E27FC236}">
                <a16:creationId xmlns:a16="http://schemas.microsoft.com/office/drawing/2014/main" id="{7F83162E-E8D1-47D6-B2C1-67579CE8B502}"/>
              </a:ext>
            </a:extLst>
          </p:cNvPr>
          <p:cNvSpPr/>
          <p:nvPr/>
        </p:nvSpPr>
        <p:spPr>
          <a:xfrm>
            <a:off x="3411538" y="10633075"/>
            <a:ext cx="3144837" cy="0"/>
          </a:xfrm>
          <a:custGeom>
            <a:avLst/>
            <a:gdLst/>
            <a:ahLst/>
            <a:cxnLst/>
            <a:rect l="l" t="t" r="r" b="b"/>
            <a:pathLst>
              <a:path w="1822450">
                <a:moveTo>
                  <a:pt x="0" y="0"/>
                </a:moveTo>
                <a:lnTo>
                  <a:pt x="1821942" y="0"/>
                </a:lnTo>
              </a:path>
            </a:pathLst>
          </a:custGeom>
          <a:ln w="5054">
            <a:solidFill>
              <a:srgbClr val="000000"/>
            </a:solidFill>
          </a:ln>
        </p:spPr>
        <p:txBody>
          <a:bodyPr lIns="0" tIns="0" rIns="0" bIns="0"/>
          <a:lstStyle/>
          <a:p>
            <a:pPr eaLnBrk="1" fontAlgn="auto" hangingPunct="1">
              <a:spcBef>
                <a:spcPts val="0"/>
              </a:spcBef>
              <a:spcAft>
                <a:spcPts val="0"/>
              </a:spcAft>
              <a:defRPr/>
            </a:pPr>
            <a:endParaRPr sz="3106">
              <a:latin typeface="+mn-lt"/>
              <a:ea typeface="+mn-ea"/>
            </a:endParaRPr>
          </a:p>
        </p:txBody>
      </p:sp>
      <p:sp>
        <p:nvSpPr>
          <p:cNvPr id="27651" name="object 6">
            <a:extLst>
              <a:ext uri="{FF2B5EF4-FFF2-40B4-BE49-F238E27FC236}">
                <a16:creationId xmlns:a16="http://schemas.microsoft.com/office/drawing/2014/main" id="{5862C0F1-BA8A-4B6B-897D-C5338ACDD0E4}"/>
              </a:ext>
            </a:extLst>
          </p:cNvPr>
          <p:cNvSpPr txBox="1">
            <a:spLocks noChangeArrowheads="1"/>
          </p:cNvSpPr>
          <p:nvPr/>
        </p:nvSpPr>
        <p:spPr bwMode="auto">
          <a:xfrm>
            <a:off x="685800" y="457200"/>
            <a:ext cx="12496800" cy="946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06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3600" b="1" dirty="0">
                <a:latin typeface="Book Antiqua" panose="02040602050305030304" pitchFamily="18" charset="0"/>
              </a:rPr>
              <a:t>5.1    Client interface</a:t>
            </a:r>
            <a:endParaRPr lang="zh-CN" altLang="zh-CN" sz="3600" dirty="0">
              <a:latin typeface="Book Antiqua" panose="02040602050305030304" pitchFamily="18" charset="0"/>
            </a:endParaRPr>
          </a:p>
          <a:p>
            <a:pPr algn="just" eaLnBrk="1" hangingPunct="1">
              <a:spcBef>
                <a:spcPts val="1350"/>
              </a:spcBef>
            </a:pPr>
            <a:r>
              <a:rPr lang="zh-CN" altLang="en-US" sz="3200" dirty="0">
                <a:latin typeface="Book Antiqua" panose="02040602050305030304" pitchFamily="18" charset="0"/>
              </a:rPr>
              <a:t>二分查找树的头文件</a:t>
            </a:r>
            <a:r>
              <a:rPr lang="zh-CN" altLang="zh-CN" sz="3200" dirty="0">
                <a:latin typeface="Arial" panose="020B0604020202020204" pitchFamily="34" charset="0"/>
                <a:cs typeface="Arial" panose="020B0604020202020204" pitchFamily="34" charset="0"/>
              </a:rPr>
              <a:t>bst-client.h</a:t>
            </a:r>
            <a:r>
              <a:rPr lang="zh-CN" altLang="en-US" sz="3200" dirty="0">
                <a:latin typeface="Arial" panose="020B0604020202020204" pitchFamily="34" charset="0"/>
                <a:cs typeface="Arial" panose="020B0604020202020204" pitchFamily="34" charset="0"/>
              </a:rPr>
              <a:t>含有客户方接口。</a:t>
            </a:r>
            <a:endParaRPr lang="zh-CN" altLang="zh-CN" sz="3200" dirty="0">
              <a:latin typeface="Book Antiqua" panose="02040602050305030304" pitchFamily="18" charset="0"/>
            </a:endParaRPr>
          </a:p>
          <a:p>
            <a:pPr algn="just" eaLnBrk="1" hangingPunct="1">
              <a:spcBef>
                <a:spcPts val="1600"/>
              </a:spcBef>
            </a:pPr>
            <a:r>
              <a:rPr lang="zh-CN" altLang="zh-CN" sz="3200" dirty="0">
                <a:latin typeface="Arial" panose="020B0604020202020204" pitchFamily="34" charset="0"/>
                <a:cs typeface="Arial" panose="020B0604020202020204" pitchFamily="34" charset="0"/>
              </a:rPr>
              <a:t>/***********************</a:t>
            </a:r>
            <a:r>
              <a:rPr lang="zh-CN" altLang="en-US" sz="3200" dirty="0">
                <a:latin typeface="Arial" panose="020B0604020202020204" pitchFamily="34" charset="0"/>
                <a:cs typeface="Arial" panose="020B0604020202020204" pitchFamily="34" charset="0"/>
              </a:rPr>
              <a:t>***</a:t>
            </a:r>
            <a:r>
              <a:rPr lang="zh-CN" altLang="zh-CN" sz="3200" dirty="0">
                <a:latin typeface="Arial" panose="020B0604020202020204" pitchFamily="34" charset="0"/>
                <a:cs typeface="Arial" panose="020B0604020202020204" pitchFamily="34" charset="0"/>
              </a:rPr>
              <a:t>**/</a:t>
            </a:r>
          </a:p>
          <a:p>
            <a:pPr algn="just" eaLnBrk="1" hangingPunct="1">
              <a:spcBef>
                <a:spcPts val="63"/>
              </a:spcBef>
            </a:pPr>
            <a:r>
              <a:rPr lang="zh-CN" altLang="zh-CN" sz="3200" dirty="0">
                <a:latin typeface="Arial" panose="020B0604020202020204" pitchFamily="34" charset="0"/>
                <a:cs typeface="Arial" panose="020B0604020202020204" pitchFamily="34" charset="0"/>
              </a:rPr>
              <a:t>/*  Client-side  interface  */</a:t>
            </a:r>
          </a:p>
          <a:p>
            <a:pPr algn="just" eaLnBrk="1" hangingPunct="1">
              <a:spcBef>
                <a:spcPts val="63"/>
              </a:spcBef>
            </a:pPr>
            <a:r>
              <a:rPr lang="zh-CN" altLang="zh-CN" sz="3200" dirty="0">
                <a:latin typeface="Arial" panose="020B0604020202020204" pitchFamily="34" charset="0"/>
                <a:cs typeface="Arial" panose="020B0604020202020204" pitchFamily="34" charset="0"/>
              </a:rPr>
              <a:t>/**********************</a:t>
            </a:r>
            <a:r>
              <a:rPr lang="zh-CN" altLang="en-US" sz="3200" dirty="0">
                <a:latin typeface="Arial" panose="020B0604020202020204" pitchFamily="34" charset="0"/>
                <a:cs typeface="Arial" panose="020B0604020202020204" pitchFamily="34" charset="0"/>
              </a:rPr>
              <a:t>***</a:t>
            </a:r>
            <a:r>
              <a:rPr lang="zh-CN" altLang="zh-CN" sz="3200" dirty="0">
                <a:latin typeface="Arial" panose="020B0604020202020204" pitchFamily="34" charset="0"/>
                <a:cs typeface="Arial" panose="020B0604020202020204" pitchFamily="34" charset="0"/>
              </a:rPr>
              <a:t>***/</a:t>
            </a:r>
          </a:p>
          <a:p>
            <a:pPr algn="just" eaLnBrk="1" hangingPunct="1"/>
            <a:r>
              <a:rPr lang="zh-CN" altLang="zh-CN" sz="3200" dirty="0">
                <a:latin typeface="Arial" panose="020B0604020202020204" pitchFamily="34" charset="0"/>
                <a:cs typeface="Arial" panose="020B0604020202020204" pitchFamily="34" charset="0"/>
              </a:rPr>
              <a:t>#include  &lt;string.h&gt;</a:t>
            </a:r>
            <a:endParaRPr lang="en-US" altLang="zh-CN" sz="3200" dirty="0">
              <a:latin typeface="Arial" panose="020B0604020202020204" pitchFamily="34" charset="0"/>
              <a:cs typeface="Arial" panose="020B0604020202020204" pitchFamily="34" charset="0"/>
            </a:endParaRPr>
          </a:p>
          <a:p>
            <a:pPr algn="just" eaLnBrk="1" hangingPunct="1"/>
            <a:endParaRPr lang="zh-CN" altLang="zh-CN" sz="3200" dirty="0">
              <a:latin typeface="Arial" panose="020B0604020202020204" pitchFamily="34" charset="0"/>
              <a:cs typeface="Arial" panose="020B0604020202020204" pitchFamily="34" charset="0"/>
            </a:endParaRPr>
          </a:p>
          <a:p>
            <a:pPr algn="just" eaLnBrk="1" hangingPunct="1"/>
            <a:r>
              <a:rPr lang="zh-CN" altLang="zh-CN" sz="3200" dirty="0">
                <a:latin typeface="Arial" panose="020B0604020202020204" pitchFamily="34" charset="0"/>
                <a:cs typeface="Arial" panose="020B0604020202020204" pitchFamily="34" charset="0"/>
              </a:rPr>
              <a:t>#ifndef  _BST_CLIENT_H_</a:t>
            </a:r>
            <a:r>
              <a:rPr lang="en-US" altLang="zh-CN" sz="3200" dirty="0">
                <a:latin typeface="Arial" panose="020B0604020202020204" pitchFamily="34" charset="0"/>
                <a:cs typeface="Arial" panose="020B0604020202020204" pitchFamily="34" charset="0"/>
              </a:rPr>
              <a:t>                </a:t>
            </a:r>
            <a:r>
              <a:rPr lang="en-US" altLang="zh-CN" sz="3200" dirty="0">
                <a:solidFill>
                  <a:srgbClr val="00B050"/>
                </a:solidFill>
                <a:latin typeface="Arial" panose="020B0604020202020204" pitchFamily="34" charset="0"/>
                <a:cs typeface="Arial" panose="020B0604020202020204" pitchFamily="34" charset="0"/>
              </a:rPr>
              <a:t>//</a:t>
            </a:r>
            <a:r>
              <a:rPr lang="zh-CN" altLang="en-US" sz="3200" dirty="0">
                <a:solidFill>
                  <a:srgbClr val="00B050"/>
                </a:solidFill>
                <a:latin typeface="Arial" panose="020B0604020202020204" pitchFamily="34" charset="0"/>
                <a:cs typeface="Arial" panose="020B0604020202020204" pitchFamily="34" charset="0"/>
              </a:rPr>
              <a:t>头文件保护符</a:t>
            </a:r>
            <a:r>
              <a:rPr lang="en-US" altLang="zh-CN" sz="3200" dirty="0">
                <a:solidFill>
                  <a:srgbClr val="00B050"/>
                </a:solidFill>
                <a:latin typeface="Arial" panose="020B0604020202020204" pitchFamily="34" charset="0"/>
                <a:cs typeface="Arial" panose="020B0604020202020204" pitchFamily="34" charset="0"/>
              </a:rPr>
              <a:t>header guard</a:t>
            </a:r>
            <a:endParaRPr lang="zh-CN" altLang="zh-CN" sz="3200" dirty="0">
              <a:solidFill>
                <a:srgbClr val="00B050"/>
              </a:solidFill>
              <a:latin typeface="Arial" panose="020B0604020202020204" pitchFamily="34" charset="0"/>
              <a:cs typeface="Arial" panose="020B0604020202020204" pitchFamily="34" charset="0"/>
            </a:endParaRPr>
          </a:p>
          <a:p>
            <a:pPr algn="just" eaLnBrk="1" hangingPunct="1">
              <a:spcBef>
                <a:spcPts val="63"/>
              </a:spcBef>
            </a:pPr>
            <a:r>
              <a:rPr lang="zh-CN" altLang="zh-CN" sz="3200" dirty="0">
                <a:latin typeface="Arial" panose="020B0604020202020204" pitchFamily="34" charset="0"/>
                <a:cs typeface="Arial" panose="020B0604020202020204" pitchFamily="34" charset="0"/>
              </a:rPr>
              <a:t>#define  _BST_CLIENT_H_</a:t>
            </a:r>
            <a:endParaRPr lang="en-US" altLang="zh-CN" sz="3200" dirty="0">
              <a:latin typeface="Arial" panose="020B0604020202020204" pitchFamily="34" charset="0"/>
              <a:cs typeface="Arial" panose="020B0604020202020204" pitchFamily="34" charset="0"/>
            </a:endParaRPr>
          </a:p>
          <a:p>
            <a:pPr algn="just" eaLnBrk="1" hangingPunct="1">
              <a:spcBef>
                <a:spcPts val="63"/>
              </a:spcBef>
            </a:pPr>
            <a:endParaRPr lang="zh-CN" altLang="zh-CN" sz="3200" dirty="0">
              <a:latin typeface="Arial" panose="020B0604020202020204" pitchFamily="34" charset="0"/>
              <a:cs typeface="Arial" panose="020B0604020202020204" pitchFamily="34" charset="0"/>
            </a:endParaRPr>
          </a:p>
          <a:p>
            <a:pPr eaLnBrk="1" hangingPunct="1">
              <a:lnSpc>
                <a:spcPct val="103000"/>
              </a:lnSpc>
            </a:pPr>
            <a:r>
              <a:rPr lang="zh-CN" altLang="zh-CN" sz="3200" dirty="0">
                <a:latin typeface="Arial" panose="020B0604020202020204" pitchFamily="34" charset="0"/>
                <a:cs typeface="Arial" panose="020B0604020202020204" pitchFamily="34" charset="0"/>
              </a:rPr>
              <a:t>typedef  struct  wcount  *elem; </a:t>
            </a:r>
            <a:endParaRPr lang="en-US" altLang="zh-CN" sz="3200" dirty="0">
              <a:latin typeface="Arial" panose="020B0604020202020204" pitchFamily="34" charset="0"/>
              <a:cs typeface="Arial" panose="020B0604020202020204" pitchFamily="34" charset="0"/>
            </a:endParaRPr>
          </a:p>
          <a:p>
            <a:pPr eaLnBrk="1" hangingPunct="1">
              <a:lnSpc>
                <a:spcPct val="103000"/>
              </a:lnSpc>
            </a:pPr>
            <a:r>
              <a:rPr lang="zh-CN" altLang="zh-CN" sz="3200" dirty="0">
                <a:latin typeface="Arial" panose="020B0604020202020204" pitchFamily="34" charset="0"/>
                <a:cs typeface="Arial" panose="020B0604020202020204" pitchFamily="34" charset="0"/>
              </a:rPr>
              <a:t>typedef  string  key;</a:t>
            </a:r>
            <a:endParaRPr lang="en-US" altLang="zh-CN" sz="3200" dirty="0">
              <a:latin typeface="Arial" panose="020B0604020202020204" pitchFamily="34" charset="0"/>
              <a:cs typeface="Arial" panose="020B0604020202020204" pitchFamily="34" charset="0"/>
            </a:endParaRPr>
          </a:p>
          <a:p>
            <a:pPr eaLnBrk="1" hangingPunct="1">
              <a:lnSpc>
                <a:spcPct val="103000"/>
              </a:lnSpc>
            </a:pPr>
            <a:endParaRPr lang="zh-CN" altLang="zh-CN" sz="3200" dirty="0">
              <a:latin typeface="Arial" panose="020B0604020202020204" pitchFamily="34" charset="0"/>
              <a:cs typeface="Arial" panose="020B0604020202020204" pitchFamily="34" charset="0"/>
            </a:endParaRPr>
          </a:p>
          <a:p>
            <a:pPr eaLnBrk="1" hangingPunct="1">
              <a:lnSpc>
                <a:spcPct val="103000"/>
              </a:lnSpc>
            </a:pPr>
            <a:r>
              <a:rPr lang="zh-CN" altLang="zh-CN" sz="3200" dirty="0">
                <a:latin typeface="Arial" panose="020B0604020202020204" pitchFamily="34" charset="0"/>
                <a:cs typeface="Arial" panose="020B0604020202020204" pitchFamily="34" charset="0"/>
              </a:rPr>
              <a:t>key  elem_key(elem  e);	</a:t>
            </a:r>
            <a:r>
              <a:rPr lang="en-US" altLang="zh-CN" sz="3200" dirty="0">
                <a:latin typeface="Arial" panose="020B0604020202020204" pitchFamily="34" charset="0"/>
                <a:cs typeface="Arial" panose="020B0604020202020204" pitchFamily="34" charset="0"/>
              </a:rPr>
              <a:t>                 </a:t>
            </a:r>
            <a:r>
              <a:rPr lang="zh-CN" altLang="zh-CN" sz="3200" dirty="0">
                <a:latin typeface="Arial" panose="020B0604020202020204" pitchFamily="34" charset="0"/>
                <a:cs typeface="Arial" panose="020B0604020202020204" pitchFamily="34" charset="0"/>
              </a:rPr>
              <a:t>/*  e  cannot  be  NULL!  */ </a:t>
            </a:r>
            <a:endParaRPr lang="en-US" altLang="zh-CN" sz="3200" dirty="0">
              <a:latin typeface="Arial" panose="020B0604020202020204" pitchFamily="34" charset="0"/>
              <a:cs typeface="Arial" panose="020B0604020202020204" pitchFamily="34" charset="0"/>
            </a:endParaRPr>
          </a:p>
          <a:p>
            <a:pPr eaLnBrk="1" hangingPunct="1">
              <a:lnSpc>
                <a:spcPct val="103000"/>
              </a:lnSpc>
            </a:pPr>
            <a:r>
              <a:rPr lang="zh-CN" altLang="zh-CN" sz="3200" dirty="0">
                <a:latin typeface="Arial" panose="020B0604020202020204" pitchFamily="34" charset="0"/>
                <a:cs typeface="Arial" panose="020B0604020202020204" pitchFamily="34" charset="0"/>
              </a:rPr>
              <a:t>int  key_compare(key  k1,  key  k2);  /*  returns  -1,  0,  or  1  */ </a:t>
            </a:r>
            <a:endParaRPr lang="en-US" altLang="zh-CN" sz="3200" dirty="0">
              <a:latin typeface="Arial" panose="020B0604020202020204" pitchFamily="34" charset="0"/>
              <a:cs typeface="Arial" panose="020B0604020202020204" pitchFamily="34" charset="0"/>
            </a:endParaRPr>
          </a:p>
          <a:p>
            <a:pPr eaLnBrk="1" hangingPunct="1">
              <a:lnSpc>
                <a:spcPct val="103000"/>
              </a:lnSpc>
            </a:pPr>
            <a:r>
              <a:rPr lang="zh-CN" altLang="zh-CN" sz="3200" dirty="0">
                <a:latin typeface="Arial" panose="020B0604020202020204" pitchFamily="34" charset="0"/>
                <a:cs typeface="Arial" panose="020B0604020202020204" pitchFamily="34" charset="0"/>
              </a:rPr>
              <a:t>void  elem_free(elem  e);</a:t>
            </a:r>
            <a:r>
              <a:rPr lang="zh-CN" altLang="en-US" sz="3200" dirty="0">
                <a:latin typeface="Arial" panose="020B0604020202020204" pitchFamily="34" charset="0"/>
                <a:cs typeface="Arial" panose="020B0604020202020204" pitchFamily="34" charset="0"/>
              </a:rPr>
              <a:t>　　　　　　</a:t>
            </a:r>
            <a:r>
              <a:rPr lang="en-US" altLang="zh-CN" sz="3200" dirty="0">
                <a:solidFill>
                  <a:srgbClr val="00B050"/>
                </a:solidFill>
                <a:latin typeface="Arial" panose="020B0604020202020204" pitchFamily="34" charset="0"/>
                <a:cs typeface="Arial" panose="020B0604020202020204" pitchFamily="34" charset="0"/>
              </a:rPr>
              <a:t>//</a:t>
            </a:r>
            <a:r>
              <a:rPr lang="zh-CN" altLang="en-US" sz="3200" dirty="0">
                <a:solidFill>
                  <a:srgbClr val="00B050"/>
                </a:solidFill>
                <a:latin typeface="Arial" panose="020B0604020202020204" pitchFamily="34" charset="0"/>
                <a:cs typeface="Arial" panose="020B0604020202020204" pitchFamily="34" charset="0"/>
              </a:rPr>
              <a:t>　　释放内存</a:t>
            </a:r>
            <a:endParaRPr lang="en-US" altLang="zh-CN" sz="3200" dirty="0">
              <a:solidFill>
                <a:srgbClr val="00B050"/>
              </a:solidFill>
              <a:latin typeface="Arial" panose="020B0604020202020204" pitchFamily="34" charset="0"/>
              <a:cs typeface="Arial" panose="020B0604020202020204" pitchFamily="34" charset="0"/>
            </a:endParaRPr>
          </a:p>
          <a:p>
            <a:pPr eaLnBrk="1" hangingPunct="1">
              <a:lnSpc>
                <a:spcPct val="103000"/>
              </a:lnSpc>
            </a:pPr>
            <a:endParaRPr lang="zh-CN" altLang="zh-CN" sz="3200" dirty="0">
              <a:latin typeface="Arial" panose="020B0604020202020204" pitchFamily="34" charset="0"/>
              <a:cs typeface="Arial" panose="020B0604020202020204" pitchFamily="34" charset="0"/>
            </a:endParaRPr>
          </a:p>
          <a:p>
            <a:pPr algn="just" eaLnBrk="1" hangingPunct="1"/>
            <a:r>
              <a:rPr lang="zh-CN" altLang="zh-CN" sz="3200" dirty="0">
                <a:latin typeface="Arial" panose="020B0604020202020204" pitchFamily="34" charset="0"/>
                <a:cs typeface="Arial" panose="020B0604020202020204" pitchFamily="34" charset="0"/>
              </a:rPr>
              <a:t>#endif</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object 5">
            <a:extLst>
              <a:ext uri="{FF2B5EF4-FFF2-40B4-BE49-F238E27FC236}">
                <a16:creationId xmlns:a16="http://schemas.microsoft.com/office/drawing/2014/main" id="{554DA8C0-6069-487C-8E70-4B33E05D6B29}"/>
              </a:ext>
            </a:extLst>
          </p:cNvPr>
          <p:cNvSpPr txBox="1">
            <a:spLocks noChangeArrowheads="1"/>
          </p:cNvSpPr>
          <p:nvPr/>
        </p:nvSpPr>
        <p:spPr bwMode="auto">
          <a:xfrm>
            <a:off x="990600" y="838200"/>
            <a:ext cx="11658600" cy="822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0638" indent="36988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defRPr/>
            </a:pPr>
            <a:r>
              <a:rPr lang="zh-CN" altLang="zh-CN" sz="4000" b="1" dirty="0">
                <a:latin typeface="Book Antiqua" panose="02040602050305030304" pitchFamily="18" charset="0"/>
              </a:rPr>
              <a:t>5.2    Library interface</a:t>
            </a:r>
            <a:endParaRPr lang="zh-CN" altLang="zh-CN" sz="4000" dirty="0">
              <a:latin typeface="Book Antiqua" panose="02040602050305030304" pitchFamily="18" charset="0"/>
            </a:endParaRPr>
          </a:p>
          <a:p>
            <a:pPr marL="347663" indent="0" eaLnBrk="1" hangingPunct="1">
              <a:lnSpc>
                <a:spcPct val="103000"/>
              </a:lnSpc>
              <a:spcBef>
                <a:spcPts val="1288"/>
              </a:spcBef>
              <a:defRPr/>
            </a:pPr>
            <a:r>
              <a:rPr lang="zh-CN" altLang="en-US" sz="2800" dirty="0">
                <a:latin typeface="Book Antiqua" panose="02040602050305030304" pitchFamily="18" charset="0"/>
              </a:rPr>
              <a:t>库方接口用到</a:t>
            </a:r>
            <a:r>
              <a:rPr lang="zh-CN" altLang="zh-CN" sz="2800" dirty="0">
                <a:latin typeface="Arial" panose="020B0604020202020204" pitchFamily="34" charset="0"/>
                <a:cs typeface="Arial" panose="020B0604020202020204" pitchFamily="34" charset="0"/>
              </a:rPr>
              <a:t>bst-client.h</a:t>
            </a:r>
            <a:r>
              <a:rPr lang="zh-CN" altLang="en-US" sz="2800" dirty="0">
                <a:latin typeface="Arial" panose="020B0604020202020204" pitchFamily="34" charset="0"/>
                <a:cs typeface="Arial" panose="020B0604020202020204" pitchFamily="34" charset="0"/>
              </a:rPr>
              <a:t>中定义的类型</a:t>
            </a:r>
            <a:endParaRPr lang="zh-CN" altLang="zh-CN" sz="2800" dirty="0">
              <a:latin typeface="Book Antiqua" panose="02040602050305030304" pitchFamily="18" charset="0"/>
            </a:endParaRPr>
          </a:p>
          <a:p>
            <a:pPr marL="347663" indent="0" algn="just" eaLnBrk="1" hangingPunct="1">
              <a:defRPr/>
            </a:pPr>
            <a:r>
              <a:rPr lang="zh-CN" altLang="zh-CN" sz="2800" dirty="0">
                <a:latin typeface="Arial" panose="020B0604020202020204" pitchFamily="34" charset="0"/>
                <a:cs typeface="Arial" panose="020B0604020202020204" pitchFamily="34" charset="0"/>
              </a:rPr>
              <a:t>/*************</a:t>
            </a:r>
            <a:r>
              <a:rPr lang="en-US" altLang="zh-CN" sz="2800" dirty="0">
                <a:latin typeface="Arial" panose="020B0604020202020204" pitchFamily="34" charset="0"/>
                <a:cs typeface="Arial" panose="020B0604020202020204" pitchFamily="34" charset="0"/>
              </a:rPr>
              <a:t>***</a:t>
            </a:r>
            <a:r>
              <a:rPr lang="zh-CN" altLang="zh-CN" sz="2800" dirty="0">
                <a:latin typeface="Arial" panose="020B0604020202020204" pitchFamily="34" charset="0"/>
                <a:cs typeface="Arial" panose="020B0604020202020204" pitchFamily="34" charset="0"/>
              </a:rPr>
              <a:t>********/</a:t>
            </a:r>
          </a:p>
          <a:p>
            <a:pPr marL="347663" indent="0" algn="just" eaLnBrk="1" hangingPunct="1">
              <a:spcBef>
                <a:spcPts val="63"/>
              </a:spcBef>
              <a:defRPr/>
            </a:pPr>
            <a:r>
              <a:rPr lang="zh-CN" altLang="zh-CN" sz="2800" dirty="0">
                <a:latin typeface="Arial" panose="020B0604020202020204" pitchFamily="34" charset="0"/>
                <a:cs typeface="Arial" panose="020B0604020202020204" pitchFamily="34" charset="0"/>
              </a:rPr>
              <a:t>/*  Library  interface  */</a:t>
            </a:r>
          </a:p>
          <a:p>
            <a:pPr marL="347663" indent="0" algn="just" eaLnBrk="1" hangingPunct="1">
              <a:spcBef>
                <a:spcPts val="63"/>
              </a:spcBef>
              <a:defRPr/>
            </a:pPr>
            <a:r>
              <a:rPr lang="zh-CN" altLang="zh-CN" sz="2800" dirty="0">
                <a:latin typeface="Arial" panose="020B0604020202020204" pitchFamily="34" charset="0"/>
                <a:cs typeface="Arial" panose="020B0604020202020204" pitchFamily="34" charset="0"/>
              </a:rPr>
              <a:t>/*****</a:t>
            </a:r>
            <a:r>
              <a:rPr lang="en-US" altLang="zh-CN" sz="2800" dirty="0">
                <a:latin typeface="Arial" panose="020B0604020202020204" pitchFamily="34" charset="0"/>
                <a:cs typeface="Arial" panose="020B0604020202020204" pitchFamily="34" charset="0"/>
              </a:rPr>
              <a:t>***</a:t>
            </a:r>
            <a:r>
              <a:rPr lang="zh-CN" altLang="zh-CN" sz="2800" dirty="0">
                <a:latin typeface="Arial" panose="020B0604020202020204" pitchFamily="34" charset="0"/>
                <a:cs typeface="Arial" panose="020B0604020202020204" pitchFamily="34" charset="0"/>
              </a:rPr>
              <a:t>****************/</a:t>
            </a:r>
          </a:p>
          <a:p>
            <a:pPr marL="347663" indent="0" algn="just" eaLnBrk="1" hangingPunct="1">
              <a:defRPr/>
            </a:pPr>
            <a:r>
              <a:rPr lang="zh-CN" altLang="zh-CN" sz="2800" dirty="0">
                <a:latin typeface="Arial" panose="020B0604020202020204" pitchFamily="34" charset="0"/>
                <a:cs typeface="Arial" panose="020B0604020202020204" pitchFamily="34" charset="0"/>
              </a:rPr>
              <a:t>#include  "bst-client.h"</a:t>
            </a:r>
          </a:p>
          <a:p>
            <a:pPr marL="347663" indent="0" eaLnBrk="1" hangingPunct="1">
              <a:spcBef>
                <a:spcPts val="13"/>
              </a:spcBef>
              <a:defRPr/>
            </a:pPr>
            <a:endParaRPr lang="zh-CN" altLang="zh-CN" sz="2800" dirty="0">
              <a:latin typeface="Times New Roman" panose="02020603050405020304" pitchFamily="18" charset="0"/>
              <a:cs typeface="Times New Roman" panose="02020603050405020304" pitchFamily="18" charset="0"/>
            </a:endParaRPr>
          </a:p>
          <a:p>
            <a:pPr marL="347663" indent="0" algn="just" eaLnBrk="1" hangingPunct="1">
              <a:defRPr/>
            </a:pPr>
            <a:r>
              <a:rPr lang="zh-CN" altLang="zh-CN" sz="2800" dirty="0">
                <a:latin typeface="Arial" panose="020B0604020202020204" pitchFamily="34" charset="0"/>
                <a:cs typeface="Arial" panose="020B0604020202020204" pitchFamily="34" charset="0"/>
              </a:rPr>
              <a:t>#ifndef  _BST_H_</a:t>
            </a:r>
          </a:p>
          <a:p>
            <a:pPr marL="347663" indent="0" algn="just" eaLnBrk="1" hangingPunct="1">
              <a:spcBef>
                <a:spcPts val="63"/>
              </a:spcBef>
              <a:defRPr/>
            </a:pPr>
            <a:r>
              <a:rPr lang="zh-CN" altLang="zh-CN" sz="2800" dirty="0">
                <a:latin typeface="Arial" panose="020B0604020202020204" pitchFamily="34" charset="0"/>
                <a:cs typeface="Arial" panose="020B0604020202020204" pitchFamily="34" charset="0"/>
              </a:rPr>
              <a:t>#define  _BST_H_</a:t>
            </a:r>
          </a:p>
          <a:p>
            <a:pPr marL="347663" indent="0" eaLnBrk="1" hangingPunct="1">
              <a:lnSpc>
                <a:spcPct val="205000"/>
              </a:lnSpc>
              <a:defRPr/>
            </a:pPr>
            <a:r>
              <a:rPr lang="zh-CN" altLang="zh-CN" sz="2800" dirty="0">
                <a:latin typeface="Arial" panose="020B0604020202020204" pitchFamily="34" charset="0"/>
                <a:cs typeface="Arial" panose="020B0604020202020204" pitchFamily="34" charset="0"/>
              </a:rPr>
              <a:t>typedef  struct  bst_header  *bst; </a:t>
            </a:r>
            <a:endParaRPr lang="en-US" altLang="zh-CN" sz="2800" dirty="0">
              <a:latin typeface="Arial" panose="020B0604020202020204" pitchFamily="34" charset="0"/>
              <a:cs typeface="Arial" panose="020B0604020202020204" pitchFamily="34" charset="0"/>
            </a:endParaRPr>
          </a:p>
          <a:p>
            <a:pPr marL="347663" indent="0" eaLnBrk="1" hangingPunct="1">
              <a:lnSpc>
                <a:spcPct val="205000"/>
              </a:lnSpc>
              <a:defRPr/>
            </a:pPr>
            <a:r>
              <a:rPr lang="zh-CN" altLang="zh-CN" sz="2800" dirty="0">
                <a:latin typeface="Arial" panose="020B0604020202020204" pitchFamily="34" charset="0"/>
                <a:cs typeface="Arial" panose="020B0604020202020204" pitchFamily="34" charset="0"/>
              </a:rPr>
              <a:t>bst  bst_new();</a:t>
            </a:r>
            <a:endParaRPr lang="en-US" altLang="zh-CN" sz="2800" dirty="0">
              <a:latin typeface="Arial" panose="020B0604020202020204" pitchFamily="34" charset="0"/>
              <a:cs typeface="Arial" panose="020B0604020202020204" pitchFamily="34" charset="0"/>
            </a:endParaRPr>
          </a:p>
          <a:p>
            <a:pPr marL="347663" indent="0" algn="just" eaLnBrk="1" hangingPunct="1">
              <a:defRPr/>
            </a:pPr>
            <a:r>
              <a:rPr lang="zh-CN" altLang="zh-CN" sz="2800" dirty="0">
                <a:latin typeface="Arial" panose="020B0604020202020204" pitchFamily="34" charset="0"/>
                <a:cs typeface="Arial" panose="020B0604020202020204" pitchFamily="34" charset="0"/>
              </a:rPr>
              <a:t>void  bst_insert(bst  B,  elem  e);  </a:t>
            </a:r>
            <a:r>
              <a:rPr lang="en-US" altLang="zh-CN" sz="2800" dirty="0">
                <a:latin typeface="Arial" panose="020B0604020202020204" pitchFamily="34" charset="0"/>
                <a:cs typeface="Arial" panose="020B0604020202020204" pitchFamily="34" charset="0"/>
              </a:rPr>
              <a:t>       </a:t>
            </a:r>
            <a:r>
              <a:rPr lang="zh-CN" altLang="zh-CN" sz="2800" dirty="0">
                <a:latin typeface="Arial" panose="020B0604020202020204" pitchFamily="34" charset="0"/>
                <a:cs typeface="Arial" panose="020B0604020202020204" pitchFamily="34" charset="0"/>
              </a:rPr>
              <a:t>/*  e  cannot  be  NULL!  */</a:t>
            </a:r>
          </a:p>
          <a:p>
            <a:pPr marL="347663" indent="0" eaLnBrk="1" hangingPunct="1">
              <a:lnSpc>
                <a:spcPct val="103000"/>
              </a:lnSpc>
              <a:defRPr/>
            </a:pPr>
            <a:r>
              <a:rPr lang="zh-CN" altLang="zh-CN" sz="2800" dirty="0">
                <a:latin typeface="Arial" panose="020B0604020202020204" pitchFamily="34" charset="0"/>
                <a:cs typeface="Arial" panose="020B0604020202020204" pitchFamily="34" charset="0"/>
              </a:rPr>
              <a:t>elem  bst_lookup(bst  B,  key  k);	/*  return  NULL  if  not  in  tree  */ void  bst_free(bst  B);</a:t>
            </a:r>
            <a:r>
              <a:rPr lang="zh-CN" altLang="en-US" sz="2800" dirty="0">
                <a:latin typeface="Arial" panose="020B0604020202020204" pitchFamily="34" charset="0"/>
                <a:cs typeface="Arial" panose="020B0604020202020204" pitchFamily="34" charset="0"/>
              </a:rPr>
              <a:t>　　　</a:t>
            </a:r>
            <a:r>
              <a:rPr lang="zh-CN" altLang="en-US" sz="2800" dirty="0">
                <a:solidFill>
                  <a:srgbClr val="C00000"/>
                </a:solidFill>
                <a:latin typeface="Arial" panose="020B0604020202020204" pitchFamily="34" charset="0"/>
                <a:cs typeface="Arial" panose="020B0604020202020204" pitchFamily="34" charset="0"/>
              </a:rPr>
              <a:t>　</a:t>
            </a:r>
            <a:r>
              <a:rPr lang="en-US" altLang="zh-CN" sz="2800" dirty="0">
                <a:solidFill>
                  <a:srgbClr val="00B050"/>
                </a:solidFill>
                <a:latin typeface="Arial" panose="020B0604020202020204" pitchFamily="34" charset="0"/>
                <a:cs typeface="Arial" panose="020B0604020202020204" pitchFamily="34" charset="0"/>
              </a:rPr>
              <a:t>//</a:t>
            </a:r>
            <a:r>
              <a:rPr lang="zh-CN" altLang="en-US" sz="2800" dirty="0">
                <a:solidFill>
                  <a:srgbClr val="00B050"/>
                </a:solidFill>
                <a:latin typeface="Arial" panose="020B0604020202020204" pitchFamily="34" charset="0"/>
                <a:cs typeface="Arial" panose="020B0604020202020204" pitchFamily="34" charset="0"/>
              </a:rPr>
              <a:t>　释放内存</a:t>
            </a:r>
            <a:endParaRPr lang="zh-CN" altLang="zh-CN" sz="2800" dirty="0">
              <a:solidFill>
                <a:srgbClr val="00B050"/>
              </a:solidFill>
              <a:latin typeface="Arial" panose="020B0604020202020204" pitchFamily="34" charset="0"/>
              <a:cs typeface="Arial" panose="020B0604020202020204" pitchFamily="34" charset="0"/>
            </a:endParaRPr>
          </a:p>
          <a:p>
            <a:pPr marL="347663" indent="0" eaLnBrk="1" hangingPunct="1">
              <a:spcBef>
                <a:spcPts val="13"/>
              </a:spcBef>
              <a:defRPr/>
            </a:pPr>
            <a:endParaRPr lang="zh-CN" altLang="zh-CN" sz="2800" dirty="0">
              <a:latin typeface="Times New Roman" panose="02020603050405020304" pitchFamily="18" charset="0"/>
              <a:cs typeface="Times New Roman" panose="02020603050405020304" pitchFamily="18" charset="0"/>
            </a:endParaRPr>
          </a:p>
          <a:p>
            <a:pPr marL="347663" indent="0" algn="just" eaLnBrk="1" hangingPunct="1">
              <a:defRPr/>
            </a:pPr>
            <a:r>
              <a:rPr lang="zh-CN" altLang="zh-CN" sz="2800" dirty="0">
                <a:latin typeface="Arial" panose="020B0604020202020204" pitchFamily="34" charset="0"/>
                <a:cs typeface="Arial" panose="020B0604020202020204" pitchFamily="34" charset="0"/>
              </a:rPr>
              <a:t>#endif</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object 5">
            <a:extLst>
              <a:ext uri="{FF2B5EF4-FFF2-40B4-BE49-F238E27FC236}">
                <a16:creationId xmlns:a16="http://schemas.microsoft.com/office/drawing/2014/main" id="{F96E4E02-0317-45F6-ABEC-24C7C950F1AC}"/>
              </a:ext>
            </a:extLst>
          </p:cNvPr>
          <p:cNvSpPr txBox="1">
            <a:spLocks noChangeArrowheads="1"/>
          </p:cNvSpPr>
          <p:nvPr/>
        </p:nvSpPr>
        <p:spPr bwMode="auto">
          <a:xfrm>
            <a:off x="609600" y="381000"/>
            <a:ext cx="12039600" cy="1896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206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spcBef>
                <a:spcPts val="1150"/>
              </a:spcBef>
              <a:defRPr/>
            </a:pPr>
            <a:r>
              <a:rPr lang="zh-CN" altLang="zh-CN" sz="3600" b="1" dirty="0">
                <a:latin typeface="Book Antiqua" panose="02040602050305030304" pitchFamily="18" charset="0"/>
              </a:rPr>
              <a:t>6  </a:t>
            </a:r>
            <a:r>
              <a:rPr lang="zh-CN" altLang="en-US" sz="3600" b="1" dirty="0">
                <a:latin typeface="Book Antiqua" panose="02040602050305030304" pitchFamily="18" charset="0"/>
              </a:rPr>
              <a:t>宏</a:t>
            </a:r>
            <a:r>
              <a:rPr lang="en-US" altLang="zh-CN" sz="3600" b="1" dirty="0">
                <a:latin typeface="Book Antiqua" panose="02040602050305030304" pitchFamily="18" charset="0"/>
              </a:rPr>
              <a:t>(</a:t>
            </a:r>
            <a:r>
              <a:rPr lang="zh-CN" altLang="zh-CN" sz="3600" b="1" dirty="0">
                <a:latin typeface="Book Antiqua" panose="02040602050305030304" pitchFamily="18" charset="0"/>
              </a:rPr>
              <a:t>Macros</a:t>
            </a:r>
            <a:r>
              <a:rPr lang="en-US" altLang="zh-CN" sz="3600" b="1" dirty="0">
                <a:latin typeface="Book Antiqua" panose="02040602050305030304" pitchFamily="18" charset="0"/>
              </a:rPr>
              <a:t>)</a:t>
            </a:r>
            <a:endParaRPr lang="zh-CN" altLang="zh-CN" sz="3600" dirty="0">
              <a:latin typeface="Book Antiqua" panose="02040602050305030304" pitchFamily="18" charset="0"/>
            </a:endParaRPr>
          </a:p>
          <a:p>
            <a:pPr indent="958850" algn="just" eaLnBrk="1" hangingPunct="1">
              <a:lnSpc>
                <a:spcPct val="103000"/>
              </a:lnSpc>
              <a:spcBef>
                <a:spcPts val="1925"/>
              </a:spcBef>
              <a:defRPr/>
            </a:pPr>
            <a:r>
              <a:rPr lang="zh-CN" altLang="en-US" sz="3600" dirty="0">
                <a:latin typeface="Book Antiqua" panose="02040602050305030304" pitchFamily="18" charset="0"/>
              </a:rPr>
              <a:t>在头文件</a:t>
            </a:r>
            <a:r>
              <a:rPr lang="zh-CN" altLang="zh-CN" sz="3600" dirty="0">
                <a:latin typeface="Arial" panose="020B0604020202020204" pitchFamily="34" charset="0"/>
                <a:cs typeface="Arial" panose="020B0604020202020204" pitchFamily="34" charset="0"/>
              </a:rPr>
              <a:t>contracts.h </a:t>
            </a:r>
            <a:r>
              <a:rPr lang="zh-CN" altLang="en-US" sz="3600" dirty="0">
                <a:latin typeface="Arial" panose="020B0604020202020204" pitchFamily="34" charset="0"/>
                <a:cs typeface="Arial" panose="020B0604020202020204" pitchFamily="34" charset="0"/>
              </a:rPr>
              <a:t>中，我们用宏来实现一些类似于</a:t>
            </a:r>
            <a:r>
              <a:rPr lang="en-US" altLang="zh-CN" sz="3600" dirty="0">
                <a:latin typeface="Arial" panose="020B0604020202020204" pitchFamily="34" charset="0"/>
                <a:cs typeface="Arial" panose="020B0604020202020204" pitchFamily="34" charset="0"/>
              </a:rPr>
              <a:t>C0</a:t>
            </a:r>
            <a:r>
              <a:rPr lang="zh-CN" altLang="en-US" sz="3600" dirty="0">
                <a:latin typeface="Arial" panose="020B0604020202020204" pitchFamily="34" charset="0"/>
                <a:cs typeface="Arial" panose="020B0604020202020204" pitchFamily="34" charset="0"/>
              </a:rPr>
              <a:t>中的约定的替代品。</a:t>
            </a:r>
            <a:endParaRPr lang="en-US" altLang="zh-CN" sz="3600" dirty="0">
              <a:latin typeface="Arial" panose="020B0604020202020204" pitchFamily="34" charset="0"/>
              <a:cs typeface="Arial" panose="020B0604020202020204" pitchFamily="34" charset="0"/>
            </a:endParaRPr>
          </a:p>
        </p:txBody>
      </p:sp>
      <p:sp>
        <p:nvSpPr>
          <p:cNvPr id="2" name="矩形 1">
            <a:extLst>
              <a:ext uri="{FF2B5EF4-FFF2-40B4-BE49-F238E27FC236}">
                <a16:creationId xmlns:a16="http://schemas.microsoft.com/office/drawing/2014/main" id="{AD1FA498-EF95-42DF-A291-0A7A98423CD1}"/>
              </a:ext>
            </a:extLst>
          </p:cNvPr>
          <p:cNvSpPr/>
          <p:nvPr/>
        </p:nvSpPr>
        <p:spPr>
          <a:xfrm>
            <a:off x="609600" y="2288434"/>
            <a:ext cx="12039600" cy="6206827"/>
          </a:xfrm>
          <a:prstGeom prst="rect">
            <a:avLst/>
          </a:prstGeom>
        </p:spPr>
        <p:txBody>
          <a:bodyPr wrap="square">
            <a:spAutoFit/>
          </a:bodyPr>
          <a:lstStyle/>
          <a:p>
            <a:pPr lvl="0" algn="just" eaLnBrk="1" hangingPunct="1">
              <a:lnSpc>
                <a:spcPct val="150000"/>
              </a:lnSpc>
              <a:spcBef>
                <a:spcPts val="600"/>
              </a:spcBef>
              <a:defRPr/>
            </a:pPr>
            <a:r>
              <a:rPr lang="zh-CN" altLang="zh-CN" sz="3200" dirty="0">
                <a:solidFill>
                  <a:prstClr val="black"/>
                </a:solidFill>
                <a:latin typeface="Arial" panose="020B0604020202020204" pitchFamily="34" charset="0"/>
                <a:cs typeface="Arial" panose="020B0604020202020204" pitchFamily="34" charset="0"/>
              </a:rPr>
              <a:t>#ifdef  DEBUG</a:t>
            </a:r>
            <a:r>
              <a:rPr lang="en-US" altLang="zh-CN" sz="3200" dirty="0">
                <a:solidFill>
                  <a:prstClr val="black"/>
                </a:solidFill>
                <a:latin typeface="Arial" panose="020B0604020202020204" pitchFamily="34" charset="0"/>
                <a:cs typeface="Arial" panose="020B0604020202020204" pitchFamily="34" charset="0"/>
              </a:rPr>
              <a:t> </a:t>
            </a:r>
            <a:r>
              <a:rPr lang="en-US" altLang="zh-CN" sz="3200" dirty="0">
                <a:latin typeface="Arial" panose="020B0604020202020204" pitchFamily="34" charset="0"/>
                <a:cs typeface="Arial" panose="020B0604020202020204" pitchFamily="34" charset="0"/>
              </a:rPr>
              <a:t>     </a:t>
            </a:r>
            <a:r>
              <a:rPr lang="en-US" altLang="zh-CN" sz="3200" dirty="0">
                <a:solidFill>
                  <a:srgbClr val="00B050"/>
                </a:solidFill>
                <a:latin typeface="Arial" panose="020B0604020202020204" pitchFamily="34" charset="0"/>
                <a:cs typeface="Arial" panose="020B0604020202020204" pitchFamily="34" charset="0"/>
              </a:rPr>
              <a:t>//</a:t>
            </a:r>
            <a:r>
              <a:rPr lang="zh-CN" altLang="en-US" sz="3200" dirty="0">
                <a:solidFill>
                  <a:srgbClr val="00B050"/>
                </a:solidFill>
                <a:latin typeface="Arial" panose="020B0604020202020204" pitchFamily="34" charset="0"/>
                <a:cs typeface="Arial" panose="020B0604020202020204" pitchFamily="34" charset="0"/>
              </a:rPr>
              <a:t>当用命令</a:t>
            </a:r>
            <a:r>
              <a:rPr lang="zh-CN" altLang="zh-CN" sz="3200" dirty="0">
                <a:solidFill>
                  <a:srgbClr val="00B050"/>
                </a:solidFill>
                <a:latin typeface="Arial" panose="020B0604020202020204" pitchFamily="34" charset="0"/>
                <a:cs typeface="Arial" panose="020B0604020202020204" pitchFamily="34" charset="0"/>
              </a:rPr>
              <a:t>gcc  -DDEBUG  ...</a:t>
            </a:r>
            <a:r>
              <a:rPr lang="zh-CN" altLang="en-US" sz="3200" dirty="0">
                <a:solidFill>
                  <a:srgbClr val="00B050"/>
                </a:solidFill>
                <a:latin typeface="Arial" panose="020B0604020202020204" pitchFamily="34" charset="0"/>
                <a:cs typeface="Arial" panose="020B0604020202020204" pitchFamily="34" charset="0"/>
              </a:rPr>
              <a:t>编译时</a:t>
            </a:r>
            <a:endParaRPr lang="zh-CN" altLang="zh-CN" sz="3200" dirty="0">
              <a:solidFill>
                <a:prstClr val="black"/>
              </a:solidFill>
              <a:latin typeface="Arial" panose="020B0604020202020204" pitchFamily="34" charset="0"/>
              <a:cs typeface="Arial" panose="020B0604020202020204" pitchFamily="34" charset="0"/>
            </a:endParaRPr>
          </a:p>
          <a:p>
            <a:pPr algn="just" eaLnBrk="1" hangingPunct="1">
              <a:spcBef>
                <a:spcPts val="1375"/>
              </a:spcBef>
              <a:defRPr/>
            </a:pPr>
            <a:r>
              <a:rPr lang="en-US" altLang="zh-CN" sz="3200" dirty="0">
                <a:latin typeface="Arial" panose="020B0604020202020204" pitchFamily="34" charset="0"/>
                <a:cs typeface="Arial" panose="020B0604020202020204" pitchFamily="34" charset="0"/>
              </a:rPr>
              <a:t>#define ASSERT(COND) assert(COND)</a:t>
            </a:r>
          </a:p>
          <a:p>
            <a:pPr algn="just" eaLnBrk="1" hangingPunct="1">
              <a:spcBef>
                <a:spcPts val="1375"/>
              </a:spcBef>
              <a:defRPr/>
            </a:pPr>
            <a:r>
              <a:rPr lang="en-US" altLang="zh-CN" sz="3200" dirty="0">
                <a:latin typeface="Arial" panose="020B0604020202020204" pitchFamily="34" charset="0"/>
                <a:cs typeface="Arial" panose="020B0604020202020204" pitchFamily="34" charset="0"/>
              </a:rPr>
              <a:t>#define REQUIRES(COND) assert(COND)</a:t>
            </a:r>
          </a:p>
          <a:p>
            <a:pPr algn="just" eaLnBrk="1" hangingPunct="1">
              <a:spcBef>
                <a:spcPts val="1375"/>
              </a:spcBef>
              <a:defRPr/>
            </a:pPr>
            <a:r>
              <a:rPr lang="en-US" altLang="zh-CN" sz="3200" dirty="0">
                <a:latin typeface="Arial" panose="020B0604020202020204" pitchFamily="34" charset="0"/>
                <a:cs typeface="Arial" panose="020B0604020202020204" pitchFamily="34" charset="0"/>
              </a:rPr>
              <a:t>#define ENSURES(COND) assert(COND)</a:t>
            </a:r>
            <a:endParaRPr lang="en-US" altLang="zh-CN" sz="3200" dirty="0">
              <a:solidFill>
                <a:srgbClr val="00B050"/>
              </a:solidFill>
              <a:latin typeface="Arial" panose="020B0604020202020204" pitchFamily="34" charset="0"/>
              <a:cs typeface="Arial" panose="020B0604020202020204" pitchFamily="34" charset="0"/>
            </a:endParaRPr>
          </a:p>
          <a:p>
            <a:pPr algn="just" eaLnBrk="1" hangingPunct="1">
              <a:spcBef>
                <a:spcPts val="1375"/>
              </a:spcBef>
              <a:defRPr/>
            </a:pPr>
            <a:r>
              <a:rPr lang="en-US" altLang="zh-CN" sz="3200" dirty="0">
                <a:latin typeface="Arial" panose="020B0604020202020204" pitchFamily="34" charset="0"/>
                <a:cs typeface="Arial" panose="020B0604020202020204" pitchFamily="34" charset="0"/>
              </a:rPr>
              <a:t>#else                    </a:t>
            </a:r>
            <a:r>
              <a:rPr lang="en-US" altLang="zh-CN" sz="3200" dirty="0">
                <a:solidFill>
                  <a:srgbClr val="00B050"/>
                </a:solidFill>
                <a:latin typeface="Arial" panose="020B0604020202020204" pitchFamily="34" charset="0"/>
                <a:cs typeface="Arial" panose="020B0604020202020204" pitchFamily="34" charset="0"/>
              </a:rPr>
              <a:t>//</a:t>
            </a:r>
            <a:r>
              <a:rPr lang="zh-CN" altLang="en-US" sz="3200" dirty="0">
                <a:solidFill>
                  <a:srgbClr val="00B050"/>
                </a:solidFill>
                <a:latin typeface="Arial" panose="020B0604020202020204" pitchFamily="34" charset="0"/>
                <a:cs typeface="Arial" panose="020B0604020202020204" pitchFamily="34" charset="0"/>
              </a:rPr>
              <a:t>一般编译时</a:t>
            </a:r>
            <a:endParaRPr lang="en-US" altLang="zh-CN" sz="3200" dirty="0">
              <a:solidFill>
                <a:srgbClr val="00B050"/>
              </a:solidFill>
              <a:latin typeface="Arial" panose="020B0604020202020204" pitchFamily="34" charset="0"/>
              <a:cs typeface="Arial" panose="020B0604020202020204" pitchFamily="34" charset="0"/>
            </a:endParaRPr>
          </a:p>
          <a:p>
            <a:pPr algn="just" eaLnBrk="1" hangingPunct="1">
              <a:spcBef>
                <a:spcPts val="1375"/>
              </a:spcBef>
              <a:defRPr/>
            </a:pPr>
            <a:r>
              <a:rPr lang="en-US" altLang="zh-CN" sz="3200" dirty="0">
                <a:latin typeface="Arial" panose="020B0604020202020204" pitchFamily="34" charset="0"/>
                <a:cs typeface="Arial" panose="020B0604020202020204" pitchFamily="34" charset="0"/>
              </a:rPr>
              <a:t>#define ASSERT(COND) ((void)0)</a:t>
            </a:r>
          </a:p>
          <a:p>
            <a:pPr algn="just" eaLnBrk="1" hangingPunct="1">
              <a:spcBef>
                <a:spcPts val="1375"/>
              </a:spcBef>
              <a:defRPr/>
            </a:pPr>
            <a:r>
              <a:rPr lang="en-US" altLang="zh-CN" sz="3200" dirty="0">
                <a:latin typeface="Arial" panose="020B0604020202020204" pitchFamily="34" charset="0"/>
                <a:cs typeface="Arial" panose="020B0604020202020204" pitchFamily="34" charset="0"/>
              </a:rPr>
              <a:t>#define REQUIRES(COND) ((void)0)</a:t>
            </a:r>
          </a:p>
          <a:p>
            <a:pPr algn="just" eaLnBrk="1" hangingPunct="1">
              <a:spcBef>
                <a:spcPts val="1375"/>
              </a:spcBef>
              <a:defRPr/>
            </a:pPr>
            <a:r>
              <a:rPr lang="en-US" altLang="zh-CN" sz="3200" dirty="0">
                <a:latin typeface="Arial" panose="020B0604020202020204" pitchFamily="34" charset="0"/>
                <a:cs typeface="Arial" panose="020B0604020202020204" pitchFamily="34" charset="0"/>
              </a:rPr>
              <a:t>#define ENSURES(COND) ((void)0)</a:t>
            </a:r>
          </a:p>
          <a:p>
            <a:pPr algn="just" eaLnBrk="1" hangingPunct="1">
              <a:spcBef>
                <a:spcPts val="1375"/>
              </a:spcBef>
              <a:defRPr/>
            </a:pPr>
            <a:r>
              <a:rPr lang="zh-CN" altLang="zh-CN" sz="3200" dirty="0">
                <a:solidFill>
                  <a:prstClr val="black"/>
                </a:solidFill>
                <a:latin typeface="Arial" panose="020B0604020202020204" pitchFamily="34" charset="0"/>
                <a:cs typeface="Arial" panose="020B0604020202020204" pitchFamily="34" charset="0"/>
              </a:rPr>
              <a:t>#endif</a:t>
            </a:r>
          </a:p>
        </p:txBody>
      </p:sp>
      <p:sp>
        <p:nvSpPr>
          <p:cNvPr id="5" name="矩形 4">
            <a:extLst>
              <a:ext uri="{FF2B5EF4-FFF2-40B4-BE49-F238E27FC236}">
                <a16:creationId xmlns:a16="http://schemas.microsoft.com/office/drawing/2014/main" id="{7A430862-873F-4438-9E18-500D6A141875}"/>
              </a:ext>
            </a:extLst>
          </p:cNvPr>
          <p:cNvSpPr/>
          <p:nvPr/>
        </p:nvSpPr>
        <p:spPr>
          <a:xfrm>
            <a:off x="609600" y="8287332"/>
            <a:ext cx="12242800" cy="1429559"/>
          </a:xfrm>
          <a:prstGeom prst="rect">
            <a:avLst/>
          </a:prstGeom>
        </p:spPr>
        <p:txBody>
          <a:bodyPr wrap="square">
            <a:spAutoFit/>
          </a:bodyPr>
          <a:lstStyle/>
          <a:p>
            <a:pPr lvl="0" indent="958850" algn="just" eaLnBrk="1" hangingPunct="1">
              <a:lnSpc>
                <a:spcPts val="5500"/>
              </a:lnSpc>
              <a:spcBef>
                <a:spcPts val="600"/>
              </a:spcBef>
              <a:defRPr/>
            </a:pPr>
            <a:r>
              <a:rPr lang="en-US" altLang="zh-CN" sz="3200" dirty="0">
                <a:solidFill>
                  <a:prstClr val="black"/>
                </a:solidFill>
                <a:latin typeface="Arial" panose="020B0604020202020204" pitchFamily="34" charset="0"/>
                <a:cs typeface="Arial" panose="020B0604020202020204" pitchFamily="34" charset="0"/>
              </a:rPr>
              <a:t>C0</a:t>
            </a:r>
            <a:r>
              <a:rPr lang="zh-CN" altLang="en-US" sz="3200" dirty="0">
                <a:solidFill>
                  <a:prstClr val="black"/>
                </a:solidFill>
                <a:latin typeface="Arial" panose="020B0604020202020204" pitchFamily="34" charset="0"/>
                <a:cs typeface="Arial" panose="020B0604020202020204" pitchFamily="34" charset="0"/>
              </a:rPr>
              <a:t>中的循环不变式</a:t>
            </a:r>
            <a:r>
              <a:rPr lang="zh-CN" altLang="zh-CN" sz="3200" dirty="0">
                <a:solidFill>
                  <a:prstClr val="black"/>
                </a:solidFill>
                <a:latin typeface="Arial" panose="020B0604020202020204" pitchFamily="34" charset="0"/>
                <a:cs typeface="Arial" panose="020B0604020202020204" pitchFamily="34" charset="0"/>
              </a:rPr>
              <a:t>@loop_invariant</a:t>
            </a:r>
            <a:r>
              <a:rPr lang="zh-CN" altLang="en-US" sz="3200" dirty="0">
                <a:solidFill>
                  <a:prstClr val="black"/>
                </a:solidFill>
                <a:latin typeface="Arial" panose="020B0604020202020204" pitchFamily="34" charset="0"/>
                <a:cs typeface="Arial" panose="020B0604020202020204" pitchFamily="34" charset="0"/>
              </a:rPr>
              <a:t>没有好的替代品，建议在循环的条件检查或循环结束的地方使用</a:t>
            </a:r>
            <a:r>
              <a:rPr lang="zh-CN" altLang="zh-CN" sz="3200" dirty="0">
                <a:solidFill>
                  <a:prstClr val="black"/>
                </a:solidFill>
                <a:latin typeface="Arial" panose="020B0604020202020204" pitchFamily="34" charset="0"/>
                <a:cs typeface="Arial" panose="020B0604020202020204" pitchFamily="34" charset="0"/>
              </a:rPr>
              <a:t>ASSERT</a:t>
            </a:r>
            <a:r>
              <a:rPr lang="zh-CN" altLang="en-US" sz="3200" dirty="0">
                <a:solidFill>
                  <a:prstClr val="black"/>
                </a:solidFill>
                <a:latin typeface="Arial" panose="020B0604020202020204" pitchFamily="34" charset="0"/>
                <a:cs typeface="Arial" panose="020B0604020202020204" pitchFamily="34" charset="0"/>
              </a:rPr>
              <a:t>宏。</a:t>
            </a:r>
            <a:endParaRPr lang="zh-CN" altLang="zh-CN" sz="3200" dirty="0">
              <a:solidFill>
                <a:prstClr val="black"/>
              </a:solidFill>
              <a:latin typeface="Book Antiqua" panose="0204060205030503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a:extLst>
              <a:ext uri="{FF2B5EF4-FFF2-40B4-BE49-F238E27FC236}">
                <a16:creationId xmlns:a16="http://schemas.microsoft.com/office/drawing/2014/main" id="{961B2C2F-F400-44A8-998B-AC591C5C0210}"/>
              </a:ext>
            </a:extLst>
          </p:cNvPr>
          <p:cNvSpPr/>
          <p:nvPr/>
        </p:nvSpPr>
        <p:spPr>
          <a:xfrm>
            <a:off x="3411538" y="10479088"/>
            <a:ext cx="3144837" cy="0"/>
          </a:xfrm>
          <a:custGeom>
            <a:avLst/>
            <a:gdLst/>
            <a:ahLst/>
            <a:cxnLst/>
            <a:rect l="l" t="t" r="r" b="b"/>
            <a:pathLst>
              <a:path w="1822450">
                <a:moveTo>
                  <a:pt x="0" y="0"/>
                </a:moveTo>
                <a:lnTo>
                  <a:pt x="1821942" y="0"/>
                </a:lnTo>
              </a:path>
            </a:pathLst>
          </a:custGeom>
          <a:ln w="5054">
            <a:solidFill>
              <a:srgbClr val="000000"/>
            </a:solidFill>
          </a:ln>
        </p:spPr>
        <p:txBody>
          <a:bodyPr lIns="0" tIns="0" rIns="0" bIns="0"/>
          <a:lstStyle/>
          <a:p>
            <a:pPr eaLnBrk="1" fontAlgn="auto" hangingPunct="1">
              <a:spcBef>
                <a:spcPts val="0"/>
              </a:spcBef>
              <a:spcAft>
                <a:spcPts val="0"/>
              </a:spcAft>
              <a:defRPr/>
            </a:pPr>
            <a:endParaRPr sz="3106">
              <a:latin typeface="+mn-lt"/>
              <a:ea typeface="+mn-ea"/>
            </a:endParaRPr>
          </a:p>
        </p:txBody>
      </p:sp>
      <p:sp>
        <p:nvSpPr>
          <p:cNvPr id="29699" name="object 6">
            <a:extLst>
              <a:ext uri="{FF2B5EF4-FFF2-40B4-BE49-F238E27FC236}">
                <a16:creationId xmlns:a16="http://schemas.microsoft.com/office/drawing/2014/main" id="{AE9C4AE1-9781-4815-BBB8-A986522E78B7}"/>
              </a:ext>
            </a:extLst>
          </p:cNvPr>
          <p:cNvSpPr txBox="1">
            <a:spLocks noChangeArrowheads="1"/>
          </p:cNvSpPr>
          <p:nvPr/>
        </p:nvSpPr>
        <p:spPr bwMode="auto">
          <a:xfrm>
            <a:off x="685800" y="1143000"/>
            <a:ext cx="12115800" cy="812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06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ts val="600"/>
              </a:spcBef>
              <a:defRPr/>
            </a:pPr>
            <a:r>
              <a:rPr lang="en-US" altLang="zh-CN" sz="4000" b="1" dirty="0">
                <a:latin typeface="Book Antiqua" panose="02040602050305030304" pitchFamily="18" charset="0"/>
              </a:rPr>
              <a:t>6.1 </a:t>
            </a:r>
            <a:r>
              <a:rPr lang="zh-CN" altLang="en-US" sz="4000" b="1" dirty="0">
                <a:latin typeface="Book Antiqua" panose="02040602050305030304" pitchFamily="18" charset="0"/>
              </a:rPr>
              <a:t>条件编译</a:t>
            </a:r>
            <a:r>
              <a:rPr lang="en-US" altLang="zh-CN" sz="4000" b="1" dirty="0">
                <a:latin typeface="Book Antiqua" panose="02040602050305030304" pitchFamily="18" charset="0"/>
              </a:rPr>
              <a:t>(</a:t>
            </a:r>
            <a:r>
              <a:rPr lang="zh-CN" altLang="zh-CN" sz="4000" b="1" dirty="0">
                <a:latin typeface="Book Antiqua" panose="02040602050305030304" pitchFamily="18" charset="0"/>
              </a:rPr>
              <a:t>Conditional compliation</a:t>
            </a:r>
            <a:r>
              <a:rPr lang="en-US" altLang="zh-CN" sz="4000" b="1" dirty="0">
                <a:latin typeface="Book Antiqua" panose="02040602050305030304" pitchFamily="18" charset="0"/>
              </a:rPr>
              <a:t>)</a:t>
            </a:r>
            <a:endParaRPr lang="zh-CN" altLang="zh-CN" sz="4000" dirty="0">
              <a:latin typeface="Book Antiqua" panose="02040602050305030304" pitchFamily="18" charset="0"/>
            </a:endParaRPr>
          </a:p>
          <a:p>
            <a:pPr indent="958850" algn="just" eaLnBrk="1" hangingPunct="1">
              <a:lnSpc>
                <a:spcPct val="150000"/>
              </a:lnSpc>
              <a:spcBef>
                <a:spcPts val="600"/>
              </a:spcBef>
              <a:defRPr/>
            </a:pPr>
            <a:r>
              <a:rPr lang="zh-CN" altLang="en-US" sz="4000" dirty="0">
                <a:latin typeface="Book Antiqua" panose="02040602050305030304" pitchFamily="18" charset="0"/>
              </a:rPr>
              <a:t>作为</a:t>
            </a:r>
            <a:r>
              <a:rPr lang="zh-CN" altLang="zh-CN" sz="4000" dirty="0">
                <a:latin typeface="Book Antiqua" panose="02040602050305030304" pitchFamily="18" charset="0"/>
              </a:rPr>
              <a:t>Header guards</a:t>
            </a:r>
            <a:r>
              <a:rPr lang="zh-CN" altLang="en-US" sz="4000" dirty="0">
                <a:latin typeface="Book Antiqua" panose="02040602050305030304" pitchFamily="18" charset="0"/>
              </a:rPr>
              <a:t>的</a:t>
            </a:r>
            <a:r>
              <a:rPr lang="zh-CN" altLang="zh-CN" sz="4000" dirty="0">
                <a:latin typeface="Book Antiqua" panose="02040602050305030304" pitchFamily="18" charset="0"/>
              </a:rPr>
              <a:t> </a:t>
            </a:r>
            <a:r>
              <a:rPr lang="zh-CN" altLang="zh-CN" sz="4000" dirty="0">
                <a:latin typeface="Arial" panose="020B0604020202020204" pitchFamily="34" charset="0"/>
                <a:cs typeface="Arial" panose="020B0604020202020204" pitchFamily="34" charset="0"/>
              </a:rPr>
              <a:t>_BST_H_ </a:t>
            </a:r>
            <a:r>
              <a:rPr lang="zh-CN" altLang="en-US" sz="4000" dirty="0">
                <a:latin typeface="Arial" panose="020B0604020202020204" pitchFamily="34" charset="0"/>
                <a:cs typeface="Arial" panose="020B0604020202020204" pitchFamily="34" charset="0"/>
              </a:rPr>
              <a:t>是一个例子。另一个是：</a:t>
            </a:r>
            <a:endParaRPr lang="en-US" altLang="zh-CN" sz="4000" dirty="0">
              <a:latin typeface="Arial" panose="020B0604020202020204" pitchFamily="34" charset="0"/>
              <a:cs typeface="Arial" panose="020B0604020202020204" pitchFamily="34" charset="0"/>
            </a:endParaRPr>
          </a:p>
          <a:p>
            <a:pPr algn="just" eaLnBrk="1" hangingPunct="1">
              <a:lnSpc>
                <a:spcPct val="150000"/>
              </a:lnSpc>
              <a:spcBef>
                <a:spcPts val="600"/>
              </a:spcBef>
              <a:defRPr/>
            </a:pPr>
            <a:r>
              <a:rPr lang="zh-CN" altLang="zh-CN" sz="4000" dirty="0">
                <a:latin typeface="Arial" panose="020B0604020202020204" pitchFamily="34" charset="0"/>
                <a:cs typeface="Arial" panose="020B0604020202020204" pitchFamily="34" charset="0"/>
              </a:rPr>
              <a:t>#ifdef  DEBUG</a:t>
            </a:r>
          </a:p>
          <a:p>
            <a:pPr algn="just" eaLnBrk="1" hangingPunct="1">
              <a:lnSpc>
                <a:spcPct val="150000"/>
              </a:lnSpc>
              <a:spcBef>
                <a:spcPts val="600"/>
              </a:spcBef>
              <a:defRPr/>
            </a:pPr>
            <a:r>
              <a:rPr lang="zh-CN" altLang="zh-CN" sz="4000" dirty="0">
                <a:latin typeface="Arial" panose="020B0604020202020204" pitchFamily="34" charset="0"/>
                <a:cs typeface="Arial" panose="020B0604020202020204" pitchFamily="34" charset="0"/>
              </a:rPr>
              <a:t>...debugging  statements...</a:t>
            </a:r>
          </a:p>
          <a:p>
            <a:pPr algn="just" eaLnBrk="1" hangingPunct="1">
              <a:lnSpc>
                <a:spcPct val="150000"/>
              </a:lnSpc>
              <a:spcBef>
                <a:spcPts val="600"/>
              </a:spcBef>
              <a:defRPr/>
            </a:pPr>
            <a:r>
              <a:rPr lang="zh-CN" altLang="zh-CN" sz="4000" dirty="0">
                <a:latin typeface="Arial" panose="020B0604020202020204" pitchFamily="34" charset="0"/>
                <a:cs typeface="Arial" panose="020B0604020202020204" pitchFamily="34" charset="0"/>
              </a:rPr>
              <a:t>#endif</a:t>
            </a:r>
          </a:p>
          <a:p>
            <a:pPr algn="just" eaLnBrk="1" hangingPunct="1">
              <a:lnSpc>
                <a:spcPct val="150000"/>
              </a:lnSpc>
              <a:spcBef>
                <a:spcPts val="600"/>
              </a:spcBef>
              <a:defRPr/>
            </a:pPr>
            <a:r>
              <a:rPr lang="zh-CN" altLang="en-US" sz="4000" dirty="0">
                <a:latin typeface="Book Antiqua" panose="02040602050305030304" pitchFamily="18" charset="0"/>
              </a:rPr>
              <a:t>其中变量</a:t>
            </a:r>
            <a:r>
              <a:rPr lang="zh-CN" altLang="zh-CN" sz="4000" dirty="0">
                <a:latin typeface="Arial" panose="020B0604020202020204" pitchFamily="34" charset="0"/>
                <a:cs typeface="Arial" panose="020B0604020202020204" pitchFamily="34" charset="0"/>
              </a:rPr>
              <a:t>DEBUG</a:t>
            </a:r>
            <a:r>
              <a:rPr lang="zh-CN" altLang="en-US" sz="4000" dirty="0">
                <a:latin typeface="Arial" panose="020B0604020202020204" pitchFamily="34" charset="0"/>
                <a:cs typeface="Arial" panose="020B0604020202020204" pitchFamily="34" charset="0"/>
              </a:rPr>
              <a:t>通常是在</a:t>
            </a:r>
            <a:r>
              <a:rPr lang="zh-CN" altLang="zh-CN" sz="4000" dirty="0">
                <a:latin typeface="Book Antiqua" panose="02040602050305030304" pitchFamily="18" charset="0"/>
              </a:rPr>
              <a:t>gcc</a:t>
            </a:r>
            <a:r>
              <a:rPr lang="zh-CN" altLang="en-US" sz="4000" dirty="0">
                <a:latin typeface="Book Antiqua" panose="02040602050305030304" pitchFamily="18" charset="0"/>
              </a:rPr>
              <a:t>命令行以如下方式设置：</a:t>
            </a:r>
            <a:endParaRPr lang="zh-CN" altLang="zh-CN" sz="4000" dirty="0">
              <a:latin typeface="Book Antiqua" panose="02040602050305030304" pitchFamily="18" charset="0"/>
            </a:endParaRPr>
          </a:p>
          <a:p>
            <a:pPr algn="just" eaLnBrk="1" hangingPunct="1">
              <a:lnSpc>
                <a:spcPct val="150000"/>
              </a:lnSpc>
              <a:spcBef>
                <a:spcPts val="600"/>
              </a:spcBef>
              <a:defRPr/>
            </a:pPr>
            <a:r>
              <a:rPr lang="zh-CN" altLang="zh-CN" sz="4000" dirty="0">
                <a:latin typeface="Arial" panose="020B0604020202020204" pitchFamily="34" charset="0"/>
                <a:cs typeface="Arial" panose="020B0604020202020204" pitchFamily="34" charset="0"/>
              </a:rPr>
              <a:t>gcc  -DDEBUG  ...</a:t>
            </a:r>
          </a:p>
          <a:p>
            <a:pPr eaLnBrk="1" hangingPunct="1">
              <a:defRPr/>
            </a:pPr>
            <a:endParaRPr lang="zh-CN" altLang="zh-C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a:extLst>
              <a:ext uri="{FF2B5EF4-FFF2-40B4-BE49-F238E27FC236}">
                <a16:creationId xmlns:a16="http://schemas.microsoft.com/office/drawing/2014/main" id="{86AA8DEA-6C8A-4BD6-BD5B-5DABAC672DA3}"/>
              </a:ext>
            </a:extLst>
          </p:cNvPr>
          <p:cNvSpPr/>
          <p:nvPr/>
        </p:nvSpPr>
        <p:spPr>
          <a:xfrm>
            <a:off x="3411538" y="10479088"/>
            <a:ext cx="3144837" cy="0"/>
          </a:xfrm>
          <a:custGeom>
            <a:avLst/>
            <a:gdLst/>
            <a:ahLst/>
            <a:cxnLst/>
            <a:rect l="l" t="t" r="r" b="b"/>
            <a:pathLst>
              <a:path w="1822450">
                <a:moveTo>
                  <a:pt x="0" y="0"/>
                </a:moveTo>
                <a:lnTo>
                  <a:pt x="1821942" y="0"/>
                </a:lnTo>
              </a:path>
            </a:pathLst>
          </a:custGeom>
          <a:ln w="5054">
            <a:solidFill>
              <a:srgbClr val="000000"/>
            </a:solidFill>
          </a:ln>
        </p:spPr>
        <p:txBody>
          <a:bodyPr lIns="0" tIns="0" rIns="0" bIns="0"/>
          <a:lstStyle/>
          <a:p>
            <a:pPr eaLnBrk="1" fontAlgn="auto" hangingPunct="1">
              <a:spcBef>
                <a:spcPts val="0"/>
              </a:spcBef>
              <a:spcAft>
                <a:spcPts val="0"/>
              </a:spcAft>
              <a:defRPr/>
            </a:pPr>
            <a:endParaRPr sz="3106">
              <a:latin typeface="+mn-lt"/>
              <a:ea typeface="+mn-ea"/>
            </a:endParaRPr>
          </a:p>
        </p:txBody>
      </p:sp>
      <p:sp>
        <p:nvSpPr>
          <p:cNvPr id="29699" name="object 6">
            <a:extLst>
              <a:ext uri="{FF2B5EF4-FFF2-40B4-BE49-F238E27FC236}">
                <a16:creationId xmlns:a16="http://schemas.microsoft.com/office/drawing/2014/main" id="{C39E778D-F596-4DE3-A6CA-B89B31ACC73F}"/>
              </a:ext>
            </a:extLst>
          </p:cNvPr>
          <p:cNvSpPr txBox="1">
            <a:spLocks noChangeArrowheads="1"/>
          </p:cNvSpPr>
          <p:nvPr/>
        </p:nvSpPr>
        <p:spPr bwMode="auto">
          <a:xfrm>
            <a:off x="1066800" y="609600"/>
            <a:ext cx="11658600" cy="803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06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zh-CN" dirty="0">
              <a:latin typeface="Times New Roman" panose="02020603050405020304" pitchFamily="18" charset="0"/>
              <a:cs typeface="Times New Roman" panose="02020603050405020304" pitchFamily="18" charset="0"/>
            </a:endParaRPr>
          </a:p>
          <a:p>
            <a:pPr algn="just" eaLnBrk="1" hangingPunct="1">
              <a:spcBef>
                <a:spcPts val="1213"/>
              </a:spcBef>
              <a:defRPr/>
            </a:pPr>
            <a:r>
              <a:rPr lang="zh-CN" altLang="zh-CN" sz="3600" b="1" dirty="0">
                <a:latin typeface="Book Antiqua" panose="02040602050305030304" pitchFamily="18" charset="0"/>
              </a:rPr>
              <a:t>7  </a:t>
            </a:r>
            <a:r>
              <a:rPr lang="zh-CN" altLang="en-US" sz="3600" b="1" dirty="0">
                <a:latin typeface="Book Antiqua" panose="02040602050305030304" pitchFamily="18" charset="0"/>
              </a:rPr>
              <a:t>释放内存</a:t>
            </a:r>
            <a:r>
              <a:rPr lang="en-US" altLang="zh-CN" sz="3600" b="1" dirty="0">
                <a:latin typeface="Book Antiqua" panose="02040602050305030304" pitchFamily="18" charset="0"/>
              </a:rPr>
              <a:t>(</a:t>
            </a:r>
            <a:r>
              <a:rPr lang="zh-CN" altLang="zh-CN" sz="3600" b="1" dirty="0">
                <a:latin typeface="Book Antiqua" panose="02040602050305030304" pitchFamily="18" charset="0"/>
              </a:rPr>
              <a:t>Freeing Memory</a:t>
            </a:r>
            <a:r>
              <a:rPr lang="en-US" altLang="zh-CN" sz="3600" b="1" dirty="0">
                <a:latin typeface="Book Antiqua" panose="02040602050305030304" pitchFamily="18" charset="0"/>
              </a:rPr>
              <a:t>)</a:t>
            </a:r>
            <a:endParaRPr lang="zh-CN" altLang="zh-CN" sz="3600" dirty="0">
              <a:latin typeface="Book Antiqua" panose="02040602050305030304" pitchFamily="18" charset="0"/>
            </a:endParaRPr>
          </a:p>
          <a:p>
            <a:pPr indent="871538" algn="just" eaLnBrk="1" hangingPunct="1">
              <a:lnSpc>
                <a:spcPct val="103000"/>
              </a:lnSpc>
              <a:spcBef>
                <a:spcPts val="1925"/>
              </a:spcBef>
              <a:defRPr/>
            </a:pPr>
            <a:r>
              <a:rPr lang="zh-CN" altLang="en-US" sz="3600" dirty="0">
                <a:latin typeface="Book Antiqua" panose="02040602050305030304" pitchFamily="18" charset="0"/>
              </a:rPr>
              <a:t>与</a:t>
            </a:r>
            <a:r>
              <a:rPr lang="zh-CN" altLang="zh-CN" sz="3600" dirty="0">
                <a:latin typeface="Book Antiqua" panose="02040602050305030304" pitchFamily="18" charset="0"/>
              </a:rPr>
              <a:t>C0</a:t>
            </a:r>
            <a:r>
              <a:rPr lang="zh-CN" altLang="en-US" sz="3600" dirty="0">
                <a:latin typeface="Book Antiqua" panose="02040602050305030304" pitchFamily="18" charset="0"/>
              </a:rPr>
              <a:t>不同，</a:t>
            </a:r>
            <a:r>
              <a:rPr lang="zh-CN" altLang="zh-CN" sz="3600" dirty="0">
                <a:latin typeface="Book Antiqua" panose="02040602050305030304" pitchFamily="18" charset="0"/>
              </a:rPr>
              <a:t>C</a:t>
            </a:r>
            <a:r>
              <a:rPr lang="zh-CN" altLang="en-US" sz="3600" dirty="0">
                <a:latin typeface="Book Antiqua" panose="02040602050305030304" pitchFamily="18" charset="0"/>
              </a:rPr>
              <a:t>不会自动管理内存。</a:t>
            </a:r>
            <a:r>
              <a:rPr lang="en-US" altLang="zh-CN" sz="3600" dirty="0">
                <a:latin typeface="Book Antiqua" panose="02040602050305030304" pitchFamily="18" charset="0"/>
              </a:rPr>
              <a:t>C</a:t>
            </a:r>
            <a:r>
              <a:rPr lang="zh-CN" altLang="en-US" sz="3600" dirty="0">
                <a:latin typeface="Book Antiqua" panose="02040602050305030304" pitchFamily="18" charset="0"/>
              </a:rPr>
              <a:t>标准库提供了函数</a:t>
            </a:r>
            <a:r>
              <a:rPr lang="zh-CN" altLang="zh-CN" sz="3600" dirty="0">
                <a:latin typeface="Book Antiqua" panose="02040602050305030304" pitchFamily="18" charset="0"/>
              </a:rPr>
              <a:t> </a:t>
            </a:r>
            <a:r>
              <a:rPr lang="zh-CN" altLang="zh-CN" sz="3600" dirty="0">
                <a:latin typeface="Arial" panose="020B0604020202020204" pitchFamily="34" charset="0"/>
                <a:cs typeface="Arial" panose="020B0604020202020204" pitchFamily="34" charset="0"/>
              </a:rPr>
              <a:t>free</a:t>
            </a:r>
            <a:r>
              <a:rPr lang="zh-CN" altLang="en-US" sz="3600" dirty="0">
                <a:latin typeface="Arial" panose="020B0604020202020204" pitchFamily="34" charset="0"/>
                <a:cs typeface="Arial" panose="020B0604020202020204" pitchFamily="34" charset="0"/>
              </a:rPr>
              <a:t>来释放内存，申明如下：</a:t>
            </a:r>
            <a:endParaRPr lang="zh-CN" altLang="zh-CN" sz="3600" dirty="0">
              <a:latin typeface="Book Antiqua" panose="02040602050305030304" pitchFamily="18" charset="0"/>
            </a:endParaRPr>
          </a:p>
          <a:p>
            <a:pPr indent="871538" algn="just" eaLnBrk="1" hangingPunct="1">
              <a:spcBef>
                <a:spcPts val="1600"/>
              </a:spcBef>
              <a:defRPr/>
            </a:pPr>
            <a:r>
              <a:rPr lang="zh-CN" altLang="zh-CN" sz="3600" dirty="0">
                <a:latin typeface="Arial" panose="020B0604020202020204" pitchFamily="34" charset="0"/>
                <a:cs typeface="Arial" panose="020B0604020202020204" pitchFamily="34" charset="0"/>
              </a:rPr>
              <a:t>void  free(void*  p);</a:t>
            </a:r>
          </a:p>
          <a:p>
            <a:pPr indent="871538" algn="just" eaLnBrk="1" hangingPunct="1">
              <a:spcBef>
                <a:spcPts val="1600"/>
              </a:spcBef>
              <a:defRPr/>
            </a:pPr>
            <a:r>
              <a:rPr lang="zh-CN" altLang="en-US" sz="3600" dirty="0">
                <a:latin typeface="Book Antiqua" panose="02040602050305030304" pitchFamily="18" charset="0"/>
              </a:rPr>
              <a:t>正确使用此函数的条件限制是：</a:t>
            </a:r>
            <a:endParaRPr lang="en-US" altLang="zh-CN" sz="3600" dirty="0">
              <a:latin typeface="Book Antiqua" panose="02040602050305030304" pitchFamily="18" charset="0"/>
            </a:endParaRPr>
          </a:p>
          <a:p>
            <a:pPr indent="-20638" algn="just" eaLnBrk="1" hangingPunct="1">
              <a:spcBef>
                <a:spcPts val="1600"/>
              </a:spcBef>
              <a:defRPr/>
            </a:pPr>
            <a:r>
              <a:rPr lang="en-US" altLang="zh-CN" sz="3600" dirty="0">
                <a:latin typeface="Book Antiqua" panose="02040602050305030304" pitchFamily="18" charset="0"/>
              </a:rPr>
              <a:t>1</a:t>
            </a:r>
            <a:r>
              <a:rPr lang="zh-CN" altLang="en-US" sz="3600" dirty="0">
                <a:latin typeface="Book Antiqua" panose="02040602050305030304" pitchFamily="18" charset="0"/>
              </a:rPr>
              <a:t>。只能用于</a:t>
            </a:r>
            <a:r>
              <a:rPr lang="zh-CN" altLang="zh-CN" sz="3600" dirty="0">
                <a:latin typeface="Arial" panose="020B0604020202020204" pitchFamily="34" charset="0"/>
                <a:cs typeface="Arial" panose="020B0604020202020204" pitchFamily="34" charset="0"/>
              </a:rPr>
              <a:t>malloc</a:t>
            </a:r>
            <a:r>
              <a:rPr lang="zh-CN" altLang="en-US" sz="3600" dirty="0">
                <a:latin typeface="Arial" panose="020B0604020202020204" pitchFamily="34" charset="0"/>
                <a:cs typeface="Arial" panose="020B0604020202020204" pitchFamily="34" charset="0"/>
              </a:rPr>
              <a:t>或</a:t>
            </a:r>
            <a:r>
              <a:rPr lang="zh-CN" altLang="zh-CN" sz="3600" dirty="0">
                <a:latin typeface="Arial" panose="020B0604020202020204" pitchFamily="34" charset="0"/>
                <a:cs typeface="Arial" panose="020B0604020202020204" pitchFamily="34" charset="0"/>
              </a:rPr>
              <a:t>calloc</a:t>
            </a:r>
            <a:r>
              <a:rPr lang="zh-CN" altLang="en-US" sz="3600" dirty="0">
                <a:latin typeface="Book Antiqua" panose="02040602050305030304" pitchFamily="18" charset="0"/>
              </a:rPr>
              <a:t>，或</a:t>
            </a:r>
            <a:r>
              <a:rPr lang="zh-CN" altLang="zh-CN" sz="3600" dirty="0">
                <a:latin typeface="Arial" panose="020B0604020202020204" pitchFamily="34" charset="0"/>
                <a:cs typeface="Arial" panose="020B0604020202020204" pitchFamily="34" charset="0"/>
              </a:rPr>
              <a:t>realloc</a:t>
            </a:r>
            <a:r>
              <a:rPr lang="zh-CN" altLang="en-US" sz="3600" dirty="0">
                <a:latin typeface="+mn-ea"/>
                <a:ea typeface="+mn-ea"/>
              </a:rPr>
              <a:t>返回的指针；</a:t>
            </a:r>
            <a:endParaRPr lang="en-US" altLang="zh-CN" sz="3600" dirty="0">
              <a:latin typeface="+mn-ea"/>
              <a:ea typeface="+mn-ea"/>
            </a:endParaRPr>
          </a:p>
          <a:p>
            <a:pPr indent="-20638" algn="just" eaLnBrk="1" hangingPunct="1">
              <a:spcBef>
                <a:spcPts val="1600"/>
              </a:spcBef>
              <a:defRPr/>
            </a:pPr>
            <a:r>
              <a:rPr lang="en-US" altLang="zh-CN" sz="3600" dirty="0">
                <a:latin typeface="+mn-ea"/>
                <a:ea typeface="+mn-ea"/>
              </a:rPr>
              <a:t>2</a:t>
            </a:r>
            <a:r>
              <a:rPr lang="zh-CN" altLang="en-US" sz="3600" dirty="0">
                <a:latin typeface="+mn-ea"/>
                <a:ea typeface="+mn-ea"/>
              </a:rPr>
              <a:t>。释放后的内存不能再被程序以任何方式引用。</a:t>
            </a:r>
            <a:endParaRPr lang="en-US" altLang="zh-CN" sz="3600" dirty="0">
              <a:latin typeface="+mn-ea"/>
              <a:ea typeface="+mn-ea"/>
            </a:endParaRPr>
          </a:p>
          <a:p>
            <a:pPr indent="871538" algn="just" eaLnBrk="1" hangingPunct="1">
              <a:spcBef>
                <a:spcPts val="1600"/>
              </a:spcBef>
              <a:defRPr/>
            </a:pPr>
            <a:r>
              <a:rPr lang="zh-CN" altLang="en-US" sz="3600" dirty="0">
                <a:latin typeface="+mn-ea"/>
                <a:ea typeface="+mn-ea"/>
              </a:rPr>
              <a:t>如果释放后的内存再被释放一次，结果是无定义的，后果你懂的。</a:t>
            </a:r>
            <a:endParaRPr lang="en-US" altLang="zh-CN" sz="3600" dirty="0">
              <a:latin typeface="+mn-ea"/>
              <a:ea typeface="+mn-ea"/>
            </a:endParaRPr>
          </a:p>
          <a:p>
            <a:pPr indent="871538" algn="just" eaLnBrk="1" hangingPunct="1">
              <a:spcBef>
                <a:spcPts val="1600"/>
              </a:spcBef>
              <a:defRPr/>
            </a:pPr>
            <a:r>
              <a:rPr lang="zh-CN" altLang="zh-CN" sz="3600" dirty="0">
                <a:latin typeface="Arial" panose="020B0604020202020204" pitchFamily="34" charset="0"/>
                <a:cs typeface="Arial" panose="020B0604020202020204" pitchFamily="34" charset="0"/>
              </a:rPr>
              <a:t>valgrind</a:t>
            </a:r>
            <a:r>
              <a:rPr lang="zh-CN" altLang="en-US" sz="3600" dirty="0">
                <a:latin typeface="Arial" panose="020B0604020202020204" pitchFamily="34" charset="0"/>
                <a:cs typeface="Arial" panose="020B0604020202020204" pitchFamily="34" charset="0"/>
              </a:rPr>
              <a:t>工具可以动态抓住违反以上限制的行为，但无法静态判断程序是否遵守这些规定。</a:t>
            </a:r>
            <a:endParaRPr lang="en-US" altLang="zh-CN" sz="36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object 5">
            <a:extLst>
              <a:ext uri="{FF2B5EF4-FFF2-40B4-BE49-F238E27FC236}">
                <a16:creationId xmlns:a16="http://schemas.microsoft.com/office/drawing/2014/main" id="{16BC37B0-40C8-44D6-84FE-3C0533E36ACE}"/>
              </a:ext>
            </a:extLst>
          </p:cNvPr>
          <p:cNvSpPr txBox="1">
            <a:spLocks noChangeArrowheads="1"/>
          </p:cNvSpPr>
          <p:nvPr/>
        </p:nvSpPr>
        <p:spPr bwMode="auto">
          <a:xfrm>
            <a:off x="990600" y="1371600"/>
            <a:ext cx="11887200" cy="7534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617538" indent="-298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804863" indent="0" algn="just" eaLnBrk="1" hangingPunct="1">
              <a:spcBef>
                <a:spcPts val="1600"/>
              </a:spcBef>
              <a:defRPr/>
            </a:pPr>
            <a:r>
              <a:rPr lang="en-US" altLang="zh-CN" sz="4000" dirty="0">
                <a:latin typeface="Arial" panose="020B0604020202020204" pitchFamily="34" charset="0"/>
                <a:cs typeface="Arial" panose="020B0604020202020204" pitchFamily="34" charset="0"/>
              </a:rPr>
              <a:t>C</a:t>
            </a:r>
            <a:r>
              <a:rPr lang="zh-CN" altLang="en-US" sz="4000" dirty="0">
                <a:latin typeface="Arial" panose="020B0604020202020204" pitchFamily="34" charset="0"/>
                <a:cs typeface="Arial" panose="020B0604020202020204" pitchFamily="34" charset="0"/>
              </a:rPr>
              <a:t>程序内存管理的</a:t>
            </a:r>
            <a:r>
              <a:rPr lang="zh-CN" altLang="en-US" sz="4000" b="1" dirty="0">
                <a:latin typeface="Arial" panose="020B0604020202020204" pitchFamily="34" charset="0"/>
                <a:cs typeface="Arial" panose="020B0604020202020204" pitchFamily="34" charset="0"/>
              </a:rPr>
              <a:t>金科玉律</a:t>
            </a:r>
            <a:r>
              <a:rPr lang="en-US" altLang="zh-CN" sz="4000" b="1" dirty="0">
                <a:latin typeface="Arial" panose="020B0604020202020204" pitchFamily="34" charset="0"/>
                <a:cs typeface="Arial" panose="020B0604020202020204" pitchFamily="34" charset="0"/>
              </a:rPr>
              <a:t>(golden rule)</a:t>
            </a:r>
            <a:r>
              <a:rPr lang="zh-CN" altLang="en-US" sz="4000" dirty="0">
                <a:latin typeface="Arial" panose="020B0604020202020204" pitchFamily="34" charset="0"/>
                <a:cs typeface="Arial" panose="020B0604020202020204" pitchFamily="34" charset="0"/>
              </a:rPr>
              <a:t>是：</a:t>
            </a:r>
            <a:endParaRPr lang="en-US" altLang="zh-CN" sz="4000" dirty="0">
              <a:latin typeface="Arial" panose="020B0604020202020204" pitchFamily="34" charset="0"/>
              <a:cs typeface="Arial" panose="020B0604020202020204" pitchFamily="34" charset="0"/>
            </a:endParaRPr>
          </a:p>
          <a:p>
            <a:pPr marL="804863" indent="0" algn="just" eaLnBrk="1" hangingPunct="1">
              <a:spcBef>
                <a:spcPts val="1600"/>
              </a:spcBef>
              <a:defRPr/>
            </a:pPr>
            <a:r>
              <a:rPr lang="zh-CN" altLang="en-US" sz="4000" dirty="0">
                <a:latin typeface="Arial" panose="020B0604020202020204" pitchFamily="34" charset="0"/>
                <a:cs typeface="Arial" panose="020B0604020202020204" pitchFamily="34" charset="0"/>
              </a:rPr>
              <a:t>谁分配的谁释放！　　　　　　</a:t>
            </a:r>
            <a:endParaRPr lang="en-US" altLang="zh-CN" sz="4000" dirty="0">
              <a:latin typeface="Arial" panose="020B0604020202020204" pitchFamily="34" charset="0"/>
              <a:cs typeface="Arial" panose="020B0604020202020204" pitchFamily="34" charset="0"/>
            </a:endParaRPr>
          </a:p>
          <a:p>
            <a:pPr marL="804863" indent="0" algn="just" eaLnBrk="1" hangingPunct="1">
              <a:spcBef>
                <a:spcPts val="1600"/>
              </a:spcBef>
              <a:defRPr/>
            </a:pPr>
            <a:r>
              <a:rPr lang="zh-CN" altLang="en-US" sz="4000" dirty="0">
                <a:latin typeface="Book Antiqua" panose="02040602050305030304" pitchFamily="18" charset="0"/>
              </a:rPr>
              <a:t>或者说：不分配者不释放。</a:t>
            </a:r>
            <a:r>
              <a:rPr lang="en-US" altLang="zh-CN" sz="4000" dirty="0">
                <a:latin typeface="Arial" panose="020B0604020202020204" pitchFamily="34" charset="0"/>
                <a:cs typeface="Arial" panose="020B0604020202020204" pitchFamily="34" charset="0"/>
              </a:rPr>
              <a:t> </a:t>
            </a:r>
          </a:p>
          <a:p>
            <a:pPr marL="0" indent="892175" algn="just" eaLnBrk="1" hangingPunct="1">
              <a:spcBef>
                <a:spcPts val="1600"/>
              </a:spcBef>
              <a:defRPr/>
            </a:pPr>
            <a:r>
              <a:rPr lang="zh-CN" altLang="en-US" sz="4000" dirty="0">
                <a:latin typeface="Book Antiqua" panose="02040602050305030304" pitchFamily="18" charset="0"/>
              </a:rPr>
              <a:t>这一规则在现实中却遭遇尴尬，因为有时程序需要把自己分配的内存的拥有权让渡出去，让它归属于某个数据结构。</a:t>
            </a:r>
            <a:endParaRPr lang="en-US" altLang="zh-CN" sz="4000" dirty="0">
              <a:latin typeface="Book Antiqua" panose="02040602050305030304" pitchFamily="18" charset="0"/>
            </a:endParaRPr>
          </a:p>
          <a:p>
            <a:pPr marL="0" indent="719138" algn="just" eaLnBrk="1" hangingPunct="1">
              <a:lnSpc>
                <a:spcPct val="103000"/>
              </a:lnSpc>
              <a:spcBef>
                <a:spcPts val="1163"/>
              </a:spcBef>
              <a:defRPr/>
            </a:pPr>
            <a:r>
              <a:rPr lang="zh-CN" altLang="en-US" sz="4000" dirty="0">
                <a:latin typeface="Book Antiqua" panose="02040602050305030304" pitchFamily="18" charset="0"/>
              </a:rPr>
              <a:t>当程序分配了一</a:t>
            </a:r>
            <a:r>
              <a:rPr lang="zh-CN" altLang="en-US" sz="4000">
                <a:latin typeface="Book Antiqua" panose="02040602050305030304" pitchFamily="18" charset="0"/>
              </a:rPr>
              <a:t>个元素插入</a:t>
            </a:r>
            <a:r>
              <a:rPr lang="zh-CN" altLang="en-US" sz="4000" dirty="0">
                <a:latin typeface="Book Antiqua" panose="02040602050305030304" pitchFamily="18" charset="0"/>
              </a:rPr>
              <a:t>到一个二分查找树中，是一直负责到它的释放，还是把它交给二分查找树，在从树中删除时顺便释放？两种选择孰优孰劣？</a:t>
            </a:r>
            <a:endParaRPr lang="en-US" altLang="zh-CN" sz="4000" dirty="0">
              <a:latin typeface="Book Antiqua" panose="02040602050305030304" pitchFamily="18" charset="0"/>
            </a:endParaRPr>
          </a:p>
          <a:p>
            <a:pPr marL="0" indent="719138" algn="just" eaLnBrk="1" hangingPunct="1">
              <a:lnSpc>
                <a:spcPct val="103000"/>
              </a:lnSpc>
              <a:spcBef>
                <a:spcPts val="1163"/>
              </a:spcBef>
              <a:defRPr/>
            </a:pPr>
            <a:r>
              <a:rPr lang="zh-CN" altLang="en-US" sz="4000" dirty="0">
                <a:latin typeface="Book Antiqua" panose="02040602050305030304" pitchFamily="18" charset="0"/>
              </a:rPr>
              <a:t>以下的代码是由二分查找树来负责释放：</a:t>
            </a:r>
            <a:endParaRPr lang="en-US" altLang="zh-CN" sz="4000" dirty="0">
              <a:latin typeface="Book Antiqua" panose="02040602050305030304" pitchFamily="18" charset="0"/>
            </a:endParaRPr>
          </a:p>
          <a:p>
            <a:pPr eaLnBrk="1" hangingPunct="1">
              <a:spcBef>
                <a:spcPts val="63"/>
              </a:spcBef>
              <a:defRPr/>
            </a:pPr>
            <a:endParaRPr lang="zh-CN" altLang="zh-CN"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AEC09C4-3B94-4A31-9868-385BC69A970C}"/>
              </a:ext>
            </a:extLst>
          </p:cNvPr>
          <p:cNvSpPr txBox="1"/>
          <p:nvPr/>
        </p:nvSpPr>
        <p:spPr>
          <a:xfrm>
            <a:off x="762000" y="762000"/>
            <a:ext cx="11430000" cy="8096250"/>
          </a:xfrm>
          <a:prstGeom prst="rect">
            <a:avLst/>
          </a:prstGeom>
        </p:spPr>
        <p:txBody>
          <a:bodyPr lIns="0" tIns="0" rIns="0" bIns="0">
            <a:spAutoFit/>
          </a:bodyPr>
          <a:lstStyle>
            <a:lvl1pPr marL="492125" indent="-469900">
              <a:tabLst>
                <a:tab pos="493713" algn="l"/>
              </a:tabLst>
              <a:defRPr>
                <a:solidFill>
                  <a:schemeClr val="tx1"/>
                </a:solidFill>
                <a:latin typeface="Calibri" panose="020F0502020204030204" pitchFamily="34" charset="0"/>
                <a:ea typeface="宋体" panose="02010600030101010101" pitchFamily="2" charset="-122"/>
              </a:defRPr>
            </a:lvl1pPr>
            <a:lvl2pPr marL="742950" indent="-285750">
              <a:tabLst>
                <a:tab pos="493713" algn="l"/>
              </a:tabLst>
              <a:defRPr>
                <a:solidFill>
                  <a:schemeClr val="tx1"/>
                </a:solidFill>
                <a:latin typeface="Calibri" panose="020F0502020204030204" pitchFamily="34" charset="0"/>
                <a:ea typeface="宋体" panose="02010600030101010101" pitchFamily="2" charset="-122"/>
              </a:defRPr>
            </a:lvl2pPr>
            <a:lvl3pPr marL="1143000" indent="-228600">
              <a:tabLst>
                <a:tab pos="493713" algn="l"/>
              </a:tabLst>
              <a:defRPr>
                <a:solidFill>
                  <a:schemeClr val="tx1"/>
                </a:solidFill>
                <a:latin typeface="Calibri" panose="020F0502020204030204" pitchFamily="34" charset="0"/>
                <a:ea typeface="宋体" panose="02010600030101010101" pitchFamily="2" charset="-122"/>
              </a:defRPr>
            </a:lvl3pPr>
            <a:lvl4pPr marL="1600200" indent="-228600">
              <a:tabLst>
                <a:tab pos="493713" algn="l"/>
              </a:tabLst>
              <a:defRPr>
                <a:solidFill>
                  <a:schemeClr val="tx1"/>
                </a:solidFill>
                <a:latin typeface="Calibri" panose="020F0502020204030204" pitchFamily="34" charset="0"/>
                <a:ea typeface="宋体" panose="02010600030101010101" pitchFamily="2" charset="-122"/>
              </a:defRPr>
            </a:lvl4pPr>
            <a:lvl5pPr marL="2057400" indent="-228600">
              <a:tabLst>
                <a:tab pos="493713" algn="l"/>
              </a:tabLst>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tabLst>
                <a:tab pos="493713" algn="l"/>
              </a:tabLs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tabLst>
                <a:tab pos="493713" algn="l"/>
              </a:tabLs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tabLst>
                <a:tab pos="493713" algn="l"/>
              </a:tabLs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tabLst>
                <a:tab pos="493713" algn="l"/>
              </a:tabLst>
              <a:defRPr>
                <a:solidFill>
                  <a:schemeClr val="tx1"/>
                </a:solidFill>
                <a:latin typeface="Calibri" panose="020F0502020204030204" pitchFamily="34" charset="0"/>
                <a:ea typeface="宋体" panose="02010600030101010101" pitchFamily="2" charset="-122"/>
              </a:defRPr>
            </a:lvl9pPr>
          </a:lstStyle>
          <a:p>
            <a:pPr algn="just" eaLnBrk="1" hangingPunct="1">
              <a:buFont typeface="Book Antiqua" panose="02040602050305030304" pitchFamily="18" charset="0"/>
              <a:buAutoNum type="arabicPlain"/>
              <a:defRPr/>
            </a:pPr>
            <a:r>
              <a:rPr lang="zh-CN" altLang="zh-CN" sz="4000" b="1" dirty="0">
                <a:latin typeface="Book Antiqua" panose="02040602050305030304" pitchFamily="18" charset="0"/>
              </a:rPr>
              <a:t>Introduction</a:t>
            </a:r>
            <a:endParaRPr lang="zh-CN" altLang="zh-CN" sz="4000" dirty="0">
              <a:latin typeface="Book Antiqua" panose="02040602050305030304" pitchFamily="18" charset="0"/>
            </a:endParaRPr>
          </a:p>
          <a:p>
            <a:pPr marL="0" indent="693738" algn="just" eaLnBrk="1" hangingPunct="1">
              <a:lnSpc>
                <a:spcPct val="103000"/>
              </a:lnSpc>
              <a:spcBef>
                <a:spcPts val="1800"/>
              </a:spcBef>
              <a:tabLst/>
              <a:defRPr/>
            </a:pPr>
            <a:r>
              <a:rPr lang="zh-CN" altLang="en-US" sz="3200" dirty="0">
                <a:latin typeface="Book Antiqua" panose="02040602050305030304" pitchFamily="18" charset="0"/>
              </a:rPr>
              <a:t>从这一讲开始从</a:t>
            </a:r>
            <a:r>
              <a:rPr lang="zh-CN" altLang="zh-CN" sz="3200" dirty="0">
                <a:latin typeface="Book Antiqua" panose="02040602050305030304" pitchFamily="18" charset="0"/>
              </a:rPr>
              <a:t>C0</a:t>
            </a:r>
            <a:r>
              <a:rPr lang="zh-CN" altLang="en-US" sz="3200" dirty="0">
                <a:latin typeface="Book Antiqua" panose="02040602050305030304" pitchFamily="18" charset="0"/>
              </a:rPr>
              <a:t>转到</a:t>
            </a:r>
            <a:r>
              <a:rPr lang="zh-CN" altLang="zh-CN" sz="3200" dirty="0">
                <a:latin typeface="Book Antiqua" panose="02040602050305030304" pitchFamily="18" charset="0"/>
              </a:rPr>
              <a:t>C. </a:t>
            </a:r>
            <a:endParaRPr lang="en-US" altLang="zh-CN" sz="3200" dirty="0">
              <a:latin typeface="Book Antiqua" panose="02040602050305030304" pitchFamily="18" charset="0"/>
            </a:endParaRPr>
          </a:p>
          <a:p>
            <a:pPr marL="0" indent="693738" algn="just" eaLnBrk="1" hangingPunct="1">
              <a:lnSpc>
                <a:spcPct val="103000"/>
              </a:lnSpc>
              <a:spcBef>
                <a:spcPts val="1800"/>
              </a:spcBef>
              <a:tabLst/>
              <a:defRPr/>
            </a:pPr>
            <a:r>
              <a:rPr lang="zh-CN" altLang="en-US" sz="3200" dirty="0">
                <a:latin typeface="Book Antiqua" panose="02040602050305030304" pitchFamily="18" charset="0"/>
              </a:rPr>
              <a:t>本讲主要是一些注意事项，后续章节再深入讨论细节。</a:t>
            </a:r>
            <a:endParaRPr lang="en-US" altLang="zh-CN" sz="3200" dirty="0">
              <a:latin typeface="Book Antiqua" panose="02040602050305030304" pitchFamily="18" charset="0"/>
            </a:endParaRPr>
          </a:p>
          <a:p>
            <a:pPr marL="0" indent="693738" algn="just" eaLnBrk="1" hangingPunct="1">
              <a:lnSpc>
                <a:spcPct val="103000"/>
              </a:lnSpc>
              <a:spcBef>
                <a:spcPts val="1800"/>
              </a:spcBef>
              <a:tabLst/>
              <a:defRPr/>
            </a:pPr>
            <a:r>
              <a:rPr lang="zh-CN" altLang="en-US" sz="3200" dirty="0">
                <a:latin typeface="Book Antiqua" panose="02040602050305030304" pitchFamily="18" charset="0"/>
              </a:rPr>
              <a:t>本讲的主题是</a:t>
            </a:r>
            <a:r>
              <a:rPr lang="en-US" altLang="zh-CN" sz="3200" dirty="0">
                <a:latin typeface="Book Antiqua" panose="02040602050305030304" pitchFamily="18" charset="0"/>
              </a:rPr>
              <a:t>C</a:t>
            </a:r>
            <a:r>
              <a:rPr lang="zh-CN" altLang="en-US" sz="3200" dirty="0">
                <a:latin typeface="Book Antiqua" panose="02040602050305030304" pitchFamily="18" charset="0"/>
              </a:rPr>
              <a:t>语言的内存管理。与其他现代语言如</a:t>
            </a:r>
            <a:r>
              <a:rPr lang="zh-CN" altLang="zh-CN" sz="3200" dirty="0">
                <a:latin typeface="Book Antiqua" panose="02040602050305030304" pitchFamily="18" charset="0"/>
              </a:rPr>
              <a:t>Java, C#, or ML, </a:t>
            </a:r>
            <a:r>
              <a:rPr lang="zh-CN" altLang="en-US" sz="3200" dirty="0">
                <a:latin typeface="Book Antiqua" panose="02040602050305030304" pitchFamily="18" charset="0"/>
              </a:rPr>
              <a:t>不同，</a:t>
            </a:r>
            <a:r>
              <a:rPr lang="en-US" altLang="zh-CN" sz="3200" dirty="0">
                <a:latin typeface="Book Antiqua" panose="02040602050305030304" pitchFamily="18" charset="0"/>
              </a:rPr>
              <a:t>C</a:t>
            </a:r>
            <a:r>
              <a:rPr lang="zh-CN" altLang="en-US" sz="3200" dirty="0">
                <a:latin typeface="Book Antiqua" panose="02040602050305030304" pitchFamily="18" charset="0"/>
              </a:rPr>
              <a:t>语言程序需要明确管理自己使用的内存。</a:t>
            </a:r>
            <a:endParaRPr lang="en-US" altLang="zh-CN" sz="3200" dirty="0">
              <a:latin typeface="Book Antiqua" panose="02040602050305030304" pitchFamily="18" charset="0"/>
            </a:endParaRPr>
          </a:p>
          <a:p>
            <a:pPr marL="0" indent="693738" algn="just" eaLnBrk="1" hangingPunct="1">
              <a:lnSpc>
                <a:spcPct val="103000"/>
              </a:lnSpc>
              <a:spcBef>
                <a:spcPts val="1800"/>
              </a:spcBef>
              <a:tabLst/>
              <a:defRPr/>
            </a:pPr>
            <a:r>
              <a:rPr lang="zh-CN" altLang="en-US" sz="3200" dirty="0">
                <a:latin typeface="Book Antiqua" panose="02040602050305030304" pitchFamily="18" charset="0"/>
              </a:rPr>
              <a:t>分配内存与</a:t>
            </a:r>
            <a:r>
              <a:rPr lang="en-US" altLang="zh-CN" sz="3200" dirty="0">
                <a:latin typeface="Book Antiqua" panose="02040602050305030304" pitchFamily="18" charset="0"/>
              </a:rPr>
              <a:t>C0</a:t>
            </a:r>
            <a:r>
              <a:rPr lang="zh-CN" altLang="en-US" sz="3200" dirty="0">
                <a:latin typeface="Book Antiqua" panose="02040602050305030304" pitchFamily="18" charset="0"/>
              </a:rPr>
              <a:t>一样，只需要给出正确的大小就行。</a:t>
            </a:r>
            <a:endParaRPr lang="en-US" altLang="zh-CN" sz="3200" dirty="0">
              <a:latin typeface="Book Antiqua" panose="02040602050305030304" pitchFamily="18" charset="0"/>
            </a:endParaRPr>
          </a:p>
          <a:p>
            <a:pPr marL="0" indent="693738" algn="just" eaLnBrk="1" hangingPunct="1">
              <a:lnSpc>
                <a:spcPct val="103000"/>
              </a:lnSpc>
              <a:spcBef>
                <a:spcPts val="1800"/>
              </a:spcBef>
              <a:tabLst/>
              <a:defRPr/>
            </a:pPr>
            <a:r>
              <a:rPr lang="zh-CN" altLang="en-US" sz="3200" dirty="0">
                <a:latin typeface="Book Antiqua" panose="02040602050305030304" pitchFamily="18" charset="0"/>
              </a:rPr>
              <a:t>释放内存则很复杂而且容易出错，即便</a:t>
            </a:r>
            <a:r>
              <a:rPr lang="en-US" altLang="zh-CN" sz="3200" dirty="0">
                <a:latin typeface="Book Antiqua" panose="02040602050305030304" pitchFamily="18" charset="0"/>
              </a:rPr>
              <a:t>C</a:t>
            </a:r>
            <a:r>
              <a:rPr lang="zh-CN" altLang="en-US" sz="3200" dirty="0">
                <a:latin typeface="Book Antiqua" panose="02040602050305030304" pitchFamily="18" charset="0"/>
              </a:rPr>
              <a:t>语言老手也不例外。</a:t>
            </a:r>
            <a:endParaRPr lang="en-US" altLang="zh-CN" sz="3200" dirty="0">
              <a:latin typeface="Book Antiqua" panose="02040602050305030304" pitchFamily="18" charset="0"/>
            </a:endParaRPr>
          </a:p>
          <a:p>
            <a:pPr marL="0" indent="693738" algn="just" eaLnBrk="1" hangingPunct="1">
              <a:lnSpc>
                <a:spcPct val="103000"/>
              </a:lnSpc>
              <a:spcBef>
                <a:spcPts val="1800"/>
              </a:spcBef>
              <a:tabLst/>
              <a:defRPr/>
            </a:pPr>
            <a:r>
              <a:rPr lang="zh-CN" altLang="en-US" sz="3200" dirty="0">
                <a:latin typeface="Book Antiqua" panose="02040602050305030304" pitchFamily="18" charset="0"/>
              </a:rPr>
              <a:t>错误可能导致试图访问已经释放的内存，这种情况下结果无法预知，可能是灾难性的；</a:t>
            </a:r>
            <a:endParaRPr lang="en-US" altLang="zh-CN" sz="3200" dirty="0">
              <a:latin typeface="Book Antiqua" panose="02040602050305030304" pitchFamily="18" charset="0"/>
            </a:endParaRPr>
          </a:p>
          <a:p>
            <a:pPr marL="0" indent="693738" algn="just" eaLnBrk="1" hangingPunct="1">
              <a:lnSpc>
                <a:spcPct val="103000"/>
              </a:lnSpc>
              <a:spcBef>
                <a:spcPts val="1800"/>
              </a:spcBef>
              <a:tabLst/>
              <a:defRPr/>
            </a:pPr>
            <a:r>
              <a:rPr lang="zh-CN" altLang="en-US" sz="3200" dirty="0">
                <a:latin typeface="Book Antiqua" panose="02040602050305030304" pitchFamily="18" charset="0"/>
              </a:rPr>
              <a:t>也可能导致程序占用大量不再使用的内存，称为内存泄漏</a:t>
            </a:r>
            <a:r>
              <a:rPr lang="en-US" altLang="zh-CN" sz="3200" dirty="0">
                <a:latin typeface="Book Antiqua" panose="02040602050305030304" pitchFamily="18" charset="0"/>
              </a:rPr>
              <a:t>(</a:t>
            </a:r>
            <a:r>
              <a:rPr lang="en-US" altLang="zh-CN" sz="3200" i="1" dirty="0">
                <a:latin typeface="Book Antiqua" panose="02040602050305030304" pitchFamily="18" charset="0"/>
              </a:rPr>
              <a:t>memory leak</a:t>
            </a:r>
            <a:r>
              <a:rPr lang="en-US" altLang="zh-CN" sz="3200" dirty="0">
                <a:latin typeface="Book Antiqua" panose="02040602050305030304" pitchFamily="18" charset="0"/>
              </a:rPr>
              <a:t>)</a:t>
            </a:r>
            <a:r>
              <a:rPr lang="zh-CN" altLang="en-US" sz="3200" dirty="0">
                <a:latin typeface="Book Antiqua" panose="02040602050305030304" pitchFamily="18" charset="0"/>
              </a:rPr>
              <a:t> ，这种情况会导致程序越来越慢，最终因内存耗尽而崩溃。</a:t>
            </a:r>
            <a:endParaRPr lang="en-US" altLang="zh-CN" sz="3200" dirty="0">
              <a:latin typeface="Book Antiqua" panose="02040602050305030304" pitchFamily="18" charset="0"/>
            </a:endParaRPr>
          </a:p>
        </p:txBody>
      </p:sp>
      <p:sp>
        <p:nvSpPr>
          <p:cNvPr id="3" name="object 3">
            <a:extLst>
              <a:ext uri="{FF2B5EF4-FFF2-40B4-BE49-F238E27FC236}">
                <a16:creationId xmlns:a16="http://schemas.microsoft.com/office/drawing/2014/main" id="{971B0057-E27B-4F41-A9ED-FE392BBE2682}"/>
              </a:ext>
            </a:extLst>
          </p:cNvPr>
          <p:cNvSpPr txBox="1"/>
          <p:nvPr/>
        </p:nvSpPr>
        <p:spPr>
          <a:xfrm>
            <a:off x="3389313" y="10650538"/>
            <a:ext cx="7904162" cy="292100"/>
          </a:xfrm>
          <a:prstGeom prst="rect">
            <a:avLst/>
          </a:prstGeom>
        </p:spPr>
        <p:txBody>
          <a:bodyPr lIns="0" tIns="0" rIns="0" bIns="0">
            <a:spAutoFit/>
          </a:bodyPr>
          <a:lstStyle/>
          <a:p>
            <a:pPr marL="21912" eaLnBrk="1" fontAlgn="auto" hangingPunct="1">
              <a:spcBef>
                <a:spcPts val="0"/>
              </a:spcBef>
              <a:spcAft>
                <a:spcPts val="0"/>
              </a:spcAft>
              <a:defRPr/>
            </a:pPr>
            <a:r>
              <a:rPr sz="1898" i="1" spc="-9" dirty="0">
                <a:latin typeface="Book Antiqua"/>
                <a:ea typeface="+mn-ea"/>
                <a:cs typeface="Book Antiqua"/>
              </a:rPr>
              <a:t>safety</a:t>
            </a:r>
            <a:r>
              <a:rPr sz="1898" spc="-9" dirty="0">
                <a:latin typeface="Book Antiqua"/>
                <a:ea typeface="+mn-ea"/>
                <a:cs typeface="Book Antiqua"/>
              </a:rPr>
              <a:t>.  </a:t>
            </a:r>
            <a:r>
              <a:rPr sz="1898" spc="-43" dirty="0">
                <a:latin typeface="Book Antiqua"/>
                <a:ea typeface="+mn-ea"/>
                <a:cs typeface="Book Antiqua"/>
              </a:rPr>
              <a:t> </a:t>
            </a:r>
            <a:r>
              <a:rPr sz="1898" spc="-17" dirty="0">
                <a:latin typeface="Book Antiqua"/>
                <a:ea typeface="+mn-ea"/>
                <a:cs typeface="Book Antiqua"/>
              </a:rPr>
              <a:t>A</a:t>
            </a:r>
            <a:r>
              <a:rPr sz="1898" dirty="0">
                <a:latin typeface="Book Antiqua"/>
                <a:ea typeface="+mn-ea"/>
                <a:cs typeface="Book Antiqua"/>
              </a:rPr>
              <a:t> </a:t>
            </a:r>
            <a:r>
              <a:rPr sz="1898" spc="-216" dirty="0">
                <a:latin typeface="Book Antiqua"/>
                <a:ea typeface="+mn-ea"/>
                <a:cs typeface="Book Antiqua"/>
              </a:rPr>
              <a:t> </a:t>
            </a:r>
            <a:r>
              <a:rPr sz="1898" spc="-17" dirty="0">
                <a:latin typeface="Book Antiqua"/>
                <a:ea typeface="+mn-ea"/>
                <a:cs typeface="Book Antiqua"/>
              </a:rPr>
              <a:t>p</a:t>
            </a:r>
            <a:r>
              <a:rPr sz="1898" spc="-43" dirty="0">
                <a:latin typeface="Book Antiqua"/>
                <a:ea typeface="+mn-ea"/>
                <a:cs typeface="Book Antiqua"/>
              </a:rPr>
              <a:t>r</a:t>
            </a:r>
            <a:r>
              <a:rPr sz="1898" spc="-17" dirty="0">
                <a:latin typeface="Book Antiqua"/>
                <a:ea typeface="+mn-ea"/>
                <a:cs typeface="Book Antiqua"/>
              </a:rPr>
              <a:t>ogram</a:t>
            </a:r>
            <a:r>
              <a:rPr sz="1898" dirty="0">
                <a:latin typeface="Book Antiqua"/>
                <a:ea typeface="+mn-ea"/>
                <a:cs typeface="Book Antiqua"/>
              </a:rPr>
              <a:t> </a:t>
            </a:r>
            <a:r>
              <a:rPr sz="1898" spc="-216" dirty="0">
                <a:latin typeface="Book Antiqua"/>
                <a:ea typeface="+mn-ea"/>
                <a:cs typeface="Book Antiqua"/>
              </a:rPr>
              <a:t> </a:t>
            </a:r>
            <a:r>
              <a:rPr sz="1898" spc="-9" dirty="0">
                <a:latin typeface="Book Antiqua"/>
                <a:ea typeface="+mn-ea"/>
                <a:cs typeface="Book Antiqua"/>
              </a:rPr>
              <a:t>is</a:t>
            </a:r>
            <a:r>
              <a:rPr sz="1898" dirty="0">
                <a:latin typeface="Book Antiqua"/>
                <a:ea typeface="+mn-ea"/>
                <a:cs typeface="Book Antiqua"/>
              </a:rPr>
              <a:t> </a:t>
            </a:r>
            <a:r>
              <a:rPr sz="1898" spc="-216" dirty="0">
                <a:latin typeface="Book Antiqua"/>
                <a:ea typeface="+mn-ea"/>
                <a:cs typeface="Book Antiqua"/>
              </a:rPr>
              <a:t> </a:t>
            </a:r>
            <a:r>
              <a:rPr sz="1898" i="1" spc="-17" dirty="0">
                <a:latin typeface="Book Antiqua"/>
                <a:ea typeface="+mn-ea"/>
                <a:cs typeface="Book Antiqua"/>
              </a:rPr>
              <a:t>memory</a:t>
            </a:r>
            <a:r>
              <a:rPr sz="1898" i="1" dirty="0">
                <a:latin typeface="Book Antiqua"/>
                <a:ea typeface="+mn-ea"/>
                <a:cs typeface="Book Antiqua"/>
              </a:rPr>
              <a:t> </a:t>
            </a:r>
            <a:r>
              <a:rPr sz="1898" i="1" spc="-216" dirty="0">
                <a:latin typeface="Book Antiqua"/>
                <a:ea typeface="+mn-ea"/>
                <a:cs typeface="Book Antiqua"/>
              </a:rPr>
              <a:t> </a:t>
            </a:r>
            <a:r>
              <a:rPr sz="1898" i="1" spc="-9" dirty="0">
                <a:latin typeface="Book Antiqua"/>
                <a:ea typeface="+mn-ea"/>
                <a:cs typeface="Book Antiqua"/>
              </a:rPr>
              <a:t>safe</a:t>
            </a:r>
            <a:r>
              <a:rPr sz="1898" i="1" dirty="0">
                <a:latin typeface="Book Antiqua"/>
                <a:ea typeface="+mn-ea"/>
                <a:cs typeface="Book Antiqua"/>
              </a:rPr>
              <a:t> </a:t>
            </a:r>
            <a:r>
              <a:rPr sz="1898" i="1" spc="-216" dirty="0">
                <a:latin typeface="Book Antiqua"/>
                <a:ea typeface="+mn-ea"/>
                <a:cs typeface="Book Antiqua"/>
              </a:rPr>
              <a:t> </a:t>
            </a:r>
            <a:r>
              <a:rPr sz="1898" spc="-9" dirty="0">
                <a:latin typeface="Book Antiqua"/>
                <a:ea typeface="+mn-ea"/>
                <a:cs typeface="Book Antiqua"/>
              </a:rPr>
              <a:t>if</a:t>
            </a:r>
            <a:r>
              <a:rPr sz="1898" dirty="0">
                <a:latin typeface="Book Antiqua"/>
                <a:ea typeface="+mn-ea"/>
                <a:cs typeface="Book Antiqua"/>
              </a:rPr>
              <a:t> </a:t>
            </a:r>
            <a:r>
              <a:rPr sz="1898" spc="-216" dirty="0">
                <a:latin typeface="Book Antiqua"/>
                <a:ea typeface="+mn-ea"/>
                <a:cs typeface="Book Antiqua"/>
              </a:rPr>
              <a:t> </a:t>
            </a:r>
            <a:r>
              <a:rPr sz="1898" spc="-9" dirty="0">
                <a:latin typeface="Book Antiqua"/>
                <a:ea typeface="+mn-ea"/>
                <a:cs typeface="Book Antiqua"/>
              </a:rPr>
              <a:t>it</a:t>
            </a:r>
            <a:r>
              <a:rPr sz="1898" dirty="0">
                <a:latin typeface="Book Antiqua"/>
                <a:ea typeface="+mn-ea"/>
                <a:cs typeface="Book Antiqua"/>
              </a:rPr>
              <a:t> </a:t>
            </a:r>
            <a:r>
              <a:rPr sz="1898" spc="-216" dirty="0">
                <a:latin typeface="Book Antiqua"/>
                <a:ea typeface="+mn-ea"/>
                <a:cs typeface="Book Antiqua"/>
              </a:rPr>
              <a:t> </a:t>
            </a:r>
            <a:r>
              <a:rPr sz="1898" spc="-17" dirty="0">
                <a:latin typeface="Book Antiqua"/>
                <a:ea typeface="+mn-ea"/>
                <a:cs typeface="Book Antiqua"/>
              </a:rPr>
              <a:t>only</a:t>
            </a:r>
            <a:r>
              <a:rPr sz="1898" dirty="0">
                <a:latin typeface="Book Antiqua"/>
                <a:ea typeface="+mn-ea"/>
                <a:cs typeface="Book Antiqua"/>
              </a:rPr>
              <a:t> </a:t>
            </a:r>
            <a:r>
              <a:rPr sz="1898" spc="-216" dirty="0">
                <a:latin typeface="Book Antiqua"/>
                <a:ea typeface="+mn-ea"/>
                <a:cs typeface="Book Antiqua"/>
              </a:rPr>
              <a:t> </a:t>
            </a:r>
            <a:r>
              <a:rPr sz="1898" spc="-43" dirty="0">
                <a:latin typeface="Book Antiqua"/>
                <a:ea typeface="+mn-ea"/>
                <a:cs typeface="Book Antiqua"/>
              </a:rPr>
              <a:t>r</a:t>
            </a:r>
            <a:r>
              <a:rPr sz="1898" spc="-17" dirty="0">
                <a:latin typeface="Book Antiqua"/>
                <a:ea typeface="+mn-ea"/>
                <a:cs typeface="Book Antiqua"/>
              </a:rPr>
              <a:t>eads</a:t>
            </a:r>
            <a:r>
              <a:rPr sz="1898" dirty="0">
                <a:latin typeface="Book Antiqua"/>
                <a:ea typeface="+mn-ea"/>
                <a:cs typeface="Book Antiqua"/>
              </a:rPr>
              <a:t> </a:t>
            </a:r>
            <a:r>
              <a:rPr sz="1898" spc="-216" dirty="0">
                <a:latin typeface="Book Antiqua"/>
                <a:ea typeface="+mn-ea"/>
                <a:cs typeface="Book Antiqua"/>
              </a:rPr>
              <a:t> </a:t>
            </a:r>
            <a:r>
              <a:rPr sz="1898" spc="-9" dirty="0">
                <a:latin typeface="Book Antiqua"/>
                <a:ea typeface="+mn-ea"/>
                <a:cs typeface="Book Antiqua"/>
              </a:rPr>
              <a:t>f</a:t>
            </a:r>
            <a:r>
              <a:rPr sz="1898" spc="-43" dirty="0">
                <a:latin typeface="Book Antiqua"/>
                <a:ea typeface="+mn-ea"/>
                <a:cs typeface="Book Antiqua"/>
              </a:rPr>
              <a:t>r</a:t>
            </a:r>
            <a:r>
              <a:rPr sz="1898" spc="-17" dirty="0">
                <a:latin typeface="Book Antiqua"/>
                <a:ea typeface="+mn-ea"/>
                <a:cs typeface="Book Antiqua"/>
              </a:rPr>
              <a:t>om</a:t>
            </a:r>
            <a:r>
              <a:rPr sz="1898" dirty="0">
                <a:latin typeface="Book Antiqua"/>
                <a:ea typeface="+mn-ea"/>
                <a:cs typeface="Book Antiqua"/>
              </a:rPr>
              <a:t> </a:t>
            </a:r>
            <a:r>
              <a:rPr sz="1898" spc="-216" dirty="0">
                <a:latin typeface="Book Antiqua"/>
                <a:ea typeface="+mn-ea"/>
                <a:cs typeface="Book Antiqua"/>
              </a:rPr>
              <a:t> </a:t>
            </a:r>
            <a:r>
              <a:rPr sz="1898" spc="-17" dirty="0">
                <a:latin typeface="Book Antiqua"/>
                <a:ea typeface="+mn-ea"/>
                <a:cs typeface="Book Antiqua"/>
              </a:rPr>
              <a:t>memory</a:t>
            </a:r>
            <a:r>
              <a:rPr sz="1898" dirty="0">
                <a:latin typeface="Book Antiqua"/>
                <a:ea typeface="+mn-ea"/>
                <a:cs typeface="Book Antiqua"/>
              </a:rPr>
              <a:t> </a:t>
            </a:r>
            <a:r>
              <a:rPr sz="1898" spc="-216" dirty="0">
                <a:latin typeface="Book Antiqua"/>
                <a:ea typeface="+mn-ea"/>
                <a:cs typeface="Book Antiqua"/>
              </a:rPr>
              <a:t> </a:t>
            </a:r>
            <a:r>
              <a:rPr sz="1898" spc="-9" dirty="0">
                <a:latin typeface="Book Antiqua"/>
                <a:ea typeface="+mn-ea"/>
                <a:cs typeface="Book Antiqua"/>
              </a:rPr>
              <a:t>that</a:t>
            </a:r>
            <a:r>
              <a:rPr sz="1898" dirty="0">
                <a:latin typeface="Book Antiqua"/>
                <a:ea typeface="+mn-ea"/>
                <a:cs typeface="Book Antiqua"/>
              </a:rPr>
              <a:t> </a:t>
            </a:r>
            <a:r>
              <a:rPr sz="1898" spc="-216" dirty="0">
                <a:latin typeface="Book Antiqua"/>
                <a:ea typeface="+mn-ea"/>
                <a:cs typeface="Book Antiqua"/>
              </a:rPr>
              <a:t> </a:t>
            </a:r>
            <a:r>
              <a:rPr sz="1898" spc="-17" dirty="0">
                <a:latin typeface="Book Antiqua"/>
                <a:ea typeface="+mn-ea"/>
                <a:cs typeface="Book Antiqua"/>
              </a:rPr>
              <a:t>has</a:t>
            </a:r>
            <a:endParaRPr sz="1898">
              <a:latin typeface="Book Antiqua"/>
              <a:ea typeface="+mn-ea"/>
              <a:cs typeface="Book Antiqu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F58B94F-8EE8-4A49-AAFD-88D3A2E20079}"/>
              </a:ext>
            </a:extLst>
          </p:cNvPr>
          <p:cNvSpPr/>
          <p:nvPr/>
        </p:nvSpPr>
        <p:spPr>
          <a:xfrm>
            <a:off x="7797801" y="1501699"/>
            <a:ext cx="5105400" cy="3073400"/>
          </a:xfrm>
          <a:prstGeom prst="rect">
            <a:avLst/>
          </a:prstGeom>
          <a:solidFill>
            <a:schemeClr val="accent6">
              <a:lumMod val="20000"/>
              <a:lumOff val="80000"/>
            </a:schemeClr>
          </a:solidFill>
        </p:spPr>
        <p:txBody>
          <a:bodyPr>
            <a:spAutoFit/>
          </a:bodyPr>
          <a:lstStyle/>
          <a:p>
            <a:pPr eaLnBrk="1" hangingPunct="1">
              <a:defRPr/>
            </a:pPr>
            <a:r>
              <a:rPr lang="zh-CN" altLang="zh-CN" sz="3200" dirty="0">
                <a:latin typeface="Arial" panose="020B0604020202020204" pitchFamily="34" charset="0"/>
                <a:cs typeface="Arial" panose="020B0604020202020204" pitchFamily="34" charset="0"/>
              </a:rPr>
              <a:t>void  bst_free(bst  B)  { </a:t>
            </a:r>
            <a:endParaRPr lang="en-US" altLang="zh-CN" sz="3200" dirty="0">
              <a:latin typeface="Arial" panose="020B0604020202020204" pitchFamily="34" charset="0"/>
              <a:cs typeface="Arial" panose="020B0604020202020204" pitchFamily="34" charset="0"/>
            </a:endParaRPr>
          </a:p>
          <a:p>
            <a:pPr indent="347663" eaLnBrk="1" hangingPunct="1">
              <a:defRPr/>
            </a:pPr>
            <a:r>
              <a:rPr lang="zh-CN" altLang="zh-CN" sz="3200" dirty="0">
                <a:latin typeface="Arial" panose="020B0604020202020204" pitchFamily="34" charset="0"/>
                <a:cs typeface="Arial" panose="020B0604020202020204" pitchFamily="34" charset="0"/>
              </a:rPr>
              <a:t>REQUIRES(is_bst(B)); </a:t>
            </a:r>
            <a:endParaRPr lang="en-US" altLang="zh-CN" sz="3200" dirty="0">
              <a:latin typeface="Arial" panose="020B0604020202020204" pitchFamily="34" charset="0"/>
              <a:cs typeface="Arial" panose="020B0604020202020204" pitchFamily="34" charset="0"/>
            </a:endParaRPr>
          </a:p>
          <a:p>
            <a:pPr indent="347663" eaLnBrk="1" hangingPunct="1">
              <a:defRPr/>
            </a:pPr>
            <a:r>
              <a:rPr lang="zh-CN" altLang="zh-CN" sz="3200" dirty="0">
                <a:latin typeface="Arial" panose="020B0604020202020204" pitchFamily="34" charset="0"/>
                <a:cs typeface="Arial" panose="020B0604020202020204" pitchFamily="34" charset="0"/>
              </a:rPr>
              <a:t>tree_free(B-&gt;root); </a:t>
            </a:r>
            <a:endParaRPr lang="en-US" altLang="zh-CN" sz="3200" dirty="0">
              <a:latin typeface="Arial" panose="020B0604020202020204" pitchFamily="34" charset="0"/>
              <a:cs typeface="Arial" panose="020B0604020202020204" pitchFamily="34" charset="0"/>
            </a:endParaRPr>
          </a:p>
          <a:p>
            <a:pPr indent="347663" eaLnBrk="1" hangingPunct="1">
              <a:defRPr/>
            </a:pPr>
            <a:r>
              <a:rPr lang="zh-CN" altLang="zh-CN" sz="3200" dirty="0">
                <a:latin typeface="Arial" panose="020B0604020202020204" pitchFamily="34" charset="0"/>
                <a:cs typeface="Arial" panose="020B0604020202020204" pitchFamily="34" charset="0"/>
              </a:rPr>
              <a:t>free(B);</a:t>
            </a:r>
          </a:p>
          <a:p>
            <a:pPr indent="347663" eaLnBrk="1" hangingPunct="1">
              <a:spcBef>
                <a:spcPts val="63"/>
              </a:spcBef>
              <a:defRPr/>
            </a:pPr>
            <a:r>
              <a:rPr lang="zh-CN" altLang="zh-CN" sz="3200" dirty="0">
                <a:latin typeface="Arial" panose="020B0604020202020204" pitchFamily="34" charset="0"/>
                <a:cs typeface="Arial" panose="020B0604020202020204" pitchFamily="34" charset="0"/>
              </a:rPr>
              <a:t>return;</a:t>
            </a:r>
          </a:p>
          <a:p>
            <a:pPr eaLnBrk="1" hangingPunct="1">
              <a:spcBef>
                <a:spcPts val="63"/>
              </a:spcBef>
              <a:defRPr/>
            </a:pPr>
            <a:r>
              <a:rPr lang="zh-CN" altLang="zh-CN" sz="3200" dirty="0">
                <a:latin typeface="Arial" panose="020B0604020202020204" pitchFamily="34" charset="0"/>
                <a:cs typeface="Arial" panose="020B0604020202020204" pitchFamily="34" charset="0"/>
              </a:rPr>
              <a:t>}</a:t>
            </a:r>
          </a:p>
        </p:txBody>
      </p:sp>
      <p:sp>
        <p:nvSpPr>
          <p:cNvPr id="3" name="矩形 2">
            <a:extLst>
              <a:ext uri="{FF2B5EF4-FFF2-40B4-BE49-F238E27FC236}">
                <a16:creationId xmlns:a16="http://schemas.microsoft.com/office/drawing/2014/main" id="{DCF074BC-A22A-47C8-9515-6FE9FBABA4B5}"/>
              </a:ext>
            </a:extLst>
          </p:cNvPr>
          <p:cNvSpPr/>
          <p:nvPr/>
        </p:nvSpPr>
        <p:spPr>
          <a:xfrm>
            <a:off x="914401" y="1477963"/>
            <a:ext cx="5486400" cy="5018087"/>
          </a:xfrm>
          <a:prstGeom prst="rect">
            <a:avLst/>
          </a:prstGeom>
          <a:solidFill>
            <a:schemeClr val="accent6">
              <a:lumMod val="20000"/>
              <a:lumOff val="80000"/>
            </a:schemeClr>
          </a:solidFill>
        </p:spPr>
        <p:txBody>
          <a:bodyPr>
            <a:spAutoFit/>
          </a:bodyPr>
          <a:lstStyle/>
          <a:p>
            <a:pPr algn="just" eaLnBrk="1" hangingPunct="1">
              <a:spcBef>
                <a:spcPts val="0"/>
              </a:spcBef>
              <a:defRPr/>
            </a:pPr>
            <a:r>
              <a:rPr lang="zh-CN" altLang="zh-CN" sz="3200" dirty="0">
                <a:latin typeface="Arial" panose="020B0604020202020204" pitchFamily="34" charset="0"/>
                <a:cs typeface="Arial" panose="020B0604020202020204" pitchFamily="34" charset="0"/>
              </a:rPr>
              <a:t>void  tree_free(tree  *T)  { </a:t>
            </a:r>
            <a:endParaRPr lang="en-US" altLang="zh-CN" sz="3200" dirty="0">
              <a:latin typeface="Arial" panose="020B0604020202020204" pitchFamily="34" charset="0"/>
              <a:cs typeface="Arial" panose="020B0604020202020204" pitchFamily="34" charset="0"/>
            </a:endParaRPr>
          </a:p>
          <a:p>
            <a:pPr indent="174625" eaLnBrk="1" hangingPunct="1">
              <a:spcBef>
                <a:spcPts val="0"/>
              </a:spcBef>
              <a:defRPr/>
            </a:pPr>
            <a:r>
              <a:rPr lang="zh-CN" altLang="zh-CN" sz="3200" dirty="0">
                <a:latin typeface="Arial" panose="020B0604020202020204" pitchFamily="34" charset="0"/>
                <a:cs typeface="Arial" panose="020B0604020202020204" pitchFamily="34" charset="0"/>
              </a:rPr>
              <a:t>REQUIRES(is_ordtree(T)); </a:t>
            </a:r>
            <a:endParaRPr lang="en-US" altLang="zh-CN" sz="3200" dirty="0">
              <a:latin typeface="Arial" panose="020B0604020202020204" pitchFamily="34" charset="0"/>
              <a:cs typeface="Arial" panose="020B0604020202020204" pitchFamily="34" charset="0"/>
            </a:endParaRPr>
          </a:p>
          <a:p>
            <a:pPr indent="174625" eaLnBrk="1" hangingPunct="1">
              <a:spcBef>
                <a:spcPts val="0"/>
              </a:spcBef>
              <a:defRPr/>
            </a:pPr>
            <a:r>
              <a:rPr lang="zh-CN" altLang="zh-CN" sz="3200" dirty="0">
                <a:latin typeface="Arial" panose="020B0604020202020204" pitchFamily="34" charset="0"/>
                <a:cs typeface="Arial" panose="020B0604020202020204" pitchFamily="34" charset="0"/>
              </a:rPr>
              <a:t>if(T  !=  NULL)  {</a:t>
            </a:r>
          </a:p>
          <a:p>
            <a:pPr indent="631825" eaLnBrk="1" hangingPunct="1">
              <a:spcBef>
                <a:spcPts val="0"/>
              </a:spcBef>
              <a:defRPr/>
            </a:pPr>
            <a:r>
              <a:rPr lang="zh-CN" altLang="zh-CN" sz="3200" dirty="0">
                <a:latin typeface="Arial" panose="020B0604020202020204" pitchFamily="34" charset="0"/>
                <a:cs typeface="Arial" panose="020B0604020202020204" pitchFamily="34" charset="0"/>
              </a:rPr>
              <a:t>elem_free(T-&gt;data); </a:t>
            </a:r>
            <a:endParaRPr lang="en-US" altLang="zh-CN" sz="3200" dirty="0">
              <a:latin typeface="Arial" panose="020B0604020202020204" pitchFamily="34" charset="0"/>
              <a:cs typeface="Arial" panose="020B0604020202020204" pitchFamily="34" charset="0"/>
            </a:endParaRPr>
          </a:p>
          <a:p>
            <a:pPr indent="631825" eaLnBrk="1" hangingPunct="1">
              <a:spcBef>
                <a:spcPts val="0"/>
              </a:spcBef>
              <a:defRPr/>
            </a:pPr>
            <a:r>
              <a:rPr lang="zh-CN" altLang="zh-CN" sz="3200" dirty="0">
                <a:latin typeface="Arial" panose="020B0604020202020204" pitchFamily="34" charset="0"/>
                <a:cs typeface="Arial" panose="020B0604020202020204" pitchFamily="34" charset="0"/>
              </a:rPr>
              <a:t>tree_free(T-&gt;left); </a:t>
            </a:r>
            <a:endParaRPr lang="en-US" altLang="zh-CN" sz="3200" dirty="0">
              <a:latin typeface="Arial" panose="020B0604020202020204" pitchFamily="34" charset="0"/>
              <a:cs typeface="Arial" panose="020B0604020202020204" pitchFamily="34" charset="0"/>
            </a:endParaRPr>
          </a:p>
          <a:p>
            <a:pPr indent="631825" eaLnBrk="1" hangingPunct="1">
              <a:spcBef>
                <a:spcPts val="0"/>
              </a:spcBef>
              <a:defRPr/>
            </a:pPr>
            <a:r>
              <a:rPr lang="zh-CN" altLang="zh-CN" sz="3200" dirty="0">
                <a:latin typeface="Arial" panose="020B0604020202020204" pitchFamily="34" charset="0"/>
                <a:cs typeface="Arial" panose="020B0604020202020204" pitchFamily="34" charset="0"/>
              </a:rPr>
              <a:t>tree_free(T-&gt;right); </a:t>
            </a:r>
            <a:endParaRPr lang="en-US" altLang="zh-CN" sz="3200" dirty="0">
              <a:latin typeface="Arial" panose="020B0604020202020204" pitchFamily="34" charset="0"/>
              <a:cs typeface="Arial" panose="020B0604020202020204" pitchFamily="34" charset="0"/>
            </a:endParaRPr>
          </a:p>
          <a:p>
            <a:pPr indent="631825" eaLnBrk="1" hangingPunct="1">
              <a:spcBef>
                <a:spcPts val="0"/>
              </a:spcBef>
              <a:defRPr/>
            </a:pPr>
            <a:r>
              <a:rPr lang="zh-CN" altLang="zh-CN" sz="3200" dirty="0">
                <a:latin typeface="Arial" panose="020B0604020202020204" pitchFamily="34" charset="0"/>
                <a:cs typeface="Arial" panose="020B0604020202020204" pitchFamily="34" charset="0"/>
              </a:rPr>
              <a:t>free(T);</a:t>
            </a:r>
          </a:p>
          <a:p>
            <a:pPr indent="174625" eaLnBrk="1" hangingPunct="1">
              <a:spcBef>
                <a:spcPts val="0"/>
              </a:spcBef>
              <a:defRPr/>
            </a:pPr>
            <a:r>
              <a:rPr lang="zh-CN" altLang="zh-CN" sz="3200" dirty="0">
                <a:latin typeface="Arial" panose="020B0604020202020204" pitchFamily="34" charset="0"/>
                <a:cs typeface="Arial" panose="020B0604020202020204" pitchFamily="34" charset="0"/>
              </a:rPr>
              <a:t>}</a:t>
            </a:r>
          </a:p>
          <a:p>
            <a:pPr indent="174625" eaLnBrk="1" hangingPunct="1">
              <a:spcBef>
                <a:spcPts val="0"/>
              </a:spcBef>
              <a:defRPr/>
            </a:pPr>
            <a:r>
              <a:rPr lang="zh-CN" altLang="zh-CN" sz="3200" dirty="0">
                <a:latin typeface="Arial" panose="020B0604020202020204" pitchFamily="34" charset="0"/>
                <a:cs typeface="Arial" panose="020B0604020202020204" pitchFamily="34" charset="0"/>
              </a:rPr>
              <a:t>return;</a:t>
            </a:r>
          </a:p>
          <a:p>
            <a:pPr eaLnBrk="1" hangingPunct="1">
              <a:spcBef>
                <a:spcPts val="0"/>
              </a:spcBef>
              <a:defRPr/>
            </a:pPr>
            <a:r>
              <a:rPr lang="zh-CN" altLang="zh-CN" sz="3200" dirty="0">
                <a:latin typeface="Arial" panose="020B0604020202020204" pitchFamily="34" charset="0"/>
                <a:cs typeface="Arial" panose="020B0604020202020204" pitchFamily="34" charset="0"/>
              </a:rPr>
              <a:t>}</a:t>
            </a:r>
          </a:p>
        </p:txBody>
      </p:sp>
      <p:sp>
        <p:nvSpPr>
          <p:cNvPr id="41988" name="文本框 3">
            <a:extLst>
              <a:ext uri="{FF2B5EF4-FFF2-40B4-BE49-F238E27FC236}">
                <a16:creationId xmlns:a16="http://schemas.microsoft.com/office/drawing/2014/main" id="{27F81D35-1A48-49EB-ABFD-B86960153D06}"/>
              </a:ext>
            </a:extLst>
          </p:cNvPr>
          <p:cNvSpPr txBox="1">
            <a:spLocks noChangeArrowheads="1"/>
          </p:cNvSpPr>
          <p:nvPr/>
        </p:nvSpPr>
        <p:spPr bwMode="auto">
          <a:xfrm>
            <a:off x="914401" y="6677025"/>
            <a:ext cx="11988800" cy="2734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80486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ts val="4000"/>
              </a:lnSpc>
              <a:spcBef>
                <a:spcPts val="600"/>
              </a:spcBef>
            </a:pPr>
            <a:r>
              <a:rPr lang="zh-CN" altLang="en-US" sz="3200" dirty="0"/>
              <a:t>永远不要释放别的程序分配的元素；倒不如说，应该使用数据结构接口所提供的适当的函数来释放与数据结构关联的内存。</a:t>
            </a:r>
            <a:endParaRPr lang="en-US" altLang="zh-CN" sz="3200" dirty="0"/>
          </a:p>
          <a:p>
            <a:pPr>
              <a:lnSpc>
                <a:spcPts val="4000"/>
              </a:lnSpc>
              <a:spcBef>
                <a:spcPts val="600"/>
              </a:spcBef>
            </a:pPr>
            <a:r>
              <a:rPr lang="zh-CN" altLang="en-US" sz="3200" dirty="0"/>
              <a:t>若由客户方负责，比如说用一个</a:t>
            </a:r>
            <a:r>
              <a:rPr lang="en-US" altLang="zh-CN" sz="3200" dirty="0"/>
              <a:t>free(T)</a:t>
            </a:r>
            <a:r>
              <a:rPr lang="zh-CN" altLang="en-US" sz="3200" dirty="0"/>
              <a:t>来释放整个数据结构</a:t>
            </a:r>
            <a:r>
              <a:rPr lang="zh-CN" altLang="en-US" sz="3200"/>
              <a:t>是</a:t>
            </a:r>
            <a:r>
              <a:rPr lang="zh-CN" altLang="en-US" sz="3200" smtClean="0"/>
              <a:t>不</a:t>
            </a:r>
            <a:r>
              <a:rPr lang="zh-CN" altLang="en-US" sz="3200"/>
              <a:t>现实</a:t>
            </a:r>
            <a:r>
              <a:rPr lang="zh-CN" altLang="en-US" sz="3200" smtClean="0"/>
              <a:t>的</a:t>
            </a:r>
            <a:r>
              <a:rPr lang="zh-CN" altLang="en-US" sz="3200" dirty="0"/>
              <a:t>，因为这样必须让客户方参与到树的内部实现；而</a:t>
            </a:r>
            <a:r>
              <a:rPr lang="en-US" altLang="zh-CN" sz="3200" dirty="0"/>
              <a:t>free(B)</a:t>
            </a:r>
            <a:r>
              <a:rPr lang="zh-CN" altLang="en-US" sz="3200" dirty="0"/>
              <a:t>只会释放头</a:t>
            </a:r>
            <a:r>
              <a:rPr lang="en-US" altLang="zh-CN" sz="3200" dirty="0"/>
              <a:t>(header)</a:t>
            </a:r>
            <a:r>
              <a:rPr lang="zh-CN" altLang="en-US" sz="3200" dirty="0"/>
              <a:t>，导致树本身内存泄漏。</a:t>
            </a:r>
          </a:p>
        </p:txBody>
      </p:sp>
      <p:sp>
        <p:nvSpPr>
          <p:cNvPr id="41989" name="矩形 4">
            <a:extLst>
              <a:ext uri="{FF2B5EF4-FFF2-40B4-BE49-F238E27FC236}">
                <a16:creationId xmlns:a16="http://schemas.microsoft.com/office/drawing/2014/main" id="{6FD4F929-7324-41B3-B764-B58359F300BB}"/>
              </a:ext>
            </a:extLst>
          </p:cNvPr>
          <p:cNvSpPr>
            <a:spLocks noChangeArrowheads="1"/>
          </p:cNvSpPr>
          <p:nvPr/>
        </p:nvSpPr>
        <p:spPr bwMode="auto">
          <a:xfrm>
            <a:off x="1165225" y="712788"/>
            <a:ext cx="117395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3200"/>
              <a:t>假定</a:t>
            </a:r>
            <a:r>
              <a:rPr lang="zh-CN" altLang="zh-CN" sz="3200">
                <a:latin typeface="Arial" panose="020B0604020202020204" pitchFamily="34" charset="0"/>
                <a:cs typeface="Arial" panose="020B0604020202020204" pitchFamily="34" charset="0"/>
              </a:rPr>
              <a:t>elem_free</a:t>
            </a:r>
            <a:r>
              <a:rPr lang="en-US" altLang="zh-CN" sz="3200">
                <a:latin typeface="Arial" panose="020B0604020202020204" pitchFamily="34" charset="0"/>
                <a:cs typeface="Arial" panose="020B0604020202020204" pitchFamily="34" charset="0"/>
              </a:rPr>
              <a:t>()</a:t>
            </a:r>
            <a:r>
              <a:rPr lang="zh-CN" altLang="en-US" sz="3200">
                <a:latin typeface="Arial" panose="020B0604020202020204" pitchFamily="34" charset="0"/>
                <a:cs typeface="Arial" panose="020B0604020202020204" pitchFamily="34" charset="0"/>
              </a:rPr>
              <a:t>释放单个元素，以下程序释放一棵二分查找树。</a:t>
            </a:r>
            <a:endParaRPr lang="en-US" altLang="zh-CN" sz="32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5EA5364-6A02-4B6A-872A-6359CE9124B8}"/>
              </a:ext>
            </a:extLst>
          </p:cNvPr>
          <p:cNvSpPr txBox="1"/>
          <p:nvPr/>
        </p:nvSpPr>
        <p:spPr>
          <a:xfrm>
            <a:off x="533400" y="381000"/>
            <a:ext cx="12268200" cy="8750300"/>
          </a:xfrm>
          <a:prstGeom prst="rect">
            <a:avLst/>
          </a:prstGeom>
        </p:spPr>
        <p:txBody>
          <a:bodyPr lIns="0" tIns="0" rIns="0" bIns="0">
            <a:spAutoFit/>
          </a:bodyPr>
          <a:lstStyle>
            <a:lvl1pPr marL="492125" indent="-469900">
              <a:tabLst>
                <a:tab pos="493713" algn="l"/>
              </a:tabLst>
              <a:defRPr>
                <a:solidFill>
                  <a:schemeClr val="tx1"/>
                </a:solidFill>
                <a:latin typeface="Calibri" panose="020F0502020204030204" pitchFamily="34" charset="0"/>
                <a:ea typeface="宋体" panose="02010600030101010101" pitchFamily="2" charset="-122"/>
              </a:defRPr>
            </a:lvl1pPr>
            <a:lvl2pPr marL="742950" indent="-285750">
              <a:tabLst>
                <a:tab pos="493713" algn="l"/>
              </a:tabLst>
              <a:defRPr>
                <a:solidFill>
                  <a:schemeClr val="tx1"/>
                </a:solidFill>
                <a:latin typeface="Calibri" panose="020F0502020204030204" pitchFamily="34" charset="0"/>
                <a:ea typeface="宋体" panose="02010600030101010101" pitchFamily="2" charset="-122"/>
              </a:defRPr>
            </a:lvl2pPr>
            <a:lvl3pPr marL="1143000" indent="-228600">
              <a:tabLst>
                <a:tab pos="493713" algn="l"/>
              </a:tabLst>
              <a:defRPr>
                <a:solidFill>
                  <a:schemeClr val="tx1"/>
                </a:solidFill>
                <a:latin typeface="Calibri" panose="020F0502020204030204" pitchFamily="34" charset="0"/>
                <a:ea typeface="宋体" panose="02010600030101010101" pitchFamily="2" charset="-122"/>
              </a:defRPr>
            </a:lvl3pPr>
            <a:lvl4pPr marL="1600200" indent="-228600">
              <a:tabLst>
                <a:tab pos="493713" algn="l"/>
              </a:tabLst>
              <a:defRPr>
                <a:solidFill>
                  <a:schemeClr val="tx1"/>
                </a:solidFill>
                <a:latin typeface="Calibri" panose="020F0502020204030204" pitchFamily="34" charset="0"/>
                <a:ea typeface="宋体" panose="02010600030101010101" pitchFamily="2" charset="-122"/>
              </a:defRPr>
            </a:lvl4pPr>
            <a:lvl5pPr marL="2057400" indent="-228600">
              <a:tabLst>
                <a:tab pos="493713" algn="l"/>
              </a:tabLst>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tabLst>
                <a:tab pos="493713" algn="l"/>
              </a:tabLs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tabLst>
                <a:tab pos="493713" algn="l"/>
              </a:tabLs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tabLst>
                <a:tab pos="493713" algn="l"/>
              </a:tabLs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tabLst>
                <a:tab pos="493713" algn="l"/>
              </a:tabLst>
              <a:defRPr>
                <a:solidFill>
                  <a:schemeClr val="tx1"/>
                </a:solidFill>
                <a:latin typeface="Calibri" panose="020F0502020204030204" pitchFamily="34" charset="0"/>
                <a:ea typeface="宋体" panose="02010600030101010101" pitchFamily="2" charset="-122"/>
              </a:defRPr>
            </a:lvl9pPr>
          </a:lstStyle>
          <a:p>
            <a:pPr algn="just" eaLnBrk="1" hangingPunct="1">
              <a:spcBef>
                <a:spcPts val="1213"/>
              </a:spcBef>
              <a:buFont typeface="Book Antiqua" panose="02040602050305030304" pitchFamily="18" charset="0"/>
              <a:buAutoNum type="arabicPlain" startAt="2"/>
              <a:defRPr/>
            </a:pPr>
            <a:r>
              <a:rPr lang="zh-CN" altLang="en-US" sz="4000" b="1" dirty="0">
                <a:latin typeface="Book Antiqua" panose="02040602050305030304" pitchFamily="18" charset="0"/>
              </a:rPr>
              <a:t>Ｃ语言第一印象</a:t>
            </a:r>
            <a:r>
              <a:rPr lang="en-US" altLang="zh-CN" sz="4000" b="1" dirty="0">
                <a:latin typeface="Book Antiqua" panose="02040602050305030304" pitchFamily="18" charset="0"/>
              </a:rPr>
              <a:t>(</a:t>
            </a:r>
            <a:r>
              <a:rPr lang="zh-CN" altLang="zh-CN" sz="4000" b="1" dirty="0">
                <a:latin typeface="Book Antiqua" panose="02040602050305030304" pitchFamily="18" charset="0"/>
              </a:rPr>
              <a:t>A First Look at C</a:t>
            </a:r>
            <a:r>
              <a:rPr lang="en-US" altLang="zh-CN" sz="4000" b="1" dirty="0">
                <a:latin typeface="Book Antiqua" panose="02040602050305030304" pitchFamily="18" charset="0"/>
              </a:rPr>
              <a:t>)</a:t>
            </a:r>
            <a:endParaRPr lang="zh-CN" altLang="zh-CN" sz="4000" dirty="0">
              <a:latin typeface="Book Antiqua" panose="02040602050305030304" pitchFamily="18" charset="0"/>
            </a:endParaRPr>
          </a:p>
          <a:p>
            <a:pPr marL="0" indent="539750" algn="just" eaLnBrk="1" hangingPunct="1">
              <a:lnSpc>
                <a:spcPct val="103000"/>
              </a:lnSpc>
              <a:spcBef>
                <a:spcPts val="1925"/>
              </a:spcBef>
              <a:tabLst/>
              <a:defRPr/>
            </a:pPr>
            <a:r>
              <a:rPr lang="zh-CN" altLang="zh-CN" sz="3200" dirty="0">
                <a:latin typeface="Book Antiqua" panose="02040602050305030304" pitchFamily="18" charset="0"/>
              </a:rPr>
              <a:t>C </a:t>
            </a:r>
            <a:r>
              <a:rPr lang="zh-CN" altLang="en-US" sz="3200" dirty="0">
                <a:latin typeface="Book Antiqua" panose="02040602050305030304" pitchFamily="18" charset="0"/>
              </a:rPr>
              <a:t>和</a:t>
            </a:r>
            <a:r>
              <a:rPr lang="zh-CN" altLang="zh-CN" sz="3200" dirty="0">
                <a:latin typeface="Book Antiqua" panose="02040602050305030304" pitchFamily="18" charset="0"/>
              </a:rPr>
              <a:t> C0 </a:t>
            </a:r>
            <a:r>
              <a:rPr lang="zh-CN" altLang="en-US" sz="3200" dirty="0">
                <a:latin typeface="Book Antiqua" panose="02040602050305030304" pitchFamily="18" charset="0"/>
              </a:rPr>
              <a:t>语法相似，但哲学上彻底不同。</a:t>
            </a:r>
            <a:endParaRPr lang="en-US" altLang="zh-CN" sz="3200" dirty="0">
              <a:latin typeface="Book Antiqua" panose="02040602050305030304" pitchFamily="18" charset="0"/>
            </a:endParaRPr>
          </a:p>
          <a:p>
            <a:pPr marL="0" indent="539750" algn="just" eaLnBrk="1" hangingPunct="1">
              <a:lnSpc>
                <a:spcPct val="103000"/>
              </a:lnSpc>
              <a:spcBef>
                <a:spcPts val="1925"/>
              </a:spcBef>
              <a:tabLst/>
              <a:defRPr/>
            </a:pPr>
            <a:r>
              <a:rPr lang="zh-CN" altLang="zh-CN" sz="3200" dirty="0">
                <a:latin typeface="Book Antiqua" panose="02040602050305030304" pitchFamily="18" charset="0"/>
              </a:rPr>
              <a:t>C0 </a:t>
            </a:r>
            <a:r>
              <a:rPr lang="zh-CN" altLang="en-US" sz="3200" dirty="0">
                <a:latin typeface="Book Antiqua" panose="02040602050305030304" pitchFamily="18" charset="0"/>
              </a:rPr>
              <a:t>背后是内存安全</a:t>
            </a:r>
            <a:r>
              <a:rPr lang="en-US" altLang="zh-CN" sz="3200" dirty="0">
                <a:latin typeface="Book Antiqua" panose="02040602050305030304" pitchFamily="18" charset="0"/>
              </a:rPr>
              <a:t>(</a:t>
            </a:r>
            <a:r>
              <a:rPr lang="en-US" altLang="zh-CN" sz="3200" i="1" dirty="0">
                <a:latin typeface="Book Antiqua" panose="02040602050305030304" pitchFamily="18" charset="0"/>
              </a:rPr>
              <a:t>memory safety</a:t>
            </a:r>
            <a:r>
              <a:rPr lang="en-US" altLang="zh-CN" sz="3200" dirty="0">
                <a:latin typeface="Book Antiqua" panose="02040602050305030304" pitchFamily="18" charset="0"/>
              </a:rPr>
              <a:t>)</a:t>
            </a:r>
            <a:r>
              <a:rPr lang="zh-CN" altLang="en-US" sz="3200" dirty="0">
                <a:latin typeface="Book Antiqua" panose="02040602050305030304" pitchFamily="18" charset="0"/>
              </a:rPr>
              <a:t>和类型安全</a:t>
            </a:r>
            <a:r>
              <a:rPr lang="en-US" altLang="zh-CN" sz="3200" dirty="0">
                <a:latin typeface="Book Antiqua" panose="02040602050305030304" pitchFamily="18" charset="0"/>
              </a:rPr>
              <a:t>(</a:t>
            </a:r>
            <a:r>
              <a:rPr lang="en-US" altLang="zh-CN" sz="3200" i="1" dirty="0">
                <a:latin typeface="Book Antiqua" panose="02040602050305030304" pitchFamily="18" charset="0"/>
              </a:rPr>
              <a:t>type safety</a:t>
            </a:r>
            <a:r>
              <a:rPr lang="en-US" altLang="zh-CN" sz="3200" dirty="0">
                <a:latin typeface="Book Antiqua" panose="02040602050305030304" pitchFamily="18" charset="0"/>
              </a:rPr>
              <a:t>)</a:t>
            </a:r>
            <a:r>
              <a:rPr lang="zh-CN" altLang="en-US" sz="3200" dirty="0">
                <a:latin typeface="Book Antiqua" panose="02040602050305030304" pitchFamily="18" charset="0"/>
              </a:rPr>
              <a:t>原理。</a:t>
            </a:r>
            <a:r>
              <a:rPr lang="zh-CN" altLang="zh-CN" sz="3200" dirty="0">
                <a:latin typeface="Book Antiqua" panose="02040602050305030304" pitchFamily="18" charset="0"/>
              </a:rPr>
              <a:t> </a:t>
            </a:r>
            <a:endParaRPr lang="en-US" altLang="zh-CN" sz="3200" dirty="0">
              <a:latin typeface="Book Antiqua" panose="02040602050305030304" pitchFamily="18" charset="0"/>
            </a:endParaRPr>
          </a:p>
          <a:p>
            <a:pPr marL="0" indent="539750" algn="just" eaLnBrk="1" hangingPunct="1">
              <a:lnSpc>
                <a:spcPct val="103000"/>
              </a:lnSpc>
              <a:spcBef>
                <a:spcPts val="1925"/>
              </a:spcBef>
              <a:tabLst/>
              <a:defRPr/>
            </a:pPr>
            <a:r>
              <a:rPr lang="zh-CN" altLang="en-US" sz="3200" dirty="0">
                <a:latin typeface="Book Antiqua" panose="02040602050305030304" pitchFamily="18" charset="0"/>
              </a:rPr>
              <a:t>程序是</a:t>
            </a:r>
            <a:r>
              <a:rPr lang="zh-CN" altLang="en-US" sz="3200" b="1" i="1" dirty="0">
                <a:solidFill>
                  <a:srgbClr val="C00000"/>
                </a:solidFill>
                <a:latin typeface="Book Antiqua" panose="02040602050305030304" pitchFamily="18" charset="0"/>
              </a:rPr>
              <a:t>内存安全</a:t>
            </a:r>
            <a:r>
              <a:rPr lang="zh-CN" altLang="en-US" sz="3200" dirty="0">
                <a:latin typeface="Book Antiqua" panose="02040602050305030304" pitchFamily="18" charset="0"/>
              </a:rPr>
              <a:t>的，是指其只从正确分配和初始化的内存读，只向正确分配的内存写。</a:t>
            </a:r>
            <a:endParaRPr lang="en-US" altLang="zh-CN" sz="3200" dirty="0">
              <a:latin typeface="Book Antiqua" panose="02040602050305030304" pitchFamily="18" charset="0"/>
            </a:endParaRPr>
          </a:p>
          <a:p>
            <a:pPr marL="0" indent="539750" algn="just" eaLnBrk="1" hangingPunct="1">
              <a:lnSpc>
                <a:spcPct val="103000"/>
              </a:lnSpc>
              <a:spcBef>
                <a:spcPts val="1925"/>
              </a:spcBef>
              <a:tabLst/>
              <a:defRPr/>
            </a:pPr>
            <a:r>
              <a:rPr lang="zh-CN" altLang="en-US" sz="3200" dirty="0">
                <a:latin typeface="Book Antiqua" panose="02040602050305030304" pitchFamily="18" charset="0"/>
              </a:rPr>
              <a:t>程序是</a:t>
            </a:r>
            <a:r>
              <a:rPr lang="zh-CN" altLang="en-US" sz="3200" b="1" i="1" dirty="0">
                <a:solidFill>
                  <a:srgbClr val="C00000"/>
                </a:solidFill>
                <a:latin typeface="Book Antiqua" panose="02040602050305030304" pitchFamily="18" charset="0"/>
              </a:rPr>
              <a:t>类型安全</a:t>
            </a:r>
            <a:r>
              <a:rPr lang="zh-CN" altLang="en-US" sz="3200" dirty="0">
                <a:latin typeface="Book Antiqua" panose="02040602050305030304" pitchFamily="18" charset="0"/>
              </a:rPr>
              <a:t>的，是指其操作的所有数据具有明确申明的类型。</a:t>
            </a:r>
            <a:endParaRPr lang="en-US" altLang="zh-CN" sz="3200" dirty="0">
              <a:latin typeface="Book Antiqua" panose="02040602050305030304" pitchFamily="18" charset="0"/>
            </a:endParaRPr>
          </a:p>
          <a:p>
            <a:pPr marL="0" indent="539750" algn="just" eaLnBrk="1" hangingPunct="1">
              <a:lnSpc>
                <a:spcPct val="103000"/>
              </a:lnSpc>
              <a:spcBef>
                <a:spcPts val="1925"/>
              </a:spcBef>
              <a:tabLst/>
              <a:defRPr/>
            </a:pPr>
            <a:r>
              <a:rPr lang="en-US" altLang="zh-CN" sz="3200" dirty="0">
                <a:latin typeface="Book Antiqua" panose="02040602050305030304" pitchFamily="18" charset="0"/>
              </a:rPr>
              <a:t>C0</a:t>
            </a:r>
            <a:r>
              <a:rPr lang="zh-CN" altLang="en-US" sz="3200" dirty="0">
                <a:latin typeface="Book Antiqua" panose="02040602050305030304" pitchFamily="18" charset="0"/>
              </a:rPr>
              <a:t>编译器通过静态</a:t>
            </a:r>
            <a:r>
              <a:rPr lang="en-US" altLang="zh-CN" sz="3200" dirty="0">
                <a:latin typeface="Book Antiqua" panose="02040602050305030304" pitchFamily="18" charset="0"/>
              </a:rPr>
              <a:t>(static)</a:t>
            </a:r>
            <a:r>
              <a:rPr lang="zh-CN" altLang="en-US" sz="3200" dirty="0">
                <a:latin typeface="Book Antiqua" panose="02040602050305030304" pitchFamily="18" charset="0"/>
              </a:rPr>
              <a:t>和动态</a:t>
            </a:r>
            <a:r>
              <a:rPr lang="en-US" altLang="zh-CN" sz="3200" dirty="0">
                <a:latin typeface="Book Antiqua" panose="02040602050305030304" pitchFamily="18" charset="0"/>
              </a:rPr>
              <a:t>(dynamic)</a:t>
            </a:r>
            <a:r>
              <a:rPr lang="zh-CN" altLang="en-US" sz="3200" dirty="0">
                <a:latin typeface="Book Antiqua" panose="02040602050305030304" pitchFamily="18" charset="0"/>
              </a:rPr>
              <a:t>检查保证这两种安全性。</a:t>
            </a:r>
            <a:endParaRPr lang="en-US" altLang="zh-CN" sz="3200" dirty="0">
              <a:latin typeface="Book Antiqua" panose="02040602050305030304" pitchFamily="18" charset="0"/>
            </a:endParaRPr>
          </a:p>
          <a:p>
            <a:pPr marL="0" indent="539750" algn="just" eaLnBrk="1" hangingPunct="1">
              <a:lnSpc>
                <a:spcPct val="103000"/>
              </a:lnSpc>
              <a:spcBef>
                <a:spcPts val="1925"/>
              </a:spcBef>
              <a:tabLst/>
              <a:defRPr/>
            </a:pPr>
            <a:r>
              <a:rPr lang="zh-CN" altLang="en-US" sz="3200" b="1" dirty="0">
                <a:solidFill>
                  <a:srgbClr val="C00000"/>
                </a:solidFill>
                <a:latin typeface="Book Antiqua" panose="02040602050305030304" pitchFamily="18" charset="0"/>
              </a:rPr>
              <a:t>静态检查</a:t>
            </a:r>
            <a:r>
              <a:rPr lang="zh-CN" altLang="en-US" sz="3200" dirty="0">
                <a:latin typeface="Book Antiqua" panose="02040602050305030304" pitchFamily="18" charset="0"/>
              </a:rPr>
              <a:t>如，对将整数赋值给指针的语句：</a:t>
            </a:r>
            <a:endParaRPr lang="en-US" altLang="zh-CN" sz="3200" dirty="0">
              <a:latin typeface="Book Antiqua" panose="02040602050305030304" pitchFamily="18" charset="0"/>
            </a:endParaRPr>
          </a:p>
          <a:p>
            <a:pPr marL="0" indent="539750" algn="just" eaLnBrk="1" hangingPunct="1">
              <a:spcBef>
                <a:spcPts val="1225"/>
              </a:spcBef>
              <a:tabLst/>
              <a:defRPr/>
            </a:pPr>
            <a:r>
              <a:rPr lang="en-US" altLang="zh-CN" sz="3200" dirty="0" err="1">
                <a:latin typeface="Arial" panose="020B0604020202020204" pitchFamily="34" charset="0"/>
                <a:cs typeface="Arial" panose="020B0604020202020204" pitchFamily="34" charset="0"/>
              </a:rPr>
              <a:t>int</a:t>
            </a:r>
            <a:r>
              <a:rPr lang="en-US" altLang="zh-CN" sz="3200" dirty="0">
                <a:latin typeface="Arial" panose="020B0604020202020204" pitchFamily="34" charset="0"/>
                <a:cs typeface="Arial" panose="020B0604020202020204" pitchFamily="34" charset="0"/>
              </a:rPr>
              <a:t>*  p  =  37;</a:t>
            </a:r>
          </a:p>
          <a:p>
            <a:pPr marL="0" indent="539750" algn="just" eaLnBrk="1" hangingPunct="1">
              <a:spcBef>
                <a:spcPts val="1225"/>
              </a:spcBef>
              <a:tabLst/>
              <a:defRPr/>
            </a:pPr>
            <a:r>
              <a:rPr lang="zh-CN" altLang="en-US" sz="3200" dirty="0">
                <a:latin typeface="Book Antiqua" panose="02040602050305030304" pitchFamily="18" charset="0"/>
              </a:rPr>
              <a:t>编译器会报错。</a:t>
            </a:r>
            <a:endParaRPr lang="en-US" altLang="zh-CN" sz="3200" dirty="0">
              <a:latin typeface="Arial" panose="020B0604020202020204" pitchFamily="34" charset="0"/>
              <a:cs typeface="Arial" panose="020B0604020202020204" pitchFamily="34" charset="0"/>
            </a:endParaRPr>
          </a:p>
          <a:p>
            <a:pPr marL="0" indent="539750" algn="just" eaLnBrk="1" hangingPunct="1">
              <a:lnSpc>
                <a:spcPct val="103000"/>
              </a:lnSpc>
              <a:spcBef>
                <a:spcPts val="1163"/>
              </a:spcBef>
              <a:tabLst/>
              <a:defRPr/>
            </a:pPr>
            <a:r>
              <a:rPr lang="zh-CN" altLang="en-US" sz="3200" b="1" dirty="0">
                <a:solidFill>
                  <a:srgbClr val="C00000"/>
                </a:solidFill>
                <a:latin typeface="Book Antiqua" panose="02040602050305030304" pitchFamily="18" charset="0"/>
              </a:rPr>
              <a:t>动态检查</a:t>
            </a:r>
            <a:r>
              <a:rPr lang="zh-CN" altLang="en-US" sz="3200" dirty="0">
                <a:latin typeface="Book Antiqua" panose="02040602050305030304" pitchFamily="18" charset="0"/>
              </a:rPr>
              <a:t>如运行时报错数组越界，程序试图存取它没有分配的内存。</a:t>
            </a:r>
            <a:endParaRPr lang="en-US" altLang="zh-CN" sz="3200" dirty="0">
              <a:latin typeface="Book Antiqua" panose="02040602050305030304" pitchFamily="18" charset="0"/>
            </a:endParaRPr>
          </a:p>
          <a:p>
            <a:pPr marL="0" indent="539750" algn="just" eaLnBrk="1" hangingPunct="1">
              <a:lnSpc>
                <a:spcPct val="103000"/>
              </a:lnSpc>
              <a:spcBef>
                <a:spcPts val="1163"/>
              </a:spcBef>
              <a:tabLst/>
              <a:defRPr/>
            </a:pPr>
            <a:r>
              <a:rPr lang="zh-CN" altLang="en-US" sz="3200" dirty="0">
                <a:latin typeface="Book Antiqua" panose="02040602050305030304" pitchFamily="18" charset="0"/>
              </a:rPr>
              <a:t>现代语言如</a:t>
            </a:r>
            <a:r>
              <a:rPr lang="en-US" altLang="zh-CN" sz="3200" dirty="0">
                <a:latin typeface="Book Antiqua" panose="02040602050305030304" pitchFamily="18" charset="0"/>
              </a:rPr>
              <a:t>Java,  ML,  or  Haskell</a:t>
            </a:r>
            <a:r>
              <a:rPr lang="zh-CN" altLang="en-US" sz="3200" dirty="0">
                <a:latin typeface="Book Antiqua" panose="02040602050305030304" pitchFamily="18" charset="0"/>
              </a:rPr>
              <a:t>都是内存安全和类型安全的。</a:t>
            </a:r>
            <a:endParaRPr lang="zh-CN" altLang="zh-CN" sz="3200" dirty="0">
              <a:latin typeface="Book Antiqua" panose="0204060205030503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object 5">
            <a:extLst>
              <a:ext uri="{FF2B5EF4-FFF2-40B4-BE49-F238E27FC236}">
                <a16:creationId xmlns:a16="http://schemas.microsoft.com/office/drawing/2014/main" id="{822DC49A-240D-4F6B-BC16-D0764E7E40F5}"/>
              </a:ext>
            </a:extLst>
          </p:cNvPr>
          <p:cNvSpPr txBox="1">
            <a:spLocks noChangeArrowheads="1"/>
          </p:cNvSpPr>
          <p:nvPr/>
        </p:nvSpPr>
        <p:spPr bwMode="auto">
          <a:xfrm>
            <a:off x="762000" y="762000"/>
            <a:ext cx="11887200" cy="857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0638" indent="5397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03000"/>
              </a:lnSpc>
              <a:spcBef>
                <a:spcPts val="1200"/>
              </a:spcBef>
            </a:pPr>
            <a:r>
              <a:rPr lang="en-US" altLang="zh-CN" sz="3600" dirty="0">
                <a:solidFill>
                  <a:srgbClr val="C00000"/>
                </a:solidFill>
                <a:latin typeface="Book Antiqua" panose="02040602050305030304" pitchFamily="18" charset="0"/>
              </a:rPr>
              <a:t>C</a:t>
            </a:r>
            <a:r>
              <a:rPr lang="zh-CN" altLang="en-US" sz="3600" dirty="0">
                <a:solidFill>
                  <a:srgbClr val="C00000"/>
                </a:solidFill>
                <a:latin typeface="Book Antiqua" panose="02040602050305030304" pitchFamily="18" charset="0"/>
              </a:rPr>
              <a:t>既非内存安全也非类型安全。</a:t>
            </a:r>
            <a:r>
              <a:rPr lang="zh-CN" altLang="en-US" sz="3600" dirty="0">
                <a:latin typeface="Book Antiqua" panose="02040602050305030304" pitchFamily="18" charset="0"/>
              </a:rPr>
              <a:t>这意味着</a:t>
            </a:r>
            <a:r>
              <a:rPr lang="en-US" altLang="zh-CN" sz="3600" dirty="0">
                <a:latin typeface="Book Antiqua" panose="02040602050305030304" pitchFamily="18" charset="0"/>
              </a:rPr>
              <a:t>C</a:t>
            </a:r>
            <a:r>
              <a:rPr lang="zh-CN" altLang="en-US" sz="3600" dirty="0">
                <a:latin typeface="Book Antiqua" panose="02040602050305030304" pitchFamily="18" charset="0"/>
              </a:rPr>
              <a:t>语言程序的很多操作可能是无定义的</a:t>
            </a:r>
            <a:r>
              <a:rPr lang="en-US" altLang="zh-CN" sz="3600" dirty="0">
                <a:latin typeface="Book Antiqua" panose="02040602050305030304" pitchFamily="18" charset="0"/>
              </a:rPr>
              <a:t>(</a:t>
            </a:r>
            <a:r>
              <a:rPr lang="zh-CN" altLang="zh-CN" sz="3600" i="1" dirty="0">
                <a:latin typeface="Book Antiqua" panose="02040602050305030304" pitchFamily="18" charset="0"/>
              </a:rPr>
              <a:t>undefined</a:t>
            </a:r>
            <a:r>
              <a:rPr lang="en-US" altLang="zh-CN" sz="3600" i="1" dirty="0">
                <a:latin typeface="Book Antiqua" panose="02040602050305030304" pitchFamily="18" charset="0"/>
              </a:rPr>
              <a:t>)</a:t>
            </a:r>
            <a:r>
              <a:rPr lang="zh-CN" altLang="zh-CN" sz="3600" dirty="0">
                <a:latin typeface="Book Antiqua" panose="02040602050305030304" pitchFamily="18" charset="0"/>
              </a:rPr>
              <a:t>.  </a:t>
            </a:r>
            <a:endParaRPr lang="en-US" altLang="zh-CN" sz="3600" dirty="0">
              <a:latin typeface="Book Antiqua" panose="02040602050305030304" pitchFamily="18" charset="0"/>
            </a:endParaRPr>
          </a:p>
          <a:p>
            <a:pPr algn="just" eaLnBrk="1" hangingPunct="1">
              <a:lnSpc>
                <a:spcPct val="103000"/>
              </a:lnSpc>
              <a:spcBef>
                <a:spcPts val="1200"/>
              </a:spcBef>
            </a:pPr>
            <a:r>
              <a:rPr lang="zh-CN" altLang="en-US" sz="3600" dirty="0">
                <a:latin typeface="Book Antiqua" panose="02040602050305030304" pitchFamily="18" charset="0"/>
              </a:rPr>
              <a:t>不幸的是这种无定义的行为可以产生任何结果或影响，意味着很多</a:t>
            </a:r>
            <a:r>
              <a:rPr lang="en-US" altLang="zh-CN" sz="3600" dirty="0">
                <a:latin typeface="Book Antiqua" panose="02040602050305030304" pitchFamily="18" charset="0"/>
              </a:rPr>
              <a:t>C</a:t>
            </a:r>
            <a:r>
              <a:rPr lang="zh-CN" altLang="en-US" sz="3600" dirty="0">
                <a:latin typeface="Book Antiqua" panose="02040602050305030304" pitchFamily="18" charset="0"/>
              </a:rPr>
              <a:t>语言程序的输出结果无法预料</a:t>
            </a:r>
            <a:r>
              <a:rPr lang="en-US" altLang="zh-CN" sz="3600" dirty="0">
                <a:latin typeface="Book Antiqua" panose="02040602050305030304" pitchFamily="18" charset="0"/>
              </a:rPr>
              <a:t>(</a:t>
            </a:r>
            <a:r>
              <a:rPr lang="zh-CN" altLang="zh-CN" sz="3600" i="1" dirty="0">
                <a:latin typeface="Book Antiqua" panose="02040602050305030304" pitchFamily="18" charset="0"/>
              </a:rPr>
              <a:t>unpredictable</a:t>
            </a:r>
            <a:r>
              <a:rPr lang="en-US" altLang="zh-CN" sz="3600" i="1" dirty="0">
                <a:latin typeface="Book Antiqua" panose="02040602050305030304" pitchFamily="18" charset="0"/>
              </a:rPr>
              <a:t>)</a:t>
            </a:r>
            <a:r>
              <a:rPr lang="zh-CN" altLang="en-US" sz="3600" i="1" dirty="0">
                <a:latin typeface="Book Antiqua" panose="02040602050305030304" pitchFamily="18" charset="0"/>
              </a:rPr>
              <a:t>。</a:t>
            </a:r>
            <a:endParaRPr lang="en-US" altLang="zh-CN" sz="3600" i="1" dirty="0">
              <a:latin typeface="Book Antiqua" panose="02040602050305030304" pitchFamily="18" charset="0"/>
            </a:endParaRPr>
          </a:p>
          <a:p>
            <a:pPr algn="just" eaLnBrk="1" hangingPunct="1">
              <a:lnSpc>
                <a:spcPct val="103000"/>
              </a:lnSpc>
              <a:spcBef>
                <a:spcPts val="1200"/>
              </a:spcBef>
            </a:pPr>
            <a:r>
              <a:rPr lang="zh-CN" altLang="en-US" sz="3600" dirty="0">
                <a:latin typeface="Book Antiqua" panose="02040602050305030304" pitchFamily="18" charset="0"/>
              </a:rPr>
              <a:t>很多情况下，甚至明显荒唐的程序在给定的机器和编译器下也可能产生一致的结果，甚至在不同机器和编译器下也没问题，无论怎么测试也找不出</a:t>
            </a:r>
            <a:r>
              <a:rPr lang="en-US" altLang="zh-CN" sz="3600" dirty="0">
                <a:latin typeface="Book Antiqua" panose="02040602050305030304" pitchFamily="18" charset="0"/>
              </a:rPr>
              <a:t>bug</a:t>
            </a:r>
            <a:r>
              <a:rPr lang="zh-CN" altLang="en-US" sz="3600" dirty="0">
                <a:latin typeface="Book Antiqua" panose="02040602050305030304" pitchFamily="18" charset="0"/>
              </a:rPr>
              <a:t>。但是当编译器升级或者运行时系统有细节上的改变时，这些程序就会出问题。</a:t>
            </a:r>
            <a:endParaRPr lang="en-US" altLang="zh-CN" sz="3600" dirty="0">
              <a:latin typeface="Book Antiqua" panose="02040602050305030304" pitchFamily="18" charset="0"/>
            </a:endParaRPr>
          </a:p>
          <a:p>
            <a:pPr algn="just" eaLnBrk="1" hangingPunct="1">
              <a:lnSpc>
                <a:spcPct val="103000"/>
              </a:lnSpc>
              <a:spcBef>
                <a:spcPts val="1200"/>
              </a:spcBef>
            </a:pPr>
            <a:r>
              <a:rPr lang="zh-CN" altLang="en-US" sz="3600" dirty="0">
                <a:latin typeface="Book Antiqua" panose="02040602050305030304" pitchFamily="18" charset="0"/>
              </a:rPr>
              <a:t>事实也证明，我们现在几乎每天给操作系统、浏览器和其它软件下载所谓的关键安全更新</a:t>
            </a:r>
            <a:r>
              <a:rPr lang="zh-CN" altLang="zh-CN" sz="3600" dirty="0">
                <a:latin typeface="Book Antiqua" panose="02040602050305030304" pitchFamily="18" charset="0"/>
              </a:rPr>
              <a:t> </a:t>
            </a:r>
            <a:r>
              <a:rPr lang="en-US" altLang="zh-CN" sz="3600" dirty="0">
                <a:latin typeface="Book Antiqua" panose="02040602050305030304" pitchFamily="18" charset="0"/>
              </a:rPr>
              <a:t>(</a:t>
            </a:r>
            <a:r>
              <a:rPr lang="zh-CN" altLang="zh-CN" sz="3600" i="1" dirty="0">
                <a:latin typeface="Book Antiqua" panose="02040602050305030304" pitchFamily="18" charset="0"/>
              </a:rPr>
              <a:t>security critical </a:t>
            </a:r>
            <a:r>
              <a:rPr lang="zh-CN" altLang="zh-CN" sz="3600" dirty="0">
                <a:latin typeface="Book Antiqua" panose="02040602050305030304" pitchFamily="18" charset="0"/>
              </a:rPr>
              <a:t>updates</a:t>
            </a:r>
            <a:r>
              <a:rPr lang="en-US" altLang="zh-CN" sz="3600" dirty="0">
                <a:latin typeface="Book Antiqua" panose="02040602050305030304" pitchFamily="18" charset="0"/>
              </a:rPr>
              <a:t>)</a:t>
            </a:r>
            <a:r>
              <a:rPr lang="zh-CN" altLang="en-US" sz="3600" dirty="0">
                <a:latin typeface="Book Antiqua" panose="02040602050305030304" pitchFamily="18" charset="0"/>
              </a:rPr>
              <a:t>。</a:t>
            </a:r>
            <a:endParaRPr lang="en-US" altLang="zh-CN" sz="3600" dirty="0">
              <a:latin typeface="Book Antiqua" panose="02040602050305030304" pitchFamily="18" charset="0"/>
            </a:endParaRPr>
          </a:p>
          <a:p>
            <a:pPr algn="just" eaLnBrk="1" hangingPunct="1">
              <a:lnSpc>
                <a:spcPct val="103000"/>
              </a:lnSpc>
              <a:spcBef>
                <a:spcPts val="1200"/>
              </a:spcBef>
            </a:pPr>
            <a:r>
              <a:rPr lang="zh-CN" altLang="en-US" sz="3600" dirty="0">
                <a:latin typeface="Book Antiqua" panose="02040602050305030304" pitchFamily="18" charset="0"/>
              </a:rPr>
              <a:t>很多情况下，产生关键安全缺陷的原因是因为攻击者可以利用无定义但在某些实现中可预料的行为，导致你的机器执行某些任意的恶意代码。</a:t>
            </a:r>
            <a:endParaRPr lang="en-US" altLang="zh-CN" sz="3600" dirty="0">
              <a:latin typeface="Book Antiqua" panose="02040602050305030304" pitchFamily="18" charset="0"/>
            </a:endParaRPr>
          </a:p>
        </p:txBody>
      </p:sp>
      <p:sp>
        <p:nvSpPr>
          <p:cNvPr id="7" name="object 7">
            <a:extLst>
              <a:ext uri="{FF2B5EF4-FFF2-40B4-BE49-F238E27FC236}">
                <a16:creationId xmlns:a16="http://schemas.microsoft.com/office/drawing/2014/main" id="{11B345FD-CCE6-4621-8471-746E66381B5E}"/>
              </a:ext>
            </a:extLst>
          </p:cNvPr>
          <p:cNvSpPr>
            <a:spLocks noGrp="1"/>
          </p:cNvSpPr>
          <p:nvPr>
            <p:ph type="dt" sz="quarter" idx="11"/>
          </p:nvPr>
        </p:nvSpPr>
        <p:spPr>
          <a:xfrm>
            <a:off x="16525875" y="11523663"/>
            <a:ext cx="2952750" cy="265112"/>
          </a:xfrm>
        </p:spPr>
        <p:txBody>
          <a:bodyPr vert="horz" rtlCol="0"/>
          <a:lstStyle/>
          <a:p>
            <a:pPr>
              <a:defRPr/>
            </a:pPr>
            <a:r>
              <a:rPr dirty="0"/>
              <a:t>M</a:t>
            </a:r>
            <a:r>
              <a:rPr sz="1380" dirty="0"/>
              <a:t>ARC</a:t>
            </a:r>
            <a:r>
              <a:rPr sz="1380" spc="-17" dirty="0"/>
              <a:t>H</a:t>
            </a:r>
            <a:r>
              <a:rPr sz="1380" spc="164" dirty="0"/>
              <a:t> </a:t>
            </a:r>
            <a:r>
              <a:rPr spc="60" dirty="0"/>
              <a:t>25</a:t>
            </a:r>
            <a:r>
              <a:rPr spc="-9" dirty="0"/>
              <a:t>,</a:t>
            </a:r>
            <a:r>
              <a:rPr spc="78" dirty="0"/>
              <a:t> </a:t>
            </a:r>
            <a:r>
              <a:rPr spc="60" dirty="0"/>
              <a:t>201</a:t>
            </a:r>
            <a:r>
              <a:rPr spc="-9" dirty="0"/>
              <a:t>4</a:t>
            </a:r>
            <a:endParaRPr sz="1380" spc="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object 5">
            <a:extLst>
              <a:ext uri="{FF2B5EF4-FFF2-40B4-BE49-F238E27FC236}">
                <a16:creationId xmlns:a16="http://schemas.microsoft.com/office/drawing/2014/main" id="{71544590-32C1-4FB7-8DC4-F63578FCED56}"/>
              </a:ext>
            </a:extLst>
          </p:cNvPr>
          <p:cNvSpPr txBox="1">
            <a:spLocks noChangeArrowheads="1"/>
          </p:cNvSpPr>
          <p:nvPr/>
        </p:nvSpPr>
        <p:spPr bwMode="auto">
          <a:xfrm>
            <a:off x="685800" y="533400"/>
            <a:ext cx="12192000" cy="831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0638" indent="7191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pPr>
            <a:r>
              <a:rPr lang="zh-CN" altLang="en-US" sz="4000">
                <a:latin typeface="Book Antiqua" panose="02040602050305030304" pitchFamily="18" charset="0"/>
              </a:rPr>
              <a:t>还有一件纠结的事，</a:t>
            </a:r>
            <a:r>
              <a:rPr lang="zh-CN" altLang="zh-CN" sz="4000">
                <a:latin typeface="Book Antiqua" panose="02040602050305030304" pitchFamily="18" charset="0"/>
              </a:rPr>
              <a:t>C </a:t>
            </a:r>
            <a:r>
              <a:rPr lang="zh-CN" altLang="en-US" sz="4000">
                <a:latin typeface="Book Antiqua" panose="02040602050305030304" pitchFamily="18" charset="0"/>
              </a:rPr>
              <a:t>语言标准的一些部分是编译器实现时定义的</a:t>
            </a:r>
            <a:r>
              <a:rPr lang="en-US" altLang="zh-CN" sz="4000">
                <a:latin typeface="Book Antiqua" panose="02040602050305030304" pitchFamily="18" charset="0"/>
              </a:rPr>
              <a:t>(</a:t>
            </a:r>
            <a:r>
              <a:rPr lang="zh-CN" altLang="zh-CN" sz="4000" i="1">
                <a:latin typeface="Book Antiqua" panose="02040602050305030304" pitchFamily="18" charset="0"/>
              </a:rPr>
              <a:t>implementation defined</a:t>
            </a:r>
            <a:r>
              <a:rPr lang="en-US" altLang="zh-CN" sz="4000">
                <a:latin typeface="Book Antiqua" panose="02040602050305030304" pitchFamily="18" charset="0"/>
              </a:rPr>
              <a:t>)</a:t>
            </a:r>
            <a:r>
              <a:rPr lang="zh-CN" altLang="en-US" sz="4000">
                <a:latin typeface="Book Antiqua" panose="02040602050305030304" pitchFamily="18" charset="0"/>
              </a:rPr>
              <a:t>。</a:t>
            </a:r>
            <a:endParaRPr lang="en-US" altLang="zh-CN" sz="4000">
              <a:latin typeface="Book Antiqua" panose="02040602050305030304" pitchFamily="18" charset="0"/>
            </a:endParaRPr>
          </a:p>
          <a:p>
            <a:pPr algn="just" eaLnBrk="1" hangingPunct="1">
              <a:lnSpc>
                <a:spcPct val="150000"/>
              </a:lnSpc>
            </a:pPr>
            <a:r>
              <a:rPr lang="zh-CN" altLang="en-US" sz="4000">
                <a:latin typeface="Book Antiqua" panose="02040602050305030304" pitchFamily="18" charset="0"/>
              </a:rPr>
              <a:t>例如</a:t>
            </a:r>
            <a:r>
              <a:rPr lang="en-US" altLang="zh-CN" sz="4000">
                <a:latin typeface="Book Antiqua" panose="02040602050305030304" pitchFamily="18" charset="0"/>
              </a:rPr>
              <a:t>C</a:t>
            </a:r>
            <a:r>
              <a:rPr lang="zh-CN" altLang="en-US" sz="4000">
                <a:latin typeface="Book Antiqua" panose="02040602050305030304" pitchFamily="18" charset="0"/>
              </a:rPr>
              <a:t>标准不明确确定</a:t>
            </a:r>
            <a:r>
              <a:rPr lang="zh-CN" altLang="zh-CN" sz="4000">
                <a:latin typeface="Arial" panose="020B0604020202020204" pitchFamily="34" charset="0"/>
                <a:cs typeface="Arial" panose="020B0604020202020204" pitchFamily="34" charset="0"/>
              </a:rPr>
              <a:t>int</a:t>
            </a:r>
            <a:r>
              <a:rPr lang="zh-CN" altLang="en-US" sz="4000">
                <a:latin typeface="Arial" panose="020B0604020202020204" pitchFamily="34" charset="0"/>
                <a:cs typeface="Arial" panose="020B0604020202020204" pitchFamily="34" charset="0"/>
              </a:rPr>
              <a:t>类型的大小，各具体编译器自己确定</a:t>
            </a:r>
            <a:r>
              <a:rPr lang="en-US" altLang="zh-CN" sz="4000">
                <a:latin typeface="Arial" panose="020B0604020202020204" pitchFamily="34" charset="0"/>
                <a:cs typeface="Arial" panose="020B0604020202020204" pitchFamily="34" charset="0"/>
              </a:rPr>
              <a:t>int</a:t>
            </a:r>
            <a:r>
              <a:rPr lang="zh-CN" altLang="en-US" sz="4000">
                <a:latin typeface="Arial" panose="020B0604020202020204" pitchFamily="34" charset="0"/>
                <a:cs typeface="Arial" panose="020B0604020202020204" pitchFamily="34" charset="0"/>
              </a:rPr>
              <a:t>的大小。导致</a:t>
            </a:r>
            <a:r>
              <a:rPr lang="zh-CN" altLang="en-US" sz="4000">
                <a:latin typeface="Book Antiqua" panose="02040602050305030304" pitchFamily="18" charset="0"/>
              </a:rPr>
              <a:t>程序</a:t>
            </a:r>
            <a:r>
              <a:rPr lang="zh-CN" altLang="en-US" sz="4000">
                <a:latin typeface="Arial" panose="020B0604020202020204" pitchFamily="34" charset="0"/>
                <a:cs typeface="Arial" panose="020B0604020202020204" pitchFamily="34" charset="0"/>
              </a:rPr>
              <a:t>很难移植</a:t>
            </a:r>
            <a:r>
              <a:rPr lang="zh-CN" altLang="en-US" sz="4000" i="1">
                <a:latin typeface="Book Antiqua" panose="02040602050305030304" pitchFamily="18" charset="0"/>
              </a:rPr>
              <a:t>。</a:t>
            </a:r>
            <a:endParaRPr lang="en-US" altLang="zh-CN" sz="4000" i="1">
              <a:latin typeface="Book Antiqua" panose="02040602050305030304" pitchFamily="18" charset="0"/>
            </a:endParaRPr>
          </a:p>
          <a:p>
            <a:pPr algn="just" eaLnBrk="1" hangingPunct="1">
              <a:lnSpc>
                <a:spcPct val="150000"/>
              </a:lnSpc>
            </a:pPr>
            <a:r>
              <a:rPr lang="zh-CN" altLang="en-US" sz="4000">
                <a:latin typeface="Book Antiqua" panose="02040602050305030304" pitchFamily="18" charset="0"/>
              </a:rPr>
              <a:t>即使同一台机器的不同编译器之间，程序的行为也不一致。</a:t>
            </a:r>
            <a:endParaRPr lang="en-US" altLang="zh-CN" sz="4000">
              <a:latin typeface="Book Antiqua" panose="02040602050305030304" pitchFamily="18" charset="0"/>
            </a:endParaRPr>
          </a:p>
          <a:p>
            <a:pPr algn="just" eaLnBrk="1" hangingPunct="1">
              <a:lnSpc>
                <a:spcPct val="150000"/>
              </a:lnSpc>
            </a:pPr>
            <a:r>
              <a:rPr lang="zh-CN" altLang="en-US" sz="4000">
                <a:latin typeface="Book Antiqua" panose="02040602050305030304" pitchFamily="18" charset="0"/>
              </a:rPr>
              <a:t>尽管所有这些问题，</a:t>
            </a:r>
            <a:r>
              <a:rPr lang="en-US" altLang="zh-CN" sz="4000">
                <a:latin typeface="Book Antiqua" panose="02040602050305030304" pitchFamily="18" charset="0"/>
              </a:rPr>
              <a:t>C</a:t>
            </a:r>
            <a:r>
              <a:rPr lang="zh-CN" altLang="en-US" sz="4000">
                <a:latin typeface="Book Antiqua" panose="02040602050305030304" pitchFamily="18" charset="0"/>
              </a:rPr>
              <a:t>还是一种重要语言。设计一种类型安全的语言还是一个活跃的研究领域，包括卡内基梅隆的</a:t>
            </a:r>
            <a:r>
              <a:rPr lang="en-US" altLang="zh-CN" sz="4000">
                <a:latin typeface="Book Antiqua" panose="02040602050305030304" pitchFamily="18" charset="0"/>
              </a:rPr>
              <a:t>Static OS </a:t>
            </a:r>
            <a:r>
              <a:rPr lang="zh-CN" altLang="en-US" sz="4000">
                <a:latin typeface="Book Antiqua" panose="02040602050305030304" pitchFamily="18" charset="0"/>
              </a:rPr>
              <a:t>项目。</a:t>
            </a:r>
            <a:endParaRPr lang="en-US" altLang="zh-CN" sz="4000">
              <a:latin typeface="Book Antiqua" panose="02040602050305030304" pitchFamily="18" charset="0"/>
            </a:endParaRPr>
          </a:p>
        </p:txBody>
      </p:sp>
      <p:sp>
        <p:nvSpPr>
          <p:cNvPr id="7" name="object 7">
            <a:extLst>
              <a:ext uri="{FF2B5EF4-FFF2-40B4-BE49-F238E27FC236}">
                <a16:creationId xmlns:a16="http://schemas.microsoft.com/office/drawing/2014/main" id="{0A3EFF99-4D01-48F4-91AA-ACD8FA2C2DF9}"/>
              </a:ext>
            </a:extLst>
          </p:cNvPr>
          <p:cNvSpPr>
            <a:spLocks noGrp="1"/>
          </p:cNvSpPr>
          <p:nvPr>
            <p:ph type="dt" sz="quarter" idx="11"/>
          </p:nvPr>
        </p:nvSpPr>
        <p:spPr>
          <a:xfrm>
            <a:off x="16525875" y="11523663"/>
            <a:ext cx="2952750" cy="265112"/>
          </a:xfrm>
        </p:spPr>
        <p:txBody>
          <a:bodyPr vert="horz" rtlCol="0"/>
          <a:lstStyle/>
          <a:p>
            <a:pPr>
              <a:defRPr/>
            </a:pPr>
            <a:r>
              <a:rPr dirty="0"/>
              <a:t>M</a:t>
            </a:r>
            <a:r>
              <a:rPr sz="1380" dirty="0"/>
              <a:t>ARC</a:t>
            </a:r>
            <a:r>
              <a:rPr sz="1380" spc="-17" dirty="0"/>
              <a:t>H</a:t>
            </a:r>
            <a:r>
              <a:rPr sz="1380" spc="164" dirty="0"/>
              <a:t> </a:t>
            </a:r>
            <a:r>
              <a:rPr spc="60" dirty="0"/>
              <a:t>25</a:t>
            </a:r>
            <a:r>
              <a:rPr spc="-9" dirty="0"/>
              <a:t>,</a:t>
            </a:r>
            <a:r>
              <a:rPr spc="78" dirty="0"/>
              <a:t> </a:t>
            </a:r>
            <a:r>
              <a:rPr spc="60" dirty="0"/>
              <a:t>201</a:t>
            </a:r>
            <a:r>
              <a:rPr spc="-9" dirty="0"/>
              <a:t>4</a:t>
            </a:r>
            <a:endParaRPr sz="1380" spc="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object 5">
            <a:extLst>
              <a:ext uri="{FF2B5EF4-FFF2-40B4-BE49-F238E27FC236}">
                <a16:creationId xmlns:a16="http://schemas.microsoft.com/office/drawing/2014/main" id="{D1694B3B-5599-4FBC-AEDC-2C7E83DF24A4}"/>
              </a:ext>
            </a:extLst>
          </p:cNvPr>
          <p:cNvSpPr txBox="1">
            <a:spLocks noChangeArrowheads="1"/>
          </p:cNvSpPr>
          <p:nvPr/>
        </p:nvSpPr>
        <p:spPr bwMode="auto">
          <a:xfrm>
            <a:off x="685800" y="1219200"/>
            <a:ext cx="11963400" cy="629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spcBef>
                <a:spcPts val="1213"/>
              </a:spcBef>
            </a:pPr>
            <a:r>
              <a:rPr lang="zh-CN" altLang="zh-CN" sz="4400" b="1">
                <a:latin typeface="Book Antiqua" panose="02040602050305030304" pitchFamily="18" charset="0"/>
              </a:rPr>
              <a:t>3    </a:t>
            </a:r>
            <a:r>
              <a:rPr lang="en-US" altLang="zh-CN" sz="4400" b="1">
                <a:latin typeface="Book Antiqua" panose="02040602050305030304" pitchFamily="18" charset="0"/>
              </a:rPr>
              <a:t>C</a:t>
            </a:r>
            <a:r>
              <a:rPr lang="zh-CN" altLang="en-US" sz="4400" b="1">
                <a:latin typeface="Book Antiqua" panose="02040602050305030304" pitchFamily="18" charset="0"/>
              </a:rPr>
              <a:t>中未定义的行为</a:t>
            </a:r>
            <a:r>
              <a:rPr lang="en-US" altLang="zh-CN" sz="4400" b="1">
                <a:latin typeface="Book Antiqua" panose="02040602050305030304" pitchFamily="18" charset="0"/>
              </a:rPr>
              <a:t>(</a:t>
            </a:r>
            <a:r>
              <a:rPr lang="zh-CN" altLang="zh-CN" sz="4400" b="1">
                <a:latin typeface="Book Antiqua" panose="02040602050305030304" pitchFamily="18" charset="0"/>
              </a:rPr>
              <a:t>Undefined Behavior in C</a:t>
            </a:r>
            <a:r>
              <a:rPr lang="en-US" altLang="zh-CN" sz="4400" b="1">
                <a:latin typeface="Book Antiqua" panose="02040602050305030304" pitchFamily="18" charset="0"/>
              </a:rPr>
              <a:t>)</a:t>
            </a:r>
            <a:endParaRPr lang="zh-CN" altLang="zh-CN" sz="4400">
              <a:latin typeface="Book Antiqua" panose="02040602050305030304" pitchFamily="18" charset="0"/>
            </a:endParaRPr>
          </a:p>
          <a:p>
            <a:pPr algn="just" eaLnBrk="1" hangingPunct="1">
              <a:lnSpc>
                <a:spcPct val="150000"/>
              </a:lnSpc>
              <a:spcBef>
                <a:spcPts val="1800"/>
              </a:spcBef>
            </a:pPr>
            <a:r>
              <a:rPr lang="zh-CN" altLang="en-US" sz="4400">
                <a:latin typeface="Book Antiqua" panose="02040602050305030304" pitchFamily="18" charset="0"/>
              </a:rPr>
              <a:t>此讲讨论三种</a:t>
            </a:r>
            <a:r>
              <a:rPr lang="en-US" altLang="zh-CN" sz="4400">
                <a:latin typeface="Book Antiqua" panose="02040602050305030304" pitchFamily="18" charset="0"/>
              </a:rPr>
              <a:t>C</a:t>
            </a:r>
            <a:r>
              <a:rPr lang="zh-CN" altLang="en-US" sz="4400">
                <a:latin typeface="Book Antiqua" panose="02040602050305030304" pitchFamily="18" charset="0"/>
              </a:rPr>
              <a:t>语言中未定义的行为</a:t>
            </a:r>
            <a:r>
              <a:rPr lang="zh-CN" altLang="zh-CN" sz="4400">
                <a:latin typeface="Book Antiqua" panose="02040602050305030304" pitchFamily="18" charset="0"/>
              </a:rPr>
              <a:t>:</a:t>
            </a:r>
          </a:p>
          <a:p>
            <a:pPr eaLnBrk="1" hangingPunct="1">
              <a:lnSpc>
                <a:spcPct val="150000"/>
              </a:lnSpc>
              <a:spcBef>
                <a:spcPts val="1800"/>
              </a:spcBef>
            </a:pPr>
            <a:r>
              <a:rPr lang="zh-CN" altLang="en-US" sz="4400" b="1">
                <a:latin typeface="Book Antiqua" panose="02040602050305030304" pitchFamily="18" charset="0"/>
              </a:rPr>
              <a:t>越界数组存取</a:t>
            </a:r>
            <a:r>
              <a:rPr lang="en-US" altLang="zh-CN" sz="4400" b="1">
                <a:latin typeface="Book Antiqua" panose="02040602050305030304" pitchFamily="18" charset="0"/>
              </a:rPr>
              <a:t>(</a:t>
            </a:r>
            <a:r>
              <a:rPr lang="zh-CN" altLang="zh-CN" sz="4400" b="1">
                <a:latin typeface="Book Antiqua" panose="02040602050305030304" pitchFamily="18" charset="0"/>
              </a:rPr>
              <a:t>Out-of-bounds array access</a:t>
            </a:r>
            <a:r>
              <a:rPr lang="en-US" altLang="zh-CN" sz="4400" b="1">
                <a:latin typeface="Book Antiqua" panose="02040602050305030304" pitchFamily="18" charset="0"/>
              </a:rPr>
              <a:t>)</a:t>
            </a:r>
            <a:endParaRPr lang="zh-CN" altLang="zh-CN" sz="4400">
              <a:latin typeface="Book Antiqua" panose="02040602050305030304" pitchFamily="18" charset="0"/>
            </a:endParaRPr>
          </a:p>
          <a:p>
            <a:pPr eaLnBrk="1" hangingPunct="1">
              <a:lnSpc>
                <a:spcPct val="150000"/>
              </a:lnSpc>
              <a:spcBef>
                <a:spcPts val="1800"/>
              </a:spcBef>
            </a:pPr>
            <a:r>
              <a:rPr lang="zh-CN" altLang="en-US" sz="4400" b="1">
                <a:latin typeface="Book Antiqua" panose="02040602050305030304" pitchFamily="18" charset="0"/>
              </a:rPr>
              <a:t>空指针解引用</a:t>
            </a:r>
            <a:r>
              <a:rPr lang="en-US" altLang="zh-CN" sz="4400" b="1">
                <a:latin typeface="Book Antiqua" panose="02040602050305030304" pitchFamily="18" charset="0"/>
              </a:rPr>
              <a:t>(</a:t>
            </a:r>
            <a:r>
              <a:rPr lang="zh-CN" altLang="zh-CN" sz="4400" b="1">
                <a:latin typeface="Book Antiqua" panose="02040602050305030304" pitchFamily="18" charset="0"/>
              </a:rPr>
              <a:t>Null pointer dereference</a:t>
            </a:r>
            <a:r>
              <a:rPr lang="en-US" altLang="zh-CN" sz="4400" b="1">
                <a:latin typeface="Book Antiqua" panose="02040602050305030304" pitchFamily="18" charset="0"/>
              </a:rPr>
              <a:t>) </a:t>
            </a:r>
          </a:p>
          <a:p>
            <a:pPr eaLnBrk="1" hangingPunct="1">
              <a:lnSpc>
                <a:spcPct val="150000"/>
              </a:lnSpc>
              <a:spcBef>
                <a:spcPts val="1800"/>
              </a:spcBef>
            </a:pPr>
            <a:r>
              <a:rPr lang="zh-CN" altLang="en-US" sz="4400" b="1">
                <a:latin typeface="Book Antiqua" panose="02040602050305030304" pitchFamily="18" charset="0"/>
              </a:rPr>
              <a:t>二次释放</a:t>
            </a:r>
            <a:r>
              <a:rPr lang="en-US" altLang="zh-CN" sz="4400" b="1">
                <a:latin typeface="Book Antiqua" panose="02040602050305030304" pitchFamily="18" charset="0"/>
              </a:rPr>
              <a:t>(</a:t>
            </a:r>
            <a:r>
              <a:rPr lang="zh-CN" altLang="zh-CN" sz="4400" b="1">
                <a:latin typeface="Book Antiqua" panose="02040602050305030304" pitchFamily="18" charset="0"/>
              </a:rPr>
              <a:t>Double-free</a:t>
            </a:r>
            <a:r>
              <a:rPr lang="en-US" altLang="zh-CN" sz="4400" b="1">
                <a:latin typeface="Book Antiqua" panose="02040602050305030304" pitchFamily="18" charset="0"/>
              </a:rPr>
              <a:t>)</a:t>
            </a:r>
          </a:p>
          <a:p>
            <a:pPr eaLnBrk="1" hangingPunct="1">
              <a:lnSpc>
                <a:spcPct val="103000"/>
              </a:lnSpc>
              <a:spcBef>
                <a:spcPts val="1538"/>
              </a:spcBef>
            </a:pPr>
            <a:endParaRPr lang="zh-CN" altLang="zh-CN" sz="2800">
              <a:latin typeface="Book Antiqua" panose="0204060205030503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object 5">
            <a:extLst>
              <a:ext uri="{FF2B5EF4-FFF2-40B4-BE49-F238E27FC236}">
                <a16:creationId xmlns:a16="http://schemas.microsoft.com/office/drawing/2014/main" id="{4022857F-65FD-47D5-9568-EB77EC8C2811}"/>
              </a:ext>
            </a:extLst>
          </p:cNvPr>
          <p:cNvSpPr txBox="1">
            <a:spLocks noChangeArrowheads="1"/>
          </p:cNvSpPr>
          <p:nvPr/>
        </p:nvSpPr>
        <p:spPr bwMode="auto">
          <a:xfrm>
            <a:off x="838200" y="381000"/>
            <a:ext cx="11963400" cy="331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zh-CN" dirty="0">
              <a:latin typeface="Times New Roman" panose="02020603050405020304" pitchFamily="18" charset="0"/>
              <a:cs typeface="Times New Roman" panose="02020603050405020304" pitchFamily="18" charset="0"/>
            </a:endParaRPr>
          </a:p>
          <a:p>
            <a:pPr algn="just" eaLnBrk="1" hangingPunct="1">
              <a:defRPr/>
            </a:pPr>
            <a:r>
              <a:rPr lang="zh-CN" altLang="zh-CN" sz="2800" b="1" dirty="0">
                <a:latin typeface="Book Antiqua" panose="02040602050305030304" pitchFamily="18" charset="0"/>
              </a:rPr>
              <a:t>3.1    </a:t>
            </a:r>
            <a:r>
              <a:rPr lang="zh-CN" altLang="en-US" sz="2800" b="1" dirty="0">
                <a:latin typeface="Book Antiqua" panose="02040602050305030304" pitchFamily="18" charset="0"/>
              </a:rPr>
              <a:t>数组、指针及越界存取</a:t>
            </a:r>
            <a:r>
              <a:rPr lang="en-US" altLang="zh-CN" sz="2800" b="1" dirty="0">
                <a:latin typeface="Book Antiqua" panose="02040602050305030304" pitchFamily="18" charset="0"/>
              </a:rPr>
              <a:t>(</a:t>
            </a:r>
            <a:r>
              <a:rPr lang="zh-CN" altLang="zh-CN" sz="2800" b="1" dirty="0">
                <a:latin typeface="Book Antiqua" panose="02040602050305030304" pitchFamily="18" charset="0"/>
              </a:rPr>
              <a:t>Arrays, pointers, and out-of-bounds access</a:t>
            </a:r>
            <a:r>
              <a:rPr lang="en-US" altLang="zh-CN" sz="2800" b="1" dirty="0">
                <a:latin typeface="Book Antiqua" panose="02040602050305030304" pitchFamily="18" charset="0"/>
              </a:rPr>
              <a:t>)</a:t>
            </a:r>
            <a:endParaRPr lang="zh-CN" altLang="zh-CN" sz="2800" dirty="0">
              <a:latin typeface="Book Antiqua" panose="02040602050305030304" pitchFamily="18" charset="0"/>
            </a:endParaRPr>
          </a:p>
          <a:p>
            <a:pPr indent="719138" algn="just" eaLnBrk="1" hangingPunct="1">
              <a:lnSpc>
                <a:spcPct val="103000"/>
              </a:lnSpc>
              <a:spcBef>
                <a:spcPts val="1288"/>
              </a:spcBef>
              <a:defRPr/>
            </a:pPr>
            <a:r>
              <a:rPr lang="en-US" altLang="zh-CN" sz="3600" dirty="0">
                <a:latin typeface="Book Antiqua" panose="02040602050305030304" pitchFamily="18" charset="0"/>
              </a:rPr>
              <a:t>C</a:t>
            </a:r>
            <a:r>
              <a:rPr lang="zh-CN" altLang="en-US" sz="3600" dirty="0">
                <a:latin typeface="Book Antiqua" panose="02040602050305030304" pitchFamily="18" charset="0"/>
              </a:rPr>
              <a:t>与</a:t>
            </a:r>
            <a:r>
              <a:rPr lang="zh-CN" altLang="zh-CN" sz="3600" dirty="0">
                <a:latin typeface="Book Antiqua" panose="02040602050305030304" pitchFamily="18" charset="0"/>
              </a:rPr>
              <a:t>C0</a:t>
            </a:r>
            <a:r>
              <a:rPr lang="zh-CN" altLang="en-US" sz="3600" dirty="0">
                <a:latin typeface="Book Antiqua" panose="02040602050305030304" pitchFamily="18" charset="0"/>
              </a:rPr>
              <a:t>相比，最严重的不同是</a:t>
            </a:r>
            <a:r>
              <a:rPr lang="zh-CN" altLang="zh-CN" sz="3600" dirty="0">
                <a:latin typeface="Book Antiqua" panose="02040602050305030304" pitchFamily="18" charset="0"/>
              </a:rPr>
              <a:t>C</a:t>
            </a:r>
            <a:r>
              <a:rPr lang="zh-CN" altLang="en-US" sz="3600" dirty="0">
                <a:latin typeface="Book Antiqua" panose="02040602050305030304" pitchFamily="18" charset="0"/>
              </a:rPr>
              <a:t>不区分数组与指针。数组的存取根本不检查。</a:t>
            </a:r>
            <a:endParaRPr lang="en-US" altLang="zh-CN" sz="3600" dirty="0">
              <a:latin typeface="Book Antiqua" panose="02040602050305030304" pitchFamily="18" charset="0"/>
            </a:endParaRPr>
          </a:p>
          <a:p>
            <a:pPr algn="just" eaLnBrk="1" hangingPunct="1">
              <a:lnSpc>
                <a:spcPct val="103000"/>
              </a:lnSpc>
              <a:spcBef>
                <a:spcPts val="1288"/>
              </a:spcBef>
              <a:defRPr/>
            </a:pPr>
            <a:r>
              <a:rPr lang="zh-CN" altLang="zh-CN" sz="3600" dirty="0">
                <a:latin typeface="Arial" panose="020B0604020202020204" pitchFamily="34" charset="0"/>
                <a:cs typeface="Arial" panose="020B0604020202020204" pitchFamily="34" charset="0"/>
              </a:rPr>
              <a:t>int  main()  {</a:t>
            </a:r>
          </a:p>
          <a:p>
            <a:pPr indent="261938" eaLnBrk="1" hangingPunct="1">
              <a:spcBef>
                <a:spcPts val="63"/>
              </a:spcBef>
              <a:defRPr/>
            </a:pPr>
            <a:r>
              <a:rPr lang="zh-CN" altLang="zh-CN" sz="3600" dirty="0">
                <a:latin typeface="Arial" panose="020B0604020202020204" pitchFamily="34" charset="0"/>
                <a:cs typeface="Arial" panose="020B0604020202020204" pitchFamily="34" charset="0"/>
              </a:rPr>
              <a:t>int*  A  =  malloc(sizeof(int));</a:t>
            </a:r>
          </a:p>
        </p:txBody>
      </p:sp>
      <p:sp>
        <p:nvSpPr>
          <p:cNvPr id="6" name="object 6">
            <a:extLst>
              <a:ext uri="{FF2B5EF4-FFF2-40B4-BE49-F238E27FC236}">
                <a16:creationId xmlns:a16="http://schemas.microsoft.com/office/drawing/2014/main" id="{1ACBB3C3-25CD-442C-A493-271A84204327}"/>
              </a:ext>
            </a:extLst>
          </p:cNvPr>
          <p:cNvSpPr txBox="1"/>
          <p:nvPr/>
        </p:nvSpPr>
        <p:spPr>
          <a:xfrm>
            <a:off x="871538" y="3702050"/>
            <a:ext cx="2743200" cy="1120775"/>
          </a:xfrm>
          <a:prstGeom prst="rect">
            <a:avLst/>
          </a:prstGeom>
        </p:spPr>
        <p:txBody>
          <a:bodyPr lIns="0" tIns="0" rIns="0" bIns="0">
            <a:spAutoFit/>
          </a:bodyPr>
          <a:lstStyle/>
          <a:p>
            <a:pPr marL="20638" indent="241300" eaLnBrk="1" fontAlgn="auto" hangingPunct="1">
              <a:spcBef>
                <a:spcPts val="0"/>
              </a:spcBef>
              <a:spcAft>
                <a:spcPts val="0"/>
              </a:spcAft>
              <a:defRPr/>
            </a:pPr>
            <a:r>
              <a:rPr sz="3600" spc="138" dirty="0">
                <a:latin typeface="Arial"/>
                <a:ea typeface="+mn-ea"/>
                <a:cs typeface="Arial"/>
              </a:rPr>
              <a:t>A[0] </a:t>
            </a:r>
            <a:r>
              <a:rPr sz="3600" spc="-69" dirty="0">
                <a:latin typeface="Arial"/>
                <a:ea typeface="+mn-ea"/>
                <a:cs typeface="Arial"/>
              </a:rPr>
              <a:t> </a:t>
            </a:r>
            <a:r>
              <a:rPr sz="3600" spc="-129" dirty="0">
                <a:latin typeface="Arial"/>
                <a:ea typeface="+mn-ea"/>
                <a:cs typeface="Arial"/>
              </a:rPr>
              <a:t>=</a:t>
            </a:r>
            <a:r>
              <a:rPr sz="3600" dirty="0">
                <a:latin typeface="Arial"/>
                <a:ea typeface="+mn-ea"/>
                <a:cs typeface="Arial"/>
              </a:rPr>
              <a:t> </a:t>
            </a:r>
            <a:r>
              <a:rPr sz="3600" spc="-69" dirty="0">
                <a:latin typeface="Arial"/>
                <a:ea typeface="+mn-ea"/>
                <a:cs typeface="Arial"/>
              </a:rPr>
              <a:t> </a:t>
            </a:r>
            <a:r>
              <a:rPr sz="3600" spc="190" dirty="0">
                <a:latin typeface="Arial"/>
                <a:ea typeface="+mn-ea"/>
                <a:cs typeface="Arial"/>
              </a:rPr>
              <a:t>0;</a:t>
            </a:r>
            <a:endParaRPr sz="3600" dirty="0">
              <a:latin typeface="Arial"/>
              <a:ea typeface="+mn-ea"/>
              <a:cs typeface="Arial"/>
            </a:endParaRPr>
          </a:p>
          <a:p>
            <a:pPr marL="20638" indent="241300" eaLnBrk="1" fontAlgn="auto" hangingPunct="1">
              <a:spcBef>
                <a:spcPts val="60"/>
              </a:spcBef>
              <a:spcAft>
                <a:spcPts val="0"/>
              </a:spcAft>
              <a:defRPr/>
            </a:pPr>
            <a:r>
              <a:rPr sz="3600" spc="138" dirty="0">
                <a:latin typeface="Arial"/>
                <a:ea typeface="+mn-ea"/>
                <a:cs typeface="Arial"/>
              </a:rPr>
              <a:t>A[1] </a:t>
            </a:r>
            <a:r>
              <a:rPr sz="3600" spc="-69" dirty="0">
                <a:latin typeface="Arial"/>
                <a:ea typeface="+mn-ea"/>
                <a:cs typeface="Arial"/>
              </a:rPr>
              <a:t> </a:t>
            </a:r>
            <a:r>
              <a:rPr sz="3600" spc="-129" dirty="0">
                <a:latin typeface="Arial"/>
                <a:ea typeface="+mn-ea"/>
                <a:cs typeface="Arial"/>
              </a:rPr>
              <a:t>=</a:t>
            </a:r>
            <a:r>
              <a:rPr sz="3600" dirty="0">
                <a:latin typeface="Arial"/>
                <a:ea typeface="+mn-ea"/>
                <a:cs typeface="Arial"/>
              </a:rPr>
              <a:t> </a:t>
            </a:r>
            <a:r>
              <a:rPr sz="3600" spc="-69" dirty="0">
                <a:latin typeface="Arial"/>
                <a:ea typeface="+mn-ea"/>
                <a:cs typeface="Arial"/>
              </a:rPr>
              <a:t> </a:t>
            </a:r>
            <a:r>
              <a:rPr sz="3600" spc="190" dirty="0">
                <a:latin typeface="Arial"/>
                <a:ea typeface="+mn-ea"/>
                <a:cs typeface="Arial"/>
              </a:rPr>
              <a:t>1;</a:t>
            </a:r>
            <a:endParaRPr sz="3600" dirty="0">
              <a:latin typeface="Arial"/>
              <a:ea typeface="+mn-ea"/>
              <a:cs typeface="Arial"/>
            </a:endParaRPr>
          </a:p>
        </p:txBody>
      </p:sp>
      <p:sp>
        <p:nvSpPr>
          <p:cNvPr id="7" name="object 7">
            <a:extLst>
              <a:ext uri="{FF2B5EF4-FFF2-40B4-BE49-F238E27FC236}">
                <a16:creationId xmlns:a16="http://schemas.microsoft.com/office/drawing/2014/main" id="{116DA166-0260-4FB6-B1BE-C0CA674EEC72}"/>
              </a:ext>
            </a:extLst>
          </p:cNvPr>
          <p:cNvSpPr txBox="1"/>
          <p:nvPr/>
        </p:nvSpPr>
        <p:spPr>
          <a:xfrm>
            <a:off x="5753100" y="3679825"/>
            <a:ext cx="6896100" cy="1120775"/>
          </a:xfrm>
          <a:prstGeom prst="rect">
            <a:avLst/>
          </a:prstGeom>
        </p:spPr>
        <p:txBody>
          <a:bodyPr lIns="0" tIns="0" rIns="0" bIns="0">
            <a:spAutoFit/>
          </a:bodyPr>
          <a:lstStyle/>
          <a:p>
            <a:pPr marL="21912" eaLnBrk="1" fontAlgn="auto" hangingPunct="1">
              <a:spcBef>
                <a:spcPts val="0"/>
              </a:spcBef>
              <a:spcAft>
                <a:spcPts val="0"/>
              </a:spcAft>
              <a:defRPr/>
            </a:pPr>
            <a:r>
              <a:rPr sz="3600" spc="352" dirty="0">
                <a:latin typeface="Arial"/>
                <a:ea typeface="+mn-ea"/>
                <a:cs typeface="Arial"/>
              </a:rPr>
              <a:t>/* </a:t>
            </a:r>
            <a:r>
              <a:rPr sz="3600" spc="-69" dirty="0">
                <a:latin typeface="Arial"/>
                <a:ea typeface="+mn-ea"/>
                <a:cs typeface="Arial"/>
              </a:rPr>
              <a:t> </a:t>
            </a:r>
            <a:r>
              <a:rPr sz="3600" spc="-26" dirty="0">
                <a:latin typeface="Arial"/>
                <a:ea typeface="+mn-ea"/>
                <a:cs typeface="Arial"/>
              </a:rPr>
              <a:t>ok</a:t>
            </a:r>
            <a:r>
              <a:rPr sz="3600" dirty="0">
                <a:latin typeface="Arial"/>
                <a:ea typeface="+mn-ea"/>
                <a:cs typeface="Arial"/>
              </a:rPr>
              <a:t> </a:t>
            </a:r>
            <a:r>
              <a:rPr sz="3600" spc="-69" dirty="0">
                <a:latin typeface="Arial"/>
                <a:ea typeface="+mn-ea"/>
                <a:cs typeface="Arial"/>
              </a:rPr>
              <a:t> </a:t>
            </a:r>
            <a:r>
              <a:rPr sz="3600" spc="352" dirty="0">
                <a:latin typeface="Arial"/>
                <a:ea typeface="+mn-ea"/>
                <a:cs typeface="Arial"/>
              </a:rPr>
              <a:t>-</a:t>
            </a:r>
            <a:r>
              <a:rPr sz="3600" dirty="0">
                <a:latin typeface="Arial"/>
                <a:ea typeface="+mn-ea"/>
                <a:cs typeface="Arial"/>
              </a:rPr>
              <a:t> </a:t>
            </a:r>
            <a:r>
              <a:rPr sz="3600" spc="-69" dirty="0">
                <a:latin typeface="Arial"/>
                <a:ea typeface="+mn-ea"/>
                <a:cs typeface="Arial"/>
              </a:rPr>
              <a:t> </a:t>
            </a:r>
            <a:r>
              <a:rPr sz="3600" spc="138" dirty="0">
                <a:latin typeface="Arial"/>
                <a:ea typeface="+mn-ea"/>
                <a:cs typeface="Arial"/>
              </a:rPr>
              <a:t>A[0]</a:t>
            </a:r>
            <a:r>
              <a:rPr sz="3600" dirty="0">
                <a:latin typeface="Arial"/>
                <a:ea typeface="+mn-ea"/>
                <a:cs typeface="Arial"/>
              </a:rPr>
              <a:t> </a:t>
            </a:r>
            <a:r>
              <a:rPr sz="3600" spc="-69" dirty="0">
                <a:latin typeface="Arial"/>
                <a:ea typeface="+mn-ea"/>
                <a:cs typeface="Arial"/>
              </a:rPr>
              <a:t> </a:t>
            </a:r>
            <a:r>
              <a:rPr sz="3600" spc="293" dirty="0">
                <a:latin typeface="Arial"/>
                <a:ea typeface="+mn-ea"/>
                <a:cs typeface="Arial"/>
              </a:rPr>
              <a:t>is</a:t>
            </a:r>
            <a:r>
              <a:rPr sz="3600" dirty="0">
                <a:latin typeface="Arial"/>
                <a:ea typeface="+mn-ea"/>
                <a:cs typeface="Arial"/>
              </a:rPr>
              <a:t> </a:t>
            </a:r>
            <a:r>
              <a:rPr sz="3600" spc="-69" dirty="0">
                <a:latin typeface="Arial"/>
                <a:ea typeface="+mn-ea"/>
                <a:cs typeface="Arial"/>
              </a:rPr>
              <a:t> </a:t>
            </a:r>
            <a:r>
              <a:rPr sz="3600" spc="267" dirty="0">
                <a:latin typeface="Arial"/>
                <a:ea typeface="+mn-ea"/>
                <a:cs typeface="Arial"/>
              </a:rPr>
              <a:t>like</a:t>
            </a:r>
            <a:r>
              <a:rPr sz="3600" dirty="0">
                <a:latin typeface="Arial"/>
                <a:ea typeface="+mn-ea"/>
                <a:cs typeface="Arial"/>
              </a:rPr>
              <a:t> </a:t>
            </a:r>
            <a:r>
              <a:rPr sz="3600" spc="-69" dirty="0">
                <a:latin typeface="Arial"/>
                <a:ea typeface="+mn-ea"/>
                <a:cs typeface="Arial"/>
              </a:rPr>
              <a:t> </a:t>
            </a:r>
            <a:r>
              <a:rPr sz="3600" spc="-26" dirty="0">
                <a:latin typeface="Arial"/>
                <a:ea typeface="+mn-ea"/>
                <a:cs typeface="Arial"/>
              </a:rPr>
              <a:t>*A</a:t>
            </a:r>
            <a:r>
              <a:rPr sz="3600" dirty="0">
                <a:latin typeface="Arial"/>
                <a:ea typeface="+mn-ea"/>
                <a:cs typeface="Arial"/>
              </a:rPr>
              <a:t> </a:t>
            </a:r>
            <a:r>
              <a:rPr sz="3600" spc="-69" dirty="0">
                <a:latin typeface="Arial"/>
                <a:ea typeface="+mn-ea"/>
                <a:cs typeface="Arial"/>
              </a:rPr>
              <a:t> </a:t>
            </a:r>
            <a:r>
              <a:rPr sz="3600" spc="352" dirty="0">
                <a:latin typeface="Arial"/>
                <a:ea typeface="+mn-ea"/>
                <a:cs typeface="Arial"/>
              </a:rPr>
              <a:t>*/</a:t>
            </a:r>
            <a:endParaRPr sz="3600" dirty="0">
              <a:latin typeface="Arial"/>
              <a:ea typeface="+mn-ea"/>
              <a:cs typeface="Arial"/>
            </a:endParaRPr>
          </a:p>
          <a:p>
            <a:pPr marL="21912" eaLnBrk="1" fontAlgn="auto" hangingPunct="1">
              <a:spcBef>
                <a:spcPts val="60"/>
              </a:spcBef>
              <a:spcAft>
                <a:spcPts val="0"/>
              </a:spcAft>
              <a:defRPr/>
            </a:pPr>
            <a:r>
              <a:rPr sz="3600" spc="352" dirty="0">
                <a:latin typeface="Arial"/>
                <a:ea typeface="+mn-ea"/>
                <a:cs typeface="Arial"/>
              </a:rPr>
              <a:t>/* </a:t>
            </a:r>
            <a:r>
              <a:rPr sz="3600" spc="-69" dirty="0">
                <a:latin typeface="Arial"/>
                <a:ea typeface="+mn-ea"/>
                <a:cs typeface="Arial"/>
              </a:rPr>
              <a:t> </a:t>
            </a:r>
            <a:r>
              <a:rPr sz="3600" spc="181" dirty="0">
                <a:latin typeface="Arial"/>
                <a:ea typeface="+mn-ea"/>
                <a:cs typeface="Arial"/>
              </a:rPr>
              <a:t>error</a:t>
            </a:r>
            <a:r>
              <a:rPr sz="3600" dirty="0">
                <a:latin typeface="Arial"/>
                <a:ea typeface="+mn-ea"/>
                <a:cs typeface="Arial"/>
              </a:rPr>
              <a:t> </a:t>
            </a:r>
            <a:r>
              <a:rPr sz="3600" spc="-69" dirty="0">
                <a:latin typeface="Arial"/>
                <a:ea typeface="+mn-ea"/>
                <a:cs typeface="Arial"/>
              </a:rPr>
              <a:t> </a:t>
            </a:r>
            <a:r>
              <a:rPr sz="3600" spc="352" dirty="0">
                <a:latin typeface="Arial"/>
                <a:ea typeface="+mn-ea"/>
                <a:cs typeface="Arial"/>
              </a:rPr>
              <a:t>-</a:t>
            </a:r>
            <a:r>
              <a:rPr sz="3600" dirty="0">
                <a:latin typeface="Arial"/>
                <a:ea typeface="+mn-ea"/>
                <a:cs typeface="Arial"/>
              </a:rPr>
              <a:t> </a:t>
            </a:r>
            <a:r>
              <a:rPr sz="3600" spc="-69" dirty="0">
                <a:latin typeface="Arial"/>
                <a:ea typeface="+mn-ea"/>
                <a:cs typeface="Arial"/>
              </a:rPr>
              <a:t> </a:t>
            </a:r>
            <a:r>
              <a:rPr sz="3600" spc="104" dirty="0">
                <a:latin typeface="Arial"/>
                <a:ea typeface="+mn-ea"/>
                <a:cs typeface="Arial"/>
              </a:rPr>
              <a:t>not</a:t>
            </a:r>
            <a:r>
              <a:rPr sz="3600" dirty="0">
                <a:latin typeface="Arial"/>
                <a:ea typeface="+mn-ea"/>
                <a:cs typeface="Arial"/>
              </a:rPr>
              <a:t> </a:t>
            </a:r>
            <a:r>
              <a:rPr sz="3600" spc="-69" dirty="0">
                <a:latin typeface="Arial"/>
                <a:ea typeface="+mn-ea"/>
                <a:cs typeface="Arial"/>
              </a:rPr>
              <a:t> </a:t>
            </a:r>
            <a:r>
              <a:rPr sz="3600" spc="138" dirty="0">
                <a:latin typeface="Arial"/>
                <a:ea typeface="+mn-ea"/>
                <a:cs typeface="Arial"/>
              </a:rPr>
              <a:t>allocated</a:t>
            </a:r>
            <a:r>
              <a:rPr sz="3600" dirty="0">
                <a:latin typeface="Arial"/>
                <a:ea typeface="+mn-ea"/>
                <a:cs typeface="Arial"/>
              </a:rPr>
              <a:t> </a:t>
            </a:r>
            <a:r>
              <a:rPr sz="3600" spc="-69" dirty="0">
                <a:latin typeface="Arial"/>
                <a:ea typeface="+mn-ea"/>
                <a:cs typeface="Arial"/>
              </a:rPr>
              <a:t> </a:t>
            </a:r>
            <a:r>
              <a:rPr sz="3600" spc="352" dirty="0">
                <a:latin typeface="Arial"/>
                <a:ea typeface="+mn-ea"/>
                <a:cs typeface="Arial"/>
              </a:rPr>
              <a:t>*/</a:t>
            </a:r>
            <a:endParaRPr sz="3600" dirty="0">
              <a:latin typeface="Arial"/>
              <a:ea typeface="+mn-ea"/>
              <a:cs typeface="Arial"/>
            </a:endParaRPr>
          </a:p>
        </p:txBody>
      </p:sp>
      <p:sp>
        <p:nvSpPr>
          <p:cNvPr id="11269" name="object 8">
            <a:extLst>
              <a:ext uri="{FF2B5EF4-FFF2-40B4-BE49-F238E27FC236}">
                <a16:creationId xmlns:a16="http://schemas.microsoft.com/office/drawing/2014/main" id="{635BE54B-1ACB-4D04-B2CF-56D41A03AB5E}"/>
              </a:ext>
            </a:extLst>
          </p:cNvPr>
          <p:cNvSpPr txBox="1">
            <a:spLocks noChangeArrowheads="1"/>
          </p:cNvSpPr>
          <p:nvPr/>
        </p:nvSpPr>
        <p:spPr bwMode="auto">
          <a:xfrm>
            <a:off x="587375" y="4822825"/>
            <a:ext cx="12039600" cy="416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7146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273050" eaLnBrk="1" hangingPunct="1">
              <a:defRPr/>
            </a:pPr>
            <a:r>
              <a:rPr lang="zh-CN" altLang="zh-CN" sz="3600" dirty="0">
                <a:latin typeface="Arial" panose="020B0604020202020204" pitchFamily="34" charset="0"/>
                <a:cs typeface="Arial" panose="020B0604020202020204" pitchFamily="34" charset="0"/>
              </a:rPr>
              <a:t>A[317]  =  29; </a:t>
            </a:r>
            <a:r>
              <a:rPr lang="en-US" altLang="zh-CN" sz="3600" dirty="0">
                <a:latin typeface="Arial" panose="020B0604020202020204" pitchFamily="34" charset="0"/>
                <a:cs typeface="Arial" panose="020B0604020202020204" pitchFamily="34" charset="0"/>
              </a:rPr>
              <a:t>             </a:t>
            </a:r>
            <a:r>
              <a:rPr lang="zh-CN" altLang="zh-CN" sz="3600" dirty="0">
                <a:latin typeface="Arial" panose="020B0604020202020204" pitchFamily="34" charset="0"/>
                <a:cs typeface="Arial" panose="020B0604020202020204" pitchFamily="34" charset="0"/>
              </a:rPr>
              <a:t> /*  error  -  not  allocated  */</a:t>
            </a:r>
          </a:p>
          <a:p>
            <a:pPr indent="273050" eaLnBrk="1" hangingPunct="1">
              <a:lnSpc>
                <a:spcPct val="103000"/>
              </a:lnSpc>
              <a:defRPr/>
            </a:pPr>
            <a:r>
              <a:rPr lang="zh-CN" altLang="zh-CN" sz="3600" dirty="0">
                <a:latin typeface="Arial" panose="020B0604020202020204" pitchFamily="34" charset="0"/>
                <a:cs typeface="Arial" panose="020B0604020202020204" pitchFamily="34" charset="0"/>
              </a:rPr>
              <a:t>A[-1]  =  32;	</a:t>
            </a:r>
            <a:r>
              <a:rPr lang="en-US" altLang="zh-CN" sz="3600" dirty="0">
                <a:latin typeface="Arial" panose="020B0604020202020204" pitchFamily="34" charset="0"/>
                <a:cs typeface="Arial" panose="020B0604020202020204" pitchFamily="34" charset="0"/>
              </a:rPr>
              <a:t>            </a:t>
            </a:r>
            <a:r>
              <a:rPr lang="zh-CN" altLang="zh-CN" sz="3600" dirty="0">
                <a:latin typeface="Arial" panose="020B0604020202020204" pitchFamily="34" charset="0"/>
                <a:cs typeface="Arial" panose="020B0604020202020204" pitchFamily="34" charset="0"/>
              </a:rPr>
              <a:t>/*  error  -  not  allocated(!)  */ </a:t>
            </a:r>
            <a:endParaRPr lang="en-US" altLang="zh-CN" sz="3600" dirty="0">
              <a:latin typeface="Arial" panose="020B0604020202020204" pitchFamily="34" charset="0"/>
              <a:cs typeface="Arial" panose="020B0604020202020204" pitchFamily="34" charset="0"/>
            </a:endParaRPr>
          </a:p>
          <a:p>
            <a:pPr indent="273050" eaLnBrk="1" hangingPunct="1">
              <a:lnSpc>
                <a:spcPct val="103000"/>
              </a:lnSpc>
              <a:defRPr/>
            </a:pPr>
            <a:r>
              <a:rPr lang="zh-CN" altLang="zh-CN" sz="3600" dirty="0">
                <a:latin typeface="Arial" panose="020B0604020202020204" pitchFamily="34" charset="0"/>
                <a:cs typeface="Arial" panose="020B0604020202020204" pitchFamily="34" charset="0"/>
              </a:rPr>
              <a:t>printf("A[-1]  =  %d\n",  A[-1]);</a:t>
            </a:r>
          </a:p>
          <a:p>
            <a:pPr indent="273050" eaLnBrk="1" hangingPunct="1">
              <a:spcBef>
                <a:spcPts val="63"/>
              </a:spcBef>
              <a:defRPr/>
            </a:pPr>
            <a:r>
              <a:rPr lang="zh-CN" altLang="zh-CN" sz="3600" dirty="0">
                <a:latin typeface="Arial" panose="020B0604020202020204" pitchFamily="34" charset="0"/>
                <a:cs typeface="Arial" panose="020B0604020202020204" pitchFamily="34" charset="0"/>
              </a:rPr>
              <a:t>return  0;</a:t>
            </a:r>
          </a:p>
          <a:p>
            <a:pPr algn="just" eaLnBrk="1" hangingPunct="1">
              <a:spcBef>
                <a:spcPts val="63"/>
              </a:spcBef>
              <a:defRPr/>
            </a:pPr>
            <a:r>
              <a:rPr lang="zh-CN" altLang="zh-CN" sz="3600" dirty="0">
                <a:latin typeface="Arial" panose="020B0604020202020204" pitchFamily="34" charset="0"/>
                <a:cs typeface="Arial" panose="020B0604020202020204" pitchFamily="34" charset="0"/>
              </a:rPr>
              <a:t>}</a:t>
            </a:r>
          </a:p>
          <a:p>
            <a:pPr indent="990600" algn="just" eaLnBrk="1" hangingPunct="1">
              <a:lnSpc>
                <a:spcPct val="103000"/>
              </a:lnSpc>
              <a:spcBef>
                <a:spcPts val="1538"/>
              </a:spcBef>
              <a:defRPr/>
            </a:pPr>
            <a:r>
              <a:rPr lang="zh-CN" altLang="en-US" sz="3600" dirty="0">
                <a:latin typeface="Book Antiqua" panose="02040602050305030304" pitchFamily="18" charset="0"/>
              </a:rPr>
              <a:t>此程序将不会有编译错误，甚至在最严格的编译选项下，也没有警告。</a:t>
            </a:r>
            <a:endParaRPr lang="en-US" altLang="zh-CN" sz="3600" dirty="0">
              <a:latin typeface="Book Antiqua" panose="0204060205030503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object 5">
            <a:extLst>
              <a:ext uri="{FF2B5EF4-FFF2-40B4-BE49-F238E27FC236}">
                <a16:creationId xmlns:a16="http://schemas.microsoft.com/office/drawing/2014/main" id="{5A3212FF-2F7F-4FA2-A72C-00E14E371179}"/>
              </a:ext>
            </a:extLst>
          </p:cNvPr>
          <p:cNvSpPr txBox="1">
            <a:spLocks noChangeArrowheads="1"/>
          </p:cNvSpPr>
          <p:nvPr/>
        </p:nvSpPr>
        <p:spPr bwMode="auto">
          <a:xfrm>
            <a:off x="762000" y="838200"/>
            <a:ext cx="11963400" cy="7442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0638">
              <a:defRPr>
                <a:solidFill>
                  <a:schemeClr val="tx1"/>
                </a:solidFill>
                <a:latin typeface="Calibri" panose="020F0502020204030204" pitchFamily="34" charset="0"/>
                <a:ea typeface="宋体" panose="02010600030101010101" pitchFamily="2" charset="-122"/>
              </a:defRPr>
            </a:lvl1pPr>
            <a:lvl2pPr marL="611188" indent="-588963">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784225" algn="just" eaLnBrk="1" hangingPunct="1">
              <a:lnSpc>
                <a:spcPct val="103000"/>
              </a:lnSpc>
              <a:spcBef>
                <a:spcPts val="1538"/>
              </a:spcBef>
              <a:defRPr/>
            </a:pPr>
            <a:r>
              <a:rPr lang="zh-CN" altLang="en-US" sz="3200" dirty="0">
                <a:latin typeface="Book Antiqua" panose="02040602050305030304" pitchFamily="18" charset="0"/>
              </a:rPr>
              <a:t>本课程中我们使用</a:t>
            </a:r>
            <a:r>
              <a:rPr lang="en-US" altLang="zh-CN" sz="3200" dirty="0" err="1">
                <a:latin typeface="Book Antiqua" panose="02040602050305030304" pitchFamily="18" charset="0"/>
              </a:rPr>
              <a:t>gcc</a:t>
            </a:r>
            <a:r>
              <a:rPr lang="zh-CN" altLang="en-US" sz="3200" dirty="0">
                <a:latin typeface="Book Antiqua" panose="02040602050305030304" pitchFamily="18" charset="0"/>
              </a:rPr>
              <a:t>的以下选项：</a:t>
            </a:r>
            <a:endParaRPr lang="en-US" altLang="zh-CN" sz="3200" dirty="0">
              <a:latin typeface="Book Antiqua" panose="02040602050305030304" pitchFamily="18" charset="0"/>
            </a:endParaRPr>
          </a:p>
          <a:p>
            <a:pPr algn="just" eaLnBrk="1" hangingPunct="1">
              <a:lnSpc>
                <a:spcPct val="103000"/>
              </a:lnSpc>
              <a:spcBef>
                <a:spcPts val="1538"/>
              </a:spcBef>
              <a:defRPr/>
            </a:pPr>
            <a:r>
              <a:rPr lang="zh-CN" altLang="zh-CN" sz="3200" dirty="0">
                <a:latin typeface="Arial" panose="020B0604020202020204" pitchFamily="34" charset="0"/>
                <a:cs typeface="Arial" panose="020B0604020202020204" pitchFamily="34" charset="0"/>
              </a:rPr>
              <a:t>gcc  -Wall  -Wextra  -Werror  -std=c99  -pedantic</a:t>
            </a:r>
          </a:p>
          <a:p>
            <a:pPr indent="784225" algn="just" eaLnBrk="1" hangingPunct="1">
              <a:lnSpc>
                <a:spcPct val="103000"/>
              </a:lnSpc>
              <a:spcBef>
                <a:spcPts val="1538"/>
              </a:spcBef>
              <a:defRPr/>
            </a:pPr>
            <a:r>
              <a:rPr lang="zh-CN" altLang="en-US" sz="3200" dirty="0">
                <a:latin typeface="Book Antiqua" panose="02040602050305030304" pitchFamily="18" charset="0"/>
              </a:rPr>
              <a:t>发出所有警告</a:t>
            </a:r>
            <a:r>
              <a:rPr lang="zh-CN" altLang="zh-CN" sz="3200" dirty="0">
                <a:latin typeface="Book Antiqua" panose="02040602050305030304" pitchFamily="18" charset="0"/>
              </a:rPr>
              <a:t>(</a:t>
            </a:r>
            <a:r>
              <a:rPr lang="zh-CN" altLang="zh-CN" sz="3200" dirty="0">
                <a:latin typeface="Arial" panose="020B0604020202020204" pitchFamily="34" charset="0"/>
                <a:cs typeface="Arial" panose="020B0604020202020204" pitchFamily="34" charset="0"/>
              </a:rPr>
              <a:t>-Wall </a:t>
            </a:r>
            <a:r>
              <a:rPr lang="zh-CN" altLang="zh-CN" sz="3200" dirty="0">
                <a:latin typeface="Book Antiqua" panose="02040602050305030304" pitchFamily="18" charset="0"/>
              </a:rPr>
              <a:t>and </a:t>
            </a:r>
            <a:r>
              <a:rPr lang="zh-CN" altLang="zh-CN" sz="3200" dirty="0">
                <a:latin typeface="Arial" panose="020B0604020202020204" pitchFamily="34" charset="0"/>
                <a:cs typeface="Arial" panose="020B0604020202020204" pitchFamily="34" charset="0"/>
              </a:rPr>
              <a:t>-Wextra</a:t>
            </a:r>
            <a:r>
              <a:rPr lang="zh-CN" altLang="zh-CN" sz="3200" dirty="0">
                <a:latin typeface="Book Antiqua" panose="02040602050305030304" pitchFamily="18" charset="0"/>
              </a:rPr>
              <a:t>)</a:t>
            </a:r>
            <a:r>
              <a:rPr lang="zh-CN" altLang="en-US" sz="3200" dirty="0">
                <a:latin typeface="Book Antiqua" panose="02040602050305030304" pitchFamily="18" charset="0"/>
              </a:rPr>
              <a:t>，将所有警告当作错误</a:t>
            </a:r>
            <a:r>
              <a:rPr lang="zh-CN" altLang="zh-CN" sz="3200" dirty="0">
                <a:latin typeface="Book Antiqua" panose="02040602050305030304" pitchFamily="18" charset="0"/>
              </a:rPr>
              <a:t>(</a:t>
            </a:r>
            <a:r>
              <a:rPr lang="zh-CN" altLang="zh-CN" sz="3200" dirty="0">
                <a:latin typeface="Arial" panose="020B0604020202020204" pitchFamily="34" charset="0"/>
                <a:cs typeface="Arial" panose="020B0604020202020204" pitchFamily="34" charset="0"/>
              </a:rPr>
              <a:t>-Werror</a:t>
            </a:r>
            <a:r>
              <a:rPr lang="zh-CN" altLang="zh-CN" sz="3200" dirty="0">
                <a:latin typeface="Book Antiqua" panose="02040602050305030304" pitchFamily="18" charset="0"/>
              </a:rPr>
              <a:t>)</a:t>
            </a:r>
            <a:r>
              <a:rPr lang="zh-CN" altLang="en-US" sz="3200" dirty="0">
                <a:latin typeface="Book Antiqua" panose="02040602050305030304" pitchFamily="18" charset="0"/>
              </a:rPr>
              <a:t>，严格执行</a:t>
            </a:r>
            <a:r>
              <a:rPr lang="zh-CN" altLang="zh-CN" sz="3200" dirty="0">
                <a:latin typeface="Book Antiqua" panose="02040602050305030304" pitchFamily="18" charset="0"/>
              </a:rPr>
              <a:t>C99 </a:t>
            </a:r>
            <a:r>
              <a:rPr lang="zh-CN" altLang="en-US" sz="3200" dirty="0">
                <a:latin typeface="Book Antiqua" panose="02040602050305030304" pitchFamily="18" charset="0"/>
              </a:rPr>
              <a:t>标准</a:t>
            </a:r>
            <a:r>
              <a:rPr lang="zh-CN" altLang="zh-CN" sz="3200" dirty="0">
                <a:latin typeface="Book Antiqua" panose="02040602050305030304" pitchFamily="18" charset="0"/>
              </a:rPr>
              <a:t>(</a:t>
            </a:r>
            <a:r>
              <a:rPr lang="zh-CN" altLang="zh-CN" sz="3200" dirty="0">
                <a:latin typeface="Arial" panose="020B0604020202020204" pitchFamily="34" charset="0"/>
                <a:cs typeface="Arial" panose="020B0604020202020204" pitchFamily="34" charset="0"/>
              </a:rPr>
              <a:t>-std=c99</a:t>
            </a:r>
            <a:r>
              <a:rPr lang="zh-CN" altLang="zh-CN" sz="3200" dirty="0">
                <a:latin typeface="Book Antiqua" panose="02040602050305030304" pitchFamily="18" charset="0"/>
              </a:rPr>
              <a:t>)</a:t>
            </a:r>
            <a:r>
              <a:rPr lang="zh-CN" altLang="en-US" sz="3200" dirty="0">
                <a:latin typeface="Book Antiqua" panose="02040602050305030304" pitchFamily="18" charset="0"/>
              </a:rPr>
              <a:t>。</a:t>
            </a:r>
            <a:endParaRPr lang="zh-CN" altLang="zh-CN" sz="3200" dirty="0">
              <a:latin typeface="Book Antiqua" panose="02040602050305030304" pitchFamily="18" charset="0"/>
            </a:endParaRPr>
          </a:p>
          <a:p>
            <a:pPr indent="871538" algn="just" eaLnBrk="1" hangingPunct="1">
              <a:lnSpc>
                <a:spcPct val="103000"/>
              </a:lnSpc>
              <a:defRPr/>
            </a:pPr>
            <a:r>
              <a:rPr lang="zh-CN" altLang="en-US" sz="3200" dirty="0">
                <a:latin typeface="Arial" panose="020B0604020202020204" pitchFamily="34" charset="0"/>
                <a:cs typeface="Arial" panose="020B0604020202020204" pitchFamily="34" charset="0"/>
              </a:rPr>
              <a:t>最好还加上</a:t>
            </a:r>
            <a:r>
              <a:rPr lang="zh-CN" altLang="zh-CN" sz="3200" dirty="0">
                <a:latin typeface="Arial" panose="020B0604020202020204" pitchFamily="34" charset="0"/>
                <a:cs typeface="Arial" panose="020B0604020202020204" pitchFamily="34" charset="0"/>
              </a:rPr>
              <a:t>-g</a:t>
            </a:r>
            <a:r>
              <a:rPr lang="zh-CN" altLang="en-US" sz="3200" dirty="0">
                <a:latin typeface="Arial" panose="020B0604020202020204" pitchFamily="34" charset="0"/>
                <a:cs typeface="Arial" panose="020B0604020202020204" pitchFamily="34" charset="0"/>
              </a:rPr>
              <a:t>选项，</a:t>
            </a:r>
            <a:r>
              <a:rPr lang="en-US" altLang="zh-CN" sz="3200" dirty="0" err="1">
                <a:latin typeface="Arial" panose="020B0604020202020204" pitchFamily="34" charset="0"/>
                <a:cs typeface="Arial" panose="020B0604020202020204" pitchFamily="34" charset="0"/>
              </a:rPr>
              <a:t>gcc</a:t>
            </a:r>
            <a:r>
              <a:rPr lang="zh-CN" altLang="en-US" sz="3200" dirty="0">
                <a:latin typeface="Arial" panose="020B0604020202020204" pitchFamily="34" charset="0"/>
                <a:cs typeface="Arial" panose="020B0604020202020204" pitchFamily="34" charset="0"/>
              </a:rPr>
              <a:t>将会保留一些可执行程序和源代码之间的对应关系。</a:t>
            </a:r>
            <a:endParaRPr lang="zh-CN" altLang="zh-CN" sz="3200" dirty="0">
              <a:latin typeface="Book Antiqua" panose="02040602050305030304" pitchFamily="18" charset="0"/>
            </a:endParaRPr>
          </a:p>
          <a:p>
            <a:pPr algn="just" eaLnBrk="1" hangingPunct="1">
              <a:lnSpc>
                <a:spcPct val="103000"/>
              </a:lnSpc>
              <a:defRPr/>
            </a:pPr>
            <a:endParaRPr lang="en-US" altLang="zh-CN" sz="3200" dirty="0">
              <a:latin typeface="Book Antiqua" panose="02040602050305030304" pitchFamily="18" charset="0"/>
            </a:endParaRPr>
          </a:p>
          <a:p>
            <a:pPr indent="784225" algn="just" eaLnBrk="1" hangingPunct="1">
              <a:lnSpc>
                <a:spcPct val="103000"/>
              </a:lnSpc>
              <a:defRPr/>
            </a:pPr>
            <a:r>
              <a:rPr lang="zh-CN" altLang="en-US" sz="3200" dirty="0">
                <a:latin typeface="Book Antiqua" panose="02040602050305030304" pitchFamily="18" charset="0"/>
              </a:rPr>
              <a:t>使用</a:t>
            </a:r>
            <a:r>
              <a:rPr lang="zh-CN" altLang="zh-CN" sz="3200" dirty="0">
                <a:latin typeface="Arial" panose="020B0604020202020204" pitchFamily="34" charset="0"/>
                <a:cs typeface="Arial" panose="020B0604020202020204" pitchFamily="34" charset="0"/>
              </a:rPr>
              <a:t>valgrind</a:t>
            </a:r>
            <a:r>
              <a:rPr lang="zh-CN" altLang="en-US" sz="3200" dirty="0">
                <a:latin typeface="Arial" panose="020B0604020202020204" pitchFamily="34" charset="0"/>
                <a:cs typeface="Arial" panose="020B0604020202020204" pitchFamily="34" charset="0"/>
              </a:rPr>
              <a:t>可以检查是否有运行时错误：</a:t>
            </a:r>
            <a:endParaRPr lang="en-US" altLang="zh-CN" sz="3200" dirty="0">
              <a:latin typeface="Arial" panose="020B0604020202020204" pitchFamily="34" charset="0"/>
              <a:cs typeface="Arial" panose="020B0604020202020204" pitchFamily="34" charset="0"/>
            </a:endParaRPr>
          </a:p>
          <a:p>
            <a:pPr algn="just" eaLnBrk="1" hangingPunct="1">
              <a:lnSpc>
                <a:spcPct val="103000"/>
              </a:lnSpc>
              <a:defRPr/>
            </a:pPr>
            <a:r>
              <a:rPr lang="zh-CN" altLang="zh-CN" sz="3200" dirty="0">
                <a:latin typeface="Arial" panose="020B0604020202020204" pitchFamily="34" charset="0"/>
                <a:cs typeface="Arial" panose="020B0604020202020204" pitchFamily="34" charset="0"/>
              </a:rPr>
              <a:t>%  valgrind  ./a.out</a:t>
            </a:r>
          </a:p>
          <a:p>
            <a:pPr algn="just" eaLnBrk="1" hangingPunct="1">
              <a:spcBef>
                <a:spcPts val="63"/>
              </a:spcBef>
              <a:defRPr/>
            </a:pPr>
            <a:r>
              <a:rPr lang="zh-CN" altLang="zh-CN" sz="3200" dirty="0">
                <a:latin typeface="Arial" panose="020B0604020202020204" pitchFamily="34" charset="0"/>
                <a:cs typeface="Arial" panose="020B0604020202020204" pitchFamily="34" charset="0"/>
              </a:rPr>
              <a:t>...</a:t>
            </a:r>
            <a:r>
              <a:rPr lang="zh-CN" altLang="en-US" sz="3200" dirty="0">
                <a:latin typeface="Arial" panose="020B0604020202020204" pitchFamily="34" charset="0"/>
                <a:cs typeface="Arial" panose="020B0604020202020204" pitchFamily="34" charset="0"/>
              </a:rPr>
              <a:t>（省略）</a:t>
            </a:r>
            <a:endParaRPr lang="zh-CN" altLang="zh-CN" sz="3200" dirty="0">
              <a:latin typeface="Arial" panose="020B0604020202020204" pitchFamily="34" charset="0"/>
              <a:cs typeface="Arial" panose="020B0604020202020204" pitchFamily="34" charset="0"/>
            </a:endParaRPr>
          </a:p>
          <a:p>
            <a:pPr algn="just" eaLnBrk="1" hangingPunct="1">
              <a:spcBef>
                <a:spcPts val="63"/>
              </a:spcBef>
              <a:defRPr/>
            </a:pPr>
            <a:r>
              <a:rPr lang="zh-CN" altLang="zh-CN" sz="3200" dirty="0">
                <a:latin typeface="Arial" panose="020B0604020202020204" pitchFamily="34" charset="0"/>
                <a:cs typeface="Arial" panose="020B0604020202020204" pitchFamily="34" charset="0"/>
              </a:rPr>
              <a:t>==nnnn==  ERROR  SUMMARY:  4  errors  from  4  contexts  (suppressed:  0  from  0)</a:t>
            </a:r>
          </a:p>
          <a:p>
            <a:pPr algn="just" eaLnBrk="1" hangingPunct="1">
              <a:lnSpc>
                <a:spcPct val="103000"/>
              </a:lnSpc>
              <a:defRPr/>
            </a:pPr>
            <a:endParaRPr lang="en-US" altLang="zh-CN" sz="3200" dirty="0">
              <a:latin typeface="Book Antiqua" panose="02040602050305030304" pitchFamily="18" charset="0"/>
            </a:endParaRPr>
          </a:p>
          <a:p>
            <a:pPr indent="784225" algn="just" eaLnBrk="1" hangingPunct="1">
              <a:lnSpc>
                <a:spcPct val="103000"/>
              </a:lnSpc>
              <a:defRPr/>
            </a:pPr>
            <a:r>
              <a:rPr lang="zh-CN" altLang="en-US" sz="3200" dirty="0">
                <a:latin typeface="Book Antiqua" panose="02040602050305030304" pitchFamily="18" charset="0"/>
              </a:rPr>
              <a:t>也可以自己在</a:t>
            </a:r>
            <a:r>
              <a:rPr lang="en-US" altLang="zh-CN" sz="3200" dirty="0">
                <a:latin typeface="Book Antiqua" panose="02040602050305030304" pitchFamily="18" charset="0"/>
              </a:rPr>
              <a:t>C</a:t>
            </a:r>
            <a:r>
              <a:rPr lang="zh-CN" altLang="en-US" sz="3200" dirty="0">
                <a:latin typeface="Book Antiqua" panose="02040602050305030304" pitchFamily="18" charset="0"/>
              </a:rPr>
              <a:t>程序中加一些断言，检查到数组越界就退出。</a:t>
            </a:r>
            <a:endParaRPr lang="en-US" altLang="zh-CN" sz="3200" dirty="0">
              <a:latin typeface="Book Antiqua" panose="0204060205030503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object 5">
            <a:extLst>
              <a:ext uri="{FF2B5EF4-FFF2-40B4-BE49-F238E27FC236}">
                <a16:creationId xmlns:a16="http://schemas.microsoft.com/office/drawing/2014/main" id="{DC0FAD5D-6F33-4F8C-81DA-37EEA9337305}"/>
              </a:ext>
            </a:extLst>
          </p:cNvPr>
          <p:cNvSpPr txBox="1">
            <a:spLocks noChangeArrowheads="1"/>
          </p:cNvSpPr>
          <p:nvPr/>
        </p:nvSpPr>
        <p:spPr bwMode="auto">
          <a:xfrm>
            <a:off x="914400" y="1447800"/>
            <a:ext cx="11734800" cy="772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0638" indent="790575">
              <a:defRPr>
                <a:solidFill>
                  <a:schemeClr val="tx1"/>
                </a:solidFill>
                <a:latin typeface="Calibri" panose="020F0502020204030204" pitchFamily="34" charset="0"/>
                <a:ea typeface="宋体" panose="02010600030101010101" pitchFamily="2" charset="-122"/>
              </a:defRPr>
            </a:lvl1pPr>
            <a:lvl2pPr marL="22225">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algn="just" eaLnBrk="1" hangingPunct="1">
              <a:lnSpc>
                <a:spcPts val="5300"/>
              </a:lnSpc>
              <a:spcBef>
                <a:spcPts val="1200"/>
              </a:spcBef>
            </a:pPr>
            <a:r>
              <a:rPr lang="en-US" altLang="zh-CN" sz="4000" b="1" dirty="0">
                <a:latin typeface="Book Antiqua" panose="02040602050305030304" pitchFamily="18" charset="0"/>
              </a:rPr>
              <a:t>3.2 </a:t>
            </a:r>
            <a:r>
              <a:rPr lang="zh-CN" altLang="en-US" sz="4000" b="1" dirty="0">
                <a:latin typeface="Book Antiqua" panose="02040602050305030304" pitchFamily="18" charset="0"/>
              </a:rPr>
              <a:t>空指针解引用</a:t>
            </a:r>
            <a:r>
              <a:rPr lang="en-US" altLang="zh-CN" sz="4000" b="1" dirty="0">
                <a:latin typeface="Book Antiqua" panose="02040602050305030304" pitchFamily="18" charset="0"/>
              </a:rPr>
              <a:t>(</a:t>
            </a:r>
            <a:r>
              <a:rPr lang="zh-CN" altLang="zh-CN" sz="4000" b="1" dirty="0">
                <a:latin typeface="Book Antiqua" panose="02040602050305030304" pitchFamily="18" charset="0"/>
              </a:rPr>
              <a:t>Null pointer dereference</a:t>
            </a:r>
            <a:r>
              <a:rPr lang="en-US" altLang="zh-CN" sz="4000" b="1" dirty="0">
                <a:latin typeface="Book Antiqua" panose="02040602050305030304" pitchFamily="18" charset="0"/>
              </a:rPr>
              <a:t>)</a:t>
            </a:r>
            <a:endParaRPr lang="zh-CN" altLang="zh-CN" sz="4000" dirty="0">
              <a:latin typeface="Book Antiqua" panose="02040602050305030304" pitchFamily="18" charset="0"/>
            </a:endParaRPr>
          </a:p>
          <a:p>
            <a:pPr algn="just" eaLnBrk="1" hangingPunct="1">
              <a:lnSpc>
                <a:spcPts val="5300"/>
              </a:lnSpc>
              <a:spcBef>
                <a:spcPts val="1200"/>
              </a:spcBef>
            </a:pPr>
            <a:r>
              <a:rPr lang="zh-CN" altLang="zh-CN" sz="4000" dirty="0">
                <a:latin typeface="Book Antiqua" panose="02040602050305030304" pitchFamily="18" charset="0"/>
              </a:rPr>
              <a:t>C0</a:t>
            </a:r>
            <a:r>
              <a:rPr lang="zh-CN" altLang="en-US" sz="4000" dirty="0">
                <a:latin typeface="Book Antiqua" panose="02040602050305030304" pitchFamily="18" charset="0"/>
              </a:rPr>
              <a:t>中数组越界和空指针解引用总是引起程序打印</a:t>
            </a:r>
            <a:r>
              <a:rPr lang="zh-CN" altLang="zh-CN" sz="4000" dirty="0">
                <a:latin typeface="Arial" panose="020B0604020202020204" pitchFamily="34" charset="0"/>
                <a:cs typeface="Arial" panose="020B0604020202020204" pitchFamily="34" charset="0"/>
              </a:rPr>
              <a:t>Segmentation</a:t>
            </a:r>
            <a:r>
              <a:rPr lang="en-US" altLang="zh-CN" sz="4000" dirty="0">
                <a:latin typeface="Arial" panose="020B0604020202020204" pitchFamily="34" charset="0"/>
                <a:cs typeface="Arial" panose="020B0604020202020204" pitchFamily="34" charset="0"/>
              </a:rPr>
              <a:t> </a:t>
            </a:r>
            <a:r>
              <a:rPr lang="zh-CN" altLang="zh-CN" sz="4000" dirty="0">
                <a:latin typeface="Arial" panose="020B0604020202020204" pitchFamily="34" charset="0"/>
                <a:cs typeface="Arial" panose="020B0604020202020204" pitchFamily="34" charset="0"/>
              </a:rPr>
              <a:t>fault</a:t>
            </a:r>
            <a:r>
              <a:rPr lang="zh-CN" altLang="en-US" sz="4000" dirty="0">
                <a:latin typeface="Arial" panose="020B0604020202020204" pitchFamily="34" charset="0"/>
                <a:cs typeface="Arial" panose="020B0604020202020204" pitchFamily="34" charset="0"/>
              </a:rPr>
              <a:t>并以信号</a:t>
            </a:r>
            <a:r>
              <a:rPr lang="zh-CN" altLang="zh-CN" sz="4000" dirty="0">
                <a:latin typeface="Book Antiqua" panose="02040602050305030304" pitchFamily="18" charset="0"/>
              </a:rPr>
              <a:t>signal  </a:t>
            </a:r>
            <a:r>
              <a:rPr lang="zh-CN" altLang="zh-CN" sz="4000" dirty="0">
                <a:latin typeface="Arial" panose="020B0604020202020204" pitchFamily="34" charset="0"/>
                <a:cs typeface="Arial" panose="020B0604020202020204" pitchFamily="34" charset="0"/>
              </a:rPr>
              <a:t>SIGSEGV</a:t>
            </a:r>
            <a:r>
              <a:rPr lang="zh-CN" altLang="en-US" sz="4000" dirty="0">
                <a:latin typeface="Arial" panose="020B0604020202020204" pitchFamily="34" charset="0"/>
                <a:cs typeface="Arial" panose="020B0604020202020204" pitchFamily="34" charset="0"/>
              </a:rPr>
              <a:t>退出。</a:t>
            </a:r>
            <a:endParaRPr lang="en-US" altLang="zh-CN" sz="4000" dirty="0">
              <a:latin typeface="Arial" panose="020B0604020202020204" pitchFamily="34" charset="0"/>
              <a:cs typeface="Arial" panose="020B0604020202020204" pitchFamily="34" charset="0"/>
            </a:endParaRPr>
          </a:p>
          <a:p>
            <a:pPr algn="just" eaLnBrk="1" hangingPunct="1">
              <a:lnSpc>
                <a:spcPts val="5300"/>
              </a:lnSpc>
              <a:spcBef>
                <a:spcPts val="1200"/>
              </a:spcBef>
            </a:pPr>
            <a:r>
              <a:rPr lang="zh-CN" altLang="en-US" sz="4000" dirty="0">
                <a:latin typeface="Book Antiqua" panose="02040602050305030304" pitchFamily="18" charset="0"/>
              </a:rPr>
              <a:t>在</a:t>
            </a:r>
            <a:r>
              <a:rPr lang="zh-CN" altLang="zh-CN" sz="4000" dirty="0">
                <a:latin typeface="Book Antiqua" panose="02040602050305030304" pitchFamily="18" charset="0"/>
              </a:rPr>
              <a:t>C</a:t>
            </a:r>
            <a:r>
              <a:rPr lang="zh-CN" altLang="en-US" sz="4000" dirty="0">
                <a:latin typeface="Book Antiqua" panose="02040602050305030304" pitchFamily="18" charset="0"/>
              </a:rPr>
              <a:t>中，数组越界可能引起</a:t>
            </a:r>
            <a:r>
              <a:rPr lang="zh-CN" altLang="zh-CN" sz="4000" dirty="0">
                <a:latin typeface="Book Antiqua" panose="02040602050305030304" pitchFamily="18" charset="0"/>
              </a:rPr>
              <a:t>segmentation fault</a:t>
            </a:r>
            <a:r>
              <a:rPr lang="zh-CN" altLang="en-US" sz="4000" dirty="0">
                <a:latin typeface="Book Antiqua" panose="02040602050305030304" pitchFamily="18" charset="0"/>
              </a:rPr>
              <a:t>，但实际上不那么靠谱。</a:t>
            </a:r>
            <a:endParaRPr lang="en-US" altLang="zh-CN" sz="4000" dirty="0">
              <a:latin typeface="Book Antiqua" panose="02040602050305030304" pitchFamily="18" charset="0"/>
            </a:endParaRPr>
          </a:p>
          <a:p>
            <a:pPr algn="just" eaLnBrk="1" hangingPunct="1">
              <a:lnSpc>
                <a:spcPts val="5300"/>
              </a:lnSpc>
              <a:spcBef>
                <a:spcPts val="1200"/>
              </a:spcBef>
            </a:pPr>
            <a:r>
              <a:rPr lang="zh-CN" altLang="en-US" sz="4000" dirty="0">
                <a:latin typeface="Book Antiqua" panose="02040602050305030304" pitchFamily="18" charset="0"/>
              </a:rPr>
              <a:t>而空指针解引用通常会引起</a:t>
            </a:r>
            <a:r>
              <a:rPr lang="zh-CN" altLang="zh-CN" sz="4000" dirty="0">
                <a:latin typeface="Book Antiqua" panose="02040602050305030304" pitchFamily="18" charset="0"/>
              </a:rPr>
              <a:t>segmentation fault</a:t>
            </a:r>
            <a:r>
              <a:rPr lang="zh-CN" altLang="en-US" sz="4000" dirty="0">
                <a:latin typeface="Book Antiqua" panose="02040602050305030304" pitchFamily="18" charset="0"/>
              </a:rPr>
              <a:t>，以至于人们忽视了这是</a:t>
            </a:r>
            <a:r>
              <a:rPr lang="en-US" altLang="zh-CN" sz="4000" dirty="0">
                <a:latin typeface="Book Antiqua" panose="02040602050305030304" pitchFamily="18" charset="0"/>
              </a:rPr>
              <a:t>C</a:t>
            </a:r>
            <a:r>
              <a:rPr lang="zh-CN" altLang="en-US" sz="4000" dirty="0">
                <a:latin typeface="Book Antiqua" panose="02040602050305030304" pitchFamily="18" charset="0"/>
              </a:rPr>
              <a:t>语言未定义的。</a:t>
            </a:r>
            <a:endParaRPr lang="en-US" altLang="zh-CN" sz="4000" dirty="0">
              <a:latin typeface="Book Antiqua" panose="02040602050305030304" pitchFamily="18" charset="0"/>
            </a:endParaRPr>
          </a:p>
          <a:p>
            <a:pPr algn="just" eaLnBrk="1" hangingPunct="1">
              <a:lnSpc>
                <a:spcPts val="5300"/>
              </a:lnSpc>
              <a:spcBef>
                <a:spcPts val="1200"/>
              </a:spcBef>
            </a:pPr>
            <a:r>
              <a:rPr lang="zh-CN" altLang="en-US" sz="4000" dirty="0">
                <a:latin typeface="Book Antiqua" panose="02040602050305030304" pitchFamily="18" charset="0"/>
              </a:rPr>
              <a:t>但无论如何，它是未定义的。解引用一个空指针可能不会触发异常退出，尤其是当你的代码是作为操作系统的一部分在核态运行的时候。</a:t>
            </a:r>
            <a:endParaRPr lang="zh-CN" altLang="zh-CN" sz="4000" dirty="0">
              <a:latin typeface="Times New Roman" panose="02020603050405020304" pitchFamily="18" charset="0"/>
              <a:cs typeface="Times New Roman" panose="02020603050405020304" pitchFamily="18" charset="0"/>
            </a:endParaRPr>
          </a:p>
          <a:p>
            <a:pPr lvl="1" algn="just" eaLnBrk="1" hangingPunct="1"/>
            <a:endParaRPr lang="zh-CN" altLang="zh-CN" sz="2000" dirty="0">
              <a:latin typeface="Book Antiqua" panose="0204060205030503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3472</TotalTime>
  <Words>2589</Words>
  <Application>Microsoft Office PowerPoint</Application>
  <PresentationFormat>自定义</PresentationFormat>
  <Paragraphs>196</Paragraphs>
  <Slides>20</Slides>
  <Notes>19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MS Gothic</vt:lpstr>
      <vt:lpstr>宋体</vt:lpstr>
      <vt:lpstr>Arial</vt:lpstr>
      <vt:lpstr>Book Antiqua</vt:lpstr>
      <vt:lpstr>Calibri</vt:lpstr>
      <vt:lpstr>Calibri Light</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jrc</dc:creator>
  <cp:lastModifiedBy>Renchao Jin</cp:lastModifiedBy>
  <cp:revision>129</cp:revision>
  <dcterms:created xsi:type="dcterms:W3CDTF">2015-01-16T15:59:39Z</dcterms:created>
  <dcterms:modified xsi:type="dcterms:W3CDTF">2021-12-17T09:07:50Z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2014-03-24T00:00:00Z</vt:filetime>
  </property>
  <property fmtid="{D5CDD505-2E9C-101B-9397-08002B2CF9AE}" pid="3" name="LastSaved">
    <vt:filetime>2015-01-16T00:00:00Z</vt:filetime>
  </property>
</Properties>
</file>