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61" r:id="rId2"/>
    <p:sldId id="262" r:id="rId3"/>
    <p:sldId id="299" r:id="rId4"/>
    <p:sldId id="300" r:id="rId5"/>
    <p:sldId id="30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2" r:id="rId16"/>
    <p:sldId id="272" r:id="rId17"/>
    <p:sldId id="273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7104063" cy="10234613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  <p:embeddedFont>
      <p:font typeface="等线" panose="02010600030101010101" pitchFamily="2" charset="-122"/>
      <p:regular r:id="rId52"/>
      <p:bold r:id="rId53"/>
    </p:embeddedFont>
    <p:embeddedFont>
      <p:font typeface="华文细黑" panose="02010600040101010101" pitchFamily="2" charset="-122"/>
      <p:regular r:id="rId54"/>
    </p:embeddedFont>
    <p:embeddedFont>
      <p:font typeface="华文新魏" panose="02010800040101010101" pitchFamily="2" charset="-122"/>
      <p:regular r:id="rId55"/>
    </p:embeddedFont>
    <p:embeddedFont>
      <p:font typeface="微软雅黑" panose="020B0503020204020204" pitchFamily="34" charset="-122"/>
      <p:regular r:id="rId56"/>
      <p:bold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87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2195-5C52-41C9-BF38-583957ECD53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B166E-8214-416E-8EDE-C44E38370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：如</a:t>
            </a:r>
            <a:r>
              <a:rPr lang="en-US" altLang="zh-CN"/>
              <a:t>+,-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54991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常用数学函数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字符数据类型和操作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字符串类型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30740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格式化控制台输出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数学函数、字符和字符串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Unicode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对字符采用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编码，因此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类型的大小为二个字节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进制数表示，范围从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uffff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不能少写位数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码，从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’\u007f’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字符也可以用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表示，例如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后面必须写满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运算符也可以用在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类型数据上（因为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自动转整数），运算结果为该字符之后或之前的字符，例如下面的语句显示字符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‘a’;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(++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特殊字符的转义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一样，采用反斜杠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(\)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后面加上一个字符或者一些数字位组成转义序列，一个转义序列被当做一个字符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\t  \b  \r  \f  \\  \'  \"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 said “Java is fun 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741524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类型数据可以转换成任意一种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反之亦然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类型数据时，只用到该数据的低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位，其余被忽略。例如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0xAB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//0xAB0041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字面量，要赋值给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要将浮点数转成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时，先把浮点数转成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型，然后将整数转换成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65.25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型转换成数值型时，这个字符的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码就被转换成某种特定数据类型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int i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不用强制类型转换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如果转换结果适用于目标变量（不会有精度损失），可以采用隐式转换；否则必须强制类型转换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byte b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\uFF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位二进制数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所有数值运算符都可以用在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型操作数上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，如果另一个操作数是数值，那么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型操作数就自动转换为数值；如果另外一个操作数是字符串，那么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型操作数会自动转换成字符串再和另外一个操作数字符串相连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int i = ‘2’+ ‘3’;  //0x32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0x33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）；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50+51=101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2 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//j = 2 + 97 = 99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(j + “ is the Unicode of ”+ (char)j);//99 is the Unicode of  c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71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两个字符可以通过关系运算符进行比较，如同比较二个数值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：通过字符的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值进行比较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为每个基本类型实现了对应的包装类，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类型的包装类是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注意包装类对象为引用类型，不是值类型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类的作用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类型的数据封装成对象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包含处理字符的方法和常量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方法：下面方法都是静态方法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isLetterOrDigit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方法判断一个字符是否是字母或数字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方法判断一个字符是否是大写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方法将一个字符转换成大写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347D6-A921-4CE2-970D-78A7DC9B21F8}"/>
              </a:ext>
            </a:extLst>
          </p:cNvPr>
          <p:cNvSpPr/>
          <p:nvPr/>
        </p:nvSpPr>
        <p:spPr>
          <a:xfrm>
            <a:off x="426720" y="1843950"/>
            <a:ext cx="957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package hust.cs.javacourse.ch3;</a:t>
            </a:r>
          </a:p>
          <a:p>
            <a:endParaRPr lang="zh-CN" alt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public class CharacterTest 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System.out.println("Character.isDigit('1') is:" + Character.isDigit('1'));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</a:t>
            </a:r>
            <a:r>
              <a:rPr lang="en-US" altLang="zh-CN" sz="2000" b="1" dirty="0">
                <a:latin typeface="+mj-lt"/>
                <a:cs typeface="Courier New" panose="02070309020205020404" pitchFamily="49" charset="0"/>
              </a:rPr>
              <a:t>Letter</a:t>
            </a:r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('a') is:" + Character.isLetter('a'));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System.out.println("Character.isLetterOrDigit('+') is:" + Character.isLetterOrDigit('+'));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System.out.println("Character.isUpperCase('A') is:" + Character.isUpperCase('A'));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22519-614F-43EB-930F-1874581C9564}"/>
              </a:ext>
            </a:extLst>
          </p:cNvPr>
          <p:cNvSpPr/>
          <p:nvPr/>
        </p:nvSpPr>
        <p:spPr>
          <a:xfrm>
            <a:off x="2947866" y="4891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Character.isDigit</a:t>
            </a:r>
            <a:r>
              <a:rPr lang="en-US" altLang="zh-CN" sz="2000" dirty="0">
                <a:solidFill>
                  <a:srgbClr val="FF0000"/>
                </a:solidFill>
              </a:rPr>
              <a:t>('1')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Character.isLetterOrDigit</a:t>
            </a:r>
            <a:r>
              <a:rPr lang="en-US" altLang="zh-CN" sz="2000" dirty="0">
                <a:solidFill>
                  <a:srgbClr val="FF0000"/>
                </a:solidFill>
              </a:rPr>
              <a:t>('+') </a:t>
            </a:r>
            <a:r>
              <a:rPr lang="en-US" altLang="zh-CN" sz="2000" dirty="0" err="1">
                <a:solidFill>
                  <a:srgbClr val="FF0000"/>
                </a:solidFill>
              </a:rPr>
              <a:t>is:false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Character.isUpperCase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类：是一个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类，不能被继承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321" y="1827032"/>
            <a:ext cx="11039522" cy="433887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表示一个固定长度的字符序列，实例化后其内容不能改。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构造函数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(length)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截取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(substring)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(equals,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equalsIngnoeCase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startWith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endWith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trim, replace)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字符串和数组间转换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字符串和数字间转换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类对象的构造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99054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从字面值创建字符串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String(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message = new String("Welcome to Java");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由于字符串经常使用，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提供了创建字符串的简写形式。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m1 = “Welcome”;  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字符串的内容都是不可修改的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m2 = “Welcome”;       //m1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通过内存优化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同一常量对象：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m1==m2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m3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+"come"; 		//m1==m2==m3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m4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+new String("come"); 	//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m1!=m4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规范字符串和常量池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6713" y="1868976"/>
            <a:ext cx="10922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由于字符串是不可变的，为了提高效率和节省内存，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维护在字符串常量池中）。这样的字符串称为规范字符串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(canonical string)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可以使用字符串对象（假设内容为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方法返回规范化字符串。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方法会在字符串常量池中找是否已存在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”Welcome to Java”,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如果有返回其地址。如果没有，在池中添加“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”再返回地址。即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方法一定返回一个指向常量池里的字符串对象引用。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5234" y="3984079"/>
            <a:ext cx="436382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indent="182563" algn="l"/>
            <a:r>
              <a:rPr lang="en-US" altLang="zh-CN" sz="1800" dirty="0"/>
              <a:t>String s = "Welcome to Java";</a:t>
            </a:r>
          </a:p>
          <a:p>
            <a:pPr indent="182563" algn="l"/>
            <a:r>
              <a:rPr lang="en-US" altLang="zh-CN" sz="1800" dirty="0"/>
              <a:t>String s1 = new String("Welcome to Java");</a:t>
            </a:r>
          </a:p>
          <a:p>
            <a:pPr indent="182563" algn="l"/>
            <a:r>
              <a:rPr lang="en-US" altLang="zh-CN" sz="1800" dirty="0"/>
              <a:t>String s2 = </a:t>
            </a:r>
            <a:r>
              <a:rPr lang="en-US" altLang="zh-CN" sz="1800" dirty="0">
                <a:solidFill>
                  <a:srgbClr val="FF0000"/>
                </a:solidFill>
              </a:rPr>
              <a:t>s1.intern(); </a:t>
            </a:r>
          </a:p>
          <a:p>
            <a:pPr indent="182563" algn="l"/>
            <a:r>
              <a:rPr lang="en-US" altLang="zh-CN" sz="1800" dirty="0"/>
              <a:t>String s3 = "Welcome to Java";</a:t>
            </a:r>
          </a:p>
          <a:p>
            <a:pPr indent="182563" algn="l"/>
            <a:r>
              <a:rPr lang="en-US" altLang="zh-CN" sz="1800" dirty="0"/>
              <a:t>System.out.println(s1 == s); //false</a:t>
            </a:r>
          </a:p>
          <a:p>
            <a:pPr indent="182563" algn="l"/>
            <a:r>
              <a:rPr lang="en-US" altLang="zh-CN" sz="1800" dirty="0"/>
              <a:t>System.out.println(s2 == s); //true</a:t>
            </a:r>
          </a:p>
          <a:p>
            <a:pPr indent="182563" algn="l"/>
            <a:r>
              <a:rPr lang="en-US" altLang="zh-CN" sz="1800" dirty="0"/>
              <a:t>System.out.println(s3 == s); //true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2450" y="3928518"/>
            <a:ext cx="2817283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 dirty="0">
                <a:latin typeface="Times New Roman" pitchFamily="18" charset="0"/>
              </a:rPr>
              <a:t>: String</a:t>
            </a:r>
          </a:p>
          <a:p>
            <a:pPr eaLnBrk="0" hangingPunct="0">
              <a:spcBef>
                <a:spcPts val="500"/>
              </a:spcBef>
            </a:pPr>
            <a:r>
              <a:rPr lang="en-US" altLang="zh-CN" sz="1800" dirty="0">
                <a:latin typeface="Times New Roman" pitchFamily="18" charset="0"/>
              </a:rPr>
              <a:t>"Welcome to Java"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82450" y="4961979"/>
            <a:ext cx="2817283" cy="750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>
                <a:latin typeface="Times New Roman" pitchFamily="18" charset="0"/>
              </a:rPr>
              <a:t>: String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</a:rPr>
              <a:t> "Welcome to Java"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5399734" y="4152354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032617" y="446826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399734" y="4468268"/>
            <a:ext cx="632884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6032617" y="4738142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 flipV="1">
            <a:off x="5399734" y="4288880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6032617" y="500801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5399734" y="4558755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515650" y="39285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15651" y="496197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F6753-7185-41A4-AF9F-FE1478AE48DC}"/>
              </a:ext>
            </a:extLst>
          </p:cNvPr>
          <p:cNvSpPr txBox="1"/>
          <p:nvPr/>
        </p:nvSpPr>
        <p:spPr>
          <a:xfrm>
            <a:off x="1266827" y="5938578"/>
            <a:ext cx="107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直接用字符串字面量构造的字符串在常量池里，如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。用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zh-CN" altLang="en-US" dirty="0">
                <a:solidFill>
                  <a:srgbClr val="FF0000"/>
                </a:solidFill>
              </a:rPr>
              <a:t>方法构造的字符串在堆里，如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只有字面量在常量池里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 + “come”</a:t>
            </a:r>
            <a:r>
              <a:rPr lang="zh-CN" altLang="en-US" dirty="0">
                <a:solidFill>
                  <a:srgbClr val="FF0000"/>
                </a:solidFill>
              </a:rPr>
              <a:t>，而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”+new String(“come”)</a:t>
            </a:r>
            <a:r>
              <a:rPr lang="zh-CN" altLang="en-US" dirty="0">
                <a:solidFill>
                  <a:srgbClr val="FF0000"/>
                </a:solidFill>
              </a:rPr>
              <a:t>不在常量池里，在堆里。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类对象是不可变的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1868977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6488" y="40417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13" y="4014788"/>
            <a:ext cx="149383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AutoShape 7"/>
          <p:cNvCxnSpPr>
            <a:cxnSpLocks noChangeShapeType="1"/>
            <a:stCxn id="7" idx="3"/>
          </p:cNvCxnSpPr>
          <p:nvPr/>
        </p:nvCxnSpPr>
        <p:spPr bwMode="auto">
          <a:xfrm>
            <a:off x="1601788" y="4200525"/>
            <a:ext cx="720725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313238" y="41179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</a:t>
            </a:r>
          </a:p>
        </p:txBody>
      </p:sp>
      <p:cxnSp>
        <p:nvCxnSpPr>
          <p:cNvPr id="14" name="AutoShape 11"/>
          <p:cNvCxnSpPr>
            <a:cxnSpLocks noChangeShapeType="1"/>
            <a:stCxn id="13" idx="3"/>
          </p:cNvCxnSpPr>
          <p:nvPr/>
        </p:nvCxnSpPr>
        <p:spPr bwMode="auto">
          <a:xfrm>
            <a:off x="4808538" y="4275932"/>
            <a:ext cx="720725" cy="992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263" y="4976813"/>
            <a:ext cx="1565275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3536181" y="3507161"/>
            <a:ext cx="0" cy="5351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290584" y="3205157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，意味着可以自动进行垃圾回收了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314636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4809936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</p:cNvCxnSpPr>
          <p:nvPr/>
        </p:nvCxnSpPr>
        <p:spPr bwMode="auto">
          <a:xfrm flipH="1">
            <a:off x="7094538" y="5120576"/>
            <a:ext cx="3234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7417995" y="490911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8" grpId="0"/>
      <p:bldP spid="22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类：在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java.lang.Math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中，所有数学函数都是静态方法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96098" y="1868977"/>
            <a:ext cx="11065815" cy="46783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类中定义了常用的数学常量，如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 : 3.14159265358979323846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 : 2.7182818284590452354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自然对数的底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注意都是静态函数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三角函数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tan,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atan,toRadians,toDigrees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exp, log, log10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sqrt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ceil, floor, 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min, max, abs, random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691654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方法用于比较两个字符串是否包含相同的内容（</a:t>
            </a:r>
            <a:r>
              <a:rPr lang="zh-CN" altLang="en-US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字符序列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两个字符串内容相同，返回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两个字符串内容不同，返回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比较字符串内容不能直接比较二个引用变量，比较二个引用变量只是判断这二个引用变量是否指向同一个对象（如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 == s2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忽略大小写比较内容是否相同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比较部分内容是否相同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方法用于比较两个字符串的大小，即第一个不同字符的差值（字典序）。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s1.compareTo(s2)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的返回值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当两个字符串相同时，返回０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之前，返回小于０的值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之后，返回大于０的值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8346" y="1968595"/>
            <a:ext cx="11515912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equals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用于比较两个字符串的内容是否相同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("s1.equals(s2)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s1.equals(s2)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("s2.equals(s3) is " + s2.equals(s3)); 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("s2.equalsIgnoreCase(s3)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s2.equalsIgnoreCase(s3)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regionMatches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比较部分字符串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给定两个串的起始位置和长度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System.out.println("s2.regionMatches(11, s0, 0, 4)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s2.regionMatches(11, s0, 0, 4)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("s3.regionMatches(11, s0, 0, 4) is " + s3.regionMatches(11, s0, 0, 4));//false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("s3.regionMatches(true, 11, s0, 0, 4) is " + s3.regionMatches(true, 11, s0, 0, 4));//true,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358231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System.out.println("s2.startsWith(s0)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s2.startsWith(s0)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);//false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System.out.println("s2.endsWith(s0)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s2.endsWith(s0)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//true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根据字典排序比较两个字符串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s4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s5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System.out.println("s4.compareTo(s5)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s4.compareTo(s5)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);//-2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字符串长度和获取单个字符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473967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可以获取字符串的长度（不是字节数）。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(index)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方法可以获取指定位置的字符。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W’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72446" y="4438161"/>
            <a:ext cx="7004050" cy="1385888"/>
            <a:chOff x="1023938" y="3654425"/>
            <a:chExt cx="7004050" cy="1385888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023938" y="4703763"/>
              <a:ext cx="19113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message.charAt(0)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015038" y="4703763"/>
              <a:ext cx="20129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message.charAt(14)</a:t>
              </a:r>
            </a:p>
          </p:txBody>
        </p:sp>
        <p:cxnSp>
          <p:nvCxnSpPr>
            <p:cNvPr id="12" name="AutoShape 23"/>
            <p:cNvCxnSpPr>
              <a:cxnSpLocks noChangeShapeType="1"/>
              <a:stCxn id="10" idx="0"/>
              <a:endCxn id="30" idx="2"/>
            </p:cNvCxnSpPr>
            <p:nvPr/>
          </p:nvCxnSpPr>
          <p:spPr bwMode="auto">
            <a:xfrm flipV="1">
              <a:off x="19796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24"/>
            <p:cNvCxnSpPr>
              <a:cxnSpLocks noChangeShapeType="1"/>
              <a:stCxn id="11" idx="0"/>
              <a:endCxn id="44" idx="2"/>
            </p:cNvCxnSpPr>
            <p:nvPr/>
          </p:nvCxnSpPr>
          <p:spPr bwMode="auto">
            <a:xfrm flipV="1">
              <a:off x="70215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4" name="Rectangle 44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004183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方法用于连接两个字符串。例如：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s1.concat(s2);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使用加号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 + s2;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 + s2 + s3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s1.concat(s2).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(s3)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连接操作返回一个新的字符串：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类型的实例内容不可修改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截取子串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用于截取字符串的一部分，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返回新字符串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子串从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开始，直到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endIndex-1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返回字符串的子串。子串从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开始，直到字符串的结尾。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921731" y="4155587"/>
            <a:ext cx="5840412" cy="1530350"/>
            <a:chOff x="1798638" y="3654425"/>
            <a:chExt cx="5840412" cy="15303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  <p:cxnSp>
          <p:nvCxnSpPr>
            <p:cNvPr id="11" name="AutoShape 36"/>
            <p:cNvCxnSpPr>
              <a:cxnSpLocks noChangeShapeType="1"/>
              <a:stCxn id="32" idx="2"/>
              <a:endCxn id="42" idx="2"/>
            </p:cNvCxnSpPr>
            <p:nvPr/>
          </p:nvCxnSpPr>
          <p:spPr bwMode="auto">
            <a:xfrm rot="16200000" flipH="1">
              <a:off x="3779044" y="2575719"/>
              <a:ext cx="1588" cy="360045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2" name="AutoShape 37"/>
            <p:cNvCxnSpPr>
              <a:cxnSpLocks noChangeShapeType="1"/>
              <a:stCxn id="43" idx="2"/>
              <a:endCxn id="46" idx="2"/>
            </p:cNvCxnSpPr>
            <p:nvPr/>
          </p:nvCxnSpPr>
          <p:spPr bwMode="auto">
            <a:xfrm rot="16200000" flipH="1">
              <a:off x="6480175" y="3835400"/>
              <a:ext cx="1588" cy="1081088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398713" y="4848225"/>
              <a:ext cx="2622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message.substring(0, 11)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321300" y="4848225"/>
              <a:ext cx="2317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message.substring(11)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3597275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 flipV="1">
              <a:off x="6462713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0012" y="1825015"/>
            <a:ext cx="11381688" cy="40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将字符串转换成小写形式，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将字符串转换成大写形式，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trim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删除两端的空格，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字符替换，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 = " Welcome to Java ";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将字符串转换成小写形式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System.out.println("s1.toLowerCase()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s1.toLowerCase()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将字符串转换成大写形式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System.out.println("s1.toUpperCase()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s1.toUpperCase()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trim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删除两端的空格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System.out.println("s1.trim() is " + s1.trim( ) 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replace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字符替换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System.out.println(“s1.replace(s0, \”HTML\“) is ”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s1.replace(s0, “HTML”)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//Welcome to 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查找字符或字符串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76641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返回字符串中字符或字符串匹配的位置，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表示未找到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('W') returns 0.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('x')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('o‘,5) returns 9.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("come") returns 3.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11.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Java".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('a') returns 14.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字符数组和字符串间的转换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51474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将字符串转换成字符数组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char[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将字符数组转换成字符串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的构造函数，可同时初始化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 String(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new char[ ] {‘J’,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a’}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方法：静态方法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new char[ ] {‘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J’,‘a’,‘v’,‘a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’} );</a:t>
            </a:r>
          </a:p>
          <a:p>
            <a:pPr marL="0"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(2.34);  //2.34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的三角函数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86866D-42D6-4FBE-B6D7-28B2DCB4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21" y="1770710"/>
            <a:ext cx="9818358" cy="48627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D39067-316A-4D6A-93BA-031A193E34FC}"/>
              </a:ext>
            </a:extLst>
          </p:cNvPr>
          <p:cNvSpPr/>
          <p:nvPr/>
        </p:nvSpPr>
        <p:spPr>
          <a:xfrm>
            <a:off x="4625009" y="5579165"/>
            <a:ext cx="1470991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基本数据类型和字符串间的转换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343" y="1825015"/>
            <a:ext cx="11733703" cy="4382354"/>
          </a:xfrm>
          <a:prstGeom prst="rect">
            <a:avLst/>
          </a:prstGeom>
        </p:spPr>
        <p:txBody>
          <a:bodyPr/>
          <a:lstStyle/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方法将基本数据类型转换为字符串。例如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s1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(1.0);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.0”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s2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(true);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true”</a:t>
            </a:r>
          </a:p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字符串转换为基本类型：利用包装类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Boolean.parseBoolean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142295" cy="466806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回文是指顺读和倒读都一样的词语。例如“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mom”,  “dad”, ”noon”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都是回文。编写程序，判断一个字符串是否是回文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s)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first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low = 0;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last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- 1;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while (low &lt; high) {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(low)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(high)) return false; // Not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low++;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high--;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return true; // The string is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10832" y="2861565"/>
            <a:ext cx="3615439" cy="1360493"/>
            <a:chOff x="7589005" y="2878343"/>
            <a:chExt cx="3615439" cy="1360493"/>
          </a:xfrm>
        </p:grpSpPr>
        <p:cxnSp>
          <p:nvCxnSpPr>
            <p:cNvPr id="48" name="AutoShape 11"/>
            <p:cNvCxnSpPr>
              <a:cxnSpLocks noChangeShapeType="1"/>
            </p:cNvCxnSpPr>
            <p:nvPr/>
          </p:nvCxnSpPr>
          <p:spPr bwMode="auto">
            <a:xfrm>
              <a:off x="10831588" y="3278519"/>
              <a:ext cx="0" cy="3084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2" name="组合 51"/>
            <p:cNvGrpSpPr/>
            <p:nvPr/>
          </p:nvGrpSpPr>
          <p:grpSpPr>
            <a:xfrm>
              <a:off x="7589005" y="2878343"/>
              <a:ext cx="3615439" cy="1360493"/>
              <a:chOff x="7556736" y="3021327"/>
              <a:chExt cx="3615439" cy="1360493"/>
            </a:xfrm>
          </p:grpSpPr>
          <p:grpSp>
            <p:nvGrpSpPr>
              <p:cNvPr id="6" name="组合 5"/>
              <p:cNvGrpSpPr>
                <a:grpSpLocks/>
              </p:cNvGrpSpPr>
              <p:nvPr/>
            </p:nvGrpSpPr>
            <p:grpSpPr bwMode="auto">
              <a:xfrm>
                <a:off x="7676016" y="3661095"/>
                <a:ext cx="3496159" cy="720725"/>
                <a:chOff x="1798636" y="3654425"/>
                <a:chExt cx="2519359" cy="720725"/>
              </a:xfrm>
            </p:grpSpPr>
            <p:grpSp>
              <p:nvGrpSpPr>
                <p:cNvPr id="7" name="Group 4"/>
                <p:cNvGrpSpPr>
                  <a:grpSpLocks/>
                </p:cNvGrpSpPr>
                <p:nvPr/>
              </p:nvGrpSpPr>
              <p:grpSpPr bwMode="auto">
                <a:xfrm>
                  <a:off x="1798636" y="4014788"/>
                  <a:ext cx="2519359" cy="360362"/>
                  <a:chOff x="924" y="2529"/>
                  <a:chExt cx="1587" cy="227"/>
                </a:xfrm>
              </p:grpSpPr>
              <p:sp>
                <p:nvSpPr>
                  <p:cNvPr id="32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sz="1800" dirty="0"/>
                  </a:p>
                </p:txBody>
              </p:sp>
              <p:sp>
                <p:nvSpPr>
                  <p:cNvPr id="3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51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落</a:t>
                    </a:r>
                    <a:endParaRPr lang="en-US" altLang="zh-CN" sz="1800" dirty="0"/>
                  </a:p>
                </p:txBody>
              </p:sp>
              <p:sp>
                <p:nvSpPr>
                  <p:cNvPr id="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376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桂</a:t>
                    </a:r>
                    <a:endParaRPr lang="en-US" altLang="zh-CN" sz="1800" dirty="0"/>
                  </a:p>
                </p:txBody>
              </p:sp>
              <p:sp>
                <p:nvSpPr>
                  <p:cNvPr id="3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花</a:t>
                    </a:r>
                    <a:endParaRPr lang="en-US" altLang="zh-CN" sz="1800" dirty="0"/>
                  </a:p>
                </p:txBody>
              </p:sp>
              <p:sp>
                <p:nvSpPr>
                  <p:cNvPr id="3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30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桂</a:t>
                    </a:r>
                    <a:endParaRPr lang="en-US" altLang="zh-CN" dirty="0"/>
                  </a:p>
                </p:txBody>
              </p:sp>
              <p:sp>
                <p:nvSpPr>
                  <p:cNvPr id="3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落</a:t>
                    </a:r>
                    <a:endParaRPr lang="en-US" altLang="zh-CN" dirty="0"/>
                  </a:p>
                </p:txBody>
              </p:sp>
              <p:sp>
                <p:nvSpPr>
                  <p:cNvPr id="3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28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" name="Group 20"/>
                <p:cNvGrpSpPr>
                  <a:grpSpLocks/>
                </p:cNvGrpSpPr>
                <p:nvPr/>
              </p:nvGrpSpPr>
              <p:grpSpPr bwMode="auto">
                <a:xfrm>
                  <a:off x="1798636" y="3654425"/>
                  <a:ext cx="2519359" cy="360363"/>
                  <a:chOff x="1133" y="2302"/>
                  <a:chExt cx="1587" cy="227"/>
                </a:xfrm>
              </p:grpSpPr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  <p:sp>
                <p:nvSpPr>
                  <p:cNvPr id="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039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4</a:t>
                    </a:r>
                  </a:p>
                </p:txBody>
              </p:sp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266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49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6</a:t>
                    </a:r>
                  </a:p>
                </p:txBody>
              </p:sp>
            </p:grpSp>
          </p:grpSp>
          <p:cxnSp>
            <p:nvCxnSpPr>
              <p:cNvPr id="47" name="AutoShape 11"/>
              <p:cNvCxnSpPr>
                <a:cxnSpLocks noChangeShapeType="1"/>
              </p:cNvCxnSpPr>
              <p:nvPr/>
            </p:nvCxnSpPr>
            <p:spPr bwMode="auto">
              <a:xfrm>
                <a:off x="7818539" y="3394567"/>
                <a:ext cx="0" cy="3084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10536475" y="3029716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56736" y="3021327"/>
                <a:ext cx="523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low</a:t>
                </a:r>
                <a:endParaRPr lang="zh-CN" altLang="en-US" dirty="0"/>
              </a:p>
            </p:txBody>
          </p:sp>
          <p:cxnSp>
            <p:nvCxnSpPr>
              <p:cNvPr id="51" name="AutoShape 11"/>
              <p:cNvCxnSpPr>
                <a:cxnSpLocks noChangeShapeType="1"/>
              </p:cNvCxnSpPr>
              <p:nvPr/>
            </p:nvCxnSpPr>
            <p:spPr bwMode="auto">
              <a:xfrm>
                <a:off x="7819937" y="3546967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AutoShape 11"/>
              <p:cNvCxnSpPr>
                <a:cxnSpLocks noChangeShapeType="1"/>
              </p:cNvCxnSpPr>
              <p:nvPr/>
            </p:nvCxnSpPr>
            <p:spPr bwMode="auto">
              <a:xfrm>
                <a:off x="10327449" y="3548803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/** Main method */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Prompt the user to enter a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("Enter a string:");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output = "";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(s))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else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not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Display the result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(null, output);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400" y="1280160"/>
            <a:ext cx="11473967" cy="49272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类一旦初始化完成，字符串就是不可修改的。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StringBuffer(final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类）初始化后还可以修改字符串。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修改缓冲区的方法是同步（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）的，更适合多线程环境。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线程不安全，与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工作机制类似。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由于可修改字符串，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类没有的一些函数，例如：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仅以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2053" y="1754676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用于处理可变内容的字符串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方法在字符串的结尾追加数据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insert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方法在指定位置上插入数据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reverse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方法翻转字符串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replace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方法替换字符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方法返回缓冲区的容量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方法返回缓冲区中字符的个数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方法设置缓冲区的长度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方法返回指定位置的字符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方法设置指定位置的字符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51" y="119307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修改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中的字符串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77753" y="1737092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追加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删除：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Welcome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76021" y="2130425"/>
            <a:ext cx="6796088" cy="155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StringBuffer bf = new StringBuffer();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(“Welcome”);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(‘ ‘);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(“to 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(“Java”);</a:t>
            </a:r>
          </a:p>
          <a:p>
            <a:pPr algn="l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bf.toString</a:t>
            </a:r>
            <a:r>
              <a:rPr lang="en-US" altLang="zh-CN" dirty="0"/>
              <a:t>()); //Welcome to Java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32059" y="4383943"/>
            <a:ext cx="53358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bf.insert</a:t>
            </a:r>
            <a:r>
              <a:rPr lang="en-US" altLang="zh-CN" dirty="0"/>
              <a:t>(11,”HTML and ”) //Welcome to HTML and JAVA</a:t>
            </a:r>
            <a:endParaRPr lang="zh-CN" altLang="en-US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84815" y="5299075"/>
            <a:ext cx="67960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</a:t>
            </a:r>
            <a:r>
              <a:rPr lang="en-US" altLang="zh-CN" dirty="0">
                <a:solidFill>
                  <a:schemeClr val="accent2"/>
                </a:solidFill>
              </a:rPr>
              <a:t>(8,11); //Welcome Java,</a:t>
            </a:r>
            <a:r>
              <a:rPr lang="zh-CN" altLang="en-US" dirty="0">
                <a:solidFill>
                  <a:schemeClr val="accent2"/>
                </a:solidFill>
              </a:rPr>
              <a:t>不含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bf.deleteCharAt</a:t>
            </a:r>
            <a:r>
              <a:rPr lang="en-US" altLang="zh-CN" dirty="0">
                <a:solidFill>
                  <a:schemeClr val="accent2"/>
                </a:solidFill>
              </a:rPr>
              <a:t>(8);//Welcome o Java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bf.reverse</a:t>
            </a:r>
            <a:r>
              <a:rPr lang="en-US" altLang="zh-CN" dirty="0">
                <a:solidFill>
                  <a:schemeClr val="accent2"/>
                </a:solidFill>
              </a:rPr>
              <a:t>(); //</a:t>
            </a:r>
            <a:r>
              <a:rPr lang="en-US" altLang="zh-CN" dirty="0" err="1">
                <a:solidFill>
                  <a:schemeClr val="accent2"/>
                </a:solidFill>
              </a:rPr>
              <a:t>avaJ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ot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emocleW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bf.replace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  <a:r>
              <a:rPr lang="zh-CN" altLang="en-US" dirty="0">
                <a:solidFill>
                  <a:schemeClr val="accent2"/>
                </a:solidFill>
              </a:rPr>
              <a:t>，“</a:t>
            </a:r>
            <a:r>
              <a:rPr lang="en-US" altLang="zh-CN" dirty="0">
                <a:solidFill>
                  <a:schemeClr val="accent2"/>
                </a:solidFill>
              </a:rPr>
              <a:t>HTML”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;//Welcome to HTML</a:t>
            </a:r>
            <a:r>
              <a:rPr lang="zh-CN" altLang="en-US" dirty="0">
                <a:solidFill>
                  <a:schemeClr val="accent2"/>
                </a:solidFill>
              </a:rPr>
              <a:t>，不含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</a:p>
          <a:p>
            <a:pPr algn="l"/>
            <a:r>
              <a:rPr lang="en-US" altLang="zh-CN" dirty="0" err="1"/>
              <a:t>bf.setCharAt</a:t>
            </a:r>
            <a:r>
              <a:rPr lang="en-US" altLang="zh-CN" dirty="0"/>
              <a:t>(0,’w’);//welcome to Java</a:t>
            </a:r>
          </a:p>
          <a:p>
            <a:pPr algn="l"/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33294" y="3128074"/>
            <a:ext cx="549226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所有对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对象内容进行修改的方法，都返回指向相同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对象的引用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 = new StringBuffer();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bf1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("Welcome "); 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bf2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("to ");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bf3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("Java");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assert bf==bf1 &amp;&amp; bf==bf2 &amp;&amp; bf == bf3;</a:t>
            </a: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因此以上语句可以直接写成：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bf.append</a:t>
            </a:r>
            <a:r>
              <a:rPr lang="en-US" altLang="zh-CN" sz="1600" dirty="0">
                <a:solidFill>
                  <a:srgbClr val="FF0000"/>
                </a:solidFill>
              </a:rPr>
              <a:t>("Welcome ").append("to ").append("Java");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26161" y="177226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从缓冲区返回字符串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：返回缓冲区容量。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 &lt;= capacity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当字符串长度超过缓冲区容量，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会自动增加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：返回缓冲区中字符数量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newLength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：设置缓冲区长度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(index)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：返回下标为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index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的字符</a:t>
            </a: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936" y="115790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71183" y="1684338"/>
            <a:ext cx="9676301" cy="4678362"/>
          </a:xfrm>
          <a:prstGeom prst="rect">
            <a:avLst/>
          </a:prstGeom>
        </p:spPr>
        <p:txBody>
          <a:bodyPr/>
          <a:lstStyle/>
          <a:p>
            <a:pPr marL="476250" indent="-476250"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编写程序，检查回文。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85900" y="2176859"/>
            <a:ext cx="880647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itchFamily="34" charset="0"/>
              </a:rPr>
              <a:t>public static </a:t>
            </a:r>
            <a:r>
              <a:rPr lang="en-US" altLang="zh-CN" dirty="0" err="1">
                <a:latin typeface="Verdana" pitchFamily="34" charset="0"/>
              </a:rPr>
              <a:t>boolean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 err="1">
                <a:latin typeface="Verdana" pitchFamily="34" charset="0"/>
              </a:rPr>
              <a:t>isPalindrome</a:t>
            </a:r>
            <a:r>
              <a:rPr lang="en-US" altLang="zh-CN" dirty="0">
                <a:latin typeface="Verdana" pitchFamily="34" charset="0"/>
              </a:rPr>
              <a:t>(String s) {		</a:t>
            </a:r>
          </a:p>
          <a:p>
            <a:r>
              <a:rPr lang="en-US" altLang="zh-CN" dirty="0">
                <a:latin typeface="Verdana" pitchFamily="34" charset="0"/>
              </a:rPr>
              <a:t>		</a:t>
            </a:r>
          </a:p>
          <a:p>
            <a:r>
              <a:rPr lang="en-US" altLang="zh-CN" dirty="0">
                <a:latin typeface="Verdana" pitchFamily="34" charset="0"/>
              </a:rPr>
              <a:t>// Create a new string that is the reversal of s</a:t>
            </a:r>
          </a:p>
          <a:p>
            <a:r>
              <a:rPr lang="en-US" altLang="zh-CN" dirty="0">
                <a:latin typeface="Verdana" pitchFamily="34" charset="0"/>
              </a:rPr>
              <a:t>	String s2 = reverse(s);		</a:t>
            </a:r>
          </a:p>
          <a:p>
            <a:r>
              <a:rPr lang="en-US" altLang="zh-CN" dirty="0">
                <a:latin typeface="Verdana" pitchFamily="34" charset="0"/>
              </a:rPr>
              <a:t>// Compare if the reversal is the same as the original string		return s2.equals(s);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</a:p>
          <a:p>
            <a:endParaRPr lang="en-US" altLang="zh-CN" sz="1800" dirty="0">
              <a:latin typeface="Verdana" pitchFamily="34" charset="0"/>
            </a:endParaRPr>
          </a:p>
          <a:p>
            <a:r>
              <a:rPr lang="en-US" altLang="zh-CN" dirty="0">
                <a:latin typeface="Verdana" pitchFamily="34" charset="0"/>
              </a:rPr>
              <a:t>public static String reverse(String s) {		</a:t>
            </a:r>
          </a:p>
          <a:p>
            <a:r>
              <a:rPr lang="en-US" altLang="zh-CN" dirty="0">
                <a:latin typeface="Verdana" pitchFamily="34" charset="0"/>
              </a:rPr>
              <a:t>	StringBuffer </a:t>
            </a:r>
            <a:r>
              <a:rPr lang="en-US" altLang="zh-CN" dirty="0" err="1">
                <a:latin typeface="Verdana" pitchFamily="34" charset="0"/>
              </a:rPr>
              <a:t>strBuf</a:t>
            </a:r>
            <a:r>
              <a:rPr lang="en-US" altLang="zh-CN" dirty="0">
                <a:latin typeface="Verdana" pitchFamily="34" charset="0"/>
              </a:rPr>
              <a:t> = new StringBuffer(s);		</a:t>
            </a:r>
          </a:p>
          <a:p>
            <a:r>
              <a:rPr lang="en-US" altLang="zh-CN" dirty="0">
                <a:latin typeface="Verdana" pitchFamily="34" charset="0"/>
              </a:rPr>
              <a:t>	</a:t>
            </a:r>
            <a:r>
              <a:rPr lang="en-US" altLang="zh-CN" dirty="0" err="1">
                <a:latin typeface="Verdana" pitchFamily="34" charset="0"/>
              </a:rPr>
              <a:t>strBuf.reverse</a:t>
            </a:r>
            <a:r>
              <a:rPr lang="en-US" altLang="zh-CN" dirty="0">
                <a:latin typeface="Verdana" pitchFamily="34" charset="0"/>
              </a:rPr>
              <a:t>();		</a:t>
            </a:r>
          </a:p>
          <a:p>
            <a:r>
              <a:rPr lang="en-US" altLang="zh-CN" dirty="0">
                <a:latin typeface="Verdana" pitchFamily="34" charset="0"/>
              </a:rPr>
              <a:t>	return </a:t>
            </a:r>
            <a:r>
              <a:rPr lang="en-US" altLang="zh-CN" dirty="0" err="1">
                <a:latin typeface="Verdana" pitchFamily="34" charset="0"/>
              </a:rPr>
              <a:t>strBuf.toString</a:t>
            </a:r>
            <a:r>
              <a:rPr lang="en-US" altLang="zh-CN" dirty="0">
                <a:latin typeface="Verdana" pitchFamily="34" charset="0"/>
              </a:rPr>
              <a:t>();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  <a:endParaRPr lang="en-US" altLang="zh-CN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7" y="1341438"/>
            <a:ext cx="11221071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JDK1.5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开始提供了格式化控制台输出方法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格式化字符串，后面跟要打印的变量列表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格式化字符串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String.format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返回一个格式化好了的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格式描述符：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$]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[flags][width][.precision]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，其中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可选的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是一个十进制整数，用于表明参数在参数列表中的位置。第一个参数由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"1$"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引用，第二个参数由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"2$"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：应该如何格式化参数的字符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%c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十进制整数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%f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科学计数法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 s = </a:t>
            </a:r>
            <a:r>
              <a:rPr lang="en-US" altLang="zh-CN" sz="2400" dirty="0" err="1"/>
              <a:t>String.format</a:t>
            </a:r>
            <a:r>
              <a:rPr lang="en-US" altLang="zh-CN" sz="2400" dirty="0"/>
              <a:t>(“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%1$d,%2$s”, 99,“abc”); //</a:t>
            </a:r>
            <a:r>
              <a:rPr lang="zh-CN" altLang="en-US" sz="2400" dirty="0"/>
              <a:t>结果</a:t>
            </a:r>
            <a:r>
              <a:rPr lang="en-US" altLang="zh-CN" sz="2400" dirty="0"/>
              <a:t>”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99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8" y="1341438"/>
            <a:ext cx="9430116" cy="4678362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TestPrintf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false);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true);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("character : %4c\n", 'a');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("integer : %6d, %6d\n", 100, 200);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("double : %7.2f\n", 12.345);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("String : %7s\n", "hello");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的指数函数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6A723-B334-4D8C-ADB6-8BA44B09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19830"/>
            <a:ext cx="11049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的取整函数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1897E4-0151-44D8-8C99-30D33AC9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" y="2067405"/>
            <a:ext cx="1162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8092" y="1921730"/>
            <a:ext cx="10687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类型的随机数，可以用它写出简单的表达式来生成任意范围的随机数，如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10);		//[0,10)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50+(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)*50);		//[50,100)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一般地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)*b)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编写生成随机字符的方法。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中每个字符对应一个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FFFF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。要生成一个随机字符，就是产生一个从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之间的随机数。所以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计算表达式为：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* (65535 + 1))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-285750">
              <a:buFont typeface="Wingdings" pitchFamily="2" charset="2"/>
              <a:buChar char="u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-285750"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英文大、小写字母的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是一串连续的整数，如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的编码是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	int 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=‘a’//x = 97 ,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可以自动转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由于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类型可自动地被转换为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类型，所以我们可以使用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字符字面量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代表整数值：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‘a’(97), ‘b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(98)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…, ‘z’(122)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因此，随机生成从‘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之间的字符就等于生成‘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之间的随机数，又因为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可以使用字符字面量代表对应整数值，因此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可用下面表达式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(char)(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 * (‘z’-’a’+1)))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随机产生从‘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a’-‘z’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将上面讨论一般化，按如下表达式，可以生成任意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ch1&lt;ch2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）之间的随机字符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(char)(ch1+(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Math.rabdom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()*(ch2-ch1+1)))</a:t>
            </a:r>
          </a:p>
          <a:p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RandomCharacter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/** Generate a random character between ch1 and ch2 */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public static char </a:t>
            </a:r>
            <a:r>
              <a:rPr lang="en-US" altLang="zh-CN" dirty="0" err="1">
                <a:solidFill>
                  <a:srgbClr val="FF0000"/>
                </a:solidFill>
              </a:rPr>
              <a:t>getRandomCharacter</a:t>
            </a:r>
            <a:r>
              <a:rPr lang="en-US" altLang="zh-CN" dirty="0">
                <a:solidFill>
                  <a:srgbClr val="FF0000"/>
                </a:solidFill>
              </a:rPr>
              <a:t>(char ch1, char ch2)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return (char) (ch1 + 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Math.random</a:t>
            </a:r>
            <a:r>
              <a:rPr lang="en-US" altLang="zh-CN" dirty="0">
                <a:solidFill>
                  <a:srgbClr val="FF0000"/>
                </a:solidFill>
              </a:rPr>
              <a:t>( ) * (ch2 - ch1 + 1)));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lowercase letter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getRandomLowerCaseLetter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('a', 'z');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digit character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getRandomDigitCharacter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('0', '9');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2|8.2|2.8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9|92.8|19.8|32.9|36.7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0.1|14|19.6|75.8|31.8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2.5|7.9|4|5.2|19.4|24|13.6|4.6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4771</Words>
  <Application>Microsoft Office PowerPoint</Application>
  <PresentationFormat>宽屏</PresentationFormat>
  <Paragraphs>596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Calibri Light</vt:lpstr>
      <vt:lpstr>Verdana</vt:lpstr>
      <vt:lpstr>Times New Roman</vt:lpstr>
      <vt:lpstr>等线</vt:lpstr>
      <vt:lpstr>华文新魏</vt:lpstr>
      <vt:lpstr>Calibri</vt:lpstr>
      <vt:lpstr>Arial</vt:lpstr>
      <vt:lpstr>微软雅黑</vt:lpstr>
      <vt:lpstr>华文细黑</vt:lpstr>
      <vt:lpstr>宋体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343</cp:revision>
  <dcterms:created xsi:type="dcterms:W3CDTF">2018-01-23T14:33:00Z</dcterms:created>
  <dcterms:modified xsi:type="dcterms:W3CDTF">2022-02-21T12:28:05Z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