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77" r:id="rId6"/>
    <p:sldId id="267" r:id="rId7"/>
    <p:sldId id="276" r:id="rId8"/>
    <p:sldId id="278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7104063" cy="10234613"/>
  <p:embeddedFontLst>
    <p:embeddedFont>
      <p:font typeface="华文细黑" panose="0201060004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方法的定义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调用方法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方法的参数传递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方法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4921661"/>
            <a:ext cx="378101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6.5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方法局部变量的作用域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4830856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调用堆栈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64076" y="1807431"/>
            <a:ext cx="9623546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每当调用一个方法时，系统将该方法参数、局部变量存储在一个内存区域中，这个内存区域称为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调用堆栈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 stack)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。当方法结束返回到调用者时，系统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释放相应的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调用栈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50639" y="3162300"/>
            <a:ext cx="1679575" cy="2947988"/>
            <a:chOff x="660400" y="3162300"/>
            <a:chExt cx="1680268" cy="2947432"/>
          </a:xfrm>
        </p:grpSpPr>
        <p:sp>
          <p:nvSpPr>
            <p:cNvPr id="11" name="矩形 10"/>
            <p:cNvSpPr/>
            <p:nvPr/>
          </p:nvSpPr>
          <p:spPr bwMode="auto">
            <a:xfrm>
              <a:off x="766807" y="4717757"/>
              <a:ext cx="1467455" cy="1022157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k :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   </a:t>
              </a:r>
              <a:r>
                <a:rPr lang="en-US" altLang="zh-CN" sz="1600" dirty="0" err="1">
                  <a:latin typeface="+mj-ea"/>
                  <a:ea typeface="+mj-ea"/>
                </a:rPr>
                <a:t>i</a:t>
              </a:r>
              <a:r>
                <a:rPr lang="en-US" altLang="zh-CN" sz="1600" dirty="0">
                  <a:latin typeface="+mj-ea"/>
                  <a:ea typeface="+mj-ea"/>
                </a:rPr>
                <a:t> : 5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660400" y="5740400"/>
              <a:ext cx="16802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调用</a:t>
              </a:r>
              <a:r>
                <a:rPr lang="en-US" altLang="zh-CN"/>
                <a:t>main</a:t>
              </a:r>
              <a:r>
                <a:rPr lang="zh-CN" altLang="en-US"/>
                <a:t>方法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767109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1917539" y="3162300"/>
            <a:ext cx="1606550" cy="2947988"/>
            <a:chOff x="2527300" y="3162300"/>
            <a:chExt cx="1606530" cy="2947432"/>
          </a:xfrm>
        </p:grpSpPr>
        <p:sp>
          <p:nvSpPr>
            <p:cNvPr id="15" name="矩形 14"/>
            <p:cNvSpPr/>
            <p:nvPr/>
          </p:nvSpPr>
          <p:spPr bwMode="auto">
            <a:xfrm>
              <a:off x="2597149" y="4717757"/>
              <a:ext cx="1466832" cy="102215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k :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i : 5</a:t>
              </a:r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2527300" y="5740400"/>
              <a:ext cx="16065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调用</a:t>
              </a:r>
              <a:r>
                <a:rPr lang="en-US" altLang="zh-CN"/>
                <a:t>max</a:t>
              </a:r>
              <a:r>
                <a:rPr lang="zh-CN" altLang="en-US"/>
                <a:t>方法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597149" y="3695599"/>
              <a:ext cx="1466832" cy="102215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max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result : 5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num2 : 2</a:t>
              </a:r>
            </a:p>
            <a:p>
              <a:pPr>
                <a:defRPr/>
              </a:pPr>
              <a:r>
                <a:rPr lang="en-US" altLang="zh-CN" sz="1600" dirty="0">
                  <a:latin typeface="+mj-ea"/>
                  <a:ea typeface="+mj-ea"/>
                </a:rPr>
                <a:t>    num1 : 5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2597140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797139" y="3154363"/>
            <a:ext cx="1606550" cy="2947987"/>
            <a:chOff x="4394200" y="3162300"/>
            <a:chExt cx="1606530" cy="2947432"/>
          </a:xfrm>
        </p:grpSpPr>
        <p:sp>
          <p:nvSpPr>
            <p:cNvPr id="20" name="矩形 19"/>
            <p:cNvSpPr/>
            <p:nvPr/>
          </p:nvSpPr>
          <p:spPr bwMode="auto">
            <a:xfrm>
              <a:off x="4444999" y="4717757"/>
              <a:ext cx="1466832" cy="102215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main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k : 5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j : 2</a:t>
              </a:r>
            </a:p>
            <a:p>
              <a:pPr>
                <a:defRPr/>
              </a:pPr>
              <a:r>
                <a:rPr lang="en-US" altLang="zh-CN" sz="1600">
                  <a:latin typeface="+mj-ea"/>
                  <a:ea typeface="+mj-ea"/>
                </a:rPr>
                <a:t>       i : 5</a:t>
              </a:r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4394200" y="5740400"/>
              <a:ext cx="16065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max</a:t>
              </a:r>
              <a:r>
                <a:rPr lang="zh-CN" altLang="en-US"/>
                <a:t>方法结束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4444980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19"/>
          <p:cNvGrpSpPr>
            <a:grpSpLocks/>
          </p:cNvGrpSpPr>
          <p:nvPr/>
        </p:nvGrpSpPr>
        <p:grpSpPr bwMode="auto">
          <a:xfrm>
            <a:off x="5651339" y="3162300"/>
            <a:ext cx="1679575" cy="2947988"/>
            <a:chOff x="6261100" y="3162300"/>
            <a:chExt cx="1680268" cy="2947432"/>
          </a:xfrm>
        </p:grpSpPr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>
              <a:off x="6261100" y="5740400"/>
              <a:ext cx="16802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main</a:t>
              </a:r>
              <a:r>
                <a:rPr lang="zh-CN" altLang="en-US"/>
                <a:t>方法结束</a:t>
              </a: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6367809" y="3162300"/>
              <a:ext cx="1466850" cy="25781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 bwMode="auto">
          <a:xfrm>
            <a:off x="3432014" y="43624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2014" y="45847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432014" y="53848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432014" y="56070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432014" y="409575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5292564" y="5118100"/>
            <a:ext cx="44450" cy="4603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32" name="肘形连接符 31"/>
          <p:cNvCxnSpPr>
            <a:cxnSpLocks noChangeShapeType="1"/>
            <a:stCxn id="28" idx="6"/>
            <a:endCxn id="26" idx="6"/>
          </p:cNvCxnSpPr>
          <p:nvPr/>
        </p:nvCxnSpPr>
        <p:spPr bwMode="auto">
          <a:xfrm flipV="1">
            <a:off x="3476464" y="4384675"/>
            <a:ext cx="1588" cy="1022350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3" name="肘形连接符 32"/>
          <p:cNvCxnSpPr>
            <a:cxnSpLocks noChangeShapeType="1"/>
            <a:stCxn id="29" idx="6"/>
            <a:endCxn id="27" idx="6"/>
          </p:cNvCxnSpPr>
          <p:nvPr/>
        </p:nvCxnSpPr>
        <p:spPr bwMode="auto">
          <a:xfrm flipV="1">
            <a:off x="3476464" y="4606925"/>
            <a:ext cx="1588" cy="1022350"/>
          </a:xfrm>
          <a:prstGeom prst="bentConnector3">
            <a:avLst>
              <a:gd name="adj1" fmla="val 8997171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4" name="形状 46"/>
          <p:cNvCxnSpPr>
            <a:cxnSpLocks noChangeShapeType="1"/>
            <a:stCxn id="30" idx="6"/>
            <a:endCxn id="31" idx="6"/>
          </p:cNvCxnSpPr>
          <p:nvPr/>
        </p:nvCxnSpPr>
        <p:spPr bwMode="auto">
          <a:xfrm>
            <a:off x="3476464" y="4117975"/>
            <a:ext cx="1860550" cy="1022350"/>
          </a:xfrm>
          <a:prstGeom prst="bentConnector3">
            <a:avLst>
              <a:gd name="adj1" fmla="val 11228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BA8207-F2F8-41F8-A257-F8A5A924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65" y="2932113"/>
            <a:ext cx="4759816" cy="25785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方法的参数传递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43438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如果方法声明中包含形参，调用方法时，必须提供实参。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实参的类型必须与形参的类型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兼容：如子类实参可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传递给父类形参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实参顺序必须与形参的顺序一致。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基本数据类型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的实参值的副本被传递给方法的形参。方法内部对形参的修改不影响实参值。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 by value)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对象类型的参数是引用调用（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Call by reference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）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550" y="2393950"/>
            <a:ext cx="7335838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n) {  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3);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正确</a:t>
            </a:r>
          </a:p>
          <a:p>
            <a:pPr marL="469900" indent="-46990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(3, “Hello”);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D23986B-A95C-441E-8D93-04365D25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3092710"/>
            <a:ext cx="1152526" cy="431800"/>
          </a:xfrm>
          <a:prstGeom prst="rect">
            <a:avLst/>
          </a:prstGeom>
          <a:solidFill>
            <a:srgbClr val="FF9900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实参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1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57173FD-0CC3-43B4-9E01-46412766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239" y="4029335"/>
            <a:ext cx="1152526" cy="431800"/>
          </a:xfrm>
          <a:prstGeom prst="rect">
            <a:avLst/>
          </a:prstGeom>
          <a:solidFill>
            <a:srgbClr val="66FF66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形参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1</a:t>
            </a:r>
          </a:p>
        </p:txBody>
      </p:sp>
      <p:cxnSp>
        <p:nvCxnSpPr>
          <p:cNvPr id="25" name="AutoShape 7">
            <a:extLst>
              <a:ext uri="{FF2B5EF4-FFF2-40B4-BE49-F238E27FC236}">
                <a16:creationId xmlns:a16="http://schemas.microsoft.com/office/drawing/2014/main" id="{0C2E2956-9989-4CE2-AA35-F82AD9F2550F}"/>
              </a:ext>
            </a:extLst>
          </p:cNvPr>
          <p:cNvCxnSpPr>
            <a:cxnSpLocks noChangeShapeType="1"/>
            <a:stCxn id="23" idx="3"/>
            <a:endCxn id="24" idx="0"/>
          </p:cNvCxnSpPr>
          <p:nvPr/>
        </p:nvCxnSpPr>
        <p:spPr bwMode="auto">
          <a:xfrm>
            <a:off x="9720264" y="3308610"/>
            <a:ext cx="503238" cy="7207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5BD09B70-8DE6-4203-89A0-B944ABCA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1338" y="3518160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FC580182-EF41-49D1-A3CA-923AC7FA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169" y="4683385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基本类型参数是传值调用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方法的参数传递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传递值参示例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465992" y="1784123"/>
            <a:ext cx="10752993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TestPassByValue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num1 = 1;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num2 = 2;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调用</a:t>
            </a:r>
            <a:r>
              <a:rPr lang="en-US" altLang="zh-CN" dirty="0"/>
              <a:t>swap</a:t>
            </a:r>
            <a:r>
              <a:rPr lang="zh-CN" altLang="en-US" dirty="0"/>
              <a:t>方法之前：</a:t>
            </a:r>
            <a:r>
              <a:rPr lang="en-US" altLang="zh-CN" dirty="0"/>
              <a:t>num1 = " + num1 + "</a:t>
            </a:r>
            <a:r>
              <a:rPr lang="zh-CN" altLang="en-US" dirty="0"/>
              <a:t>，</a:t>
            </a:r>
            <a:r>
              <a:rPr lang="en-US" altLang="zh-CN" dirty="0"/>
              <a:t>num2 = " +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swap(num1,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调用</a:t>
            </a:r>
            <a:r>
              <a:rPr lang="en-US" altLang="zh-CN" dirty="0"/>
              <a:t>swap</a:t>
            </a:r>
            <a:r>
              <a:rPr lang="zh-CN" altLang="en-US" dirty="0"/>
              <a:t>方法之后：</a:t>
            </a:r>
            <a:r>
              <a:rPr lang="en-US" altLang="zh-CN" dirty="0"/>
              <a:t>num1 = " + num1 + "</a:t>
            </a:r>
            <a:r>
              <a:rPr lang="zh-CN" altLang="en-US" dirty="0"/>
              <a:t>，</a:t>
            </a:r>
            <a:r>
              <a:rPr lang="en-US" altLang="zh-CN" dirty="0"/>
              <a:t>num2 = " + num2);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swap(</a:t>
            </a:r>
            <a:r>
              <a:rPr lang="en-US" altLang="zh-CN" dirty="0" err="1"/>
              <a:t>int</a:t>
            </a:r>
            <a:r>
              <a:rPr lang="en-US" altLang="zh-CN" dirty="0"/>
              <a:t> n1, </a:t>
            </a:r>
            <a:r>
              <a:rPr lang="en-US" altLang="zh-CN" dirty="0" err="1"/>
              <a:t>int</a:t>
            </a:r>
            <a:r>
              <a:rPr lang="en-US" altLang="zh-CN" dirty="0"/>
              <a:t> n2)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</a:t>
            </a:r>
            <a:r>
              <a:rPr lang="zh-CN" altLang="en-US" dirty="0"/>
              <a:t>在</a:t>
            </a:r>
            <a:r>
              <a:rPr lang="en-US" altLang="zh-CN" dirty="0"/>
              <a:t>swap</a:t>
            </a:r>
            <a:r>
              <a:rPr lang="zh-CN" altLang="en-US" dirty="0"/>
              <a:t>方法内：</a:t>
            </a:r>
            <a:r>
              <a:rPr lang="en-US" altLang="zh-CN" dirty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("\t\t</a:t>
            </a:r>
            <a:r>
              <a:rPr lang="zh-CN" altLang="en-US" dirty="0"/>
              <a:t>交换之前：</a:t>
            </a:r>
            <a:r>
              <a:rPr lang="en-US" altLang="zh-CN" dirty="0"/>
              <a:t>n1 = " + n1 + "</a:t>
            </a:r>
            <a:r>
              <a:rPr lang="zh-CN" altLang="en-US" dirty="0"/>
              <a:t>，</a:t>
            </a:r>
            <a:r>
              <a:rPr lang="en-US" altLang="zh-CN" dirty="0"/>
              <a:t>n2 = " + n2);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temp = n1;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n1 = n2;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n2 = temp;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("\t\t</a:t>
            </a:r>
            <a:r>
              <a:rPr lang="zh-CN" altLang="en-US" dirty="0"/>
              <a:t>交换之后：</a:t>
            </a:r>
            <a:r>
              <a:rPr lang="en-US" altLang="zh-CN" dirty="0"/>
              <a:t>n1 = " + n1 + "</a:t>
            </a:r>
            <a:r>
              <a:rPr lang="zh-CN" altLang="en-US" dirty="0"/>
              <a:t>，</a:t>
            </a:r>
            <a:r>
              <a:rPr lang="en-US" altLang="zh-CN" dirty="0"/>
              <a:t>n2 = " + n2);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BE5E7-8F15-43D8-B1AC-5593CE7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827" y="4050237"/>
            <a:ext cx="1357435" cy="431800"/>
          </a:xfrm>
          <a:prstGeom prst="rect">
            <a:avLst/>
          </a:prstGeom>
          <a:solidFill>
            <a:srgbClr val="FF9900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实参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num1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582DF-2A9D-41D4-81CA-631F20B5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37" y="4986862"/>
            <a:ext cx="1152526" cy="431800"/>
          </a:xfrm>
          <a:prstGeom prst="rect">
            <a:avLst/>
          </a:prstGeom>
          <a:solidFill>
            <a:srgbClr val="66FF66"/>
          </a:solidFill>
          <a:ln w="9525">
            <a:solidFill>
              <a:srgbClr val="A3B2C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形参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: n1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F76A1E02-91EF-46B5-AF19-ED2508DB6195}"/>
              </a:ext>
            </a:extLst>
          </p:cNvPr>
          <p:cNvCxnSpPr>
            <a:cxnSpLocks noChangeShapeType="1"/>
            <a:stCxn id="6" idx="3"/>
            <a:endCxn id="9" idx="0"/>
          </p:cNvCxnSpPr>
          <p:nvPr/>
        </p:nvCxnSpPr>
        <p:spPr bwMode="auto">
          <a:xfrm>
            <a:off x="10505262" y="4266137"/>
            <a:ext cx="503238" cy="7207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8">
            <a:extLst>
              <a:ext uri="{FF2B5EF4-FFF2-40B4-BE49-F238E27FC236}">
                <a16:creationId xmlns:a16="http://schemas.microsoft.com/office/drawing/2014/main" id="{00E06335-E0AB-4FCF-AA3D-A04A08A85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336" y="4475687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639DF29-7203-4598-AE3E-6760C5A5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167" y="564091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rPr>
              <a:t>基本类型参数是传值调用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6737" y="1341438"/>
            <a:ext cx="1086770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方法重载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(overloading)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是指方法名称相同，但形参列表不同的方法。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仅返回类型不同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不是合法的重载。一个类中可以包含多个重载的方法（同名的方法可以重载多个版本）。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形参列表不同指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参数个数不同，或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至少一个参数类型不同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编译器会根据实参的个数和类型寻找最合适的方法进行调用。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调用时匹配成功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的方法可能多于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一个，则会产生编译二义性错误，称为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歧义调用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(ambiguous invocation)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方法重载示例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1" y="1827866"/>
            <a:ext cx="107147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/** Return the max between two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(num1 &gt; num2)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num1:num2; 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	 /** Return the max between two double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double max(double num1, double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(num1 &gt; num2)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num1:num2;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/** Return the max among three double values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static double max(double num1, double num2, double num3)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return max(max(num1, num2), num3);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方法重载示例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0" y="1827866"/>
            <a:ext cx="110598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/** Main method */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 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 and 4 is "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max(3, 4));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max(int num1, int num2)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the double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3.0 and 5.4 is "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max(3.0, 5.4));// max(double num1, double num2) 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 Invoke the max method with three double parameters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("The maximum between 3.0, 5.4, and 10.14 is "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	+ max(3.0, 5.4, 10.14));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 	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方法的重载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有歧义的重载方法示例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568571" y="1827866"/>
            <a:ext cx="10757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AmbiguousOverloading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main(String[ 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//System.out.println(max(1, 2));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该调用产生歧义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以下任一函数的参数都相容（都能自动转换），编译无法确定用哪个函数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double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double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(num1 &gt; num2)?num1:num2;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double max(double num1, int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(num1 &gt; num2)?num1:num2;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方法局部变量的作用域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3372" y="1332646"/>
            <a:ext cx="105555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方法内部声明的变量称为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(local variable)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。方法的形参等同于局部变量。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局部变量的</a:t>
            </a: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(scope)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指程序中可以使用该变量的部分。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局部变量的作用域从它的声明处开始，直到包含该变量的程序块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结束。局部变量在使用前必须先赋值。局部变量的生命期和其作用域相同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结束时，局部变量出栈。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在方法中，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可以在不同的非嵌套程序块中以相同的名称多次声明局部变量。但不能在嵌套的块中以相同的名称多次声明局部变量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语句的初始动作部分声明的变量，作用域是整个循环体。在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语句循环体中声明的变量，作用域从变量声明开始到循环体结束</a:t>
            </a:r>
            <a:r>
              <a:rPr lang="zh-CN" altLang="en-US" sz="2800" dirty="0">
                <a:latin typeface="宋体" charset="-122"/>
                <a:ea typeface="宋体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方法局部变量的作用域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597" y="1201868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局部变量作用域示例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155276" y="1725088"/>
            <a:ext cx="11533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TestLocalVariable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method1( 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int x = 1; int y =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x +=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i = 1; i &lt; 10; i++) {//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正确：两个循环未嵌套，二个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互不影响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y += i;        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错误，变量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在嵌套的语句块中声明：不能在嵌套块里声明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同名的局部变量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method2( 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for (int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10; i++) {//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	sum +=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	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92053" y="1341438"/>
            <a:ext cx="10406062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(method)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是为执行一个复杂操作组合在一起的语句集合。一个类中可以声明多个方法。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语法：采用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BNF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范式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(Backus-Naur Form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巴科斯范式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描述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用来描述计算机语言语法的符号集</a:t>
            </a:r>
          </a:p>
          <a:p>
            <a:pPr>
              <a:lnSpc>
                <a:spcPct val="130000"/>
              </a:lnSpc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100832" y="2946462"/>
            <a:ext cx="1054667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MethodDeclaration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MethodHeader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MethodBody</a:t>
            </a:r>
            <a:endParaRPr lang="en-US" altLang="zh-CN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MethodHeader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Modifiers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ResultType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Identifier(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FormalParameterList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Throws</a:t>
            </a:r>
            <a:r>
              <a:rPr lang="en-US" altLang="zh-CN" b="1" baseline="-25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opt</a:t>
            </a:r>
            <a:endParaRPr lang="en-US" altLang="zh-CN" b="1" baseline="-250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Modifiers: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public protected private static abstract final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synchronized native </a:t>
            </a: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strictfp</a:t>
            </a:r>
            <a:endParaRPr lang="en-US" altLang="zh-CN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ResultType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Type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void</a:t>
            </a:r>
          </a:p>
          <a:p>
            <a:pPr eaLnBrk="1" hangingPunct="1">
              <a:defRPr/>
            </a:pPr>
            <a:r>
              <a:rPr lang="en-US" altLang="zh-CN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MethodBody</a:t>
            </a: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{ statements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方法定义示例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28850" y="3237261"/>
            <a:ext cx="5099050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宋体" charset="-122"/>
              </a:rPr>
              <a:t>public static int max(int num1, int num2) {</a:t>
            </a:r>
          </a:p>
          <a:p>
            <a:r>
              <a:rPr lang="en-US" altLang="zh-CN">
                <a:latin typeface="宋体" charset="-122"/>
              </a:rPr>
              <a:t>    int result = 0;</a:t>
            </a:r>
          </a:p>
          <a:p>
            <a:r>
              <a:rPr lang="en-US" altLang="zh-CN">
                <a:latin typeface="宋体" charset="-122"/>
              </a:rPr>
              <a:t>    if(num1 &gt; num2)</a:t>
            </a:r>
          </a:p>
          <a:p>
            <a:r>
              <a:rPr lang="en-US" altLang="zh-CN">
                <a:latin typeface="宋体" charset="-122"/>
              </a:rPr>
              <a:t>        result = num1;</a:t>
            </a:r>
          </a:p>
          <a:p>
            <a:r>
              <a:rPr lang="en-US" altLang="zh-CN">
                <a:latin typeface="宋体" charset="-122"/>
              </a:rPr>
              <a:t>    else</a:t>
            </a:r>
          </a:p>
          <a:p>
            <a:r>
              <a:rPr lang="en-US" altLang="zh-CN">
                <a:latin typeface="宋体" charset="-122"/>
              </a:rPr>
              <a:t>        result = num2;</a:t>
            </a:r>
          </a:p>
          <a:p>
            <a:endParaRPr lang="en-US" altLang="zh-CN">
              <a:latin typeface="宋体" charset="-122"/>
            </a:endParaRPr>
          </a:p>
          <a:p>
            <a:r>
              <a:rPr lang="en-US" altLang="zh-CN">
                <a:latin typeface="宋体" charset="-122"/>
              </a:rPr>
              <a:t>    return result;</a:t>
            </a:r>
          </a:p>
          <a:p>
            <a:r>
              <a:rPr lang="en-US" altLang="zh-CN">
                <a:latin typeface="宋体" charset="-122"/>
              </a:rPr>
              <a:t>}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228850" y="3318224"/>
            <a:ext cx="4846638" cy="287337"/>
          </a:xfrm>
          <a:prstGeom prst="rect">
            <a:avLst/>
          </a:prstGeom>
          <a:solidFill>
            <a:srgbClr val="FFCC99">
              <a:alpha val="20000"/>
            </a:srgb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228850" y="3605561"/>
            <a:ext cx="4846638" cy="1908175"/>
          </a:xfrm>
          <a:prstGeom prst="rect">
            <a:avLst/>
          </a:prstGeom>
          <a:solidFill>
            <a:srgbClr val="66FF66">
              <a:alpha val="20000"/>
            </a:srgbClr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2395538" y="2992786"/>
            <a:ext cx="10795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18"/>
          <p:cNvSpPr>
            <a:spLocks/>
          </p:cNvSpPr>
          <p:nvPr/>
        </p:nvSpPr>
        <p:spPr bwMode="auto">
          <a:xfrm>
            <a:off x="23604" y="3580954"/>
            <a:ext cx="1469124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31250"/>
              <a:gd name="adj5" fmla="val -51898"/>
              <a:gd name="adj6" fmla="val 157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 dirty="0"/>
              <a:t>方法头</a:t>
            </a:r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30" name="AutoShape 20"/>
          <p:cNvSpPr>
            <a:spLocks/>
          </p:cNvSpPr>
          <p:nvPr/>
        </p:nvSpPr>
        <p:spPr bwMode="auto">
          <a:xfrm>
            <a:off x="792163" y="4540599"/>
            <a:ext cx="914400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31250"/>
              <a:gd name="adj5" fmla="val -51898"/>
              <a:gd name="adj6" fmla="val 157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方法体</a:t>
            </a:r>
          </a:p>
        </p:txBody>
      </p:sp>
      <p:sp>
        <p:nvSpPr>
          <p:cNvPr id="31" name="AutoShape 21"/>
          <p:cNvSpPr>
            <a:spLocks/>
          </p:cNvSpPr>
          <p:nvPr/>
        </p:nvSpPr>
        <p:spPr bwMode="auto">
          <a:xfrm>
            <a:off x="1228725" y="2872136"/>
            <a:ext cx="914400" cy="250825"/>
          </a:xfrm>
          <a:prstGeom prst="callout2">
            <a:avLst>
              <a:gd name="adj1" fmla="val 45569"/>
              <a:gd name="adj2" fmla="val 108333"/>
              <a:gd name="adj3" fmla="val 45569"/>
              <a:gd name="adj4" fmla="val 125870"/>
              <a:gd name="adj5" fmla="val 191773"/>
              <a:gd name="adj6" fmla="val 1447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修饰符</a:t>
            </a:r>
          </a:p>
        </p:txBody>
      </p:sp>
      <p:sp>
        <p:nvSpPr>
          <p:cNvPr id="32" name="AutoShape 23"/>
          <p:cNvSpPr>
            <a:spLocks/>
          </p:cNvSpPr>
          <p:nvPr/>
        </p:nvSpPr>
        <p:spPr bwMode="auto">
          <a:xfrm>
            <a:off x="1951038" y="2583211"/>
            <a:ext cx="1485900" cy="250825"/>
          </a:xfrm>
          <a:prstGeom prst="callout2">
            <a:avLst>
              <a:gd name="adj1" fmla="val 45569"/>
              <a:gd name="adj2" fmla="val 105130"/>
              <a:gd name="adj3" fmla="val 45569"/>
              <a:gd name="adj4" fmla="val 114958"/>
              <a:gd name="adj5" fmla="val 306963"/>
              <a:gd name="adj6" fmla="val 1408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返回值类型</a:t>
            </a:r>
          </a:p>
        </p:txBody>
      </p:sp>
      <p:sp>
        <p:nvSpPr>
          <p:cNvPr id="33" name="AutoShape 24"/>
          <p:cNvSpPr>
            <a:spLocks/>
          </p:cNvSpPr>
          <p:nvPr/>
        </p:nvSpPr>
        <p:spPr bwMode="auto">
          <a:xfrm>
            <a:off x="2228850" y="2229199"/>
            <a:ext cx="1485900" cy="250825"/>
          </a:xfrm>
          <a:prstGeom prst="callout2">
            <a:avLst>
              <a:gd name="adj1" fmla="val 45569"/>
              <a:gd name="adj2" fmla="val 105130"/>
              <a:gd name="adj3" fmla="val 45569"/>
              <a:gd name="adj4" fmla="val 115597"/>
              <a:gd name="adj5" fmla="val 448102"/>
              <a:gd name="adj6" fmla="val 154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zh-CN" altLang="en-US"/>
              <a:t>方法名称</a:t>
            </a:r>
          </a:p>
        </p:txBody>
      </p:sp>
      <p:sp>
        <p:nvSpPr>
          <p:cNvPr id="34" name="AutoShape 25"/>
          <p:cNvSpPr>
            <a:spLocks/>
          </p:cNvSpPr>
          <p:nvPr/>
        </p:nvSpPr>
        <p:spPr bwMode="auto">
          <a:xfrm>
            <a:off x="5975350" y="2324449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4639"/>
              <a:gd name="adj5" fmla="val 410125"/>
              <a:gd name="adj6" fmla="val -4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形式参数</a:t>
            </a:r>
          </a:p>
        </p:txBody>
      </p:sp>
      <p:sp>
        <p:nvSpPr>
          <p:cNvPr id="35" name="AutoShape 26"/>
          <p:cNvSpPr>
            <a:spLocks/>
          </p:cNvSpPr>
          <p:nvPr/>
        </p:nvSpPr>
        <p:spPr bwMode="auto">
          <a:xfrm>
            <a:off x="6527800" y="25990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9977"/>
              <a:gd name="adj5" fmla="val 307597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形参列表</a:t>
            </a:r>
          </a:p>
        </p:txBody>
      </p:sp>
      <p:sp>
        <p:nvSpPr>
          <p:cNvPr id="36" name="AutoShape 27"/>
          <p:cNvSpPr>
            <a:spLocks/>
          </p:cNvSpPr>
          <p:nvPr/>
        </p:nvSpPr>
        <p:spPr bwMode="auto">
          <a:xfrm>
            <a:off x="7372350" y="40087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8694"/>
              <a:gd name="adj5" fmla="val -186074"/>
              <a:gd name="adj6" fmla="val -80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参数类型</a:t>
            </a:r>
          </a:p>
        </p:txBody>
      </p:sp>
      <p:sp>
        <p:nvSpPr>
          <p:cNvPr id="37" name="AutoShape 28"/>
          <p:cNvSpPr>
            <a:spLocks/>
          </p:cNvSpPr>
          <p:nvPr/>
        </p:nvSpPr>
        <p:spPr bwMode="auto">
          <a:xfrm>
            <a:off x="7380288" y="3740499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6560"/>
              <a:gd name="adj5" fmla="val -68356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参数名称</a:t>
            </a:r>
          </a:p>
        </p:txBody>
      </p:sp>
      <p:sp>
        <p:nvSpPr>
          <p:cNvPr id="38" name="AutoShape 29"/>
          <p:cNvSpPr>
            <a:spLocks/>
          </p:cNvSpPr>
          <p:nvPr/>
        </p:nvSpPr>
        <p:spPr bwMode="auto">
          <a:xfrm>
            <a:off x="4489450" y="5621686"/>
            <a:ext cx="1485900" cy="250825"/>
          </a:xfrm>
          <a:prstGeom prst="callout2">
            <a:avLst>
              <a:gd name="adj1" fmla="val 45569"/>
              <a:gd name="adj2" fmla="val -5130"/>
              <a:gd name="adj3" fmla="val 45569"/>
              <a:gd name="adj4" fmla="val -16560"/>
              <a:gd name="adj5" fmla="val -68356"/>
              <a:gd name="adj6" fmla="val -4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返回值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73194" y="1345228"/>
            <a:ext cx="10760333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方法签名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(Method Signature)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方法名称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形参列表（不含返回类型）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。一个类中不能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方法签名相同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多个方法。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方法头中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声明的变量称为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(formal parameter)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。当调用方法时，可向形参传递一个值，这个值称为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(actual parameter / argument)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形参可以使用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进行修饰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，表示方法内部不允许修改该参数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const)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形参不允许有默认值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最后一个可为变长参数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（可用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或数组定义，参见第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章数组）。方法里不允许定义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方法可以有一个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(return value)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。如果方法没有返回值，返回值类型为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，但构造函数没有返回值（不能加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方法的定义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C86-1D23-401B-9D8C-F7D6FAC361B3}"/>
              </a:ext>
            </a:extLst>
          </p:cNvPr>
          <p:cNvSpPr/>
          <p:nvPr/>
        </p:nvSpPr>
        <p:spPr>
          <a:xfrm>
            <a:off x="861669" y="2097285"/>
            <a:ext cx="8904303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FinalParameterTest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m(int i,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j){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  = 10;   //i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可以被重新赋值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j = 20;    //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方法体里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j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不能被重新赋值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1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7123" y="1341438"/>
            <a:ext cx="11830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声明方法只给出方法的定义。要执行方法，必须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(call/invoke)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如果方法有返回值，通常将方法调用作为一个值来处理（可放在一个表达式里）。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large = max(3, 4) * 2;  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(max(3,4));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如果方法没有返回值，方法调用必须是一条语句。</a:t>
            </a:r>
          </a:p>
          <a:p>
            <a: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(“Welcome to Java!”);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当调用方法时，程序控制权从调用者转移至被调用的方法。当执行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return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语句或到达方法结尾时，程序控制权转移至调用者。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7123" y="1341438"/>
            <a:ext cx="11830416" cy="467836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方法分类的静态方法和实例方法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实例方法必须用对象名调用（对象名：指向对象的引用变量名）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静态方法：可用类名调用，也可用对象名调用，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提倡用”类名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方法名“调用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当前类中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的静态方法：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可直接用“方法名”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也可用”类名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方法名“（推荐）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当前类中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的实例方法可用“方法名”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方法名”调用（推荐）。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其它类中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静态方法：用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“类名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方法名”或“对象名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其它类的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的实例方法：必须用对象名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所有静态方法提倡用”类名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方法名“调用（这样可读性好，一看到类名，就知道调用的是静态方法）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实例函数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里用”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super.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方法名“调用父类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BE37AE-64FC-4A5E-8D51-482AC3502558}"/>
              </a:ext>
            </a:extLst>
          </p:cNvPr>
          <p:cNvSpPr/>
          <p:nvPr/>
        </p:nvSpPr>
        <p:spPr>
          <a:xfrm>
            <a:off x="237439" y="1278118"/>
            <a:ext cx="1180068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staticMethodOfA1(){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instancMethodOfA1()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instancMethodOfA2(){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调用实例方法必须通过对象引用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instancMethodOfA1();   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调用当前类的另一个实例方法，实际上和下面语句等价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this.instancMethodOfA1();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推荐用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调用当前类的另一个实例方法，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就是指向当前对象的引用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调用静态方法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A.staticMethodOfA1();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推荐通过类名调用静态方法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staticMethodOfA1();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如果调用当前类的静态方法，类名可以省略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B.staticMethodOfB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调用另外一个类的静态方法必须用类名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调用另外一个类的实例方法必须通过指向另外一个类的对象的引用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B().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ABCA1C-A9E3-4D76-8316-20BC110E3540}"/>
              </a:ext>
            </a:extLst>
          </p:cNvPr>
          <p:cNvSpPr/>
          <p:nvPr/>
        </p:nvSpPr>
        <p:spPr>
          <a:xfrm>
            <a:off x="5142297" y="5284605"/>
            <a:ext cx="62682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hust.cs.javacourse.ch6;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instancMethodOfB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6.2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调用方法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方法调用示例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97277" y="2044256"/>
            <a:ext cx="118385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TestMax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i = 5;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j = 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k = max(i, j);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System.out.println("The maximum between " + i + " and " + j + " is " + k);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num1,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num2)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int result;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  result = (num1 &gt; num2)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?num1:num2;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result 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7|17|62.2|47.8|2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2.7|7.6|3.2|3.8|7.9|11.7|3.8|6.2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9.9|5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42.5|2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0.8|19.4|22.1|24.7|22.1|13.2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74.1|39.6|47.4|1.8|5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3|13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2446</Words>
  <Application>Microsoft Office PowerPoint</Application>
  <PresentationFormat>宽屏</PresentationFormat>
  <Paragraphs>291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华文细黑</vt:lpstr>
      <vt:lpstr>Verdana</vt:lpstr>
      <vt:lpstr>Wingdings</vt:lpstr>
      <vt:lpstr>微软雅黑</vt:lpstr>
      <vt:lpstr>Calibri Light</vt:lpstr>
      <vt:lpstr>Calibri</vt:lpstr>
      <vt:lpstr>宋体</vt:lpstr>
      <vt:lpstr>Arial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319</cp:revision>
  <dcterms:created xsi:type="dcterms:W3CDTF">2018-01-23T14:33:00Z</dcterms:created>
  <dcterms:modified xsi:type="dcterms:W3CDTF">2021-03-23T15:58:09Z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