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1" r:id="rId2"/>
    <p:sldId id="260" r:id="rId3"/>
    <p:sldId id="287" r:id="rId4"/>
    <p:sldId id="286" r:id="rId5"/>
    <p:sldId id="285" r:id="rId6"/>
    <p:sldId id="284" r:id="rId7"/>
    <p:sldId id="283" r:id="rId8"/>
    <p:sldId id="281" r:id="rId9"/>
    <p:sldId id="282" r:id="rId10"/>
    <p:sldId id="291" r:id="rId11"/>
    <p:sldId id="292" r:id="rId12"/>
    <p:sldId id="293" r:id="rId13"/>
    <p:sldId id="288" r:id="rId14"/>
    <p:sldId id="289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853" autoAdjust="0"/>
  </p:normalViewPr>
  <p:slideViewPr>
    <p:cSldViewPr snapToGrid="0">
      <p:cViewPr varScale="1">
        <p:scale>
          <a:sx n="69" d="100"/>
          <a:sy n="69" d="100"/>
        </p:scale>
        <p:origin x="11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51765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39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了解软件开发过程</a:t>
            </a:r>
          </a:p>
        </p:txBody>
      </p:sp>
      <p:sp>
        <p:nvSpPr>
          <p:cNvPr id="46" name="Copyright Notice"/>
          <p:cNvSpPr/>
          <p:nvPr/>
        </p:nvSpPr>
        <p:spPr bwMode="auto">
          <a:xfrm>
            <a:off x="5567534" y="2389505"/>
            <a:ext cx="418657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10.2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掌握类间的关系描述方法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575855" y="3170555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10.3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了解类的设计原则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04196" y="4013149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10.4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设计实例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面向对象思考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298700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079750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860800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82474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继承关系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继承关系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(inheritance)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表示子类与父类之间的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is-a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关系。</a:t>
            </a: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通过继承，子类可以重用父类的数据和代码。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2319338"/>
            <a:ext cx="2817813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6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82474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实现关系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实现关系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realization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表示类和接口之间的关系。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897063"/>
            <a:ext cx="4854575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4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306884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类的设计原则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确定系统中的类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建立类之间的关系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描述每个类的属性和方法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编写类的代码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例如建立一个借方和贷款的模型，借方是要贷款的人，人有姓名和地址，因此可以确定以下类：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Person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姓名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Name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地址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Address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借方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Borrow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一笔贷款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Loan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62600" y="1676400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前</a:t>
            </a: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步最关键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3402013" y="1538288"/>
            <a:ext cx="2160587" cy="26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716338" y="1808163"/>
            <a:ext cx="1846262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0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805647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类的设计原则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>
                <a:latin typeface="Tahoma" pitchFamily="34" charset="0"/>
              </a:rPr>
              <a:t>分析类的关系</a:t>
            </a:r>
          </a:p>
          <a:p>
            <a:endParaRPr lang="zh-CN" altLang="en-US" kern="0">
              <a:latin typeface="Tahoma" pitchFamily="34" charset="0"/>
            </a:endParaRPr>
          </a:p>
          <a:p>
            <a:endParaRPr lang="zh-CN" altLang="en-US" kern="0">
              <a:latin typeface="Tahoma" pitchFamily="34" charset="0"/>
            </a:endParaRPr>
          </a:p>
          <a:p>
            <a:endParaRPr lang="zh-CN" altLang="en-US" kern="0">
              <a:latin typeface="Tahoma" pitchFamily="34" charset="0"/>
            </a:endParaRPr>
          </a:p>
          <a:p>
            <a:endParaRPr lang="zh-CN" altLang="en-US" kern="0">
              <a:latin typeface="Tahoma" pitchFamily="34" charset="0"/>
            </a:endParaRPr>
          </a:p>
          <a:p>
            <a:pPr lvl="1"/>
            <a:r>
              <a:rPr lang="en-US" altLang="zh-CN" kern="0">
                <a:latin typeface="Tahoma" pitchFamily="34" charset="0"/>
              </a:rPr>
              <a:t>Person</a:t>
            </a:r>
            <a:r>
              <a:rPr lang="zh-CN" altLang="en-US" kern="0">
                <a:latin typeface="Tahoma" pitchFamily="34" charset="0"/>
              </a:rPr>
              <a:t>对象包含</a:t>
            </a:r>
            <a:r>
              <a:rPr lang="en-US" altLang="zh-CN" kern="0">
                <a:latin typeface="Tahoma" pitchFamily="34" charset="0"/>
              </a:rPr>
              <a:t>Name</a:t>
            </a:r>
            <a:r>
              <a:rPr lang="zh-CN" altLang="en-US" kern="0">
                <a:latin typeface="Tahoma" pitchFamily="34" charset="0"/>
              </a:rPr>
              <a:t>对象和</a:t>
            </a:r>
            <a:r>
              <a:rPr lang="en-US" altLang="zh-CN" kern="0">
                <a:latin typeface="Tahoma" pitchFamily="34" charset="0"/>
              </a:rPr>
              <a:t>Address</a:t>
            </a:r>
            <a:r>
              <a:rPr lang="zh-CN" altLang="en-US" kern="0">
                <a:latin typeface="Tahoma" pitchFamily="34" charset="0"/>
              </a:rPr>
              <a:t>对象，</a:t>
            </a:r>
            <a:r>
              <a:rPr lang="en-US" altLang="zh-CN" kern="0">
                <a:latin typeface="Tahoma" pitchFamily="34" charset="0"/>
              </a:rPr>
              <a:t>Person</a:t>
            </a:r>
            <a:r>
              <a:rPr lang="zh-CN" altLang="en-US" kern="0">
                <a:latin typeface="Tahoma" pitchFamily="34" charset="0"/>
              </a:rPr>
              <a:t>和</a:t>
            </a:r>
            <a:r>
              <a:rPr lang="en-US" altLang="zh-CN" kern="0">
                <a:latin typeface="Tahoma" pitchFamily="34" charset="0"/>
              </a:rPr>
              <a:t>Name</a:t>
            </a:r>
            <a:r>
              <a:rPr lang="zh-CN" altLang="en-US" kern="0">
                <a:latin typeface="Tahoma" pitchFamily="34" charset="0"/>
              </a:rPr>
              <a:t>之间为组合关系，</a:t>
            </a:r>
            <a:r>
              <a:rPr lang="en-US" altLang="zh-CN" kern="0">
                <a:latin typeface="Tahoma" pitchFamily="34" charset="0"/>
              </a:rPr>
              <a:t>Person</a:t>
            </a:r>
            <a:r>
              <a:rPr lang="zh-CN" altLang="en-US" kern="0">
                <a:latin typeface="Tahoma" pitchFamily="34" charset="0"/>
              </a:rPr>
              <a:t>和</a:t>
            </a:r>
            <a:r>
              <a:rPr lang="en-US" altLang="zh-CN" kern="0">
                <a:latin typeface="Tahoma" pitchFamily="34" charset="0"/>
              </a:rPr>
              <a:t>Address</a:t>
            </a:r>
            <a:r>
              <a:rPr lang="zh-CN" altLang="en-US" kern="0">
                <a:latin typeface="Tahoma" pitchFamily="34" charset="0"/>
              </a:rPr>
              <a:t>之间为聚集关系</a:t>
            </a:r>
          </a:p>
          <a:p>
            <a:pPr lvl="1"/>
            <a:r>
              <a:rPr lang="en-US" altLang="zh-CN" kern="0">
                <a:latin typeface="Tahoma" pitchFamily="34" charset="0"/>
              </a:rPr>
              <a:t>Borrower</a:t>
            </a:r>
            <a:r>
              <a:rPr lang="zh-CN" altLang="en-US" kern="0">
                <a:latin typeface="Tahoma" pitchFamily="34" charset="0"/>
              </a:rPr>
              <a:t>继承</a:t>
            </a:r>
            <a:r>
              <a:rPr lang="en-US" altLang="zh-CN" kern="0">
                <a:latin typeface="Tahoma" pitchFamily="34" charset="0"/>
              </a:rPr>
              <a:t>Person</a:t>
            </a:r>
          </a:p>
          <a:p>
            <a:pPr lvl="1"/>
            <a:r>
              <a:rPr lang="en-US" altLang="zh-CN" kern="0">
                <a:latin typeface="Tahoma" pitchFamily="34" charset="0"/>
              </a:rPr>
              <a:t>Borrower</a:t>
            </a:r>
            <a:r>
              <a:rPr lang="zh-CN" altLang="en-US" kern="0">
                <a:latin typeface="Tahoma" pitchFamily="34" charset="0"/>
              </a:rPr>
              <a:t>对象包含一笔贷款，</a:t>
            </a:r>
            <a:r>
              <a:rPr lang="en-US" altLang="zh-CN" kern="0">
                <a:latin typeface="Tahoma" pitchFamily="34" charset="0"/>
              </a:rPr>
              <a:t>Borrower</a:t>
            </a:r>
            <a:r>
              <a:rPr lang="zh-CN" altLang="en-US" kern="0">
                <a:latin typeface="Tahoma" pitchFamily="34" charset="0"/>
              </a:rPr>
              <a:t>和</a:t>
            </a:r>
            <a:r>
              <a:rPr lang="en-US" altLang="zh-CN" kern="0">
                <a:latin typeface="Tahoma" pitchFamily="34" charset="0"/>
              </a:rPr>
              <a:t>Loan</a:t>
            </a:r>
            <a:r>
              <a:rPr lang="zh-CN" altLang="en-US" kern="0">
                <a:latin typeface="Tahoma" pitchFamily="34" charset="0"/>
              </a:rPr>
              <a:t>之间为组合关系。</a:t>
            </a:r>
            <a:endParaRPr lang="zh-CN" altLang="en-US" kern="0" dirty="0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16113" y="1990725"/>
            <a:ext cx="5353050" cy="1393825"/>
            <a:chOff x="1207" y="1338"/>
            <a:chExt cx="3372" cy="87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207" y="1347"/>
              <a:ext cx="671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Name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46" y="1338"/>
              <a:ext cx="699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Person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936" y="1338"/>
              <a:ext cx="643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Address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460" y="1347"/>
              <a:ext cx="86" cy="218"/>
            </a:xfrm>
            <a:prstGeom prst="diamond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245" y="1347"/>
              <a:ext cx="86" cy="218"/>
            </a:xfrm>
            <a:prstGeom prst="diamond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78" y="1451"/>
              <a:ext cx="5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31" y="1451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548" y="1998"/>
              <a:ext cx="699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Borrower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07" y="1998"/>
              <a:ext cx="671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Loan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470" y="1998"/>
              <a:ext cx="86" cy="218"/>
            </a:xfrm>
            <a:prstGeom prst="diamond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888" y="2102"/>
              <a:ext cx="5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794" y="1565"/>
              <a:ext cx="199" cy="84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900" y="1649"/>
              <a:ext cx="0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6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设计实例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贷款的类模型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403350"/>
            <a:ext cx="8415337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7163" y="4419600"/>
            <a:ext cx="2012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</a:rPr>
              <a:t>确定类的属性、方法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</a:rPr>
              <a:t>最后代码实现</a:t>
            </a:r>
          </a:p>
        </p:txBody>
      </p:sp>
    </p:spTree>
    <p:extLst>
      <p:ext uri="{BB962C8B-B14F-4D97-AF65-F5344CB8AC3E}">
        <p14:creationId xmlns:p14="http://schemas.microsoft.com/office/powerpoint/2010/main" val="58249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了解软件开发过程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670082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面向过程开发：一个软件系统由一系列过程构成。因而采用功能划分或模块分解的方法进行。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面向对象开发：一个软件系统由一系列参与活动的对象构成。故需建立对象模型、动态模型和功能模型。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对象模型：描述对象的组织结构。是核心模型。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动态模型：描述对象之间的交互行为。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功能模型：描述对象的行为或状态变化。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对象模型：描述类和类之间的关系，包括：关联、聚合、组合、依赖、继承。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UML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建模语言的类图能够描述对象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类）的组织结构和行为。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25734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关联关系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关联关系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(a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ssociation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是一种通用的二元关系，对象间通过活动发生联系。例如，学生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(Student)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选学课程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(Course)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，教师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(Faculty)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教授课程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(Course)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，这些联系可以在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UML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中表示。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935288"/>
            <a:ext cx="4794250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97425" y="2935288"/>
            <a:ext cx="3851275" cy="107950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一个关联可以用两个类之间的实线表示。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可带描述关系的标签。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关联中的每个类可以指定一个数目或数字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区间，指出这个关系涉及多少个对象</a:t>
            </a:r>
          </a:p>
        </p:txBody>
      </p:sp>
    </p:spTree>
    <p:extLst>
      <p:ext uri="{BB962C8B-B14F-4D97-AF65-F5344CB8AC3E}">
        <p14:creationId xmlns:p14="http://schemas.microsoft.com/office/powerpoint/2010/main" val="836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22375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关联关系实现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5763" y="1341438"/>
            <a:ext cx="8326437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>
                <a:latin typeface="Tahoma" pitchFamily="34" charset="0"/>
              </a:rPr>
              <a:t>在</a:t>
            </a:r>
            <a:r>
              <a:rPr lang="en-US" altLang="zh-CN" kern="0">
                <a:latin typeface="Tahoma" pitchFamily="34" charset="0"/>
              </a:rPr>
              <a:t>Java</a:t>
            </a:r>
            <a:r>
              <a:rPr lang="zh-CN" altLang="en-US" kern="0">
                <a:latin typeface="Tahoma" pitchFamily="34" charset="0"/>
              </a:rPr>
              <a:t>代码中，关联关系可以用数据域或方法来实现。对于方法，一个类中的方法包含另一个类的参数。</a:t>
            </a:r>
            <a:endParaRPr lang="zh-CN" altLang="en-US" kern="0" dirty="0">
              <a:latin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1675" y="2259013"/>
            <a:ext cx="5670550" cy="107950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Student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Course[]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courseList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一对多用数组实现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public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addCourse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c){ ……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27075" y="3429000"/>
            <a:ext cx="5645150" cy="156845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Student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[]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classList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Faculty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faculty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public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addStudent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Students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s){ ……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public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setFaculty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Faculty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f) { ……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675" y="5094288"/>
            <a:ext cx="5670550" cy="107950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Faculty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Course[]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courseList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public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addCourse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Course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c){ ……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209604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单向关联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如果学生或教师不需要知道课程的信息，可以去掉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courseList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域，形成单向关联。这时可将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Student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类和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Faculty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类中的数据域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courseList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addCourse</a:t>
            </a: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方法去掉。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A84A48-81CA-42D7-AE8D-E01F9333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85" y="2771775"/>
            <a:ext cx="3752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143102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自关联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同一个类的对象间存在关联，称自关联。例如，一个人有一个领导。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754313"/>
            <a:ext cx="28606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46575" y="3249613"/>
            <a:ext cx="3825875" cy="107950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Person{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Person supervior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891247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聚合和组合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聚合关系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(aggregation)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是一种拥有关系，表示整体与部分之间的关系，即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has-a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的关系。所有者成为聚集者，从属对象称为被聚集者。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在聚合关系中，一个对象可以被多个聚集者拥有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(Weak has a)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组合关系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(composition)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是一种隶属关系，表示从属者强烈依赖于聚集者。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一个从属者只能被一个聚集者所拥有，聚集者负责从属者的创建和销毁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(Strong has a)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60538" y="4883150"/>
            <a:ext cx="5353050" cy="360363"/>
            <a:chOff x="1109" y="2954"/>
            <a:chExt cx="3372" cy="227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09" y="2963"/>
              <a:ext cx="671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Name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48" y="2954"/>
              <a:ext cx="699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Person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838" y="2954"/>
              <a:ext cx="643" cy="218"/>
            </a:xfrm>
            <a:prstGeom prst="rect">
              <a:avLst/>
            </a:prstGeom>
            <a:noFill/>
            <a:ln w="9525" algn="ctr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Address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362" y="2963"/>
              <a:ext cx="86" cy="218"/>
            </a:xfrm>
            <a:prstGeom prst="diamond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3147" y="2963"/>
              <a:ext cx="86" cy="218"/>
            </a:xfrm>
            <a:prstGeom prst="diamond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80" y="3067"/>
              <a:ext cx="5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233" y="3067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855663" y="5468938"/>
            <a:ext cx="7407275" cy="34607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一个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Name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对象只能为一个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Person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所有，但一个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Address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对象可以被多个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Person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共享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176588" y="45910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</a:rPr>
              <a:t>组合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060950" y="45910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聚集</a:t>
            </a:r>
          </a:p>
        </p:txBody>
      </p:sp>
    </p:spTree>
    <p:extLst>
      <p:ext uri="{BB962C8B-B14F-4D97-AF65-F5344CB8AC3E}">
        <p14:creationId xmlns:p14="http://schemas.microsoft.com/office/powerpoint/2010/main" val="836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508862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聚合和组合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>
                <a:latin typeface="宋体" pitchFamily="2" charset="-122"/>
              </a:rPr>
              <a:t>聚集关系和组合关系在代码中通常表示为聚集类中的数据域，如上图中的关系可以表示为</a:t>
            </a:r>
          </a:p>
          <a:p>
            <a:pPr eaLnBrk="1" hangingPunct="1"/>
            <a:endParaRPr lang="zh-CN" altLang="en-US" sz="2000" kern="0">
              <a:latin typeface="宋体" pitchFamily="2" charset="-122"/>
            </a:endParaRPr>
          </a:p>
          <a:p>
            <a:pPr eaLnBrk="1" hangingPunct="1"/>
            <a:endParaRPr lang="zh-CN" altLang="en-US" sz="2400" kern="0">
              <a:latin typeface="宋体" pitchFamily="2" charset="-122"/>
            </a:endParaRPr>
          </a:p>
          <a:p>
            <a:pPr eaLnBrk="1" hangingPunct="1"/>
            <a:endParaRPr lang="zh-CN" altLang="en-US" sz="2400" kern="0">
              <a:latin typeface="宋体" pitchFamily="2" charset="-122"/>
            </a:endParaRPr>
          </a:p>
          <a:p>
            <a:pPr eaLnBrk="1" hangingPunct="1"/>
            <a:endParaRPr lang="zh-CN" altLang="en-US" sz="2400" kern="0">
              <a:latin typeface="宋体" pitchFamily="2" charset="-122"/>
            </a:endParaRPr>
          </a:p>
          <a:p>
            <a:pPr eaLnBrk="1" hangingPunct="1"/>
            <a:r>
              <a:rPr lang="zh-CN" altLang="en-US" sz="2000" kern="0">
                <a:latin typeface="宋体" pitchFamily="2" charset="-122"/>
              </a:rPr>
              <a:t>对于组合关系，聚集者往往负责对从属者的创建和销毁，而聚集关系则不是。</a:t>
            </a:r>
          </a:p>
          <a:p>
            <a:pPr eaLnBrk="1" hangingPunct="1"/>
            <a:endParaRPr lang="en-US" altLang="zh-CN" kern="0" dirty="0">
              <a:latin typeface="宋体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92163" y="2124075"/>
            <a:ext cx="2022475" cy="107950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Name{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951163" y="2125663"/>
            <a:ext cx="3038475" cy="132397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Person{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Name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name;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Address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address;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6192838" y="2124075"/>
            <a:ext cx="2327275" cy="1079500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Address{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960938" y="4149725"/>
            <a:ext cx="3302000" cy="2062163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Person{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Name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name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private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Address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address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public Person(Address a){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name = new Name();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address = a;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160463" y="4524375"/>
            <a:ext cx="32321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Address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对象是传递进来的一个引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用，而</a:t>
            </a: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Name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对象是在</a:t>
            </a: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Person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对象创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建时才创建。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当</a:t>
            </a: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Person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对象被析构时，</a:t>
            </a: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Name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对象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也被析构，而</a:t>
            </a:r>
            <a:r>
              <a:rPr lang="en-US" altLang="zh-CN" sz="1600">
                <a:solidFill>
                  <a:srgbClr val="000000"/>
                </a:solidFill>
                <a:latin typeface="宋体" pitchFamily="2" charset="-122"/>
              </a:rPr>
              <a:t>Address</a:t>
            </a: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对象可能还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itchFamily="2" charset="-122"/>
              </a:rPr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97444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10.2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07660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掌握类间的关系描述方法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依赖关系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latin typeface="Tahoma" pitchFamily="34" charset="0"/>
              </a:rPr>
              <a:t>依赖关系（</a:t>
            </a:r>
            <a:r>
              <a:rPr lang="en-US" altLang="zh-CN" sz="2400" kern="0" dirty="0">
                <a:latin typeface="Tahoma" pitchFamily="34" charset="0"/>
              </a:rPr>
              <a:t>dependency</a:t>
            </a:r>
            <a:r>
              <a:rPr lang="zh-CN" altLang="en-US" sz="2400" kern="0" dirty="0">
                <a:latin typeface="Tahoma" pitchFamily="34" charset="0"/>
              </a:rPr>
              <a:t>）指的是两个类之间一个（称为</a:t>
            </a:r>
            <a:r>
              <a:rPr lang="en-US" altLang="zh-CN" sz="2400" kern="0" dirty="0">
                <a:latin typeface="Tahoma" pitchFamily="34" charset="0"/>
              </a:rPr>
              <a:t>client</a:t>
            </a:r>
            <a:r>
              <a:rPr lang="zh-CN" altLang="en-US" sz="2400" kern="0" dirty="0">
                <a:latin typeface="Tahoma" pitchFamily="34" charset="0"/>
              </a:rPr>
              <a:t>）依存另一个（称为</a:t>
            </a:r>
            <a:r>
              <a:rPr lang="en-US" altLang="zh-CN" sz="2400" kern="0" dirty="0">
                <a:latin typeface="Tahoma" pitchFamily="34" charset="0"/>
              </a:rPr>
              <a:t>supplier</a:t>
            </a:r>
            <a:r>
              <a:rPr lang="zh-CN" altLang="en-US" sz="2400" kern="0" dirty="0">
                <a:latin typeface="Tahoma" pitchFamily="34" charset="0"/>
              </a:rPr>
              <a:t>）的关系。在</a:t>
            </a:r>
            <a:r>
              <a:rPr lang="en-US" altLang="zh-CN" sz="2400" kern="0" dirty="0">
                <a:latin typeface="Tahoma" pitchFamily="34" charset="0"/>
              </a:rPr>
              <a:t>UML</a:t>
            </a:r>
            <a:r>
              <a:rPr lang="zh-CN" altLang="en-US" sz="2400" kern="0" dirty="0">
                <a:latin typeface="Tahoma" pitchFamily="34" charset="0"/>
              </a:rPr>
              <a:t>中，从</a:t>
            </a:r>
            <a:r>
              <a:rPr lang="en-US" altLang="zh-CN" sz="2400" kern="0" dirty="0">
                <a:latin typeface="Tahoma" pitchFamily="34" charset="0"/>
              </a:rPr>
              <a:t>client</a:t>
            </a:r>
            <a:r>
              <a:rPr lang="zh-CN" altLang="en-US" sz="2400" kern="0" dirty="0">
                <a:latin typeface="Tahoma" pitchFamily="34" charset="0"/>
              </a:rPr>
              <a:t>画一条带箭头的虚线指向</a:t>
            </a:r>
            <a:r>
              <a:rPr lang="en-US" altLang="zh-CN" sz="2400" kern="0" dirty="0">
                <a:latin typeface="Tahoma" pitchFamily="34" charset="0"/>
              </a:rPr>
              <a:t>supplier</a:t>
            </a:r>
            <a:r>
              <a:rPr lang="zh-CN" altLang="en-US" sz="2400" kern="0" dirty="0">
                <a:latin typeface="Tahoma" pitchFamily="34" charset="0"/>
              </a:rPr>
              <a:t>类。</a:t>
            </a:r>
          </a:p>
          <a:p>
            <a:r>
              <a:rPr lang="zh-CN" altLang="en-US" sz="2400" kern="0" dirty="0">
                <a:latin typeface="Tahoma" pitchFamily="34" charset="0"/>
              </a:rPr>
              <a:t>例如，可以向</a:t>
            </a:r>
            <a:r>
              <a:rPr lang="zh-CN" altLang="en-US" sz="2400" kern="0" dirty="0">
                <a:solidFill>
                  <a:srgbClr val="FF0000"/>
                </a:solidFill>
                <a:latin typeface="Tahoma" pitchFamily="34" charset="0"/>
              </a:rPr>
              <a:t>容器类</a:t>
            </a:r>
            <a:r>
              <a:rPr lang="en-US" altLang="zh-CN" sz="2400" kern="0" dirty="0" err="1">
                <a:latin typeface="Tahoma" pitchFamily="34" charset="0"/>
              </a:rPr>
              <a:t>ArrayList</a:t>
            </a:r>
            <a:r>
              <a:rPr lang="zh-CN" altLang="en-US" sz="2400" kern="0" dirty="0">
                <a:latin typeface="Tahoma" pitchFamily="34" charset="0"/>
              </a:rPr>
              <a:t>添加对象，因此</a:t>
            </a:r>
            <a:r>
              <a:rPr lang="en-US" altLang="zh-CN" sz="2400" kern="0" dirty="0" err="1">
                <a:latin typeface="Tahoma" pitchFamily="34" charset="0"/>
              </a:rPr>
              <a:t>ArrayList</a:t>
            </a:r>
            <a:r>
              <a:rPr lang="zh-CN" altLang="en-US" sz="2400" kern="0" dirty="0">
                <a:latin typeface="Tahoma" pitchFamily="34" charset="0"/>
              </a:rPr>
              <a:t>和</a:t>
            </a:r>
            <a:r>
              <a:rPr lang="en-US" altLang="zh-CN" sz="2400" kern="0" dirty="0">
                <a:latin typeface="Tahoma" pitchFamily="34" charset="0"/>
              </a:rPr>
              <a:t>Object</a:t>
            </a:r>
            <a:r>
              <a:rPr lang="zh-CN" altLang="en-US" sz="2400" kern="0" dirty="0">
                <a:latin typeface="Tahoma" pitchFamily="34" charset="0"/>
              </a:rPr>
              <a:t>之间的关系可以用依赖描述。</a:t>
            </a:r>
          </a:p>
          <a:p>
            <a:endParaRPr lang="zh-CN" altLang="en-US" kern="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kern="0" dirty="0">
              <a:latin typeface="Tahoma" pitchFamily="34" charset="0"/>
            </a:endParaRPr>
          </a:p>
          <a:p>
            <a:r>
              <a:rPr lang="zh-CN" altLang="en-US" sz="2400" kern="0" dirty="0">
                <a:latin typeface="Tahoma" pitchFamily="34" charset="0"/>
              </a:rPr>
              <a:t>依赖关系在代码中通常表示为</a:t>
            </a:r>
            <a:r>
              <a:rPr lang="en-US" altLang="zh-CN" sz="2400" kern="0" dirty="0">
                <a:latin typeface="Tahoma" pitchFamily="34" charset="0"/>
              </a:rPr>
              <a:t>client</a:t>
            </a:r>
            <a:r>
              <a:rPr lang="zh-CN" altLang="en-US" sz="2400" kern="0" dirty="0">
                <a:latin typeface="Tahoma" pitchFamily="34" charset="0"/>
              </a:rPr>
              <a:t>类的成员函数以</a:t>
            </a:r>
            <a:r>
              <a:rPr lang="en-US" altLang="zh-CN" sz="2400" kern="0" dirty="0">
                <a:latin typeface="Tahoma" pitchFamily="34" charset="0"/>
              </a:rPr>
              <a:t>supplier</a:t>
            </a:r>
            <a:r>
              <a:rPr lang="zh-CN" altLang="en-US" sz="2400" kern="0" dirty="0">
                <a:latin typeface="Tahoma" pitchFamily="34" charset="0"/>
              </a:rPr>
              <a:t>类型的对象为参数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35213" y="3570288"/>
            <a:ext cx="1108075" cy="34607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ArrayList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56188" y="3563938"/>
            <a:ext cx="803275" cy="34607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Object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443288" y="3729038"/>
            <a:ext cx="1612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35213" y="4695825"/>
            <a:ext cx="3241675" cy="132397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ArrayList{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public void add(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Object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o){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7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1128</Words>
  <Application>Microsoft Office PowerPoint</Application>
  <PresentationFormat>宽屏</PresentationFormat>
  <Paragraphs>154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华文细黑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114</cp:revision>
  <dcterms:created xsi:type="dcterms:W3CDTF">2018-01-23T14:33:00Z</dcterms:created>
  <dcterms:modified xsi:type="dcterms:W3CDTF">2021-04-04T17:48:11Z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