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27" r:id="rId39"/>
    <p:sldId id="328" r:id="rId40"/>
    <p:sldId id="317" r:id="rId41"/>
    <p:sldId id="326" r:id="rId42"/>
    <p:sldId id="320" r:id="rId43"/>
    <p:sldId id="319" r:id="rId44"/>
    <p:sldId id="297" r:id="rId45"/>
    <p:sldId id="285" r:id="rId46"/>
    <p:sldId id="298" r:id="rId47"/>
    <p:sldId id="284" r:id="rId48"/>
    <p:sldId id="299" r:id="rId49"/>
    <p:sldId id="300" r:id="rId50"/>
    <p:sldId id="301" r:id="rId51"/>
    <p:sldId id="287" r:id="rId52"/>
    <p:sldId id="302" r:id="rId53"/>
    <p:sldId id="288" r:id="rId54"/>
    <p:sldId id="303" r:id="rId55"/>
    <p:sldId id="267" r:id="rId56"/>
    <p:sldId id="304" r:id="rId57"/>
    <p:sldId id="269" r:id="rId58"/>
    <p:sldId id="291" r:id="rId59"/>
    <p:sldId id="292" r:id="rId60"/>
  </p:sldIdLst>
  <p:sldSz cx="12192000" cy="6858000"/>
  <p:notesSz cx="7104063" cy="10234613"/>
  <p:embeddedFontLst>
    <p:embeddedFont>
      <p:font typeface="Calibri" panose="020F0502020204030204" pitchFamily="34" charset="0"/>
      <p:regular r:id="rId62"/>
      <p:bold r:id="rId63"/>
      <p:italic r:id="rId64"/>
      <p:boldItalic r:id="rId65"/>
    </p:embeddedFont>
    <p:embeddedFont>
      <p:font typeface="Calibri Light" panose="020F0302020204030204" pitchFamily="34" charset="0"/>
      <p:regular r:id="rId66"/>
      <p:italic r:id="rId67"/>
    </p:embeddedFont>
    <p:embeddedFont>
      <p:font typeface="Lucida Sans" panose="020B0602030504020204" pitchFamily="34" charset="0"/>
      <p:regular r:id="rId68"/>
      <p:bold r:id="rId69"/>
      <p:italic r:id="rId70"/>
      <p:boldItalic r:id="rId71"/>
    </p:embeddedFont>
    <p:embeddedFont>
      <p:font typeface="Microsoft Sans Serif" panose="020B0604020202020204" pitchFamily="34" charset="0"/>
      <p:regular r:id="rId72"/>
    </p:embeddedFont>
    <p:embeddedFont>
      <p:font typeface="Tahoma" panose="020B0604030504040204" pitchFamily="34" charset="0"/>
      <p:regular r:id="rId73"/>
      <p:bold r:id="rId74"/>
    </p:embeddedFont>
    <p:embeddedFont>
      <p:font typeface="华文细黑" panose="02010600040101010101" pitchFamily="2" charset="-122"/>
      <p:regular r:id="rId75"/>
    </p:embeddedFont>
    <p:embeddedFont>
      <p:font typeface="华文新魏" panose="02010800040101010101" pitchFamily="2" charset="-122"/>
      <p:regular r:id="rId76"/>
    </p:embeddedFont>
    <p:embeddedFont>
      <p:font typeface="微软雅黑" panose="020B0503020204020204" pitchFamily="34" charset="-122"/>
      <p:regular r:id="rId77"/>
      <p:bold r:id="rId7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5" autoAdjust="0"/>
  </p:normalViewPr>
  <p:slideViewPr>
    <p:cSldViewPr snapToGrid="0">
      <p:cViewPr varScale="1">
        <p:scale>
          <a:sx n="49" d="100"/>
          <a:sy n="49" d="100"/>
        </p:scale>
        <p:origin x="950" y="48"/>
      </p:cViewPr>
      <p:guideLst>
        <p:guide orient="horz" pos="2160"/>
        <p:guide pos="3840"/>
      </p:guideLst>
    </p:cSldViewPr>
  </p:slideViewPr>
  <p:notesTextViewPr>
    <p:cViewPr>
      <p:scale>
        <a:sx n="1" d="1"/>
        <a:sy n="1" d="1"/>
      </p:scale>
      <p:origin x="0" y="-701"/>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2022/4/5</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a:effectLst/>
                <a:latin typeface="-apple-system"/>
              </a:rPr>
              <a:t>不能覆盖标识为</a:t>
            </a:r>
            <a:r>
              <a:rPr lang="en-US" altLang="zh-CN" b="0" i="0">
                <a:effectLst/>
                <a:latin typeface="-apple-system"/>
              </a:rPr>
              <a:t>final</a:t>
            </a:r>
            <a:r>
              <a:rPr lang="zh-CN" altLang="en-US" b="0" i="0">
                <a:effectLst/>
                <a:latin typeface="-apple-system"/>
              </a:rPr>
              <a:t>的方法，也不能覆盖不可被继承的方法。</a:t>
            </a:r>
          </a:p>
          <a:p>
            <a:pPr algn="l">
              <a:buFont typeface="+mj-lt"/>
              <a:buAutoNum type="arabicPeriod"/>
            </a:pPr>
            <a:r>
              <a:rPr lang="zh-CN" altLang="en-US" b="0" i="0">
                <a:effectLst/>
                <a:latin typeface="-apple-system"/>
              </a:rPr>
              <a:t>子类的方法权限必须高于父类方法，或者说父类中的方法在子类中必须可见。如父类中的方法属性为</a:t>
            </a:r>
            <a:r>
              <a:rPr lang="en-US" altLang="zh-CN" b="0" i="0">
                <a:effectLst/>
                <a:latin typeface="-apple-system"/>
              </a:rPr>
              <a:t>private</a:t>
            </a:r>
            <a:r>
              <a:rPr lang="zh-CN" altLang="en-US" b="0" i="0">
                <a:effectLst/>
                <a:latin typeface="-apple-system"/>
              </a:rPr>
              <a:t>，子类可以继承而不可覆盖。访问权限由高到低：</a:t>
            </a:r>
            <a:r>
              <a:rPr lang="en-US" altLang="zh-CN" b="0" i="0">
                <a:effectLst/>
                <a:latin typeface="-apple-system"/>
              </a:rPr>
              <a:t>public</a:t>
            </a:r>
            <a:r>
              <a:rPr lang="zh-CN" altLang="en-US" b="0" i="0">
                <a:effectLst/>
                <a:latin typeface="-apple-system"/>
              </a:rPr>
              <a:t>、</a:t>
            </a:r>
            <a:r>
              <a:rPr lang="en-US" altLang="zh-CN" b="0" i="0">
                <a:effectLst/>
                <a:latin typeface="-apple-system"/>
              </a:rPr>
              <a:t>protected</a:t>
            </a:r>
            <a:r>
              <a:rPr lang="zh-CN" altLang="en-US" b="0" i="0">
                <a:effectLst/>
                <a:latin typeface="-apple-system"/>
              </a:rPr>
              <a:t>、包访问权限</a:t>
            </a:r>
            <a:r>
              <a:rPr lang="en-US" altLang="zh-CN" b="0" i="0">
                <a:effectLst/>
                <a:latin typeface="-apple-system"/>
              </a:rPr>
              <a:t>(</a:t>
            </a:r>
            <a:r>
              <a:rPr lang="zh-CN" altLang="en-US" b="0" i="0">
                <a:effectLst/>
                <a:latin typeface="-apple-system"/>
              </a:rPr>
              <a:t>默认</a:t>
            </a:r>
            <a:r>
              <a:rPr lang="en-US" altLang="zh-CN" b="0" i="0">
                <a:effectLst/>
                <a:latin typeface="-apple-system"/>
              </a:rPr>
              <a:t>)</a:t>
            </a:r>
            <a:r>
              <a:rPr lang="zh-CN" altLang="en-US" b="0" i="0">
                <a:effectLst/>
                <a:latin typeface="-apple-system"/>
              </a:rPr>
              <a:t>、</a:t>
            </a:r>
            <a:r>
              <a:rPr lang="en-US" altLang="zh-CN" b="0" i="0">
                <a:effectLst/>
                <a:latin typeface="-apple-system"/>
              </a:rPr>
              <a:t>private</a:t>
            </a:r>
            <a:r>
              <a:rPr lang="zh-CN" altLang="en-US" b="0" i="0">
                <a:effectLst/>
                <a:latin typeface="-apple-system"/>
              </a:rPr>
              <a:t>。</a:t>
            </a:r>
          </a:p>
          <a:p>
            <a:pPr algn="l">
              <a:buFont typeface="+mj-lt"/>
              <a:buAutoNum type="arabicPeriod"/>
            </a:pPr>
            <a:r>
              <a:rPr lang="zh-CN" altLang="en-US" b="0" i="0">
                <a:effectLst/>
                <a:latin typeface="-apple-system"/>
              </a:rPr>
              <a:t>子类和父类的方法必须是实例方法。如果父类方法和子类方法都是</a:t>
            </a:r>
            <a:r>
              <a:rPr lang="en-US" altLang="zh-CN" b="0" i="0">
                <a:effectLst/>
                <a:latin typeface="-apple-system"/>
              </a:rPr>
              <a:t>static</a:t>
            </a:r>
            <a:r>
              <a:rPr lang="zh-CN" altLang="en-US" b="0" i="0">
                <a:effectLst/>
                <a:latin typeface="-apple-system"/>
              </a:rPr>
              <a:t>方法，子类隐藏父类而非覆盖。如果父类方法和子类方法有一个是静态方法，编译器会报错</a:t>
            </a:r>
          </a:p>
          <a:p>
            <a:pPr algn="l">
              <a:buFont typeface="+mj-lt"/>
              <a:buAutoNum type="arabicPeriod"/>
            </a:pPr>
            <a:r>
              <a:rPr lang="zh-CN" altLang="en-US" b="0" i="0">
                <a:effectLst/>
                <a:latin typeface="-apple-system"/>
              </a:rPr>
              <a:t>子类和父类的方法必须要具有相同的函数名称、参数列表，并且子类的返回值与父类相同或者是父类返回类型的子类型。如果方法名称相同而参数列表不同（返回类型可以相同也可以不同），那么只是方法的重载，而非重写。如果方法名称和参数列表相同，返回值类型不同，子类返回值类型也不是父类返回值类型的子类，编译器就会报错</a:t>
            </a:r>
          </a:p>
          <a:p>
            <a:pPr algn="l">
              <a:buFont typeface="+mj-lt"/>
              <a:buAutoNum type="arabicPeriod"/>
            </a:pPr>
            <a:r>
              <a:rPr lang="zh-CN" altLang="en-US" b="0" i="0">
                <a:effectLst/>
                <a:latin typeface="-apple-system"/>
              </a:rPr>
              <a:t>子类方法不能比父类方法抛出更多的编译时异常（不是运行时异常），即子类方法抛出的编译时异常或者和父类相同或者是父类异常的子类。当然，子类也可以不抛出异常，或者抛出 </a:t>
            </a:r>
            <a:r>
              <a:rPr lang="en-US" altLang="zh-CN" b="0" i="0">
                <a:effectLst/>
                <a:latin typeface="-apple-system"/>
              </a:rPr>
              <a:t>RuntimeException </a:t>
            </a:r>
            <a:r>
              <a:rPr lang="zh-CN" altLang="en-US" b="0" i="0">
                <a:effectLst/>
                <a:latin typeface="-apple-system"/>
              </a:rPr>
              <a:t>异常</a:t>
            </a:r>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1</a:t>
            </a:fld>
            <a:endParaRPr lang="zh-CN" altLang="en-US"/>
          </a:p>
        </p:txBody>
      </p:sp>
    </p:spTree>
    <p:extLst>
      <p:ext uri="{BB962C8B-B14F-4D97-AF65-F5344CB8AC3E}">
        <p14:creationId xmlns:p14="http://schemas.microsoft.com/office/powerpoint/2010/main" val="165538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41</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59</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0" y="174695"/>
            <a:ext cx="9132123"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没有无参构造函数的后果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组成</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子类覆盖这个方法时应该提升为</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实现是浅拷贝（按成员赋值）。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矩形 4">
            <a:extLst>
              <a:ext uri="{FF2B5EF4-FFF2-40B4-BE49-F238E27FC236}">
                <a16:creationId xmlns:a16="http://schemas.microsoft.com/office/drawing/2014/main" id="{585388B1-D091-4233-AFE8-9F34089751B8}"/>
              </a:ext>
            </a:extLst>
          </p:cNvPr>
          <p:cNvSpPr/>
          <p:nvPr/>
        </p:nvSpPr>
        <p:spPr>
          <a:xfrm>
            <a:off x="18954" y="1802311"/>
            <a:ext cx="3691499"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int j = 0</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60C5A970-604A-454E-A2DC-2B00C1BADD3C}"/>
              </a:ext>
            </a:extLst>
          </p:cNvPr>
          <p:cNvSpPr/>
          <p:nvPr/>
        </p:nvSpPr>
        <p:spPr>
          <a:xfrm>
            <a:off x="3710453" y="1803360"/>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o2.j = o1.j</a:t>
            </a:r>
          </a:p>
          <a:p>
            <a:r>
              <a:rPr lang="zh-CN" altLang="en-US" sz="1600" b="1" dirty="0">
                <a:solidFill>
                  <a:srgbClr val="FF0000"/>
                </a:solidFill>
                <a:latin typeface="Courier New" panose="02070309020205020404" pitchFamily="49" charset="0"/>
                <a:cs typeface="Courier New" panose="02070309020205020404" pitchFamily="49" charset="0"/>
              </a:rPr>
              <a:t>如果对象的数据成员都是值类型，则浅拷贝没有任何问题，因为</a:t>
            </a:r>
            <a:r>
              <a:rPr lang="en-US" altLang="zh-CN" sz="1600" b="1" dirty="0">
                <a:solidFill>
                  <a:srgbClr val="FF0000"/>
                </a:solidFill>
                <a:latin typeface="Courier New" panose="02070309020205020404" pitchFamily="49" charset="0"/>
                <a:cs typeface="Courier New" panose="02070309020205020404" pitchFamily="49" charset="0"/>
              </a:rPr>
              <a:t>o1.i</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o2.i</a:t>
            </a:r>
            <a:r>
              <a:rPr lang="zh-CN" altLang="en-US" sz="1600" b="1" dirty="0">
                <a:solidFill>
                  <a:srgbClr val="FF0000"/>
                </a:solidFill>
                <a:latin typeface="Courier New" panose="02070309020205020404" pitchFamily="49" charset="0"/>
                <a:cs typeface="Courier New" panose="02070309020205020404" pitchFamily="49" charset="0"/>
              </a:rPr>
              <a:t>是不同的内存</a:t>
            </a:r>
          </a:p>
        </p:txBody>
      </p:sp>
      <p:sp>
        <p:nvSpPr>
          <p:cNvPr id="7" name="矩形 6">
            <a:extLst>
              <a:ext uri="{FF2B5EF4-FFF2-40B4-BE49-F238E27FC236}">
                <a16:creationId xmlns:a16="http://schemas.microsoft.com/office/drawing/2014/main" id="{1D8C8089-0F0A-4F22-AC33-F8D1C697C9DF}"/>
              </a:ext>
            </a:extLst>
          </p:cNvPr>
          <p:cNvSpPr/>
          <p:nvPr/>
        </p:nvSpPr>
        <p:spPr>
          <a:xfrm>
            <a:off x="18954" y="3412639"/>
            <a:ext cx="3883195"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Circle c = new Circle</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3710453" y="3413277"/>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有引用类型的成员如</a:t>
            </a:r>
            <a:r>
              <a:rPr lang="en-US" altLang="zh-CN" sz="1600" dirty="0">
                <a:latin typeface="Courier New" panose="02070309020205020404" pitchFamily="49" charset="0"/>
                <a:cs typeface="Courier New" panose="02070309020205020404" pitchFamily="49" charset="0"/>
              </a:rPr>
              <a:t>Circle c</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o2.c = o1.c</a:t>
            </a:r>
          </a:p>
          <a:p>
            <a:r>
              <a:rPr lang="zh-CN" altLang="en-US" sz="1600" b="1" dirty="0">
                <a:solidFill>
                  <a:srgbClr val="FF0000"/>
                </a:solidFill>
                <a:latin typeface="Courier New" panose="02070309020205020404" pitchFamily="49" charset="0"/>
                <a:cs typeface="Courier New" panose="02070309020205020404" pitchFamily="49" charset="0"/>
              </a:rPr>
              <a:t>由于对象的数据成员</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是引用类型，则浅拷贝有问题，因为</a:t>
            </a:r>
            <a:r>
              <a:rPr lang="en-US" altLang="zh-CN" sz="1600" b="1" dirty="0">
                <a:solidFill>
                  <a:srgbClr val="FF0000"/>
                </a:solidFill>
                <a:latin typeface="Courier New" panose="02070309020205020404" pitchFamily="49" charset="0"/>
                <a:cs typeface="Courier New" panose="02070309020205020404" pitchFamily="49" charset="0"/>
              </a:rPr>
              <a:t>o1.c</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o2.c</a:t>
            </a:r>
            <a:r>
              <a:rPr lang="zh-CN" altLang="en-US" sz="1600" b="1" dirty="0">
                <a:solidFill>
                  <a:srgbClr val="FF0000"/>
                </a:solidFill>
                <a:latin typeface="Courier New" panose="02070309020205020404" pitchFamily="49" charset="0"/>
                <a:cs typeface="Courier New" panose="02070309020205020404" pitchFamily="49" charset="0"/>
              </a:rPr>
              <a:t>现在引用的是同一个对象。通过对象</a:t>
            </a:r>
            <a:r>
              <a:rPr lang="en-US" altLang="zh-CN" sz="1600" b="1" dirty="0">
                <a:solidFill>
                  <a:srgbClr val="FF0000"/>
                </a:solidFill>
                <a:latin typeface="Courier New" panose="02070309020205020404" pitchFamily="49" charset="0"/>
                <a:cs typeface="Courier New" panose="02070309020205020404" pitchFamily="49" charset="0"/>
              </a:rPr>
              <a:t>o1</a:t>
            </a:r>
            <a:r>
              <a:rPr lang="zh-CN" altLang="en-US" sz="1600" b="1" dirty="0">
                <a:solidFill>
                  <a:srgbClr val="FF0000"/>
                </a:solidFill>
                <a:latin typeface="Courier New" panose="02070309020205020404" pitchFamily="49" charset="0"/>
                <a:cs typeface="Courier New" panose="02070309020205020404" pitchFamily="49" charset="0"/>
              </a:rPr>
              <a:t>修改</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的内容，会影响到对象</a:t>
            </a:r>
            <a:r>
              <a:rPr lang="en-US" altLang="zh-CN" sz="1600" b="1" dirty="0">
                <a:solidFill>
                  <a:srgbClr val="FF0000"/>
                </a:solidFill>
                <a:latin typeface="Courier New" panose="02070309020205020404" pitchFamily="49" charset="0"/>
                <a:cs typeface="Courier New" panose="02070309020205020404" pitchFamily="49" charset="0"/>
              </a:rPr>
              <a:t>o2</a:t>
            </a:r>
            <a:endParaRPr lang="zh-CN" altLang="en-US" sz="1600" b="1" dirty="0">
              <a:solidFill>
                <a:srgbClr val="FF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1D1F5C84-EEF1-413D-8DF9-81B187FA372E}"/>
              </a:ext>
            </a:extLst>
          </p:cNvPr>
          <p:cNvSpPr/>
          <p:nvPr/>
        </p:nvSpPr>
        <p:spPr>
          <a:xfrm>
            <a:off x="1073888" y="4926644"/>
            <a:ext cx="10271052" cy="1200329"/>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因此：如果对象的数据成员有引用类型，则对象的拷贝不能简单地按成员赋值；而是要保证引用类型的数据成员引用的是不同对象，但内容一样。因此需要覆盖</a:t>
            </a:r>
            <a:r>
              <a:rPr lang="en-US" altLang="zh-CN" sz="2400" b="1" dirty="0">
                <a:solidFill>
                  <a:srgbClr val="FF0000"/>
                </a:solidFill>
                <a:latin typeface="Courier New" panose="02070309020205020404" pitchFamily="49" charset="0"/>
                <a:cs typeface="Courier New" panose="02070309020205020404" pitchFamily="49" charset="0"/>
              </a:rPr>
              <a:t>Object</a:t>
            </a:r>
            <a:r>
              <a:rPr lang="zh-CN" altLang="en-US" sz="2400" b="1" dirty="0">
                <a:solidFill>
                  <a:srgbClr val="FF0000"/>
                </a:solidFill>
                <a:latin typeface="Courier New" panose="02070309020205020404" pitchFamily="49" charset="0"/>
                <a:cs typeface="Courier New" panose="02070309020205020404" pitchFamily="49" charset="0"/>
              </a:rPr>
              <a:t>的</a:t>
            </a:r>
            <a:r>
              <a:rPr lang="en-US" altLang="zh-CN" sz="2400" b="1" dirty="0">
                <a:solidFill>
                  <a:srgbClr val="FF0000"/>
                </a:solidFill>
                <a:latin typeface="Courier New" panose="02070309020205020404" pitchFamily="49" charset="0"/>
                <a:cs typeface="Courier New" panose="02070309020205020404" pitchFamily="49" charset="0"/>
              </a:rPr>
              <a:t>clone</a:t>
            </a:r>
            <a:r>
              <a:rPr lang="zh-CN" altLang="en-US" sz="2400" b="1" dirty="0">
                <a:solidFill>
                  <a:srgbClr val="FF0000"/>
                </a:solidFill>
                <a:latin typeface="Courier New" panose="02070309020205020404" pitchFamily="49" charset="0"/>
                <a:cs typeface="Courier New" panose="02070309020205020404" pitchFamily="49" charset="0"/>
              </a:rPr>
              <a:t>方法，方法的实现必须是深拷贝</a:t>
            </a:r>
          </a:p>
        </p:txBody>
      </p:sp>
    </p:spTree>
    <p:extLst>
      <p:ext uri="{BB962C8B-B14F-4D97-AF65-F5344CB8AC3E}">
        <p14:creationId xmlns:p14="http://schemas.microsoft.com/office/powerpoint/2010/main" val="113349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矩形 6">
            <a:extLst>
              <a:ext uri="{FF2B5EF4-FFF2-40B4-BE49-F238E27FC236}">
                <a16:creationId xmlns:a16="http://schemas.microsoft.com/office/drawing/2014/main" id="{1D8C8089-0F0A-4F22-AC33-F8D1C697C9DF}"/>
              </a:ext>
            </a:extLst>
          </p:cNvPr>
          <p:cNvSpPr/>
          <p:nvPr/>
        </p:nvSpPr>
        <p:spPr>
          <a:xfrm>
            <a:off x="1764695" y="2030979"/>
            <a:ext cx="8481547" cy="1323439"/>
          </a:xfrm>
          <a:prstGeom prst="rect">
            <a:avLst/>
          </a:prstGeom>
          <a:solidFill>
            <a:schemeClr val="accent5">
              <a:lumMod val="20000"/>
              <a:lumOff val="80000"/>
            </a:schemeClr>
          </a:solidFill>
          <a:ln w="19050">
            <a:solidFill>
              <a:schemeClr val="accent5">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String s = “Hello”</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935666" y="3752902"/>
            <a:ext cx="11132288" cy="292387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但是如果对象的数据成员为</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种基本值类型对应的包装类类型，则这样的数据成员采用浅拷贝（按成员赋值就没有问题），例如：</a:t>
            </a:r>
            <a:endParaRPr lang="en-US" altLang="zh-CN" sz="2400" b="1" dirty="0">
              <a:solidFill>
                <a:srgbClr val="FF0000"/>
              </a:solidFill>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o2.i = o1.i; o2.s = o1.s; </a:t>
            </a: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1600" b="1" dirty="0">
                <a:solidFill>
                  <a:srgbClr val="FF0000"/>
                </a:solidFill>
                <a:latin typeface="Courier New" panose="02070309020205020404" pitchFamily="49" charset="0"/>
                <a:cs typeface="Courier New" panose="02070309020205020404" pitchFamily="49" charset="0"/>
              </a:rPr>
              <a:t>原因：这些类型的对象的内容是不可更改的。如果把</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重新赋值为</a:t>
            </a:r>
            <a:r>
              <a:rPr lang="en-US" altLang="zh-CN" sz="1600" b="1" dirty="0">
                <a:solidFill>
                  <a:srgbClr val="FF0000"/>
                </a:solidFill>
                <a:latin typeface="Courier New" panose="02070309020205020404" pitchFamily="49" charset="0"/>
                <a:cs typeface="Courier New" panose="02070309020205020404" pitchFamily="49" charset="0"/>
              </a:rPr>
              <a:t>o2.s=“World”</a:t>
            </a:r>
            <a:r>
              <a:rPr lang="zh-CN" altLang="en-US" sz="1600" b="1" dirty="0">
                <a:solidFill>
                  <a:srgbClr val="FF0000"/>
                </a:solidFill>
                <a:latin typeface="Courier New" panose="02070309020205020404" pitchFamily="49" charset="0"/>
                <a:cs typeface="Courier New" panose="02070309020205020404" pitchFamily="49" charset="0"/>
              </a:rPr>
              <a:t>，实际是对</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没有任何影响，因为</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引用了另外的对象，和</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引用的对象不一样了。</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因此，对</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种基本值类型对应的包装类类型，你就把它当做值类型看。</a:t>
            </a:r>
            <a:endParaRPr lang="en-US" altLang="zh-CN"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21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152057"/>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9" y="3516259"/>
            <a:ext cx="11337851" cy="3539430"/>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r>
              <a:rPr lang="zh-CN" altLang="en-US" sz="1600" b="1" dirty="0">
                <a:solidFill>
                  <a:srgbClr val="FF0000"/>
                </a:solidFill>
                <a:latin typeface="Courier New" panose="02070309020205020404" pitchFamily="49" charset="0"/>
                <a:cs typeface="Courier New" panose="02070309020205020404" pitchFamily="49" charset="0"/>
              </a:rPr>
              <a:t>前提是</a:t>
            </a:r>
            <a:r>
              <a:rPr lang="en-US" altLang="zh-CN" sz="1600" b="1" dirty="0">
                <a:solidFill>
                  <a:srgbClr val="FF0000"/>
                </a:solidFill>
                <a:latin typeface="Courier New" panose="02070309020205020404" pitchFamily="49" charset="0"/>
                <a:cs typeface="Courier New" panose="02070309020205020404" pitchFamily="49" charset="0"/>
              </a:rPr>
              <a:t>A</a:t>
            </a:r>
            <a:r>
              <a:rPr lang="zh-CN" altLang="en-US" sz="1600" b="1" dirty="0">
                <a:solidFill>
                  <a:srgbClr val="FF0000"/>
                </a:solidFill>
                <a:latin typeface="Courier New" panose="02070309020205020404" pitchFamily="49" charset="0"/>
                <a:cs typeface="Courier New" panose="02070309020205020404" pitchFamily="49" charset="0"/>
              </a:rPr>
              <a:t>实现了深拷贝</a:t>
            </a:r>
            <a:r>
              <a:rPr lang="en-US" altLang="zh-CN" sz="1600" b="1" dirty="0">
                <a:solidFill>
                  <a:srgbClr val="FF0000"/>
                </a:solidFill>
                <a:latin typeface="Courier New" panose="02070309020205020404" pitchFamily="49" charset="0"/>
                <a:cs typeface="Courier New" panose="02070309020205020404" pitchFamily="49" charset="0"/>
              </a:rPr>
              <a:t>clone</a:t>
            </a:r>
            <a:r>
              <a:rPr lang="zh-CN" altLang="en-US" sz="1600" b="1" dirty="0">
                <a:solidFill>
                  <a:srgbClr val="FF0000"/>
                </a:solidFill>
                <a:latin typeface="Courier New" panose="02070309020205020404" pitchFamily="49" charset="0"/>
                <a:cs typeface="Courier New" panose="02070309020205020404" pitchFamily="49" charset="0"/>
              </a:rPr>
              <a:t>）</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798143"/>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798143"/>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指向子类对象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
        <p:nvSpPr>
          <p:cNvPr id="2" name="文本框 1">
            <a:extLst>
              <a:ext uri="{FF2B5EF4-FFF2-40B4-BE49-F238E27FC236}">
                <a16:creationId xmlns:a16="http://schemas.microsoft.com/office/drawing/2014/main" id="{0E031CA8-38CE-401A-876A-5F9A4839AD2A}"/>
              </a:ext>
            </a:extLst>
          </p:cNvPr>
          <p:cNvSpPr txBox="1"/>
          <p:nvPr/>
        </p:nvSpPr>
        <p:spPr>
          <a:xfrm>
            <a:off x="1148329" y="5645984"/>
            <a:ext cx="9302547" cy="369332"/>
          </a:xfrm>
          <a:prstGeom prst="rect">
            <a:avLst/>
          </a:prstGeom>
          <a:noFill/>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方法，那么</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p3.Greeting()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调用哪个类的</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137672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25666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，但转换前没有检查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从父类到子类转换必须显式转换，转换前应进行检查更安全。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转换前检查 </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可以非常安全的赋值给</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t>
            </a: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28" name="Rectangle 78"/>
          <p:cNvSpPr>
            <a:spLocks noChangeArrowheads="1"/>
          </p:cNvSpPr>
          <p:nvPr/>
        </p:nvSpPr>
        <p:spPr bwMode="auto">
          <a:xfrm>
            <a:off x="477838" y="1326357"/>
            <a:ext cx="8560656"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类成员的访问控制符</a:t>
            </a: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父类私有成员在子类不可见。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父类公有和保护成员在子类可见。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继承到子类后不改变父类成员的访问权限。</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具体见第</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9</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章的例子，下一页的例子也请大家自己看</a:t>
            </a:r>
          </a:p>
          <a:p>
            <a:pPr eaLnBrk="1" fontAlgn="base" hangingPunct="1">
              <a:spcAft>
                <a:spcPct val="0"/>
              </a:spcAft>
              <a:buClr>
                <a:srgbClr val="CC0000"/>
              </a:buClr>
              <a:buFont typeface="Wingdings" pitchFamily="2" charset="2"/>
              <a:buNone/>
            </a:pPr>
            <a:endParaRPr lang="zh-CN" altLang="en-US" dirty="0">
              <a:solidFill>
                <a:srgbClr val="000000"/>
              </a:solidFill>
              <a:latin typeface="Tahoma" pitchFamily="34" charset="0"/>
            </a:endParaRPr>
          </a:p>
        </p:txBody>
      </p:sp>
      <p:graphicFrame>
        <p:nvGraphicFramePr>
          <p:cNvPr id="29" name="Group 4"/>
          <p:cNvGraphicFramePr>
            <a:graphicFrameLocks/>
          </p:cNvGraphicFramePr>
          <p:nvPr>
            <p:extLst>
              <p:ext uri="{D42A27DB-BD31-4B8C-83A1-F6EECF244321}">
                <p14:modId xmlns:p14="http://schemas.microsoft.com/office/powerpoint/2010/main" val="1393859576"/>
              </p:ext>
            </p:extLst>
          </p:nvPr>
        </p:nvGraphicFramePr>
        <p:xfrm>
          <a:off x="577850" y="1883569"/>
          <a:ext cx="8001000" cy="2011410"/>
        </p:xfrm>
        <a:graphic>
          <a:graphicData uri="http://schemas.openxmlformats.org/drawingml/2006/table">
            <a:tbl>
              <a:tblPr/>
              <a:tblGrid>
                <a:gridCol w="1706563">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gridCol w="1382713">
                  <a:extLst>
                    <a:ext uri="{9D8B030D-6E8A-4147-A177-3AD203B41FA5}">
                      <a16:colId xmlns:a16="http://schemas.microsoft.com/office/drawing/2014/main" val="20003"/>
                    </a:ext>
                  </a:extLst>
                </a:gridCol>
                <a:gridCol w="1706562">
                  <a:extLst>
                    <a:ext uri="{9D8B030D-6E8A-4147-A177-3AD203B41FA5}">
                      <a16:colId xmlns:a16="http://schemas.microsoft.com/office/drawing/2014/main" val="20004"/>
                    </a:ext>
                  </a:extLst>
                </a:gridCol>
              </a:tblGrid>
              <a:tr h="36569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成员修饰符</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本包</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子类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它包</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public</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pitchFamily="2" charset="-122"/>
                        </a:rPr>
                        <a:t>protected</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rgbClr val="FF0000"/>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它包</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endParaRPr kumimoji="0" lang="zh-CN" altLang="en-US"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100" b="0" i="0" u="none" strike="noStrike" cap="none" normalizeH="0" baseline="0" dirty="0">
                          <a:ln>
                            <a:noFill/>
                          </a:ln>
                          <a:solidFill>
                            <a:schemeClr val="tx1"/>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非子类）</a:t>
                      </a:r>
                      <a:endParaRPr kumimoji="0" lang="zh-CN" altLang="zh-CN"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无</a:t>
                      </a:r>
                      <a:r>
                        <a:rPr kumimoji="0" lang="en-US" altLang="zh-CN" sz="2000" b="0" i="0" u="none" strike="noStrike" cap="none" normalizeH="0" baseline="0">
                          <a:ln>
                            <a:noFill/>
                          </a:ln>
                          <a:solidFill>
                            <a:schemeClr val="tx1"/>
                          </a:solidFill>
                          <a:effectLst/>
                          <a:latin typeface="Tahoma" pitchFamily="34" charset="0"/>
                          <a:ea typeface="宋体" pitchFamily="2" charset="-122"/>
                        </a:rPr>
                        <a:t>(package)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private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 name="Line 42"/>
          <p:cNvSpPr>
            <a:spLocks noChangeShapeType="1"/>
          </p:cNvSpPr>
          <p:nvPr/>
        </p:nvSpPr>
        <p:spPr bwMode="auto">
          <a:xfrm>
            <a:off x="387350" y="1883569"/>
            <a:ext cx="0" cy="2011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1" name="Text Box 43"/>
          <p:cNvSpPr txBox="1">
            <a:spLocks noChangeArrowheads="1"/>
          </p:cNvSpPr>
          <p:nvPr/>
        </p:nvSpPr>
        <p:spPr bwMode="auto">
          <a:xfrm>
            <a:off x="0" y="1816894"/>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高</a:t>
            </a:r>
          </a:p>
        </p:txBody>
      </p:sp>
      <p:sp>
        <p:nvSpPr>
          <p:cNvPr id="32" name="Text Box 44"/>
          <p:cNvSpPr txBox="1">
            <a:spLocks noChangeArrowheads="1"/>
          </p:cNvSpPr>
          <p:nvPr/>
        </p:nvSpPr>
        <p:spPr bwMode="auto">
          <a:xfrm>
            <a:off x="0" y="3482182"/>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低</a:t>
            </a:r>
          </a:p>
        </p:txBody>
      </p:sp>
      <p:sp>
        <p:nvSpPr>
          <p:cNvPr id="9" name="矩形 8"/>
          <p:cNvSpPr/>
          <p:nvPr/>
        </p:nvSpPr>
        <p:spPr>
          <a:xfrm>
            <a:off x="5545316" y="5787653"/>
            <a:ext cx="6096000" cy="923330"/>
          </a:xfrm>
          <a:prstGeom prst="rect">
            <a:avLst/>
          </a:prstGeom>
        </p:spPr>
        <p:txBody>
          <a:bodyPr>
            <a:spAutoFit/>
          </a:bodyPr>
          <a:lstStyle/>
          <a:p>
            <a:pPr>
              <a:spcBef>
                <a:spcPct val="20000"/>
              </a:spcBef>
              <a:buClr>
                <a:schemeClr val="accent2"/>
              </a:buClr>
            </a:pPr>
            <a:r>
              <a:rPr lang="en-US" altLang="zh-CN" dirty="0">
                <a:solidFill>
                  <a:srgbClr val="FF0000"/>
                </a:solidFill>
                <a:latin typeface="Tahoma" pitchFamily="34" charset="0"/>
                <a:ea typeface="宋体" pitchFamily="2" charset="-122"/>
              </a:rPr>
              <a:t>●</a:t>
            </a:r>
            <a:r>
              <a:rPr lang="zh-CN" altLang="en-US" dirty="0">
                <a:latin typeface="Tahoma" pitchFamily="34" charset="0"/>
              </a:rPr>
              <a:t>子类类体中可以访问从父类继承来的</a:t>
            </a:r>
            <a:r>
              <a:rPr lang="en-US" altLang="zh-CN" dirty="0">
                <a:latin typeface="Tahoma" pitchFamily="34" charset="0"/>
              </a:rPr>
              <a:t>protected</a:t>
            </a:r>
            <a:r>
              <a:rPr lang="zh-CN" altLang="en-US" dirty="0">
                <a:latin typeface="Tahoma" pitchFamily="34" charset="0"/>
              </a:rPr>
              <a:t>成员</a:t>
            </a:r>
            <a:r>
              <a:rPr lang="en-US" altLang="zh-CN" dirty="0">
                <a:latin typeface="Tahoma" pitchFamily="34" charset="0"/>
              </a:rPr>
              <a:t> </a:t>
            </a:r>
            <a:r>
              <a:rPr lang="zh-CN" altLang="en-US" dirty="0">
                <a:latin typeface="Tahoma" pitchFamily="34" charset="0"/>
              </a:rPr>
              <a:t>。但如果子类和父类不在同一个包里，子类里不能访问另外父类实例（非继承）的</a:t>
            </a:r>
            <a:r>
              <a:rPr lang="en-US" altLang="zh-CN" dirty="0">
                <a:latin typeface="Tahoma" pitchFamily="34" charset="0"/>
              </a:rPr>
              <a:t>protected</a:t>
            </a:r>
            <a:r>
              <a:rPr lang="zh-CN" altLang="en-US" dirty="0">
                <a:latin typeface="Tahoma" pitchFamily="34" charset="0"/>
              </a:rPr>
              <a:t>成员。</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grpSp>
        <p:nvGrpSpPr>
          <p:cNvPr id="9" name="Group 26"/>
          <p:cNvGrpSpPr>
            <a:grpSpLocks/>
          </p:cNvGrpSpPr>
          <p:nvPr/>
        </p:nvGrpSpPr>
        <p:grpSpPr bwMode="auto">
          <a:xfrm>
            <a:off x="4211638" y="1854200"/>
            <a:ext cx="2386012" cy="2319338"/>
            <a:chOff x="2540" y="1820"/>
            <a:chExt cx="1503" cy="1616"/>
          </a:xfrm>
        </p:grpSpPr>
        <p:sp>
          <p:nvSpPr>
            <p:cNvPr id="10" name="Rectangle 12"/>
            <p:cNvSpPr>
              <a:spLocks noChangeArrowheads="1"/>
            </p:cNvSpPr>
            <p:nvPr/>
          </p:nvSpPr>
          <p:spPr bwMode="auto">
            <a:xfrm>
              <a:off x="2540"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1" name="Rectangle 13"/>
            <p:cNvSpPr>
              <a:spLocks noChangeArrowheads="1"/>
            </p:cNvSpPr>
            <p:nvPr/>
          </p:nvSpPr>
          <p:spPr bwMode="auto">
            <a:xfrm>
              <a:off x="2540"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P2</a:t>
              </a:r>
            </a:p>
          </p:txBody>
        </p:sp>
        <p:sp>
          <p:nvSpPr>
            <p:cNvPr id="12" name="Line 21"/>
            <p:cNvSpPr>
              <a:spLocks noChangeShapeType="1"/>
            </p:cNvSpPr>
            <p:nvPr/>
          </p:nvSpPr>
          <p:spPr bwMode="auto">
            <a:xfrm>
              <a:off x="2540"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13" name="Group 25"/>
          <p:cNvGrpSpPr>
            <a:grpSpLocks/>
          </p:cNvGrpSpPr>
          <p:nvPr/>
        </p:nvGrpSpPr>
        <p:grpSpPr bwMode="auto">
          <a:xfrm>
            <a:off x="1150938" y="1854200"/>
            <a:ext cx="2386012" cy="3830638"/>
            <a:chOff x="612" y="1820"/>
            <a:chExt cx="1503" cy="1616"/>
          </a:xfrm>
        </p:grpSpPr>
        <p:sp>
          <p:nvSpPr>
            <p:cNvPr id="14" name="Rectangle 4"/>
            <p:cNvSpPr>
              <a:spLocks noChangeArrowheads="1"/>
            </p:cNvSpPr>
            <p:nvPr/>
          </p:nvSpPr>
          <p:spPr bwMode="auto">
            <a:xfrm>
              <a:off x="612"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5" name="Rectangle 5"/>
            <p:cNvSpPr>
              <a:spLocks noChangeArrowheads="1"/>
            </p:cNvSpPr>
            <p:nvPr/>
          </p:nvSpPr>
          <p:spPr bwMode="auto">
            <a:xfrm>
              <a:off x="612"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P1</a:t>
              </a:r>
            </a:p>
          </p:txBody>
        </p:sp>
        <p:sp>
          <p:nvSpPr>
            <p:cNvPr id="16" name="Line 20"/>
            <p:cNvSpPr>
              <a:spLocks noChangeShapeType="1"/>
            </p:cNvSpPr>
            <p:nvPr/>
          </p:nvSpPr>
          <p:spPr bwMode="auto">
            <a:xfrm>
              <a:off x="612"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
        <p:nvSpPr>
          <p:cNvPr id="17" name="Rectangle 6"/>
          <p:cNvSpPr>
            <a:spLocks noChangeArrowheads="1"/>
          </p:cNvSpPr>
          <p:nvPr/>
        </p:nvSpPr>
        <p:spPr bwMode="auto">
          <a:xfrm>
            <a:off x="1470025" y="2349500"/>
            <a:ext cx="1711325" cy="31273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a:t>
            </a:r>
          </a:p>
        </p:txBody>
      </p:sp>
      <p:sp>
        <p:nvSpPr>
          <p:cNvPr id="18" name="Rectangle 7"/>
          <p:cNvSpPr>
            <a:spLocks noChangeArrowheads="1"/>
          </p:cNvSpPr>
          <p:nvPr/>
        </p:nvSpPr>
        <p:spPr bwMode="auto">
          <a:xfrm>
            <a:off x="1466850" y="2662238"/>
            <a:ext cx="1711325" cy="977900"/>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public int x</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protected int 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private int u</a:t>
            </a:r>
          </a:p>
        </p:txBody>
      </p:sp>
      <p:grpSp>
        <p:nvGrpSpPr>
          <p:cNvPr id="19" name="Group 28"/>
          <p:cNvGrpSpPr>
            <a:grpSpLocks/>
          </p:cNvGrpSpPr>
          <p:nvPr/>
        </p:nvGrpSpPr>
        <p:grpSpPr bwMode="auto">
          <a:xfrm>
            <a:off x="4527550" y="2349500"/>
            <a:ext cx="1711325" cy="628650"/>
            <a:chOff x="2738" y="2132"/>
            <a:chExt cx="1078" cy="396"/>
          </a:xfrm>
        </p:grpSpPr>
        <p:sp>
          <p:nvSpPr>
            <p:cNvPr id="20" name="Rectangle 14"/>
            <p:cNvSpPr>
              <a:spLocks noChangeArrowheads="1"/>
            </p:cNvSpPr>
            <p:nvPr/>
          </p:nvSpPr>
          <p:spPr bwMode="auto">
            <a:xfrm>
              <a:off x="2738" y="2132"/>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C4</a:t>
              </a:r>
            </a:p>
          </p:txBody>
        </p:sp>
        <p:sp>
          <p:nvSpPr>
            <p:cNvPr id="21" name="Rectangle 15"/>
            <p:cNvSpPr>
              <a:spLocks noChangeArrowheads="1"/>
            </p:cNvSpPr>
            <p:nvPr/>
          </p:nvSpPr>
          <p:spPr bwMode="auto">
            <a:xfrm>
              <a:off x="2738" y="2330"/>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a:ln>
                  <a:noFill/>
                </a:ln>
                <a:solidFill>
                  <a:srgbClr val="000000"/>
                </a:solidFill>
                <a:effectLst/>
                <a:uLnTx/>
                <a:uFillTx/>
                <a:latin typeface="宋体" charset="-122"/>
                <a:ea typeface="宋体" charset="-122"/>
              </a:endParaRPr>
            </a:p>
          </p:txBody>
        </p:sp>
      </p:grpSp>
      <p:grpSp>
        <p:nvGrpSpPr>
          <p:cNvPr id="22" name="组合 38"/>
          <p:cNvGrpSpPr>
            <a:grpSpLocks/>
          </p:cNvGrpSpPr>
          <p:nvPr/>
        </p:nvGrpSpPr>
        <p:grpSpPr bwMode="auto">
          <a:xfrm>
            <a:off x="4527550" y="3294063"/>
            <a:ext cx="1711325" cy="628650"/>
            <a:chOff x="3990975" y="4194176"/>
            <a:chExt cx="1711325" cy="628650"/>
          </a:xfrm>
        </p:grpSpPr>
        <p:sp>
          <p:nvSpPr>
            <p:cNvPr id="23" name="Rectangle 16"/>
            <p:cNvSpPr>
              <a:spLocks noChangeArrowheads="1"/>
            </p:cNvSpPr>
            <p:nvPr/>
          </p:nvSpPr>
          <p:spPr bwMode="auto">
            <a:xfrm>
              <a:off x="3990975"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C5</a:t>
              </a:r>
            </a:p>
          </p:txBody>
        </p:sp>
        <p:sp>
          <p:nvSpPr>
            <p:cNvPr id="24" name="Rectangle 17"/>
            <p:cNvSpPr>
              <a:spLocks noChangeArrowheads="1"/>
            </p:cNvSpPr>
            <p:nvPr/>
          </p:nvSpPr>
          <p:spPr bwMode="auto">
            <a:xfrm>
              <a:off x="3990975"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grpSp>
        <p:nvGrpSpPr>
          <p:cNvPr id="25" name="Group 24"/>
          <p:cNvGrpSpPr>
            <a:grpSpLocks/>
          </p:cNvGrpSpPr>
          <p:nvPr/>
        </p:nvGrpSpPr>
        <p:grpSpPr bwMode="auto">
          <a:xfrm>
            <a:off x="3176588" y="2663825"/>
            <a:ext cx="1349375" cy="179388"/>
            <a:chOff x="1888" y="2330"/>
            <a:chExt cx="850" cy="113"/>
          </a:xfrm>
        </p:grpSpPr>
        <p:sp>
          <p:nvSpPr>
            <p:cNvPr id="26" name="AutoShape 22"/>
            <p:cNvSpPr>
              <a:spLocks noChangeArrowheads="1"/>
            </p:cNvSpPr>
            <p:nvPr/>
          </p:nvSpPr>
          <p:spPr bwMode="auto">
            <a:xfrm rot="-5400000">
              <a:off x="1877" y="2341"/>
              <a:ext cx="113" cy="91"/>
            </a:xfrm>
            <a:prstGeom prst="triangle">
              <a:avLst>
                <a:gd name="adj" fmla="val 50000"/>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27" name="Line 23"/>
            <p:cNvSpPr>
              <a:spLocks noChangeShapeType="1"/>
            </p:cNvSpPr>
            <p:nvPr/>
          </p:nvSpPr>
          <p:spPr bwMode="auto">
            <a:xfrm>
              <a:off x="1979" y="2387"/>
              <a:ext cx="7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33" name="组合 30"/>
          <p:cNvGrpSpPr>
            <a:grpSpLocks/>
          </p:cNvGrpSpPr>
          <p:nvPr/>
        </p:nvGrpSpPr>
        <p:grpSpPr bwMode="auto">
          <a:xfrm>
            <a:off x="1470025" y="3984625"/>
            <a:ext cx="1711325" cy="628650"/>
            <a:chOff x="2500313" y="4194176"/>
            <a:chExt cx="1711325" cy="628650"/>
          </a:xfrm>
        </p:grpSpPr>
        <p:sp>
          <p:nvSpPr>
            <p:cNvPr id="34"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C2</a:t>
              </a:r>
            </a:p>
          </p:txBody>
        </p:sp>
        <p:sp>
          <p:nvSpPr>
            <p:cNvPr id="35"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 w;</a:t>
              </a:r>
            </a:p>
          </p:txBody>
        </p:sp>
      </p:grpSp>
      <p:sp>
        <p:nvSpPr>
          <p:cNvPr id="36" name="AutoShape 22"/>
          <p:cNvSpPr>
            <a:spLocks noChangeArrowheads="1"/>
          </p:cNvSpPr>
          <p:nvPr/>
        </p:nvSpPr>
        <p:spPr bwMode="auto">
          <a:xfrm rot="16200000">
            <a:off x="2214278" y="3657225"/>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37" name="直接连接符 37"/>
          <p:cNvCxnSpPr>
            <a:cxnSpLocks noChangeShapeType="1"/>
          </p:cNvCxnSpPr>
          <p:nvPr/>
        </p:nvCxnSpPr>
        <p:spPr bwMode="auto">
          <a:xfrm rot="5400000">
            <a:off x="2209800" y="3894138"/>
            <a:ext cx="179387"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grpSp>
        <p:nvGrpSpPr>
          <p:cNvPr id="38" name="组合 29"/>
          <p:cNvGrpSpPr>
            <a:grpSpLocks/>
          </p:cNvGrpSpPr>
          <p:nvPr/>
        </p:nvGrpSpPr>
        <p:grpSpPr bwMode="auto">
          <a:xfrm>
            <a:off x="1466850" y="4953000"/>
            <a:ext cx="1711325" cy="628650"/>
            <a:chOff x="2500313" y="4194176"/>
            <a:chExt cx="1711325" cy="628650"/>
          </a:xfrm>
        </p:grpSpPr>
        <p:sp>
          <p:nvSpPr>
            <p:cNvPr id="39"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C3</a:t>
              </a:r>
            </a:p>
          </p:txBody>
        </p:sp>
        <p:sp>
          <p:nvSpPr>
            <p:cNvPr id="40"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sp>
        <p:nvSpPr>
          <p:cNvPr id="41" name="TextBox 40"/>
          <p:cNvSpPr txBox="1">
            <a:spLocks noChangeArrowheads="1"/>
          </p:cNvSpPr>
          <p:nvPr/>
        </p:nvSpPr>
        <p:spPr bwMode="auto">
          <a:xfrm>
            <a:off x="4148499" y="4484688"/>
            <a:ext cx="71539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x:C1,y:C1,z:C1(</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通过</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super.z</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w,z</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C3</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C1,z:C2,w:C2(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z:C1)</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C4</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x,y</a:t>
            </a:r>
            <a:endPar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C5</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42" name="AutoShape 22"/>
          <p:cNvSpPr>
            <a:spLocks noChangeArrowheads="1"/>
          </p:cNvSpPr>
          <p:nvPr/>
        </p:nvSpPr>
        <p:spPr bwMode="auto">
          <a:xfrm rot="16200000">
            <a:off x="2249834" y="4610100"/>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43" name="直接连接符 37"/>
          <p:cNvCxnSpPr>
            <a:cxnSpLocks noChangeShapeType="1"/>
            <a:endCxn id="39" idx="0"/>
          </p:cNvCxnSpPr>
          <p:nvPr/>
        </p:nvCxnSpPr>
        <p:spPr bwMode="auto">
          <a:xfrm flipH="1">
            <a:off x="2322513" y="4772025"/>
            <a:ext cx="3175" cy="1809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44" name="矩形 43"/>
          <p:cNvSpPr/>
          <p:nvPr/>
        </p:nvSpPr>
        <p:spPr>
          <a:xfrm>
            <a:off x="6609907" y="1372728"/>
            <a:ext cx="5394251" cy="646331"/>
          </a:xfrm>
          <a:prstGeom prst="rect">
            <a:avLst/>
          </a:prstGeom>
        </p:spPr>
        <p:txBody>
          <a:bodyPr wrap="square">
            <a:spAutoFit/>
          </a:bodyPr>
          <a:lstStyle/>
          <a:p>
            <a:r>
              <a:rPr lang="en-US" altLang="zh-CN" dirty="0">
                <a:latin typeface="Courier New" panose="02070309020205020404" pitchFamily="49" charset="0"/>
                <a:ea typeface="微软雅黑" panose="020B0503020204020204" pitchFamily="34" charset="-122"/>
                <a:cs typeface="Courier New" panose="02070309020205020404" pitchFamily="49" charset="0"/>
              </a:rPr>
              <a:t>protected</a:t>
            </a:r>
            <a:r>
              <a:rPr lang="zh-CN" altLang="en-US" dirty="0">
                <a:latin typeface="Courier New" panose="02070309020205020404" pitchFamily="49" charset="0"/>
                <a:ea typeface="微软雅黑" panose="020B0503020204020204" pitchFamily="34" charset="-122"/>
                <a:cs typeface="Courier New" panose="02070309020205020404" pitchFamily="49" charset="0"/>
              </a:rPr>
              <a:t>修饰符用于修饰数据和方法，</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dirty="0">
                <a:latin typeface="Courier New" panose="02070309020205020404" pitchFamily="49" charset="0"/>
                <a:ea typeface="微软雅黑" panose="020B0503020204020204" pitchFamily="34" charset="-122"/>
                <a:cs typeface="Courier New" panose="02070309020205020404" pitchFamily="49" charset="0"/>
              </a:rPr>
              <a:t>可以被同一个包中的任何类或不同包中的子类访问。</a:t>
            </a:r>
          </a:p>
        </p:txBody>
      </p:sp>
    </p:spTree>
    <p:extLst>
      <p:ext uri="{BB962C8B-B14F-4D97-AF65-F5344CB8AC3E}">
        <p14:creationId xmlns:p14="http://schemas.microsoft.com/office/powerpoint/2010/main" val="21526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10473</Words>
  <Application>Microsoft Office PowerPoint</Application>
  <PresentationFormat>宽屏</PresentationFormat>
  <Paragraphs>1054</Paragraphs>
  <Slides>59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Courier New</vt:lpstr>
      <vt:lpstr>华文新魏</vt:lpstr>
      <vt:lpstr>-apple-system</vt:lpstr>
      <vt:lpstr>Microsoft Sans Serif</vt:lpstr>
      <vt:lpstr>Tahoma</vt:lpstr>
      <vt:lpstr>Calibri</vt:lpstr>
      <vt:lpstr>Arial</vt:lpstr>
      <vt:lpstr>华文细黑</vt:lpstr>
      <vt:lpstr>宋体</vt:lpstr>
      <vt:lpstr>微软雅黑</vt:lpstr>
      <vt:lpstr>Wingdings</vt:lpstr>
      <vt:lpstr>Lucida Sans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ruida</cp:lastModifiedBy>
  <cp:revision>520</cp:revision>
  <dcterms:created xsi:type="dcterms:W3CDTF">2018-01-23T14:33:00Z</dcterms:created>
  <dcterms:modified xsi:type="dcterms:W3CDTF">2022-04-05T02:50:39Z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