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0"/>
  </p:notesMasterIdLst>
  <p:sldIdLst>
    <p:sldId id="261" r:id="rId2"/>
    <p:sldId id="260" r:id="rId3"/>
    <p:sldId id="290" r:id="rId4"/>
    <p:sldId id="289" r:id="rId5"/>
    <p:sldId id="291" r:id="rId6"/>
    <p:sldId id="292" r:id="rId7"/>
    <p:sldId id="262" r:id="rId8"/>
    <p:sldId id="265" r:id="rId9"/>
    <p:sldId id="293" r:id="rId10"/>
    <p:sldId id="266" r:id="rId11"/>
    <p:sldId id="267" r:id="rId12"/>
    <p:sldId id="268" r:id="rId13"/>
    <p:sldId id="287" r:id="rId14"/>
    <p:sldId id="288" r:id="rId15"/>
    <p:sldId id="269" r:id="rId16"/>
    <p:sldId id="270" r:id="rId17"/>
    <p:sldId id="294" r:id="rId18"/>
    <p:sldId id="295" r:id="rId19"/>
    <p:sldId id="271" r:id="rId20"/>
    <p:sldId id="272" r:id="rId21"/>
    <p:sldId id="273" r:id="rId22"/>
    <p:sldId id="296" r:id="rId23"/>
    <p:sldId id="297" r:id="rId24"/>
    <p:sldId id="275" r:id="rId25"/>
    <p:sldId id="276" r:id="rId26"/>
    <p:sldId id="277" r:id="rId27"/>
    <p:sldId id="285" r:id="rId28"/>
    <p:sldId id="286" r:id="rId29"/>
  </p:sldIdLst>
  <p:sldSz cx="12192000" cy="6858000"/>
  <p:notesSz cx="7104063" cy="10234613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alibri Light" panose="020F0302020204030204" pitchFamily="34" charset="0"/>
      <p:regular r:id="rId35"/>
      <p:italic r:id="rId36"/>
    </p:embeddedFont>
    <p:embeddedFont>
      <p:font typeface="华文细黑" panose="02010600040101010101" pitchFamily="2" charset="-122"/>
      <p:regular r:id="rId37"/>
    </p:embeddedFont>
    <p:embeddedFont>
      <p:font typeface="华文新魏" panose="02010800040101010101" pitchFamily="2" charset="-122"/>
      <p:regular r:id="rId38"/>
    </p:embeddedFont>
    <p:embeddedFont>
      <p:font typeface="微软雅黑" panose="020B0503020204020204" pitchFamily="34" charset="-122"/>
      <p:regular r:id="rId39"/>
      <p:bold r:id="rId4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70402AF-DACE-4B42-B12F-93EE25EE077E}">
          <p14:sldIdLst>
            <p14:sldId id="261"/>
            <p14:sldId id="260"/>
            <p14:sldId id="290"/>
            <p14:sldId id="289"/>
            <p14:sldId id="291"/>
            <p14:sldId id="292"/>
            <p14:sldId id="262"/>
            <p14:sldId id="265"/>
            <p14:sldId id="293"/>
            <p14:sldId id="266"/>
            <p14:sldId id="267"/>
            <p14:sldId id="268"/>
            <p14:sldId id="287"/>
            <p14:sldId id="288"/>
            <p14:sldId id="269"/>
            <p14:sldId id="270"/>
            <p14:sldId id="294"/>
            <p14:sldId id="295"/>
            <p14:sldId id="271"/>
            <p14:sldId id="272"/>
            <p14:sldId id="273"/>
            <p14:sldId id="296"/>
            <p14:sldId id="297"/>
            <p14:sldId id="275"/>
            <p14:sldId id="276"/>
            <p14:sldId id="277"/>
            <p14:sldId id="285"/>
            <p14:sldId id="286"/>
          </p14:sldIdLst>
        </p14:section>
        <p14:section name="无标题节" id="{80B2EBA5-7701-4122-AB23-00EE5BFE7BB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978" autoAdjust="0"/>
  </p:normalViewPr>
  <p:slideViewPr>
    <p:cSldViewPr snapToGrid="0">
      <p:cViewPr varScale="1">
        <p:scale>
          <a:sx n="75" d="100"/>
          <a:sy n="75" d="100"/>
        </p:scale>
        <p:origin x="931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95BC9-EFD9-413D-B4A4-87E1F68C2866}" type="datetimeFigureOut">
              <a:rPr lang="zh-CN" altLang="en-US" smtClean="0"/>
              <a:pPr/>
              <a:t>2022/4/10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E5FF1E-1AEE-482A-900B-268D4E27B79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fx/2/api/index.html?overview-summary.ht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javafx/api/javafx/scene/doc-files/cssref.html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Rip</a:t>
            </a:r>
            <a:r>
              <a:rPr lang="zh-CN" altLang="en-US" dirty="0"/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上的音频文件转换成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mp3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等格式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E5FF1E-1AEE-482A-900B-268D4E27B79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050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Stage</a:t>
            </a:r>
            <a:r>
              <a:rPr lang="zh-CN" altLang="en-US" dirty="0"/>
              <a:t>就是舞台（窗体），可以随时切换场景</a:t>
            </a:r>
            <a:r>
              <a:rPr lang="en-US" altLang="zh-CN" dirty="0"/>
              <a:t>(Scene)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5FF1E-1AEE-482A-900B-268D4E27B794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Stage</a:t>
            </a:r>
            <a:r>
              <a:rPr lang="zh-CN" altLang="en-US" dirty="0"/>
              <a:t>就是舞台（窗体），可以随时切换场景</a:t>
            </a:r>
            <a:r>
              <a:rPr lang="en-US" altLang="zh-CN" dirty="0"/>
              <a:t>(Scene)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5FF1E-1AEE-482A-900B-268D4E27B794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JAVAFX API</a:t>
            </a:r>
            <a:r>
              <a:rPr lang="zh-CN" altLang="en-US" dirty="0"/>
              <a:t>：</a:t>
            </a:r>
            <a:r>
              <a:rPr lang="en-US" altLang="zh-CN" dirty="0">
                <a:hlinkClick r:id="rId3"/>
              </a:rPr>
              <a:t>https://docs.oracle.com/javafx/2/api/index.html?overview-summary.html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E5FF1E-1AEE-482A-900B-268D4E27B794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775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E5FF1E-1AEE-482A-900B-268D4E27B794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089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zh-CN" dirty="0"/>
              <a:t>Java FX CSS Reference  </a:t>
            </a:r>
            <a:r>
              <a:rPr lang="zh-CN" altLang="pt-BR" dirty="0"/>
              <a:t>： </a:t>
            </a:r>
            <a:r>
              <a:rPr lang="en-US" altLang="zh-CN" dirty="0">
                <a:hlinkClick r:id="rId3"/>
              </a:rPr>
              <a:t>https://docs.oracle.com/javase/8/javafx/api/javafx/scene/doc-files/cssref.html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E5FF1E-1AEE-482A-900B-268D4E27B794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077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E5FF1E-1AEE-482A-900B-268D4E27B794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983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2022/4/10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25400" y="0"/>
            <a:ext cx="12217400" cy="112553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101725" y="407988"/>
            <a:ext cx="307975" cy="4841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459944" y="278936"/>
            <a:ext cx="864096" cy="100806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48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3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1437592" y="348250"/>
            <a:ext cx="4586400" cy="4968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12700" y="-8890"/>
            <a:ext cx="12217400" cy="112553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0" y="1116330"/>
            <a:ext cx="3359150" cy="5741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>
            <a:spLocks noChangeArrowheads="1"/>
          </p:cNvSpPr>
          <p:nvPr userDrawn="1"/>
        </p:nvSpPr>
        <p:spPr bwMode="auto">
          <a:xfrm>
            <a:off x="623888" y="1537653"/>
            <a:ext cx="2003425" cy="10160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algn="di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6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  <p:sp>
        <p:nvSpPr>
          <p:cNvPr id="16" name="文本框 15"/>
          <p:cNvSpPr txBox="1">
            <a:spLocks noChangeArrowheads="1"/>
          </p:cNvSpPr>
          <p:nvPr userDrawn="1"/>
        </p:nvSpPr>
        <p:spPr bwMode="auto">
          <a:xfrm>
            <a:off x="830263" y="2553653"/>
            <a:ext cx="1590675" cy="461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algn="di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>
                <a:solidFill>
                  <a:srgbClr val="FFFFFF"/>
                </a:solidFill>
              </a:rPr>
              <a:t>contents</a:t>
            </a: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56" name="文本占位符 148"/>
          <p:cNvSpPr>
            <a:spLocks noGrp="1"/>
          </p:cNvSpPr>
          <p:nvPr>
            <p:ph type="body" sz="quarter" idx="11"/>
          </p:nvPr>
        </p:nvSpPr>
        <p:spPr>
          <a:xfrm>
            <a:off x="5159896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7" name="文本占位符 148"/>
          <p:cNvSpPr>
            <a:spLocks noGrp="1"/>
          </p:cNvSpPr>
          <p:nvPr>
            <p:ph type="body" sz="quarter" idx="12"/>
          </p:nvPr>
        </p:nvSpPr>
        <p:spPr>
          <a:xfrm>
            <a:off x="5159896" y="2650071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8" name="文本占位符 148"/>
          <p:cNvSpPr>
            <a:spLocks noGrp="1"/>
          </p:cNvSpPr>
          <p:nvPr>
            <p:ph type="body" sz="quarter" idx="13"/>
          </p:nvPr>
        </p:nvSpPr>
        <p:spPr>
          <a:xfrm>
            <a:off x="5159896" y="3414673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9" name="文本占位符 148"/>
          <p:cNvSpPr>
            <a:spLocks noGrp="1"/>
          </p:cNvSpPr>
          <p:nvPr>
            <p:ph type="body" sz="quarter" idx="14"/>
          </p:nvPr>
        </p:nvSpPr>
        <p:spPr>
          <a:xfrm>
            <a:off x="5159896" y="4179275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0" name="文本占位符 148"/>
          <p:cNvSpPr>
            <a:spLocks noGrp="1"/>
          </p:cNvSpPr>
          <p:nvPr>
            <p:ph type="body" sz="quarter" idx="15"/>
          </p:nvPr>
        </p:nvSpPr>
        <p:spPr>
          <a:xfrm>
            <a:off x="5159896" y="49438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1" name="文本占位符 148"/>
          <p:cNvSpPr>
            <a:spLocks noGrp="1"/>
          </p:cNvSpPr>
          <p:nvPr>
            <p:ph type="body" sz="quarter" idx="16"/>
          </p:nvPr>
        </p:nvSpPr>
        <p:spPr>
          <a:xfrm>
            <a:off x="5159896" y="57084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7" name="文本占位符 148"/>
          <p:cNvSpPr>
            <a:spLocks noGrp="1"/>
          </p:cNvSpPr>
          <p:nvPr>
            <p:ph type="body" sz="quarter" idx="17"/>
          </p:nvPr>
        </p:nvSpPr>
        <p:spPr>
          <a:xfrm>
            <a:off x="7392144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8" name="文本占位符 148"/>
          <p:cNvSpPr>
            <a:spLocks noGrp="1"/>
          </p:cNvSpPr>
          <p:nvPr>
            <p:ph type="body" sz="quarter" idx="18"/>
          </p:nvPr>
        </p:nvSpPr>
        <p:spPr>
          <a:xfrm>
            <a:off x="7392144" y="2656557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9" name="文本占位符 148"/>
          <p:cNvSpPr>
            <a:spLocks noGrp="1"/>
          </p:cNvSpPr>
          <p:nvPr>
            <p:ph type="body" sz="quarter" idx="19"/>
          </p:nvPr>
        </p:nvSpPr>
        <p:spPr>
          <a:xfrm>
            <a:off x="7392144" y="341141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0" name="文本占位符 148"/>
          <p:cNvSpPr>
            <a:spLocks noGrp="1"/>
          </p:cNvSpPr>
          <p:nvPr>
            <p:ph type="body" sz="quarter" idx="20"/>
          </p:nvPr>
        </p:nvSpPr>
        <p:spPr>
          <a:xfrm>
            <a:off x="7392144" y="417950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1" name="文本占位符 148"/>
          <p:cNvSpPr>
            <a:spLocks noGrp="1"/>
          </p:cNvSpPr>
          <p:nvPr>
            <p:ph type="body" sz="quarter" idx="21"/>
          </p:nvPr>
        </p:nvSpPr>
        <p:spPr>
          <a:xfrm>
            <a:off x="7392144" y="495667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2" name="文本占位符 148"/>
          <p:cNvSpPr>
            <a:spLocks noGrp="1"/>
          </p:cNvSpPr>
          <p:nvPr>
            <p:ph type="body" sz="quarter" idx="22"/>
          </p:nvPr>
        </p:nvSpPr>
        <p:spPr>
          <a:xfrm>
            <a:off x="7392144" y="570914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3" name="文本占位符 6"/>
          <p:cNvSpPr>
            <a:spLocks noGrp="1"/>
          </p:cNvSpPr>
          <p:nvPr>
            <p:ph type="body" sz="quarter" idx="23"/>
          </p:nvPr>
        </p:nvSpPr>
        <p:spPr>
          <a:xfrm>
            <a:off x="225425" y="252730"/>
            <a:ext cx="11741785" cy="6032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u="none" strike="noStrike" kern="1200" cap="none" spc="0" normalizeH="0" baseline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2022/4/10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2022/4/10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2022/4/10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2022/4/10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2022/4/10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docs.oracle.com/javase/8/javafx/api/javafx/scene/doc-files/cssref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luonhq.com/products/scene-builder/" TargetMode="Externa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7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fx/2/api/index.html?overview-summary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10"/>
          <p:cNvGrpSpPr/>
          <p:nvPr/>
        </p:nvGrpSpPr>
        <p:grpSpPr bwMode="auto">
          <a:xfrm>
            <a:off x="4540885" y="1517650"/>
            <a:ext cx="729615" cy="652145"/>
            <a:chOff x="1469675" y="2728606"/>
            <a:chExt cx="2187070" cy="2162788"/>
          </a:xfrm>
        </p:grpSpPr>
        <p:grpSp>
          <p:nvGrpSpPr>
            <p:cNvPr id="7188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36" name="等腰三角形 35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7" name="任意多边形 36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7189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34" name="等腰三角形 3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5" name="任意多边形 34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45" name="Copyright Notice"/>
          <p:cNvSpPr/>
          <p:nvPr/>
        </p:nvSpPr>
        <p:spPr bwMode="auto">
          <a:xfrm>
            <a:off x="5549240" y="1608455"/>
            <a:ext cx="4237990" cy="43370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14.1 AWT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Swing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Java Fx</a:t>
            </a:r>
          </a:p>
        </p:txBody>
      </p:sp>
      <p:sp>
        <p:nvSpPr>
          <p:cNvPr id="46" name="Copyright Notice"/>
          <p:cNvSpPr/>
          <p:nvPr/>
        </p:nvSpPr>
        <p:spPr bwMode="auto">
          <a:xfrm>
            <a:off x="5585118" y="2389505"/>
            <a:ext cx="4008755" cy="43370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14.2 JavaFx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程序的基本结构</a:t>
            </a:r>
            <a:endParaRPr lang="en-US" sz="2400" b="1" cap="small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Copyright Notice"/>
          <p:cNvSpPr/>
          <p:nvPr/>
        </p:nvSpPr>
        <p:spPr bwMode="auto">
          <a:xfrm>
            <a:off x="5575855" y="3170555"/>
            <a:ext cx="3357880" cy="43370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14.3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面板、</a:t>
            </a: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UI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以及组件</a:t>
            </a:r>
          </a:p>
        </p:txBody>
      </p:sp>
      <p:sp>
        <p:nvSpPr>
          <p:cNvPr id="51" name="Copyright Notice"/>
          <p:cNvSpPr/>
          <p:nvPr/>
        </p:nvSpPr>
        <p:spPr bwMode="auto">
          <a:xfrm>
            <a:off x="5630572" y="3951605"/>
            <a:ext cx="2104390" cy="43370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14.4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属性绑定</a:t>
            </a:r>
            <a:endParaRPr lang="en-US" altLang="zh-CN" sz="2400" b="1" cap="small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5760" y="154305"/>
            <a:ext cx="737108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zh-CN" sz="4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</a:t>
            </a:r>
            <a:r>
              <a:rPr lang="en-US" altLang="zh-CN" sz="4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14</a:t>
            </a:r>
            <a:r>
              <a:rPr lang="zh-CN" altLang="en-US" sz="4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章 </a:t>
            </a:r>
            <a:r>
              <a:rPr lang="en-US" altLang="zh-CN" sz="4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 FX</a:t>
            </a:r>
            <a:r>
              <a:rPr lang="zh-CN" altLang="en-US" sz="4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</a:t>
            </a:r>
          </a:p>
        </p:txBody>
      </p:sp>
      <p:sp>
        <p:nvSpPr>
          <p:cNvPr id="11" name="Copyright Notice"/>
          <p:cNvSpPr/>
          <p:nvPr/>
        </p:nvSpPr>
        <p:spPr bwMode="auto">
          <a:xfrm>
            <a:off x="5633112" y="4732655"/>
            <a:ext cx="5385623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14.5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节点（</a:t>
            </a: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Node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）的通用属性和方法</a:t>
            </a:r>
          </a:p>
        </p:txBody>
      </p:sp>
      <p:grpSp>
        <p:nvGrpSpPr>
          <p:cNvPr id="12" name="组合 10"/>
          <p:cNvGrpSpPr/>
          <p:nvPr/>
        </p:nvGrpSpPr>
        <p:grpSpPr bwMode="auto">
          <a:xfrm>
            <a:off x="4525645" y="2298700"/>
            <a:ext cx="729615" cy="652145"/>
            <a:chOff x="1469675" y="2728606"/>
            <a:chExt cx="2187070" cy="2162788"/>
          </a:xfrm>
        </p:grpSpPr>
        <p:grpSp>
          <p:nvGrpSpPr>
            <p:cNvPr id="13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6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17" name="等腰三角形 16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9" name="组合 10"/>
          <p:cNvGrpSpPr/>
          <p:nvPr/>
        </p:nvGrpSpPr>
        <p:grpSpPr bwMode="auto">
          <a:xfrm>
            <a:off x="4545965" y="3079750"/>
            <a:ext cx="729615" cy="652145"/>
            <a:chOff x="1469675" y="2728606"/>
            <a:chExt cx="2187070" cy="2162788"/>
          </a:xfrm>
        </p:grpSpPr>
        <p:grpSp>
          <p:nvGrpSpPr>
            <p:cNvPr id="20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21" name="等腰三角形 20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3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24" name="等腰三角形 2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5" name="任意多边形 24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52" name="组合 10"/>
          <p:cNvGrpSpPr/>
          <p:nvPr/>
        </p:nvGrpSpPr>
        <p:grpSpPr bwMode="auto">
          <a:xfrm>
            <a:off x="4530725" y="3860800"/>
            <a:ext cx="729615" cy="652145"/>
            <a:chOff x="1469675" y="2728606"/>
            <a:chExt cx="2187070" cy="2162788"/>
          </a:xfrm>
        </p:grpSpPr>
        <p:grpSp>
          <p:nvGrpSpPr>
            <p:cNvPr id="53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54" name="等腰三角形 5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55" name="任意多边形 54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6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57" name="等腰三角形 56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58" name="任意多边形 57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59" name="组合 10"/>
          <p:cNvGrpSpPr/>
          <p:nvPr/>
        </p:nvGrpSpPr>
        <p:grpSpPr bwMode="auto">
          <a:xfrm>
            <a:off x="4566285" y="4641850"/>
            <a:ext cx="729615" cy="652145"/>
            <a:chOff x="1469675" y="2728606"/>
            <a:chExt cx="2187070" cy="2162788"/>
          </a:xfrm>
        </p:grpSpPr>
        <p:grpSp>
          <p:nvGrpSpPr>
            <p:cNvPr id="60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61" name="等腰三角形 60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62" name="任意多边形 61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63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64" name="等腰三角形 6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65" name="任意多边形 64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66" name="组合 10"/>
          <p:cNvGrpSpPr/>
          <p:nvPr/>
        </p:nvGrpSpPr>
        <p:grpSpPr bwMode="auto">
          <a:xfrm>
            <a:off x="4566285" y="5422900"/>
            <a:ext cx="729615" cy="652145"/>
            <a:chOff x="1469675" y="2728606"/>
            <a:chExt cx="2187070" cy="2162788"/>
          </a:xfrm>
        </p:grpSpPr>
        <p:grpSp>
          <p:nvGrpSpPr>
            <p:cNvPr id="67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68" name="等腰三角形 67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69" name="任意多边形 68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70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71" name="等腰三角形 70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2" name="任意多边形 71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73" name="Copyright Notice"/>
          <p:cNvSpPr/>
          <p:nvPr/>
        </p:nvSpPr>
        <p:spPr bwMode="auto">
          <a:xfrm>
            <a:off x="5635652" y="5513705"/>
            <a:ext cx="2013585" cy="43370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14.6</a:t>
            </a:r>
            <a:r>
              <a:rPr 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布局面板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438275" y="347663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rmAutofit fontScale="90000" lnSpcReduction="20000"/>
          </a:bodyPr>
          <a:lstStyle/>
          <a:p>
            <a:pPr eaLnBrk="1" hangingPunct="1"/>
            <a:r>
              <a:rPr lang="zh-CN" dirty="0">
                <a:sym typeface="+mn-ea"/>
              </a:rPr>
              <a:t>面板、</a:t>
            </a:r>
            <a:r>
              <a:rPr lang="en-US" altLang="zh-CN" dirty="0">
                <a:sym typeface="+mn-ea"/>
              </a:rPr>
              <a:t>UI</a:t>
            </a:r>
            <a:r>
              <a:rPr lang="zh-CN" altLang="en-US" dirty="0">
                <a:sym typeface="+mn-ea"/>
              </a:rPr>
              <a:t>组件以及形状</a:t>
            </a:r>
            <a:endParaRPr dirty="0"/>
          </a:p>
        </p:txBody>
      </p:sp>
      <p:sp>
        <p:nvSpPr>
          <p:cNvPr id="24" name="矩形 23"/>
          <p:cNvSpPr/>
          <p:nvPr/>
        </p:nvSpPr>
        <p:spPr>
          <a:xfrm>
            <a:off x="175895" y="1287780"/>
            <a:ext cx="5918835" cy="470789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21537D"/>
                </a:solidFill>
                <a:latin typeface="+mj-ea"/>
                <a:ea typeface="+mj-ea"/>
              </a:rPr>
              <a:t> </a:t>
            </a:r>
            <a:r>
              <a:rPr lang="zh-CN" altLang="en-US" sz="2000" dirty="0">
                <a:solidFill>
                  <a:srgbClr val="21537D"/>
                </a:solidFill>
                <a:latin typeface="+mj-ea"/>
                <a:ea typeface="+mj-ea"/>
              </a:rPr>
              <a:t>import javafx.application.Application;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21537D"/>
                </a:solidFill>
                <a:latin typeface="+mj-ea"/>
                <a:ea typeface="+mj-ea"/>
              </a:rPr>
              <a:t> import javafx.scene.Scene;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21537D"/>
                </a:solidFill>
                <a:latin typeface="+mj-ea"/>
                <a:ea typeface="+mj-ea"/>
              </a:rPr>
              <a:t> import javafx.scene.control.Button;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21537D"/>
                </a:solidFill>
                <a:latin typeface="+mj-ea"/>
                <a:ea typeface="+mj-ea"/>
              </a:rPr>
              <a:t> import javafx.stage.Stage;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21537D"/>
                </a:solidFill>
                <a:latin typeface="+mj-ea"/>
                <a:ea typeface="+mj-ea"/>
              </a:rPr>
              <a:t> import javafx.scene</a:t>
            </a:r>
            <a:r>
              <a:rPr lang="en-US" altLang="zh-CN" sz="2000" dirty="0">
                <a:solidFill>
                  <a:srgbClr val="21537D"/>
                </a:solidFill>
                <a:latin typeface="+mj-ea"/>
                <a:ea typeface="+mj-ea"/>
              </a:rPr>
              <a:t>.</a:t>
            </a:r>
            <a:r>
              <a:rPr lang="zh-CN" altLang="en-US" sz="2000" dirty="0">
                <a:solidFill>
                  <a:srgbClr val="21537D"/>
                </a:solidFill>
                <a:latin typeface="+mj-ea"/>
                <a:ea typeface="+mj-ea"/>
              </a:rPr>
              <a:t>1ayout.StackPane;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21537D"/>
                </a:solidFill>
                <a:latin typeface="+mj-ea"/>
                <a:ea typeface="+mj-ea"/>
              </a:rPr>
              <a:t>public class ButtonlnPane extends Application {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21537D"/>
                </a:solidFill>
                <a:latin typeface="+mj-ea"/>
                <a:ea typeface="+mj-ea"/>
              </a:rPr>
              <a:t> public void start(Stage primaryStage){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21537D"/>
                </a:solidFill>
                <a:latin typeface="+mj-ea"/>
                <a:ea typeface="+mj-ea"/>
              </a:rPr>
              <a:t> StackPane pane </a:t>
            </a:r>
            <a:r>
              <a:rPr lang="en-US" altLang="zh-CN" sz="2000" dirty="0">
                <a:solidFill>
                  <a:srgbClr val="21537D"/>
                </a:solidFill>
                <a:latin typeface="+mj-ea"/>
                <a:ea typeface="+mj-ea"/>
              </a:rPr>
              <a:t>=</a:t>
            </a:r>
            <a:r>
              <a:rPr lang="zh-CN" altLang="en-US" sz="2000" dirty="0">
                <a:solidFill>
                  <a:srgbClr val="21537D"/>
                </a:solidFill>
                <a:latin typeface="+mj-ea"/>
                <a:ea typeface="+mj-ea"/>
              </a:rPr>
              <a:t> new StackPane();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21537D"/>
                </a:solidFill>
                <a:latin typeface="+mj-ea"/>
                <a:ea typeface="+mj-ea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pane.getChi</a:t>
            </a:r>
            <a:r>
              <a:rPr lang="en-US" altLang="zh-CN" sz="2000" dirty="0">
                <a:solidFill>
                  <a:srgbClr val="FF0000"/>
                </a:solidFill>
                <a:latin typeface="+mj-ea"/>
                <a:ea typeface="+mj-ea"/>
              </a:rPr>
              <a:t>l</a:t>
            </a: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dren()</a:t>
            </a:r>
            <a:r>
              <a:rPr lang="en-US" altLang="zh-CN" sz="20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add(new Button(</a:t>
            </a: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"</a:t>
            </a: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OK"));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21537D"/>
                </a:solidFill>
                <a:latin typeface="+mj-ea"/>
                <a:ea typeface="+mj-ea"/>
              </a:rPr>
              <a:t> Scene scene = new Scene(</a:t>
            </a: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pane</a:t>
            </a:r>
            <a:r>
              <a:rPr lang="zh-CN" altLang="en-US" sz="2000" dirty="0">
                <a:solidFill>
                  <a:srgbClr val="21537D"/>
                </a:solidFill>
                <a:latin typeface="+mj-ea"/>
                <a:ea typeface="+mj-ea"/>
              </a:rPr>
              <a:t>, 200</a:t>
            </a:r>
            <a:r>
              <a:rPr lang="zh-CN" altLang="en-US" sz="2000" dirty="0">
                <a:solidFill>
                  <a:srgbClr val="21537D"/>
                </a:solidFill>
                <a:latin typeface="+mj-ea"/>
                <a:ea typeface="+mj-ea"/>
                <a:sym typeface="+mn-ea"/>
              </a:rPr>
              <a:t>,</a:t>
            </a:r>
            <a:r>
              <a:rPr lang="zh-CN" altLang="en-US" sz="2000" dirty="0">
                <a:solidFill>
                  <a:srgbClr val="21537D"/>
                </a:solidFill>
                <a:latin typeface="+mj-ea"/>
                <a:ea typeface="+mj-ea"/>
              </a:rPr>
              <a:t>50);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21537D"/>
                </a:solidFill>
                <a:latin typeface="+mj-ea"/>
                <a:ea typeface="+mj-ea"/>
              </a:rPr>
              <a:t> primaryStage.setTitle("Button in a pane"); 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21537D"/>
                </a:solidFill>
                <a:latin typeface="+mj-ea"/>
                <a:ea typeface="+mj-ea"/>
              </a:rPr>
              <a:t> primaryStage.setScene(</a:t>
            </a: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scene</a:t>
            </a:r>
            <a:r>
              <a:rPr lang="zh-CN" altLang="en-US" sz="2000" dirty="0">
                <a:solidFill>
                  <a:srgbClr val="21537D"/>
                </a:solidFill>
                <a:latin typeface="+mj-ea"/>
                <a:ea typeface="+mj-ea"/>
              </a:rPr>
              <a:t>);     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21537D"/>
                </a:solidFill>
                <a:latin typeface="+mj-ea"/>
                <a:ea typeface="+mj-ea"/>
              </a:rPr>
              <a:t> primaryStage.show(); // Display the stage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21537D"/>
                </a:solidFill>
                <a:latin typeface="+mj-ea"/>
                <a:ea typeface="+mj-ea"/>
              </a:rPr>
              <a:t>}</a:t>
            </a:r>
            <a:endParaRPr lang="en-US" altLang="zh-CN" sz="2000" dirty="0">
              <a:solidFill>
                <a:srgbClr val="21537D"/>
              </a:solidFill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30984" y="1287780"/>
            <a:ext cx="5799908" cy="30315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StackPane：</a:t>
            </a:r>
            <a:r>
              <a:rPr lang="en-US" altLang="zh-CN" sz="1900" dirty="0">
                <a:latin typeface="微软雅黑" panose="020B0503020204020204" charset="-122"/>
                <a:ea typeface="微软雅黑" panose="020B0503020204020204" charset="-122"/>
              </a:rPr>
              <a:t>Pane</a:t>
            </a:r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的子类，它实现的布局方式是：</a:t>
            </a:r>
            <a:r>
              <a:rPr lang="zh-CN" altLang="en-US" sz="19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控件在同一中央位置堆叠存放，一个控件可能覆盖其它控件</a:t>
            </a:r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9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9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程序将</a:t>
            </a:r>
            <a:r>
              <a:rPr lang="zh-CN" altLang="en-US" sz="1900" dirty="0">
                <a:solidFill>
                  <a:srgbClr val="21537D"/>
                </a:solidFill>
                <a:latin typeface="+mj-ea"/>
              </a:rPr>
              <a:t>Button</a:t>
            </a:r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控件加入StackPane。</a:t>
            </a:r>
            <a:r>
              <a:rPr lang="en-US" altLang="zh-CN" sz="19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g</a:t>
            </a:r>
            <a:r>
              <a:rPr lang="zh-CN" altLang="en-US" sz="19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etChildren返回javafx.collections.ObservableList 的一个实例。</a:t>
            </a:r>
            <a:endParaRPr lang="en-US" altLang="zh-CN" sz="19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9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ObservableList类似于ArrayList, 用于存储元素集合。</a:t>
            </a:r>
            <a:r>
              <a:rPr lang="zh-CN" altLang="en-US" sz="19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调用add(e)可将一个元素加入集合的列表。</a:t>
            </a:r>
            <a:endParaRPr lang="en-US" altLang="zh-CN" sz="19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98303" y="4344019"/>
            <a:ext cx="2761615" cy="1752600"/>
          </a:xfrm>
          <a:prstGeom prst="rect">
            <a:avLst/>
          </a:prstGeom>
        </p:spPr>
      </p:pic>
      <p:sp>
        <p:nvSpPr>
          <p:cNvPr id="10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0" y="266337"/>
            <a:ext cx="1221831" cy="1008380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14.3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00FF8BD-8D9D-44BC-8632-2FE84030DDC7}"/>
              </a:ext>
            </a:extLst>
          </p:cNvPr>
          <p:cNvSpPr/>
          <p:nvPr/>
        </p:nvSpPr>
        <p:spPr>
          <a:xfrm>
            <a:off x="175895" y="6089106"/>
            <a:ext cx="117038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pane.getChi1dren()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.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add(构造好的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UI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组件对象);是将一个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UI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组件加入面板的方法。</a:t>
            </a:r>
            <a:endParaRPr lang="en-US" altLang="zh-CN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Courier New" panose="02070309020205020404" pitchFamily="49" charset="0"/>
            </a:endParaRP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这个代码不需要</a:t>
            </a:r>
            <a:r>
              <a:rPr lang="en-US" altLang="zh-CN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fxml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文件可以运行。因此，我们可以不依赖于</a:t>
            </a:r>
            <a:r>
              <a:rPr lang="en-US" altLang="zh-CN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fxml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，直接在程序里创建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UI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并布局（当然比较麻烦）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438275" y="347663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rmAutofit fontScale="90000" lnSpcReduction="20000"/>
          </a:bodyPr>
          <a:lstStyle/>
          <a:p>
            <a:pPr eaLnBrk="1" hangingPunct="1"/>
            <a:r>
              <a:rPr lang="zh-CN" dirty="0">
                <a:sym typeface="+mn-ea"/>
              </a:rPr>
              <a:t>面板、</a:t>
            </a:r>
            <a:r>
              <a:rPr lang="en-US" altLang="zh-CN" dirty="0">
                <a:sym typeface="+mn-ea"/>
              </a:rPr>
              <a:t>UI</a:t>
            </a:r>
            <a:r>
              <a:rPr lang="zh-CN" altLang="en-US" dirty="0">
                <a:sym typeface="+mn-ea"/>
              </a:rPr>
              <a:t>组件以及</a:t>
            </a:r>
            <a:r>
              <a:rPr lang="zh-CN" altLang="en-US" u="sng" dirty="0">
                <a:sym typeface="+mn-ea"/>
              </a:rPr>
              <a:t>形状</a:t>
            </a:r>
            <a:endParaRPr u="sng" dirty="0"/>
          </a:p>
        </p:txBody>
      </p:sp>
      <p:sp>
        <p:nvSpPr>
          <p:cNvPr id="24" name="矩形 23"/>
          <p:cNvSpPr/>
          <p:nvPr/>
        </p:nvSpPr>
        <p:spPr>
          <a:xfrm>
            <a:off x="55880" y="1099185"/>
            <a:ext cx="5918835" cy="452431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21537D"/>
                </a:solidFill>
                <a:latin typeface="+mj-ea"/>
                <a:ea typeface="+mj-ea"/>
              </a:rPr>
              <a:t> import javafx.application .Application ;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21537D"/>
                </a:solidFill>
                <a:latin typeface="+mj-ea"/>
                <a:ea typeface="+mj-ea"/>
              </a:rPr>
              <a:t> import javafx.scene.Scene ;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21537D"/>
                </a:solidFill>
                <a:latin typeface="+mj-ea"/>
                <a:ea typeface="+mj-ea"/>
              </a:rPr>
              <a:t> import javafx.scene.layout .Pane ;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21537D"/>
                </a:solidFill>
                <a:latin typeface="+mj-ea"/>
                <a:ea typeface="+mj-ea"/>
              </a:rPr>
              <a:t> import javafx.scene.paint .Color;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21537D"/>
                </a:solidFill>
                <a:latin typeface="+mj-ea"/>
                <a:ea typeface="+mj-ea"/>
              </a:rPr>
              <a:t> import javafx.scene.shape.Circle;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21537D"/>
                </a:solidFill>
                <a:latin typeface="+mj-ea"/>
                <a:ea typeface="+mj-ea"/>
              </a:rPr>
              <a:t> i</a:t>
            </a:r>
            <a:r>
              <a:rPr lang="en-US" altLang="zh-CN" dirty="0">
                <a:solidFill>
                  <a:srgbClr val="21537D"/>
                </a:solidFill>
                <a:latin typeface="+mj-ea"/>
                <a:ea typeface="+mj-ea"/>
              </a:rPr>
              <a:t>m</a:t>
            </a:r>
            <a:r>
              <a:rPr lang="zh-CN" altLang="en-US" dirty="0">
                <a:solidFill>
                  <a:srgbClr val="21537D"/>
                </a:solidFill>
                <a:latin typeface="+mj-ea"/>
                <a:ea typeface="+mj-ea"/>
              </a:rPr>
              <a:t>port javafx.stage.Stage ;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21537D"/>
                </a:solidFill>
                <a:latin typeface="+mj-ea"/>
                <a:ea typeface="+mj-ea"/>
              </a:rPr>
              <a:t>public class ShowCircle 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extends Application </a:t>
            </a:r>
            <a:r>
              <a:rPr lang="zh-CN" altLang="en-US" dirty="0">
                <a:solidFill>
                  <a:srgbClr val="21537D"/>
                </a:solidFill>
                <a:latin typeface="+mj-ea"/>
                <a:ea typeface="+mj-ea"/>
              </a:rPr>
              <a:t>{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21537D"/>
                </a:solidFill>
                <a:latin typeface="+mj-ea"/>
                <a:ea typeface="+mj-ea"/>
              </a:rPr>
              <a:t> public void start (Stage primaryStage) {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21537D"/>
                </a:solidFill>
                <a:latin typeface="+mj-ea"/>
                <a:ea typeface="+mj-ea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Circle circle = new Circle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(100,100,50)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;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 circle.setStroke(Color.BLACK) ;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 circle.setFill (Color .WHITE) ;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21537D"/>
                </a:solidFill>
                <a:latin typeface="+mj-ea"/>
                <a:ea typeface="+mj-ea"/>
              </a:rPr>
              <a:t> Pane pane </a:t>
            </a:r>
            <a:r>
              <a:rPr lang="en-US" altLang="zh-CN" dirty="0">
                <a:solidFill>
                  <a:srgbClr val="21537D"/>
                </a:solidFill>
                <a:latin typeface="+mj-ea"/>
                <a:ea typeface="+mj-ea"/>
              </a:rPr>
              <a:t>=</a:t>
            </a:r>
            <a:r>
              <a:rPr lang="zh-CN" altLang="en-US" dirty="0">
                <a:solidFill>
                  <a:srgbClr val="21537D"/>
                </a:solidFill>
                <a:latin typeface="+mj-ea"/>
                <a:ea typeface="+mj-ea"/>
              </a:rPr>
              <a:t> new Pane() ;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21537D"/>
                </a:solidFill>
                <a:latin typeface="+mj-ea"/>
                <a:ea typeface="+mj-ea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pane.getChildrenO.add(circle) ;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21537D"/>
                </a:solidFill>
                <a:latin typeface="+mj-ea"/>
                <a:ea typeface="+mj-ea"/>
              </a:rPr>
              <a:t> primaryStage.setTit</a:t>
            </a:r>
            <a:r>
              <a:rPr lang="en-US" altLang="zh-CN" dirty="0">
                <a:solidFill>
                  <a:srgbClr val="21537D"/>
                </a:solidFill>
                <a:latin typeface="+mj-ea"/>
                <a:ea typeface="+mj-ea"/>
              </a:rPr>
              <a:t>l</a:t>
            </a:r>
            <a:r>
              <a:rPr lang="zh-CN" altLang="en-US" dirty="0">
                <a:solidFill>
                  <a:srgbClr val="21537D"/>
                </a:solidFill>
                <a:latin typeface="+mj-ea"/>
                <a:ea typeface="+mj-ea"/>
              </a:rPr>
              <a:t>e("ShowCircle");        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21537D"/>
                </a:solidFill>
                <a:latin typeface="+mj-ea"/>
                <a:ea typeface="+mj-ea"/>
              </a:rPr>
              <a:t> primaryStage.setScene(</a:t>
            </a:r>
            <a:r>
              <a:rPr lang="zh-CN" altLang="en-US" dirty="0">
                <a:solidFill>
                  <a:srgbClr val="21537D"/>
                </a:solidFill>
                <a:latin typeface="+mj-ea"/>
              </a:rPr>
              <a:t>new Scene(pane , 200, 200)</a:t>
            </a:r>
            <a:r>
              <a:rPr lang="zh-CN" altLang="en-US" dirty="0">
                <a:solidFill>
                  <a:srgbClr val="21537D"/>
                </a:solidFill>
                <a:latin typeface="+mj-ea"/>
                <a:ea typeface="+mj-ea"/>
              </a:rPr>
              <a:t>)</a:t>
            </a:r>
            <a:r>
              <a:rPr lang="en-US" altLang="zh-CN" dirty="0">
                <a:solidFill>
                  <a:srgbClr val="21537D"/>
                </a:solidFill>
                <a:latin typeface="+mj-ea"/>
                <a:ea typeface="+mj-ea"/>
              </a:rPr>
              <a:t>;</a:t>
            </a:r>
            <a:r>
              <a:rPr lang="zh-CN" altLang="en-US" dirty="0">
                <a:solidFill>
                  <a:srgbClr val="21537D"/>
                </a:solidFill>
                <a:latin typeface="+mj-ea"/>
                <a:ea typeface="+mj-ea"/>
              </a:rPr>
              <a:t>     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21537D"/>
                </a:solidFill>
                <a:latin typeface="+mj-ea"/>
                <a:ea typeface="+mj-ea"/>
              </a:rPr>
              <a:t> primaryStage.show() ;  }</a:t>
            </a:r>
            <a:r>
              <a:rPr lang="zh-CN" altLang="en-US" dirty="0">
                <a:solidFill>
                  <a:srgbClr val="21537D"/>
                </a:solidFill>
                <a:latin typeface="+mj-ea"/>
                <a:ea typeface="+mj-ea"/>
                <a:sym typeface="+mn-ea"/>
              </a:rPr>
              <a:t>}</a:t>
            </a:r>
            <a:endParaRPr lang="zh-CN" altLang="en-US" dirty="0">
              <a:solidFill>
                <a:srgbClr val="21537D"/>
              </a:solidFill>
              <a:latin typeface="+mj-ea"/>
              <a:ea typeface="+mj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47555" y="1230110"/>
            <a:ext cx="2075837" cy="182544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48265" y="1230110"/>
            <a:ext cx="1630237" cy="18791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05999" y="3298033"/>
            <a:ext cx="5973480" cy="173536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348265" y="5068523"/>
            <a:ext cx="5640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Java</a:t>
            </a:r>
            <a:r>
              <a:rPr lang="zh-CN" altLang="en-US" sz="2000" dirty="0"/>
              <a:t>坐标系                             传统坐标系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7897" y="5639358"/>
            <a:ext cx="117669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如果希望窗体改变大小时，圆依然在中心，咋办？属性绑定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21537D"/>
                </a:solidFill>
                <a:latin typeface="+mj-ea"/>
                <a:sym typeface="+mn-ea"/>
              </a:rPr>
              <a:t>circle.centerXProperty</a:t>
            </a:r>
            <a:r>
              <a:rPr lang="en-US" altLang="zh-CN" sz="2000" dirty="0">
                <a:solidFill>
                  <a:srgbClr val="21537D"/>
                </a:solidFill>
                <a:latin typeface="+mj-ea"/>
                <a:sym typeface="+mn-ea"/>
              </a:rPr>
              <a:t>( )</a:t>
            </a:r>
            <a:r>
              <a:rPr lang="zh-CN" altLang="en-US" sz="2000" dirty="0">
                <a:solidFill>
                  <a:srgbClr val="21537D"/>
                </a:solidFill>
                <a:latin typeface="+mj-ea"/>
                <a:sym typeface="+mn-ea"/>
              </a:rPr>
              <a:t>.bind</a:t>
            </a:r>
            <a:r>
              <a:rPr lang="en-US" altLang="zh-CN" sz="2000" dirty="0">
                <a:solidFill>
                  <a:srgbClr val="21537D"/>
                </a:solidFill>
                <a:latin typeface="+mj-ea"/>
                <a:sym typeface="+mn-ea"/>
              </a:rPr>
              <a:t>(</a:t>
            </a:r>
            <a:r>
              <a:rPr lang="zh-CN" altLang="en-US" sz="2000" dirty="0">
                <a:solidFill>
                  <a:srgbClr val="21537D"/>
                </a:solidFill>
                <a:latin typeface="+mj-ea"/>
                <a:sym typeface="+mn-ea"/>
              </a:rPr>
              <a:t>pane.widthProperty</a:t>
            </a:r>
            <a:r>
              <a:rPr lang="en-US" altLang="zh-CN" sz="2000" dirty="0">
                <a:solidFill>
                  <a:srgbClr val="21537D"/>
                </a:solidFill>
                <a:latin typeface="+mj-ea"/>
                <a:sym typeface="+mn-ea"/>
              </a:rPr>
              <a:t>( )</a:t>
            </a:r>
            <a:r>
              <a:rPr lang="zh-CN" altLang="en-US" sz="2000" dirty="0">
                <a:solidFill>
                  <a:srgbClr val="21537D"/>
                </a:solidFill>
                <a:latin typeface="+mj-ea"/>
                <a:sym typeface="+mn-ea"/>
              </a:rPr>
              <a:t>.divide(2)); </a:t>
            </a:r>
            <a:r>
              <a:rPr lang="en-US" altLang="zh-CN" sz="2000" dirty="0">
                <a:solidFill>
                  <a:srgbClr val="21537D"/>
                </a:solidFill>
                <a:latin typeface="+mj-ea"/>
                <a:sym typeface="+mn-ea"/>
              </a:rPr>
              <a:t>//</a:t>
            </a:r>
            <a:r>
              <a:rPr lang="zh-CN" altLang="en-US" sz="2000" dirty="0">
                <a:solidFill>
                  <a:srgbClr val="21537D"/>
                </a:solidFill>
                <a:latin typeface="+mj-ea"/>
                <a:sym typeface="+mn-ea"/>
              </a:rPr>
              <a:t> widthProperty被绑定</a:t>
            </a:r>
            <a:endParaRPr lang="zh-CN" altLang="en-US" sz="2000" dirty="0">
              <a:solidFill>
                <a:srgbClr val="21537D"/>
              </a:solidFill>
              <a:latin typeface="+mj-ea"/>
            </a:endParaRP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21537D"/>
                </a:solidFill>
                <a:latin typeface="+mj-ea"/>
                <a:sym typeface="+mn-ea"/>
              </a:rPr>
              <a:t>circle.centerYProperty( ).bind(pane.heightProperty( ).divide(2));</a:t>
            </a:r>
            <a:r>
              <a:rPr lang="en-US" altLang="zh-CN" sz="2000" dirty="0">
                <a:solidFill>
                  <a:srgbClr val="21537D"/>
                </a:solidFill>
                <a:latin typeface="+mj-ea"/>
                <a:sym typeface="+mn-ea"/>
              </a:rPr>
              <a:t> //</a:t>
            </a:r>
            <a:r>
              <a:rPr lang="zh-CN" altLang="en-US" sz="2000" dirty="0">
                <a:solidFill>
                  <a:srgbClr val="21537D"/>
                </a:solidFill>
                <a:latin typeface="+mj-ea"/>
                <a:sym typeface="+mn-ea"/>
              </a:rPr>
              <a:t> heightProperty被绑定</a:t>
            </a:r>
            <a:endParaRPr lang="zh-CN" altLang="en-US" sz="2000" dirty="0">
              <a:solidFill>
                <a:srgbClr val="21537D"/>
              </a:solidFill>
              <a:latin typeface="+mj-ea"/>
            </a:endParaRPr>
          </a:p>
        </p:txBody>
      </p:sp>
      <p:sp>
        <p:nvSpPr>
          <p:cNvPr id="14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0" y="266337"/>
            <a:ext cx="1221831" cy="1008380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14.3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EE67CB2-9FAE-4D69-91CE-8EEF03F48432}"/>
              </a:ext>
            </a:extLst>
          </p:cNvPr>
          <p:cNvSpPr txBox="1"/>
          <p:nvPr/>
        </p:nvSpPr>
        <p:spPr>
          <a:xfrm>
            <a:off x="7978502" y="2261043"/>
            <a:ext cx="1620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改变窗口大小时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圆的位置不变</a:t>
            </a: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29095CBF-59B4-431C-8587-5D6211ED5233}"/>
              </a:ext>
            </a:extLst>
          </p:cNvPr>
          <p:cNvSpPr/>
          <p:nvPr/>
        </p:nvSpPr>
        <p:spPr>
          <a:xfrm>
            <a:off x="8446940" y="1844471"/>
            <a:ext cx="721360" cy="345440"/>
          </a:xfrm>
          <a:prstGeom prst="rightArrow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438275" y="347663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rmAutofit fontScale="90000" lnSpcReduction="20000"/>
          </a:bodyPr>
          <a:lstStyle/>
          <a:p>
            <a:pPr eaLnBrk="1" hangingPunct="1"/>
            <a:r>
              <a:rPr lang="zh-CN" dirty="0">
                <a:sym typeface="+mn-ea"/>
              </a:rPr>
              <a:t>属性绑定</a:t>
            </a:r>
            <a:endParaRPr lang="zh-CN" dirty="0"/>
          </a:p>
        </p:txBody>
      </p:sp>
      <p:sp>
        <p:nvSpPr>
          <p:cNvPr id="24" name="矩形 23"/>
          <p:cNvSpPr/>
          <p:nvPr/>
        </p:nvSpPr>
        <p:spPr>
          <a:xfrm>
            <a:off x="55880" y="1099185"/>
            <a:ext cx="12041505" cy="517333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b="1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属性绑定：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可以将一个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目标对象属性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一个源对象属性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绑定。（观察者模式实现）</a:t>
            </a:r>
            <a:endParaRPr lang="en-US" altLang="zh-CN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circle.centerXProperty</a:t>
            </a:r>
            <a:r>
              <a:rPr lang="en-US" altLang="zh-CN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 )</a:t>
            </a: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.bind</a:t>
            </a:r>
            <a:r>
              <a:rPr lang="en-US" altLang="zh-CN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pane.widthProperty</a:t>
            </a:r>
            <a:r>
              <a:rPr lang="en-US" altLang="zh-CN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 )</a:t>
            </a: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.divide(2));</a:t>
            </a:r>
            <a:endParaRPr lang="en-US" altLang="zh-CN" sz="1600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</a:pPr>
            <a:endParaRPr lang="en-US" altLang="zh-CN" sz="1600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"/>
            </a:pPr>
            <a:endParaRPr lang="en-US" altLang="zh-CN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如果源对象中（被观察者）的值改变了，目标对象（观察者）也将自动改变。</a:t>
            </a: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被绑定目标采用bind方法和源进行绑定：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target.bind(source);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    bind方法在javafx.beans.property.Property接口中定义。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    目标</a:t>
            </a:r>
            <a:r>
              <a:rPr lang="en-US" altLang="zh-CN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target</a:t>
            </a: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是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javafx.beans.property.Property接口</a:t>
            </a: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的一个实例（实现了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Property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接口</a:t>
            </a: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的类的实例为观察者）。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    源</a:t>
            </a:r>
            <a:r>
              <a:rPr lang="en-US" altLang="zh-CN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Source</a:t>
            </a: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是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javafx.beans.value.Ob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s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ervableValue</a:t>
            </a: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接口的一个实例（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实现了Ob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s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ervableValue</a:t>
            </a: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接口的类的实例为被观察者）。</a:t>
            </a: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JavaFX已为基本类型和字符串定义了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绑定属性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。对于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double/float/long/</a:t>
            </a:r>
            <a:r>
              <a:rPr lang="en-US" altLang="zh-CN" dirty="0" err="1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int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en-US" altLang="zh-CN" dirty="0" err="1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boolean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类型的值，对应的绑定属性类型是</a:t>
            </a:r>
            <a:r>
              <a:rPr lang="en-US" altLang="zh-CN" dirty="0" err="1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DoubleProperty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en-US" altLang="zh-CN" dirty="0" err="1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FloatProperty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en-US" altLang="zh-CN" dirty="0" err="1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LongProperty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en-US" altLang="zh-CN" dirty="0" err="1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IntegerProperty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en-US" altLang="zh-CN" dirty="0" err="1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BooleanProperty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, String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类型值的绑定属性是</a:t>
            </a:r>
            <a:r>
              <a:rPr lang="en-US" altLang="zh-CN" dirty="0" err="1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StringProperty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。这些属性同时也实现了Obse</a:t>
            </a:r>
            <a:r>
              <a:rPr lang="en-US" altLang="zh-CN" dirty="0" err="1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rv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ableValue接口，因此也可以作为绑定的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Source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即这些属性即可以作为观察者绑定其他源对象属性，也可以作为被观察者（绑定的</a:t>
            </a:r>
            <a:r>
              <a:rPr lang="en-US" altLang="zh-CN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Source</a:t>
            </a: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0" y="266337"/>
            <a:ext cx="1221831" cy="1008380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14.4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3E798B9-3FB9-42F0-918D-59D0991D2B39}"/>
              </a:ext>
            </a:extLst>
          </p:cNvPr>
          <p:cNvSpPr txBox="1"/>
          <p:nvPr/>
        </p:nvSpPr>
        <p:spPr>
          <a:xfrm>
            <a:off x="924560" y="2278499"/>
            <a:ext cx="1476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目标对象属性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927082-1EDC-4587-BF85-C36C1EF08968}"/>
              </a:ext>
            </a:extLst>
          </p:cNvPr>
          <p:cNvSpPr txBox="1"/>
          <p:nvPr/>
        </p:nvSpPr>
        <p:spPr>
          <a:xfrm>
            <a:off x="3658876" y="2278499"/>
            <a:ext cx="1271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源对象属性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CBC0F5B5-AFE8-4BB9-9BA1-0EAB4B6909EC}"/>
              </a:ext>
            </a:extLst>
          </p:cNvPr>
          <p:cNvCxnSpPr>
            <a:stCxn id="2" idx="0"/>
          </p:cNvCxnSpPr>
          <p:nvPr/>
        </p:nvCxnSpPr>
        <p:spPr>
          <a:xfrm flipV="1">
            <a:off x="1662903" y="1899920"/>
            <a:ext cx="297977" cy="378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D442589-513A-44C7-AAC7-B257C67BAB57}"/>
              </a:ext>
            </a:extLst>
          </p:cNvPr>
          <p:cNvCxnSpPr>
            <a:cxnSpLocks/>
          </p:cNvCxnSpPr>
          <p:nvPr/>
        </p:nvCxnSpPr>
        <p:spPr>
          <a:xfrm flipV="1">
            <a:off x="4145638" y="1899920"/>
            <a:ext cx="426362" cy="440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438275" y="347663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rmAutofit fontScale="90000" lnSpcReduction="20000"/>
          </a:bodyPr>
          <a:lstStyle/>
          <a:p>
            <a:pPr eaLnBrk="1" hangingPunct="1"/>
            <a:r>
              <a:rPr lang="zh-CN" dirty="0">
                <a:sym typeface="+mn-ea"/>
              </a:rPr>
              <a:t>属性绑定</a:t>
            </a:r>
            <a:endParaRPr lang="zh-CN" dirty="0"/>
          </a:p>
        </p:txBody>
      </p:sp>
      <p:sp>
        <p:nvSpPr>
          <p:cNvPr id="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0" y="266337"/>
            <a:ext cx="1221831" cy="1008380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14.4</a:t>
            </a:r>
          </a:p>
        </p:txBody>
      </p:sp>
      <p:sp>
        <p:nvSpPr>
          <p:cNvPr id="5" name="矩形 4"/>
          <p:cNvSpPr/>
          <p:nvPr/>
        </p:nvSpPr>
        <p:spPr>
          <a:xfrm>
            <a:off x="55880" y="1099185"/>
            <a:ext cx="10714697" cy="5078313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21537D"/>
                </a:solidFill>
                <a:latin typeface="+mj-ea"/>
                <a:ea typeface="+mj-ea"/>
              </a:rPr>
              <a:t> import javafx.application .Application ;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21537D"/>
                </a:solidFill>
                <a:latin typeface="+mj-ea"/>
                <a:ea typeface="+mj-ea"/>
              </a:rPr>
              <a:t> import javafx.scene.Scene ;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21537D"/>
                </a:solidFill>
                <a:latin typeface="+mj-ea"/>
                <a:ea typeface="+mj-ea"/>
              </a:rPr>
              <a:t> import javafx.scene.layout .Pane ;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21537D"/>
                </a:solidFill>
                <a:latin typeface="+mj-ea"/>
                <a:ea typeface="+mj-ea"/>
              </a:rPr>
              <a:t> import javafx.scene.paint .Color;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21537D"/>
                </a:solidFill>
                <a:latin typeface="+mj-ea"/>
                <a:ea typeface="+mj-ea"/>
              </a:rPr>
              <a:t> import javafx.scene.shape.Circle;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21537D"/>
                </a:solidFill>
                <a:latin typeface="+mj-ea"/>
                <a:ea typeface="+mj-ea"/>
              </a:rPr>
              <a:t> i</a:t>
            </a:r>
            <a:r>
              <a:rPr lang="en-US" altLang="zh-CN" dirty="0">
                <a:solidFill>
                  <a:srgbClr val="21537D"/>
                </a:solidFill>
                <a:latin typeface="+mj-ea"/>
                <a:ea typeface="+mj-ea"/>
              </a:rPr>
              <a:t>m</a:t>
            </a:r>
            <a:r>
              <a:rPr lang="zh-CN" altLang="en-US" dirty="0">
                <a:solidFill>
                  <a:srgbClr val="21537D"/>
                </a:solidFill>
                <a:latin typeface="+mj-ea"/>
                <a:ea typeface="+mj-ea"/>
              </a:rPr>
              <a:t>port javafx.stage.Stage ;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21537D"/>
                </a:solidFill>
                <a:latin typeface="+mj-ea"/>
                <a:ea typeface="+mj-ea"/>
              </a:rPr>
              <a:t>public class ShowCircle extends Application {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21537D"/>
                </a:solidFill>
                <a:latin typeface="+mj-ea"/>
                <a:ea typeface="+mj-ea"/>
              </a:rPr>
              <a:t> public void start (Stage primaryStage) {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21537D"/>
                </a:solidFill>
                <a:latin typeface="+mj-ea"/>
                <a:ea typeface="+mj-ea"/>
              </a:rPr>
              <a:t> Circle circle = new Circle</a:t>
            </a:r>
            <a:r>
              <a:rPr lang="en-US" altLang="zh-CN" dirty="0">
                <a:solidFill>
                  <a:srgbClr val="21537D"/>
                </a:solidFill>
                <a:latin typeface="+mj-ea"/>
                <a:ea typeface="+mj-ea"/>
              </a:rPr>
              <a:t>(100,100,50)</a:t>
            </a:r>
            <a:r>
              <a:rPr lang="zh-CN" altLang="en-US" dirty="0">
                <a:solidFill>
                  <a:srgbClr val="21537D"/>
                </a:solidFill>
                <a:latin typeface="+mj-ea"/>
                <a:ea typeface="+mj-ea"/>
              </a:rPr>
              <a:t>;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21537D"/>
                </a:solidFill>
                <a:latin typeface="+mj-ea"/>
                <a:ea typeface="+mj-ea"/>
              </a:rPr>
              <a:t> circle.setStroke(Color.BLACK) ;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21537D"/>
                </a:solidFill>
                <a:latin typeface="+mj-ea"/>
                <a:ea typeface="+mj-ea"/>
              </a:rPr>
              <a:t> circle.setFill (Color .WHITE) ;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21537D"/>
                </a:solidFill>
                <a:latin typeface="+mj-ea"/>
                <a:ea typeface="+mj-ea"/>
              </a:rPr>
              <a:t> Pane pane </a:t>
            </a:r>
            <a:r>
              <a:rPr lang="en-US" altLang="zh-CN" dirty="0">
                <a:solidFill>
                  <a:srgbClr val="21537D"/>
                </a:solidFill>
                <a:latin typeface="+mj-ea"/>
                <a:ea typeface="+mj-ea"/>
              </a:rPr>
              <a:t>=</a:t>
            </a:r>
            <a:r>
              <a:rPr lang="zh-CN" altLang="en-US" dirty="0">
                <a:solidFill>
                  <a:srgbClr val="21537D"/>
                </a:solidFill>
                <a:latin typeface="+mj-ea"/>
                <a:ea typeface="+mj-ea"/>
              </a:rPr>
              <a:t> new Pane() ;</a:t>
            </a:r>
            <a:endParaRPr lang="en-US" altLang="zh-CN" dirty="0">
              <a:solidFill>
                <a:srgbClr val="21537D"/>
              </a:solidFill>
              <a:latin typeface="+mj-ea"/>
              <a:ea typeface="+mj-ea"/>
            </a:endParaRPr>
          </a:p>
          <a:p>
            <a:r>
              <a:rPr lang="en-US" altLang="zh-CN" dirty="0">
                <a:solidFill>
                  <a:srgbClr val="21537D"/>
                </a:solidFill>
                <a:latin typeface="+mj-ea"/>
                <a:ea typeface="+mj-ea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+mj-ea"/>
                <a:ea typeface="+mj-ea"/>
              </a:rPr>
              <a:t>circle.centerXProperty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().bind(</a:t>
            </a:r>
            <a:r>
              <a:rPr lang="en-US" altLang="zh-CN" dirty="0" err="1">
                <a:solidFill>
                  <a:srgbClr val="FF0000"/>
                </a:solidFill>
                <a:latin typeface="+mj-ea"/>
                <a:ea typeface="+mj-ea"/>
              </a:rPr>
              <a:t>pane.widthProperty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().divide(2));</a:t>
            </a:r>
          </a:p>
          <a:p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+mj-ea"/>
                <a:ea typeface="+mj-ea"/>
              </a:rPr>
              <a:t>circle.centerYProperty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().bind(</a:t>
            </a:r>
            <a:r>
              <a:rPr lang="en-US" altLang="zh-CN" dirty="0" err="1">
                <a:solidFill>
                  <a:srgbClr val="FF0000"/>
                </a:solidFill>
                <a:latin typeface="+mj-ea"/>
                <a:ea typeface="+mj-ea"/>
              </a:rPr>
              <a:t>pane.heightProperty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().divide(2));</a:t>
            </a:r>
            <a:endParaRPr lang="zh-CN" altLang="en-US" dirty="0">
              <a:solidFill>
                <a:srgbClr val="FF0000"/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21537D"/>
                </a:solidFill>
                <a:latin typeface="+mj-ea"/>
                <a:ea typeface="+mj-ea"/>
              </a:rPr>
              <a:t> pane.getChildrenO.add(circle) ;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21537D"/>
                </a:solidFill>
                <a:latin typeface="+mj-ea"/>
                <a:ea typeface="+mj-ea"/>
              </a:rPr>
              <a:t> primaryStage.setTit</a:t>
            </a:r>
            <a:r>
              <a:rPr lang="en-US" altLang="zh-CN" dirty="0">
                <a:solidFill>
                  <a:srgbClr val="21537D"/>
                </a:solidFill>
                <a:latin typeface="+mj-ea"/>
                <a:ea typeface="+mj-ea"/>
              </a:rPr>
              <a:t>l</a:t>
            </a:r>
            <a:r>
              <a:rPr lang="zh-CN" altLang="en-US" dirty="0">
                <a:solidFill>
                  <a:srgbClr val="21537D"/>
                </a:solidFill>
                <a:latin typeface="+mj-ea"/>
                <a:ea typeface="+mj-ea"/>
              </a:rPr>
              <a:t>e("ShowCircle");        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21537D"/>
                </a:solidFill>
                <a:latin typeface="+mj-ea"/>
                <a:ea typeface="+mj-ea"/>
              </a:rPr>
              <a:t> primaryStage.setScene(</a:t>
            </a:r>
            <a:r>
              <a:rPr lang="zh-CN" altLang="en-US" dirty="0">
                <a:solidFill>
                  <a:srgbClr val="21537D"/>
                </a:solidFill>
                <a:latin typeface="+mj-ea"/>
              </a:rPr>
              <a:t>new Scene(pane , 200, 200)</a:t>
            </a:r>
            <a:r>
              <a:rPr lang="zh-CN" altLang="en-US" dirty="0">
                <a:solidFill>
                  <a:srgbClr val="21537D"/>
                </a:solidFill>
                <a:latin typeface="+mj-ea"/>
                <a:ea typeface="+mj-ea"/>
              </a:rPr>
              <a:t>)</a:t>
            </a:r>
            <a:r>
              <a:rPr lang="en-US" altLang="zh-CN" dirty="0">
                <a:solidFill>
                  <a:srgbClr val="21537D"/>
                </a:solidFill>
                <a:latin typeface="+mj-ea"/>
                <a:ea typeface="+mj-ea"/>
              </a:rPr>
              <a:t>;</a:t>
            </a:r>
            <a:r>
              <a:rPr lang="zh-CN" altLang="en-US" dirty="0">
                <a:solidFill>
                  <a:srgbClr val="21537D"/>
                </a:solidFill>
                <a:latin typeface="+mj-ea"/>
                <a:ea typeface="+mj-ea"/>
              </a:rPr>
              <a:t>     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21537D"/>
                </a:solidFill>
                <a:latin typeface="+mj-ea"/>
                <a:ea typeface="+mj-ea"/>
              </a:rPr>
              <a:t> primaryStage.show() ;  }</a:t>
            </a:r>
            <a:r>
              <a:rPr lang="zh-CN" altLang="en-US" dirty="0">
                <a:solidFill>
                  <a:srgbClr val="21537D"/>
                </a:solidFill>
                <a:latin typeface="+mj-ea"/>
                <a:ea typeface="+mj-ea"/>
                <a:sym typeface="+mn-ea"/>
              </a:rPr>
              <a:t>}</a:t>
            </a:r>
            <a:endParaRPr lang="zh-CN" altLang="en-US" dirty="0">
              <a:solidFill>
                <a:srgbClr val="21537D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438275" y="347663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rmAutofit fontScale="90000" lnSpcReduction="20000"/>
          </a:bodyPr>
          <a:lstStyle/>
          <a:p>
            <a:pPr eaLnBrk="1" hangingPunct="1"/>
            <a:r>
              <a:rPr lang="zh-CN" dirty="0">
                <a:sym typeface="+mn-ea"/>
              </a:rPr>
              <a:t>属性绑定</a:t>
            </a:r>
            <a:endParaRPr lang="zh-CN" dirty="0"/>
          </a:p>
        </p:txBody>
      </p:sp>
      <p:sp>
        <p:nvSpPr>
          <p:cNvPr id="24" name="矩形 23"/>
          <p:cNvSpPr/>
          <p:nvPr/>
        </p:nvSpPr>
        <p:spPr>
          <a:xfrm>
            <a:off x="55880" y="1099185"/>
            <a:ext cx="12041505" cy="240065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sz="2000" b="1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一般而言，</a:t>
            </a:r>
            <a:r>
              <a:rPr lang="en-US" altLang="zh-CN" sz="2000" b="1" dirty="0" err="1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JavaFX</a:t>
            </a:r>
            <a:r>
              <a:rPr lang="zh-CN" altLang="en-US" sz="2000" b="1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的每个绑定属性都有一个</a:t>
            </a:r>
            <a:r>
              <a:rPr lang="en-US" altLang="zh-CN" sz="2000" b="1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get</a:t>
            </a:r>
            <a:r>
              <a:rPr lang="zh-CN" altLang="en-US" sz="2000" b="1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方法和</a:t>
            </a:r>
            <a:r>
              <a:rPr lang="en-US" altLang="zh-CN" sz="2000" b="1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set</a:t>
            </a:r>
            <a:r>
              <a:rPr lang="zh-CN" altLang="en-US" sz="2000" b="1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方法（用于获取和设置属性值本身），还有一个获取绑定属性的方法。</a:t>
            </a:r>
            <a:endParaRPr lang="en-US" altLang="zh-CN" sz="2000" b="1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绑定属性获取方法的命名习惯是属性名称后面加上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Property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（如</a:t>
            </a:r>
            <a:r>
              <a:rPr lang="en-US" altLang="zh-CN" sz="2000" b="1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centerXProperty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方法）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sz="2000" b="1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例如</a:t>
            </a:r>
            <a:r>
              <a:rPr lang="en-US" altLang="zh-CN" sz="2000" b="1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Circle</a:t>
            </a:r>
            <a:r>
              <a:rPr lang="zh-CN" altLang="en-US" sz="2000" b="1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有个绑定属性</a:t>
            </a:r>
            <a:r>
              <a:rPr lang="en-US" altLang="zh-CN" sz="2000" b="1" dirty="0" err="1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centerX</a:t>
            </a:r>
            <a:r>
              <a:rPr lang="zh-CN" altLang="en-US" sz="2000" b="1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，有</a:t>
            </a:r>
            <a:r>
              <a:rPr lang="en-US" altLang="zh-CN" sz="2000" b="1" dirty="0" err="1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getCenterX</a:t>
            </a:r>
            <a:r>
              <a:rPr lang="zh-CN" altLang="en-US" sz="2000" b="1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000" b="1" dirty="0" err="1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setCenterX</a:t>
            </a:r>
            <a:r>
              <a:rPr lang="zh-CN" altLang="en-US" sz="2000" b="1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方法获取和设置属性值本身，</a:t>
            </a:r>
            <a:r>
              <a:rPr lang="en-US" altLang="zh-CN" sz="2000" b="1" dirty="0" err="1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centerXProperty</a:t>
            </a:r>
            <a:r>
              <a:rPr lang="zh-CN" altLang="en-US" sz="2000" b="1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为绑定属性获取方法，返回的是</a:t>
            </a:r>
            <a:r>
              <a:rPr lang="en-US" altLang="zh-CN" sz="2000" b="1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DoubleProperty</a:t>
            </a:r>
            <a:r>
              <a:rPr lang="zh-CN" altLang="en-US" sz="2000" b="1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，要绑定属性，必须用该方法</a:t>
            </a:r>
            <a:endParaRPr lang="zh-CN" altLang="en-US" sz="2000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0" y="266337"/>
            <a:ext cx="1221831" cy="1008380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14.4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8303" y="3486150"/>
            <a:ext cx="986790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BCAC1E1-493A-4F04-8F12-5F499EB04C5B}"/>
              </a:ext>
            </a:extLst>
          </p:cNvPr>
          <p:cNvSpPr/>
          <p:nvPr/>
        </p:nvSpPr>
        <p:spPr>
          <a:xfrm>
            <a:off x="6126480" y="3942080"/>
            <a:ext cx="1483360" cy="3048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466753C-F512-4FD6-8082-E15F0D3DCDF2}"/>
              </a:ext>
            </a:extLst>
          </p:cNvPr>
          <p:cNvSpPr/>
          <p:nvPr/>
        </p:nvSpPr>
        <p:spPr>
          <a:xfrm>
            <a:off x="6035040" y="4541520"/>
            <a:ext cx="690880" cy="3048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FF219D9-E64B-4007-A6E0-55133611956D}"/>
              </a:ext>
            </a:extLst>
          </p:cNvPr>
          <p:cNvSpPr/>
          <p:nvPr/>
        </p:nvSpPr>
        <p:spPr>
          <a:xfrm>
            <a:off x="7437120" y="5105400"/>
            <a:ext cx="690880" cy="3048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4EE619F-24FC-42FD-945F-BEAF96904DF3}"/>
              </a:ext>
            </a:extLst>
          </p:cNvPr>
          <p:cNvSpPr/>
          <p:nvPr/>
        </p:nvSpPr>
        <p:spPr>
          <a:xfrm>
            <a:off x="5953760" y="5742662"/>
            <a:ext cx="1402080" cy="3048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E6FFC5B-5B7F-4682-B916-E3C16A53AE4C}"/>
              </a:ext>
            </a:extLst>
          </p:cNvPr>
          <p:cNvSpPr/>
          <p:nvPr/>
        </p:nvSpPr>
        <p:spPr>
          <a:xfrm>
            <a:off x="8577628" y="3499842"/>
            <a:ext cx="3740054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3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注意</a:t>
            </a:r>
            <a:r>
              <a:rPr lang="en-US" altLang="zh-CN" sz="13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double</a:t>
            </a:r>
            <a:r>
              <a:rPr lang="zh-CN" altLang="en-US" sz="13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绑定属性的类型：</a:t>
            </a:r>
            <a:r>
              <a:rPr lang="en-US" altLang="zh-CN" sz="1300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DoubleProperty</a:t>
            </a:r>
            <a:endParaRPr lang="en-US" altLang="zh-CN" sz="13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sz="13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绑定属性类型必须是</a:t>
            </a:r>
            <a:r>
              <a:rPr lang="en-US" altLang="zh-CN" sz="13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Property</a:t>
            </a:r>
            <a:r>
              <a:rPr lang="zh-CN" altLang="en-US" sz="13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子类型</a:t>
            </a:r>
            <a:endParaRPr lang="en-US" altLang="zh-CN" sz="13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sz="1300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DoubleProperty</a:t>
            </a:r>
            <a:r>
              <a:rPr lang="zh-CN" altLang="en-US" sz="13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是包装类型（包装了</a:t>
            </a:r>
            <a:r>
              <a:rPr lang="en-US" altLang="zh-CN" sz="13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double</a:t>
            </a:r>
            <a:r>
              <a:rPr lang="zh-CN" altLang="en-US" sz="13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en-US" altLang="zh-CN" sz="13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sz="13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注意和普通</a:t>
            </a:r>
            <a:r>
              <a:rPr lang="en-US" altLang="zh-CN" sz="13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get</a:t>
            </a:r>
            <a:r>
              <a:rPr lang="zh-CN" altLang="en-US" sz="13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 sz="13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set</a:t>
            </a:r>
            <a:r>
              <a:rPr lang="zh-CN" altLang="en-US" sz="13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方法的返回类型、形参类型的区别</a:t>
            </a:r>
            <a:endParaRPr lang="zh-CN" altLang="en-US" sz="13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3A94FC8-232E-47A5-B3E4-8AF62B058D43}"/>
              </a:ext>
            </a:extLst>
          </p:cNvPr>
          <p:cNvSpPr/>
          <p:nvPr/>
        </p:nvSpPr>
        <p:spPr>
          <a:xfrm>
            <a:off x="7396480" y="5742662"/>
            <a:ext cx="1483360" cy="3048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438275" y="347663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rmAutofit fontScale="90000" lnSpcReduction="20000"/>
          </a:bodyPr>
          <a:lstStyle/>
          <a:p>
            <a:pPr eaLnBrk="1" hangingPunct="1"/>
            <a:r>
              <a:rPr lang="zh-CN" altLang="en-US" dirty="0"/>
              <a:t>节点（</a:t>
            </a:r>
            <a:r>
              <a:rPr lang="en-US" altLang="zh-CN" dirty="0"/>
              <a:t>Node</a:t>
            </a:r>
            <a:r>
              <a:rPr lang="zh-CN" altLang="en-US" dirty="0"/>
              <a:t>）的通用属性和方法</a:t>
            </a:r>
          </a:p>
        </p:txBody>
      </p:sp>
      <p:sp>
        <p:nvSpPr>
          <p:cNvPr id="24" name="矩形 23"/>
          <p:cNvSpPr/>
          <p:nvPr/>
        </p:nvSpPr>
        <p:spPr>
          <a:xfrm>
            <a:off x="55880" y="1099185"/>
            <a:ext cx="12041505" cy="511627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JavaFX </a:t>
            </a:r>
            <a:r>
              <a:rPr lang="en-US" altLang="zh-CN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Node</a:t>
            </a:r>
            <a:r>
              <a:rPr lang="zh-CN" altLang="en-US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类（所有</a:t>
            </a:r>
            <a:r>
              <a:rPr lang="en-US" altLang="zh-CN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UI</a:t>
            </a:r>
            <a:r>
              <a:rPr lang="zh-CN" altLang="en-US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组件的父类）的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样式属性设置方法</a:t>
            </a:r>
            <a:r>
              <a:rPr lang="zh-CN" altLang="en-US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和在Web页面中指定HTML元素样式一样，可通过层叠样式表 CSS来设置（当然也可在</a:t>
            </a:r>
            <a:r>
              <a:rPr lang="en-US" altLang="zh-CN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Java</a:t>
            </a:r>
            <a:r>
              <a:rPr lang="zh-CN" altLang="en-US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程序里设置）。 因此，JavaFX 的样式表称为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JavaFX CSS</a:t>
            </a:r>
            <a:r>
              <a:rPr lang="zh-CN" altLang="en-US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样式决定了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UI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的外观。（比如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UI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组件大小，位置，边框颜色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…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JavaFX 中，样式属性名使用前缀-fx-进行定义。每个子类</a:t>
            </a:r>
            <a:r>
              <a:rPr lang="en-US" altLang="zh-CN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(Node</a:t>
            </a:r>
            <a:r>
              <a:rPr lang="zh-CN" altLang="en-US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的具体子类，代表不同的</a:t>
            </a:r>
            <a:r>
              <a:rPr lang="en-US" altLang="zh-CN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UI</a:t>
            </a:r>
            <a:r>
              <a:rPr lang="zh-CN" altLang="en-US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元素）拥有它自己的一些特定的样式属性（公共的样式属性在</a:t>
            </a:r>
            <a:r>
              <a:rPr lang="en-US" altLang="zh-CN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Node</a:t>
            </a:r>
            <a:r>
              <a:rPr lang="zh-CN" altLang="en-US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或其他父类里定义）。</a:t>
            </a:r>
            <a:endParaRPr lang="zh-CN" altLang="en-US" sz="2000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设定样式的语法是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styleName:value</a:t>
            </a:r>
            <a:r>
              <a:rPr lang="zh-CN" altLang="en-US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。节点的多个样式属性可以一起设置，通过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分号</a:t>
            </a:r>
            <a:r>
              <a:rPr lang="zh-CN" altLang="en-US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进行分隔。设置样式属性的方法是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setStyle</a:t>
            </a:r>
            <a:r>
              <a:rPr lang="zh-CN" altLang="en-US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。如circle.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setStyle</a:t>
            </a:r>
            <a:r>
              <a:rPr lang="en-US" altLang="zh-CN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"-fx-stroke: black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  <a:r>
              <a:rPr lang="zh-CN" altLang="en-US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-fx-fill: red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  <a:r>
              <a:rPr lang="zh-CN" altLang="en-US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");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    等价于下面两个语句：circle.setStroke(Color.BLACK) </a:t>
            </a:r>
            <a:r>
              <a:rPr lang="en-US" altLang="zh-CN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  <a:r>
              <a:rPr lang="zh-CN" altLang="en-US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 circle.setFill(Color.RED);</a:t>
            </a: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如果使用了不正确的JavaFX CSS, 程序依然可以编译和运行，但是样式将被忽略。</a:t>
            </a: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sz="20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rotate样式属性设定一个以度为单位的角度，让节点围绕它的中心旋转该角度。如果设置的角度是正的，表示旋转是顺时针；否则，逆时针。</a:t>
            </a:r>
          </a:p>
        </p:txBody>
      </p:sp>
      <p:sp>
        <p:nvSpPr>
          <p:cNvPr id="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0" y="266337"/>
            <a:ext cx="1221831" cy="1008380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14.5</a:t>
            </a:r>
          </a:p>
        </p:txBody>
      </p:sp>
    </p:spTree>
  </p:cSld>
  <p:clrMapOvr>
    <a:masterClrMapping/>
  </p:clrMapOvr>
  <p:transition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438275" y="347663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rmAutofit fontScale="90000" lnSpcReduction="20000"/>
          </a:bodyPr>
          <a:lstStyle/>
          <a:p>
            <a:pPr eaLnBrk="1" hangingPunct="1"/>
            <a:r>
              <a:rPr lang="zh-CN" altLang="en-US" dirty="0"/>
              <a:t>节点的通用属性和方法</a:t>
            </a:r>
          </a:p>
        </p:txBody>
      </p:sp>
      <p:sp>
        <p:nvSpPr>
          <p:cNvPr id="24" name="矩形 23"/>
          <p:cNvSpPr/>
          <p:nvPr/>
        </p:nvSpPr>
        <p:spPr>
          <a:xfrm>
            <a:off x="55880" y="1081405"/>
            <a:ext cx="8776335" cy="563231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import javafx.application.Application;</a:t>
            </a: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import javafx.scene.Scene;</a:t>
            </a: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import javafx.scene.control.Button;</a:t>
            </a: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import javafx.stage.Stage ;</a:t>
            </a: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import javafx.scene.layout.StackPane;</a:t>
            </a: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public class NodeStyleRotateDemo extends Application {</a:t>
            </a: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public void start(Stage primaryStage) {</a:t>
            </a: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    StackPane pane = new StackPane();</a:t>
            </a: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    Button btOK = new Button("OK");</a:t>
            </a: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btOK.setStyle("-fx-border-color: blue;");</a:t>
            </a: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    pane.getChildren( ).add(btOK)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;    pane.setRotate(45);</a:t>
            </a: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pane.setStyle( "-fx-border-color: red; -fx-background-color: gray;");</a:t>
            </a: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    primaryStage.setTitle("MNodeStyleRotateDemo"); </a:t>
            </a: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    primaryStage.setScene(new Scene(pane, 200, 250));</a:t>
            </a: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    primaryStage.show(); </a:t>
            </a: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 }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32320" y="1753870"/>
            <a:ext cx="4896485" cy="2910205"/>
          </a:xfrm>
          <a:prstGeom prst="rect">
            <a:avLst/>
          </a:prstGeom>
        </p:spPr>
      </p:pic>
      <p:sp>
        <p:nvSpPr>
          <p:cNvPr id="7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0" y="266337"/>
            <a:ext cx="1221831" cy="1008380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14.5</a:t>
            </a:r>
          </a:p>
        </p:txBody>
      </p:sp>
    </p:spTree>
  </p:cSld>
  <p:clrMapOvr>
    <a:masterClrMapping/>
  </p:clrMapOvr>
  <p:transition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0" y="266337"/>
            <a:ext cx="1221831" cy="1008380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14.5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7196B9-77D5-4603-9574-FD6A11F2A33E}"/>
              </a:ext>
            </a:extLst>
          </p:cNvPr>
          <p:cNvSpPr/>
          <p:nvPr/>
        </p:nvSpPr>
        <p:spPr>
          <a:xfrm>
            <a:off x="55880" y="1099185"/>
            <a:ext cx="12041505" cy="87440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更好的方式是在样式表里设置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UI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组件的属性，这样可以代码与样式分离。同时组件的创建也应该在</a:t>
            </a:r>
            <a:r>
              <a:rPr lang="en-US" altLang="zh-CN" dirty="0" err="1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fxml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里完成（如同本章第一个例子）。这个旋转的例子用</a:t>
            </a:r>
            <a:r>
              <a:rPr lang="en-US" altLang="zh-CN" dirty="0" err="1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fxml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和样式的实现如下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13161E8-89E9-438C-9C02-B0A9262BCA91}"/>
              </a:ext>
            </a:extLst>
          </p:cNvPr>
          <p:cNvSpPr/>
          <p:nvPr/>
        </p:nvSpPr>
        <p:spPr>
          <a:xfrm>
            <a:off x="55880" y="1985645"/>
            <a:ext cx="6313022" cy="30469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&lt;?xml version="1.0" encoding="UTF-8"?&gt;</a:t>
            </a:r>
          </a:p>
          <a:p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&lt;?import </a:t>
            </a:r>
            <a:r>
              <a:rPr lang="en-US" altLang="zh-CN" sz="16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javafx.scene.control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.*?&gt;</a:t>
            </a:r>
          </a:p>
          <a:p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&lt;?import </a:t>
            </a:r>
            <a:r>
              <a:rPr lang="en-US" altLang="zh-CN" sz="16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javafx.scene.layout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.*?&gt;</a:t>
            </a:r>
          </a:p>
          <a:p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</a:t>
            </a:r>
            <a:r>
              <a:rPr lang="en-US" altLang="zh-CN" sz="1600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StackPane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16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xmlns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="http://javafx.com/</a:t>
            </a:r>
            <a:r>
              <a:rPr lang="en-US" altLang="zh-CN" sz="16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javafx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"</a:t>
            </a:r>
          </a:p>
          <a:p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</a:t>
            </a:r>
            <a:r>
              <a:rPr lang="en-US" altLang="zh-CN" sz="16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xmlns:fx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="http://javafx.com/</a:t>
            </a:r>
            <a:r>
              <a:rPr lang="en-US" altLang="zh-CN" sz="16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fxml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"</a:t>
            </a:r>
          </a:p>
          <a:p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</a:t>
            </a:r>
            <a:r>
              <a:rPr lang="en-US" altLang="zh-CN" sz="1600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fx:controller</a:t>
            </a:r>
            <a:r>
              <a:rPr lang="en-US" altLang="zh-CN" sz="16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="</a:t>
            </a:r>
            <a:r>
              <a:rPr lang="en-US" altLang="zh-CN" sz="1600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Demo.StyleDemoController</a:t>
            </a:r>
            <a:r>
              <a:rPr lang="en-US" altLang="zh-CN" sz="16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"</a:t>
            </a:r>
          </a:p>
          <a:p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</a:t>
            </a:r>
            <a:r>
              <a:rPr lang="en-US" altLang="zh-CN" sz="16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stylesheets="/Demo/styledemo.css"</a:t>
            </a:r>
          </a:p>
          <a:p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</a:t>
            </a:r>
            <a:r>
              <a:rPr lang="en-US" altLang="zh-CN" sz="16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prefHeight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="400.0" </a:t>
            </a:r>
            <a:r>
              <a:rPr lang="en-US" altLang="zh-CN" sz="16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prefWidth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="600.0" </a:t>
            </a:r>
            <a:r>
              <a:rPr lang="en-US" altLang="zh-CN" sz="1600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fx:id</a:t>
            </a:r>
            <a:r>
              <a:rPr lang="en-US" altLang="zh-CN" sz="16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="</a:t>
            </a:r>
            <a:r>
              <a:rPr lang="en-US" altLang="zh-CN" sz="1600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stackPane</a:t>
            </a:r>
            <a:r>
              <a:rPr lang="en-US" altLang="zh-CN" sz="16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"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</a:p>
          <a:p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&lt;children&gt;</a:t>
            </a:r>
          </a:p>
          <a:p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&lt;Button </a:t>
            </a:r>
            <a:r>
              <a:rPr lang="en-US" altLang="zh-CN" sz="1600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fx:id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="</a:t>
            </a:r>
            <a:r>
              <a:rPr lang="en-US" altLang="zh-CN" sz="1600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btnOK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"  text="OK" /&gt;</a:t>
            </a:r>
          </a:p>
          <a:p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&lt;/children&gt;</a:t>
            </a:r>
          </a:p>
          <a:p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&lt;/</a:t>
            </a:r>
            <a:r>
              <a:rPr lang="en-US" altLang="zh-CN" sz="1600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StackPane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endParaRPr lang="zh-CN" altLang="en-US" sz="1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390532A-83E4-4EC4-9608-2D5D85035748}"/>
              </a:ext>
            </a:extLst>
          </p:cNvPr>
          <p:cNvSpPr/>
          <p:nvPr/>
        </p:nvSpPr>
        <p:spPr>
          <a:xfrm>
            <a:off x="6485860" y="1985645"/>
            <a:ext cx="565026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/*#id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id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选择器，根据</a:t>
            </a:r>
            <a:r>
              <a:rPr lang="en-US" altLang="zh-CN" sz="16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fxml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定义的节点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id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选择组件应用样式*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</a:p>
          <a:p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#</a:t>
            </a:r>
            <a:r>
              <a:rPr lang="en-US" altLang="zh-CN" sz="1600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btnOK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{</a:t>
            </a:r>
          </a:p>
          <a:p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-</a:t>
            </a:r>
            <a:r>
              <a:rPr lang="en-US" altLang="zh-CN" sz="16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fx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-border-color: blue;</a:t>
            </a:r>
          </a:p>
          <a:p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  <a:p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#</a:t>
            </a:r>
            <a:r>
              <a:rPr lang="en-US" altLang="zh-CN" sz="1600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stackPane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{</a:t>
            </a:r>
          </a:p>
          <a:p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-</a:t>
            </a:r>
            <a:r>
              <a:rPr lang="en-US" altLang="zh-CN" sz="16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fx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-border-color: red;</a:t>
            </a:r>
          </a:p>
          <a:p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-</a:t>
            </a:r>
            <a:r>
              <a:rPr lang="en-US" altLang="zh-CN" sz="16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fx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-background-color: gray;</a:t>
            </a:r>
          </a:p>
          <a:p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-</a:t>
            </a:r>
            <a:r>
              <a:rPr lang="en-US" altLang="zh-CN" sz="16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fx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-rotate: -45;</a:t>
            </a:r>
          </a:p>
          <a:p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endParaRPr lang="zh-CN" altLang="en-US" sz="1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8F5053D-FDA5-4C8A-8A70-38EC3BF09A66}"/>
              </a:ext>
            </a:extLst>
          </p:cNvPr>
          <p:cNvSpPr/>
          <p:nvPr/>
        </p:nvSpPr>
        <p:spPr>
          <a:xfrm>
            <a:off x="4055745" y="4545965"/>
            <a:ext cx="8041640" cy="23083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 class </a:t>
            </a:r>
            <a:r>
              <a:rPr lang="en-US" altLang="zh-CN" sz="16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NodeStyleRotateDemo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extends Application{</a:t>
            </a:r>
          </a:p>
          <a:p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public void start(Stage </a:t>
            </a:r>
            <a:r>
              <a:rPr lang="en-US" altLang="zh-CN" sz="16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primaryStage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) throws </a:t>
            </a:r>
            <a:r>
              <a:rPr lang="en-US" altLang="zh-CN" sz="16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IOException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{</a:t>
            </a:r>
          </a:p>
          <a:p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16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FXMLLoader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loader = new </a:t>
            </a:r>
            <a:r>
              <a:rPr lang="en-US" altLang="zh-CN" sz="16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FXMLLoader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16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getClass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().</a:t>
            </a:r>
            <a:r>
              <a:rPr lang="en-US" altLang="zh-CN" sz="16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getResource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("</a:t>
            </a:r>
            <a:r>
              <a:rPr lang="en-US" altLang="zh-CN" sz="16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styledemo.fxml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"));</a:t>
            </a:r>
          </a:p>
          <a:p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1600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StackPane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pane = </a:t>
            </a:r>
            <a:r>
              <a:rPr lang="en-US" altLang="zh-CN" sz="16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loader.load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(); //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类名与</a:t>
            </a:r>
            <a:r>
              <a:rPr lang="en-US" altLang="zh-CN" sz="16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fxml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里根节点名一致</a:t>
            </a:r>
            <a:endParaRPr lang="en-US" altLang="zh-CN" sz="1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Scene </a:t>
            </a:r>
            <a:r>
              <a:rPr lang="en-US" altLang="zh-CN" sz="16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scene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= new Scene(pane,400,600);</a:t>
            </a:r>
          </a:p>
          <a:p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16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primaryStage.setTitle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("Hello World");</a:t>
            </a:r>
          </a:p>
          <a:p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16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primaryStage.setScene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(scene);</a:t>
            </a:r>
            <a:r>
              <a:rPr lang="en-US" altLang="zh-CN" sz="16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primaryStage.show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();</a:t>
            </a:r>
          </a:p>
          <a:p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}</a:t>
            </a:r>
          </a:p>
          <a:p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endParaRPr lang="zh-CN" altLang="en-US" sz="1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04296A-F48A-4097-B3DD-EA0B16A09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" y="5044686"/>
            <a:ext cx="2768281" cy="168504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9E069BC-03AE-45D3-8508-5167B37BEBC1}"/>
              </a:ext>
            </a:extLst>
          </p:cNvPr>
          <p:cNvSpPr/>
          <p:nvPr/>
        </p:nvSpPr>
        <p:spPr>
          <a:xfrm>
            <a:off x="1867785" y="401195"/>
            <a:ext cx="100063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dirty="0">
                <a:solidFill>
                  <a:schemeClr val="bg1"/>
                </a:solidFill>
              </a:rPr>
              <a:t>Java FX CSS Reference  </a:t>
            </a:r>
            <a:r>
              <a:rPr lang="zh-CN" altLang="pt-BR" dirty="0">
                <a:solidFill>
                  <a:schemeClr val="bg1"/>
                </a:solidFill>
              </a:rPr>
              <a:t>： </a:t>
            </a:r>
            <a:r>
              <a:rPr lang="en-US" altLang="zh-CN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https://docs.oracle.com/javase/8/javafx/api/javafx/scene/doc-files/cssref.html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104830"/>
      </p:ext>
    </p:extLst>
  </p:cSld>
  <p:clrMapOvr>
    <a:masterClrMapping/>
  </p:clrMapOvr>
  <p:transition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438275" y="347663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rmAutofit fontScale="90000" lnSpcReduction="20000"/>
          </a:bodyPr>
          <a:lstStyle/>
          <a:p>
            <a:pPr eaLnBrk="1" hangingPunct="1"/>
            <a:r>
              <a:rPr lang="zh-CN" altLang="en-US" dirty="0"/>
              <a:t>节点的通用属性和方法</a:t>
            </a:r>
          </a:p>
        </p:txBody>
      </p:sp>
      <p:sp>
        <p:nvSpPr>
          <p:cNvPr id="7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0" y="266337"/>
            <a:ext cx="1221831" cy="1008380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14.5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7D6F686-3B15-44E1-8E55-34B16A059311}"/>
              </a:ext>
            </a:extLst>
          </p:cNvPr>
          <p:cNvSpPr/>
          <p:nvPr/>
        </p:nvSpPr>
        <p:spPr>
          <a:xfrm>
            <a:off x="55880" y="1099185"/>
            <a:ext cx="12041505" cy="58734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设计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JavaFX UI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界面可以使用设计工具</a:t>
            </a:r>
            <a:r>
              <a:rPr lang="en-US" altLang="zh-CN" dirty="0" err="1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SceneBuilder</a:t>
            </a:r>
            <a:r>
              <a:rPr lang="zh-CN" altLang="en-US" sz="24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2400" dirty="0">
                <a:hlinkClick r:id="rId3"/>
              </a:rPr>
              <a:t>https://gluonhq.com/products/scene-builder/</a:t>
            </a:r>
            <a:endParaRPr lang="zh-CN" altLang="en-US" sz="2400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7F0ADF-B67F-476B-9F08-BD3F126DE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80" y="1778000"/>
            <a:ext cx="3047599" cy="454152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22987A4-72CA-47FF-B238-50F46C24D8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3479" y="1773565"/>
            <a:ext cx="3733823" cy="454152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A611E56-FA62-48F3-993F-31F64B07A4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9276" y="2295545"/>
            <a:ext cx="5352724" cy="346327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23291830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438275" y="347663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rmAutofit fontScale="90000" lnSpcReduction="20000"/>
          </a:bodyPr>
          <a:lstStyle/>
          <a:p>
            <a:pPr eaLnBrk="1" hangingPunct="1"/>
            <a:r>
              <a:rPr lang="zh-CN" altLang="en-US" dirty="0"/>
              <a:t>布局面板</a:t>
            </a:r>
          </a:p>
        </p:txBody>
      </p:sp>
      <p:graphicFrame>
        <p:nvGraphicFramePr>
          <p:cNvPr id="2" name="表格 1"/>
          <p:cNvGraphicFramePr/>
          <p:nvPr/>
        </p:nvGraphicFramePr>
        <p:xfrm>
          <a:off x="892175" y="1287780"/>
          <a:ext cx="10153015" cy="4895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0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dirty="0">
                          <a:solidFill>
                            <a:srgbClr val="21537D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dirty="0">
                          <a:solidFill>
                            <a:srgbClr val="21537D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 dirty="0">
                          <a:solidFill>
                            <a:srgbClr val="21537D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Pane   </a:t>
                      </a:r>
                      <a:r>
                        <a:rPr lang="zh-CN" altLang="en-US" sz="1800" dirty="0">
                          <a:solidFill>
                            <a:srgbClr val="21537D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                                  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 dirty="0">
                          <a:solidFill>
                            <a:srgbClr val="21537D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布局面板的基类，它有 getChi</a:t>
                      </a:r>
                      <a:r>
                        <a:rPr lang="en-US" altLang="zh-CN" sz="2400" dirty="0">
                          <a:solidFill>
                            <a:srgbClr val="21537D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l</a:t>
                      </a:r>
                      <a:r>
                        <a:rPr lang="zh-CN" altLang="en-US" sz="2400" dirty="0">
                          <a:solidFill>
                            <a:srgbClr val="21537D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d</a:t>
                      </a:r>
                      <a:r>
                        <a:rPr lang="en-US" altLang="zh-CN" sz="2400" dirty="0">
                          <a:solidFill>
                            <a:srgbClr val="21537D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r</a:t>
                      </a:r>
                      <a:r>
                        <a:rPr lang="zh-CN" altLang="en-US" sz="2400" dirty="0">
                          <a:solidFill>
                            <a:srgbClr val="21537D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en （） 方法来返回面板中的节点列表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335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r>
                        <a:rPr lang="zh-CN" altLang="en-US" sz="2400" dirty="0">
                          <a:solidFill>
                            <a:srgbClr val="21537D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StackPane                      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r>
                        <a:rPr lang="zh-CN" altLang="en-US" sz="2400" dirty="0">
                          <a:solidFill>
                            <a:srgbClr val="21537D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节点放置在面板中央，并且叠加在其他节点之上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r>
                        <a:rPr lang="zh-CN" altLang="en-US" sz="2400" dirty="0">
                          <a:solidFill>
                            <a:srgbClr val="21537D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FlowPane                           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r>
                        <a:rPr lang="zh-CN" altLang="en-US" sz="2400" dirty="0">
                          <a:solidFill>
                            <a:srgbClr val="21537D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节点以水平方式一行一行放置，或者垂直方式 一列一列放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r>
                        <a:rPr lang="zh-CN" altLang="en-US" sz="2400" dirty="0">
                          <a:solidFill>
                            <a:srgbClr val="21537D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GridPane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r>
                        <a:rPr lang="zh-CN" altLang="en-US" sz="2400" dirty="0">
                          <a:solidFill>
                            <a:srgbClr val="21537D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节点放置在一个二维网格的单元格中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r>
                        <a:rPr lang="zh-CN" altLang="en-US" sz="2400" dirty="0">
                          <a:solidFill>
                            <a:srgbClr val="21537D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Border Pane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r>
                        <a:rPr lang="zh-CN" altLang="en-US" sz="2400" dirty="0">
                          <a:solidFill>
                            <a:srgbClr val="21537D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将节点放置在顶部、右边、底部、左边以及中间区域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r>
                        <a:rPr lang="zh-CN" altLang="en-US" sz="2400" dirty="0">
                          <a:solidFill>
                            <a:srgbClr val="21537D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HBox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r>
                        <a:rPr lang="zh-CN" altLang="en-US" sz="2400" dirty="0">
                          <a:solidFill>
                            <a:srgbClr val="21537D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节点放在单行中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r>
                        <a:rPr lang="zh-CN" altLang="en-US" sz="2400" dirty="0">
                          <a:solidFill>
                            <a:srgbClr val="21537D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VBo</a:t>
                      </a:r>
                      <a:r>
                        <a:rPr lang="en-US" altLang="zh-CN" sz="2400" dirty="0">
                          <a:solidFill>
                            <a:srgbClr val="21537D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r>
                        <a:rPr lang="zh-CN" altLang="en-US" sz="2400" dirty="0">
                          <a:solidFill>
                            <a:srgbClr val="21537D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节点放在单列 中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0" y="266337"/>
            <a:ext cx="1221831" cy="1008380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14.6</a:t>
            </a:r>
          </a:p>
        </p:txBody>
      </p:sp>
    </p:spTree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0" y="266337"/>
            <a:ext cx="1221831" cy="1008380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14.1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438275" y="347663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rmAutofit fontScale="90000" lnSpcReduction="20000"/>
          </a:bodyPr>
          <a:lstStyle/>
          <a:p>
            <a:pPr eaLnBrk="1" hangingPunct="1"/>
            <a:r>
              <a:rPr lang="en-US" altLang="zh-CN" dirty="0"/>
              <a:t>AWT</a:t>
            </a:r>
            <a:r>
              <a:rPr lang="zh-CN" altLang="en-US" dirty="0"/>
              <a:t>、</a:t>
            </a:r>
            <a:r>
              <a:rPr lang="en-US" altLang="zh-CN" dirty="0"/>
              <a:t>Swing</a:t>
            </a:r>
            <a:r>
              <a:rPr lang="zh-CN" altLang="en-US" dirty="0"/>
              <a:t>和</a:t>
            </a:r>
            <a:r>
              <a:rPr lang="en-US" altLang="zh-CN" dirty="0"/>
              <a:t>Java Fx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08763" y="3260591"/>
            <a:ext cx="9169272" cy="1419226"/>
            <a:chOff x="1593851" y="2873870"/>
            <a:chExt cx="9169272" cy="1419226"/>
          </a:xfrm>
        </p:grpSpPr>
        <p:cxnSp>
          <p:nvCxnSpPr>
            <p:cNvPr id="5" name="MH_Other_1"/>
            <p:cNvCxnSpPr/>
            <p:nvPr>
              <p:custDataLst>
                <p:tags r:id="rId5"/>
              </p:custDataLst>
            </p:nvPr>
          </p:nvCxnSpPr>
          <p:spPr>
            <a:xfrm>
              <a:off x="1593851" y="3583482"/>
              <a:ext cx="574675" cy="0"/>
            </a:xfrm>
            <a:prstGeom prst="line">
              <a:avLst/>
            </a:prstGeom>
            <a:ln w="25400">
              <a:solidFill>
                <a:srgbClr val="D5D5D5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MH_SubTitle_1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353946" y="3059290"/>
              <a:ext cx="1081405" cy="10477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en-US" altLang="zh-CN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7" name="MH_Other_2"/>
            <p:cNvSpPr/>
            <p:nvPr>
              <p:custDataLst>
                <p:tags r:id="rId7"/>
              </p:custDataLst>
            </p:nvPr>
          </p:nvSpPr>
          <p:spPr bwMode="auto">
            <a:xfrm flipH="1">
              <a:off x="2878139" y="2873870"/>
              <a:ext cx="720725" cy="709612"/>
            </a:xfrm>
            <a:custGeom>
              <a:avLst/>
              <a:gdLst>
                <a:gd name="T0" fmla="*/ 0 w 722402"/>
                <a:gd name="T1" fmla="*/ 706355 h 711200"/>
                <a:gd name="T2" fmla="*/ 210799 w 722402"/>
                <a:gd name="T3" fmla="*/ 202969 h 711200"/>
                <a:gd name="T4" fmla="*/ 717354 w 722402"/>
                <a:gd name="T5" fmla="*/ 89 h 711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2402" h="711200">
                  <a:moveTo>
                    <a:pt x="0" y="711200"/>
                  </a:moveTo>
                  <a:cubicBezTo>
                    <a:pt x="0" y="520636"/>
                    <a:pt x="76476" y="338044"/>
                    <a:pt x="212282" y="204361"/>
                  </a:cubicBezTo>
                  <a:cubicBezTo>
                    <a:pt x="348088" y="70678"/>
                    <a:pt x="531862" y="-2913"/>
                    <a:pt x="722402" y="89"/>
                  </a:cubicBezTo>
                </a:path>
              </a:pathLst>
            </a:custGeom>
            <a:noFill/>
            <a:ln w="25400">
              <a:solidFill>
                <a:srgbClr val="D5D5D5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" name="MH_Other_3"/>
            <p:cNvSpPr/>
            <p:nvPr>
              <p:custDataLst>
                <p:tags r:id="rId8"/>
              </p:custDataLst>
            </p:nvPr>
          </p:nvSpPr>
          <p:spPr bwMode="auto">
            <a:xfrm flipV="1">
              <a:off x="2157414" y="3583483"/>
              <a:ext cx="720725" cy="709613"/>
            </a:xfrm>
            <a:custGeom>
              <a:avLst/>
              <a:gdLst>
                <a:gd name="T0" fmla="*/ 0 w 722402"/>
                <a:gd name="T1" fmla="*/ 706357 h 711200"/>
                <a:gd name="T2" fmla="*/ 210799 w 722402"/>
                <a:gd name="T3" fmla="*/ 202969 h 711200"/>
                <a:gd name="T4" fmla="*/ 717354 w 722402"/>
                <a:gd name="T5" fmla="*/ 89 h 711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2402" h="711200">
                  <a:moveTo>
                    <a:pt x="0" y="711200"/>
                  </a:moveTo>
                  <a:cubicBezTo>
                    <a:pt x="0" y="520636"/>
                    <a:pt x="76476" y="338044"/>
                    <a:pt x="212282" y="204361"/>
                  </a:cubicBezTo>
                  <a:cubicBezTo>
                    <a:pt x="348088" y="70678"/>
                    <a:pt x="531862" y="-2913"/>
                    <a:pt x="722402" y="89"/>
                  </a:cubicBezTo>
                </a:path>
              </a:pathLst>
            </a:custGeom>
            <a:noFill/>
            <a:ln w="25400">
              <a:solidFill>
                <a:srgbClr val="D5D5D5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" name="MH_SubTitle_3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6642101" y="3059607"/>
              <a:ext cx="1046163" cy="1047750"/>
            </a:xfrm>
            <a:prstGeom prst="ellipse">
              <a:avLst/>
            </a:prstGeom>
            <a:solidFill>
              <a:srgbClr val="20517C"/>
            </a:solidFill>
            <a:ln>
              <a:noFill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en-US" altLang="zh-CN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MH_Other_6"/>
            <p:cNvSpPr/>
            <p:nvPr>
              <p:custDataLst>
                <p:tags r:id="rId10"/>
              </p:custDataLst>
            </p:nvPr>
          </p:nvSpPr>
          <p:spPr bwMode="auto">
            <a:xfrm flipH="1">
              <a:off x="7164389" y="2873870"/>
              <a:ext cx="720725" cy="709612"/>
            </a:xfrm>
            <a:custGeom>
              <a:avLst/>
              <a:gdLst>
                <a:gd name="T0" fmla="*/ 0 w 722402"/>
                <a:gd name="T1" fmla="*/ 706355 h 711200"/>
                <a:gd name="T2" fmla="*/ 210799 w 722402"/>
                <a:gd name="T3" fmla="*/ 202969 h 711200"/>
                <a:gd name="T4" fmla="*/ 717354 w 722402"/>
                <a:gd name="T5" fmla="*/ 89 h 711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2402" h="711200">
                  <a:moveTo>
                    <a:pt x="0" y="711200"/>
                  </a:moveTo>
                  <a:cubicBezTo>
                    <a:pt x="0" y="520636"/>
                    <a:pt x="76476" y="338044"/>
                    <a:pt x="212282" y="204361"/>
                  </a:cubicBezTo>
                  <a:cubicBezTo>
                    <a:pt x="348088" y="70678"/>
                    <a:pt x="531862" y="-2913"/>
                    <a:pt x="722402" y="89"/>
                  </a:cubicBezTo>
                </a:path>
              </a:pathLst>
            </a:custGeom>
            <a:noFill/>
            <a:ln w="25400">
              <a:solidFill>
                <a:srgbClr val="D5D5D5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" name="MH_Other_7"/>
            <p:cNvSpPr/>
            <p:nvPr>
              <p:custDataLst>
                <p:tags r:id="rId11"/>
              </p:custDataLst>
            </p:nvPr>
          </p:nvSpPr>
          <p:spPr bwMode="auto">
            <a:xfrm flipV="1">
              <a:off x="6443664" y="3583483"/>
              <a:ext cx="720725" cy="709613"/>
            </a:xfrm>
            <a:custGeom>
              <a:avLst/>
              <a:gdLst>
                <a:gd name="T0" fmla="*/ 0 w 722402"/>
                <a:gd name="T1" fmla="*/ 706357 h 711200"/>
                <a:gd name="T2" fmla="*/ 210799 w 722402"/>
                <a:gd name="T3" fmla="*/ 202969 h 711200"/>
                <a:gd name="T4" fmla="*/ 717354 w 722402"/>
                <a:gd name="T5" fmla="*/ 89 h 711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2402" h="711200">
                  <a:moveTo>
                    <a:pt x="0" y="711200"/>
                  </a:moveTo>
                  <a:cubicBezTo>
                    <a:pt x="0" y="520636"/>
                    <a:pt x="76476" y="338044"/>
                    <a:pt x="212282" y="204361"/>
                  </a:cubicBezTo>
                  <a:cubicBezTo>
                    <a:pt x="348088" y="70678"/>
                    <a:pt x="531862" y="-2913"/>
                    <a:pt x="722402" y="89"/>
                  </a:cubicBezTo>
                </a:path>
              </a:pathLst>
            </a:custGeom>
            <a:noFill/>
            <a:ln w="25400">
              <a:solidFill>
                <a:srgbClr val="D5D5D5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15" name="MH_Other_8"/>
            <p:cNvCxnSpPr>
              <a:endCxn id="32" idx="0"/>
            </p:cNvCxnSpPr>
            <p:nvPr>
              <p:custDataLst>
                <p:tags r:id="rId12"/>
              </p:custDataLst>
            </p:nvPr>
          </p:nvCxnSpPr>
          <p:spPr>
            <a:xfrm>
              <a:off x="7873873" y="3583299"/>
              <a:ext cx="2889250" cy="5080"/>
            </a:xfrm>
            <a:prstGeom prst="line">
              <a:avLst/>
            </a:prstGeom>
            <a:ln w="25400">
              <a:solidFill>
                <a:srgbClr val="D5D5D5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MH_Other_12"/>
            <p:cNvCxnSpPr/>
            <p:nvPr>
              <p:custDataLst>
                <p:tags r:id="rId13"/>
              </p:custDataLst>
            </p:nvPr>
          </p:nvCxnSpPr>
          <p:spPr>
            <a:xfrm flipV="1">
              <a:off x="3586353" y="3578219"/>
              <a:ext cx="2861945" cy="15875"/>
            </a:xfrm>
            <a:prstGeom prst="line">
              <a:avLst/>
            </a:prstGeom>
            <a:ln w="25400">
              <a:solidFill>
                <a:srgbClr val="D5D5D5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矩形 22"/>
          <p:cNvSpPr/>
          <p:nvPr/>
        </p:nvSpPr>
        <p:spPr>
          <a:xfrm>
            <a:off x="4341495" y="4756945"/>
            <a:ext cx="4467860" cy="53816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更健壮、功能更齐全和更灵活</a:t>
            </a:r>
          </a:p>
        </p:txBody>
      </p:sp>
      <p:sp>
        <p:nvSpPr>
          <p:cNvPr id="24" name="矩形 23"/>
          <p:cNvSpPr/>
          <p:nvPr/>
        </p:nvSpPr>
        <p:spPr>
          <a:xfrm>
            <a:off x="502470" y="1585595"/>
            <a:ext cx="4657362" cy="1498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AWT</a:t>
            </a:r>
            <a:r>
              <a:rPr lang="zh-CN" altLang="en-US" sz="2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是抽象窗口工具包</a:t>
            </a:r>
            <a:endParaRPr lang="zh-CN" altLang="en-US" sz="2400" dirty="0">
              <a:solidFill>
                <a:srgbClr val="21537D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重</a:t>
            </a:r>
            <a:r>
              <a:rPr lang="en-US" altLang="zh-CN" sz="2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UI</a:t>
            </a:r>
            <a:r>
              <a:rPr lang="zh-CN" altLang="en-US" sz="2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组件</a:t>
            </a:r>
            <a:endParaRPr lang="zh-CN" altLang="en-US" sz="2400" dirty="0">
              <a:solidFill>
                <a:srgbClr val="21537D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和平台相关：</a:t>
            </a:r>
          </a:p>
        </p:txBody>
      </p:sp>
      <p:sp>
        <p:nvSpPr>
          <p:cNvPr id="25" name="矩形 24"/>
          <p:cNvSpPr/>
          <p:nvPr/>
        </p:nvSpPr>
        <p:spPr>
          <a:xfrm>
            <a:off x="7157085" y="1585595"/>
            <a:ext cx="5060315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Java FX</a:t>
            </a:r>
            <a:r>
              <a:rPr lang="zh-CN" altLang="en-US" sz="2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可开发富因特网应用</a:t>
            </a:r>
            <a:r>
              <a:rPr lang="en-US" altLang="zh-CN" sz="2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RIA</a:t>
            </a:r>
            <a:r>
              <a:rPr lang="en-US" altLang="zh-CN" sz="2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zh-CN" altLang="en-US" sz="2400" dirty="0">
              <a:solidFill>
                <a:srgbClr val="21537D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能在桌面应用和浏览器中独立运行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支持触摸设备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1356995" y="3710305"/>
            <a:ext cx="993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AWT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540375" y="3710305"/>
            <a:ext cx="11849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Swing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0" name="MH_SubTitle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874885" y="3428365"/>
            <a:ext cx="1135380" cy="106553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defRPr/>
            </a:pPr>
            <a:endParaRPr lang="en-US" altLang="zh-CN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1" name="MH_Other_2"/>
          <p:cNvSpPr/>
          <p:nvPr>
            <p:custDataLst>
              <p:tags r:id="rId2"/>
            </p:custDataLst>
          </p:nvPr>
        </p:nvSpPr>
        <p:spPr bwMode="auto">
          <a:xfrm flipH="1">
            <a:off x="10398888" y="3260591"/>
            <a:ext cx="720725" cy="709612"/>
          </a:xfrm>
          <a:custGeom>
            <a:avLst/>
            <a:gdLst>
              <a:gd name="T0" fmla="*/ 0 w 722402"/>
              <a:gd name="T1" fmla="*/ 706355 h 711200"/>
              <a:gd name="T2" fmla="*/ 210799 w 722402"/>
              <a:gd name="T3" fmla="*/ 202969 h 711200"/>
              <a:gd name="T4" fmla="*/ 717354 w 722402"/>
              <a:gd name="T5" fmla="*/ 89 h 711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2402" h="711200">
                <a:moveTo>
                  <a:pt x="0" y="711200"/>
                </a:moveTo>
                <a:cubicBezTo>
                  <a:pt x="0" y="520636"/>
                  <a:pt x="76476" y="338044"/>
                  <a:pt x="212282" y="204361"/>
                </a:cubicBezTo>
                <a:cubicBezTo>
                  <a:pt x="348088" y="70678"/>
                  <a:pt x="531862" y="-2913"/>
                  <a:pt x="722402" y="89"/>
                </a:cubicBezTo>
              </a:path>
            </a:pathLst>
          </a:custGeom>
          <a:noFill/>
          <a:ln w="25400">
            <a:solidFill>
              <a:srgbClr val="D5D5D5"/>
            </a:solidFill>
            <a:rou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2" name="MH_Other_3"/>
          <p:cNvSpPr/>
          <p:nvPr>
            <p:custDataLst>
              <p:tags r:id="rId3"/>
            </p:custDataLst>
          </p:nvPr>
        </p:nvSpPr>
        <p:spPr bwMode="auto">
          <a:xfrm flipV="1">
            <a:off x="9678163" y="3970204"/>
            <a:ext cx="720725" cy="709613"/>
          </a:xfrm>
          <a:custGeom>
            <a:avLst/>
            <a:gdLst>
              <a:gd name="T0" fmla="*/ 0 w 722402"/>
              <a:gd name="T1" fmla="*/ 706357 h 711200"/>
              <a:gd name="T2" fmla="*/ 210799 w 722402"/>
              <a:gd name="T3" fmla="*/ 202969 h 711200"/>
              <a:gd name="T4" fmla="*/ 717354 w 722402"/>
              <a:gd name="T5" fmla="*/ 89 h 711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2402" h="711200">
                <a:moveTo>
                  <a:pt x="0" y="711200"/>
                </a:moveTo>
                <a:cubicBezTo>
                  <a:pt x="0" y="520636"/>
                  <a:pt x="76476" y="338044"/>
                  <a:pt x="212282" y="204361"/>
                </a:cubicBezTo>
                <a:cubicBezTo>
                  <a:pt x="348088" y="70678"/>
                  <a:pt x="531862" y="-2913"/>
                  <a:pt x="722402" y="89"/>
                </a:cubicBezTo>
              </a:path>
            </a:pathLst>
          </a:custGeom>
          <a:noFill/>
          <a:ln w="25400">
            <a:solidFill>
              <a:srgbClr val="D5D5D5"/>
            </a:solidFill>
            <a:round/>
          </a:ln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34" name="MH_Other_11"/>
          <p:cNvCxnSpPr/>
          <p:nvPr>
            <p:custDataLst>
              <p:tags r:id="rId4"/>
            </p:custDataLst>
          </p:nvPr>
        </p:nvCxnSpPr>
        <p:spPr>
          <a:xfrm>
            <a:off x="11119613" y="3970203"/>
            <a:ext cx="574675" cy="0"/>
          </a:xfrm>
          <a:prstGeom prst="line">
            <a:avLst/>
          </a:prstGeom>
          <a:ln w="25400">
            <a:solidFill>
              <a:srgbClr val="D5D5D5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9838055" y="3698240"/>
            <a:ext cx="14370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Java Fx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178662" y="4528543"/>
            <a:ext cx="2755789" cy="149842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桌面应用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Web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应用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统一开发模式</a:t>
            </a:r>
          </a:p>
        </p:txBody>
      </p:sp>
      <p:sp>
        <p:nvSpPr>
          <p:cNvPr id="2" name="矩形 1"/>
          <p:cNvSpPr/>
          <p:nvPr/>
        </p:nvSpPr>
        <p:spPr>
          <a:xfrm>
            <a:off x="3977639" y="5303520"/>
            <a:ext cx="5225083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Swings</a:t>
            </a:r>
            <a:r>
              <a:rPr lang="zh-CN" altLang="en-US" sz="2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是一个轻组件</a:t>
            </a:r>
            <a:r>
              <a:rPr lang="en-US" altLang="zh-CN" sz="2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面向桌面开发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使用Java代码在画布上直接绘制</a:t>
            </a:r>
            <a:endParaRPr lang="en-US" altLang="zh-CN" sz="2400" dirty="0">
              <a:solidFill>
                <a:srgbClr val="21537D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不依赖平台、占用较少的本地资源</a:t>
            </a:r>
          </a:p>
        </p:txBody>
      </p:sp>
      <p:sp>
        <p:nvSpPr>
          <p:cNvPr id="3" name="矩形 2"/>
          <p:cNvSpPr/>
          <p:nvPr/>
        </p:nvSpPr>
        <p:spPr>
          <a:xfrm>
            <a:off x="360337" y="4448898"/>
            <a:ext cx="3093090" cy="149842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抽象窗口工具集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Abstract Window Toolkit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438275" y="347663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rmAutofit fontScale="90000" lnSpcReduction="20000"/>
          </a:bodyPr>
          <a:lstStyle/>
          <a:p>
            <a:pPr eaLnBrk="1" hangingPunct="1"/>
            <a:r>
              <a:rPr lang="zh-CN" altLang="en-US" dirty="0"/>
              <a:t>布局面板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22580" y="1464945"/>
            <a:ext cx="20732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charset="0"/>
              <a:buChar char=""/>
            </a:pPr>
            <a:r>
              <a:rPr lang="en-US" altLang="zh-CN" sz="2800" b="1" dirty="0" err="1"/>
              <a:t>FlowPane</a:t>
            </a:r>
            <a:endParaRPr lang="en-US" altLang="zh-CN" sz="2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502285" y="2137410"/>
            <a:ext cx="10840720" cy="4339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4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FlowPane 将节点按照加入的次序，从左到右水平或者从上到下垂直组织。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4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当一行或者一列排满的时候，开始新的一行或者一列。</a:t>
            </a:r>
            <a:endParaRPr lang="en-US" altLang="zh-CN" sz="2400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4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除了继承的可被绑定属性如</a:t>
            </a:r>
            <a:r>
              <a:rPr lang="zh-CN" altLang="en-US" sz="24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widthProperty等外，下列数据成员还有自定义的可被绑定属性：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alignment</a:t>
            </a:r>
            <a:r>
              <a:rPr lang="zh-CN" altLang="en-US" sz="24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orientation</a:t>
            </a:r>
            <a:r>
              <a:rPr lang="zh-CN" altLang="en-US" sz="24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hgap</a:t>
            </a:r>
            <a:r>
              <a:rPr lang="zh-CN" altLang="en-US" sz="24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vgap</a:t>
            </a:r>
            <a:endParaRPr lang="zh-CN" altLang="en-US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4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Orientation.HORIZONTAL</a:t>
            </a:r>
            <a:r>
              <a:rPr lang="zh-CN" altLang="en-US" sz="24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 sz="24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节点水平排列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4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Orientation.VERTICAL：节点垂直排列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4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以使用像素为单位指定节点之间的距离。</a:t>
            </a:r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7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0" y="266337"/>
            <a:ext cx="1221831" cy="1008380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14.6</a:t>
            </a:r>
          </a:p>
        </p:txBody>
      </p:sp>
    </p:spTree>
  </p:cSld>
  <p:clrMapOvr>
    <a:masterClrMapping/>
  </p:clrMapOvr>
  <p:transition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438275" y="347663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rmAutofit fontScale="90000" lnSpcReduction="20000"/>
          </a:bodyPr>
          <a:lstStyle/>
          <a:p>
            <a:pPr eaLnBrk="1" hangingPunct="1"/>
            <a:r>
              <a:rPr lang="zh-CN" altLang="en-US" dirty="0"/>
              <a:t>布局面板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22580" y="1464945"/>
            <a:ext cx="20732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charset="0"/>
              <a:buChar char=""/>
            </a:pPr>
            <a:r>
              <a:rPr lang="en-US" altLang="zh-CN" sz="2800" b="1"/>
              <a:t>FlowPane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905" y="1986915"/>
            <a:ext cx="4439285" cy="47917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53610" y="1287780"/>
            <a:ext cx="7726680" cy="13042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99380" y="2592070"/>
            <a:ext cx="7332980" cy="4309110"/>
          </a:xfrm>
          <a:prstGeom prst="rect">
            <a:avLst/>
          </a:prstGeom>
        </p:spPr>
      </p:pic>
      <p:sp>
        <p:nvSpPr>
          <p:cNvPr id="9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0" y="266337"/>
            <a:ext cx="1221831" cy="1008380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14.6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509A04A-C879-40E0-A94D-5EA552636265}"/>
              </a:ext>
            </a:extLst>
          </p:cNvPr>
          <p:cNvSpPr/>
          <p:nvPr/>
        </p:nvSpPr>
        <p:spPr>
          <a:xfrm>
            <a:off x="2184400" y="2686050"/>
            <a:ext cx="2569210" cy="33147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3E04DBC-B786-41C0-8598-3B3DDDC393DE}"/>
              </a:ext>
            </a:extLst>
          </p:cNvPr>
          <p:cNvSpPr/>
          <p:nvPr/>
        </p:nvSpPr>
        <p:spPr>
          <a:xfrm>
            <a:off x="1005840" y="3208020"/>
            <a:ext cx="3647440" cy="33147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E7EEC8C-5A39-4E43-9204-966564DCD1AE}"/>
              </a:ext>
            </a:extLst>
          </p:cNvPr>
          <p:cNvSpPr/>
          <p:nvPr/>
        </p:nvSpPr>
        <p:spPr>
          <a:xfrm>
            <a:off x="1444942" y="3875405"/>
            <a:ext cx="2569210" cy="33147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438275" y="347663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rmAutofit fontScale="90000" lnSpcReduction="20000"/>
          </a:bodyPr>
          <a:lstStyle/>
          <a:p>
            <a:pPr eaLnBrk="1" hangingPunct="1"/>
            <a:r>
              <a:rPr lang="zh-CN" altLang="en-US" dirty="0">
                <a:sym typeface="+mn-ea"/>
              </a:rPr>
              <a:t>布局面板</a:t>
            </a:r>
            <a:endParaRPr lang="zh-CN" altLang="en-US" dirty="0"/>
          </a:p>
          <a:p>
            <a:pPr eaLnBrk="1" hangingPunct="1"/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5880" y="1251818"/>
            <a:ext cx="11750040" cy="499694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public class ShowFlowPane extends Application{</a:t>
            </a:r>
            <a:endParaRPr lang="en-US" altLang="zh-CN" sz="1600" dirty="0">
              <a:solidFill>
                <a:srgbClr val="21537D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public void start(Stage primaryStage) {</a:t>
            </a:r>
            <a:endParaRPr lang="en-US" altLang="zh-CN" sz="1600" dirty="0">
              <a:solidFill>
                <a:srgbClr val="21537D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zh-CN" altLang="en-US" sz="16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FlowPane</a:t>
            </a:r>
            <a:r>
              <a:rPr lang="zh-CN" altLang="en-US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pane = new FlowPane() ;</a:t>
            </a: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pane.setPadding(new Insets(11, 12, 13, 14));</a:t>
            </a: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pane.setHgap(5);   </a:t>
            </a:r>
            <a:r>
              <a:rPr lang="zh-CN" altLang="en-US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pane.setVgap(5);</a:t>
            </a:r>
            <a:endParaRPr lang="en-US" altLang="zh-CN" sz="1600" dirty="0">
              <a:solidFill>
                <a:srgbClr val="21537D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       </a:t>
            </a:r>
            <a:r>
              <a:rPr lang="zh-CN" altLang="en-US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pane.getChildren().</a:t>
            </a:r>
            <a:r>
              <a:rPr lang="zh-CN" altLang="en-US" sz="16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addAll</a:t>
            </a:r>
            <a:r>
              <a:rPr lang="zh-CN" altLang="en-US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(new Label("First Name:"),</a:t>
            </a: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new TextField(), new Label(“MI:”));</a:t>
            </a:r>
            <a:r>
              <a:rPr lang="zh-CN" altLang="en-US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  </a:t>
            </a:r>
            <a:r>
              <a:rPr lang="en-US" altLang="zh-CN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//</a:t>
            </a:r>
            <a:r>
              <a:rPr lang="zh-CN" altLang="en-US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向面板添加三个元素</a:t>
            </a:r>
            <a:endParaRPr lang="en-US" altLang="zh-CN" sz="1600" dirty="0">
              <a:solidFill>
                <a:srgbClr val="21537D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       </a:t>
            </a:r>
            <a:r>
              <a:rPr lang="zh-CN" altLang="en-US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TextField tfi = new TextField();</a:t>
            </a:r>
            <a:endParaRPr lang="zh-CN" altLang="en-US" sz="1600" dirty="0">
              <a:solidFill>
                <a:srgbClr val="21537D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tfi.setPrefColumnCount(1) ;</a:t>
            </a:r>
            <a:endParaRPr lang="en-US" altLang="zh-CN" sz="1600" dirty="0">
              <a:solidFill>
                <a:srgbClr val="21537D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zh-CN" altLang="en-US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pane.getChildren( ).</a:t>
            </a:r>
            <a:r>
              <a:rPr lang="zh-CN" altLang="en-US" sz="16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addAll</a:t>
            </a:r>
            <a:r>
              <a:rPr lang="zh-CN" altLang="en-US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(tfi, </a:t>
            </a:r>
            <a:endParaRPr lang="en-US" altLang="zh-CN" sz="1600" dirty="0">
              <a:solidFill>
                <a:srgbClr val="21537D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new Label (“Last Na</a:t>
            </a:r>
            <a:r>
              <a:rPr lang="en-US" altLang="zh-CN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</a:t>
            </a:r>
            <a:r>
              <a:rPr lang="zh-CN" altLang="en-US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e:”) ,new TextField()); </a:t>
            </a:r>
            <a:r>
              <a:rPr lang="en-US" altLang="zh-CN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继续添加三个元素</a:t>
            </a:r>
            <a:endParaRPr lang="en-US" altLang="zh-CN" sz="1600" dirty="0">
              <a:solidFill>
                <a:srgbClr val="21537D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zh-CN" altLang="en-US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Scene scene = new Scene(pane,200, 250);</a:t>
            </a:r>
            <a:endParaRPr lang="en-US" altLang="zh-CN" sz="1600" dirty="0">
              <a:solidFill>
                <a:srgbClr val="21537D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zh-CN" altLang="en-US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primaryStage.setTitle("ShowFlowPane");</a:t>
            </a:r>
            <a:endParaRPr lang="en-US" altLang="zh-CN" sz="1600" dirty="0">
              <a:solidFill>
                <a:srgbClr val="21537D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zh-CN" altLang="en-US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primaryStage.setScene(scene);  primaryStage.show(); </a:t>
            </a:r>
            <a:endParaRPr lang="en-US" altLang="zh-CN" sz="1600" dirty="0">
              <a:solidFill>
                <a:srgbClr val="21537D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</p:txBody>
      </p:sp>
      <p:sp>
        <p:nvSpPr>
          <p:cNvPr id="17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0" y="266337"/>
            <a:ext cx="1221831" cy="1008380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14.6</a:t>
            </a:r>
          </a:p>
        </p:txBody>
      </p:sp>
      <p:sp>
        <p:nvSpPr>
          <p:cNvPr id="18" name="圆角矩形标注 15">
            <a:extLst>
              <a:ext uri="{FF2B5EF4-FFF2-40B4-BE49-F238E27FC236}">
                <a16:creationId xmlns:a16="http://schemas.microsoft.com/office/drawing/2014/main" id="{5F0C50D4-1681-434A-A14C-33950908C045}"/>
              </a:ext>
            </a:extLst>
          </p:cNvPr>
          <p:cNvSpPr/>
          <p:nvPr/>
        </p:nvSpPr>
        <p:spPr>
          <a:xfrm>
            <a:off x="5415278" y="1140570"/>
            <a:ext cx="4826000" cy="1064149"/>
          </a:xfrm>
          <a:prstGeom prst="wedgeRoundRectCallout">
            <a:avLst>
              <a:gd name="adj1" fmla="val -71026"/>
              <a:gd name="adj2" fmla="val 58545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一个Insets 对象指定了一个面板边框的四周</a:t>
            </a:r>
            <a:r>
              <a:rPr lang="en-US" altLang="zh-CN" sz="1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padding</a:t>
            </a:r>
            <a:r>
              <a:rPr lang="zh-CN" altLang="en-US" sz="1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。构造方法InSetS(ll,12,13,14)指定了面板</a:t>
            </a:r>
            <a:r>
              <a:rPr lang="en-US" altLang="zh-CN" sz="1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padding</a:t>
            </a:r>
            <a:r>
              <a:rPr lang="zh-CN" altLang="en-US" sz="1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为顶部11、右边I2、底部13、左边I4。还可以使用构造方法Insets(value)来创建一个四条边具有相同值的Insets。</a:t>
            </a:r>
          </a:p>
        </p:txBody>
      </p:sp>
      <p:sp>
        <p:nvSpPr>
          <p:cNvPr id="20" name="圆角矩形标注 15">
            <a:extLst>
              <a:ext uri="{FF2B5EF4-FFF2-40B4-BE49-F238E27FC236}">
                <a16:creationId xmlns:a16="http://schemas.microsoft.com/office/drawing/2014/main" id="{61DAAF50-BB48-48EE-A45A-E26B3B0D9190}"/>
              </a:ext>
            </a:extLst>
          </p:cNvPr>
          <p:cNvSpPr/>
          <p:nvPr/>
        </p:nvSpPr>
        <p:spPr>
          <a:xfrm>
            <a:off x="4853940" y="2371765"/>
            <a:ext cx="4826000" cy="480444"/>
          </a:xfrm>
          <a:prstGeom prst="wedgeRoundRectCallout">
            <a:avLst>
              <a:gd name="adj1" fmla="val -71026"/>
              <a:gd name="adj2" fmla="val 16251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25000"/>
              </a:lnSpc>
            </a:pPr>
            <a:r>
              <a:rPr lang="zh-CN" altLang="en-US" sz="1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h</a:t>
            </a:r>
            <a:r>
              <a:rPr lang="en-US" altLang="zh-CN" sz="1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G</a:t>
            </a:r>
            <a:r>
              <a:rPr lang="zh-CN" altLang="en-US" sz="1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ap 和vGap 属性指定了面板中两个相邻节点之间的水平和垂直间隔</a:t>
            </a:r>
          </a:p>
        </p:txBody>
      </p:sp>
      <p:sp>
        <p:nvSpPr>
          <p:cNvPr id="22" name="圆角矩形标注 15">
            <a:extLst>
              <a:ext uri="{FF2B5EF4-FFF2-40B4-BE49-F238E27FC236}">
                <a16:creationId xmlns:a16="http://schemas.microsoft.com/office/drawing/2014/main" id="{50C03402-5DD5-4BCF-9D84-8B28002C3128}"/>
              </a:ext>
            </a:extLst>
          </p:cNvPr>
          <p:cNvSpPr/>
          <p:nvPr/>
        </p:nvSpPr>
        <p:spPr>
          <a:xfrm>
            <a:off x="4074795" y="3660114"/>
            <a:ext cx="4826000" cy="375754"/>
          </a:xfrm>
          <a:prstGeom prst="wedgeRoundRectCallout">
            <a:avLst>
              <a:gd name="adj1" fmla="val -71026"/>
              <a:gd name="adj2" fmla="val 16251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25000"/>
              </a:lnSpc>
            </a:pPr>
            <a:r>
              <a:rPr lang="en-US" altLang="zh-CN" sz="1400" dirty="0" err="1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tfi</a:t>
            </a:r>
            <a:r>
              <a:rPr lang="en-US" altLang="zh-CN" sz="1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.</a:t>
            </a:r>
            <a:r>
              <a:rPr lang="en-US" altLang="zh-CN" sz="1400" dirty="0" err="1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setPrefColumnCount</a:t>
            </a:r>
            <a:r>
              <a:rPr lang="en-US" altLang="zh-CN" sz="1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(l)</a:t>
            </a:r>
            <a:r>
              <a:rPr lang="zh-CN" altLang="en-US" sz="1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将</a:t>
            </a:r>
            <a:r>
              <a:rPr lang="en-US" altLang="zh-CN" sz="1400" dirty="0" err="1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tfi</a:t>
            </a:r>
            <a:r>
              <a:rPr lang="en-US" altLang="zh-CN" sz="1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</a:t>
            </a:r>
            <a:r>
              <a:rPr lang="zh-CN" altLang="en-US" sz="1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文本域的期望列数设置为</a:t>
            </a:r>
            <a:r>
              <a:rPr lang="en-US" altLang="zh-CN" sz="1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1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742BC1F2-A13D-454E-AA81-8DFB07DD14B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87995" y="4257770"/>
            <a:ext cx="3382645" cy="251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012444"/>
      </p:ext>
    </p:extLst>
  </p:cSld>
  <p:clrMapOvr>
    <a:masterClrMapping/>
  </p:clrMapOvr>
  <p:transition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438275" y="347663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rmAutofit fontScale="90000" lnSpcReduction="20000"/>
          </a:bodyPr>
          <a:lstStyle/>
          <a:p>
            <a:pPr eaLnBrk="1" hangingPunct="1"/>
            <a:r>
              <a:rPr lang="zh-CN" altLang="en-US" dirty="0">
                <a:sym typeface="+mn-ea"/>
              </a:rPr>
              <a:t>布局面板</a:t>
            </a:r>
            <a:endParaRPr lang="zh-CN" altLang="en-US" dirty="0"/>
          </a:p>
          <a:p>
            <a:pPr eaLnBrk="1" hangingPunct="1"/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5880" y="1251818"/>
            <a:ext cx="11750040" cy="499694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public class ShowFlowPane extends Application{</a:t>
            </a:r>
            <a:endParaRPr lang="en-US" altLang="zh-CN" sz="1600" dirty="0">
              <a:solidFill>
                <a:srgbClr val="21537D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public void start(Stage primaryStage) {</a:t>
            </a:r>
            <a:endParaRPr lang="en-US" altLang="zh-CN" sz="1600" dirty="0">
              <a:solidFill>
                <a:srgbClr val="21537D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zh-CN" altLang="en-US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FlowPane pane = new FlowPane() ;</a:t>
            </a: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pane.setPadding(new Insets(11, 12, 13, 14));</a:t>
            </a: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pane.setHgap(5);   </a:t>
            </a:r>
            <a:r>
              <a:rPr lang="zh-CN" altLang="en-US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pane.setVgap(5);</a:t>
            </a:r>
            <a:endParaRPr lang="en-US" altLang="zh-CN" sz="1600" dirty="0">
              <a:solidFill>
                <a:srgbClr val="21537D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       </a:t>
            </a:r>
            <a:r>
              <a:rPr lang="zh-CN" altLang="en-US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pane.getChildren().</a:t>
            </a:r>
            <a:r>
              <a:rPr lang="zh-CN" altLang="en-US" sz="16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addAll</a:t>
            </a:r>
            <a:r>
              <a:rPr lang="zh-CN" altLang="en-US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(new Label("First Name:"),</a:t>
            </a: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new TextField(), new Label(“MI:”));</a:t>
            </a:r>
            <a:r>
              <a:rPr lang="zh-CN" altLang="en-US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  </a:t>
            </a:r>
            <a:r>
              <a:rPr lang="en-US" altLang="zh-CN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//</a:t>
            </a:r>
            <a:r>
              <a:rPr lang="zh-CN" altLang="en-US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向面板添加三个元素</a:t>
            </a:r>
            <a:endParaRPr lang="en-US" altLang="zh-CN" sz="1600" dirty="0">
              <a:solidFill>
                <a:srgbClr val="21537D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       </a:t>
            </a:r>
            <a:r>
              <a:rPr lang="zh-CN" altLang="en-US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TextField tfi = new TextField();</a:t>
            </a:r>
            <a:endParaRPr lang="zh-CN" altLang="en-US" sz="1600" dirty="0">
              <a:solidFill>
                <a:srgbClr val="21537D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tfi.setPrefColumnCount(1) ;</a:t>
            </a:r>
            <a:endParaRPr lang="en-US" altLang="zh-CN" sz="1600" dirty="0">
              <a:solidFill>
                <a:srgbClr val="21537D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zh-CN" altLang="en-US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pane.getChildren( ).</a:t>
            </a:r>
            <a:r>
              <a:rPr lang="zh-CN" altLang="en-US" sz="16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addAll</a:t>
            </a:r>
            <a:r>
              <a:rPr lang="zh-CN" altLang="en-US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(tfi, </a:t>
            </a:r>
            <a:endParaRPr lang="en-US" altLang="zh-CN" sz="1600" dirty="0">
              <a:solidFill>
                <a:srgbClr val="21537D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new Label (“Last Na</a:t>
            </a:r>
            <a:r>
              <a:rPr lang="en-US" altLang="zh-CN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</a:t>
            </a:r>
            <a:r>
              <a:rPr lang="zh-CN" altLang="en-US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e:”) ,new TextField()); </a:t>
            </a:r>
            <a:r>
              <a:rPr lang="en-US" altLang="zh-CN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继续添加三个元素</a:t>
            </a:r>
            <a:endParaRPr lang="en-US" altLang="zh-CN" sz="1600" dirty="0">
              <a:solidFill>
                <a:srgbClr val="21537D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zh-CN" altLang="en-US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Scene scene = new Scene(pane,200, 250);</a:t>
            </a:r>
            <a:endParaRPr lang="en-US" altLang="zh-CN" sz="1600" dirty="0">
              <a:solidFill>
                <a:srgbClr val="21537D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zh-CN" altLang="en-US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primaryStage.setTitle("ShowFlowPane");</a:t>
            </a:r>
            <a:endParaRPr lang="en-US" altLang="zh-CN" sz="1600" dirty="0">
              <a:solidFill>
                <a:srgbClr val="21537D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zh-CN" altLang="en-US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primaryStage.setScene(scene);  primaryStage.show(); </a:t>
            </a:r>
            <a:endParaRPr lang="en-US" altLang="zh-CN" sz="1600" dirty="0">
              <a:solidFill>
                <a:srgbClr val="21537D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6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</p:txBody>
      </p:sp>
      <p:sp>
        <p:nvSpPr>
          <p:cNvPr id="17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0" y="266337"/>
            <a:ext cx="1221831" cy="1008380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14.6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05960AF-24E1-45B2-947E-3CB9DBBF14F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20565" y="3315970"/>
            <a:ext cx="1933575" cy="2694940"/>
          </a:xfrm>
          <a:prstGeom prst="rect">
            <a:avLst/>
          </a:prstGeom>
        </p:spPr>
      </p:pic>
      <p:sp>
        <p:nvSpPr>
          <p:cNvPr id="10" name="右箭头 5">
            <a:extLst>
              <a:ext uri="{FF2B5EF4-FFF2-40B4-BE49-F238E27FC236}">
                <a16:creationId xmlns:a16="http://schemas.microsoft.com/office/drawing/2014/main" id="{34992D08-9BD2-42BC-9977-61801A569E2E}"/>
              </a:ext>
            </a:extLst>
          </p:cNvPr>
          <p:cNvSpPr/>
          <p:nvPr/>
        </p:nvSpPr>
        <p:spPr>
          <a:xfrm>
            <a:off x="6482080" y="4065271"/>
            <a:ext cx="2165033" cy="900430"/>
          </a:xfrm>
          <a:prstGeom prst="rightArrow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rgbClr val="FFFFFF"/>
                </a:solidFill>
              </a:rPr>
              <a:t>改变窗体大小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E149720-197B-43D8-B8A6-B927339CB60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47113" y="3315970"/>
            <a:ext cx="3123565" cy="2694940"/>
          </a:xfrm>
          <a:prstGeom prst="rect">
            <a:avLst/>
          </a:prstGeom>
        </p:spPr>
      </p:pic>
      <p:sp>
        <p:nvSpPr>
          <p:cNvPr id="12" name="圆角矩形标注 15">
            <a:extLst>
              <a:ext uri="{FF2B5EF4-FFF2-40B4-BE49-F238E27FC236}">
                <a16:creationId xmlns:a16="http://schemas.microsoft.com/office/drawing/2014/main" id="{11B4A19C-6173-4303-8F89-3C084C2DCA5D}"/>
              </a:ext>
            </a:extLst>
          </p:cNvPr>
          <p:cNvSpPr/>
          <p:nvPr/>
        </p:nvSpPr>
        <p:spPr>
          <a:xfrm>
            <a:off x="5707697" y="1698101"/>
            <a:ext cx="4826000" cy="1064149"/>
          </a:xfrm>
          <a:prstGeom prst="wedgeRoundRectCallout">
            <a:avLst>
              <a:gd name="adj1" fmla="val -71026"/>
              <a:gd name="adj2" fmla="val 58545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默认方式创建的</a:t>
            </a:r>
            <a:r>
              <a:rPr lang="en-US" altLang="zh-CN" sz="1400" dirty="0" err="1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FlowPane</a:t>
            </a:r>
            <a:r>
              <a:rPr lang="zh-CN" altLang="en-US" sz="1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将里面的</a:t>
            </a:r>
            <a:r>
              <a:rPr lang="en-US" altLang="zh-CN" sz="1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UI</a:t>
            </a:r>
            <a:r>
              <a:rPr lang="zh-CN" altLang="en-US" sz="1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控件从左到右依次排列，如果一排放不下自动换行再从左到右继续排列。</a:t>
            </a:r>
            <a:endParaRPr lang="en-US" altLang="zh-CN" sz="1400" dirty="0">
              <a:solidFill>
                <a:srgbClr val="21537D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可以看到，当改变窗体大小会改变内部元素的布局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800423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438275" y="347663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rmAutofit fontScale="90000" lnSpcReduction="20000"/>
          </a:bodyPr>
          <a:lstStyle/>
          <a:p>
            <a:pPr eaLnBrk="1" hangingPunct="1"/>
            <a:r>
              <a:rPr lang="zh-CN" altLang="en-US" dirty="0"/>
              <a:t>布局面板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5058" y="1153424"/>
            <a:ext cx="19996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charset="0"/>
              <a:buChar char=""/>
            </a:pPr>
            <a:r>
              <a:rPr lang="en-US" altLang="zh-CN" sz="2800" b="1" dirty="0" err="1"/>
              <a:t>GridPane</a:t>
            </a:r>
            <a:endParaRPr lang="en-US" altLang="zh-CN" sz="2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77150" y="1628027"/>
            <a:ext cx="11398885" cy="54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2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GridPane 将节点布局在面板里一个网格（矩阵）中。节点位置由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指定的列和行下标</a:t>
            </a:r>
            <a:r>
              <a:rPr lang="zh-CN" altLang="en-US" sz="22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指定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0780" y="2446982"/>
            <a:ext cx="6730805" cy="4310380"/>
          </a:xfrm>
          <a:prstGeom prst="rect">
            <a:avLst/>
          </a:prstGeom>
        </p:spPr>
      </p:pic>
      <p:sp>
        <p:nvSpPr>
          <p:cNvPr id="8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0" y="266337"/>
            <a:ext cx="1221831" cy="1008380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14.6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9B6ECB7-D648-4688-A534-6FFA845A51A0}"/>
              </a:ext>
            </a:extLst>
          </p:cNvPr>
          <p:cNvSpPr/>
          <p:nvPr/>
        </p:nvSpPr>
        <p:spPr>
          <a:xfrm>
            <a:off x="2643822" y="3333115"/>
            <a:ext cx="1609201" cy="28195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0A9C2B0-2D7F-40D6-9D17-19D875FD581C}"/>
              </a:ext>
            </a:extLst>
          </p:cNvPr>
          <p:cNvSpPr/>
          <p:nvPr/>
        </p:nvSpPr>
        <p:spPr>
          <a:xfrm>
            <a:off x="2643821" y="4203849"/>
            <a:ext cx="4192914" cy="28195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标注 15">
            <a:extLst>
              <a:ext uri="{FF2B5EF4-FFF2-40B4-BE49-F238E27FC236}">
                <a16:creationId xmlns:a16="http://schemas.microsoft.com/office/drawing/2014/main" id="{6F24A920-A00D-43FD-831C-B7154DFFB580}"/>
              </a:ext>
            </a:extLst>
          </p:cNvPr>
          <p:cNvSpPr/>
          <p:nvPr/>
        </p:nvSpPr>
        <p:spPr>
          <a:xfrm>
            <a:off x="8046860" y="3191628"/>
            <a:ext cx="3943845" cy="1064149"/>
          </a:xfrm>
          <a:prstGeom prst="wedgeRoundRectCallout">
            <a:avLst>
              <a:gd name="adj1" fmla="val -71026"/>
              <a:gd name="adj2" fmla="val 58545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注意</a:t>
            </a:r>
            <a:r>
              <a:rPr lang="en-US" altLang="zh-CN" sz="1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add</a:t>
            </a:r>
            <a:r>
              <a:rPr lang="zh-CN" altLang="en-US" sz="1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节点的方法，第</a:t>
            </a:r>
            <a:r>
              <a:rPr lang="en-US" altLang="zh-CN" sz="1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1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个参数是要添加的节点对象</a:t>
            </a:r>
            <a:r>
              <a:rPr lang="en-US" altLang="zh-CN" sz="1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(Node</a:t>
            </a:r>
            <a:r>
              <a:rPr lang="zh-CN" altLang="en-US" sz="1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类型</a:t>
            </a:r>
            <a:r>
              <a:rPr lang="en-US" altLang="zh-CN" sz="1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1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，第</a:t>
            </a:r>
            <a:r>
              <a:rPr lang="en-US" altLang="zh-CN" sz="1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1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个参数是列索引，第</a:t>
            </a:r>
            <a:r>
              <a:rPr lang="en-US" altLang="zh-CN" sz="1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1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个参数是行索引</a:t>
            </a:r>
            <a:endParaRPr lang="en-US" altLang="zh-CN" sz="1400" dirty="0">
              <a:solidFill>
                <a:srgbClr val="21537D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" name="圆角矩形标注 15">
            <a:extLst>
              <a:ext uri="{FF2B5EF4-FFF2-40B4-BE49-F238E27FC236}">
                <a16:creationId xmlns:a16="http://schemas.microsoft.com/office/drawing/2014/main" id="{1F51AFF4-20B0-46DC-BFBD-6104237B6D5F}"/>
              </a:ext>
            </a:extLst>
          </p:cNvPr>
          <p:cNvSpPr/>
          <p:nvPr/>
        </p:nvSpPr>
        <p:spPr>
          <a:xfrm>
            <a:off x="295058" y="2794435"/>
            <a:ext cx="2135722" cy="425628"/>
          </a:xfrm>
          <a:prstGeom prst="wedgeRoundRectCallout">
            <a:avLst>
              <a:gd name="adj1" fmla="val 56422"/>
              <a:gd name="adj2" fmla="val 11100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绑定属性</a:t>
            </a:r>
            <a:r>
              <a:rPr lang="en-US" altLang="zh-CN" sz="1400" dirty="0" err="1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gridLinesVisible</a:t>
            </a:r>
            <a:endParaRPr lang="en-US" altLang="zh-CN" sz="1400" dirty="0">
              <a:solidFill>
                <a:srgbClr val="21537D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438275" y="347663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rmAutofit fontScale="90000" lnSpcReduction="20000"/>
          </a:bodyPr>
          <a:lstStyle/>
          <a:p>
            <a:pPr eaLnBrk="1" hangingPunct="1"/>
            <a:r>
              <a:rPr lang="zh-CN" altLang="en-US" dirty="0">
                <a:sym typeface="+mn-ea"/>
              </a:rPr>
              <a:t>布局面板</a:t>
            </a:r>
            <a:endParaRPr lang="zh-CN" altLang="en-US" dirty="0"/>
          </a:p>
          <a:p>
            <a:pPr eaLnBrk="1" hangingPunct="1"/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5880" y="1170305"/>
            <a:ext cx="5948680" cy="5016758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import javafx.application.Application;</a:t>
            </a: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import javafx.geometry.HPos;</a:t>
            </a: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import javafx.geometry.Insets;</a:t>
            </a: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import javafx.geometry.Pos;</a:t>
            </a: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import javafx.scene.Scene;</a:t>
            </a: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import javafx.scene.control.Button;</a:t>
            </a: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import javafx.scene.control.Label ;</a:t>
            </a: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import javafx.scene.control.TextField;</a:t>
            </a: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import javafx.scene.layout.GridPane;</a:t>
            </a: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import javafx.stage.Stage;</a:t>
            </a: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public class Sho</a:t>
            </a:r>
            <a:r>
              <a:rPr lang="en-US" altLang="zh-CN" sz="1600" dirty="0" err="1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wG</a:t>
            </a: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ridPane extends Application {</a:t>
            </a: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  public void start(Stage primaryStage){</a:t>
            </a: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GridPane</a:t>
            </a: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 pane = new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GridPane</a:t>
            </a: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();</a:t>
            </a: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    pane.setAlignment(Pos.CENTER);</a:t>
            </a: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    pane.setPadding(new Insets(11.5, 12.5, 13.5, 14.5));</a:t>
            </a: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    pane.setHgap(5.5);   pane.setVgap(5.5);</a:t>
            </a:r>
          </a:p>
        </p:txBody>
      </p:sp>
      <p:sp>
        <p:nvSpPr>
          <p:cNvPr id="2" name="矩形 1"/>
          <p:cNvSpPr/>
          <p:nvPr/>
        </p:nvSpPr>
        <p:spPr>
          <a:xfrm>
            <a:off x="6003925" y="1181100"/>
            <a:ext cx="6053455" cy="529645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pane.add(new Label(“First Name:"), 0,0);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//0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列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行</a:t>
            </a: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pane.add(new TextField(), 1, 0); 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//1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列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行</a:t>
            </a:r>
            <a:endParaRPr lang="zh-CN" altLang="en-US" sz="16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pane.add(new Label(“MI:”), 0, 1);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//0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列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行</a:t>
            </a:r>
            <a:endParaRPr lang="zh-CN" altLang="en-US" sz="16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pane.add(new TextField(),1,1);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//1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列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行</a:t>
            </a:r>
            <a:endParaRPr lang="zh-CN" altLang="en-US" sz="16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pane.add(new Label(“Last Name”), 0, 2);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//0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列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行</a:t>
            </a:r>
            <a:endParaRPr lang="zh-CN" altLang="en-US" sz="16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pane.add(new TextField(), 1, 2);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//1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列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行</a:t>
            </a:r>
            <a:endParaRPr lang="zh-CN" altLang="en-US" sz="16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Button btnAdd = new Button("Add Name:");</a:t>
            </a:r>
            <a:endParaRPr lang="zh-CN" altLang="en-US" sz="1600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pane.add(btnAdd, 1,3); 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//1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列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行 （注意这时一共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列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行）</a:t>
            </a:r>
            <a:endParaRPr lang="en-US" altLang="zh-CN" sz="16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//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将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Button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对象在单元格水平右对齐（静态方法）</a:t>
            </a:r>
            <a:endParaRPr lang="zh-CN" altLang="en-US" sz="16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GridPane.setHalignment(btnAdd, HPos.RIGHT);</a:t>
            </a:r>
            <a:endParaRPr lang="zh-CN" altLang="en-US" sz="16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zh-CN" altLang="en-US" sz="1600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Scene scene = new Scene(pane);</a:t>
            </a:r>
            <a:endParaRPr lang="zh-CN" altLang="en-US" sz="1600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primaryStage.setTitle("ShcmGridPane");</a:t>
            </a:r>
            <a:endParaRPr lang="zh-CN" altLang="en-US" sz="1600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primaryStage.setScene(scene); </a:t>
            </a:r>
            <a:endParaRPr lang="zh-CN" altLang="en-US" sz="1600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primaryStage.show();</a:t>
            </a:r>
            <a:endParaRPr lang="zh-CN" altLang="en-US" sz="1600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}</a:t>
            </a:r>
            <a:endParaRPr lang="zh-CN" altLang="en-US" sz="1600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16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}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2580" y="2688761"/>
            <a:ext cx="5653405" cy="3413603"/>
          </a:xfrm>
          <a:prstGeom prst="rect">
            <a:avLst/>
          </a:prstGeom>
        </p:spPr>
      </p:pic>
      <p:sp>
        <p:nvSpPr>
          <p:cNvPr id="8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0" y="266337"/>
            <a:ext cx="1221831" cy="1008380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14.6</a:t>
            </a:r>
          </a:p>
        </p:txBody>
      </p:sp>
    </p:spTree>
    <p:custDataLst>
      <p:tags r:id="rId1"/>
    </p:custData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438275" y="347663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rmAutofit fontScale="90000" lnSpcReduction="20000"/>
          </a:bodyPr>
          <a:lstStyle/>
          <a:p>
            <a:pPr eaLnBrk="1" hangingPunct="1"/>
            <a:r>
              <a:rPr lang="zh-CN" altLang="en-US" dirty="0"/>
              <a:t>布局面板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22580" y="1464945"/>
            <a:ext cx="23768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charset="0"/>
              <a:buChar char=""/>
            </a:pPr>
            <a:r>
              <a:rPr lang="en-US" altLang="zh-CN" sz="2800" b="1" dirty="0" err="1"/>
              <a:t>BorderPane</a:t>
            </a:r>
            <a:endParaRPr lang="en-US" altLang="zh-CN" sz="2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591820" y="1849120"/>
            <a:ext cx="1139888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4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BorderPane 可以将节点放置在五个区域：顶部、底部、左边、右边以及中间，分别使用setTop(node)、setBottom(node)、setLeft(node)、setRight(node)和setCenter(node)方法。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56655" y="3672840"/>
            <a:ext cx="5564505" cy="31292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91820" y="4495165"/>
            <a:ext cx="533273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400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HBox 将它的子节点（ children) 布局在单个水平行中。VBox 将它的子节点布局在单个垂直列中。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22580" y="3861435"/>
            <a:ext cx="25241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charset="0"/>
              <a:buChar char=""/>
            </a:pPr>
            <a:r>
              <a:rPr lang="en-US" altLang="zh-CN" sz="2800" b="1"/>
              <a:t>HBox</a:t>
            </a:r>
            <a:r>
              <a:rPr lang="zh-CN" altLang="en-US" sz="2800" b="1"/>
              <a:t>和</a:t>
            </a:r>
            <a:r>
              <a:rPr lang="en-US" altLang="zh-CN" sz="2800" b="1"/>
              <a:t>VBox</a:t>
            </a:r>
          </a:p>
        </p:txBody>
      </p:sp>
      <p:sp>
        <p:nvSpPr>
          <p:cNvPr id="10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0" y="266337"/>
            <a:ext cx="1221831" cy="1008380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14.6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3FA53E2-7DA6-4FEE-A94E-0D7BF9FC1AC3}"/>
              </a:ext>
            </a:extLst>
          </p:cNvPr>
          <p:cNvSpPr/>
          <p:nvPr/>
        </p:nvSpPr>
        <p:spPr>
          <a:xfrm>
            <a:off x="5507886" y="147935"/>
            <a:ext cx="42457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注意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Pane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作为容器，负责里面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UI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组件的布局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(Layout)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Pane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可以相互嵌套，实现任意复杂的布局。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6A15AC1-6068-4601-AC74-97F6315856B0}"/>
              </a:ext>
            </a:extLst>
          </p:cNvPr>
          <p:cNvSpPr txBox="1"/>
          <p:nvPr/>
        </p:nvSpPr>
        <p:spPr>
          <a:xfrm>
            <a:off x="384232" y="6406997"/>
            <a:ext cx="5339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看教材第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14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章程序清单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14-12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14-13</a:t>
            </a:r>
            <a:endParaRPr lang="zh-CN" altLang="en-US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438275" y="347663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rmAutofit fontScale="90000" lnSpcReduction="20000"/>
          </a:bodyPr>
          <a:lstStyle/>
          <a:p>
            <a:pPr eaLnBrk="1" hangingPunct="1"/>
            <a:r>
              <a:rPr lang="en-US" altLang="zh-CN" dirty="0"/>
              <a:t>JavaFX</a:t>
            </a:r>
            <a:r>
              <a:rPr lang="zh-CN" altLang="en-US" dirty="0"/>
              <a:t>使用注意的问题</a:t>
            </a:r>
          </a:p>
        </p:txBody>
      </p:sp>
      <p:sp>
        <p:nvSpPr>
          <p:cNvPr id="10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0" y="266337"/>
            <a:ext cx="1221831" cy="1008380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14.6</a:t>
            </a:r>
          </a:p>
        </p:txBody>
      </p:sp>
      <p:sp>
        <p:nvSpPr>
          <p:cNvPr id="9" name="文本框 2"/>
          <p:cNvSpPr txBox="1"/>
          <p:nvPr/>
        </p:nvSpPr>
        <p:spPr>
          <a:xfrm>
            <a:off x="322579" y="1464945"/>
            <a:ext cx="117210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charset="0"/>
              <a:buChar char=""/>
            </a:pP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JavaFX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开发策略：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controller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关联，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1" dirty="0" err="1">
                <a:latin typeface="微软雅黑" pitchFamily="34" charset="-122"/>
                <a:ea typeface="微软雅黑" pitchFamily="34" charset="-122"/>
              </a:rPr>
              <a:t>fxml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界面和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controller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关联，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Model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controller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关联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3"/>
          <p:cNvSpPr txBox="1"/>
          <p:nvPr/>
        </p:nvSpPr>
        <p:spPr>
          <a:xfrm>
            <a:off x="235484" y="2572133"/>
            <a:ext cx="11689715" cy="29565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JavaFX Project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通常包含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Main.java, </a:t>
            </a:r>
            <a:r>
              <a:rPr lang="en-US" altLang="zh-CN" dirty="0" err="1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样式表，</a:t>
            </a:r>
            <a:r>
              <a:rPr lang="en-US" altLang="zh-CN" dirty="0" err="1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fxml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界面配置文件、控制器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controller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Model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类（多个）</a:t>
            </a: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en-US" altLang="zh-CN" dirty="0" err="1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样式表用来设计</a:t>
            </a:r>
            <a:r>
              <a:rPr lang="en-US" altLang="zh-CN" dirty="0" err="1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fxml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界面中的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UI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样式，可用默认样式。</a:t>
            </a:r>
            <a:endParaRPr lang="en-US" altLang="zh-CN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Main.java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负载启动程序，可以存储一些应用总体信息：数据库连接，登录用户及口令等</a:t>
            </a: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控制器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controller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，用来处理界面中的事件</a:t>
            </a:r>
            <a:endParaRPr lang="zh-CN" altLang="en-US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控制器应和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Main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对象建立关联（把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Main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对象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set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到控制器），以便获得其总体信息用于数据库操作等。</a:t>
            </a:r>
            <a:endParaRPr lang="en-US" altLang="zh-CN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en-US" altLang="zh-CN" dirty="0" err="1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fxml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界面也和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controller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建立关联，以便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controller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能绑定界面里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UI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组件（通过</a:t>
            </a:r>
            <a:r>
              <a:rPr lang="en-US" altLang="zh-CN" dirty="0" err="1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fx:id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 和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@FXML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Model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类也应该和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controller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关联（把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Model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对象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set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到控制器里），以便</a:t>
            </a:r>
            <a:r>
              <a:rPr lang="en-US" altLang="zh-CN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controller</a:t>
            </a:r>
            <a:r>
              <a:rPr lang="zh-CN" altLang="en-US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可以调用模型的方法</a:t>
            </a:r>
            <a:endParaRPr lang="zh-CN" altLang="en-US" dirty="0"/>
          </a:p>
        </p:txBody>
      </p:sp>
      <p:sp>
        <p:nvSpPr>
          <p:cNvPr id="8" name="文本框 2"/>
          <p:cNvSpPr txBox="1"/>
          <p:nvPr/>
        </p:nvSpPr>
        <p:spPr>
          <a:xfrm>
            <a:off x="235484" y="5681793"/>
            <a:ext cx="117210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charset="0"/>
              <a:buChar char="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注意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:UI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控件的类型必须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import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自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JavaFX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（不要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import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错了，注意不要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import swing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里面的控件）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8770193"/>
      </p:ext>
    </p:extLst>
  </p:cSld>
  <p:clrMapOvr>
    <a:masterClrMapping/>
  </p:clrMapOvr>
  <p:transition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438275" y="347663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rmAutofit fontScale="90000" lnSpcReduction="20000"/>
          </a:bodyPr>
          <a:lstStyle/>
          <a:p>
            <a:r>
              <a:rPr lang="en-US" altLang="zh-CN" dirty="0"/>
              <a:t>JavaFX</a:t>
            </a:r>
            <a:r>
              <a:rPr lang="zh-CN" altLang="en-US" dirty="0"/>
              <a:t>使用注意的问题</a:t>
            </a:r>
          </a:p>
        </p:txBody>
      </p:sp>
      <p:sp>
        <p:nvSpPr>
          <p:cNvPr id="10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0" y="266337"/>
            <a:ext cx="1221831" cy="1008380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14.6</a:t>
            </a:r>
          </a:p>
        </p:txBody>
      </p:sp>
      <p:sp>
        <p:nvSpPr>
          <p:cNvPr id="9" name="文本框 2"/>
          <p:cNvSpPr txBox="1"/>
          <p:nvPr/>
        </p:nvSpPr>
        <p:spPr>
          <a:xfrm>
            <a:off x="322579" y="1164145"/>
            <a:ext cx="11721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charset="0"/>
              <a:buChar char=""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JavaFX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如何建立关联：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controller</a:t>
            </a:r>
          </a:p>
        </p:txBody>
      </p:sp>
      <p:sp>
        <p:nvSpPr>
          <p:cNvPr id="11" name="文本框 3"/>
          <p:cNvSpPr txBox="1"/>
          <p:nvPr/>
        </p:nvSpPr>
        <p:spPr>
          <a:xfrm>
            <a:off x="438493" y="1643896"/>
            <a:ext cx="11408978" cy="26644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在</a:t>
            </a:r>
            <a:r>
              <a:rPr lang="en-US" altLang="zh-CN" sz="2000" dirty="0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controller</a:t>
            </a:r>
            <a:r>
              <a:rPr lang="zh-CN" altLang="en-US" sz="2000" dirty="0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中定义变量</a:t>
            </a:r>
            <a:r>
              <a:rPr lang="en-US" altLang="zh-CN" sz="2000" dirty="0" err="1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myApp</a:t>
            </a:r>
            <a:r>
              <a:rPr lang="zh-CN" altLang="en-US" sz="2000" dirty="0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保存</a:t>
            </a:r>
            <a:r>
              <a:rPr lang="en-US" altLang="zh-CN" sz="2000" dirty="0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Main</a:t>
            </a:r>
            <a:r>
              <a:rPr lang="zh-CN" altLang="en-US" sz="2000" dirty="0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的对象，并定义函数</a:t>
            </a:r>
            <a:r>
              <a:rPr lang="en-US" altLang="zh-CN" sz="2000" dirty="0" err="1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setUp</a:t>
            </a:r>
            <a:r>
              <a:rPr lang="zh-CN" altLang="en-US" sz="2000" dirty="0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供</a:t>
            </a:r>
            <a:r>
              <a:rPr lang="en-US" altLang="zh-CN" sz="2000" dirty="0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Main</a:t>
            </a:r>
            <a:r>
              <a:rPr lang="zh-CN" altLang="en-US" sz="2000" dirty="0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调用。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     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private Main </a:t>
            </a:r>
            <a:r>
              <a:rPr lang="en-US" altLang="zh-CN" sz="2000" b="1" dirty="0" err="1">
                <a:latin typeface="华文新魏" pitchFamily="2" charset="-122"/>
                <a:ea typeface="华文新魏" pitchFamily="2" charset="-122"/>
              </a:rPr>
              <a:t>myApp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r>
              <a:rPr lang="en-US" altLang="zh-CN" sz="2000" b="1" dirty="0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     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public void </a:t>
            </a:r>
            <a:r>
              <a:rPr lang="en-US" altLang="zh-CN" sz="2000" b="1" dirty="0" err="1">
                <a:latin typeface="华文新魏" pitchFamily="2" charset="-122"/>
                <a:ea typeface="华文新魏" pitchFamily="2" charset="-122"/>
              </a:rPr>
              <a:t>setUp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(Main application) {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    </a:t>
            </a:r>
            <a:r>
              <a:rPr lang="en-US" altLang="zh-CN" sz="2000" dirty="0" err="1">
                <a:latin typeface="华文新魏" pitchFamily="2" charset="-122"/>
                <a:ea typeface="华文新魏" pitchFamily="2" charset="-122"/>
              </a:rPr>
              <a:t>myApp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= application; 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    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}</a:t>
            </a:r>
            <a:endParaRPr lang="en-US" altLang="zh-CN" sz="2000" dirty="0">
              <a:solidFill>
                <a:srgbClr val="21537D"/>
              </a:solidFill>
              <a:latin typeface="华文新魏" pitchFamily="2" charset="-122"/>
              <a:ea typeface="华文新魏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en-US" altLang="zh-CN" sz="2000" dirty="0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Main</a:t>
            </a:r>
            <a:r>
              <a:rPr lang="zh-CN" altLang="en-US" sz="2000" dirty="0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通过</a:t>
            </a:r>
            <a:r>
              <a:rPr lang="en-US" altLang="zh-CN" sz="2000" dirty="0" err="1">
                <a:latin typeface="华文新魏" pitchFamily="2" charset="-122"/>
                <a:ea typeface="华文新魏" pitchFamily="2" charset="-122"/>
              </a:rPr>
              <a:t>FXMLLoader</a:t>
            </a:r>
            <a:r>
              <a:rPr lang="zh-CN" altLang="en-US" sz="2000" dirty="0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加载</a:t>
            </a:r>
            <a:r>
              <a:rPr lang="en-US" altLang="zh-CN" sz="2000" dirty="0" err="1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fxml</a:t>
            </a:r>
            <a:r>
              <a:rPr lang="zh-CN" altLang="en-US" sz="2000" dirty="0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后，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找到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controller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，调用</a:t>
            </a:r>
            <a:r>
              <a:rPr lang="en-US" altLang="zh-CN" sz="2000" dirty="0" err="1">
                <a:latin typeface="华文新魏" pitchFamily="2" charset="-122"/>
                <a:ea typeface="华文新魏" pitchFamily="2" charset="-122"/>
              </a:rPr>
              <a:t>controller.setUp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(this)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建立关联</a:t>
            </a:r>
            <a:endParaRPr lang="en-US" altLang="zh-CN" sz="2000" dirty="0">
              <a:latin typeface="华文新魏" pitchFamily="2" charset="-122"/>
              <a:ea typeface="华文新魏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en-US" altLang="zh-CN" sz="20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Model</a:t>
            </a:r>
            <a:r>
              <a:rPr lang="zh-CN" altLang="en-US" sz="20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和</a:t>
            </a:r>
            <a:r>
              <a:rPr lang="en-US" altLang="zh-CN" sz="20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controller</a:t>
            </a:r>
            <a:r>
              <a:rPr lang="zh-CN" altLang="en-US" sz="20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的关联方法类似</a:t>
            </a:r>
            <a:endParaRPr lang="en-US" altLang="zh-CN" sz="2000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"/>
            </a:pPr>
            <a:endParaRPr lang="zh-CN" altLang="en-US" sz="2000" dirty="0">
              <a:solidFill>
                <a:srgbClr val="21537D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282466" y="3792710"/>
            <a:ext cx="11721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charset="0"/>
              <a:buChar char=""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JavaFX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如何建立关联：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fxml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controller</a:t>
            </a:r>
          </a:p>
        </p:txBody>
      </p:sp>
      <p:sp>
        <p:nvSpPr>
          <p:cNvPr id="7" name="文本框 3"/>
          <p:cNvSpPr txBox="1"/>
          <p:nvPr/>
        </p:nvSpPr>
        <p:spPr>
          <a:xfrm>
            <a:off x="391511" y="4200406"/>
            <a:ext cx="11408978" cy="26424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1600" dirty="0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在</a:t>
            </a:r>
            <a:r>
              <a:rPr lang="en-US" altLang="zh-CN" sz="1600" dirty="0" err="1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fxml</a:t>
            </a:r>
            <a:r>
              <a:rPr lang="zh-CN" altLang="en-US" sz="1600" dirty="0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中指定控件的</a:t>
            </a:r>
            <a:r>
              <a:rPr lang="en-US" altLang="zh-CN" sz="1600" dirty="0" err="1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fx:id</a:t>
            </a:r>
            <a:r>
              <a:rPr lang="en-US" altLang="zh-CN" sz="1600" dirty="0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1600" dirty="0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属性来和</a:t>
            </a:r>
            <a:r>
              <a:rPr lang="en-US" altLang="zh-CN" sz="1600" dirty="0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controller</a:t>
            </a:r>
            <a:r>
              <a:rPr lang="zh-CN" altLang="en-US" sz="1600" dirty="0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绑定。如</a:t>
            </a:r>
            <a:r>
              <a:rPr lang="en-US" altLang="zh-CN" sz="1600" dirty="0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&lt;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TextField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fx:id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=</a:t>
            </a:r>
            <a:r>
              <a:rPr lang="en-US" altLang="zh-CN" sz="1600" i="1" dirty="0">
                <a:latin typeface="华文新魏" pitchFamily="2" charset="-122"/>
                <a:ea typeface="华文新魏" pitchFamily="2" charset="-122"/>
              </a:rPr>
              <a:t>“</a:t>
            </a:r>
            <a:r>
              <a:rPr lang="en-US" altLang="zh-CN" sz="1600" i="1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inputText</a:t>
            </a:r>
            <a:r>
              <a:rPr lang="en-US" altLang="zh-CN" sz="1600" i="1" dirty="0">
                <a:latin typeface="华文新魏" pitchFamily="2" charset="-122"/>
                <a:ea typeface="华文新魏" pitchFamily="2" charset="-122"/>
              </a:rPr>
              <a:t>”…&gt;</a:t>
            </a:r>
            <a:r>
              <a:rPr lang="zh-CN" altLang="en-US" sz="1600" dirty="0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。在</a:t>
            </a:r>
            <a:r>
              <a:rPr lang="en-US" altLang="zh-CN" sz="1600" dirty="0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controller</a:t>
            </a:r>
            <a:r>
              <a:rPr lang="zh-CN" altLang="en-US" sz="1600" dirty="0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中则通过</a:t>
            </a:r>
            <a:r>
              <a:rPr lang="en-US" altLang="zh-CN" sz="1600" dirty="0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@FXML</a:t>
            </a:r>
            <a:r>
              <a:rPr lang="zh-CN" altLang="en-US" sz="1600" dirty="0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标记将</a:t>
            </a:r>
            <a:r>
              <a:rPr lang="en-US" altLang="zh-CN" sz="1600" dirty="0" err="1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fxml</a:t>
            </a:r>
            <a:r>
              <a:rPr lang="zh-CN" altLang="en-US" sz="1600" dirty="0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里的</a:t>
            </a:r>
            <a:r>
              <a:rPr lang="en-US" altLang="zh-CN" sz="1600" dirty="0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UI</a:t>
            </a:r>
            <a:r>
              <a:rPr lang="zh-CN" altLang="en-US" sz="1600" dirty="0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控件绑定到</a:t>
            </a:r>
            <a:r>
              <a:rPr lang="en-US" altLang="zh-CN" sz="1600" dirty="0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controller</a:t>
            </a:r>
            <a:r>
              <a:rPr lang="zh-CN" altLang="en-US" sz="1600" dirty="0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里的实例变量</a:t>
            </a:r>
            <a:endParaRPr lang="en-US" altLang="zh-CN" sz="1600" dirty="0">
              <a:solidFill>
                <a:srgbClr val="21537D"/>
              </a:solidFill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         </a:t>
            </a:r>
            <a:r>
              <a:rPr lang="en-US" altLang="zh-CN" sz="16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@FXML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          private </a:t>
            </a:r>
            <a:r>
              <a:rPr lang="en-US" altLang="zh-CN" sz="1600" dirty="0" err="1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TextField</a:t>
            </a:r>
            <a:r>
              <a:rPr lang="en-US" altLang="zh-CN" sz="1600" dirty="0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inputText</a:t>
            </a:r>
            <a:r>
              <a:rPr lang="en-US" altLang="zh-CN" sz="1600" dirty="0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   //</a:t>
            </a:r>
            <a:r>
              <a:rPr lang="zh-CN" altLang="en-US" sz="1600" dirty="0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该实例变量绑定到</a:t>
            </a:r>
            <a:r>
              <a:rPr lang="en-US" altLang="zh-CN" sz="1600" dirty="0" err="1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fxml</a:t>
            </a:r>
            <a:r>
              <a:rPr lang="zh-CN" altLang="en-US" sz="1600" dirty="0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里的对应控件，控制器通过该实例变量访问或设置控件的属性</a:t>
            </a: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1600" dirty="0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在</a:t>
            </a:r>
            <a:r>
              <a:rPr lang="en-US" altLang="zh-CN" sz="1600" dirty="0" err="1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fxml</a:t>
            </a:r>
            <a:r>
              <a:rPr lang="zh-CN" altLang="en-US" sz="1600" dirty="0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中通过控件的属性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onAction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=</a:t>
            </a:r>
            <a:r>
              <a:rPr lang="en-US" altLang="zh-CN" sz="1600" i="1" dirty="0">
                <a:latin typeface="华文新魏" pitchFamily="2" charset="-122"/>
                <a:ea typeface="华文新魏" pitchFamily="2" charset="-122"/>
              </a:rPr>
              <a:t>“#</a:t>
            </a:r>
            <a:r>
              <a:rPr lang="en-US" altLang="zh-CN" sz="1600" i="1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handleButtonAction</a:t>
            </a:r>
            <a:r>
              <a:rPr lang="en-US" altLang="zh-CN" sz="1600" i="1" dirty="0">
                <a:latin typeface="华文新魏" pitchFamily="2" charset="-122"/>
                <a:ea typeface="华文新魏" pitchFamily="2" charset="-122"/>
              </a:rPr>
              <a:t>” </a:t>
            </a:r>
            <a:r>
              <a:rPr lang="zh-CN" altLang="en-US" sz="1600" dirty="0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给按钮的处理函数取名。在</a:t>
            </a:r>
            <a:r>
              <a:rPr lang="en-US" altLang="zh-CN" sz="1600" dirty="0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controller</a:t>
            </a:r>
            <a:r>
              <a:rPr lang="zh-CN" altLang="en-US" sz="1600" dirty="0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中通过</a:t>
            </a:r>
            <a:endParaRPr lang="en-US" altLang="zh-CN" sz="1600" dirty="0">
              <a:solidFill>
                <a:srgbClr val="21537D"/>
              </a:solidFill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     @FXML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      private void </a:t>
            </a:r>
            <a:r>
              <a:rPr lang="en-US" altLang="zh-CN" sz="1600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handleButtonAction</a:t>
            </a:r>
            <a:r>
              <a:rPr lang="en-US" altLang="zh-CN" sz="1600" dirty="0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1600" dirty="0" err="1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ActionEvent</a:t>
            </a:r>
            <a:r>
              <a:rPr lang="en-US" altLang="zh-CN" sz="1600" dirty="0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 event)</a:t>
            </a:r>
            <a:r>
              <a:rPr lang="zh-CN" altLang="en-US" sz="1600" dirty="0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定义处理函数</a:t>
            </a:r>
            <a:r>
              <a:rPr lang="en-US" altLang="zh-CN" sz="1600" dirty="0">
                <a:solidFill>
                  <a:srgbClr val="21537D"/>
                </a:solidFill>
                <a:latin typeface="华文新魏" pitchFamily="2" charset="-122"/>
                <a:ea typeface="华文新魏" pitchFamily="2" charset="-122"/>
              </a:rPr>
              <a:t>;</a:t>
            </a:r>
            <a:endParaRPr lang="zh-CN" altLang="en-US" sz="1600" dirty="0">
              <a:solidFill>
                <a:srgbClr val="21537D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0441872"/>
      </p:ext>
    </p:extLst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516653" y="347663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rmAutofit fontScale="90000" lnSpcReduction="20000"/>
          </a:bodyPr>
          <a:lstStyle/>
          <a:p>
            <a:pPr eaLnBrk="1" hangingPunct="1"/>
            <a:r>
              <a:rPr dirty="0"/>
              <a:t>JavaFX 程序的基本结构</a:t>
            </a:r>
          </a:p>
        </p:txBody>
      </p:sp>
      <p:sp>
        <p:nvSpPr>
          <p:cNvPr id="13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0" y="266337"/>
            <a:ext cx="1221831" cy="1008380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14.2</a:t>
            </a:r>
          </a:p>
        </p:txBody>
      </p:sp>
      <p:sp>
        <p:nvSpPr>
          <p:cNvPr id="18" name="文本框 20"/>
          <p:cNvSpPr txBox="1"/>
          <p:nvPr/>
        </p:nvSpPr>
        <p:spPr>
          <a:xfrm>
            <a:off x="4924475" y="1336362"/>
            <a:ext cx="7267525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Java FX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工程结构图如左所示</a:t>
            </a:r>
            <a:endParaRPr lang="en-US" altLang="zh-CN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Java FX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采用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MVC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Model-View-Control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）设计模式：</a:t>
            </a:r>
            <a:endParaRPr lang="en-US" altLang="zh-CN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降低了界面展现、应用逻辑、用户对视图的操作控制三部分的耦合度。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FCDBDE2-BB7C-4E04-8D70-39ACE477A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" y="1798027"/>
            <a:ext cx="3943350" cy="4124325"/>
          </a:xfrm>
          <a:prstGeom prst="rect">
            <a:avLst/>
          </a:prstGeom>
        </p:spPr>
      </p:pic>
      <p:sp>
        <p:nvSpPr>
          <p:cNvPr id="14" name="圆角矩形标注 13"/>
          <p:cNvSpPr/>
          <p:nvPr/>
        </p:nvSpPr>
        <p:spPr>
          <a:xfrm>
            <a:off x="3737831" y="4411652"/>
            <a:ext cx="2294792" cy="518745"/>
          </a:xfrm>
          <a:prstGeom prst="wedgeRoundRectCallout">
            <a:avLst>
              <a:gd name="adj1" fmla="val -75528"/>
              <a:gd name="adj2" fmla="val -19745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Main</a:t>
            </a:r>
            <a:r>
              <a:rPr lang="zh-CN" altLang="en-US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类：加载视图</a:t>
            </a:r>
          </a:p>
        </p:txBody>
      </p:sp>
      <p:sp>
        <p:nvSpPr>
          <p:cNvPr id="15" name="圆角矩形标注 14"/>
          <p:cNvSpPr/>
          <p:nvPr/>
        </p:nvSpPr>
        <p:spPr>
          <a:xfrm>
            <a:off x="3288324" y="3692977"/>
            <a:ext cx="2294792" cy="518745"/>
          </a:xfrm>
          <a:prstGeom prst="wedgeRoundRectCallout">
            <a:avLst>
              <a:gd name="adj1" fmla="val -77921"/>
              <a:gd name="adj2" fmla="val 707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控制器</a:t>
            </a:r>
          </a:p>
        </p:txBody>
      </p:sp>
      <p:sp>
        <p:nvSpPr>
          <p:cNvPr id="16" name="圆角矩形标注 15"/>
          <p:cNvSpPr/>
          <p:nvPr/>
        </p:nvSpPr>
        <p:spPr>
          <a:xfrm>
            <a:off x="2865120" y="5899639"/>
            <a:ext cx="2525665" cy="518745"/>
          </a:xfrm>
          <a:prstGeom prst="wedgeRoundRectCallout">
            <a:avLst>
              <a:gd name="adj1" fmla="val -76167"/>
              <a:gd name="adj2" fmla="val -210103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主视图对应的</a:t>
            </a:r>
            <a:r>
              <a:rPr lang="en-US" altLang="zh-CN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xml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配置文件，定义了视图</a:t>
            </a:r>
          </a:p>
        </p:txBody>
      </p:sp>
      <p:sp>
        <p:nvSpPr>
          <p:cNvPr id="11" name="矩形 10"/>
          <p:cNvSpPr/>
          <p:nvPr/>
        </p:nvSpPr>
        <p:spPr>
          <a:xfrm>
            <a:off x="1141719" y="4855796"/>
            <a:ext cx="1295399" cy="23739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331669" y="3833654"/>
            <a:ext cx="1295400" cy="23739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31669" y="4142692"/>
            <a:ext cx="1764324" cy="64266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9935D60-20D4-4EB3-A284-5B931F9A2808}"/>
              </a:ext>
            </a:extLst>
          </p:cNvPr>
          <p:cNvSpPr txBox="1"/>
          <p:nvPr/>
        </p:nvSpPr>
        <p:spPr>
          <a:xfrm>
            <a:off x="426720" y="1274717"/>
            <a:ext cx="421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创建工程时工程类型要选择“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FX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35EAB6-B5FF-44C6-8609-B57D1A951D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65680"/>
            <a:ext cx="5885614" cy="4388842"/>
          </a:xfrm>
          <a:prstGeom prst="rect">
            <a:avLst/>
          </a:prstGeom>
        </p:spPr>
      </p:pic>
      <p:sp>
        <p:nvSpPr>
          <p:cNvPr id="17" name="圆角矩形标注 14">
            <a:extLst>
              <a:ext uri="{FF2B5EF4-FFF2-40B4-BE49-F238E27FC236}">
                <a16:creationId xmlns:a16="http://schemas.microsoft.com/office/drawing/2014/main" id="{A36586AD-F0DF-4A2E-8C33-401208037003}"/>
              </a:ext>
            </a:extLst>
          </p:cNvPr>
          <p:cNvSpPr/>
          <p:nvPr/>
        </p:nvSpPr>
        <p:spPr>
          <a:xfrm>
            <a:off x="3508863" y="2996510"/>
            <a:ext cx="2294792" cy="518745"/>
          </a:xfrm>
          <a:prstGeom prst="wedgeRoundRectCallout">
            <a:avLst>
              <a:gd name="adj1" fmla="val -89041"/>
              <a:gd name="adj2" fmla="val 76545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包</a:t>
            </a:r>
            <a:r>
              <a:rPr lang="en-US" altLang="zh-CN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sample</a:t>
            </a:r>
            <a:endParaRPr lang="zh-CN" altLang="en-US" dirty="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85E3078-84EB-4135-9BFD-844F0FB17EAF}"/>
              </a:ext>
            </a:extLst>
          </p:cNvPr>
          <p:cNvSpPr/>
          <p:nvPr/>
        </p:nvSpPr>
        <p:spPr>
          <a:xfrm>
            <a:off x="1096762" y="3560439"/>
            <a:ext cx="1295400" cy="23739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516653" y="347663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rmAutofit fontScale="90000" lnSpcReduction="20000"/>
          </a:bodyPr>
          <a:lstStyle/>
          <a:p>
            <a:pPr eaLnBrk="1" hangingPunct="1"/>
            <a:r>
              <a:rPr dirty="0"/>
              <a:t>JavaFX 程序的基本结构</a:t>
            </a:r>
          </a:p>
        </p:txBody>
      </p:sp>
      <p:sp>
        <p:nvSpPr>
          <p:cNvPr id="13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0" y="266337"/>
            <a:ext cx="1221831" cy="1008380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14.2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031" y="1153259"/>
            <a:ext cx="2927107" cy="182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193430" y="3072619"/>
            <a:ext cx="11684977" cy="329320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&lt;?import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javafx.scene.control.Button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?&gt;</a:t>
            </a: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&lt;?import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javafx.scene.layout.Pane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?&gt;</a:t>
            </a: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&lt;?import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javafx.scene.control.TextField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?&gt;</a:t>
            </a:r>
          </a:p>
          <a:p>
            <a:endParaRPr lang="en-US" altLang="zh-CN" sz="1600" dirty="0">
              <a:latin typeface="华文新魏" pitchFamily="2" charset="-122"/>
              <a:ea typeface="华文新魏" pitchFamily="2" charset="-122"/>
            </a:endParaRPr>
          </a:p>
          <a:p>
            <a:endParaRPr lang="en-US" altLang="zh-CN" sz="1600" dirty="0">
              <a:latin typeface="华文新魏" pitchFamily="2" charset="-122"/>
              <a:ea typeface="华文新魏" pitchFamily="2" charset="-122"/>
            </a:endParaRPr>
          </a:p>
          <a:p>
            <a:endParaRPr lang="zh-CN" altLang="en-US" sz="1600" dirty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&lt;</a:t>
            </a:r>
            <a:r>
              <a:rPr lang="en-US" altLang="zh-CN" sz="16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Pane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prefHeight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=</a:t>
            </a:r>
            <a:r>
              <a:rPr lang="en-US" altLang="zh-CN" sz="1600" i="1" dirty="0">
                <a:latin typeface="华文新魏" pitchFamily="2" charset="-122"/>
                <a:ea typeface="华文新魏" pitchFamily="2" charset="-122"/>
              </a:rPr>
              <a:t>"400.0" </a:t>
            </a:r>
            <a:r>
              <a:rPr lang="en-US" altLang="zh-CN" sz="1600" i="1" dirty="0" err="1">
                <a:latin typeface="华文新魏" pitchFamily="2" charset="-122"/>
                <a:ea typeface="华文新魏" pitchFamily="2" charset="-122"/>
              </a:rPr>
              <a:t>prefWidth</a:t>
            </a:r>
            <a:r>
              <a:rPr lang="en-US" altLang="zh-CN" sz="1600" i="1" dirty="0">
                <a:latin typeface="华文新魏" pitchFamily="2" charset="-122"/>
                <a:ea typeface="华文新魏" pitchFamily="2" charset="-122"/>
              </a:rPr>
              <a:t>="600.0" </a:t>
            </a:r>
            <a:r>
              <a:rPr lang="en-US" altLang="zh-CN" sz="1600" i="1" dirty="0" err="1">
                <a:latin typeface="华文新魏" pitchFamily="2" charset="-122"/>
                <a:ea typeface="华文新魏" pitchFamily="2" charset="-122"/>
              </a:rPr>
              <a:t>xmlns</a:t>
            </a:r>
            <a:r>
              <a:rPr lang="en-US" altLang="zh-CN" sz="1600" i="1" dirty="0">
                <a:latin typeface="华文新魏" pitchFamily="2" charset="-122"/>
                <a:ea typeface="华文新魏" pitchFamily="2" charset="-122"/>
              </a:rPr>
              <a:t>="http://javafx.com/javafx/8" </a:t>
            </a:r>
            <a:r>
              <a:rPr lang="en-US" altLang="zh-CN" sz="1600" i="1" dirty="0" err="1">
                <a:latin typeface="华文新魏" pitchFamily="2" charset="-122"/>
                <a:ea typeface="华文新魏" pitchFamily="2" charset="-122"/>
              </a:rPr>
              <a:t>xmlns:fx</a:t>
            </a:r>
            <a:r>
              <a:rPr lang="en-US" altLang="zh-CN" sz="1600" i="1" dirty="0">
                <a:latin typeface="华文新魏" pitchFamily="2" charset="-122"/>
                <a:ea typeface="华文新魏" pitchFamily="2" charset="-122"/>
              </a:rPr>
              <a:t>="http://javafx.com/fxml/1" </a:t>
            </a:r>
            <a:r>
              <a:rPr lang="en-US" altLang="zh-CN" sz="1600" i="1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fx:controller</a:t>
            </a:r>
            <a:r>
              <a:rPr lang="en-US" altLang="zh-CN" sz="1600" i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=“</a:t>
            </a:r>
            <a:r>
              <a:rPr lang="en-US" altLang="zh-CN" sz="1600" i="1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sample.Controller</a:t>
            </a:r>
            <a:r>
              <a:rPr lang="en-US" altLang="zh-CN" sz="1600" i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"</a:t>
            </a:r>
            <a:r>
              <a:rPr lang="en-US" altLang="zh-CN" sz="1600" i="1" dirty="0">
                <a:latin typeface="华文新魏" pitchFamily="2" charset="-122"/>
                <a:ea typeface="华文新魏" pitchFamily="2" charset="-122"/>
              </a:rPr>
              <a:t>&gt;</a:t>
            </a: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  &lt;</a:t>
            </a:r>
            <a:r>
              <a:rPr lang="en-US" altLang="zh-CN" sz="16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children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&gt;</a:t>
            </a: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    &lt;</a:t>
            </a:r>
            <a:r>
              <a:rPr lang="en-US" altLang="zh-CN" sz="16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Button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1600" u="sng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fx:id</a:t>
            </a:r>
            <a:r>
              <a:rPr lang="en-US" altLang="zh-CN" sz="1600" u="sng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=</a:t>
            </a:r>
            <a:r>
              <a:rPr lang="en-US" altLang="zh-CN" sz="1600" i="1" u="sng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"btn1" </a:t>
            </a:r>
            <a:r>
              <a:rPr lang="en-US" altLang="zh-CN" sz="1600" i="1" u="sng" dirty="0" err="1">
                <a:latin typeface="华文新魏" pitchFamily="2" charset="-122"/>
                <a:ea typeface="华文新魏" pitchFamily="2" charset="-122"/>
              </a:rPr>
              <a:t>layoutX</a:t>
            </a:r>
            <a:r>
              <a:rPr lang="en-US" altLang="zh-CN" sz="1600" i="1" u="sng" dirty="0">
                <a:latin typeface="华文新魏" pitchFamily="2" charset="-122"/>
                <a:ea typeface="华文新魏" pitchFamily="2" charset="-122"/>
              </a:rPr>
              <a:t>="499.0" </a:t>
            </a:r>
            <a:r>
              <a:rPr lang="en-US" altLang="zh-CN" sz="1600" i="1" u="sng" dirty="0" err="1">
                <a:latin typeface="华文新魏" pitchFamily="2" charset="-122"/>
                <a:ea typeface="华文新魏" pitchFamily="2" charset="-122"/>
              </a:rPr>
              <a:t>layoutY</a:t>
            </a:r>
            <a:r>
              <a:rPr lang="en-US" altLang="zh-CN" sz="1600" i="1" u="sng" dirty="0">
                <a:latin typeface="华文新魏" pitchFamily="2" charset="-122"/>
                <a:ea typeface="华文新魏" pitchFamily="2" charset="-122"/>
              </a:rPr>
              <a:t>="339.0" </a:t>
            </a:r>
            <a:r>
              <a:rPr lang="en-US" altLang="zh-CN" sz="1600" i="1" u="sng" dirty="0" err="1">
                <a:latin typeface="华文新魏" pitchFamily="2" charset="-122"/>
                <a:ea typeface="华文新魏" pitchFamily="2" charset="-122"/>
              </a:rPr>
              <a:t>mnemonicParsing</a:t>
            </a:r>
            <a:r>
              <a:rPr lang="en-US" altLang="zh-CN" sz="1600" i="1" u="sng" dirty="0">
                <a:latin typeface="华文新魏" pitchFamily="2" charset="-122"/>
                <a:ea typeface="华文新魏" pitchFamily="2" charset="-122"/>
              </a:rPr>
              <a:t>="false" </a:t>
            </a:r>
            <a:r>
              <a:rPr lang="en-US" altLang="zh-CN" sz="1600" i="1" u="sng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onAction</a:t>
            </a:r>
            <a:r>
              <a:rPr lang="en-US" altLang="zh-CN" sz="1600" i="1" u="sng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="#</a:t>
            </a:r>
            <a:r>
              <a:rPr lang="en-US" altLang="zh-CN" sz="1600" i="1" u="sng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onClick</a:t>
            </a:r>
            <a:r>
              <a:rPr lang="en-US" altLang="zh-CN" sz="1600" i="1" u="sng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" </a:t>
            </a:r>
            <a:r>
              <a:rPr lang="en-US" altLang="zh-CN" sz="1600" i="1" u="sng" dirty="0">
                <a:latin typeface="华文新魏" pitchFamily="2" charset="-122"/>
                <a:ea typeface="华文新魏" pitchFamily="2" charset="-122"/>
              </a:rPr>
              <a:t>text="Button" /&gt;</a:t>
            </a: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     &lt;</a:t>
            </a:r>
            <a:r>
              <a:rPr lang="en-US" altLang="zh-CN" sz="1600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TextField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fx:id</a:t>
            </a:r>
            <a:r>
              <a:rPr lang="en-US" altLang="zh-CN" sz="16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=</a:t>
            </a:r>
            <a:r>
              <a:rPr lang="en-US" altLang="zh-CN" sz="1600" i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"text" </a:t>
            </a:r>
            <a:r>
              <a:rPr lang="en-US" altLang="zh-CN" sz="1600" i="1" dirty="0" err="1">
                <a:latin typeface="华文新魏" pitchFamily="2" charset="-122"/>
                <a:ea typeface="华文新魏" pitchFamily="2" charset="-122"/>
              </a:rPr>
              <a:t>layoutX</a:t>
            </a:r>
            <a:r>
              <a:rPr lang="en-US" altLang="zh-CN" sz="1600" i="1" dirty="0">
                <a:latin typeface="华文新魏" pitchFamily="2" charset="-122"/>
                <a:ea typeface="华文新魏" pitchFamily="2" charset="-122"/>
              </a:rPr>
              <a:t>="35.0" </a:t>
            </a:r>
            <a:r>
              <a:rPr lang="en-US" altLang="zh-CN" sz="1600" i="1" dirty="0" err="1">
                <a:latin typeface="华文新魏" pitchFamily="2" charset="-122"/>
                <a:ea typeface="华文新魏" pitchFamily="2" charset="-122"/>
              </a:rPr>
              <a:t>layoutY</a:t>
            </a:r>
            <a:r>
              <a:rPr lang="en-US" altLang="zh-CN" sz="1600" i="1" dirty="0">
                <a:latin typeface="华文新魏" pitchFamily="2" charset="-122"/>
                <a:ea typeface="华文新魏" pitchFamily="2" charset="-122"/>
              </a:rPr>
              <a:t>="35.0" /&gt;</a:t>
            </a: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  &lt;/</a:t>
            </a:r>
            <a:r>
              <a:rPr lang="en-US" altLang="zh-CN" sz="16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children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&gt;</a:t>
            </a: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&lt;/</a:t>
            </a:r>
            <a:r>
              <a:rPr lang="en-US" altLang="zh-CN" sz="16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Pane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&gt;</a:t>
            </a:r>
            <a:endParaRPr lang="en-US" altLang="zh-CN" sz="1600" dirty="0">
              <a:solidFill>
                <a:srgbClr val="21537D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1" name="文本框 20"/>
          <p:cNvSpPr txBox="1"/>
          <p:nvPr/>
        </p:nvSpPr>
        <p:spPr>
          <a:xfrm>
            <a:off x="4110507" y="2617365"/>
            <a:ext cx="5873261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视图的界面布局由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来描述，保存在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fxml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文件里</a:t>
            </a:r>
            <a:endParaRPr lang="en-US" altLang="zh-CN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1468316" y="4056602"/>
            <a:ext cx="2294792" cy="272562"/>
          </a:xfrm>
          <a:prstGeom prst="wedgeRoundRectCallout">
            <a:avLst>
              <a:gd name="adj1" fmla="val -74643"/>
              <a:gd name="adj2" fmla="val 149829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最外面节点是容器</a:t>
            </a:r>
            <a:r>
              <a:rPr lang="en-US" altLang="zh-CN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Pane</a:t>
            </a:r>
            <a:endParaRPr lang="zh-CN" altLang="en-US" sz="1600" dirty="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4452619" y="4895850"/>
            <a:ext cx="5159214" cy="318916"/>
          </a:xfrm>
          <a:prstGeom prst="wedgeRoundRectCallout">
            <a:avLst>
              <a:gd name="adj1" fmla="val -66182"/>
              <a:gd name="adj2" fmla="val -3590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根节点属性指定视图对应的控制器，注意要加包名限定</a:t>
            </a:r>
          </a:p>
        </p:txBody>
      </p:sp>
      <p:sp>
        <p:nvSpPr>
          <p:cNvPr id="15" name="圆角矩形标注 14"/>
          <p:cNvSpPr/>
          <p:nvPr/>
        </p:nvSpPr>
        <p:spPr>
          <a:xfrm>
            <a:off x="1750060" y="6056067"/>
            <a:ext cx="3751385" cy="454270"/>
          </a:xfrm>
          <a:prstGeom prst="wedgeRoundRectCallout">
            <a:avLst>
              <a:gd name="adj1" fmla="val -43721"/>
              <a:gd name="adj2" fmla="val -113598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如果需要在</a:t>
            </a:r>
            <a:r>
              <a:rPr lang="en-US" altLang="zh-CN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Java</a:t>
            </a:r>
            <a:r>
              <a:rPr lang="zh-CN" altLang="en-US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程序里访问控件，需要在</a:t>
            </a:r>
            <a:r>
              <a:rPr lang="en-US" altLang="zh-CN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xml</a:t>
            </a:r>
            <a:r>
              <a:rPr lang="zh-CN" altLang="en-US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里指定控件的</a:t>
            </a:r>
            <a:r>
              <a:rPr lang="en-US" altLang="zh-CN" sz="1600" dirty="0" err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fx:id</a:t>
            </a:r>
            <a:r>
              <a:rPr lang="zh-CN" altLang="en-US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属性</a:t>
            </a:r>
          </a:p>
        </p:txBody>
      </p:sp>
      <p:sp>
        <p:nvSpPr>
          <p:cNvPr id="16" name="圆角矩形标注 15"/>
          <p:cNvSpPr/>
          <p:nvPr/>
        </p:nvSpPr>
        <p:spPr>
          <a:xfrm>
            <a:off x="8031480" y="5788368"/>
            <a:ext cx="3751385" cy="454270"/>
          </a:xfrm>
          <a:prstGeom prst="wedgeRoundRectCallout">
            <a:avLst>
              <a:gd name="adj1" fmla="val -23013"/>
              <a:gd name="adj2" fmla="val -105942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onAction</a:t>
            </a:r>
            <a:r>
              <a:rPr lang="zh-CN" altLang="en-US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属性指定了用户点击按钮时，会调用控制器里的</a:t>
            </a:r>
            <a:r>
              <a:rPr lang="en-US" altLang="zh-CN" sz="1600" dirty="0" err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onClick</a:t>
            </a:r>
            <a:r>
              <a:rPr lang="zh-CN" altLang="en-US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方法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18095" y="1411269"/>
            <a:ext cx="76756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// Main.java</a:t>
            </a:r>
            <a:r>
              <a:rPr lang="zh-CN" altLang="en-US" sz="1600" i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里加载</a:t>
            </a:r>
            <a:r>
              <a:rPr lang="en-US" altLang="zh-CN" sz="1600" i="1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sample.fxml</a:t>
            </a:r>
            <a:endParaRPr lang="en-US" altLang="zh-CN" sz="1600" i="1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1600" i="1" dirty="0" err="1">
                <a:latin typeface="华文新魏" pitchFamily="2" charset="-122"/>
                <a:ea typeface="华文新魏" pitchFamily="2" charset="-122"/>
              </a:rPr>
              <a:t>FXMLLoader</a:t>
            </a:r>
            <a:r>
              <a:rPr lang="en-US" altLang="zh-CN" sz="1600" i="1" dirty="0">
                <a:latin typeface="华文新魏" pitchFamily="2" charset="-122"/>
                <a:ea typeface="华文新魏" pitchFamily="2" charset="-122"/>
              </a:rPr>
              <a:t> loader = new </a:t>
            </a:r>
            <a:r>
              <a:rPr lang="en-US" altLang="zh-CN" sz="1600" i="1" dirty="0" err="1">
                <a:latin typeface="华文新魏" pitchFamily="2" charset="-122"/>
                <a:ea typeface="华文新魏" pitchFamily="2" charset="-122"/>
              </a:rPr>
              <a:t>FXMLLoader</a:t>
            </a:r>
            <a:r>
              <a:rPr lang="en-US" altLang="zh-CN" sz="1600" i="1" dirty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1600" i="1" dirty="0" err="1">
                <a:latin typeface="华文新魏" pitchFamily="2" charset="-122"/>
                <a:ea typeface="华文新魏" pitchFamily="2" charset="-122"/>
              </a:rPr>
              <a:t>getClass</a:t>
            </a:r>
            <a:r>
              <a:rPr lang="en-US" altLang="zh-CN" sz="1600" i="1" dirty="0">
                <a:latin typeface="华文新魏" pitchFamily="2" charset="-122"/>
                <a:ea typeface="华文新魏" pitchFamily="2" charset="-122"/>
              </a:rPr>
              <a:t>().</a:t>
            </a:r>
            <a:r>
              <a:rPr lang="en-US" altLang="zh-CN" sz="1600" i="1" dirty="0" err="1">
                <a:latin typeface="华文新魏" pitchFamily="2" charset="-122"/>
                <a:ea typeface="华文新魏" pitchFamily="2" charset="-122"/>
              </a:rPr>
              <a:t>getResource</a:t>
            </a:r>
            <a:r>
              <a:rPr lang="en-US" altLang="zh-CN" sz="1600" i="1" dirty="0">
                <a:latin typeface="华文新魏" pitchFamily="2" charset="-122"/>
                <a:ea typeface="华文新魏" pitchFamily="2" charset="-122"/>
              </a:rPr>
              <a:t>(“</a:t>
            </a:r>
            <a:r>
              <a:rPr lang="en-US" altLang="zh-CN" sz="1600" i="1" dirty="0" err="1">
                <a:latin typeface="华文新魏" pitchFamily="2" charset="-122"/>
                <a:ea typeface="华文新魏" pitchFamily="2" charset="-122"/>
              </a:rPr>
              <a:t>sample.fxml</a:t>
            </a:r>
            <a:r>
              <a:rPr lang="en-US" altLang="zh-CN" sz="1600" i="1" dirty="0">
                <a:latin typeface="华文新魏" pitchFamily="2" charset="-122"/>
                <a:ea typeface="华文新魏" pitchFamily="2" charset="-122"/>
              </a:rPr>
              <a:t>"));</a:t>
            </a:r>
          </a:p>
          <a:p>
            <a:r>
              <a:rPr lang="en-US" altLang="zh-CN" sz="1600" i="1" dirty="0">
                <a:latin typeface="华文新魏" pitchFamily="2" charset="-122"/>
                <a:ea typeface="华文新魏" pitchFamily="2" charset="-122"/>
              </a:rPr>
              <a:t>Pane root = </a:t>
            </a:r>
            <a:r>
              <a:rPr lang="en-US" altLang="zh-CN" sz="1600" i="1" dirty="0" err="1">
                <a:latin typeface="华文新魏" pitchFamily="2" charset="-122"/>
                <a:ea typeface="华文新魏" pitchFamily="2" charset="-122"/>
              </a:rPr>
              <a:t>loader.load</a:t>
            </a:r>
            <a:r>
              <a:rPr lang="en-US" altLang="zh-CN" sz="1600" i="1" dirty="0">
                <a:latin typeface="华文新魏" pitchFamily="2" charset="-122"/>
                <a:ea typeface="华文新魏" pitchFamily="2" charset="-122"/>
              </a:rPr>
              <a:t>();</a:t>
            </a:r>
          </a:p>
          <a:p>
            <a:endParaRPr lang="en-US" altLang="zh-CN" sz="1600" i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8" name="文本框 20">
            <a:extLst>
              <a:ext uri="{FF2B5EF4-FFF2-40B4-BE49-F238E27FC236}">
                <a16:creationId xmlns:a16="http://schemas.microsoft.com/office/drawing/2014/main" id="{0132D6D0-DD96-4D0A-8265-A26D097E80D5}"/>
              </a:ext>
            </a:extLst>
          </p:cNvPr>
          <p:cNvSpPr txBox="1"/>
          <p:nvPr/>
        </p:nvSpPr>
        <p:spPr>
          <a:xfrm>
            <a:off x="4419306" y="3430237"/>
            <a:ext cx="5873261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&lt;Pane&gt;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&lt;Button&gt;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TextField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这些标签都对应了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Java FX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组件，标签名为对应的类名</a:t>
            </a:r>
            <a:endParaRPr lang="en-US" altLang="zh-CN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516653" y="347663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rmAutofit fontScale="90000" lnSpcReduction="20000"/>
          </a:bodyPr>
          <a:lstStyle/>
          <a:p>
            <a:pPr eaLnBrk="1" hangingPunct="1"/>
            <a:r>
              <a:rPr dirty="0"/>
              <a:t>JavaFX 程序的基本结构</a:t>
            </a:r>
          </a:p>
        </p:txBody>
      </p:sp>
      <p:sp>
        <p:nvSpPr>
          <p:cNvPr id="13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0" y="266337"/>
            <a:ext cx="1221831" cy="1008380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14.2</a:t>
            </a:r>
          </a:p>
        </p:txBody>
      </p:sp>
      <p:sp>
        <p:nvSpPr>
          <p:cNvPr id="9" name="矩形 8"/>
          <p:cNvSpPr/>
          <p:nvPr/>
        </p:nvSpPr>
        <p:spPr>
          <a:xfrm>
            <a:off x="193430" y="1172790"/>
            <a:ext cx="11684977" cy="575542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华文新魏" pitchFamily="2" charset="-122"/>
                <a:ea typeface="华文新魏" pitchFamily="2" charset="-122"/>
              </a:rPr>
              <a:t>public class Main </a:t>
            </a:r>
            <a:r>
              <a:rPr lang="en-US" altLang="zh-CN" sz="16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extends Application </a:t>
            </a:r>
            <a:r>
              <a:rPr lang="en-US" altLang="zh-CN" sz="1600" b="1" dirty="0">
                <a:latin typeface="华文新魏" pitchFamily="2" charset="-122"/>
                <a:ea typeface="华文新魏" pitchFamily="2" charset="-122"/>
              </a:rPr>
              <a:t>{</a:t>
            </a: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	@Override</a:t>
            </a:r>
          </a:p>
          <a:p>
            <a:r>
              <a:rPr lang="en-US" altLang="zh-CN" sz="1600" b="1" dirty="0">
                <a:latin typeface="华文新魏" pitchFamily="2" charset="-122"/>
                <a:ea typeface="华文新魏" pitchFamily="2" charset="-122"/>
              </a:rPr>
              <a:t>	public void start(</a:t>
            </a:r>
            <a:r>
              <a:rPr lang="en-US" altLang="zh-CN" sz="16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Stage</a:t>
            </a:r>
            <a:r>
              <a:rPr lang="en-US" altLang="zh-CN" sz="1600" b="1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1600" b="1" dirty="0" err="1">
                <a:latin typeface="华文新魏" pitchFamily="2" charset="-122"/>
                <a:ea typeface="华文新魏" pitchFamily="2" charset="-122"/>
              </a:rPr>
              <a:t>primaryStage</a:t>
            </a:r>
            <a:r>
              <a:rPr lang="en-US" altLang="zh-CN" sz="1600" b="1" dirty="0">
                <a:latin typeface="华文新魏" pitchFamily="2" charset="-122"/>
                <a:ea typeface="华文新魏" pitchFamily="2" charset="-122"/>
              </a:rPr>
              <a:t>) {</a:t>
            </a:r>
          </a:p>
          <a:p>
            <a:r>
              <a:rPr lang="en-US" altLang="zh-CN" sz="1600" b="1" dirty="0">
                <a:latin typeface="华文新魏" pitchFamily="2" charset="-122"/>
                <a:ea typeface="华文新魏" pitchFamily="2" charset="-122"/>
              </a:rPr>
              <a:t>		try {</a:t>
            </a: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			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FXMLLoader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loader = </a:t>
            </a:r>
            <a:r>
              <a:rPr lang="en-US" altLang="zh-CN" sz="1600" b="1" dirty="0">
                <a:latin typeface="华文新魏" pitchFamily="2" charset="-122"/>
                <a:ea typeface="华文新魏" pitchFamily="2" charset="-122"/>
              </a:rPr>
              <a:t>new </a:t>
            </a:r>
            <a:r>
              <a:rPr lang="en-US" altLang="zh-CN" sz="1600" b="1" dirty="0" err="1">
                <a:latin typeface="华文新魏" pitchFamily="2" charset="-122"/>
                <a:ea typeface="华文新魏" pitchFamily="2" charset="-122"/>
              </a:rPr>
              <a:t>FXMLLoader</a:t>
            </a:r>
            <a:r>
              <a:rPr lang="en-US" altLang="zh-CN" sz="1600" b="1" dirty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1600" b="1" dirty="0" err="1">
                <a:latin typeface="华文新魏" pitchFamily="2" charset="-122"/>
                <a:ea typeface="华文新魏" pitchFamily="2" charset="-122"/>
              </a:rPr>
              <a:t>getClass</a:t>
            </a:r>
            <a:r>
              <a:rPr lang="en-US" altLang="zh-CN" sz="1600" b="1" dirty="0">
                <a:latin typeface="华文新魏" pitchFamily="2" charset="-122"/>
                <a:ea typeface="华文新魏" pitchFamily="2" charset="-122"/>
              </a:rPr>
              <a:t>().</a:t>
            </a:r>
            <a:r>
              <a:rPr lang="en-US" altLang="zh-CN" sz="1600" b="1" dirty="0" err="1">
                <a:latin typeface="华文新魏" pitchFamily="2" charset="-122"/>
                <a:ea typeface="华文新魏" pitchFamily="2" charset="-122"/>
              </a:rPr>
              <a:t>getResource</a:t>
            </a:r>
            <a:r>
              <a:rPr lang="en-US" altLang="zh-CN" sz="1600" b="1" dirty="0">
                <a:latin typeface="华文新魏" pitchFamily="2" charset="-122"/>
                <a:ea typeface="华文新魏" pitchFamily="2" charset="-122"/>
              </a:rPr>
              <a:t>(“</a:t>
            </a:r>
            <a:r>
              <a:rPr lang="en-US" altLang="zh-CN" sz="1600" b="1" dirty="0" err="1">
                <a:latin typeface="华文新魏" pitchFamily="2" charset="-122"/>
                <a:ea typeface="华文新魏" pitchFamily="2" charset="-122"/>
              </a:rPr>
              <a:t>sample.fxml</a:t>
            </a:r>
            <a:r>
              <a:rPr lang="en-US" altLang="zh-CN" sz="1600" b="1" dirty="0">
                <a:latin typeface="华文新魏" pitchFamily="2" charset="-122"/>
                <a:ea typeface="华文新魏" pitchFamily="2" charset="-122"/>
              </a:rPr>
              <a:t>"));</a:t>
            </a: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			Pane root =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loader.load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();</a:t>
            </a:r>
          </a:p>
          <a:p>
            <a:endParaRPr lang="zh-CN" altLang="en-US" sz="1600" dirty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			</a:t>
            </a: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			Controller controller =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loader.getController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();</a:t>
            </a: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			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controller.setMyApp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1600" b="1" dirty="0">
                <a:latin typeface="华文新魏" pitchFamily="2" charset="-122"/>
                <a:ea typeface="华文新魏" pitchFamily="2" charset="-122"/>
              </a:rPr>
              <a:t>this);</a:t>
            </a:r>
          </a:p>
          <a:p>
            <a:endParaRPr lang="zh-CN" altLang="en-US" sz="1600" dirty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			</a:t>
            </a: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			</a:t>
            </a:r>
            <a:r>
              <a:rPr lang="en-US" altLang="zh-CN" sz="16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Scene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scene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= </a:t>
            </a:r>
            <a:r>
              <a:rPr lang="en-US" altLang="zh-CN" sz="1600" b="1" dirty="0">
                <a:latin typeface="华文新魏" pitchFamily="2" charset="-122"/>
                <a:ea typeface="华文新魏" pitchFamily="2" charset="-122"/>
              </a:rPr>
              <a:t>new Scene(</a:t>
            </a:r>
            <a:r>
              <a:rPr lang="en-US" altLang="zh-CN" sz="16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root</a:t>
            </a:r>
            <a:r>
              <a:rPr lang="en-US" altLang="zh-CN" sz="1600" b="1" dirty="0">
                <a:latin typeface="华文新魏" pitchFamily="2" charset="-122"/>
                <a:ea typeface="华文新魏" pitchFamily="2" charset="-122"/>
              </a:rPr>
              <a:t>,400,600);</a:t>
            </a:r>
            <a:endParaRPr lang="en-US" altLang="zh-CN" sz="1600" dirty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			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primaryStage.setScene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(scene);</a:t>
            </a: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			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primaryStage.show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();</a:t>
            </a: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		} </a:t>
            </a:r>
            <a:r>
              <a:rPr lang="en-US" altLang="zh-CN" sz="1600" b="1" dirty="0">
                <a:latin typeface="华文新魏" pitchFamily="2" charset="-122"/>
                <a:ea typeface="华文新魏" pitchFamily="2" charset="-122"/>
              </a:rPr>
              <a:t>catch(Exception e) {</a:t>
            </a: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			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e.printStackTrace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();</a:t>
            </a: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		}</a:t>
            </a: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	}</a:t>
            </a:r>
            <a:endParaRPr lang="zh-CN" altLang="en-US" sz="1600" dirty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1600" b="1" dirty="0">
                <a:latin typeface="华文新魏" pitchFamily="2" charset="-122"/>
                <a:ea typeface="华文新魏" pitchFamily="2" charset="-122"/>
              </a:rPr>
              <a:t>	public static void main(String[] </a:t>
            </a:r>
            <a:r>
              <a:rPr lang="en-US" altLang="zh-CN" sz="1600" b="1" dirty="0" err="1">
                <a:latin typeface="华文新魏" pitchFamily="2" charset="-122"/>
                <a:ea typeface="华文新魏" pitchFamily="2" charset="-122"/>
              </a:rPr>
              <a:t>args</a:t>
            </a:r>
            <a:r>
              <a:rPr lang="en-US" altLang="zh-CN" sz="1600" b="1" dirty="0">
                <a:latin typeface="华文新魏" pitchFamily="2" charset="-122"/>
                <a:ea typeface="华文新魏" pitchFamily="2" charset="-122"/>
              </a:rPr>
              <a:t>) {</a:t>
            </a:r>
          </a:p>
          <a:p>
            <a:r>
              <a:rPr lang="en-US" altLang="zh-CN" sz="1600" i="1" dirty="0">
                <a:latin typeface="华文新魏" pitchFamily="2" charset="-122"/>
                <a:ea typeface="华文新魏" pitchFamily="2" charset="-122"/>
              </a:rPr>
              <a:t>		launch(</a:t>
            </a:r>
            <a:r>
              <a:rPr lang="en-US" altLang="zh-CN" sz="1600" i="1" dirty="0" err="1">
                <a:latin typeface="华文新魏" pitchFamily="2" charset="-122"/>
                <a:ea typeface="华文新魏" pitchFamily="2" charset="-122"/>
              </a:rPr>
              <a:t>args</a:t>
            </a:r>
            <a:r>
              <a:rPr lang="en-US" altLang="zh-CN" sz="1600" i="1" dirty="0">
                <a:latin typeface="华文新魏" pitchFamily="2" charset="-122"/>
                <a:ea typeface="华文新魏" pitchFamily="2" charset="-122"/>
              </a:rPr>
              <a:t>);</a:t>
            </a: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	}</a:t>
            </a: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}</a:t>
            </a:r>
            <a:endParaRPr lang="en-US" altLang="zh-CN" sz="1600" dirty="0">
              <a:solidFill>
                <a:srgbClr val="21537D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9229638" y="1627037"/>
            <a:ext cx="2294792" cy="272562"/>
          </a:xfrm>
          <a:prstGeom prst="wedgeRoundRectCallout">
            <a:avLst>
              <a:gd name="adj1" fmla="val -51334"/>
              <a:gd name="adj2" fmla="val 165178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加载</a:t>
            </a:r>
            <a:r>
              <a:rPr lang="en-US" altLang="zh-CN" sz="1600" dirty="0" err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sample.fxml</a:t>
            </a:r>
            <a:endParaRPr lang="zh-CN" altLang="en-US" sz="1600" dirty="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5891706" y="2565323"/>
            <a:ext cx="5095943" cy="499697"/>
          </a:xfrm>
          <a:prstGeom prst="wedgeRoundRectCallout">
            <a:avLst>
              <a:gd name="adj1" fmla="val -59374"/>
              <a:gd name="adj2" fmla="val -52493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加载视图的根节点（</a:t>
            </a:r>
            <a:r>
              <a:rPr lang="en-US" altLang="zh-CN" sz="1600" dirty="0" err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fxml</a:t>
            </a:r>
            <a:r>
              <a:rPr lang="zh-CN" altLang="en-US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里根节点），自动加载根节点</a:t>
            </a:r>
            <a:endParaRPr lang="en-US" altLang="zh-CN" sz="1600" dirty="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  <a:p>
            <a:pPr algn="ctr"/>
            <a:r>
              <a:rPr lang="zh-CN" altLang="en-US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下面所有的</a:t>
            </a:r>
            <a:r>
              <a:rPr lang="en-US" altLang="zh-CN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UI</a:t>
            </a:r>
            <a:r>
              <a:rPr lang="zh-CN" altLang="en-US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控件</a:t>
            </a:r>
          </a:p>
        </p:txBody>
      </p:sp>
      <p:sp>
        <p:nvSpPr>
          <p:cNvPr id="15" name="圆角矩形标注 14"/>
          <p:cNvSpPr/>
          <p:nvPr/>
        </p:nvSpPr>
        <p:spPr>
          <a:xfrm>
            <a:off x="711219" y="3102443"/>
            <a:ext cx="2021350" cy="281300"/>
          </a:xfrm>
          <a:prstGeom prst="wedgeRoundRectCallout">
            <a:avLst>
              <a:gd name="adj1" fmla="val 61591"/>
              <a:gd name="adj2" fmla="val 36207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得到控制器实例</a:t>
            </a:r>
          </a:p>
        </p:txBody>
      </p:sp>
      <p:sp>
        <p:nvSpPr>
          <p:cNvPr id="16" name="圆角矩形标注 15"/>
          <p:cNvSpPr/>
          <p:nvPr/>
        </p:nvSpPr>
        <p:spPr>
          <a:xfrm>
            <a:off x="5704158" y="3537235"/>
            <a:ext cx="3751385" cy="454270"/>
          </a:xfrm>
          <a:prstGeom prst="wedgeRoundRectCallout">
            <a:avLst>
              <a:gd name="adj1" fmla="val -56230"/>
              <a:gd name="adj2" fmla="val -36872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将</a:t>
            </a:r>
            <a:r>
              <a:rPr lang="en-US" altLang="zh-CN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Main</a:t>
            </a:r>
            <a:r>
              <a:rPr lang="zh-CN" altLang="en-US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对象传进控制器，这样控制器就可以访问</a:t>
            </a:r>
            <a:r>
              <a:rPr lang="en-US" altLang="zh-CN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Main</a:t>
            </a:r>
            <a:r>
              <a:rPr lang="zh-CN" altLang="en-US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对象的成员</a:t>
            </a:r>
          </a:p>
        </p:txBody>
      </p:sp>
      <p:sp>
        <p:nvSpPr>
          <p:cNvPr id="18" name="文本框 20"/>
          <p:cNvSpPr txBox="1"/>
          <p:nvPr/>
        </p:nvSpPr>
        <p:spPr>
          <a:xfrm>
            <a:off x="5878903" y="5479876"/>
            <a:ext cx="5873261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Stage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就是舞台（窗体），可以随时切换场景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(Scene)</a:t>
            </a:r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标注 15">
            <a:extLst>
              <a:ext uri="{FF2B5EF4-FFF2-40B4-BE49-F238E27FC236}">
                <a16:creationId xmlns:a16="http://schemas.microsoft.com/office/drawing/2014/main" id="{208A9EF4-A696-4B96-A7F3-CDBA2EDBFBE6}"/>
              </a:ext>
            </a:extLst>
          </p:cNvPr>
          <p:cNvSpPr/>
          <p:nvPr/>
        </p:nvSpPr>
        <p:spPr>
          <a:xfrm>
            <a:off x="6939842" y="4223601"/>
            <a:ext cx="3751385" cy="454270"/>
          </a:xfrm>
          <a:prstGeom prst="wedgeRoundRectCallout">
            <a:avLst>
              <a:gd name="adj1" fmla="val -56230"/>
              <a:gd name="adj2" fmla="val -36872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Scene</a:t>
            </a:r>
            <a:r>
              <a:rPr lang="zh-CN" altLang="en-US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构造函数第一个参数指定了场景里的根节点对象</a:t>
            </a:r>
            <a:r>
              <a:rPr lang="en-US" altLang="zh-CN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root</a:t>
            </a:r>
            <a:r>
              <a:rPr lang="zh-CN" altLang="en-US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（前面已加载）</a:t>
            </a:r>
          </a:p>
        </p:txBody>
      </p:sp>
      <p:sp>
        <p:nvSpPr>
          <p:cNvPr id="11" name="圆角矩形标注 15">
            <a:extLst>
              <a:ext uri="{FF2B5EF4-FFF2-40B4-BE49-F238E27FC236}">
                <a16:creationId xmlns:a16="http://schemas.microsoft.com/office/drawing/2014/main" id="{DCEC7B32-9FAF-4BCC-8EB9-19E78224CD67}"/>
              </a:ext>
            </a:extLst>
          </p:cNvPr>
          <p:cNvSpPr/>
          <p:nvPr/>
        </p:nvSpPr>
        <p:spPr>
          <a:xfrm>
            <a:off x="4519163" y="1205760"/>
            <a:ext cx="3751385" cy="454270"/>
          </a:xfrm>
          <a:prstGeom prst="wedgeRoundRectCallout">
            <a:avLst>
              <a:gd name="adj1" fmla="val -68701"/>
              <a:gd name="adj2" fmla="val 38027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Main</a:t>
            </a:r>
            <a:r>
              <a:rPr lang="zh-CN" altLang="en-US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必须继承</a:t>
            </a:r>
            <a:r>
              <a:rPr lang="en-US" altLang="zh-CN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Application,</a:t>
            </a:r>
          </a:p>
          <a:p>
            <a:pPr algn="ctr"/>
            <a:r>
              <a:rPr lang="zh-CN" altLang="en-US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并覆盖</a:t>
            </a:r>
            <a:r>
              <a:rPr lang="en-US" altLang="zh-CN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start</a:t>
            </a:r>
            <a:r>
              <a:rPr lang="zh-CN" altLang="en-US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方法</a:t>
            </a:r>
          </a:p>
        </p:txBody>
      </p:sp>
    </p:spTree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516653" y="347663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rmAutofit fontScale="90000" lnSpcReduction="20000"/>
          </a:bodyPr>
          <a:lstStyle/>
          <a:p>
            <a:pPr eaLnBrk="1" hangingPunct="1"/>
            <a:r>
              <a:rPr dirty="0"/>
              <a:t>JavaFX 程序的基本结构</a:t>
            </a:r>
          </a:p>
        </p:txBody>
      </p:sp>
      <p:sp>
        <p:nvSpPr>
          <p:cNvPr id="13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0" y="266337"/>
            <a:ext cx="1221831" cy="1008380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14.2</a:t>
            </a:r>
          </a:p>
        </p:txBody>
      </p:sp>
      <p:sp>
        <p:nvSpPr>
          <p:cNvPr id="9" name="矩形 8"/>
          <p:cNvSpPr/>
          <p:nvPr/>
        </p:nvSpPr>
        <p:spPr>
          <a:xfrm>
            <a:off x="193430" y="1172790"/>
            <a:ext cx="11684977" cy="387798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华文新魏" pitchFamily="2" charset="-122"/>
                <a:ea typeface="华文新魏" pitchFamily="2" charset="-122"/>
              </a:rPr>
              <a:t>public class Controller {</a:t>
            </a: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sz="16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@FXML    </a:t>
            </a: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   	</a:t>
            </a:r>
            <a:r>
              <a:rPr lang="en-US" altLang="zh-CN" sz="1600" b="1" dirty="0">
                <a:latin typeface="华文新魏" pitchFamily="2" charset="-122"/>
                <a:ea typeface="华文新魏" pitchFamily="2" charset="-122"/>
              </a:rPr>
              <a:t>private </a:t>
            </a:r>
            <a:r>
              <a:rPr lang="en-US" altLang="zh-CN" sz="1600" b="1" dirty="0" err="1">
                <a:latin typeface="华文新魏" pitchFamily="2" charset="-122"/>
                <a:ea typeface="华文新魏" pitchFamily="2" charset="-122"/>
              </a:rPr>
              <a:t>TextField</a:t>
            </a:r>
            <a:r>
              <a:rPr lang="en-US" altLang="zh-CN" sz="1600" b="1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text</a:t>
            </a:r>
            <a:r>
              <a:rPr lang="en-US" altLang="zh-CN" sz="1600" b="1" dirty="0"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endParaRPr lang="zh-CN" altLang="en-US" sz="1600" dirty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1600" b="1" dirty="0">
                <a:latin typeface="华文新魏" pitchFamily="2" charset="-122"/>
                <a:ea typeface="华文新魏" pitchFamily="2" charset="-122"/>
              </a:rPr>
              <a:t>	private Main </a:t>
            </a:r>
            <a:r>
              <a:rPr lang="en-US" altLang="zh-CN" sz="1600" b="1" u="sng" dirty="0" err="1">
                <a:latin typeface="华文新魏" pitchFamily="2" charset="-122"/>
                <a:ea typeface="华文新魏" pitchFamily="2" charset="-122"/>
              </a:rPr>
              <a:t>myApp</a:t>
            </a:r>
            <a:r>
              <a:rPr lang="en-US" altLang="zh-CN" sz="1600" b="1" u="sng" dirty="0"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endParaRPr lang="zh-CN" altLang="en-US" sz="1600" dirty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1600" b="1" dirty="0">
                <a:latin typeface="华文新魏" pitchFamily="2" charset="-122"/>
                <a:ea typeface="华文新魏" pitchFamily="2" charset="-122"/>
              </a:rPr>
              <a:t>	public void </a:t>
            </a:r>
            <a:r>
              <a:rPr lang="en-US" altLang="zh-CN" sz="1600" b="1" dirty="0" err="1">
                <a:latin typeface="华文新魏" pitchFamily="2" charset="-122"/>
                <a:ea typeface="华文新魏" pitchFamily="2" charset="-122"/>
              </a:rPr>
              <a:t>setMyApp</a:t>
            </a:r>
            <a:r>
              <a:rPr lang="en-US" altLang="zh-CN" sz="1600" b="1" dirty="0">
                <a:latin typeface="华文新魏" pitchFamily="2" charset="-122"/>
                <a:ea typeface="华文新魏" pitchFamily="2" charset="-122"/>
              </a:rPr>
              <a:t>(Main </a:t>
            </a:r>
            <a:r>
              <a:rPr lang="en-US" altLang="zh-CN" sz="1600" b="1" dirty="0" err="1">
                <a:latin typeface="华文新魏" pitchFamily="2" charset="-122"/>
                <a:ea typeface="华文新魏" pitchFamily="2" charset="-122"/>
              </a:rPr>
              <a:t>myApp</a:t>
            </a:r>
            <a:r>
              <a:rPr lang="en-US" altLang="zh-CN" sz="1600" b="1" dirty="0">
                <a:latin typeface="华文新魏" pitchFamily="2" charset="-122"/>
                <a:ea typeface="华文新魏" pitchFamily="2" charset="-122"/>
              </a:rPr>
              <a:t>) {</a:t>
            </a:r>
          </a:p>
          <a:p>
            <a:r>
              <a:rPr lang="en-US" altLang="zh-CN" sz="1600" b="1" dirty="0">
                <a:latin typeface="华文新魏" pitchFamily="2" charset="-122"/>
                <a:ea typeface="华文新魏" pitchFamily="2" charset="-122"/>
              </a:rPr>
              <a:t>		</a:t>
            </a:r>
            <a:r>
              <a:rPr lang="en-US" altLang="zh-CN" sz="1600" b="1" dirty="0" err="1">
                <a:latin typeface="华文新魏" pitchFamily="2" charset="-122"/>
                <a:ea typeface="华文新魏" pitchFamily="2" charset="-122"/>
              </a:rPr>
              <a:t>this.myApp</a:t>
            </a:r>
            <a:r>
              <a:rPr lang="en-US" altLang="zh-CN" sz="1600" b="1" dirty="0">
                <a:latin typeface="华文新魏" pitchFamily="2" charset="-122"/>
                <a:ea typeface="华文新魏" pitchFamily="2" charset="-122"/>
              </a:rPr>
              <a:t> = </a:t>
            </a:r>
            <a:r>
              <a:rPr lang="en-US" altLang="zh-CN" sz="1600" b="1" dirty="0" err="1">
                <a:latin typeface="华文新魏" pitchFamily="2" charset="-122"/>
                <a:ea typeface="华文新魏" pitchFamily="2" charset="-122"/>
              </a:rPr>
              <a:t>myApp</a:t>
            </a:r>
            <a:r>
              <a:rPr lang="en-US" altLang="zh-CN" sz="1600" b="1" dirty="0"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	}</a:t>
            </a:r>
          </a:p>
          <a:p>
            <a:endParaRPr lang="zh-CN" altLang="en-US" sz="1600" dirty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sz="16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@FXML</a:t>
            </a:r>
          </a:p>
          <a:p>
            <a:r>
              <a:rPr lang="en-US" altLang="zh-CN" sz="1600" b="1" dirty="0">
                <a:latin typeface="华文新魏" pitchFamily="2" charset="-122"/>
                <a:ea typeface="华文新魏" pitchFamily="2" charset="-122"/>
              </a:rPr>
              <a:t>	public void </a:t>
            </a:r>
            <a:r>
              <a:rPr lang="en-US" altLang="zh-CN" sz="1600" b="1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onClick</a:t>
            </a:r>
            <a:r>
              <a:rPr lang="en-US" altLang="zh-CN" sz="1600" b="1" dirty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1600" b="1" dirty="0" err="1">
                <a:latin typeface="华文新魏" pitchFamily="2" charset="-122"/>
                <a:ea typeface="华文新魏" pitchFamily="2" charset="-122"/>
              </a:rPr>
              <a:t>ActionEvent</a:t>
            </a:r>
            <a:r>
              <a:rPr lang="en-US" altLang="zh-CN" sz="1600" b="1" dirty="0">
                <a:latin typeface="华文新魏" pitchFamily="2" charset="-122"/>
                <a:ea typeface="华文新魏" pitchFamily="2" charset="-122"/>
              </a:rPr>
              <a:t> e) {</a:t>
            </a: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		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text.setText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("Button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Cliked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");</a:t>
            </a: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	}</a:t>
            </a: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}</a:t>
            </a:r>
            <a:endParaRPr lang="en-US" altLang="zh-CN" sz="1600" dirty="0">
              <a:solidFill>
                <a:srgbClr val="21537D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3688568" y="1172790"/>
            <a:ext cx="6197112" cy="745348"/>
          </a:xfrm>
          <a:prstGeom prst="wedgeRoundRectCallout">
            <a:avLst>
              <a:gd name="adj1" fmla="val -58429"/>
              <a:gd name="adj2" fmla="val 35581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@FXML</a:t>
            </a:r>
            <a:r>
              <a:rPr lang="zh-CN" altLang="en-US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标注将实例变量名与</a:t>
            </a:r>
            <a:r>
              <a:rPr lang="en-US" altLang="zh-CN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xml</a:t>
            </a:r>
            <a:r>
              <a:rPr lang="zh-CN" altLang="en-US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中</a:t>
            </a:r>
            <a:r>
              <a:rPr lang="en-US" altLang="zh-CN" sz="1600" dirty="0" err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fx:id</a:t>
            </a:r>
            <a:r>
              <a:rPr lang="zh-CN" altLang="en-US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属性值相同的控件绑定起来，</a:t>
            </a:r>
            <a:endParaRPr lang="en-US" altLang="zh-CN" sz="1600" dirty="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  <a:p>
            <a:pPr algn="ctr"/>
            <a:r>
              <a:rPr lang="zh-CN" altLang="en-US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在</a:t>
            </a:r>
            <a:r>
              <a:rPr lang="en-US" altLang="zh-CN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Java</a:t>
            </a:r>
            <a:r>
              <a:rPr lang="zh-CN" altLang="en-US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程序里通过</a:t>
            </a:r>
            <a:r>
              <a:rPr lang="en-US" altLang="zh-CN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text</a:t>
            </a:r>
            <a:r>
              <a:rPr lang="zh-CN" altLang="en-US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引用，可以控制</a:t>
            </a:r>
            <a:r>
              <a:rPr lang="en-US" altLang="zh-CN" sz="1600" dirty="0" err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TextField</a:t>
            </a:r>
            <a:r>
              <a:rPr lang="zh-CN" altLang="en-US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对象（读写），比如</a:t>
            </a:r>
            <a:r>
              <a:rPr lang="en-US" altLang="zh-CN" sz="1600" dirty="0" err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onClick</a:t>
            </a:r>
            <a:r>
              <a:rPr lang="zh-CN" altLang="en-US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方法里的</a:t>
            </a:r>
            <a:r>
              <a:rPr lang="en-US" altLang="zh-CN" sz="1600" dirty="0" err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text.setText</a:t>
            </a:r>
            <a:r>
              <a:rPr lang="zh-CN" altLang="en-US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方法</a:t>
            </a:r>
          </a:p>
        </p:txBody>
      </p:sp>
      <p:sp>
        <p:nvSpPr>
          <p:cNvPr id="16" name="圆角矩形标注 15"/>
          <p:cNvSpPr/>
          <p:nvPr/>
        </p:nvSpPr>
        <p:spPr>
          <a:xfrm>
            <a:off x="3338247" y="2099883"/>
            <a:ext cx="3751385" cy="454270"/>
          </a:xfrm>
          <a:prstGeom prst="wedgeRoundRectCallout">
            <a:avLst>
              <a:gd name="adj1" fmla="val -56772"/>
              <a:gd name="adj2" fmla="val -12270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Main</a:t>
            </a:r>
            <a:r>
              <a:rPr lang="zh-CN" altLang="en-US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对象引用，引用</a:t>
            </a:r>
            <a:r>
              <a:rPr lang="en-US" altLang="zh-CN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Main</a:t>
            </a:r>
            <a:r>
              <a:rPr lang="zh-CN" altLang="en-US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的实例，这样控制器就可以访问</a:t>
            </a:r>
            <a:r>
              <a:rPr lang="en-US" altLang="zh-CN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Main</a:t>
            </a:r>
            <a:r>
              <a:rPr lang="zh-CN" altLang="en-US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对象的成员</a:t>
            </a:r>
          </a:p>
        </p:txBody>
      </p:sp>
      <p:sp>
        <p:nvSpPr>
          <p:cNvPr id="10" name="圆角矩形标注 9"/>
          <p:cNvSpPr/>
          <p:nvPr/>
        </p:nvSpPr>
        <p:spPr>
          <a:xfrm>
            <a:off x="5065446" y="4392675"/>
            <a:ext cx="3751385" cy="454270"/>
          </a:xfrm>
          <a:prstGeom prst="wedgeRoundRectCallout">
            <a:avLst>
              <a:gd name="adj1" fmla="val -60730"/>
              <a:gd name="adj2" fmla="val -100796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@FXML</a:t>
            </a:r>
            <a:r>
              <a:rPr lang="zh-CN" altLang="en-US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标注将</a:t>
            </a:r>
            <a:r>
              <a:rPr lang="en-US" altLang="zh-CN" sz="1600" dirty="0" err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onClick</a:t>
            </a:r>
            <a:r>
              <a:rPr lang="zh-CN" altLang="en-US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函数与</a:t>
            </a:r>
            <a:r>
              <a:rPr lang="en-US" altLang="zh-CN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xml</a:t>
            </a:r>
            <a:r>
              <a:rPr lang="zh-CN" altLang="en-US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中定义的</a:t>
            </a:r>
            <a:r>
              <a:rPr lang="en-US" altLang="zh-CN" sz="1600" i="1" u="sng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onAction</a:t>
            </a:r>
            <a:r>
              <a:rPr lang="en-US" altLang="zh-CN" sz="1600" i="1" u="sng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=“#</a:t>
            </a:r>
            <a:r>
              <a:rPr lang="en-US" altLang="zh-CN" sz="1600" i="1" u="sng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onClick</a:t>
            </a:r>
            <a:r>
              <a:rPr lang="en-US" altLang="zh-CN" sz="1600" i="1" u="sng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” </a:t>
            </a:r>
            <a:r>
              <a:rPr lang="zh-CN" altLang="en-US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绑定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2D6C89C-A096-4D7D-AB86-DBE2EB7D7BB3}"/>
              </a:ext>
            </a:extLst>
          </p:cNvPr>
          <p:cNvSpPr/>
          <p:nvPr/>
        </p:nvSpPr>
        <p:spPr>
          <a:xfrm>
            <a:off x="310489" y="4975183"/>
            <a:ext cx="11684977" cy="181588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&lt;Pane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prefHeight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=</a:t>
            </a:r>
            <a:r>
              <a:rPr lang="en-US" altLang="zh-CN" sz="1600" i="1" dirty="0">
                <a:latin typeface="华文新魏" pitchFamily="2" charset="-122"/>
                <a:ea typeface="华文新魏" pitchFamily="2" charset="-122"/>
              </a:rPr>
              <a:t>"400.0" </a:t>
            </a:r>
            <a:r>
              <a:rPr lang="en-US" altLang="zh-CN" sz="1600" i="1" dirty="0" err="1">
                <a:latin typeface="华文新魏" pitchFamily="2" charset="-122"/>
                <a:ea typeface="华文新魏" pitchFamily="2" charset="-122"/>
              </a:rPr>
              <a:t>prefWidth</a:t>
            </a:r>
            <a:r>
              <a:rPr lang="en-US" altLang="zh-CN" sz="1600" i="1" dirty="0">
                <a:latin typeface="华文新魏" pitchFamily="2" charset="-122"/>
                <a:ea typeface="华文新魏" pitchFamily="2" charset="-122"/>
              </a:rPr>
              <a:t>="600.0" </a:t>
            </a:r>
            <a:r>
              <a:rPr lang="en-US" altLang="zh-CN" sz="1600" i="1" dirty="0" err="1">
                <a:latin typeface="华文新魏" pitchFamily="2" charset="-122"/>
                <a:ea typeface="华文新魏" pitchFamily="2" charset="-122"/>
              </a:rPr>
              <a:t>xmlns</a:t>
            </a:r>
            <a:r>
              <a:rPr lang="en-US" altLang="zh-CN" sz="1600" i="1" dirty="0">
                <a:latin typeface="华文新魏" pitchFamily="2" charset="-122"/>
                <a:ea typeface="华文新魏" pitchFamily="2" charset="-122"/>
              </a:rPr>
              <a:t>="http://javafx.com/javafx/8" </a:t>
            </a:r>
            <a:r>
              <a:rPr lang="en-US" altLang="zh-CN" sz="1600" i="1" dirty="0" err="1">
                <a:latin typeface="华文新魏" pitchFamily="2" charset="-122"/>
                <a:ea typeface="华文新魏" pitchFamily="2" charset="-122"/>
              </a:rPr>
              <a:t>xmlns:fx</a:t>
            </a:r>
            <a:r>
              <a:rPr lang="en-US" altLang="zh-CN" sz="1600" i="1" dirty="0">
                <a:latin typeface="华文新魏" pitchFamily="2" charset="-122"/>
                <a:ea typeface="华文新魏" pitchFamily="2" charset="-122"/>
              </a:rPr>
              <a:t>="http://javafx.com/fxml/1" </a:t>
            </a:r>
            <a:r>
              <a:rPr lang="en-US" altLang="zh-CN" sz="1600" i="1" dirty="0" err="1">
                <a:latin typeface="华文新魏" pitchFamily="2" charset="-122"/>
                <a:ea typeface="华文新魏" pitchFamily="2" charset="-122"/>
              </a:rPr>
              <a:t>fx:controller</a:t>
            </a:r>
            <a:r>
              <a:rPr lang="en-US" altLang="zh-CN" sz="1600" i="1" dirty="0">
                <a:latin typeface="华文新魏" pitchFamily="2" charset="-122"/>
                <a:ea typeface="华文新魏" pitchFamily="2" charset="-122"/>
              </a:rPr>
              <a:t>=“</a:t>
            </a:r>
            <a:r>
              <a:rPr lang="en-US" altLang="zh-CN" sz="1600" i="1" dirty="0" err="1">
                <a:latin typeface="华文新魏" pitchFamily="2" charset="-122"/>
                <a:ea typeface="华文新魏" pitchFamily="2" charset="-122"/>
              </a:rPr>
              <a:t>sample.Controller</a:t>
            </a:r>
            <a:r>
              <a:rPr lang="en-US" altLang="zh-CN" sz="1600" i="1" dirty="0">
                <a:latin typeface="华文新魏" pitchFamily="2" charset="-122"/>
                <a:ea typeface="华文新魏" pitchFamily="2" charset="-122"/>
              </a:rPr>
              <a:t>"&gt;</a:t>
            </a: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  &lt;children&gt;</a:t>
            </a: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    &lt;Button </a:t>
            </a:r>
            <a:r>
              <a:rPr lang="en-US" altLang="zh-CN" sz="1600" u="sng" dirty="0" err="1">
                <a:latin typeface="华文新魏" pitchFamily="2" charset="-122"/>
                <a:ea typeface="华文新魏" pitchFamily="2" charset="-122"/>
              </a:rPr>
              <a:t>fx:id</a:t>
            </a:r>
            <a:r>
              <a:rPr lang="en-US" altLang="zh-CN" sz="1600" u="sng" dirty="0">
                <a:latin typeface="华文新魏" pitchFamily="2" charset="-122"/>
                <a:ea typeface="华文新魏" pitchFamily="2" charset="-122"/>
              </a:rPr>
              <a:t>=</a:t>
            </a:r>
            <a:r>
              <a:rPr lang="en-US" altLang="zh-CN" sz="1600" i="1" u="sng" dirty="0">
                <a:latin typeface="华文新魏" pitchFamily="2" charset="-122"/>
                <a:ea typeface="华文新魏" pitchFamily="2" charset="-122"/>
              </a:rPr>
              <a:t>"btn1" </a:t>
            </a:r>
            <a:r>
              <a:rPr lang="en-US" altLang="zh-CN" sz="1600" i="1" u="sng" dirty="0" err="1">
                <a:latin typeface="华文新魏" pitchFamily="2" charset="-122"/>
                <a:ea typeface="华文新魏" pitchFamily="2" charset="-122"/>
              </a:rPr>
              <a:t>layoutX</a:t>
            </a:r>
            <a:r>
              <a:rPr lang="en-US" altLang="zh-CN" sz="1600" i="1" u="sng" dirty="0">
                <a:latin typeface="华文新魏" pitchFamily="2" charset="-122"/>
                <a:ea typeface="华文新魏" pitchFamily="2" charset="-122"/>
              </a:rPr>
              <a:t>="499.0" </a:t>
            </a:r>
            <a:r>
              <a:rPr lang="en-US" altLang="zh-CN" sz="1600" i="1" u="sng" dirty="0" err="1">
                <a:latin typeface="华文新魏" pitchFamily="2" charset="-122"/>
                <a:ea typeface="华文新魏" pitchFamily="2" charset="-122"/>
              </a:rPr>
              <a:t>layoutY</a:t>
            </a:r>
            <a:r>
              <a:rPr lang="en-US" altLang="zh-CN" sz="1600" i="1" u="sng" dirty="0">
                <a:latin typeface="华文新魏" pitchFamily="2" charset="-122"/>
                <a:ea typeface="华文新魏" pitchFamily="2" charset="-122"/>
              </a:rPr>
              <a:t>="339.0" </a:t>
            </a:r>
            <a:r>
              <a:rPr lang="en-US" altLang="zh-CN" sz="1600" i="1" u="sng" dirty="0" err="1">
                <a:latin typeface="华文新魏" pitchFamily="2" charset="-122"/>
                <a:ea typeface="华文新魏" pitchFamily="2" charset="-122"/>
              </a:rPr>
              <a:t>mnemonicParsing</a:t>
            </a:r>
            <a:r>
              <a:rPr lang="en-US" altLang="zh-CN" sz="1600" i="1" u="sng" dirty="0">
                <a:latin typeface="华文新魏" pitchFamily="2" charset="-122"/>
                <a:ea typeface="华文新魏" pitchFamily="2" charset="-122"/>
              </a:rPr>
              <a:t>="false" </a:t>
            </a:r>
            <a:r>
              <a:rPr lang="en-US" altLang="zh-CN" sz="1600" i="1" u="sng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onAction</a:t>
            </a:r>
            <a:r>
              <a:rPr lang="en-US" altLang="zh-CN" sz="1600" i="1" u="sng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="#</a:t>
            </a:r>
            <a:r>
              <a:rPr lang="en-US" altLang="zh-CN" sz="1600" i="1" u="sng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onClick</a:t>
            </a:r>
            <a:r>
              <a:rPr lang="en-US" altLang="zh-CN" sz="1600" i="1" u="sng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" </a:t>
            </a:r>
            <a:r>
              <a:rPr lang="en-US" altLang="zh-CN" sz="1600" i="1" u="sng" dirty="0">
                <a:latin typeface="华文新魏" pitchFamily="2" charset="-122"/>
                <a:ea typeface="华文新魏" pitchFamily="2" charset="-122"/>
              </a:rPr>
              <a:t>text="Button" /&gt;</a:t>
            </a: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     &lt;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TextField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fx:id</a:t>
            </a:r>
            <a:r>
              <a:rPr lang="en-US" altLang="zh-CN" sz="16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=</a:t>
            </a:r>
            <a:r>
              <a:rPr lang="en-US" altLang="zh-CN" sz="1600" i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"text" </a:t>
            </a:r>
            <a:r>
              <a:rPr lang="en-US" altLang="zh-CN" sz="1600" i="1" dirty="0" err="1">
                <a:latin typeface="华文新魏" pitchFamily="2" charset="-122"/>
                <a:ea typeface="华文新魏" pitchFamily="2" charset="-122"/>
              </a:rPr>
              <a:t>layoutX</a:t>
            </a:r>
            <a:r>
              <a:rPr lang="en-US" altLang="zh-CN" sz="1600" i="1" dirty="0">
                <a:latin typeface="华文新魏" pitchFamily="2" charset="-122"/>
                <a:ea typeface="华文新魏" pitchFamily="2" charset="-122"/>
              </a:rPr>
              <a:t>="35.0" </a:t>
            </a:r>
            <a:r>
              <a:rPr lang="en-US" altLang="zh-CN" sz="1600" i="1" dirty="0" err="1">
                <a:latin typeface="华文新魏" pitchFamily="2" charset="-122"/>
                <a:ea typeface="华文新魏" pitchFamily="2" charset="-122"/>
              </a:rPr>
              <a:t>layoutY</a:t>
            </a:r>
            <a:r>
              <a:rPr lang="en-US" altLang="zh-CN" sz="1600" i="1" dirty="0">
                <a:latin typeface="华文新魏" pitchFamily="2" charset="-122"/>
                <a:ea typeface="华文新魏" pitchFamily="2" charset="-122"/>
              </a:rPr>
              <a:t>="35.0" /&gt;</a:t>
            </a: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  &lt;/children&gt;</a:t>
            </a: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&lt;/Pane&gt;</a:t>
            </a:r>
          </a:p>
        </p:txBody>
      </p:sp>
      <p:sp>
        <p:nvSpPr>
          <p:cNvPr id="11" name="文本框 20">
            <a:extLst>
              <a:ext uri="{FF2B5EF4-FFF2-40B4-BE49-F238E27FC236}">
                <a16:creationId xmlns:a16="http://schemas.microsoft.com/office/drawing/2014/main" id="{92FB6BCA-6AD4-4DCC-AE22-D31C3A8072C6}"/>
              </a:ext>
            </a:extLst>
          </p:cNvPr>
          <p:cNvSpPr txBox="1"/>
          <p:nvPr/>
        </p:nvSpPr>
        <p:spPr>
          <a:xfrm>
            <a:off x="4795284" y="2735898"/>
            <a:ext cx="7276553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我们讨论了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Controller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（控制器）、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fxml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配置文件（视图）。那么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Model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呢？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Main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不要作为模型类，应该在工程里添加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Model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类。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Main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只是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JavaFX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应用的启动类。控制器如何拿到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Model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的对象？定义一个类似于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setMyApp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的方法，例如：</a:t>
            </a:r>
            <a:endParaRPr lang="en-US" altLang="zh-CN" sz="1600" dirty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   public void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setModel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(Model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model)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。</a:t>
            </a:r>
            <a:endParaRPr lang="en-US" altLang="zh-CN" sz="1600" dirty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然后在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Main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里实例化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Model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对象，通过拿到的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Controller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实例调用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setModel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方法。</a:t>
            </a:r>
            <a:endParaRPr lang="en-US" altLang="zh-CN" sz="1600" dirty="0">
              <a:latin typeface="华文新魏" pitchFamily="2" charset="-122"/>
              <a:ea typeface="华文新魏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516653" y="347663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rmAutofit fontScale="90000" lnSpcReduction="20000"/>
          </a:bodyPr>
          <a:lstStyle/>
          <a:p>
            <a:pPr eaLnBrk="1" hangingPunct="1"/>
            <a:r>
              <a:rPr dirty="0"/>
              <a:t>JavaFX 程序的基本结构</a:t>
            </a:r>
          </a:p>
        </p:txBody>
      </p:sp>
      <p:sp>
        <p:nvSpPr>
          <p:cNvPr id="24" name="矩形 23"/>
          <p:cNvSpPr/>
          <p:nvPr/>
        </p:nvSpPr>
        <p:spPr>
          <a:xfrm>
            <a:off x="243840" y="1287780"/>
            <a:ext cx="5840095" cy="501586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import javafx.application.Application ;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import javafx.scene.Scene;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import javafx.scene.control .Button;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import javafx.stage.Stage;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public class My</a:t>
            </a:r>
            <a:r>
              <a:rPr lang="en-US" altLang="zh-CN" sz="20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J</a:t>
            </a:r>
            <a:r>
              <a:rPr lang="zh-CN" altLang="en-US" sz="20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avaFX 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extends Application </a:t>
            </a:r>
            <a:r>
              <a:rPr lang="zh-CN" altLang="en-US" sz="20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{</a:t>
            </a:r>
            <a:endParaRPr lang="en-US" altLang="zh-CN" sz="2000" dirty="0">
              <a:solidFill>
                <a:srgbClr val="21537D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public void start(Stage primaryStage) </a:t>
            </a:r>
            <a:r>
              <a:rPr lang="zh-CN" altLang="en-US" sz="20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{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Button btOK = new Button(</a:t>
            </a:r>
            <a:r>
              <a:rPr lang="zh-CN" altLang="en-US" sz="20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"</a:t>
            </a:r>
            <a:r>
              <a:rPr lang="zh-CN" altLang="en-US" sz="20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OK</a:t>
            </a:r>
            <a:r>
              <a:rPr lang="zh-CN" altLang="en-US" sz="20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"</a:t>
            </a:r>
            <a:r>
              <a:rPr lang="zh-CN" altLang="en-US" sz="20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）；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Scene scene </a:t>
            </a:r>
            <a:r>
              <a:rPr lang="en-US" altLang="zh-CN" sz="20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zh-CN" altLang="en-US" sz="20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new Scene(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btOK</a:t>
            </a:r>
            <a:r>
              <a:rPr lang="zh-CN" altLang="en-US" sz="20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200, 250) ;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primaryStage.setTitle("My</a:t>
            </a:r>
            <a:r>
              <a:rPr lang="en-US" altLang="zh-CN" sz="20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J</a:t>
            </a:r>
            <a:r>
              <a:rPr lang="zh-CN" altLang="en-US" sz="20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avaFX") ; 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primaryStage.setScene(scene) ; 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primaryStage.show() ; 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}</a:t>
            </a:r>
            <a:r>
              <a:rPr lang="en-US" altLang="zh-CN" sz="20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注意按钮占满了了整个场景</a:t>
            </a:r>
            <a:r>
              <a:rPr lang="zh-CN" altLang="en-US" sz="20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public static void main</a:t>
            </a:r>
            <a:r>
              <a:rPr lang="en-US" altLang="zh-CN" sz="20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0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String[] args) {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0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Application.launch(args);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}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2153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428649" y="1224823"/>
            <a:ext cx="551080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需从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Application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类派生</a:t>
            </a:r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重写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start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方法：用于启</a:t>
            </a:r>
            <a:endParaRPr lang="en-US" altLang="zh-CN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动主窗体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(Stage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类型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en-US" altLang="zh-CN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如果想启动两个窗体</a:t>
            </a:r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Stage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），</a:t>
            </a:r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可在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start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中创建新的</a:t>
            </a:r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Stage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对象。</a:t>
            </a:r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Stage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就像一个舞台，</a:t>
            </a:r>
            <a:endParaRPr lang="en-US" altLang="zh-CN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由场景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Scene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组成。</a:t>
            </a:r>
            <a:endParaRPr lang="en-US" altLang="zh-CN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场景可以切换（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Stage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 b="1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setScene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方法）</a:t>
            </a:r>
            <a:endParaRPr lang="en-US" altLang="zh-CN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60490" y="4709847"/>
            <a:ext cx="548767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launch 方法是一个定义在Application 类中的静态方法，用于启动一个独立的JavaFX 应用：激活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start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方法。</a:t>
            </a:r>
            <a:endParaRPr lang="en-US" altLang="zh-CN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  <a:p>
            <a:endParaRPr lang="zh-CN" altLang="en-US" b="1" dirty="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05270" y="1235556"/>
            <a:ext cx="2960115" cy="2376717"/>
          </a:xfrm>
          <a:prstGeom prst="rect">
            <a:avLst/>
          </a:prstGeom>
        </p:spPr>
      </p:pic>
      <p:sp>
        <p:nvSpPr>
          <p:cNvPr id="13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0" y="266337"/>
            <a:ext cx="1221831" cy="1008380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14.2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A1D83A-3A3F-4080-BD1C-07D2B022B138}"/>
              </a:ext>
            </a:extLst>
          </p:cNvPr>
          <p:cNvSpPr txBox="1"/>
          <p:nvPr/>
        </p:nvSpPr>
        <p:spPr>
          <a:xfrm>
            <a:off x="1838960" y="5738717"/>
            <a:ext cx="10077359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注意也可以完全脱离</a:t>
            </a:r>
            <a:r>
              <a:rPr lang="en-US" altLang="zh-CN" b="1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fxml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，完全在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Java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程序里定义视图的内容，这个例子就是如此。但不推荐这样做，用</a:t>
            </a:r>
            <a:r>
              <a:rPr lang="en-US" altLang="zh-CN" b="1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fxml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定义视图，可以将代码与视图定义分离。有的同学担心</a:t>
            </a:r>
            <a:r>
              <a:rPr lang="en-US" altLang="zh-CN" b="1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fxml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写起来太麻烦，不用担心。利用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UI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设计工具</a:t>
            </a:r>
            <a:r>
              <a:rPr lang="en-US" altLang="zh-CN" b="1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SceneBuilder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，用拖拽控件的方式设计好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UI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后，会自动产生</a:t>
            </a:r>
            <a:r>
              <a:rPr lang="en-US" altLang="zh-CN" b="1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fxml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配置文件。</a:t>
            </a:r>
          </a:p>
        </p:txBody>
      </p:sp>
    </p:spTree>
    <p:custDataLst>
      <p:tags r:id="rId1"/>
    </p:custData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21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438275" y="347663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rmAutofit fontScale="90000" lnSpcReduction="20000"/>
          </a:bodyPr>
          <a:lstStyle/>
          <a:p>
            <a:pPr eaLnBrk="1" hangingPunct="1"/>
            <a:r>
              <a:rPr lang="zh-CN" dirty="0">
                <a:sym typeface="+mn-ea"/>
              </a:rPr>
              <a:t>面板、</a:t>
            </a:r>
            <a:r>
              <a:rPr lang="en-US" altLang="zh-CN" dirty="0">
                <a:sym typeface="+mn-ea"/>
              </a:rPr>
              <a:t>UI</a:t>
            </a:r>
            <a:r>
              <a:rPr lang="zh-CN" altLang="en-US" dirty="0">
                <a:sym typeface="+mn-ea"/>
              </a:rPr>
              <a:t>组件以及形状</a:t>
            </a:r>
            <a:endParaRPr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124" y="1123406"/>
            <a:ext cx="3436608" cy="249917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51714" y="1287780"/>
            <a:ext cx="5855426" cy="52476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13210" y="4039322"/>
            <a:ext cx="4885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面板作为容器用于布置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若干节点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16532" y="4479651"/>
            <a:ext cx="5650141" cy="22467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00000"/>
              </a:lnSpc>
              <a:buNone/>
            </a:pP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注意:</a:t>
            </a:r>
            <a:endParaRPr lang="en-US" altLang="zh-CN" sz="20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(1)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派生：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Node-&gt;Parent-&gt;Pane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，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  <a:p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   故Pane可包含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Node的任何子类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。</a:t>
            </a:r>
            <a:endParaRPr lang="zh-CN" altLang="en-US" sz="20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(2)Pane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由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Node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构成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-&gt;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故可由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Pane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构成，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   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故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Pane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可包含多个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Pane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。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  <a:p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(3)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Scene可包含Control或Pane, 但不能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None/>
            </a:pP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   包含Shape和ImageView。</a:t>
            </a:r>
            <a:endParaRPr lang="zh-CN" altLang="en-US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0" y="266337"/>
            <a:ext cx="1221831" cy="1008380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14.3</a:t>
            </a: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5643155" y="5525589"/>
            <a:ext cx="2299063" cy="13062"/>
          </a:xfrm>
          <a:prstGeom prst="straightConnector1">
            <a:avLst/>
          </a:prstGeom>
          <a:ln w="15875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标注 15">
            <a:extLst>
              <a:ext uri="{FF2B5EF4-FFF2-40B4-BE49-F238E27FC236}">
                <a16:creationId xmlns:a16="http://schemas.microsoft.com/office/drawing/2014/main" id="{C5DF8A36-46DC-4B5F-9B68-4EB7CBFE2DB2}"/>
              </a:ext>
            </a:extLst>
          </p:cNvPr>
          <p:cNvSpPr/>
          <p:nvPr/>
        </p:nvSpPr>
        <p:spPr>
          <a:xfrm>
            <a:off x="3134921" y="3603817"/>
            <a:ext cx="2441090" cy="454270"/>
          </a:xfrm>
          <a:prstGeom prst="wedgeRoundRectCallout">
            <a:avLst>
              <a:gd name="adj1" fmla="val 73917"/>
              <a:gd name="adj2" fmla="val -5561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Node</a:t>
            </a:r>
            <a:r>
              <a:rPr lang="zh-CN" altLang="en-US" sz="16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是所有</a:t>
            </a:r>
            <a:endParaRPr lang="en-US" altLang="zh-CN" sz="1600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  <a:p>
            <a:pPr algn="ctr"/>
            <a:r>
              <a:rPr lang="zh-CN" altLang="en-US" sz="16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可视化组件的祖先类</a:t>
            </a:r>
          </a:p>
        </p:txBody>
      </p:sp>
      <p:sp>
        <p:nvSpPr>
          <p:cNvPr id="14" name="圆角矩形标注 15">
            <a:extLst>
              <a:ext uri="{FF2B5EF4-FFF2-40B4-BE49-F238E27FC236}">
                <a16:creationId xmlns:a16="http://schemas.microsoft.com/office/drawing/2014/main" id="{93E4798F-159A-4DFA-A229-45269468658E}"/>
              </a:ext>
            </a:extLst>
          </p:cNvPr>
          <p:cNvSpPr/>
          <p:nvPr/>
        </p:nvSpPr>
        <p:spPr>
          <a:xfrm>
            <a:off x="4531358" y="6357454"/>
            <a:ext cx="4826000" cy="454270"/>
          </a:xfrm>
          <a:prstGeom prst="wedgeRoundRectCallout">
            <a:avLst>
              <a:gd name="adj1" fmla="val 24685"/>
              <a:gd name="adj2" fmla="val -152705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Pane</a:t>
            </a:r>
            <a:r>
              <a:rPr lang="zh-CN" altLang="en-US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用作容器，里面可包含很多</a:t>
            </a:r>
            <a:r>
              <a:rPr lang="en-US" altLang="zh-CN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Node</a:t>
            </a:r>
            <a:r>
              <a:rPr lang="zh-CN" altLang="en-US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（如</a:t>
            </a:r>
            <a:r>
              <a:rPr lang="en-US" altLang="zh-CN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Pane</a:t>
            </a:r>
            <a:r>
              <a:rPr lang="zh-CN" altLang="en-US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UI</a:t>
            </a:r>
            <a:r>
              <a:rPr lang="zh-CN" altLang="en-US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组件）。注意</a:t>
            </a:r>
            <a:r>
              <a:rPr lang="en-US" altLang="zh-CN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Pane</a:t>
            </a:r>
            <a:r>
              <a:rPr lang="zh-CN" altLang="en-US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和</a:t>
            </a:r>
            <a:r>
              <a:rPr lang="en-US" altLang="zh-CN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Node</a:t>
            </a:r>
            <a:r>
              <a:rPr lang="zh-CN" altLang="en-US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之间的组合关系（菱形符号）</a:t>
            </a:r>
          </a:p>
        </p:txBody>
      </p:sp>
      <p:sp>
        <p:nvSpPr>
          <p:cNvPr id="15" name="圆角矩形标注 15">
            <a:extLst>
              <a:ext uri="{FF2B5EF4-FFF2-40B4-BE49-F238E27FC236}">
                <a16:creationId xmlns:a16="http://schemas.microsoft.com/office/drawing/2014/main" id="{85DF53B4-1885-4721-A1DF-6E20A7A6169D}"/>
              </a:ext>
            </a:extLst>
          </p:cNvPr>
          <p:cNvSpPr/>
          <p:nvPr/>
        </p:nvSpPr>
        <p:spPr>
          <a:xfrm>
            <a:off x="3310813" y="1795774"/>
            <a:ext cx="2441090" cy="454270"/>
          </a:xfrm>
          <a:prstGeom prst="wedgeRoundRectCallout">
            <a:avLst>
              <a:gd name="adj1" fmla="val 82241"/>
              <a:gd name="adj2" fmla="val 104031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Stage</a:t>
            </a:r>
            <a:r>
              <a:rPr lang="zh-CN" altLang="en-US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包含多个</a:t>
            </a:r>
            <a:r>
              <a:rPr lang="en-US" altLang="zh-CN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Scene</a:t>
            </a:r>
            <a:endParaRPr lang="zh-CN" altLang="en-US" sz="1600" dirty="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6" name="圆角矩形标注 15">
            <a:extLst>
              <a:ext uri="{FF2B5EF4-FFF2-40B4-BE49-F238E27FC236}">
                <a16:creationId xmlns:a16="http://schemas.microsoft.com/office/drawing/2014/main" id="{8431C933-8BEB-4F17-BEEB-CF4CDE5470A5}"/>
              </a:ext>
            </a:extLst>
          </p:cNvPr>
          <p:cNvSpPr/>
          <p:nvPr/>
        </p:nvSpPr>
        <p:spPr>
          <a:xfrm>
            <a:off x="3041602" y="2614577"/>
            <a:ext cx="2441090" cy="662686"/>
          </a:xfrm>
          <a:prstGeom prst="wedgeRoundRectCallout">
            <a:avLst>
              <a:gd name="adj1" fmla="val 61847"/>
              <a:gd name="adj2" fmla="val 83199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Scene</a:t>
            </a:r>
            <a:r>
              <a:rPr lang="zh-CN" altLang="en-US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包含多个</a:t>
            </a:r>
            <a:r>
              <a:rPr lang="en-US" altLang="zh-CN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Parent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(Pane</a:t>
            </a:r>
            <a:r>
              <a:rPr lang="zh-CN" altLang="en-US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或</a:t>
            </a:r>
            <a:r>
              <a:rPr lang="en-US" altLang="zh-CN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Control</a:t>
            </a:r>
            <a:r>
              <a:rPr lang="zh-CN" altLang="en-US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），其中一个是</a:t>
            </a:r>
            <a:r>
              <a:rPr lang="en-US" altLang="zh-CN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root</a:t>
            </a:r>
            <a:endParaRPr lang="zh-CN" altLang="en-US" sz="1400" dirty="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7" name="圆角矩形标注 15">
            <a:extLst>
              <a:ext uri="{FF2B5EF4-FFF2-40B4-BE49-F238E27FC236}">
                <a16:creationId xmlns:a16="http://schemas.microsoft.com/office/drawing/2014/main" id="{6EB915CE-1423-4FA0-A782-45616B3BACEA}"/>
              </a:ext>
            </a:extLst>
          </p:cNvPr>
          <p:cNvSpPr/>
          <p:nvPr/>
        </p:nvSpPr>
        <p:spPr>
          <a:xfrm>
            <a:off x="6318790" y="528432"/>
            <a:ext cx="2730503" cy="454270"/>
          </a:xfrm>
          <a:prstGeom prst="wedgeRoundRectCallout">
            <a:avLst>
              <a:gd name="adj1" fmla="val 27718"/>
              <a:gd name="adj2" fmla="val 164418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凡是直接从</a:t>
            </a:r>
            <a:r>
              <a:rPr lang="en-US" altLang="zh-CN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Node</a:t>
            </a:r>
            <a:r>
              <a:rPr lang="zh-CN" altLang="en-US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派生的没有子节点，只能加到</a:t>
            </a:r>
            <a:r>
              <a:rPr lang="en-US" altLang="zh-CN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Parent</a:t>
            </a:r>
            <a:r>
              <a:rPr lang="zh-CN" altLang="en-US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里</a:t>
            </a:r>
          </a:p>
        </p:txBody>
      </p:sp>
      <p:sp>
        <p:nvSpPr>
          <p:cNvPr id="18" name="圆角矩形标注 15">
            <a:extLst>
              <a:ext uri="{FF2B5EF4-FFF2-40B4-BE49-F238E27FC236}">
                <a16:creationId xmlns:a16="http://schemas.microsoft.com/office/drawing/2014/main" id="{E3D584DD-D82D-40C0-9D44-1206645E3B88}"/>
              </a:ext>
            </a:extLst>
          </p:cNvPr>
          <p:cNvSpPr/>
          <p:nvPr/>
        </p:nvSpPr>
        <p:spPr>
          <a:xfrm>
            <a:off x="4531358" y="4875965"/>
            <a:ext cx="2624882" cy="454270"/>
          </a:xfrm>
          <a:prstGeom prst="wedgeRoundRectCallout">
            <a:avLst>
              <a:gd name="adj1" fmla="val 27302"/>
              <a:gd name="adj2" fmla="val -79366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凡是从</a:t>
            </a:r>
            <a:r>
              <a:rPr lang="en-US" altLang="zh-CN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Parent</a:t>
            </a:r>
            <a:r>
              <a:rPr lang="zh-CN" altLang="en-US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派生的都是可以有子节点的（</a:t>
            </a:r>
            <a:r>
              <a:rPr lang="en-US" altLang="zh-CN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Pane</a:t>
            </a:r>
            <a:r>
              <a:rPr lang="zh-CN" altLang="en-US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Control</a:t>
            </a:r>
            <a:r>
              <a:rPr lang="zh-CN" altLang="en-US" sz="1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）</a:t>
            </a:r>
          </a:p>
        </p:txBody>
      </p:sp>
      <p:sp>
        <p:nvSpPr>
          <p:cNvPr id="19" name="圆角矩形标注 15">
            <a:extLst>
              <a:ext uri="{FF2B5EF4-FFF2-40B4-BE49-F238E27FC236}">
                <a16:creationId xmlns:a16="http://schemas.microsoft.com/office/drawing/2014/main" id="{B283F642-A9CC-4DFC-A944-CFB56FF627A0}"/>
              </a:ext>
            </a:extLst>
          </p:cNvPr>
          <p:cNvSpPr/>
          <p:nvPr/>
        </p:nvSpPr>
        <p:spPr>
          <a:xfrm>
            <a:off x="3134921" y="1159238"/>
            <a:ext cx="2441090" cy="454270"/>
          </a:xfrm>
          <a:prstGeom prst="wedgeRoundRectCallout">
            <a:avLst>
              <a:gd name="adj1" fmla="val -70643"/>
              <a:gd name="adj2" fmla="val 57219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Stage</a:t>
            </a:r>
            <a:r>
              <a:rPr lang="zh-CN" altLang="en-US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就是窗口</a:t>
            </a:r>
            <a:endParaRPr lang="en-US" altLang="zh-CN" sz="1600" dirty="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  <a:p>
            <a:pPr algn="ctr"/>
            <a:r>
              <a:rPr lang="zh-CN" altLang="en-US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里面包含</a:t>
            </a:r>
            <a:r>
              <a:rPr lang="en-US" altLang="zh-CN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Scene</a:t>
            </a:r>
            <a:endParaRPr lang="zh-CN" altLang="en-US" sz="1600" dirty="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753DB39-D24D-4A32-A44D-9A847EC106DE}"/>
              </a:ext>
            </a:extLst>
          </p:cNvPr>
          <p:cNvSpPr txBox="1"/>
          <p:nvPr/>
        </p:nvSpPr>
        <p:spPr>
          <a:xfrm>
            <a:off x="145692" y="3422409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界面元素的包含关系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3DD51B6-301F-4CD5-8141-90A8B8B101F0}"/>
              </a:ext>
            </a:extLst>
          </p:cNvPr>
          <p:cNvSpPr txBox="1"/>
          <p:nvPr/>
        </p:nvSpPr>
        <p:spPr>
          <a:xfrm>
            <a:off x="9496133" y="6477032"/>
            <a:ext cx="2239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JavaFX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主要类的继承关系</a:t>
            </a:r>
          </a:p>
        </p:txBody>
      </p:sp>
    </p:spTree>
  </p:cSld>
  <p:clrMapOvr>
    <a:masterClrMapping/>
  </p:clrMapOvr>
  <p:transition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438275" y="347663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rmAutofit fontScale="90000" lnSpcReduction="20000"/>
          </a:bodyPr>
          <a:lstStyle/>
          <a:p>
            <a:pPr eaLnBrk="1" hangingPunct="1"/>
            <a:r>
              <a:rPr lang="zh-CN" dirty="0">
                <a:sym typeface="+mn-ea"/>
              </a:rPr>
              <a:t>面板、</a:t>
            </a:r>
            <a:r>
              <a:rPr lang="en-US" altLang="zh-CN" dirty="0">
                <a:sym typeface="+mn-ea"/>
              </a:rPr>
              <a:t>UI</a:t>
            </a:r>
            <a:r>
              <a:rPr lang="zh-CN" altLang="en-US" dirty="0">
                <a:sym typeface="+mn-ea"/>
              </a:rPr>
              <a:t>组件以及形状</a:t>
            </a:r>
            <a:endParaRPr dirty="0"/>
          </a:p>
        </p:txBody>
      </p:sp>
      <p:sp>
        <p:nvSpPr>
          <p:cNvPr id="10" name="文本框 9"/>
          <p:cNvSpPr txBox="1"/>
          <p:nvPr/>
        </p:nvSpPr>
        <p:spPr>
          <a:xfrm>
            <a:off x="3318110" y="1680392"/>
            <a:ext cx="849797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Stage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Scene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Scene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里面的可视化控件之间的包含关系形成了树状关系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0" y="266337"/>
            <a:ext cx="1221831" cy="1008380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14.3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8CB541D0-EB57-46B5-9ADF-F06CF48A6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741" y="1680392"/>
            <a:ext cx="2927107" cy="182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228E241-3CF4-4643-8EB1-48076D6DDD1C}"/>
              </a:ext>
            </a:extLst>
          </p:cNvPr>
          <p:cNvSpPr txBox="1"/>
          <p:nvPr/>
        </p:nvSpPr>
        <p:spPr>
          <a:xfrm>
            <a:off x="4622800" y="2197394"/>
            <a:ext cx="16459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B731ED6-66A3-4483-A704-5F1D95BF6279}"/>
              </a:ext>
            </a:extLst>
          </p:cNvPr>
          <p:cNvSpPr txBox="1"/>
          <p:nvPr/>
        </p:nvSpPr>
        <p:spPr>
          <a:xfrm>
            <a:off x="4622800" y="3357342"/>
            <a:ext cx="16459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30FFDC4-C1D9-4CD6-849A-C0F864CB5472}"/>
              </a:ext>
            </a:extLst>
          </p:cNvPr>
          <p:cNvSpPr txBox="1"/>
          <p:nvPr/>
        </p:nvSpPr>
        <p:spPr>
          <a:xfrm>
            <a:off x="4622800" y="5219936"/>
            <a:ext cx="16459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Pane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B5DD9A8-60AC-43E5-9EDB-0F2A192BDBD1}"/>
              </a:ext>
            </a:extLst>
          </p:cNvPr>
          <p:cNvSpPr txBox="1"/>
          <p:nvPr/>
        </p:nvSpPr>
        <p:spPr>
          <a:xfrm>
            <a:off x="3149600" y="6103856"/>
            <a:ext cx="16459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TextField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35865D2-D0F1-410D-8BBD-327FF792FA9C}"/>
              </a:ext>
            </a:extLst>
          </p:cNvPr>
          <p:cNvSpPr txBox="1"/>
          <p:nvPr/>
        </p:nvSpPr>
        <p:spPr>
          <a:xfrm>
            <a:off x="6485890" y="6103856"/>
            <a:ext cx="16459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0D7A9E8-3A7F-40F4-AC6E-140104BA6FD6}"/>
              </a:ext>
            </a:extLst>
          </p:cNvPr>
          <p:cNvCxnSpPr>
            <a:stCxn id="4" idx="2"/>
            <a:endCxn id="20" idx="0"/>
          </p:cNvCxnSpPr>
          <p:nvPr/>
        </p:nvCxnSpPr>
        <p:spPr>
          <a:xfrm>
            <a:off x="5445760" y="2566726"/>
            <a:ext cx="0" cy="790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FF8D1DC-69E6-4E47-860D-DCC969E1E47A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5445760" y="3726674"/>
            <a:ext cx="0" cy="149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9208FE7-8702-4F50-8943-5A575EFDDEAA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3972560" y="5589268"/>
            <a:ext cx="1473200" cy="514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1032CB9C-EE94-4A66-8F2A-6A2D35F40BB5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>
            <a:off x="5445760" y="5589268"/>
            <a:ext cx="1863090" cy="514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EDDAA950-CB40-4695-B3FA-1E94E64796CE}"/>
              </a:ext>
            </a:extLst>
          </p:cNvPr>
          <p:cNvSpPr/>
          <p:nvPr/>
        </p:nvSpPr>
        <p:spPr>
          <a:xfrm>
            <a:off x="6485890" y="4255335"/>
            <a:ext cx="55258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①Pane root = </a:t>
            </a:r>
            <a:r>
              <a:rPr lang="en-US" altLang="zh-CN" sz="1600" dirty="0" err="1"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loader.load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();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从</a:t>
            </a:r>
            <a:r>
              <a:rPr lang="en-US" altLang="zh-CN" sz="1600" dirty="0" err="1"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fxml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加载所有的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UI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组件，</a:t>
            </a:r>
            <a:endParaRPr lang="en-US" altLang="zh-CN" sz="1600" dirty="0">
              <a:latin typeface="华文新魏" panose="02010800040101010101" pitchFamily="2" charset="-122"/>
              <a:ea typeface="华文新魏" panose="02010800040101010101" pitchFamily="2" charset="-122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root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就是</a:t>
            </a:r>
            <a:r>
              <a:rPr lang="en-US" altLang="zh-CN" sz="1600" dirty="0" err="1"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fxml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文件里的根节点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Pane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，</a:t>
            </a:r>
            <a:r>
              <a:rPr lang="en-US" altLang="zh-CN" sz="1600" dirty="0" err="1"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TextField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和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Button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在</a:t>
            </a:r>
            <a:endParaRPr lang="en-US" altLang="zh-CN" sz="1600" dirty="0">
              <a:latin typeface="华文新魏" panose="02010800040101010101" pitchFamily="2" charset="-122"/>
              <a:ea typeface="华文新魏" panose="02010800040101010101" pitchFamily="2" charset="-122"/>
              <a:cs typeface="Courier New" panose="02070309020205020404" pitchFamily="49" charset="0"/>
            </a:endParaRPr>
          </a:p>
          <a:p>
            <a:r>
              <a:rPr lang="en-US" altLang="zh-CN" sz="1600" dirty="0" err="1"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fxml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里是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Pane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的子节点。因此这条语句构建了下面的子树。</a:t>
            </a:r>
            <a:endParaRPr lang="en-US" altLang="zh-CN" sz="1600" dirty="0">
              <a:latin typeface="华文新魏" panose="02010800040101010101" pitchFamily="2" charset="-122"/>
              <a:ea typeface="华文新魏" panose="0201080004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040BC3E-1BC8-4081-BD80-5B1D06BD40CB}"/>
              </a:ext>
            </a:extLst>
          </p:cNvPr>
          <p:cNvSpPr/>
          <p:nvPr/>
        </p:nvSpPr>
        <p:spPr>
          <a:xfrm>
            <a:off x="6676150" y="3249620"/>
            <a:ext cx="40286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altLang="zh-CN" sz="1600" dirty="0"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②Scene scene = new Scene(</a:t>
            </a:r>
            <a:r>
              <a:rPr lang="nn-NO" altLang="zh-CN" sz="16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root</a:t>
            </a:r>
            <a:r>
              <a:rPr lang="nn-NO" altLang="zh-CN" sz="1600" dirty="0"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,400,600);</a:t>
            </a:r>
          </a:p>
          <a:p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把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Pane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开始的子树放进去</a:t>
            </a:r>
            <a:endParaRPr lang="en-US" altLang="zh-CN" sz="1600" dirty="0">
              <a:latin typeface="华文新魏" panose="02010800040101010101" pitchFamily="2" charset="-122"/>
              <a:ea typeface="华文新魏" panose="0201080004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D52413E-B375-4804-B339-42072B2A90A4}"/>
              </a:ext>
            </a:extLst>
          </p:cNvPr>
          <p:cNvSpPr/>
          <p:nvPr/>
        </p:nvSpPr>
        <p:spPr>
          <a:xfrm>
            <a:off x="6594634" y="2099099"/>
            <a:ext cx="30235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altLang="zh-CN" sz="1600" dirty="0"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③primaryStage.setScene(</a:t>
            </a:r>
            <a:r>
              <a:rPr lang="nn-NO" altLang="zh-CN" sz="16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scene</a:t>
            </a:r>
            <a:r>
              <a:rPr lang="nn-NO" altLang="zh-CN" sz="1600" dirty="0"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);</a:t>
            </a:r>
          </a:p>
          <a:p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设置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Stage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的第一个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Scene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41F54A0D-339F-4AC1-B0C1-D5F60058AF11}"/>
              </a:ext>
            </a:extLst>
          </p:cNvPr>
          <p:cNvCxnSpPr/>
          <p:nvPr/>
        </p:nvCxnSpPr>
        <p:spPr>
          <a:xfrm flipH="1">
            <a:off x="7674562" y="2382060"/>
            <a:ext cx="1235522" cy="975282"/>
          </a:xfrm>
          <a:prstGeom prst="straightConnector1">
            <a:avLst/>
          </a:prstGeom>
          <a:ln w="15875"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C7B712E5-2191-4A10-A46A-562178AE4CCC}"/>
              </a:ext>
            </a:extLst>
          </p:cNvPr>
          <p:cNvCxnSpPr>
            <a:cxnSpLocks/>
          </p:cNvCxnSpPr>
          <p:nvPr/>
        </p:nvCxnSpPr>
        <p:spPr>
          <a:xfrm flipH="1">
            <a:off x="7358513" y="3542007"/>
            <a:ext cx="2029419" cy="855504"/>
          </a:xfrm>
          <a:prstGeom prst="straightConnector1">
            <a:avLst/>
          </a:prstGeom>
          <a:ln w="15875"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6945D8D5-FC8D-4CF9-AC5E-DC41512F360F}"/>
              </a:ext>
            </a:extLst>
          </p:cNvPr>
          <p:cNvSpPr/>
          <p:nvPr/>
        </p:nvSpPr>
        <p:spPr>
          <a:xfrm>
            <a:off x="2190307" y="5086332"/>
            <a:ext cx="7049386" cy="1719192"/>
          </a:xfrm>
          <a:prstGeom prst="rect">
            <a:avLst/>
          </a:prstGeom>
          <a:solidFill>
            <a:srgbClr val="20517C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8697092-A35D-4012-B653-83CF0F41240D}"/>
              </a:ext>
            </a:extLst>
          </p:cNvPr>
          <p:cNvSpPr/>
          <p:nvPr/>
        </p:nvSpPr>
        <p:spPr>
          <a:xfrm>
            <a:off x="7358513" y="5426335"/>
            <a:ext cx="4030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这个子树里每个节点的祖先类是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Node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7F326FD-278C-4345-88D0-1DCF7DCFA93A}"/>
              </a:ext>
            </a:extLst>
          </p:cNvPr>
          <p:cNvSpPr/>
          <p:nvPr/>
        </p:nvSpPr>
        <p:spPr>
          <a:xfrm>
            <a:off x="59333" y="5147308"/>
            <a:ext cx="39666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如果需要在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Pane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里加入更多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UI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组件</a:t>
            </a:r>
            <a:endParaRPr lang="en-US" altLang="zh-CN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fxml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文件的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Pane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节点里添加子节点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A029865-B921-4A05-BCE6-48458267556E}"/>
              </a:ext>
            </a:extLst>
          </p:cNvPr>
          <p:cNvSpPr/>
          <p:nvPr/>
        </p:nvSpPr>
        <p:spPr>
          <a:xfrm>
            <a:off x="0" y="4023596"/>
            <a:ext cx="35310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注意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Pane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作为容器，负责里面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UI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组件的布局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(Layout). Pane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可以相互嵌套，实现任意复杂的布局。</a:t>
            </a:r>
            <a:endParaRPr lang="zh-CN" altLang="en-US" dirty="0"/>
          </a:p>
        </p:txBody>
      </p:sp>
      <p:sp>
        <p:nvSpPr>
          <p:cNvPr id="48" name="箭头: 右 47">
            <a:extLst>
              <a:ext uri="{FF2B5EF4-FFF2-40B4-BE49-F238E27FC236}">
                <a16:creationId xmlns:a16="http://schemas.microsoft.com/office/drawing/2014/main" id="{CB55D958-96EB-4180-8492-2E48A486C31F}"/>
              </a:ext>
            </a:extLst>
          </p:cNvPr>
          <p:cNvSpPr/>
          <p:nvPr/>
        </p:nvSpPr>
        <p:spPr>
          <a:xfrm rot="1280120">
            <a:off x="3373120" y="3357342"/>
            <a:ext cx="1032508" cy="496887"/>
          </a:xfrm>
          <a:prstGeom prst="rightArrow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947F2B5-3F69-48A0-9F36-90018999745B}"/>
              </a:ext>
            </a:extLst>
          </p:cNvPr>
          <p:cNvSpPr/>
          <p:nvPr/>
        </p:nvSpPr>
        <p:spPr>
          <a:xfrm>
            <a:off x="2200467" y="1179007"/>
            <a:ext cx="971296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JavaFX API</a:t>
            </a:r>
            <a:r>
              <a:rPr lang="zh-CN" altLang="en-US" dirty="0"/>
              <a:t>：</a:t>
            </a:r>
            <a:r>
              <a:rPr lang="en-US" altLang="zh-CN" dirty="0">
                <a:hlinkClick r:id="rId3"/>
              </a:rPr>
              <a:t>https://docs.oracle.com/javafx/2/api/index.html?overview-summary.html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7637162"/>
      </p:ext>
    </p:extLst>
  </p:cSld>
  <p:clrMapOvr>
    <a:masterClrMapping/>
  </p:clrMapOvr>
  <p:transition>
    <p:push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2213"/>
  <p:tag name="MH_LIBRARY" val="GRAPHIC"/>
  <p:tag name="MH_TYPE" val="SubTitle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2213"/>
  <p:tag name="MH_LIBRARY" val="GRAPHIC"/>
  <p:tag name="MH_TYPE" val="Other"/>
  <p:tag name="MH_ORDER" val="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2213"/>
  <p:tag name="MH_LIBRARY" val="GRAPHIC"/>
  <p:tag name="MH_TYPE" val="Other"/>
  <p:tag name="MH_ORDER" val="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2213"/>
  <p:tag name="MH_LIBRARY" val="GRAPHIC"/>
  <p:tag name="MH_TYPE" val="Other"/>
  <p:tag name="MH_ORDER" val="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2213"/>
  <p:tag name="MH_LIBRARY" val="GRAPHIC"/>
  <p:tag name="MH_TYPE" val="Other"/>
  <p:tag name="MH_ORDER" val="1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7.1|50|18.4|11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7.5|20.4|23.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3|68.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2213"/>
  <p:tag name="MH_LIBRARY" val="GRAPHIC"/>
  <p:tag name="MH_TYPE" val="Other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2213"/>
  <p:tag name="MH_LIBRARY" val="GRAPHIC"/>
  <p:tag name="MH_TYPE" val="Other"/>
  <p:tag name="MH_ORDER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2213"/>
  <p:tag name="MH_LIBRARY" val="GRAPHIC"/>
  <p:tag name="MH_TYPE" val="Other"/>
  <p:tag name="MH_ORDER" val="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2213"/>
  <p:tag name="MH_LIBRARY" val="GRAPHIC"/>
  <p:tag name="MH_TYPE" val="Other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221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2213"/>
  <p:tag name="MH_LIBRARY" val="GRAPHIC"/>
  <p:tag name="MH_TYPE" val="Other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2213"/>
  <p:tag name="MH_LIBRARY" val="GRAPHIC"/>
  <p:tag name="MH_TYPE" val="Other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2213"/>
  <p:tag name="MH_LIBRARY" val="GRAPHIC"/>
  <p:tag name="MH_TYPE" val="SubTitle"/>
  <p:tag name="MH_ORDER" val="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0517C"/>
        </a:solidFill>
        <a:ln>
          <a:noFill/>
        </a:ln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2196</TotalTime>
  <Words>5331</Words>
  <Application>Microsoft Office PowerPoint</Application>
  <PresentationFormat>宽屏</PresentationFormat>
  <Paragraphs>511</Paragraphs>
  <Slides>28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Calibri Light</vt:lpstr>
      <vt:lpstr>华文细黑</vt:lpstr>
      <vt:lpstr>华文新魏</vt:lpstr>
      <vt:lpstr>Courier New</vt:lpstr>
      <vt:lpstr>Calibri</vt:lpstr>
      <vt:lpstr>Arial</vt:lpstr>
      <vt:lpstr>微软雅黑</vt:lpstr>
      <vt:lpstr>宋体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lvxinqiao</dc:creator>
  <cp:lastModifiedBy>辜 希武</cp:lastModifiedBy>
  <cp:revision>310</cp:revision>
  <dcterms:created xsi:type="dcterms:W3CDTF">2018-01-23T14:33:00Z</dcterms:created>
  <dcterms:modified xsi:type="dcterms:W3CDTF">2022-04-10T12:10:07Z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