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8"/>
  </p:handoutMasterIdLst>
  <p:sldIdLst>
    <p:sldId id="256" r:id="rId3"/>
    <p:sldId id="425" r:id="rId4"/>
    <p:sldId id="464" r:id="rId5"/>
    <p:sldId id="465" r:id="rId6"/>
    <p:sldId id="461" r:id="rId7"/>
    <p:sldId id="444" r:id="rId9"/>
    <p:sldId id="466" r:id="rId10"/>
    <p:sldId id="439" r:id="rId11"/>
    <p:sldId id="363" r:id="rId12"/>
    <p:sldId id="307" r:id="rId13"/>
    <p:sldId id="263" r:id="rId14"/>
    <p:sldId id="469" r:id="rId15"/>
    <p:sldId id="265" r:id="rId16"/>
    <p:sldId id="468" r:id="rId17"/>
    <p:sldId id="470" r:id="rId18"/>
    <p:sldId id="467" r:id="rId19"/>
    <p:sldId id="267" r:id="rId20"/>
    <p:sldId id="268" r:id="rId21"/>
    <p:sldId id="429" r:id="rId22"/>
    <p:sldId id="471" r:id="rId23"/>
    <p:sldId id="448" r:id="rId24"/>
    <p:sldId id="433" r:id="rId25"/>
    <p:sldId id="458" r:id="rId26"/>
    <p:sldId id="436" r:id="rId27"/>
    <p:sldId id="435" r:id="rId28"/>
    <p:sldId id="447" r:id="rId29"/>
    <p:sldId id="459" r:id="rId30"/>
    <p:sldId id="472" r:id="rId31"/>
    <p:sldId id="473" r:id="rId32"/>
    <p:sldId id="476" r:id="rId33"/>
    <p:sldId id="474" r:id="rId34"/>
    <p:sldId id="475" r:id="rId35"/>
    <p:sldId id="462" r:id="rId36"/>
    <p:sldId id="463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rgbClr val="FF00FF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99CCFF"/>
    <a:srgbClr val="CCFFFF"/>
    <a:srgbClr val="FF00FF"/>
    <a:srgbClr val="FF6600"/>
    <a:srgbClr val="B03C1C"/>
    <a:srgbClr val="C14C0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5031" autoAdjust="0"/>
  </p:normalViewPr>
  <p:slideViewPr>
    <p:cSldViewPr>
      <p:cViewPr varScale="1">
        <p:scale>
          <a:sx n="82" d="100"/>
          <a:sy n="82" d="100"/>
        </p:scale>
        <p:origin x="1368" y="62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6"/>
    </p:cViewPr>
  </p:sorterViewPr>
  <p:notesViewPr>
    <p:cSldViewPr>
      <p:cViewPr varScale="1">
        <p:scale>
          <a:sx n="49" d="100"/>
          <a:sy n="49" d="100"/>
        </p:scale>
        <p:origin x="-1884" y="-102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3B90BF-B46B-480A-8214-F5715A4824C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DB5EB6-3570-41BA-A830-F5AEEB561C7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/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/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/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713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55714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AC1676-E800-4DB1-90C8-4CB8DF6D47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2" name="Arc 8"/>
          <p:cNvSpPr/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Picture 13" descr="new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5" descr="logo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6" descr="图片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66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rgbClr val="000066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x86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汇编语言程序设计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75147" y="2556193"/>
            <a:ext cx="84969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  <a:endParaRPr lang="en-US" altLang="zh-CN" sz="3200" b="1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42988" y="3429000"/>
            <a:ext cx="756126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tx1"/>
                </a:solidFill>
              </a:rPr>
              <a:t>李 海 波</a:t>
            </a:r>
            <a:endParaRPr lang="zh-CN" altLang="en-US" sz="3600" b="1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lihaibo@hust.edu.cn</a:t>
            </a:r>
            <a:endParaRPr lang="en-US" altLang="zh-CN" sz="36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eaLnBrk="1" hangingPunct="1"/>
            <a:endParaRPr lang="en-US" altLang="zh-CN" sz="36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eaLnBrk="1" hangingPunct="1"/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华中科技大学 计算机科学与技术学院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Tahoma" panose="020B0604030504040204" pitchFamily="34" charset="0"/>
              </a:rPr>
              <a:t>国家精品课程</a:t>
            </a:r>
            <a:endParaRPr lang="zh-CN" alt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8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1.1.1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机器语言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401" name="Group 33"/>
          <p:cNvGrpSpPr/>
          <p:nvPr/>
        </p:nvGrpSpPr>
        <p:grpSpPr bwMode="auto">
          <a:xfrm>
            <a:off x="684213" y="2420938"/>
            <a:ext cx="6767512" cy="2305050"/>
            <a:chOff x="567" y="2341"/>
            <a:chExt cx="3903" cy="1452"/>
          </a:xfrm>
        </p:grpSpPr>
        <p:sp>
          <p:nvSpPr>
            <p:cNvPr id="26631" name="Rectangle 30"/>
            <p:cNvSpPr>
              <a:spLocks noChangeArrowheads="1"/>
            </p:cNvSpPr>
            <p:nvPr/>
          </p:nvSpPr>
          <p:spPr bwMode="auto">
            <a:xfrm>
              <a:off x="1836" y="2341"/>
              <a:ext cx="2041" cy="3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Text Box 11"/>
            <p:cNvSpPr txBox="1">
              <a:spLocks noChangeArrowheads="1"/>
            </p:cNvSpPr>
            <p:nvPr/>
          </p:nvSpPr>
          <p:spPr bwMode="auto">
            <a:xfrm>
              <a:off x="567" y="3058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明确了运算种类。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Text Box 13"/>
            <p:cNvSpPr txBox="1">
              <a:spLocks noChangeArrowheads="1"/>
            </p:cNvSpPr>
            <p:nvPr/>
          </p:nvSpPr>
          <p:spPr bwMode="auto">
            <a:xfrm>
              <a:off x="567" y="3466"/>
              <a:ext cx="3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地址码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指出了操作数和结果存放的位置。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Text Box 29"/>
            <p:cNvSpPr txBox="1">
              <a:spLocks noChangeArrowheads="1"/>
            </p:cNvSpPr>
            <p:nvPr/>
          </p:nvSpPr>
          <p:spPr bwMode="auto">
            <a:xfrm>
              <a:off x="1895" y="2366"/>
              <a:ext cx="216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操作码      地址码</a:t>
              </a:r>
              <a:endPara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35" name="Line 31"/>
            <p:cNvSpPr>
              <a:spLocks noChangeShapeType="1"/>
            </p:cNvSpPr>
            <p:nvPr/>
          </p:nvSpPr>
          <p:spPr bwMode="auto">
            <a:xfrm>
              <a:off x="2879" y="2341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28" name="Text Box 32"/>
          <p:cNvSpPr txBox="1">
            <a:spLocks noChangeArrowheads="1"/>
          </p:cNvSpPr>
          <p:nvPr/>
        </p:nvSpPr>
        <p:spPr bwMode="auto">
          <a:xfrm>
            <a:off x="971550" y="1700213"/>
            <a:ext cx="417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机器指令的一般形式：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755650" y="5013325"/>
            <a:ext cx="75612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思考：          </a:t>
            </a:r>
            <a:endParaRPr lang="zh-CN" altLang="en-US" sz="2800" b="1"/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827088" y="5661025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语句 </a:t>
            </a:r>
            <a:r>
              <a:rPr lang="en-US" altLang="zh-CN" sz="2800" b="1"/>
              <a:t>Z = X + Y; </a:t>
            </a:r>
            <a:r>
              <a:rPr lang="zh-CN" altLang="en-US" sz="2800" b="1"/>
              <a:t>形成的指令应是什么样的？</a:t>
            </a:r>
            <a:endParaRPr lang="zh-CN" altLang="en-US" sz="28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4" grpId="0" bldLvl="0" animBg="1"/>
      <p:bldP spid="5840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87362" y="1382713"/>
            <a:ext cx="8169275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例：将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中的内容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置为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C7 45 F8 0A 00 00 00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979613" y="2783160"/>
            <a:ext cx="25304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1100  0111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0100  0101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1111  1000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0000  1010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0000  0000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……………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50825" y="5328196"/>
            <a:ext cx="838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07988" y="5377408"/>
            <a:ext cx="4572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1550988" y="5377408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2770188" y="5377408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989388" y="5377408"/>
            <a:ext cx="4572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675188" y="5377408"/>
            <a:ext cx="4572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5508625" y="5301208"/>
            <a:ext cx="4763" cy="5762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741988" y="5377408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961188" y="5377408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7570788" y="5377408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8101013" y="5399633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655622" y="2944667"/>
            <a:ext cx="1081087" cy="2270125"/>
          </a:xfrm>
          <a:custGeom>
            <a:avLst/>
            <a:gdLst>
              <a:gd name="T0" fmla="*/ 37891148 w 21600"/>
              <a:gd name="T1" fmla="*/ 0 h 21600"/>
              <a:gd name="T2" fmla="*/ 37891148 w 21600"/>
              <a:gd name="T3" fmla="*/ 134293238 h 21600"/>
              <a:gd name="T4" fmla="*/ 8108803 w 21600"/>
              <a:gd name="T5" fmla="*/ 238586459 h 21600"/>
              <a:gd name="T6" fmla="*/ 54108755 w 21600"/>
              <a:gd name="T7" fmla="*/ 671466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655622" y="6033121"/>
            <a:ext cx="73003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在不同程序中，相同语句的编码不一定相同；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变量的地址不是固定的。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1.1.1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机器语言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903788" y="2012050"/>
            <a:ext cx="403542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思考题：计算机是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的世界，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串可代表什么含义？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0A 00 00 00 -&gt; 10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F8 -&gt; -8 ,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局部变量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在栈中的位置；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45 -&gt;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寻址方式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C7 -&gt;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操作码</a:t>
            </a:r>
            <a:endParaRPr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1005723" y="5377408"/>
            <a:ext cx="4572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2117725" y="5379293"/>
            <a:ext cx="4572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6346825" y="5393914"/>
            <a:ext cx="4572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3386625" y="5404396"/>
            <a:ext cx="4572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8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1.1.1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机器语言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Text Box 32"/>
          <p:cNvSpPr txBox="1">
            <a:spLocks noChangeArrowheads="1"/>
          </p:cNvSpPr>
          <p:nvPr/>
        </p:nvSpPr>
        <p:spPr bwMode="auto">
          <a:xfrm>
            <a:off x="2117725" y="2060848"/>
            <a:ext cx="4176713" cy="168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机器语言程序 太难读了！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机器语言程序 太难写了！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1.1.2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汇编语言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611188" y="1614488"/>
            <a:ext cx="3820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机器语言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&gt;&gt;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汇编语言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2636912"/>
            <a:ext cx="77770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10;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00251828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C7 45 F8 0A 00 00 00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dword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[ebp-8],0Ah 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= 20;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0025182F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C7 45 EC 14 00 00 00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dword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[ebp-14h],14h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= 3 * x + 6 * y+ 4*8;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00251836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6B 45 F8 03      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eax,dword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[ebp-8],3  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0025183A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6B 4D EC 06   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ecx,dword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[ebp-14h],6  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0025183E  8D 54 08 20           lea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,[eax+ecx+20h]  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00251842  89 55 E0                 mov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dword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[ebp-20h],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1503" y="1601222"/>
            <a:ext cx="219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反汇编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165100">
                  <a:schemeClr val="accent1">
                    <a:alpha val="9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1.1.2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汇编语言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76" y="1268760"/>
            <a:ext cx="219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操作提示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165100">
                  <a:schemeClr val="accent1">
                    <a:alpha val="9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59" y="1775518"/>
            <a:ext cx="8335882" cy="45365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750" y="6334780"/>
            <a:ext cx="46803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调试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-》</a:t>
            </a:r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窗口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-》</a:t>
            </a:r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反汇编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165100">
                  <a:schemeClr val="accent1">
                    <a:alpha val="9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1.1.2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汇编语言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76" y="1268760"/>
            <a:ext cx="219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操作提示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165100">
                  <a:schemeClr val="accent1">
                    <a:alpha val="9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4789514"/>
            <a:ext cx="367221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反汇编窗口下，有查看选项。勾选不同的项目，看到的信息有所差异。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165100">
                  <a:schemeClr val="accent1">
                    <a:alpha val="9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260" y="1772816"/>
            <a:ext cx="7715306" cy="1052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9" y="3140968"/>
            <a:ext cx="7875448" cy="12241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67" y="4459930"/>
            <a:ext cx="4013809" cy="2145466"/>
          </a:xfrm>
          <a:prstGeom prst="rect">
            <a:avLst/>
          </a:prstGeom>
        </p:spPr>
      </p:pic>
    </p:spTree>
  </p:cSld>
  <p:clrMapOvr>
    <a:masterClrMapping/>
  </p:clrMapOvr>
  <p:transition spd="med"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11188" y="2204864"/>
            <a:ext cx="792003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汇编语言：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用记忆符号书写的、其主要操作与机器指令基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本一一对应的、并遵循一定语法规则的语言。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汇编源程序：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用汇编语言编写的程序。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1.1.2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汇编语言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611188" y="161448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符号：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指令助记符、符号地址、标号、伪指令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ChangeArrowheads="1"/>
          </p:cNvSpPr>
          <p:nvPr/>
        </p:nvSpPr>
        <p:spPr bwMode="auto">
          <a:xfrm>
            <a:off x="2811463" y="4724548"/>
            <a:ext cx="3200400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汇编程序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699" name="Text Box 20"/>
          <p:cNvSpPr txBox="1">
            <a:spLocks noChangeArrowheads="1"/>
          </p:cNvSpPr>
          <p:nvPr/>
        </p:nvSpPr>
        <p:spPr bwMode="auto">
          <a:xfrm>
            <a:off x="539750" y="4797573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汇编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源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程序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0" name="Text Box 21"/>
          <p:cNvSpPr txBox="1">
            <a:spLocks noChangeArrowheads="1"/>
          </p:cNvSpPr>
          <p:nvPr/>
        </p:nvSpPr>
        <p:spPr bwMode="auto">
          <a:xfrm>
            <a:off x="6096000" y="4449911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机器语言程序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1" name="Text Box 22"/>
          <p:cNvSpPr txBox="1">
            <a:spLocks noChangeArrowheads="1"/>
          </p:cNvSpPr>
          <p:nvPr/>
        </p:nvSpPr>
        <p:spPr bwMode="auto">
          <a:xfrm>
            <a:off x="6156325" y="4942036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（目标程序）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2" name="AutoShape 24"/>
          <p:cNvSpPr>
            <a:spLocks noChangeArrowheads="1"/>
          </p:cNvSpPr>
          <p:nvPr/>
        </p:nvSpPr>
        <p:spPr bwMode="auto">
          <a:xfrm>
            <a:off x="6227763" y="5516711"/>
            <a:ext cx="2370137" cy="914400"/>
          </a:xfrm>
          <a:prstGeom prst="wave">
            <a:avLst>
              <a:gd name="adj1" fmla="val 20644"/>
              <a:gd name="adj2" fmla="val 100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27"/>
          <p:cNvSpPr>
            <a:spLocks noChangeArrowheads="1"/>
          </p:cNvSpPr>
          <p:nvPr/>
        </p:nvSpPr>
        <p:spPr bwMode="auto">
          <a:xfrm>
            <a:off x="468313" y="5538936"/>
            <a:ext cx="2297112" cy="914400"/>
          </a:xfrm>
          <a:prstGeom prst="wave">
            <a:avLst>
              <a:gd name="adj1" fmla="val 20644"/>
              <a:gd name="adj2" fmla="val 10000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31"/>
          <p:cNvSpPr>
            <a:spLocks noChangeShapeType="1"/>
          </p:cNvSpPr>
          <p:nvPr/>
        </p:nvSpPr>
        <p:spPr bwMode="auto">
          <a:xfrm>
            <a:off x="539750" y="544527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32"/>
          <p:cNvSpPr>
            <a:spLocks noChangeShapeType="1"/>
          </p:cNvSpPr>
          <p:nvPr/>
        </p:nvSpPr>
        <p:spPr bwMode="auto">
          <a:xfrm>
            <a:off x="6227763" y="5445273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Text Box 33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1.1.2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汇编语言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249" y="2088675"/>
            <a:ext cx="6271000" cy="235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10;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C7 45 F8 0A 00 00 00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dword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[ebp-8], 0Ah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dword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[x],  0Ah         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符号地址    对应的地址是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ebp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-8]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在机器码中使用的不是符号地址。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37657" y="1470136"/>
            <a:ext cx="7114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汇编源程序与反汇编程序有何差异 ？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5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5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5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5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/>
      <p:bldP spid="29700" grpId="0"/>
      <p:bldP spid="29701" grpId="0"/>
      <p:bldP spid="29702" grpId="0" animBg="1"/>
      <p:bldP spid="29703" grpId="0" animBg="1"/>
      <p:bldP spid="29705" grpId="0" animBg="1"/>
      <p:bldP spid="297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2125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伪指令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告诉汇编程序如何进行汇编工作的命令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也称为汇编控制命令。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伪指令也要写在汇编源程序中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在汇编后，它们没有对应的目标代码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1.1.2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汇编语言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5284365"/>
            <a:ext cx="7921252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问题：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语言程序中，有无类似的伪指令？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11188" y="260350"/>
            <a:ext cx="6121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</a:rPr>
              <a:t>为什么学习汇编语言？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568" y="1556792"/>
            <a:ext cx="5616624" cy="322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= 3 * x + 6 * y+ 4*8;</a:t>
            </a:r>
            <a:r>
              <a:rPr lang="nl-NL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nl-NL" altLang="zh-CN" sz="28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nl-NL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imul  eax,dword ptr [x],3  </a:t>
            </a:r>
            <a:endParaRPr lang="nl-NL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imul  ecx,dword ptr [y],6  </a:t>
            </a:r>
            <a:endParaRPr lang="es-E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lea   edx,[eax+ecx+20h]  </a:t>
            </a:r>
            <a:endParaRPr lang="pt-BR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pl-PL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pl-PL" altLang="zh-CN" sz="28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dword ptr [z],edx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6262" y="5072608"/>
            <a:ext cx="7991475" cy="112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用汇编语言写程序也很麻烦，因而向更高级的语言发展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编译器将高级语言程序翻译成机器语言程序</a:t>
            </a:r>
            <a:endParaRPr lang="zh-CN" altLang="en-US" sz="2400" b="1" dirty="0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578556" y="173038"/>
            <a:ext cx="16658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第 </a:t>
            </a:r>
            <a:r>
              <a:rPr lang="en-US" altLang="zh-CN" sz="4000" b="1" dirty="0">
                <a:solidFill>
                  <a:schemeClr val="bg1"/>
                </a:solidFill>
              </a:rPr>
              <a:t>1 </a:t>
            </a:r>
            <a:r>
              <a:rPr lang="zh-CN" altLang="en-US" sz="4000" b="1" dirty="0">
                <a:solidFill>
                  <a:schemeClr val="bg1"/>
                </a:solidFill>
              </a:rPr>
              <a:t>章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578556" y="1628800"/>
            <a:ext cx="5545137" cy="259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什么是汇编语言？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为什么学汇编语言？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如何学习汇编语言？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汇编语言源程序举例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2484438" y="173038"/>
            <a:ext cx="2951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绪论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11188" y="260350"/>
            <a:ext cx="6121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</a:rPr>
              <a:t>为什么学习汇编语言？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684213" y="1700213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解密程序、逆向工程、病毒木马分析和防止的唯一选择</a:t>
            </a:r>
            <a:endParaRPr lang="zh-CN" altLang="en-US" sz="2400" b="1" dirty="0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971550" y="3068638"/>
            <a:ext cx="6912818" cy="328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为什么调用一个函数后，能正确返回？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函数之间是如何传递参数的？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为什么局部变量的作用域只在函数内部？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递归程序如何理解？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数组越界访问是怎么回事？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指针是如何指向相应对象的？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UNION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结构是如何转换的？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684213" y="2420938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理解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语言程序的最好途径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/>
      <p:bldP spid="229381" grpId="0"/>
      <p:bldP spid="2293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4213" y="1700213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解密程序、逆向工程、病毒木马分析和防止的唯一选择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684213" y="3141663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了解操作系统运行细节的最佳方式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684213" y="3902075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特定场合下编写程序的必然选择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684213" y="466248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了解计算机工作原理和后继课程学习的基础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4213" y="2420938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理解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语言程序的最好途径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188" y="260350"/>
            <a:ext cx="6121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</a:rPr>
              <a:t>为什么学习汇编语言？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1" grpId="0"/>
      <p:bldP spid="2652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987425" y="2130425"/>
            <a:ext cx="214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语言程序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71550" y="3668713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可执行程序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7412" name="Group 5"/>
          <p:cNvGrpSpPr/>
          <p:nvPr/>
        </p:nvGrpSpPr>
        <p:grpSpPr bwMode="auto">
          <a:xfrm>
            <a:off x="1892300" y="2663825"/>
            <a:ext cx="2032000" cy="990600"/>
            <a:chOff x="1192" y="1729"/>
            <a:chExt cx="1280" cy="624"/>
          </a:xfrm>
        </p:grpSpPr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>
              <a:off x="1192" y="1729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1288" y="1873"/>
              <a:ext cx="11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rPr>
                <a:t>编译、连接</a:t>
              </a:r>
              <a:endPara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648200" y="2205038"/>
            <a:ext cx="193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编译原理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6553" name="Group 9"/>
          <p:cNvGrpSpPr/>
          <p:nvPr/>
        </p:nvGrpSpPr>
        <p:grpSpPr bwMode="auto">
          <a:xfrm>
            <a:off x="971550" y="4284663"/>
            <a:ext cx="1611313" cy="1676400"/>
            <a:chOff x="616" y="2400"/>
            <a:chExt cx="784" cy="1056"/>
          </a:xfrm>
        </p:grpSpPr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1056" y="240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0" name="Text Box 11"/>
            <p:cNvSpPr txBox="1">
              <a:spLocks noChangeArrowheads="1"/>
            </p:cNvSpPr>
            <p:nvPr/>
          </p:nvSpPr>
          <p:spPr bwMode="auto">
            <a:xfrm>
              <a:off x="616" y="3129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执行程序</a:t>
              </a:r>
              <a:endPara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4648200" y="4719638"/>
            <a:ext cx="30924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操作系统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计算机组成原理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微机接口技术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4648200" y="3133725"/>
            <a:ext cx="2876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机器语言程序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汇编语言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611188" y="155733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了解计算机工作原理和后继课程学习的基础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11188" y="260350"/>
            <a:ext cx="6121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</a:rPr>
              <a:t>为什么学习汇编语言？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 autoUpdateAnimBg="0"/>
      <p:bldP spid="236556" grpId="0" autoUpdateAnimBg="0"/>
      <p:bldP spid="23655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684213" y="2180127"/>
            <a:ext cx="717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深刻理解计算机工作的本质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</a:rPr>
              <a:t>如何学习汇编语言？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684213" y="1541463"/>
            <a:ext cx="7488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态度决定一切，兴趣是最好的老师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4213" y="2818791"/>
            <a:ext cx="8007350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语言程序设计进行关联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684213" y="1773238"/>
            <a:ext cx="6120035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语言程序设计进行关联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83568" y="2522909"/>
            <a:ext cx="78488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建构主义学习理论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         从已有的知识经验中生长出新的知识经验。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3568" y="3863950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共同点：</a:t>
            </a:r>
            <a:endParaRPr lang="en-US" altLang="zh-CN" sz="2400" b="1" dirty="0">
              <a:solidFill>
                <a:srgbClr val="FF66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        </a:t>
            </a:r>
            <a:r>
              <a:rPr lang="zh-CN" altLang="en-US" sz="2400" b="1" dirty="0">
                <a:solidFill>
                  <a:schemeClr val="tx1"/>
                </a:solidFill>
              </a:rPr>
              <a:t>程序 </a:t>
            </a:r>
            <a:r>
              <a:rPr lang="en-US" altLang="zh-CN" sz="2400" b="1" dirty="0">
                <a:solidFill>
                  <a:schemeClr val="tx1"/>
                </a:solidFill>
              </a:rPr>
              <a:t>= </a:t>
            </a:r>
            <a:r>
              <a:rPr lang="zh-CN" altLang="en-US" sz="2400" b="1" dirty="0">
                <a:solidFill>
                  <a:schemeClr val="tx1"/>
                </a:solidFill>
              </a:rPr>
              <a:t>算法</a:t>
            </a:r>
            <a:r>
              <a:rPr lang="en-US" altLang="zh-CN" sz="2400" b="1" dirty="0">
                <a:solidFill>
                  <a:schemeClr val="tx1"/>
                </a:solidFill>
              </a:rPr>
              <a:t>+</a:t>
            </a:r>
            <a:r>
              <a:rPr lang="zh-CN" altLang="en-US" sz="2400" b="1" dirty="0">
                <a:solidFill>
                  <a:schemeClr val="tx1"/>
                </a:solidFill>
              </a:rPr>
              <a:t>数据结构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差异点：</a:t>
            </a:r>
            <a:endParaRPr lang="en-US" altLang="zh-CN" sz="2400" b="1" dirty="0">
              <a:solidFill>
                <a:srgbClr val="FF6600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         更细致的描述算法，每一步只完成一件很小的任务。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        </a:t>
            </a:r>
            <a:r>
              <a:rPr lang="zh-CN" altLang="en-US" sz="2400" b="1" dirty="0">
                <a:solidFill>
                  <a:schemeClr val="tx1"/>
                </a:solidFill>
              </a:rPr>
              <a:t>回忆：</a:t>
            </a:r>
            <a:r>
              <a:rPr lang="en-US" altLang="zh-CN" sz="2400" b="1" dirty="0">
                <a:solidFill>
                  <a:schemeClr val="tx1"/>
                </a:solidFill>
              </a:rPr>
              <a:t>z=2*x+4*y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</a:rPr>
              <a:t>如何学习汇编语言？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684213" y="2180127"/>
            <a:ext cx="5687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深刻理解计算机工作的本质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684213" y="1541463"/>
            <a:ext cx="6696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态度决定一切，兴趣是最好的老师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4213" y="2818791"/>
            <a:ext cx="5832003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语言程序设计进行关联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69106" y="3555944"/>
            <a:ext cx="6063134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把握语言学习的要点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25090" y="4221854"/>
            <a:ext cx="800735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      掌握</a:t>
            </a:r>
            <a:r>
              <a:rPr lang="zh-CN" altLang="en-US" sz="2800" b="1" dirty="0">
                <a:solidFill>
                  <a:srgbClr val="FF0000"/>
                </a:solidFill>
              </a:rPr>
              <a:t>语法</a:t>
            </a:r>
            <a:r>
              <a:rPr lang="zh-CN" altLang="en-US" sz="2800" b="1" dirty="0">
                <a:solidFill>
                  <a:schemeClr val="tx1"/>
                </a:solidFill>
              </a:rPr>
              <a:t>：指令格式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关键：寻址方式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      掌握</a:t>
            </a:r>
            <a:r>
              <a:rPr lang="zh-CN" altLang="en-US" sz="2800" b="1" dirty="0">
                <a:solidFill>
                  <a:srgbClr val="FF0000"/>
                </a:solidFill>
              </a:rPr>
              <a:t>语义</a:t>
            </a:r>
            <a:r>
              <a:rPr lang="zh-CN" altLang="en-US" sz="2800" b="1" dirty="0">
                <a:solidFill>
                  <a:schemeClr val="tx1"/>
                </a:solidFill>
              </a:rPr>
              <a:t>：指令功能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关键：分类记忆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      灵活</a:t>
            </a:r>
            <a:r>
              <a:rPr lang="zh-CN" altLang="en-US" sz="2800" b="1" dirty="0">
                <a:solidFill>
                  <a:srgbClr val="FF0000"/>
                </a:solidFill>
              </a:rPr>
              <a:t>应用</a:t>
            </a:r>
            <a:r>
              <a:rPr lang="zh-CN" altLang="en-US" sz="2800" b="1" dirty="0">
                <a:solidFill>
                  <a:schemeClr val="tx1"/>
                </a:solidFill>
              </a:rPr>
              <a:t>：阅读、编写程序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关键：实践</a:t>
            </a:r>
            <a:r>
              <a:rPr lang="en-US" altLang="zh-CN" sz="2800" b="1" dirty="0">
                <a:solidFill>
                  <a:schemeClr val="tx1"/>
                </a:solidFill>
              </a:rPr>
              <a:t>)                                   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</a:rPr>
              <a:t>如何学习汇编语言？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55650" y="155733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求：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1+2+3+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+100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之和，结果放入</a:t>
            </a:r>
            <a:r>
              <a:rPr lang="en-US" altLang="zh-CN" sz="2400" dirty="0" err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eax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中。</a:t>
            </a:r>
            <a:endParaRPr lang="zh-CN" altLang="en-US" sz="24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186160"/>
            <a:ext cx="1914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和：    </a:t>
            </a:r>
            <a:r>
              <a:rPr lang="en-US" altLang="zh-CN" sz="2800" dirty="0">
                <a:solidFill>
                  <a:schemeClr val="tx1"/>
                </a:solidFill>
              </a:rPr>
              <a:t>EAX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加数：</a:t>
            </a:r>
            <a:r>
              <a:rPr lang="en-US" altLang="zh-CN" sz="2800" dirty="0">
                <a:solidFill>
                  <a:schemeClr val="tx1"/>
                </a:solidFill>
              </a:rPr>
              <a:t>EBX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1600" y="3573016"/>
            <a:ext cx="51125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=0; 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=1;ebx&lt;=100;ebx++)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eax+ebx</a:t>
            </a: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</a:rPr>
              <a:t>汇编语言源程序举例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星形: 六角 4"/>
          <p:cNvSpPr/>
          <p:nvPr/>
        </p:nvSpPr>
        <p:spPr bwMode="auto">
          <a:xfrm>
            <a:off x="971600" y="5445224"/>
            <a:ext cx="3689097" cy="794802"/>
          </a:xfrm>
          <a:prstGeom prst="star6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工程：</a:t>
            </a:r>
            <a:r>
              <a:rPr lang="en-US" altLang="zh-CN" sz="20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asm_01_01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822325" y="2060848"/>
            <a:ext cx="70620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.686P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.model flat, c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ExitProcess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proto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stdcall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: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includelib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kernel32.lib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proto c :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vararg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includelib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libcmt.lib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includelib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legacy_stdio_definitions.lib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.data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lpFmt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"%d",0ah, 0dh, 0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.stack   200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.code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55650" y="155733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：求 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1+2+3+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+99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之和，并显示。</a:t>
            </a:r>
            <a:endParaRPr lang="zh-CN" altLang="en-US" sz="24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</a:rPr>
              <a:t>汇编语言源程序举例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539552" y="1225689"/>
            <a:ext cx="785413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proc 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for (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=1;ebx&lt;=100;ebx++)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eax+ebx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mov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0     ; 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)=0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，用于存放累加和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mov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1     ; 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)=1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，用于指示当前的加数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100  ;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连续两条指令，等同于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;  if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&gt;100)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goto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exit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exit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add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; 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+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; 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+1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;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goto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exit: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invoke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lpFmt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invoke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ExitProcess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0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endp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</a:rPr>
              <a:t>汇编语言源程序举例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67544" y="1589891"/>
            <a:ext cx="7416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：输入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个有符号数到一个数组缓冲区中，然后求它们的最大值并显示该最大值。</a:t>
            </a:r>
            <a:endParaRPr lang="zh-CN" altLang="en-US" sz="24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</a:rPr>
              <a:t>汇编语言源程序举例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星形: 六角 5"/>
          <p:cNvSpPr/>
          <p:nvPr/>
        </p:nvSpPr>
        <p:spPr bwMode="auto">
          <a:xfrm>
            <a:off x="3347864" y="2634198"/>
            <a:ext cx="3689097" cy="794802"/>
          </a:xfrm>
          <a:prstGeom prst="star6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工程：</a:t>
            </a:r>
            <a:r>
              <a:rPr lang="en-US" altLang="zh-CN" sz="20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asm_01_02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539749" y="260350"/>
            <a:ext cx="54721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</a:rPr>
              <a:t>什么是汇编语言？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570540" y="1340768"/>
            <a:ext cx="78898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             //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工程：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c_example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char* 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int  x, y, z;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x = 10;     y = 20;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z = 3 * x + 6 * y+ 4*8;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("3*%d+6*%d+4*8=%d\n",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11560" y="4451555"/>
            <a:ext cx="6697116" cy="213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Question:</a:t>
            </a:r>
            <a:endParaRPr lang="en-US" altLang="zh-CN" sz="28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编译、链接，生成 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exe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文件。   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源文件、执行文件中的内容是什么样的？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如何看里面的内容？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539552" y="1556792"/>
            <a:ext cx="727273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.686P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.model flat, c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ExitProcess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proto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stdcall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: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includelib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kernel32.lib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proto c :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sbyte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: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vararg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proto c :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sbyte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: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vararg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includelib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libcmt.lib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includelib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legacy_stdio_definitions.lib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.data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lpFmt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“%d”,0ah, 0dh, 0  ;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输出格式串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"%d", 0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dd  5 dup(0)    ;  int x[5];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</a:rPr>
              <a:t>汇编语言源程序举例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395536" y="1412776"/>
            <a:ext cx="792613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.stack 200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.code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proc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;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 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;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;    do {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d",&amp;x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*4]);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 }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;    while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!=5)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mov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0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input_5num: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invoke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addr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x+ebx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*4]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5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jne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input_5num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</a:rPr>
              <a:t>汇编语言源程序举例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395536" y="1365731"/>
            <a:ext cx="799288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求最大数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先将第一个数作为最大数，放在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 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mov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x[0]      ;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x[0]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mov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1         ;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1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4        ; if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&gt;4)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goto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exit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exit           ;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结束找整个最大数的循环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x[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*4]  ; (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比当前数大或者相等，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;  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则不要做任何处理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jge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next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mov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x[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*4]  ;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x[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*4]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next: add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1      ;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ebx+1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;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goto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exit: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invoke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lpFmt,eax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invoke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ExitProcess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0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endp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</a:rPr>
              <a:t>汇编语言源程序举例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5536" y="1484784"/>
            <a:ext cx="784924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什么是机器语言？ 什么是汇编语言？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机器语言与汇编语言之间有什么关系？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机器语言程序的反汇编与汇编源程序有何差别？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机器语言程序与高级语言程序之间有什么关系？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机器语言中的核心组成成份有什么？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符号地址是什么意思？采用符号地址有何好处？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总结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552" y="1700808"/>
            <a:ext cx="78492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自学教材中 第</a:t>
            </a:r>
            <a:r>
              <a:rPr lang="en-US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19</a:t>
            </a:r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掌握 </a:t>
            </a:r>
            <a:r>
              <a:rPr lang="en-US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VS2019 </a:t>
            </a:r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开发</a:t>
            </a:r>
            <a:r>
              <a:rPr lang="en-US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程序、汇编语言程序的方法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了解调试程序的方法</a:t>
            </a:r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1188" y="333375"/>
            <a:ext cx="59050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作业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749" y="260350"/>
            <a:ext cx="54721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</a:rPr>
              <a:t>什么是汇编语言？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217" y="1418873"/>
            <a:ext cx="5429597" cy="4464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9" y="2601607"/>
            <a:ext cx="3312368" cy="32036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749" y="5961474"/>
            <a:ext cx="7748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VS2019</a:t>
            </a:r>
            <a:r>
              <a:rPr lang="zh-CN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，单击“文件”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“打开文件”，在打开文件对话框中选择要打开的文件，并在“打开方式”中选择“二进制编辑器”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01503" y="1601222"/>
            <a:ext cx="219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65100">
                    <a:schemeClr val="accent1">
                      <a:alpha val="9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操作提示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165100">
                  <a:schemeClr val="accent1">
                    <a:alpha val="9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2390" y="1628800"/>
            <a:ext cx="845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ASCII </a:t>
            </a:r>
            <a:r>
              <a:rPr lang="zh-CN" altLang="en-US" sz="2400" dirty="0"/>
              <a:t>：</a:t>
            </a:r>
            <a:r>
              <a:rPr lang="en-US" altLang="zh-CN" sz="2400" dirty="0"/>
              <a:t>American Standard Code for Information Interchange</a:t>
            </a:r>
            <a:endParaRPr lang="zh-CN" altLang="en-US" sz="24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9749" y="260350"/>
            <a:ext cx="54721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</a:rPr>
              <a:t>什么是汇编语言？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2420888"/>
            <a:ext cx="8138002" cy="33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932418" y="5919663"/>
            <a:ext cx="695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用二进制编辑器打开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源程序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c_example.c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628800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计算机文件：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串   二进制编码</a:t>
            </a:r>
            <a:endParaRPr lang="zh-CN" altLang="en-US" sz="28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749" y="260350"/>
            <a:ext cx="54721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</a:rPr>
              <a:t>什么是汇编语言？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10" y="2204864"/>
            <a:ext cx="6984579" cy="33878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187624" y="5733256"/>
            <a:ext cx="7164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用二进制编辑器打开可执行文件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c_example.exe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9750" y="2349500"/>
            <a:ext cx="7704138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指挥计算机完成某一基本操作的命令，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也称硬指令。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61975" y="1665288"/>
            <a:ext cx="451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机器指令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Instruction)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1.1.1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机器语言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187450" y="4292600"/>
            <a:ext cx="640715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组成的二进制代码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能为计算机识别并执行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依赖于某一类型的机器，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依赖于硬件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1.1.1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机器语言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39750" y="1557338"/>
            <a:ext cx="67691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组成的二进制代码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能为计算机识别并执行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依赖于某一类型的机器，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依赖于硬件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735013" y="4005263"/>
            <a:ext cx="664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为什么书名叫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&lt;x86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汇编语言程序设计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755650" y="4627563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任意一个</a:t>
            </a:r>
            <a:r>
              <a:rPr lang="en-US" altLang="zh-CN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0,1</a:t>
            </a:r>
            <a:r>
              <a:rPr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串都能被计算机识别吗？</a:t>
            </a:r>
            <a:endParaRPr lang="zh-CN" altLang="en-US" sz="24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47675" y="3441700"/>
            <a:ext cx="1481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Question:</a:t>
            </a:r>
            <a:endParaRPr lang="en-US" altLang="zh-CN" sz="2400" i="1">
              <a:solidFill>
                <a:srgbClr val="FF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4988" name="Group 12"/>
          <p:cNvGrpSpPr/>
          <p:nvPr/>
        </p:nvGrpSpPr>
        <p:grpSpPr bwMode="auto">
          <a:xfrm>
            <a:off x="6372225" y="4652963"/>
            <a:ext cx="1944688" cy="1368425"/>
            <a:chOff x="4014" y="2931"/>
            <a:chExt cx="1081" cy="862"/>
          </a:xfrm>
        </p:grpSpPr>
        <p:sp>
          <p:nvSpPr>
            <p:cNvPr id="24584" name="Text Box 9"/>
            <p:cNvSpPr txBox="1">
              <a:spLocks noChangeArrowheads="1"/>
            </p:cNvSpPr>
            <p:nvPr/>
          </p:nvSpPr>
          <p:spPr bwMode="auto">
            <a:xfrm>
              <a:off x="4014" y="2931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有编码规则</a:t>
              </a:r>
              <a:endPara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Line 10"/>
            <p:cNvSpPr>
              <a:spLocks noChangeShapeType="1"/>
            </p:cNvSpPr>
            <p:nvPr/>
          </p:nvSpPr>
          <p:spPr bwMode="auto">
            <a:xfrm>
              <a:off x="4558" y="3249"/>
              <a:ext cx="0" cy="2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4014" y="3505"/>
              <a:ext cx="9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有语法规定</a:t>
              </a:r>
              <a:endPara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/>
      <p:bldP spid="2549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827088" y="4283075"/>
            <a:ext cx="7345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程序员可以使用的语言非常多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计算机真正懂得的是什么语言？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611188" y="1576388"/>
            <a:ext cx="5545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机器语言：机器指令的集合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指令系统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611188" y="2781300"/>
            <a:ext cx="7489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机器语言程序：用机器语言编写的程序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5" name="Text Box 10"/>
          <p:cNvSpPr txBox="1">
            <a:spLocks noChangeArrowheads="1"/>
          </p:cNvSpPr>
          <p:nvPr/>
        </p:nvSpPr>
        <p:spPr bwMode="auto">
          <a:xfrm>
            <a:off x="539750" y="282575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1.1.1 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机器语言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447675" y="3735388"/>
            <a:ext cx="1481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Question:</a:t>
            </a:r>
            <a:endParaRPr lang="en-US" altLang="zh-CN" sz="2400" i="1">
              <a:solidFill>
                <a:srgbClr val="FF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827088" y="5373688"/>
            <a:ext cx="473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在指令中应包含哪些信息？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9" grpId="0"/>
    </p:bldLst>
  </p:timing>
</p:sld>
</file>

<file path=ppt/theme/theme1.xml><?xml version="1.0" encoding="utf-8"?>
<a:theme xmlns:a="http://schemas.openxmlformats.org/drawingml/2006/main" name="1_model-3">
  <a:themeElements>
    <a:clrScheme name="1_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5375</Words>
  <Application>WPS 演示</Application>
  <PresentationFormat>全屏显示(4:3)</PresentationFormat>
  <Paragraphs>425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华文新魏</vt:lpstr>
      <vt:lpstr>Tahoma</vt:lpstr>
      <vt:lpstr>黑体</vt:lpstr>
      <vt:lpstr>Times New Roman</vt:lpstr>
      <vt:lpstr>楷体_GB2312</vt:lpstr>
      <vt:lpstr>新宋体</vt:lpstr>
      <vt:lpstr>微软雅黑</vt:lpstr>
      <vt:lpstr>华文楷体</vt:lpstr>
      <vt:lpstr>Arial Unicode MS</vt:lpstr>
      <vt:lpstr>1_model-3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达梦数据库股份有限责任公司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李海波</cp:lastModifiedBy>
  <cp:revision>689</cp:revision>
  <dcterms:created xsi:type="dcterms:W3CDTF">2002-01-21T01:38:00Z</dcterms:created>
  <dcterms:modified xsi:type="dcterms:W3CDTF">2022-02-21T14:49:19Z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F3778142452C4247976A8C7602DB74D5</vt:lpwstr>
  </property>
  <property fmtid="{D5CDD505-2E9C-101B-9397-08002B2CF9AE}" pid="3" name="KSOProductBuildVer">
    <vt:lpwstr>2052-11.1.0.11365</vt:lpwstr>
  </property>
</Properties>
</file>