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7" r:id="rId3"/>
    <p:sldId id="456" r:id="rId4"/>
    <p:sldId id="457" r:id="rId5"/>
    <p:sldId id="458" r:id="rId6"/>
    <p:sldId id="381" r:id="rId7"/>
    <p:sldId id="382" r:id="rId8"/>
    <p:sldId id="455" r:id="rId9"/>
    <p:sldId id="376" r:id="rId10"/>
    <p:sldId id="275" r:id="rId11"/>
    <p:sldId id="310" r:id="rId12"/>
    <p:sldId id="327" r:id="rId13"/>
    <p:sldId id="440" r:id="rId14"/>
    <p:sldId id="459" r:id="rId15"/>
    <p:sldId id="384" r:id="rId16"/>
    <p:sldId id="385" r:id="rId17"/>
    <p:sldId id="461" r:id="rId18"/>
    <p:sldId id="460" r:id="rId19"/>
    <p:sldId id="462" r:id="rId20"/>
    <p:sldId id="463" r:id="rId21"/>
    <p:sldId id="465" r:id="rId22"/>
    <p:sldId id="466" r:id="rId23"/>
    <p:sldId id="467" r:id="rId24"/>
    <p:sldId id="468" r:id="rId25"/>
    <p:sldId id="469" r:id="rId26"/>
    <p:sldId id="477" r:id="rId27"/>
    <p:sldId id="470" r:id="rId28"/>
    <p:sldId id="471" r:id="rId29"/>
    <p:sldId id="472" r:id="rId30"/>
    <p:sldId id="314" r:id="rId31"/>
    <p:sldId id="386" r:id="rId32"/>
    <p:sldId id="416" r:id="rId33"/>
    <p:sldId id="280" r:id="rId34"/>
    <p:sldId id="473" r:id="rId35"/>
    <p:sldId id="474" r:id="rId36"/>
    <p:sldId id="475" r:id="rId37"/>
    <p:sldId id="476" r:id="rId38"/>
    <p:sldId id="390" r:id="rId39"/>
    <p:sldId id="478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99CCFF"/>
    <a:srgbClr val="CCFFFF"/>
    <a:srgbClr val="FF00FF"/>
    <a:srgbClr val="FF6600"/>
    <a:srgbClr val="B03C1C"/>
    <a:srgbClr val="C14C0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3399" autoAdjust="0"/>
  </p:normalViewPr>
  <p:slideViewPr>
    <p:cSldViewPr>
      <p:cViewPr varScale="1">
        <p:scale>
          <a:sx n="80" d="100"/>
          <a:sy n="80" d="100"/>
        </p:scale>
        <p:origin x="14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6"/>
    </p:cViewPr>
  </p:sorterViewPr>
  <p:notesViewPr>
    <p:cSldViewPr>
      <p:cViewPr varScale="1">
        <p:scale>
          <a:sx n="49" d="100"/>
          <a:sy n="49" d="100"/>
        </p:scale>
        <p:origin x="-18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83B90BF-B46B-480A-8214-F5715A482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61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EDB5EB6-3570-41BA-A830-F5AEEB561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95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713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714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FAC1676-E800-4DB1-90C8-4CB8DF6D4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65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41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29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31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22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3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54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16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2492375"/>
            <a:ext cx="8256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42988" y="3429000"/>
            <a:ext cx="75612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tx1"/>
                </a:solidFill>
              </a:rPr>
              <a:t>李 海 波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zh-CN" sz="3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lihaibo@hust.edu.cn</a:t>
            </a:r>
          </a:p>
          <a:p>
            <a:pPr algn="ctr" eaLnBrk="1" hangingPunct="1"/>
            <a:endParaRPr lang="en-US" altLang="zh-CN" sz="3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华中科技大学 计算机科学与技术学院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Tahoma" pitchFamily="34" charset="0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7128023" cy="48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EAX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EBX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ECX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EDX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EDI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ESP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EBP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EAX: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累加器   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Accumulator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EBX: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基址寄存器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ECX: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   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EDX: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数据寄存器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源变址寄存器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Source Index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EDI: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目的变址寄存器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Destination Index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ESP: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堆栈指示器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Stack Pointer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EBP: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堆栈基址寄存器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 Pointer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646361F-F27F-469E-9524-AF9371503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2.3.1 32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位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中的通用寄存器</a:t>
            </a: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2"/>
          <p:cNvSpPr txBox="1">
            <a:spLocks noChangeArrowheads="1"/>
          </p:cNvSpPr>
          <p:nvPr/>
        </p:nvSpPr>
        <p:spPr bwMode="auto">
          <a:xfrm>
            <a:off x="369888" y="20367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EAX</a:t>
            </a:r>
          </a:p>
        </p:txBody>
      </p:sp>
      <p:sp>
        <p:nvSpPr>
          <p:cNvPr id="40963" name="Rectangle 27"/>
          <p:cNvSpPr>
            <a:spLocks noChangeArrowheads="1"/>
          </p:cNvSpPr>
          <p:nvPr/>
        </p:nvSpPr>
        <p:spPr bwMode="auto">
          <a:xfrm>
            <a:off x="1284288" y="1879600"/>
            <a:ext cx="739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29"/>
          <p:cNvSpPr>
            <a:spLocks noChangeShapeType="1"/>
          </p:cNvSpPr>
          <p:nvPr/>
        </p:nvSpPr>
        <p:spPr bwMode="auto">
          <a:xfrm>
            <a:off x="5475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Line 30"/>
          <p:cNvSpPr>
            <a:spLocks noChangeShapeType="1"/>
          </p:cNvSpPr>
          <p:nvPr/>
        </p:nvSpPr>
        <p:spPr bwMode="auto">
          <a:xfrm>
            <a:off x="5932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31"/>
          <p:cNvSpPr>
            <a:spLocks noChangeShapeType="1"/>
          </p:cNvSpPr>
          <p:nvPr/>
        </p:nvSpPr>
        <p:spPr bwMode="auto">
          <a:xfrm>
            <a:off x="6161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32"/>
          <p:cNvSpPr>
            <a:spLocks noChangeShapeType="1"/>
          </p:cNvSpPr>
          <p:nvPr/>
        </p:nvSpPr>
        <p:spPr bwMode="auto">
          <a:xfrm>
            <a:off x="6618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33"/>
          <p:cNvSpPr>
            <a:spLocks noChangeShapeType="1"/>
          </p:cNvSpPr>
          <p:nvPr/>
        </p:nvSpPr>
        <p:spPr bwMode="auto">
          <a:xfrm>
            <a:off x="6846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34"/>
          <p:cNvSpPr>
            <a:spLocks noChangeShapeType="1"/>
          </p:cNvSpPr>
          <p:nvPr/>
        </p:nvSpPr>
        <p:spPr bwMode="auto">
          <a:xfrm>
            <a:off x="7075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35"/>
          <p:cNvSpPr>
            <a:spLocks noChangeShapeType="1"/>
          </p:cNvSpPr>
          <p:nvPr/>
        </p:nvSpPr>
        <p:spPr bwMode="auto">
          <a:xfrm>
            <a:off x="7304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36"/>
          <p:cNvSpPr>
            <a:spLocks noChangeShapeType="1"/>
          </p:cNvSpPr>
          <p:nvPr/>
        </p:nvSpPr>
        <p:spPr bwMode="auto">
          <a:xfrm>
            <a:off x="7532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37"/>
          <p:cNvSpPr>
            <a:spLocks noChangeShapeType="1"/>
          </p:cNvSpPr>
          <p:nvPr/>
        </p:nvSpPr>
        <p:spPr bwMode="auto">
          <a:xfrm>
            <a:off x="7761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38"/>
          <p:cNvSpPr>
            <a:spLocks noChangeShapeType="1"/>
          </p:cNvSpPr>
          <p:nvPr/>
        </p:nvSpPr>
        <p:spPr bwMode="auto">
          <a:xfrm>
            <a:off x="7989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4" name="Line 39"/>
          <p:cNvSpPr>
            <a:spLocks noChangeShapeType="1"/>
          </p:cNvSpPr>
          <p:nvPr/>
        </p:nvSpPr>
        <p:spPr bwMode="auto">
          <a:xfrm>
            <a:off x="8218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40"/>
          <p:cNvSpPr>
            <a:spLocks noChangeShapeType="1"/>
          </p:cNvSpPr>
          <p:nvPr/>
        </p:nvSpPr>
        <p:spPr bwMode="auto">
          <a:xfrm>
            <a:off x="8447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41"/>
          <p:cNvSpPr>
            <a:spLocks noChangeShapeType="1"/>
          </p:cNvSpPr>
          <p:nvPr/>
        </p:nvSpPr>
        <p:spPr bwMode="auto">
          <a:xfrm>
            <a:off x="5246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42"/>
          <p:cNvSpPr>
            <a:spLocks noChangeShapeType="1"/>
          </p:cNvSpPr>
          <p:nvPr/>
        </p:nvSpPr>
        <p:spPr bwMode="auto">
          <a:xfrm>
            <a:off x="5703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43"/>
          <p:cNvSpPr>
            <a:spLocks noChangeShapeType="1"/>
          </p:cNvSpPr>
          <p:nvPr/>
        </p:nvSpPr>
        <p:spPr bwMode="auto">
          <a:xfrm>
            <a:off x="6389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45"/>
          <p:cNvSpPr>
            <a:spLocks noChangeShapeType="1"/>
          </p:cNvSpPr>
          <p:nvPr/>
        </p:nvSpPr>
        <p:spPr bwMode="auto">
          <a:xfrm>
            <a:off x="5018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46"/>
          <p:cNvSpPr>
            <a:spLocks noChangeShapeType="1"/>
          </p:cNvSpPr>
          <p:nvPr/>
        </p:nvSpPr>
        <p:spPr bwMode="auto">
          <a:xfrm>
            <a:off x="1817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47"/>
          <p:cNvSpPr>
            <a:spLocks noChangeShapeType="1"/>
          </p:cNvSpPr>
          <p:nvPr/>
        </p:nvSpPr>
        <p:spPr bwMode="auto">
          <a:xfrm>
            <a:off x="2274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48"/>
          <p:cNvSpPr>
            <a:spLocks noChangeShapeType="1"/>
          </p:cNvSpPr>
          <p:nvPr/>
        </p:nvSpPr>
        <p:spPr bwMode="auto">
          <a:xfrm>
            <a:off x="2503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49"/>
          <p:cNvSpPr>
            <a:spLocks noChangeShapeType="1"/>
          </p:cNvSpPr>
          <p:nvPr/>
        </p:nvSpPr>
        <p:spPr bwMode="auto">
          <a:xfrm>
            <a:off x="2960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4" name="Line 50"/>
          <p:cNvSpPr>
            <a:spLocks noChangeShapeType="1"/>
          </p:cNvSpPr>
          <p:nvPr/>
        </p:nvSpPr>
        <p:spPr bwMode="auto">
          <a:xfrm>
            <a:off x="3189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51"/>
          <p:cNvSpPr>
            <a:spLocks noChangeShapeType="1"/>
          </p:cNvSpPr>
          <p:nvPr/>
        </p:nvSpPr>
        <p:spPr bwMode="auto">
          <a:xfrm>
            <a:off x="3417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52"/>
          <p:cNvSpPr>
            <a:spLocks noChangeShapeType="1"/>
          </p:cNvSpPr>
          <p:nvPr/>
        </p:nvSpPr>
        <p:spPr bwMode="auto">
          <a:xfrm>
            <a:off x="3646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53"/>
          <p:cNvSpPr>
            <a:spLocks noChangeShapeType="1"/>
          </p:cNvSpPr>
          <p:nvPr/>
        </p:nvSpPr>
        <p:spPr bwMode="auto">
          <a:xfrm>
            <a:off x="3875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54"/>
          <p:cNvSpPr>
            <a:spLocks noChangeShapeType="1"/>
          </p:cNvSpPr>
          <p:nvPr/>
        </p:nvSpPr>
        <p:spPr bwMode="auto">
          <a:xfrm>
            <a:off x="4103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55"/>
          <p:cNvSpPr>
            <a:spLocks noChangeShapeType="1"/>
          </p:cNvSpPr>
          <p:nvPr/>
        </p:nvSpPr>
        <p:spPr bwMode="auto">
          <a:xfrm>
            <a:off x="4332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56"/>
          <p:cNvSpPr>
            <a:spLocks noChangeShapeType="1"/>
          </p:cNvSpPr>
          <p:nvPr/>
        </p:nvSpPr>
        <p:spPr bwMode="auto">
          <a:xfrm>
            <a:off x="4560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57"/>
          <p:cNvSpPr>
            <a:spLocks noChangeShapeType="1"/>
          </p:cNvSpPr>
          <p:nvPr/>
        </p:nvSpPr>
        <p:spPr bwMode="auto">
          <a:xfrm>
            <a:off x="4789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58"/>
          <p:cNvSpPr>
            <a:spLocks noChangeShapeType="1"/>
          </p:cNvSpPr>
          <p:nvPr/>
        </p:nvSpPr>
        <p:spPr bwMode="auto">
          <a:xfrm>
            <a:off x="1589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59"/>
          <p:cNvSpPr>
            <a:spLocks noChangeShapeType="1"/>
          </p:cNvSpPr>
          <p:nvPr/>
        </p:nvSpPr>
        <p:spPr bwMode="auto">
          <a:xfrm>
            <a:off x="2046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60"/>
          <p:cNvSpPr>
            <a:spLocks noChangeShapeType="1"/>
          </p:cNvSpPr>
          <p:nvPr/>
        </p:nvSpPr>
        <p:spPr bwMode="auto">
          <a:xfrm>
            <a:off x="2732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Text Box 63"/>
          <p:cNvSpPr txBox="1">
            <a:spLocks noChangeArrowheads="1"/>
          </p:cNvSpPr>
          <p:nvPr/>
        </p:nvSpPr>
        <p:spPr bwMode="auto">
          <a:xfrm>
            <a:off x="1589088" y="2613025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(EAX)=12345678H</a:t>
            </a:r>
          </a:p>
        </p:txBody>
      </p:sp>
      <p:sp>
        <p:nvSpPr>
          <p:cNvPr id="40996" name="Text Box 64"/>
          <p:cNvSpPr txBox="1">
            <a:spLocks noChangeArrowheads="1"/>
          </p:cNvSpPr>
          <p:nvPr/>
        </p:nvSpPr>
        <p:spPr bwMode="auto">
          <a:xfrm>
            <a:off x="2182813" y="2851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7" name="Text Box 66"/>
          <p:cNvSpPr txBox="1">
            <a:spLocks noChangeArrowheads="1"/>
          </p:cNvSpPr>
          <p:nvPr/>
        </p:nvSpPr>
        <p:spPr bwMode="auto">
          <a:xfrm>
            <a:off x="2579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98" name="Text Box 67"/>
          <p:cNvSpPr txBox="1">
            <a:spLocks noChangeArrowheads="1"/>
          </p:cNvSpPr>
          <p:nvPr/>
        </p:nvSpPr>
        <p:spPr bwMode="auto">
          <a:xfrm>
            <a:off x="13604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99" name="Text Box 68"/>
          <p:cNvSpPr txBox="1">
            <a:spLocks noChangeArrowheads="1"/>
          </p:cNvSpPr>
          <p:nvPr/>
        </p:nvSpPr>
        <p:spPr bwMode="auto">
          <a:xfrm>
            <a:off x="15890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0" name="Text Box 69"/>
          <p:cNvSpPr txBox="1">
            <a:spLocks noChangeArrowheads="1"/>
          </p:cNvSpPr>
          <p:nvPr/>
        </p:nvSpPr>
        <p:spPr bwMode="auto">
          <a:xfrm>
            <a:off x="3036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1" name="Text Box 70"/>
          <p:cNvSpPr txBox="1">
            <a:spLocks noChangeArrowheads="1"/>
          </p:cNvSpPr>
          <p:nvPr/>
        </p:nvSpPr>
        <p:spPr bwMode="auto">
          <a:xfrm>
            <a:off x="3189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2" name="Text Box 71"/>
          <p:cNvSpPr txBox="1">
            <a:spLocks noChangeArrowheads="1"/>
          </p:cNvSpPr>
          <p:nvPr/>
        </p:nvSpPr>
        <p:spPr bwMode="auto">
          <a:xfrm>
            <a:off x="2351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3" name="Text Box 72"/>
          <p:cNvSpPr txBox="1">
            <a:spLocks noChangeArrowheads="1"/>
          </p:cNvSpPr>
          <p:nvPr/>
        </p:nvSpPr>
        <p:spPr bwMode="auto">
          <a:xfrm>
            <a:off x="3443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4" name="Text Box 73"/>
          <p:cNvSpPr txBox="1">
            <a:spLocks noChangeArrowheads="1"/>
          </p:cNvSpPr>
          <p:nvPr/>
        </p:nvSpPr>
        <p:spPr bwMode="auto">
          <a:xfrm>
            <a:off x="4179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5" name="Text Box 74"/>
          <p:cNvSpPr txBox="1">
            <a:spLocks noChangeArrowheads="1"/>
          </p:cNvSpPr>
          <p:nvPr/>
        </p:nvSpPr>
        <p:spPr bwMode="auto">
          <a:xfrm>
            <a:off x="4637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6" name="Text Box 75"/>
          <p:cNvSpPr txBox="1">
            <a:spLocks noChangeArrowheads="1"/>
          </p:cNvSpPr>
          <p:nvPr/>
        </p:nvSpPr>
        <p:spPr bwMode="auto">
          <a:xfrm>
            <a:off x="4865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7" name="Text Box 76"/>
          <p:cNvSpPr txBox="1">
            <a:spLocks noChangeArrowheads="1"/>
          </p:cNvSpPr>
          <p:nvPr/>
        </p:nvSpPr>
        <p:spPr bwMode="auto">
          <a:xfrm>
            <a:off x="50942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8" name="Text Box 77"/>
          <p:cNvSpPr txBox="1">
            <a:spLocks noChangeArrowheads="1"/>
          </p:cNvSpPr>
          <p:nvPr/>
        </p:nvSpPr>
        <p:spPr bwMode="auto">
          <a:xfrm>
            <a:off x="55514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9" name="Text Box 78"/>
          <p:cNvSpPr txBox="1">
            <a:spLocks noChangeArrowheads="1"/>
          </p:cNvSpPr>
          <p:nvPr/>
        </p:nvSpPr>
        <p:spPr bwMode="auto">
          <a:xfrm>
            <a:off x="6008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10" name="Text Box 79"/>
          <p:cNvSpPr txBox="1">
            <a:spLocks noChangeArrowheads="1"/>
          </p:cNvSpPr>
          <p:nvPr/>
        </p:nvSpPr>
        <p:spPr bwMode="auto">
          <a:xfrm>
            <a:off x="18176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11" name="Text Box 80"/>
          <p:cNvSpPr txBox="1">
            <a:spLocks noChangeArrowheads="1"/>
          </p:cNvSpPr>
          <p:nvPr/>
        </p:nvSpPr>
        <p:spPr bwMode="auto">
          <a:xfrm>
            <a:off x="2046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2" name="Text Box 81"/>
          <p:cNvSpPr txBox="1">
            <a:spLocks noChangeArrowheads="1"/>
          </p:cNvSpPr>
          <p:nvPr/>
        </p:nvSpPr>
        <p:spPr bwMode="auto">
          <a:xfrm>
            <a:off x="66944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13" name="Text Box 82"/>
          <p:cNvSpPr txBox="1">
            <a:spLocks noChangeArrowheads="1"/>
          </p:cNvSpPr>
          <p:nvPr/>
        </p:nvSpPr>
        <p:spPr bwMode="auto">
          <a:xfrm>
            <a:off x="69230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14" name="Text Box 83"/>
          <p:cNvSpPr txBox="1">
            <a:spLocks noChangeArrowheads="1"/>
          </p:cNvSpPr>
          <p:nvPr/>
        </p:nvSpPr>
        <p:spPr bwMode="auto">
          <a:xfrm>
            <a:off x="2808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5" name="Text Box 84"/>
          <p:cNvSpPr txBox="1">
            <a:spLocks noChangeArrowheads="1"/>
          </p:cNvSpPr>
          <p:nvPr/>
        </p:nvSpPr>
        <p:spPr bwMode="auto">
          <a:xfrm>
            <a:off x="3697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6" name="Text Box 85"/>
          <p:cNvSpPr txBox="1">
            <a:spLocks noChangeArrowheads="1"/>
          </p:cNvSpPr>
          <p:nvPr/>
        </p:nvSpPr>
        <p:spPr bwMode="auto">
          <a:xfrm>
            <a:off x="3951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7" name="Text Box 86"/>
          <p:cNvSpPr txBox="1">
            <a:spLocks noChangeArrowheads="1"/>
          </p:cNvSpPr>
          <p:nvPr/>
        </p:nvSpPr>
        <p:spPr bwMode="auto">
          <a:xfrm>
            <a:off x="44084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8" name="Text Box 87"/>
          <p:cNvSpPr txBox="1">
            <a:spLocks noChangeArrowheads="1"/>
          </p:cNvSpPr>
          <p:nvPr/>
        </p:nvSpPr>
        <p:spPr bwMode="auto">
          <a:xfrm>
            <a:off x="53228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9" name="Text Box 88"/>
          <p:cNvSpPr txBox="1">
            <a:spLocks noChangeArrowheads="1"/>
          </p:cNvSpPr>
          <p:nvPr/>
        </p:nvSpPr>
        <p:spPr bwMode="auto">
          <a:xfrm>
            <a:off x="57800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0" name="Text Box 89"/>
          <p:cNvSpPr txBox="1">
            <a:spLocks noChangeArrowheads="1"/>
          </p:cNvSpPr>
          <p:nvPr/>
        </p:nvSpPr>
        <p:spPr bwMode="auto">
          <a:xfrm>
            <a:off x="6237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1" name="Text Box 90"/>
          <p:cNvSpPr txBox="1">
            <a:spLocks noChangeArrowheads="1"/>
          </p:cNvSpPr>
          <p:nvPr/>
        </p:nvSpPr>
        <p:spPr bwMode="auto">
          <a:xfrm>
            <a:off x="6465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2" name="Text Box 92"/>
          <p:cNvSpPr txBox="1">
            <a:spLocks noChangeArrowheads="1"/>
          </p:cNvSpPr>
          <p:nvPr/>
        </p:nvSpPr>
        <p:spPr bwMode="auto">
          <a:xfrm>
            <a:off x="71516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3" name="Text Box 93"/>
          <p:cNvSpPr txBox="1">
            <a:spLocks noChangeArrowheads="1"/>
          </p:cNvSpPr>
          <p:nvPr/>
        </p:nvSpPr>
        <p:spPr bwMode="auto">
          <a:xfrm>
            <a:off x="73802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4" name="Text Box 94"/>
          <p:cNvSpPr txBox="1">
            <a:spLocks noChangeArrowheads="1"/>
          </p:cNvSpPr>
          <p:nvPr/>
        </p:nvSpPr>
        <p:spPr bwMode="auto">
          <a:xfrm>
            <a:off x="8294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25" name="Text Box 95"/>
          <p:cNvSpPr txBox="1">
            <a:spLocks noChangeArrowheads="1"/>
          </p:cNvSpPr>
          <p:nvPr/>
        </p:nvSpPr>
        <p:spPr bwMode="auto">
          <a:xfrm>
            <a:off x="8447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26" name="Text Box 96"/>
          <p:cNvSpPr txBox="1">
            <a:spLocks noChangeArrowheads="1"/>
          </p:cNvSpPr>
          <p:nvPr/>
        </p:nvSpPr>
        <p:spPr bwMode="auto">
          <a:xfrm>
            <a:off x="8066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27" name="Text Box 97"/>
          <p:cNvSpPr txBox="1">
            <a:spLocks noChangeArrowheads="1"/>
          </p:cNvSpPr>
          <p:nvPr/>
        </p:nvSpPr>
        <p:spPr bwMode="auto">
          <a:xfrm>
            <a:off x="76088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28" name="Text Box 98"/>
          <p:cNvSpPr txBox="1">
            <a:spLocks noChangeArrowheads="1"/>
          </p:cNvSpPr>
          <p:nvPr/>
        </p:nvSpPr>
        <p:spPr bwMode="auto">
          <a:xfrm>
            <a:off x="7761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41" name="Text Box 101"/>
          <p:cNvSpPr txBox="1">
            <a:spLocks noChangeArrowheads="1"/>
          </p:cNvSpPr>
          <p:nvPr/>
        </p:nvSpPr>
        <p:spPr bwMode="auto">
          <a:xfrm>
            <a:off x="965200" y="3709055"/>
            <a:ext cx="7164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(××)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：表示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××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单元中的内容。</a:t>
            </a:r>
          </a:p>
        </p:txBody>
      </p:sp>
      <p:sp>
        <p:nvSpPr>
          <p:cNvPr id="41032" name="Text Box 105"/>
          <p:cNvSpPr txBox="1">
            <a:spLocks noChangeArrowheads="1"/>
          </p:cNvSpPr>
          <p:nvPr/>
        </p:nvSpPr>
        <p:spPr bwMode="auto">
          <a:xfrm>
            <a:off x="8367713" y="140335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41033" name="Text Box 106"/>
          <p:cNvSpPr txBox="1">
            <a:spLocks noChangeArrowheads="1"/>
          </p:cNvSpPr>
          <p:nvPr/>
        </p:nvSpPr>
        <p:spPr bwMode="auto">
          <a:xfrm>
            <a:off x="1239838" y="147478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31</a:t>
            </a:r>
          </a:p>
        </p:txBody>
      </p:sp>
      <p:sp>
        <p:nvSpPr>
          <p:cNvPr id="41034" name="Text Box 107"/>
          <p:cNvSpPr txBox="1">
            <a:spLocks noChangeArrowheads="1"/>
          </p:cNvSpPr>
          <p:nvPr/>
        </p:nvSpPr>
        <p:spPr bwMode="auto">
          <a:xfrm>
            <a:off x="659606" y="4997886"/>
            <a:ext cx="7775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思考题：计算机是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的世界，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EAX</a:t>
            </a:r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中的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1</a:t>
            </a:r>
          </a:p>
          <a:p>
            <a:pPr eaLnBrk="1" hangingPunct="1"/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              </a:t>
            </a:r>
            <a:r>
              <a:rPr lang="zh-CN" altLang="en-US" sz="2800" b="1" dirty="0">
                <a:latin typeface="Tahoma" pitchFamily="34" charset="0"/>
                <a:ea typeface="宋体" pitchFamily="2" charset="-122"/>
              </a:rPr>
              <a:t>串可代表什么含义？</a:t>
            </a: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B44E7DE-DE62-474C-B80C-DDA41AC69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2.3.1 32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位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中的通用寄存器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62C8F-DB62-4B69-92A7-5A4B3287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9" y="1484784"/>
            <a:ext cx="7601445" cy="3456384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5C5334F3-2BEE-4499-9F2C-21499EF28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2.3.1 32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位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中的通用寄存器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74DD951B-D4BF-4EFD-810C-BD60D595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7" y="5740670"/>
            <a:ext cx="756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8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BH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70ADC916-A2BD-49BF-8B37-C2F997A2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98" y="5252538"/>
            <a:ext cx="705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539552" y="2060848"/>
            <a:ext cx="762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46100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为什么要设置寄存器？</a:t>
            </a:r>
          </a:p>
          <a:p>
            <a:pPr marL="546100" indent="-457200">
              <a:buFont typeface="Wingdings" pitchFamily="2" charset="2"/>
              <a:buNone/>
            </a:pP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46100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什么叫</a:t>
            </a:r>
            <a:r>
              <a:rPr lang="zh-CN" altLang="en-US" sz="28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通用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寄存器？</a:t>
            </a:r>
          </a:p>
          <a:p>
            <a:pPr marL="546100" indent="-457200">
              <a:buFont typeface="Wingdings" pitchFamily="2" charset="2"/>
              <a:buChar char="Ø"/>
            </a:pP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46100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通用寄存器又为何给予特定含义的名称？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B206F9C-06F5-48F3-9B9C-EFDF87E4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2.3.1 32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位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中的通用寄存器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4B206F9C-06F5-48F3-9B9C-EFDF87E4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2.3.1 32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位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中的通用寄存器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8F6F00-C63A-4A2D-A23E-2E762278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9" y="1484785"/>
            <a:ext cx="6244287" cy="2814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7D8648-E002-40B6-9793-74204DB3079C}"/>
              </a:ext>
            </a:extLst>
          </p:cNvPr>
          <p:cNvSpPr txBox="1"/>
          <p:nvPr/>
        </p:nvSpPr>
        <p:spPr>
          <a:xfrm>
            <a:off x="611560" y="4437112"/>
            <a:ext cx="7488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在机器指令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中，若知道使用了一个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编号为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还需要什么信息，才能判断出使用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为什么不给所有的寄存器（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个寄存器）用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位二进制来编码</a:t>
            </a:r>
            <a:r>
              <a:rPr lang="zh-CN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6832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369888" y="20367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EAX</a:t>
            </a:r>
          </a:p>
        </p:txBody>
      </p:sp>
      <p:sp>
        <p:nvSpPr>
          <p:cNvPr id="43012" name="Rectangle 25"/>
          <p:cNvSpPr>
            <a:spLocks noChangeArrowheads="1"/>
          </p:cNvSpPr>
          <p:nvPr/>
        </p:nvSpPr>
        <p:spPr bwMode="auto">
          <a:xfrm>
            <a:off x="1284288" y="1879600"/>
            <a:ext cx="739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26"/>
          <p:cNvSpPr>
            <a:spLocks noChangeShapeType="1"/>
          </p:cNvSpPr>
          <p:nvPr/>
        </p:nvSpPr>
        <p:spPr bwMode="auto">
          <a:xfrm>
            <a:off x="5475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5932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28"/>
          <p:cNvSpPr>
            <a:spLocks noChangeShapeType="1"/>
          </p:cNvSpPr>
          <p:nvPr/>
        </p:nvSpPr>
        <p:spPr bwMode="auto">
          <a:xfrm>
            <a:off x="6161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29"/>
          <p:cNvSpPr>
            <a:spLocks noChangeShapeType="1"/>
          </p:cNvSpPr>
          <p:nvPr/>
        </p:nvSpPr>
        <p:spPr bwMode="auto">
          <a:xfrm>
            <a:off x="6618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30"/>
          <p:cNvSpPr>
            <a:spLocks noChangeShapeType="1"/>
          </p:cNvSpPr>
          <p:nvPr/>
        </p:nvSpPr>
        <p:spPr bwMode="auto">
          <a:xfrm>
            <a:off x="6846888" y="18796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31"/>
          <p:cNvSpPr>
            <a:spLocks noChangeShapeType="1"/>
          </p:cNvSpPr>
          <p:nvPr/>
        </p:nvSpPr>
        <p:spPr bwMode="auto">
          <a:xfrm>
            <a:off x="7075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32"/>
          <p:cNvSpPr>
            <a:spLocks noChangeShapeType="1"/>
          </p:cNvSpPr>
          <p:nvPr/>
        </p:nvSpPr>
        <p:spPr bwMode="auto">
          <a:xfrm>
            <a:off x="7304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33"/>
          <p:cNvSpPr>
            <a:spLocks noChangeShapeType="1"/>
          </p:cNvSpPr>
          <p:nvPr/>
        </p:nvSpPr>
        <p:spPr bwMode="auto">
          <a:xfrm>
            <a:off x="7532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4"/>
          <p:cNvSpPr>
            <a:spLocks noChangeShapeType="1"/>
          </p:cNvSpPr>
          <p:nvPr/>
        </p:nvSpPr>
        <p:spPr bwMode="auto">
          <a:xfrm>
            <a:off x="7761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35"/>
          <p:cNvSpPr>
            <a:spLocks noChangeShapeType="1"/>
          </p:cNvSpPr>
          <p:nvPr/>
        </p:nvSpPr>
        <p:spPr bwMode="auto">
          <a:xfrm>
            <a:off x="7989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36"/>
          <p:cNvSpPr>
            <a:spLocks noChangeShapeType="1"/>
          </p:cNvSpPr>
          <p:nvPr/>
        </p:nvSpPr>
        <p:spPr bwMode="auto">
          <a:xfrm>
            <a:off x="8218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37"/>
          <p:cNvSpPr>
            <a:spLocks noChangeShapeType="1"/>
          </p:cNvSpPr>
          <p:nvPr/>
        </p:nvSpPr>
        <p:spPr bwMode="auto">
          <a:xfrm>
            <a:off x="8447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38"/>
          <p:cNvSpPr>
            <a:spLocks noChangeShapeType="1"/>
          </p:cNvSpPr>
          <p:nvPr/>
        </p:nvSpPr>
        <p:spPr bwMode="auto">
          <a:xfrm>
            <a:off x="5246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39"/>
          <p:cNvSpPr>
            <a:spLocks noChangeShapeType="1"/>
          </p:cNvSpPr>
          <p:nvPr/>
        </p:nvSpPr>
        <p:spPr bwMode="auto">
          <a:xfrm>
            <a:off x="5703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40"/>
          <p:cNvSpPr>
            <a:spLocks noChangeShapeType="1"/>
          </p:cNvSpPr>
          <p:nvPr/>
        </p:nvSpPr>
        <p:spPr bwMode="auto">
          <a:xfrm>
            <a:off x="6389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41"/>
          <p:cNvSpPr>
            <a:spLocks noChangeShapeType="1"/>
          </p:cNvSpPr>
          <p:nvPr/>
        </p:nvSpPr>
        <p:spPr bwMode="auto">
          <a:xfrm>
            <a:off x="5018088" y="18796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42"/>
          <p:cNvSpPr>
            <a:spLocks noChangeShapeType="1"/>
          </p:cNvSpPr>
          <p:nvPr/>
        </p:nvSpPr>
        <p:spPr bwMode="auto">
          <a:xfrm>
            <a:off x="1817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43"/>
          <p:cNvSpPr>
            <a:spLocks noChangeShapeType="1"/>
          </p:cNvSpPr>
          <p:nvPr/>
        </p:nvSpPr>
        <p:spPr bwMode="auto">
          <a:xfrm>
            <a:off x="2274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44"/>
          <p:cNvSpPr>
            <a:spLocks noChangeShapeType="1"/>
          </p:cNvSpPr>
          <p:nvPr/>
        </p:nvSpPr>
        <p:spPr bwMode="auto">
          <a:xfrm>
            <a:off x="2503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45"/>
          <p:cNvSpPr>
            <a:spLocks noChangeShapeType="1"/>
          </p:cNvSpPr>
          <p:nvPr/>
        </p:nvSpPr>
        <p:spPr bwMode="auto">
          <a:xfrm>
            <a:off x="2960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46"/>
          <p:cNvSpPr>
            <a:spLocks noChangeShapeType="1"/>
          </p:cNvSpPr>
          <p:nvPr/>
        </p:nvSpPr>
        <p:spPr bwMode="auto">
          <a:xfrm>
            <a:off x="3189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47"/>
          <p:cNvSpPr>
            <a:spLocks noChangeShapeType="1"/>
          </p:cNvSpPr>
          <p:nvPr/>
        </p:nvSpPr>
        <p:spPr bwMode="auto">
          <a:xfrm>
            <a:off x="3417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Line 48"/>
          <p:cNvSpPr>
            <a:spLocks noChangeShapeType="1"/>
          </p:cNvSpPr>
          <p:nvPr/>
        </p:nvSpPr>
        <p:spPr bwMode="auto">
          <a:xfrm>
            <a:off x="3646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49"/>
          <p:cNvSpPr>
            <a:spLocks noChangeShapeType="1"/>
          </p:cNvSpPr>
          <p:nvPr/>
        </p:nvSpPr>
        <p:spPr bwMode="auto">
          <a:xfrm>
            <a:off x="3875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50"/>
          <p:cNvSpPr>
            <a:spLocks noChangeShapeType="1"/>
          </p:cNvSpPr>
          <p:nvPr/>
        </p:nvSpPr>
        <p:spPr bwMode="auto">
          <a:xfrm>
            <a:off x="41036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51"/>
          <p:cNvSpPr>
            <a:spLocks noChangeShapeType="1"/>
          </p:cNvSpPr>
          <p:nvPr/>
        </p:nvSpPr>
        <p:spPr bwMode="auto">
          <a:xfrm>
            <a:off x="4332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52"/>
          <p:cNvSpPr>
            <a:spLocks noChangeShapeType="1"/>
          </p:cNvSpPr>
          <p:nvPr/>
        </p:nvSpPr>
        <p:spPr bwMode="auto">
          <a:xfrm>
            <a:off x="45608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53"/>
          <p:cNvSpPr>
            <a:spLocks noChangeShapeType="1"/>
          </p:cNvSpPr>
          <p:nvPr/>
        </p:nvSpPr>
        <p:spPr bwMode="auto">
          <a:xfrm>
            <a:off x="47894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54"/>
          <p:cNvSpPr>
            <a:spLocks noChangeShapeType="1"/>
          </p:cNvSpPr>
          <p:nvPr/>
        </p:nvSpPr>
        <p:spPr bwMode="auto">
          <a:xfrm>
            <a:off x="1589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55"/>
          <p:cNvSpPr>
            <a:spLocks noChangeShapeType="1"/>
          </p:cNvSpPr>
          <p:nvPr/>
        </p:nvSpPr>
        <p:spPr bwMode="auto">
          <a:xfrm>
            <a:off x="20462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Line 56"/>
          <p:cNvSpPr>
            <a:spLocks noChangeShapeType="1"/>
          </p:cNvSpPr>
          <p:nvPr/>
        </p:nvSpPr>
        <p:spPr bwMode="auto">
          <a:xfrm>
            <a:off x="2732088" y="187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Text Box 57"/>
          <p:cNvSpPr txBox="1">
            <a:spLocks noChangeArrowheads="1"/>
          </p:cNvSpPr>
          <p:nvPr/>
        </p:nvSpPr>
        <p:spPr bwMode="auto">
          <a:xfrm>
            <a:off x="2579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45" name="Text Box 58"/>
          <p:cNvSpPr txBox="1">
            <a:spLocks noChangeArrowheads="1"/>
          </p:cNvSpPr>
          <p:nvPr/>
        </p:nvSpPr>
        <p:spPr bwMode="auto">
          <a:xfrm>
            <a:off x="13604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46" name="Text Box 59"/>
          <p:cNvSpPr txBox="1">
            <a:spLocks noChangeArrowheads="1"/>
          </p:cNvSpPr>
          <p:nvPr/>
        </p:nvSpPr>
        <p:spPr bwMode="auto">
          <a:xfrm>
            <a:off x="15890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47" name="Text Box 60"/>
          <p:cNvSpPr txBox="1">
            <a:spLocks noChangeArrowheads="1"/>
          </p:cNvSpPr>
          <p:nvPr/>
        </p:nvSpPr>
        <p:spPr bwMode="auto">
          <a:xfrm>
            <a:off x="3036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48" name="Text Box 61"/>
          <p:cNvSpPr txBox="1">
            <a:spLocks noChangeArrowheads="1"/>
          </p:cNvSpPr>
          <p:nvPr/>
        </p:nvSpPr>
        <p:spPr bwMode="auto">
          <a:xfrm>
            <a:off x="3189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49" name="Text Box 62"/>
          <p:cNvSpPr txBox="1">
            <a:spLocks noChangeArrowheads="1"/>
          </p:cNvSpPr>
          <p:nvPr/>
        </p:nvSpPr>
        <p:spPr bwMode="auto">
          <a:xfrm>
            <a:off x="2351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0" name="Text Box 63"/>
          <p:cNvSpPr txBox="1">
            <a:spLocks noChangeArrowheads="1"/>
          </p:cNvSpPr>
          <p:nvPr/>
        </p:nvSpPr>
        <p:spPr bwMode="auto">
          <a:xfrm>
            <a:off x="3443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1" name="Text Box 64"/>
          <p:cNvSpPr txBox="1">
            <a:spLocks noChangeArrowheads="1"/>
          </p:cNvSpPr>
          <p:nvPr/>
        </p:nvSpPr>
        <p:spPr bwMode="auto">
          <a:xfrm>
            <a:off x="4179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2" name="Text Box 65"/>
          <p:cNvSpPr txBox="1">
            <a:spLocks noChangeArrowheads="1"/>
          </p:cNvSpPr>
          <p:nvPr/>
        </p:nvSpPr>
        <p:spPr bwMode="auto">
          <a:xfrm>
            <a:off x="4637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3" name="Text Box 66"/>
          <p:cNvSpPr txBox="1">
            <a:spLocks noChangeArrowheads="1"/>
          </p:cNvSpPr>
          <p:nvPr/>
        </p:nvSpPr>
        <p:spPr bwMode="auto">
          <a:xfrm>
            <a:off x="4865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4" name="Text Box 67"/>
          <p:cNvSpPr txBox="1">
            <a:spLocks noChangeArrowheads="1"/>
          </p:cNvSpPr>
          <p:nvPr/>
        </p:nvSpPr>
        <p:spPr bwMode="auto">
          <a:xfrm>
            <a:off x="50942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5" name="Text Box 68"/>
          <p:cNvSpPr txBox="1">
            <a:spLocks noChangeArrowheads="1"/>
          </p:cNvSpPr>
          <p:nvPr/>
        </p:nvSpPr>
        <p:spPr bwMode="auto">
          <a:xfrm>
            <a:off x="55514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6" name="Text Box 69"/>
          <p:cNvSpPr txBox="1">
            <a:spLocks noChangeArrowheads="1"/>
          </p:cNvSpPr>
          <p:nvPr/>
        </p:nvSpPr>
        <p:spPr bwMode="auto">
          <a:xfrm>
            <a:off x="6008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7" name="Text Box 70"/>
          <p:cNvSpPr txBox="1">
            <a:spLocks noChangeArrowheads="1"/>
          </p:cNvSpPr>
          <p:nvPr/>
        </p:nvSpPr>
        <p:spPr bwMode="auto">
          <a:xfrm>
            <a:off x="18176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58" name="Text Box 71"/>
          <p:cNvSpPr txBox="1">
            <a:spLocks noChangeArrowheads="1"/>
          </p:cNvSpPr>
          <p:nvPr/>
        </p:nvSpPr>
        <p:spPr bwMode="auto">
          <a:xfrm>
            <a:off x="2046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59" name="Text Box 72"/>
          <p:cNvSpPr txBox="1">
            <a:spLocks noChangeArrowheads="1"/>
          </p:cNvSpPr>
          <p:nvPr/>
        </p:nvSpPr>
        <p:spPr bwMode="auto">
          <a:xfrm>
            <a:off x="66944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60" name="Text Box 73"/>
          <p:cNvSpPr txBox="1">
            <a:spLocks noChangeArrowheads="1"/>
          </p:cNvSpPr>
          <p:nvPr/>
        </p:nvSpPr>
        <p:spPr bwMode="auto">
          <a:xfrm>
            <a:off x="69230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61" name="Text Box 74"/>
          <p:cNvSpPr txBox="1">
            <a:spLocks noChangeArrowheads="1"/>
          </p:cNvSpPr>
          <p:nvPr/>
        </p:nvSpPr>
        <p:spPr bwMode="auto">
          <a:xfrm>
            <a:off x="2808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2" name="Text Box 75"/>
          <p:cNvSpPr txBox="1">
            <a:spLocks noChangeArrowheads="1"/>
          </p:cNvSpPr>
          <p:nvPr/>
        </p:nvSpPr>
        <p:spPr bwMode="auto">
          <a:xfrm>
            <a:off x="3697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3" name="Text Box 76"/>
          <p:cNvSpPr txBox="1">
            <a:spLocks noChangeArrowheads="1"/>
          </p:cNvSpPr>
          <p:nvPr/>
        </p:nvSpPr>
        <p:spPr bwMode="auto">
          <a:xfrm>
            <a:off x="3951288" y="19558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4" name="Text Box 77"/>
          <p:cNvSpPr txBox="1">
            <a:spLocks noChangeArrowheads="1"/>
          </p:cNvSpPr>
          <p:nvPr/>
        </p:nvSpPr>
        <p:spPr bwMode="auto">
          <a:xfrm>
            <a:off x="44084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5" name="Text Box 78"/>
          <p:cNvSpPr txBox="1">
            <a:spLocks noChangeArrowheads="1"/>
          </p:cNvSpPr>
          <p:nvPr/>
        </p:nvSpPr>
        <p:spPr bwMode="auto">
          <a:xfrm>
            <a:off x="53228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6" name="Text Box 79"/>
          <p:cNvSpPr txBox="1">
            <a:spLocks noChangeArrowheads="1"/>
          </p:cNvSpPr>
          <p:nvPr/>
        </p:nvSpPr>
        <p:spPr bwMode="auto">
          <a:xfrm>
            <a:off x="57800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7" name="Text Box 80"/>
          <p:cNvSpPr txBox="1">
            <a:spLocks noChangeArrowheads="1"/>
          </p:cNvSpPr>
          <p:nvPr/>
        </p:nvSpPr>
        <p:spPr bwMode="auto">
          <a:xfrm>
            <a:off x="6237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8" name="Text Box 81"/>
          <p:cNvSpPr txBox="1">
            <a:spLocks noChangeArrowheads="1"/>
          </p:cNvSpPr>
          <p:nvPr/>
        </p:nvSpPr>
        <p:spPr bwMode="auto">
          <a:xfrm>
            <a:off x="64658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69" name="Text Box 82"/>
          <p:cNvSpPr txBox="1">
            <a:spLocks noChangeArrowheads="1"/>
          </p:cNvSpPr>
          <p:nvPr/>
        </p:nvSpPr>
        <p:spPr bwMode="auto">
          <a:xfrm>
            <a:off x="71516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70" name="Text Box 83"/>
          <p:cNvSpPr txBox="1">
            <a:spLocks noChangeArrowheads="1"/>
          </p:cNvSpPr>
          <p:nvPr/>
        </p:nvSpPr>
        <p:spPr bwMode="auto">
          <a:xfrm>
            <a:off x="73802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71" name="Text Box 84"/>
          <p:cNvSpPr txBox="1">
            <a:spLocks noChangeArrowheads="1"/>
          </p:cNvSpPr>
          <p:nvPr/>
        </p:nvSpPr>
        <p:spPr bwMode="auto">
          <a:xfrm>
            <a:off x="82946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72" name="Text Box 85"/>
          <p:cNvSpPr txBox="1">
            <a:spLocks noChangeArrowheads="1"/>
          </p:cNvSpPr>
          <p:nvPr/>
        </p:nvSpPr>
        <p:spPr bwMode="auto">
          <a:xfrm>
            <a:off x="8447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73" name="Text Box 86"/>
          <p:cNvSpPr txBox="1">
            <a:spLocks noChangeArrowheads="1"/>
          </p:cNvSpPr>
          <p:nvPr/>
        </p:nvSpPr>
        <p:spPr bwMode="auto">
          <a:xfrm>
            <a:off x="80660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74" name="Text Box 87"/>
          <p:cNvSpPr txBox="1">
            <a:spLocks noChangeArrowheads="1"/>
          </p:cNvSpPr>
          <p:nvPr/>
        </p:nvSpPr>
        <p:spPr bwMode="auto">
          <a:xfrm>
            <a:off x="7608888" y="18796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75" name="Text Box 88"/>
          <p:cNvSpPr txBox="1">
            <a:spLocks noChangeArrowheads="1"/>
          </p:cNvSpPr>
          <p:nvPr/>
        </p:nvSpPr>
        <p:spPr bwMode="auto">
          <a:xfrm>
            <a:off x="7761288" y="2108200"/>
            <a:ext cx="15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76" name="Text Box 89"/>
          <p:cNvSpPr txBox="1">
            <a:spLocks noChangeArrowheads="1"/>
          </p:cNvSpPr>
          <p:nvPr/>
        </p:nvSpPr>
        <p:spPr bwMode="auto">
          <a:xfrm>
            <a:off x="8337550" y="1457325"/>
            <a:ext cx="3381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43077" name="Text Box 90"/>
          <p:cNvSpPr txBox="1">
            <a:spLocks noChangeArrowheads="1"/>
          </p:cNvSpPr>
          <p:nvPr/>
        </p:nvSpPr>
        <p:spPr bwMode="auto">
          <a:xfrm>
            <a:off x="6754813" y="1452563"/>
            <a:ext cx="3381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</a:t>
            </a:r>
          </a:p>
        </p:txBody>
      </p:sp>
      <p:sp>
        <p:nvSpPr>
          <p:cNvPr id="43078" name="Text Box 91"/>
          <p:cNvSpPr txBox="1">
            <a:spLocks noChangeArrowheads="1"/>
          </p:cNvSpPr>
          <p:nvPr/>
        </p:nvSpPr>
        <p:spPr bwMode="auto">
          <a:xfrm>
            <a:off x="4859338" y="1452563"/>
            <a:ext cx="492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15</a:t>
            </a:r>
          </a:p>
        </p:txBody>
      </p:sp>
      <p:sp>
        <p:nvSpPr>
          <p:cNvPr id="43079" name="Text Box 92"/>
          <p:cNvSpPr txBox="1">
            <a:spLocks noChangeArrowheads="1"/>
          </p:cNvSpPr>
          <p:nvPr/>
        </p:nvSpPr>
        <p:spPr bwMode="auto">
          <a:xfrm>
            <a:off x="1200150" y="1452563"/>
            <a:ext cx="492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31</a:t>
            </a:r>
          </a:p>
        </p:txBody>
      </p:sp>
      <p:sp>
        <p:nvSpPr>
          <p:cNvPr id="43080" name="Text Box 93"/>
          <p:cNvSpPr txBox="1">
            <a:spLocks noChangeArrowheads="1"/>
          </p:cNvSpPr>
          <p:nvPr/>
        </p:nvSpPr>
        <p:spPr bwMode="auto">
          <a:xfrm>
            <a:off x="1239838" y="2909888"/>
            <a:ext cx="359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MOV  EAX, 12345678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H</a:t>
            </a:r>
          </a:p>
        </p:txBody>
      </p:sp>
      <p:sp>
        <p:nvSpPr>
          <p:cNvPr id="172126" name="Text Box 94"/>
          <p:cNvSpPr txBox="1">
            <a:spLocks noChangeArrowheads="1"/>
          </p:cNvSpPr>
          <p:nvPr/>
        </p:nvSpPr>
        <p:spPr bwMode="auto">
          <a:xfrm>
            <a:off x="655638" y="3663950"/>
            <a:ext cx="715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  <a:ea typeface="宋体" pitchFamily="2" charset="-122"/>
              </a:rPr>
              <a:t>Q: 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EAX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的低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位全部置成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，指令如何写？</a:t>
            </a:r>
          </a:p>
        </p:txBody>
      </p:sp>
      <p:sp>
        <p:nvSpPr>
          <p:cNvPr id="172127" name="Text Box 95"/>
          <p:cNvSpPr txBox="1">
            <a:spLocks noChangeArrowheads="1"/>
          </p:cNvSpPr>
          <p:nvPr/>
        </p:nvSpPr>
        <p:spPr bwMode="auto">
          <a:xfrm>
            <a:off x="1258888" y="4349750"/>
            <a:ext cx="2157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MOV   AX, 0</a:t>
            </a:r>
          </a:p>
        </p:txBody>
      </p:sp>
      <p:sp>
        <p:nvSpPr>
          <p:cNvPr id="172128" name="Text Box 96"/>
          <p:cNvSpPr txBox="1">
            <a:spLocks noChangeArrowheads="1"/>
          </p:cNvSpPr>
          <p:nvPr/>
        </p:nvSpPr>
        <p:spPr bwMode="auto">
          <a:xfrm>
            <a:off x="684213" y="5013325"/>
            <a:ext cx="751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  <a:ea typeface="宋体" pitchFamily="2" charset="-122"/>
              </a:rPr>
              <a:t>Q: 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EAX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的低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8~15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位全部置成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，指令如何写？</a:t>
            </a:r>
          </a:p>
        </p:txBody>
      </p:sp>
      <p:sp>
        <p:nvSpPr>
          <p:cNvPr id="172129" name="Text Box 97"/>
          <p:cNvSpPr txBox="1">
            <a:spLocks noChangeArrowheads="1"/>
          </p:cNvSpPr>
          <p:nvPr/>
        </p:nvSpPr>
        <p:spPr bwMode="auto">
          <a:xfrm>
            <a:off x="1331913" y="5661025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MOV   AH, 0FFH</a:t>
            </a: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AACAE98-5BCD-4598-B077-2B92274F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通用寄存器应用示例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7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26" grpId="0"/>
      <p:bldP spid="172127" grpId="0"/>
      <p:bldP spid="172128" grpId="0"/>
      <p:bldP spid="1721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73"/>
          <p:cNvSpPr txBox="1">
            <a:spLocks noChangeArrowheads="1"/>
          </p:cNvSpPr>
          <p:nvPr/>
        </p:nvSpPr>
        <p:spPr bwMode="auto">
          <a:xfrm>
            <a:off x="611188" y="1412776"/>
            <a:ext cx="715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Q: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EAX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的低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位全部置成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，指令如何写？</a:t>
            </a:r>
          </a:p>
        </p:txBody>
      </p:sp>
      <p:sp>
        <p:nvSpPr>
          <p:cNvPr id="44036" name="Text Box 74"/>
          <p:cNvSpPr txBox="1">
            <a:spLocks noChangeArrowheads="1"/>
          </p:cNvSpPr>
          <p:nvPr/>
        </p:nvSpPr>
        <p:spPr bwMode="auto">
          <a:xfrm>
            <a:off x="1331913" y="2062063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MOV  AX, 0</a:t>
            </a:r>
          </a:p>
        </p:txBody>
      </p:sp>
      <p:grpSp>
        <p:nvGrpSpPr>
          <p:cNvPr id="173142" name="Group 86"/>
          <p:cNvGrpSpPr>
            <a:grpSpLocks/>
          </p:cNvGrpSpPr>
          <p:nvPr/>
        </p:nvGrpSpPr>
        <p:grpSpPr bwMode="auto">
          <a:xfrm>
            <a:off x="1331913" y="2493863"/>
            <a:ext cx="5060950" cy="519113"/>
            <a:chOff x="839" y="1924"/>
            <a:chExt cx="3065" cy="327"/>
          </a:xfrm>
        </p:grpSpPr>
        <p:sp>
          <p:nvSpPr>
            <p:cNvPr id="44054" name="Text Box 78"/>
            <p:cNvSpPr txBox="1">
              <a:spLocks noChangeArrowheads="1"/>
            </p:cNvSpPr>
            <p:nvPr/>
          </p:nvSpPr>
          <p:spPr bwMode="auto">
            <a:xfrm>
              <a:off x="839" y="1924"/>
              <a:ext cx="1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SUB  AX, AX</a:t>
              </a:r>
            </a:p>
          </p:txBody>
        </p:sp>
        <p:sp>
          <p:nvSpPr>
            <p:cNvPr id="44055" name="Text Box 79"/>
            <p:cNvSpPr txBox="1">
              <a:spLocks noChangeArrowheads="1"/>
            </p:cNvSpPr>
            <p:nvPr/>
          </p:nvSpPr>
          <p:spPr bwMode="auto">
            <a:xfrm>
              <a:off x="3061" y="1924"/>
              <a:ext cx="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subtract</a:t>
              </a:r>
            </a:p>
          </p:txBody>
        </p:sp>
      </p:grpSp>
      <p:grpSp>
        <p:nvGrpSpPr>
          <p:cNvPr id="173153" name="Group 97"/>
          <p:cNvGrpSpPr>
            <a:grpSpLocks/>
          </p:cNvGrpSpPr>
          <p:nvPr/>
        </p:nvGrpSpPr>
        <p:grpSpPr bwMode="auto">
          <a:xfrm>
            <a:off x="1341438" y="2925663"/>
            <a:ext cx="5737225" cy="519113"/>
            <a:chOff x="845" y="2024"/>
            <a:chExt cx="3614" cy="327"/>
          </a:xfrm>
        </p:grpSpPr>
        <p:sp>
          <p:nvSpPr>
            <p:cNvPr id="44052" name="Text Box 80"/>
            <p:cNvSpPr txBox="1">
              <a:spLocks noChangeArrowheads="1"/>
            </p:cNvSpPr>
            <p:nvPr/>
          </p:nvSpPr>
          <p:spPr bwMode="auto">
            <a:xfrm>
              <a:off x="845" y="202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XOR  AX, AX</a:t>
              </a:r>
            </a:p>
          </p:txBody>
        </p:sp>
        <p:sp>
          <p:nvSpPr>
            <p:cNvPr id="44053" name="Text Box 81"/>
            <p:cNvSpPr txBox="1">
              <a:spLocks noChangeArrowheads="1"/>
            </p:cNvSpPr>
            <p:nvPr/>
          </p:nvSpPr>
          <p:spPr bwMode="auto">
            <a:xfrm>
              <a:off x="3152" y="2024"/>
              <a:ext cx="1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exclusive  or</a:t>
              </a:r>
            </a:p>
          </p:txBody>
        </p:sp>
      </p:grpSp>
      <p:grpSp>
        <p:nvGrpSpPr>
          <p:cNvPr id="173144" name="Group 88"/>
          <p:cNvGrpSpPr>
            <a:grpSpLocks/>
          </p:cNvGrpSpPr>
          <p:nvPr/>
        </p:nvGrpSpPr>
        <p:grpSpPr bwMode="auto">
          <a:xfrm>
            <a:off x="1331913" y="3343176"/>
            <a:ext cx="4437062" cy="519112"/>
            <a:chOff x="839" y="2886"/>
            <a:chExt cx="2688" cy="327"/>
          </a:xfrm>
        </p:grpSpPr>
        <p:sp>
          <p:nvSpPr>
            <p:cNvPr id="44050" name="Text Box 82"/>
            <p:cNvSpPr txBox="1">
              <a:spLocks noChangeArrowheads="1"/>
            </p:cNvSpPr>
            <p:nvPr/>
          </p:nvSpPr>
          <p:spPr bwMode="auto">
            <a:xfrm>
              <a:off x="3061" y="2886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44051" name="Text Box 83"/>
            <p:cNvSpPr txBox="1">
              <a:spLocks noChangeArrowheads="1"/>
            </p:cNvSpPr>
            <p:nvPr/>
          </p:nvSpPr>
          <p:spPr bwMode="auto">
            <a:xfrm>
              <a:off x="839" y="2886"/>
              <a:ext cx="1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AND  AX, 0</a:t>
              </a:r>
            </a:p>
          </p:txBody>
        </p:sp>
      </p:grpSp>
      <p:grpSp>
        <p:nvGrpSpPr>
          <p:cNvPr id="173145" name="Group 89"/>
          <p:cNvGrpSpPr>
            <a:grpSpLocks/>
          </p:cNvGrpSpPr>
          <p:nvPr/>
        </p:nvGrpSpPr>
        <p:grpSpPr bwMode="auto">
          <a:xfrm>
            <a:off x="808038" y="4365625"/>
            <a:ext cx="7016750" cy="590550"/>
            <a:chOff x="509" y="3294"/>
            <a:chExt cx="4206" cy="372"/>
          </a:xfrm>
        </p:grpSpPr>
        <p:sp>
          <p:nvSpPr>
            <p:cNvPr id="44048" name="Text Box 84"/>
            <p:cNvSpPr txBox="1">
              <a:spLocks noChangeArrowheads="1"/>
            </p:cNvSpPr>
            <p:nvPr/>
          </p:nvSpPr>
          <p:spPr bwMode="auto">
            <a:xfrm>
              <a:off x="509" y="3301"/>
              <a:ext cx="2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44049" name="Text Box 85"/>
            <p:cNvSpPr txBox="1">
              <a:spLocks noChangeArrowheads="1"/>
            </p:cNvSpPr>
            <p:nvPr/>
          </p:nvSpPr>
          <p:spPr bwMode="auto">
            <a:xfrm>
              <a:off x="748" y="3294"/>
              <a:ext cx="3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若想将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EAX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的高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16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位全部置成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0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，怎么办？</a:t>
              </a:r>
            </a:p>
          </p:txBody>
        </p:sp>
      </p:grpSp>
      <p:grpSp>
        <p:nvGrpSpPr>
          <p:cNvPr id="173146" name="Group 90"/>
          <p:cNvGrpSpPr>
            <a:grpSpLocks/>
          </p:cNvGrpSpPr>
          <p:nvPr/>
        </p:nvGrpSpPr>
        <p:grpSpPr bwMode="auto">
          <a:xfrm>
            <a:off x="827088" y="4927600"/>
            <a:ext cx="7727950" cy="590550"/>
            <a:chOff x="509" y="3294"/>
            <a:chExt cx="4632" cy="372"/>
          </a:xfrm>
        </p:grpSpPr>
        <p:sp>
          <p:nvSpPr>
            <p:cNvPr id="44046" name="Text Box 91"/>
            <p:cNvSpPr txBox="1">
              <a:spLocks noChangeArrowheads="1"/>
            </p:cNvSpPr>
            <p:nvPr/>
          </p:nvSpPr>
          <p:spPr bwMode="auto">
            <a:xfrm>
              <a:off x="509" y="3301"/>
              <a:ext cx="2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44047" name="Text Box 92"/>
            <p:cNvSpPr txBox="1">
              <a:spLocks noChangeArrowheads="1"/>
            </p:cNvSpPr>
            <p:nvPr/>
          </p:nvSpPr>
          <p:spPr bwMode="auto">
            <a:xfrm>
              <a:off x="748" y="3294"/>
              <a:ext cx="43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程序中如何判断某个变量的某一位是否为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？</a:t>
              </a:r>
            </a:p>
          </p:txBody>
        </p:sp>
      </p:grpSp>
      <p:grpSp>
        <p:nvGrpSpPr>
          <p:cNvPr id="173149" name="Group 93"/>
          <p:cNvGrpSpPr>
            <a:grpSpLocks/>
          </p:cNvGrpSpPr>
          <p:nvPr/>
        </p:nvGrpSpPr>
        <p:grpSpPr bwMode="auto">
          <a:xfrm>
            <a:off x="827088" y="5502275"/>
            <a:ext cx="7370762" cy="590550"/>
            <a:chOff x="509" y="3294"/>
            <a:chExt cx="4418" cy="372"/>
          </a:xfrm>
        </p:grpSpPr>
        <p:sp>
          <p:nvSpPr>
            <p:cNvPr id="44044" name="Text Box 94"/>
            <p:cNvSpPr txBox="1">
              <a:spLocks noChangeArrowheads="1"/>
            </p:cNvSpPr>
            <p:nvPr/>
          </p:nvSpPr>
          <p:spPr bwMode="auto">
            <a:xfrm>
              <a:off x="509" y="3301"/>
              <a:ext cx="2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44045" name="Text Box 95"/>
            <p:cNvSpPr txBox="1">
              <a:spLocks noChangeArrowheads="1"/>
            </p:cNvSpPr>
            <p:nvPr/>
          </p:nvSpPr>
          <p:spPr bwMode="auto">
            <a:xfrm>
              <a:off x="748" y="3294"/>
              <a:ext cx="4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2800" b="1">
                  <a:latin typeface="宋体" pitchFamily="2" charset="-122"/>
                  <a:ea typeface="宋体" pitchFamily="2" charset="-122"/>
                </a:rPr>
                <a:t>程序中，如何将某个变量的某一位置为</a:t>
              </a:r>
              <a:r>
                <a:rPr lang="en-US" altLang="zh-CN" sz="2800" b="1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>
                  <a:latin typeface="宋体" pitchFamily="2" charset="-122"/>
                  <a:ea typeface="宋体" pitchFamily="2" charset="-122"/>
                </a:rPr>
                <a:t>？</a:t>
              </a:r>
            </a:p>
          </p:txBody>
        </p:sp>
      </p:grpSp>
      <p:sp>
        <p:nvSpPr>
          <p:cNvPr id="173152" name="Text Box 96"/>
          <p:cNvSpPr txBox="1">
            <a:spLocks noChangeArrowheads="1"/>
          </p:cNvSpPr>
          <p:nvPr/>
        </p:nvSpPr>
        <p:spPr bwMode="auto">
          <a:xfrm>
            <a:off x="2339975" y="6018213"/>
            <a:ext cx="3157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寄存器  </a:t>
            </a:r>
            <a:r>
              <a:rPr lang="en-US" altLang="zh-CN" sz="3200" b="1"/>
              <a:t>VS   </a:t>
            </a:r>
            <a:r>
              <a:rPr lang="zh-CN" altLang="en-US" sz="3200" b="1"/>
              <a:t>变量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通用寄存器应用示例</a:t>
            </a:r>
          </a:p>
        </p:txBody>
      </p:sp>
      <p:grpSp>
        <p:nvGrpSpPr>
          <p:cNvPr id="24" name="Group 88">
            <a:extLst>
              <a:ext uri="{FF2B5EF4-FFF2-40B4-BE49-F238E27FC236}">
                <a16:creationId xmlns:a16="http://schemas.microsoft.com/office/drawing/2014/main" id="{B0EBB348-FD9A-4F92-A03F-D458328CA0F4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3845988"/>
            <a:ext cx="5368052" cy="523874"/>
            <a:chOff x="839" y="2886"/>
            <a:chExt cx="3252" cy="330"/>
          </a:xfrm>
        </p:grpSpPr>
        <p:sp>
          <p:nvSpPr>
            <p:cNvPr id="25" name="Text Box 82">
              <a:extLst>
                <a:ext uri="{FF2B5EF4-FFF2-40B4-BE49-F238E27FC236}">
                  <a16:creationId xmlns:a16="http://schemas.microsoft.com/office/drawing/2014/main" id="{00DDF780-5054-4174-A344-8415A8562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886"/>
              <a:ext cx="10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>
                  <a:solidFill>
                    <a:schemeClr val="tx1"/>
                  </a:solidFill>
                </a:rPr>
                <a:t>SHift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 Left</a:t>
              </a:r>
            </a:p>
          </p:txBody>
        </p:sp>
        <p:sp>
          <p:nvSpPr>
            <p:cNvPr id="26" name="Text Box 83">
              <a:extLst>
                <a:ext uri="{FF2B5EF4-FFF2-40B4-BE49-F238E27FC236}">
                  <a16:creationId xmlns:a16="http://schemas.microsoft.com/office/drawing/2014/main" id="{5AE344AD-BE76-4134-902A-DA77887AF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886"/>
              <a:ext cx="13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SHL  AX, 16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A093BA9-2534-4CCC-A20A-5A5CF227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8208963" cy="45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800" b="1" dirty="0">
                <a:latin typeface="宋体" pitchFamily="2" charset="-122"/>
              </a:rPr>
              <a:t>保存一条指令执行之后，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CPU</a:t>
            </a:r>
            <a:r>
              <a:rPr kumimoji="1" lang="zh-CN" altLang="en-US" sz="2800" b="1" dirty="0">
                <a:latin typeface="宋体" pitchFamily="2" charset="-122"/>
              </a:rPr>
              <a:t>所处状态的信息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 dirty="0">
                <a:latin typeface="宋体" pitchFamily="2" charset="-122"/>
              </a:rPr>
              <a:t>  及运算结果的特征。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800" b="1" dirty="0">
                <a:latin typeface="Times New Roman" pitchFamily="18" charset="0"/>
              </a:rPr>
              <a:t> 32</a:t>
            </a:r>
            <a:r>
              <a:rPr kumimoji="1" lang="zh-CN" altLang="en-US" sz="2800" b="1" dirty="0">
                <a:latin typeface="宋体" pitchFamily="2" charset="-122"/>
              </a:rPr>
              <a:t>位</a:t>
            </a:r>
            <a:r>
              <a:rPr kumimoji="1" lang="en-US" altLang="zh-CN" sz="2800" b="1" dirty="0">
                <a:latin typeface="Times New Roman" pitchFamily="18" charset="0"/>
              </a:rPr>
              <a:t>CPU</a:t>
            </a:r>
            <a:r>
              <a:rPr kumimoji="1" lang="zh-CN" altLang="en-US" sz="2800" b="1" dirty="0">
                <a:latin typeface="宋体" pitchFamily="2" charset="-122"/>
              </a:rPr>
              <a:t>中的标志寄存器是</a:t>
            </a:r>
            <a:r>
              <a:rPr kumimoji="1" lang="en-US" altLang="zh-CN" sz="2800" b="1" dirty="0">
                <a:latin typeface="Times New Roman" pitchFamily="18" charset="0"/>
              </a:rPr>
              <a:t>32</a:t>
            </a:r>
            <a:r>
              <a:rPr kumimoji="1" lang="zh-CN" altLang="en-US" sz="2800" b="1" dirty="0">
                <a:latin typeface="宋体" pitchFamily="2" charset="-122"/>
              </a:rPr>
              <a:t>位，称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EFLAGS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；</a:t>
            </a:r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endParaRPr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itchFamily="2" charset="-122"/>
              </a:rPr>
              <a:t>历史故事：</a:t>
            </a:r>
            <a:endParaRPr kumimoji="1" lang="zh-CN" altLang="en-US" sz="2800" b="1" dirty="0">
              <a:latin typeface="宋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itchFamily="18" charset="0"/>
              </a:rPr>
              <a:t>16</a:t>
            </a:r>
            <a:r>
              <a:rPr lang="zh-CN" altLang="en-US" sz="2800" b="1" dirty="0">
                <a:latin typeface="宋体" pitchFamily="2" charset="-122"/>
              </a:rPr>
              <a:t>位</a:t>
            </a:r>
            <a:r>
              <a:rPr lang="en-US" altLang="zh-CN" sz="2800" b="1" dirty="0">
                <a:latin typeface="Times New Roman" pitchFamily="18" charset="0"/>
              </a:rPr>
              <a:t>CPU</a:t>
            </a:r>
            <a:r>
              <a:rPr lang="zh-CN" altLang="en-US" sz="2800" b="1" dirty="0">
                <a:latin typeface="宋体" pitchFamily="2" charset="-122"/>
              </a:rPr>
              <a:t>中的标志寄存器是</a:t>
            </a:r>
            <a:r>
              <a:rPr lang="en-US" altLang="zh-CN" sz="2800" b="1" dirty="0">
                <a:latin typeface="Times New Roman" pitchFamily="18" charset="0"/>
              </a:rPr>
              <a:t>16</a:t>
            </a:r>
            <a:r>
              <a:rPr lang="zh-CN" altLang="en-US" sz="2800" b="1" dirty="0">
                <a:latin typeface="宋体" pitchFamily="2" charset="-122"/>
              </a:rPr>
              <a:t>位，称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FLAGS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800" b="1" dirty="0">
                <a:latin typeface="Times New Roman" pitchFamily="18" charset="0"/>
              </a:rPr>
              <a:t>32</a:t>
            </a:r>
            <a:r>
              <a:rPr kumimoji="1" lang="zh-CN" altLang="en-US" sz="2800" b="1" dirty="0">
                <a:latin typeface="宋体" pitchFamily="2" charset="-122"/>
              </a:rPr>
              <a:t>位的</a:t>
            </a:r>
            <a:r>
              <a:rPr kumimoji="1" lang="en-US" altLang="zh-CN" sz="2800" b="1" dirty="0">
                <a:latin typeface="Times New Roman" pitchFamily="18" charset="0"/>
              </a:rPr>
              <a:t>EFLAGS</a:t>
            </a:r>
            <a:r>
              <a:rPr kumimoji="1" lang="zh-CN" altLang="en-US" sz="2800" b="1" dirty="0">
                <a:latin typeface="宋体" pitchFamily="2" charset="-122"/>
              </a:rPr>
              <a:t>包含了</a:t>
            </a:r>
            <a:r>
              <a:rPr kumimoji="1" lang="en-US" altLang="zh-CN" sz="2800" b="1" dirty="0">
                <a:latin typeface="Times New Roman" pitchFamily="18" charset="0"/>
              </a:rPr>
              <a:t>16</a:t>
            </a:r>
            <a:r>
              <a:rPr kumimoji="1" lang="zh-CN" altLang="en-US" sz="2800" b="1" dirty="0">
                <a:latin typeface="宋体" pitchFamily="2" charset="-122"/>
              </a:rPr>
              <a:t>位</a:t>
            </a:r>
            <a:r>
              <a:rPr kumimoji="1" lang="en-US" altLang="zh-CN" sz="2800" b="1" dirty="0">
                <a:latin typeface="Times New Roman" pitchFamily="18" charset="0"/>
              </a:rPr>
              <a:t>FLAGS</a:t>
            </a:r>
            <a:r>
              <a:rPr kumimoji="1" lang="zh-CN" altLang="en-US" sz="2800" b="1" dirty="0">
                <a:latin typeface="宋体" pitchFamily="2" charset="-122"/>
              </a:rPr>
              <a:t>的全部标志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 dirty="0">
                <a:latin typeface="宋体" pitchFamily="2" charset="-122"/>
              </a:rPr>
              <a:t>  位且向下兼容。</a:t>
            </a:r>
            <a:r>
              <a:rPr kumimoji="1" lang="zh-CN" altLang="en-US" sz="2400" b="1" dirty="0"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23582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79F1BA-09FF-4B66-A138-64E27AB6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507906" cy="48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6505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85EEFB84-65AD-484F-8D5B-8052EC84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19" y="4327083"/>
            <a:ext cx="7907197" cy="1853345"/>
          </a:xfrm>
          <a:prstGeom prst="rect">
            <a:avLst/>
          </a:prstGeom>
        </p:spPr>
      </p:pic>
      <p:sp>
        <p:nvSpPr>
          <p:cNvPr id="90" name="Text Box 7">
            <a:extLst>
              <a:ext uri="{FF2B5EF4-FFF2-40B4-BE49-F238E27FC236}">
                <a16:creationId xmlns:a16="http://schemas.microsoft.com/office/drawing/2014/main" id="{755015CC-ABA3-4347-B4D3-720C9290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4237057" cy="23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2.4.1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条件标志位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       S</a:t>
            </a:r>
            <a:r>
              <a:rPr kumimoji="1" lang="en-US" altLang="zh-CN" sz="2400" b="1" dirty="0">
                <a:latin typeface="Times New Roman" pitchFamily="18" charset="0"/>
              </a:rPr>
              <a:t>ign</a:t>
            </a:r>
            <a:r>
              <a:rPr kumimoji="1" lang="en-US" altLang="zh-CN" sz="2400" dirty="0"/>
              <a:t>  </a:t>
            </a:r>
            <a:r>
              <a:rPr kumimoji="1" lang="en-US" altLang="zh-CN" sz="2400" b="1" dirty="0">
                <a:solidFill>
                  <a:srgbClr val="FF3300"/>
                </a:solidFill>
              </a:rPr>
              <a:t>F</a:t>
            </a:r>
            <a:r>
              <a:rPr kumimoji="1" lang="en-US" altLang="zh-CN" sz="2400" b="1" dirty="0"/>
              <a:t>lag         </a:t>
            </a:r>
            <a:r>
              <a:rPr lang="zh-CN" altLang="en-US" sz="2400" b="1" dirty="0">
                <a:latin typeface="Times New Roman" pitchFamily="18" charset="0"/>
              </a:rPr>
              <a:t>符号标志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Z</a:t>
            </a:r>
            <a:r>
              <a:rPr kumimoji="1" lang="en-US" altLang="zh-CN" sz="2400" b="1" dirty="0">
                <a:latin typeface="Times New Roman" pitchFamily="18" charset="0"/>
              </a:rPr>
              <a:t>ero </a:t>
            </a:r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FF3300"/>
                </a:solidFill>
              </a:rPr>
              <a:t>F</a:t>
            </a:r>
            <a:r>
              <a:rPr kumimoji="1" lang="en-US" altLang="zh-CN" sz="2400" b="1" dirty="0"/>
              <a:t>lag         </a:t>
            </a:r>
            <a:r>
              <a:rPr lang="zh-CN" altLang="en-US" sz="2400" b="1" dirty="0"/>
              <a:t>零标志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itchFamily="18" charset="0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O</a:t>
            </a:r>
            <a:r>
              <a:rPr lang="en-US" altLang="zh-CN" sz="2400" b="1" dirty="0">
                <a:latin typeface="Times New Roman" pitchFamily="18" charset="0"/>
              </a:rPr>
              <a:t>verflow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lag   </a:t>
            </a:r>
            <a:r>
              <a:rPr lang="zh-CN" altLang="en-US" sz="2400" b="1" dirty="0">
                <a:latin typeface="Times New Roman" pitchFamily="18" charset="0"/>
              </a:rPr>
              <a:t>溢出标志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dirty="0">
                <a:latin typeface="Times New Roman" pitchFamily="18" charset="0"/>
              </a:rPr>
              <a:t>arry</a:t>
            </a:r>
            <a:r>
              <a:rPr kumimoji="1" lang="en-US" altLang="zh-CN" sz="2400" dirty="0"/>
              <a:t>  </a:t>
            </a:r>
            <a:r>
              <a:rPr kumimoji="1" lang="en-US" altLang="zh-CN" sz="2400" b="1" dirty="0">
                <a:solidFill>
                  <a:srgbClr val="FF3300"/>
                </a:solidFill>
              </a:rPr>
              <a:t>F</a:t>
            </a:r>
            <a:r>
              <a:rPr kumimoji="1" lang="en-US" altLang="zh-CN" sz="2400" b="1" dirty="0"/>
              <a:t>lag       </a:t>
            </a:r>
            <a:r>
              <a:rPr lang="zh-CN" altLang="en-US" sz="2400" b="1" dirty="0">
                <a:latin typeface="Times New Roman" pitchFamily="18" charset="0"/>
              </a:rPr>
              <a:t>进位标志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478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42989" y="2239963"/>
            <a:ext cx="4321100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通用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寄存器组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标志寄存器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指令指示器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段寄存器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27088" y="188913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</a:rPr>
              <a:t>章   </a:t>
            </a:r>
            <a:r>
              <a:rPr lang="en-US" altLang="zh-CN" sz="4000" b="1" dirty="0">
                <a:solidFill>
                  <a:schemeClr val="bg1"/>
                </a:solidFill>
              </a:rPr>
              <a:t>Intel </a:t>
            </a:r>
            <a:r>
              <a:rPr lang="zh-CN" altLang="en-US" sz="4000" b="1" dirty="0">
                <a:solidFill>
                  <a:schemeClr val="bg1"/>
                </a:solidFill>
              </a:rPr>
              <a:t>中央处理器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18654" y="1484784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Arial" charset="0"/>
              </a:rPr>
              <a:t>学习内容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4F209F-EA12-4872-B2D9-3113D34C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3887387"/>
            <a:ext cx="4186961" cy="282655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9EC05809-8246-4802-AA7D-F578AEE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87" y="2472853"/>
            <a:ext cx="4841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、进位标志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CF   (Carry Flag)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4C4CA5B-A95A-4EB6-BB8D-D68BD6FD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210" y="2970864"/>
            <a:ext cx="67615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运算时从最高位向前产生了进位（或借位），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则</a:t>
            </a:r>
            <a:r>
              <a:rPr lang="en-US" altLang="zh-CN" sz="2400" b="1" dirty="0">
                <a:latin typeface="宋体" panose="02010600030101010101" pitchFamily="2" charset="-122"/>
              </a:rPr>
              <a:t>CF=1</a:t>
            </a:r>
            <a:r>
              <a:rPr lang="zh-CN" altLang="en-US" sz="2400" b="1" dirty="0">
                <a:latin typeface="宋体" panose="02010600030101010101" pitchFamily="2" charset="-122"/>
              </a:rPr>
              <a:t>；否则 </a:t>
            </a:r>
            <a:r>
              <a:rPr lang="en-US" altLang="zh-CN" sz="2400" b="1" dirty="0">
                <a:latin typeface="宋体" panose="02010600030101010101" pitchFamily="2" charset="-122"/>
              </a:rPr>
              <a:t>CF=0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D0EBF27-70F2-41F1-9A3D-2DC7ED46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244" y="4249955"/>
            <a:ext cx="26851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MOV  AH, 0FFH</a:t>
            </a:r>
          </a:p>
          <a:p>
            <a:pPr eaLnBrk="1" hangingPunct="1"/>
            <a:r>
              <a:rPr kumimoji="1"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ADD  AL,  2</a:t>
            </a:r>
          </a:p>
          <a:p>
            <a:pPr eaLnBrk="1" hangingPunct="1"/>
            <a:endParaRPr lang="en-US" altLang="zh-CN" sz="2400" b="1" dirty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(A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H) = 1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B9E54429-5A71-4ECE-8BD9-4CF04953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93" y="1469056"/>
            <a:ext cx="4530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、符号标志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SF   (Sign Flag)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E35FC6F-2916-4113-B734-BE72197F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788" y="1887215"/>
            <a:ext cx="7409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运算结果的最高二进制位为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  <a:r>
              <a:rPr lang="en-US" altLang="zh-CN" sz="2400" b="1" dirty="0">
                <a:latin typeface="宋体" panose="02010600030101010101" pitchFamily="2" charset="-122"/>
              </a:rPr>
              <a:t>SF=1</a:t>
            </a:r>
            <a:r>
              <a:rPr lang="zh-CN" altLang="en-US" sz="2400" b="1" dirty="0">
                <a:latin typeface="宋体" panose="02010600030101010101" pitchFamily="2" charset="-122"/>
              </a:rPr>
              <a:t>，否则</a:t>
            </a:r>
            <a:r>
              <a:rPr lang="en-US" altLang="zh-CN" sz="2400" b="1" dirty="0">
                <a:latin typeface="宋体" panose="02010600030101010101" pitchFamily="2" charset="-122"/>
              </a:rPr>
              <a:t>SF=0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574400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EC05809-8246-4802-AA7D-F578AEE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87" y="2472853"/>
            <a:ext cx="515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、溢出标志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OF   (Overflow Flag)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4C4CA5B-A95A-4EB6-BB8D-D68BD6FD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70864"/>
            <a:ext cx="67615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加法：执行前两个加数的最高二进制位相同，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</a:rPr>
              <a:t>且加的结果的最高位与加数最高位相反，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</a:rPr>
              <a:t>则 </a:t>
            </a:r>
            <a:r>
              <a:rPr lang="en-US" altLang="zh-CN" sz="2400" b="1" dirty="0">
                <a:latin typeface="宋体" panose="02010600030101010101" pitchFamily="2" charset="-122"/>
              </a:rPr>
              <a:t>OF=1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B9E54429-5A71-4ECE-8BD9-4CF04953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93" y="1469056"/>
            <a:ext cx="4221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、零标志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ZF   (Zero Flag)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E35FC6F-2916-4113-B734-BE72197F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788" y="1887215"/>
            <a:ext cx="6185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运算结果为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，则 </a:t>
            </a:r>
            <a:r>
              <a:rPr lang="en-US" altLang="zh-CN" sz="2400" b="1" dirty="0">
                <a:latin typeface="宋体" panose="02010600030101010101" pitchFamily="2" charset="-122"/>
              </a:rPr>
              <a:t>ZF</a:t>
            </a:r>
            <a:r>
              <a:rPr lang="zh-CN" altLang="en-US" sz="2400" b="1" dirty="0"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，否则 </a:t>
            </a:r>
            <a:r>
              <a:rPr lang="en-US" altLang="zh-CN" sz="2400" b="1" dirty="0">
                <a:latin typeface="宋体" panose="02010600030101010101" pitchFamily="2" charset="-122"/>
              </a:rPr>
              <a:t>ZF</a:t>
            </a:r>
            <a:r>
              <a:rPr lang="zh-CN" altLang="en-US" sz="2400" b="1" dirty="0"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AD510EC-4152-4D40-B445-9C24209A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055" y="4083456"/>
            <a:ext cx="268515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MOV  AH, 0FFH</a:t>
            </a:r>
          </a:p>
          <a:p>
            <a:pPr eaLnBrk="1" hangingPunct="1"/>
            <a:r>
              <a:rPr kumimoji="1"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ADD  AL,  2</a:t>
            </a:r>
          </a:p>
          <a:p>
            <a:pPr eaLnBrk="1" hangingPunct="1"/>
            <a:endParaRPr lang="en-US" altLang="zh-CN" sz="2400" b="1" dirty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(AH) = 1</a:t>
            </a: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CF=1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SF=0</a:t>
            </a: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ZF=0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OF=0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62BF1-FBD5-4A64-8888-0CC1C43B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0" y="4171193"/>
            <a:ext cx="4079751" cy="25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6277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EC05809-8246-4802-AA7D-F578AEE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27" y="1514650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溢出标志设置的直观理解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DD810F-5DF9-4049-B227-21BBBD0F87A4}"/>
              </a:ext>
            </a:extLst>
          </p:cNvPr>
          <p:cNvSpPr txBox="1"/>
          <p:nvPr/>
        </p:nvSpPr>
        <p:spPr>
          <a:xfrm>
            <a:off x="739207" y="2348880"/>
            <a:ext cx="482487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000" b="1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x, y, z;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x = 32766;     </a:t>
            </a:r>
            <a:r>
              <a:rPr lang="en-US" altLang="zh-CN" sz="20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7FFEH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y = 3;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z = x + y;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"%d %d %d \n"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x, y, z);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5B781C3-776E-4AD2-9BF3-175A462A6345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1700808"/>
            <a:ext cx="2808114" cy="4752380"/>
            <a:chOff x="3560" y="798"/>
            <a:chExt cx="1791" cy="322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09B4842-F03D-4827-9F35-0C870173D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845"/>
              <a:ext cx="624" cy="31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5A7D44CD-696B-401C-89ED-84C772F02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800"/>
              <a:ext cx="458" cy="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01 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80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CC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CC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03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00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CC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FE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7F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CC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CC</a:t>
              </a:r>
            </a:p>
          </p:txBody>
        </p:sp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2E1A4941-85F2-4239-9861-9D586A609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2795"/>
              <a:ext cx="192" cy="384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9EB46D41-153F-43EF-A46B-9396F496F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2024"/>
              <a:ext cx="192" cy="384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ABF58C51-D1EE-41A1-A8A9-1F8E8E248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914"/>
              <a:ext cx="192" cy="384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396335C3-1955-4E12-B0B4-2A60FA31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798"/>
              <a:ext cx="876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</a:rPr>
                <a:t>   </a:t>
              </a:r>
              <a:r>
                <a:rPr kumimoji="1" lang="en-US" altLang="zh-CN" sz="2800">
                  <a:latin typeface="Times New Roman" pitchFamily="18" charset="0"/>
                </a:rPr>
                <a:t>Z=</a:t>
              </a:r>
            </a:p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-</a:t>
              </a:r>
              <a:r>
                <a:rPr kumimoji="1" lang="en-US" altLang="zh-CN" sz="2800">
                  <a:latin typeface="Times New Roman" pitchFamily="18" charset="0"/>
                </a:rPr>
                <a:t>32767</a:t>
              </a:r>
            </a:p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(8001H)</a:t>
              </a: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8D53C207-2A43-4100-8976-6DC56E3B4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1909"/>
              <a:ext cx="8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</a:rPr>
                <a:t>   </a:t>
              </a:r>
              <a:r>
                <a:rPr kumimoji="1" lang="en-US" altLang="zh-CN" sz="2800">
                  <a:latin typeface="Times New Roman" pitchFamily="18" charset="0"/>
                </a:rPr>
                <a:t>y=</a:t>
              </a:r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(0003H)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07A49CC9-2676-43D2-A2DE-1B8F09D87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659"/>
              <a:ext cx="975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</a:rPr>
                <a:t>   </a:t>
              </a:r>
              <a:r>
                <a:rPr kumimoji="1" lang="en-US" altLang="zh-CN" sz="2800" b="1">
                  <a:latin typeface="Times New Roman" pitchFamily="18" charset="0"/>
                </a:rPr>
                <a:t>x=</a:t>
              </a:r>
            </a:p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32766</a:t>
              </a:r>
            </a:p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(7FFEH)</a:t>
              </a:r>
            </a:p>
          </p:txBody>
        </p:sp>
      </p:grpSp>
      <p:sp>
        <p:nvSpPr>
          <p:cNvPr id="26" name="Rectangle 12">
            <a:extLst>
              <a:ext uri="{FF2B5EF4-FFF2-40B4-BE49-F238E27FC236}">
                <a16:creationId xmlns:a16="http://schemas.microsoft.com/office/drawing/2014/main" id="{8FA140CD-1C49-4BA7-AAAA-9BBC5DE5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73216"/>
            <a:ext cx="327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dirty="0"/>
              <a:t>32766    3    -32767</a:t>
            </a:r>
          </a:p>
        </p:txBody>
      </p:sp>
    </p:spTree>
    <p:extLst>
      <p:ext uri="{BB962C8B-B14F-4D97-AF65-F5344CB8AC3E}">
        <p14:creationId xmlns:p14="http://schemas.microsoft.com/office/powerpoint/2010/main" val="1493240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EC05809-8246-4802-AA7D-F578AEE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27" y="1514650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溢出标志设置的直观理解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5FD5B-ED31-45D7-AD3B-FD652355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7282805" cy="232723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4137BFF-8861-4F16-B366-879A526DE362}"/>
              </a:ext>
            </a:extLst>
          </p:cNvPr>
          <p:cNvSpPr txBox="1"/>
          <p:nvPr/>
        </p:nvSpPr>
        <p:spPr>
          <a:xfrm>
            <a:off x="1619671" y="2028617"/>
            <a:ext cx="56886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= 32766;     // 7FFEH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y = 3;         // 0003H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z = x + y;     // 8001H   -32767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377876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EC05809-8246-4802-AA7D-F578AEE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78" y="1413865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溢出标志设置的直观理解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AF1C252-2ED8-42DF-A2E3-9040ECD9B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0550"/>
            <a:ext cx="604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溢出：两个正数相加，结果为负。</a:t>
            </a:r>
          </a:p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      两个负数相加，结果为正。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3438CD9A-ADCF-48A1-8388-740A56897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8" y="3257981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9B3E33A1-1A0B-4338-9C3A-46B8A73F8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8" y="302938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8E7E8691-57DB-44CE-922E-762265E56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87698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7C0EE31-2C9F-452B-A77C-D925E458D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038" y="2800781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C352AC44-A855-4248-855F-238FF777C433}"/>
              </a:ext>
            </a:extLst>
          </p:cNvPr>
          <p:cNvSpPr>
            <a:spLocks/>
          </p:cNvSpPr>
          <p:nvPr/>
        </p:nvSpPr>
        <p:spPr bwMode="auto">
          <a:xfrm rot="-5471609">
            <a:off x="4579938" y="2838881"/>
            <a:ext cx="457200" cy="1600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E61D3F7B-E71D-4B28-BA5C-4BCAF699F6EC}"/>
              </a:ext>
            </a:extLst>
          </p:cNvPr>
          <p:cNvSpPr>
            <a:spLocks/>
          </p:cNvSpPr>
          <p:nvPr/>
        </p:nvSpPr>
        <p:spPr bwMode="auto">
          <a:xfrm rot="-5424752">
            <a:off x="4807744" y="1922100"/>
            <a:ext cx="452437" cy="2057400"/>
          </a:xfrm>
          <a:prstGeom prst="rightBrace">
            <a:avLst>
              <a:gd name="adj1" fmla="val 378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62B21DF-4357-4963-94A0-1140B4B4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878693"/>
            <a:ext cx="557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Question :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对于减法运算呢？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5DD4550-0B30-4727-9633-E733E0D9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542268"/>
            <a:ext cx="7881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anose="02010600030101010101" pitchFamily="2" charset="-122"/>
              </a:rPr>
              <a:t>A: </a:t>
            </a:r>
            <a:r>
              <a:rPr kumimoji="1" lang="zh-CN" altLang="en-US" sz="2400" b="1">
                <a:latin typeface="宋体" panose="02010600030101010101" pitchFamily="2" charset="-122"/>
              </a:rPr>
              <a:t>若被减数与减数的最高位同时为</a:t>
            </a:r>
            <a:r>
              <a:rPr kumimoji="1" lang="en-US" altLang="zh-CN" sz="2400" b="1">
                <a:latin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，或为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</a:p>
          <a:p>
            <a:pPr eaLnBrk="1" hangingPunct="1"/>
            <a:r>
              <a:rPr kumimoji="1" lang="zh-CN" altLang="en-US" sz="2400" b="1">
                <a:latin typeface="宋体" panose="02010600030101010101" pitchFamily="2" charset="-122"/>
              </a:rPr>
              <a:t>   则</a:t>
            </a:r>
            <a:r>
              <a:rPr kumimoji="1" lang="en-US" altLang="zh-CN" sz="2400" b="1">
                <a:latin typeface="宋体" panose="02010600030101010101" pitchFamily="2" charset="-122"/>
              </a:rPr>
              <a:t>OF</a:t>
            </a:r>
            <a:r>
              <a:rPr kumimoji="1" lang="zh-CN" altLang="en-US" sz="2400" b="1">
                <a:latin typeface="宋体" panose="02010600030101010101" pitchFamily="2" charset="-122"/>
              </a:rPr>
              <a:t>一定为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</a:rPr>
              <a:t>，即决不会溢出。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434FA5D-0319-4CB3-9304-C4A5BD0A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5550331"/>
            <a:ext cx="7327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若被减数与减数的最高位不同，差的最高位与</a:t>
            </a:r>
          </a:p>
          <a:p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被减数的最高位不同，则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OF=1;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OF=0.</a:t>
            </a:r>
          </a:p>
        </p:txBody>
      </p:sp>
    </p:spTree>
    <p:extLst>
      <p:ext uri="{BB962C8B-B14F-4D97-AF65-F5344CB8AC3E}">
        <p14:creationId xmlns:p14="http://schemas.microsoft.com/office/powerpoint/2010/main" val="212164972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C17D07C-7C32-464A-B792-89023377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1474788"/>
            <a:ext cx="84247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已知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8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位二进制数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X1,X2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的值，求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[X1]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补＋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[X2]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补，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并指出执行该运算后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,SF,ZF,OF,CF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各是多少？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BCAF0B7-9D65-4365-BA37-E4CEACFD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589" y="2553468"/>
            <a:ext cx="6886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X1 = + 110 0101B      X2= - 101 1101B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28B5E8A-CFA1-4AD4-901B-D76B1652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741" y="5084763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101 + ( - 93) = 8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82A5A7FB-F19D-4900-A430-377DF873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28" y="3860800"/>
            <a:ext cx="330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[X2]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补＝  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1010  0011  B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+            1 0000  1000   B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522C26F9-E82D-4BF7-91D9-54D9E82D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878" y="3308350"/>
            <a:ext cx="2520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-x2 = 0101 1101 B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求反 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1010 0010  B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加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1   1010 0011 B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32BF828-A8D3-4947-9591-FD10D66F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797425"/>
            <a:ext cx="984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/>
              <a:t>SF =</a:t>
            </a:r>
          </a:p>
          <a:p>
            <a:pPr eaLnBrk="1" hangingPunct="1"/>
            <a:r>
              <a:rPr kumimoji="1" lang="en-US" altLang="zh-CN" sz="2800"/>
              <a:t>ZF =</a:t>
            </a:r>
          </a:p>
          <a:p>
            <a:pPr eaLnBrk="1" hangingPunct="1"/>
            <a:r>
              <a:rPr kumimoji="1" lang="en-US" altLang="zh-CN" sz="2800"/>
              <a:t>OF =</a:t>
            </a:r>
          </a:p>
          <a:p>
            <a:pPr eaLnBrk="1" hangingPunct="1"/>
            <a:r>
              <a:rPr kumimoji="1" lang="en-US" altLang="zh-CN" sz="2800"/>
              <a:t>CF =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8EA984A4-A4E0-427E-AA6A-CC9C47BA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78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0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3FA88C61-4804-461E-ABB8-A883DEA3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78" y="52768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0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F0F7FEDD-C44C-425B-BB3A-90E5F707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78" y="57086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0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351EAF3C-4CFB-435E-AE3C-FA73F3E1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78" y="61404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1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E102514-8294-4E05-95B9-B805B441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41" y="3324225"/>
            <a:ext cx="137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[X1]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补</a:t>
            </a:r>
            <a:r>
              <a:rPr kumimoji="1" lang="zh-CN" altLang="en-US" sz="2400"/>
              <a:t>＝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68D7AC4E-8CB4-4CDE-BC77-775342B8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16" y="3338513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0110  0101  B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DAA86590-D324-4B82-A13B-DECE1B68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28" y="56610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3300"/>
                </a:solidFill>
              </a:rPr>
              <a:t>实验验证</a:t>
            </a:r>
          </a:p>
        </p:txBody>
      </p:sp>
    </p:spTree>
    <p:extLst>
      <p:ext uri="{BB962C8B-B14F-4D97-AF65-F5344CB8AC3E}">
        <p14:creationId xmlns:p14="http://schemas.microsoft.com/office/powerpoint/2010/main" val="3122815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B9E825-F8DF-41A4-9E57-99473FC8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0" y="1831169"/>
            <a:ext cx="8491600" cy="31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0845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C17D07C-7C32-464A-B792-89023377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31" y="1340768"/>
            <a:ext cx="8424738" cy="508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2.4.2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控制标志位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．方向标志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DF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串操作</a:t>
            </a:r>
            <a:r>
              <a:rPr lang="zh-CN" altLang="en-US" sz="2400" b="1" dirty="0">
                <a:latin typeface="宋体" panose="02010600030101010101" pitchFamily="2" charset="-122"/>
              </a:rPr>
              <a:t>指令中使用，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DF=0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，正向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即从低地址向高地址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处理数据串。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．中断允许标志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IF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IF=1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开中断，即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响应外设的中断请求。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．跟踪标志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TF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TF=1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处于单步工作方式，即每执行完一条指令后，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自动产生一个类型为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的中断，使程序单步执行。</a:t>
            </a:r>
          </a:p>
        </p:txBody>
      </p:sp>
    </p:spTree>
    <p:extLst>
      <p:ext uri="{BB962C8B-B14F-4D97-AF65-F5344CB8AC3E}">
        <p14:creationId xmlns:p14="http://schemas.microsoft.com/office/powerpoint/2010/main" val="261115496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C17D07C-7C32-464A-B792-89023377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31" y="1340768"/>
            <a:ext cx="8172809" cy="508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2.4.3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系统标志位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IO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特权标志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IOPL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   IOPL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共占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位，它指定了要求执行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I/O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指令的特权级。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如果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当前特权级等于或高于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IOPL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时，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则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I/O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指令可以执行，否则会产生一个保护异常。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．嵌套任务标志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NT</a:t>
            </a:r>
          </a:p>
          <a:p>
            <a:pPr indent="-900000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控制中断返回指令的执行。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NT=1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当前执行的任务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indent="-900000"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嵌套在另一个任务之中，待执行完该任务时，应返回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indent="-900000"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原来的任务中；否则，按堆栈中保存的断点返回。</a:t>
            </a:r>
          </a:p>
        </p:txBody>
      </p:sp>
    </p:spTree>
    <p:extLst>
      <p:ext uri="{BB962C8B-B14F-4D97-AF65-F5344CB8AC3E}">
        <p14:creationId xmlns:p14="http://schemas.microsoft.com/office/powerpoint/2010/main" val="320863372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BFD68850-F629-453D-97B0-9924EA9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624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C17D07C-7C32-464A-B792-89023377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31" y="1340768"/>
            <a:ext cx="8172809" cy="508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2.4.3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系统标志位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．重启动标志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RF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该标志位与系统调试寄存器一起使用，以确定是否接受调试故障。当一条指令成功执行时，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将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RF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清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0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。若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RF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置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时，下一条指令的所有调试故障被忽略，否则接受调试故障。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4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．虚拟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8086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方式标志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VM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 当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VM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置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时，说明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CPU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在虚拟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8086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方式下工作，否则在保护方式下工作。</a:t>
            </a:r>
          </a:p>
        </p:txBody>
      </p:sp>
    </p:spTree>
    <p:extLst>
      <p:ext uri="{BB962C8B-B14F-4D97-AF65-F5344CB8AC3E}">
        <p14:creationId xmlns:p14="http://schemas.microsoft.com/office/powerpoint/2010/main" val="408457515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536" y="1463059"/>
            <a:ext cx="7848872" cy="500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成立于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1968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INTegrated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ELectronics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（集成电子）的缩写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先后推出的中央处理器：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Intel4004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Intel8008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Intel8080/8085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8086/8088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80186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80286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i386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i486</a:t>
            </a: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Pentium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（奔腾）、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Pentium II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Pentium III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Pentium IV</a:t>
            </a: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Xeon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（至强）、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Xeon3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Xeon5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Xeon7</a:t>
            </a: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Itanium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（安腾）、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Itanium 2</a:t>
            </a:r>
          </a:p>
          <a:p>
            <a:pPr marL="457200" indent="-457200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（酷睿）、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i3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i5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i7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i9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</a:t>
            </a:r>
            <a:endParaRPr lang="zh-CN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7272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2.1  Intel</a:t>
            </a:r>
            <a:r>
              <a:rPr lang="zh-CN" altLang="en-US" sz="3600" b="1" dirty="0">
                <a:solidFill>
                  <a:schemeClr val="bg1"/>
                </a:solidFill>
              </a:rPr>
              <a:t>微处理器的发展史</a:t>
            </a:r>
          </a:p>
        </p:txBody>
      </p:sp>
    </p:spTree>
    <p:extLst>
      <p:ext uri="{BB962C8B-B14F-4D97-AF65-F5344CB8AC3E}">
        <p14:creationId xmlns:p14="http://schemas.microsoft.com/office/powerpoint/2010/main" val="63360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338" y="1597025"/>
            <a:ext cx="7847012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指令预取部件</a:t>
            </a: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将要执行的指令从主存中取出，送入指令排队机构中排队。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n"/>
            </a:pPr>
            <a:endParaRPr lang="zh-CN" altLang="en-US" sz="2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指令译码部件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从指令队列中读出指令并译码，再送入译码指令队列排队供执行部件使用。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n"/>
            </a:pPr>
            <a:endParaRPr lang="zh-CN" altLang="en-US" sz="2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指令的提取、译码、执行重叠进行，形成了指令流水线。                               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5FA8AC3-E79C-49D0-B7DF-509AA6D87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912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指令预取部件和指令译码部件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63688" y="2459038"/>
            <a:ext cx="62484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 flipH="1">
            <a:off x="4683125" y="2459038"/>
            <a:ext cx="4763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27738" y="24209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01688" y="24923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EIP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503363" y="2044700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31                                16  15                               0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39750" y="3429000"/>
            <a:ext cx="7843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保存着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下一条将要被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CPU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执行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的指令的偏移地址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简称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EA)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11188" y="15414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指令指示器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611188" y="4581525"/>
            <a:ext cx="8064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 EIP/IP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的值由微处理器硬件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自动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设置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不能由指令直接访问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执行转移指令、子程序调用指令等可使其改变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E90710BE-7486-4E25-9189-25A19487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912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指令预取部件和指令译码部件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1740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/>
      <p:bldP spid="1740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4724400" y="1482725"/>
            <a:ext cx="1143000" cy="10668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2362200" y="1482725"/>
            <a:ext cx="1143000" cy="11430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172200" y="1651000"/>
            <a:ext cx="609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657600" y="1773238"/>
            <a:ext cx="609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524000" y="1773238"/>
            <a:ext cx="609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84325" y="17938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虚拟存储空间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3657600" y="1773238"/>
            <a:ext cx="62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一维线性地址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6232525" y="16287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物理存储空间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2438400" y="1558925"/>
            <a:ext cx="930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分段部件</a:t>
            </a:r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4800600" y="1527175"/>
            <a:ext cx="1006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分页部件</a:t>
            </a:r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2133600" y="2717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4267200" y="2717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395288" y="4130675"/>
            <a:ext cx="8281168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虚拟存储地址是概念性的逻辑地址，并非实际空间地址；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程序员编写程序时不用考虑物理存储器的大小。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存储管理单元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MMU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进行虚地址到实地址的自动变换。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地址变换对应用程序是透明的。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D23DC548-4FB4-4A53-88E8-8F412425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2.6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分段部件和分页部件</a:t>
            </a:r>
          </a:p>
        </p:txBody>
      </p:sp>
    </p:spTree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116013" y="2132856"/>
            <a:ext cx="668655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位的段寄存器：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：代码段寄存器 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Code  Segment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DS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：数据段寄存器 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Data  Segment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：堆栈段寄存器 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Stack Segment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ES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：附加数据段寄存器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FS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GS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1203" name="Rectangle 10"/>
          <p:cNvSpPr>
            <a:spLocks noChangeArrowheads="1"/>
          </p:cNvSpPr>
          <p:nvPr/>
        </p:nvSpPr>
        <p:spPr bwMode="auto">
          <a:xfrm>
            <a:off x="539750" y="1541463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分段部件中的段寄存器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CF94D21-4D3C-4EEF-93FC-1C130DA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2.6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分段部件和分页部件</a:t>
            </a:r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395536" y="1556792"/>
            <a:ext cx="7864387" cy="277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.CODE”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表示代码段，该段的选择子是段寄存器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.DATA”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表示数据段，该段的选择子是段寄存器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程序中定义的全局变量就存储在数据段中；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.STACK”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表示堆栈段，该段的选择子是段寄存器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程序中定义的局部变量、函数参数存储在堆栈段中。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CF94D21-4D3C-4EEF-93FC-1C130DA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2.6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分段部件和分页部件</a:t>
            </a:r>
          </a:p>
        </p:txBody>
      </p:sp>
    </p:spTree>
    <p:extLst>
      <p:ext uri="{BB962C8B-B14F-4D97-AF65-F5344CB8AC3E}">
        <p14:creationId xmlns:p14="http://schemas.microsoft.com/office/powerpoint/2010/main" val="3845923005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395536" y="1556792"/>
            <a:ext cx="7864387" cy="388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．实地址方式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简称实方式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位寄存器和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位操作数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可以采用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位的寻址方式。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一样，只能寻址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1MB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物理存储空间，程序段的大小不超过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，段基址和偏移地址都是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位的，这样的段也称为“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位段”。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CF94D21-4D3C-4EEF-93FC-1C130DA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2.7  x86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种工作方式</a:t>
            </a:r>
          </a:p>
        </p:txBody>
      </p:sp>
    </p:spTree>
    <p:extLst>
      <p:ext uri="{BB962C8B-B14F-4D97-AF65-F5344CB8AC3E}">
        <p14:creationId xmlns:p14="http://schemas.microsoft.com/office/powerpoint/2010/main" val="4059927874"/>
      </p:ext>
    </p:extLst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395536" y="1556792"/>
            <a:ext cx="7864387" cy="443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．保护方式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位地址线，寻址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4GB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的物理存储空间，段基址和段内偏移量都是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提供了支持多任务的硬件机构，能为每个任务提供一台虚拟处理器来仿真多台处理器；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实施执行环境的隔离和保护，对不同的段设立特权级并进行访问权限检查，以防不同的程序之间的非法访问和干扰破坏，使操作系统和各应用程序都受到保护。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CF94D21-4D3C-4EEF-93FC-1C130DA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2.7  x86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种工作方式</a:t>
            </a:r>
          </a:p>
        </p:txBody>
      </p:sp>
    </p:spTree>
    <p:extLst>
      <p:ext uri="{BB962C8B-B14F-4D97-AF65-F5344CB8AC3E}">
        <p14:creationId xmlns:p14="http://schemas.microsoft.com/office/powerpoint/2010/main" val="1200379057"/>
      </p:ext>
    </p:extLst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395536" y="1556792"/>
            <a:ext cx="7864387" cy="388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．虚拟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在保护方式下运行的类似实方式的工作环境；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能充分利用保护方式提供的多任务硬件机构、强大的存储管理和保护能力；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程序可以通过分页存储管理机制，将各自的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1MB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地址空间映射到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4GB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物理地址的不同位置，从而共存于主存且并行运行。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CF94D21-4D3C-4EEF-93FC-1C130DA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602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2.7  x86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种工作方式</a:t>
            </a:r>
          </a:p>
        </p:txBody>
      </p:sp>
    </p:spTree>
    <p:extLst>
      <p:ext uri="{BB962C8B-B14F-4D97-AF65-F5344CB8AC3E}">
        <p14:creationId xmlns:p14="http://schemas.microsoft.com/office/powerpoint/2010/main" val="3094261038"/>
      </p:ext>
    </p:extLst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484438" y="6078538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x86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微处理器结构</a:t>
            </a:r>
          </a:p>
        </p:txBody>
      </p:sp>
      <p:pic>
        <p:nvPicPr>
          <p:cNvPr id="52228" name="Picture 6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4801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11188" y="1989138"/>
            <a:ext cx="5238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指令的执行过程</a:t>
            </a:r>
          </a:p>
          <a:p>
            <a:pPr eaLnBrk="1" hangingPunct="1"/>
            <a:endParaRPr lang="en-US" altLang="zh-CN" sz="2800" b="1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A236218-6F69-4B79-9785-717EB3EB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8913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</a:rPr>
              <a:t>章   </a:t>
            </a:r>
            <a:r>
              <a:rPr lang="en-US" altLang="zh-CN" sz="4000" b="1" dirty="0">
                <a:solidFill>
                  <a:schemeClr val="bg1"/>
                </a:solidFill>
              </a:rPr>
              <a:t>Intel </a:t>
            </a:r>
            <a:r>
              <a:rPr lang="zh-CN" altLang="en-US" sz="4000" b="1" dirty="0">
                <a:solidFill>
                  <a:schemeClr val="bg1"/>
                </a:solidFill>
              </a:rPr>
              <a:t>中央处理器</a:t>
            </a: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7776864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P33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2.1  2.2  2.3  2.5  2.7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上机实践：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2.5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题中完成的计算写成程序，观察运行结果及标志位的设置。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A236218-6F69-4B79-9785-717EB3EB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8913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</a:rPr>
              <a:t>章   </a:t>
            </a:r>
            <a:r>
              <a:rPr lang="en-US" altLang="zh-CN" sz="4000" b="1" dirty="0">
                <a:solidFill>
                  <a:schemeClr val="bg1"/>
                </a:solidFill>
              </a:rPr>
              <a:t>Intel </a:t>
            </a:r>
            <a:r>
              <a:rPr lang="zh-CN" altLang="en-US" sz="4000" b="1" dirty="0">
                <a:solidFill>
                  <a:schemeClr val="bg1"/>
                </a:solidFill>
              </a:rPr>
              <a:t>中央处理器</a:t>
            </a:r>
          </a:p>
        </p:txBody>
      </p:sp>
    </p:spTree>
    <p:extLst>
      <p:ext uri="{BB962C8B-B14F-4D97-AF65-F5344CB8AC3E}">
        <p14:creationId xmlns:p14="http://schemas.microsoft.com/office/powerpoint/2010/main" val="41997455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536" y="1463059"/>
            <a:ext cx="8064896" cy="499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微处理器的结构分成两种：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IA-32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IA-64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在推出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80486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之后，英特尔以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 Architecture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）指称该架构，也称为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x86-32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开始其后产品以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80186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80188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80286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i386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i486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等为代号命名，因而被外界称为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奔腾系列、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Xeon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系列、酷睿系列全部是基于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架构的产品。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它属于复杂指令集架构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Complex Instruction Set Computing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CISC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7272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2.1  Intel</a:t>
            </a:r>
            <a:r>
              <a:rPr lang="zh-CN" altLang="en-US" sz="3600" b="1" dirty="0">
                <a:solidFill>
                  <a:schemeClr val="bg1"/>
                </a:solidFill>
              </a:rPr>
              <a:t>微处理器的发展史</a:t>
            </a:r>
          </a:p>
        </p:txBody>
      </p:sp>
    </p:spTree>
    <p:extLst>
      <p:ext uri="{BB962C8B-B14F-4D97-AF65-F5344CB8AC3E}">
        <p14:creationId xmlns:p14="http://schemas.microsoft.com/office/powerpoint/2010/main" val="5765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536" y="1340768"/>
            <a:ext cx="8280920" cy="510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IA-64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架构是一种全新处理器架构，与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不能兼容。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揣测：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AMD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公司抢先将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指令集扩展到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位，推出了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AMD64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。为了竞争，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做出了一次不太成功的尝试。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为了解决与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IA-32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兼容的问题，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回到了与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兼容的道路上，采用了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x86-64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结构（也称为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扩充内容：物理内存、指令集、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寄存器结构、应用程序的虚拟内存。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位的变化，并没有像从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位的变化那样，在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系统软件层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面带来了革命性的变化（例如页式地址管理、多任务的引入等等）。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操作系统仍然使用以前的各种机制来对硬件进行管理。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7272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2.1  Intel</a:t>
            </a:r>
            <a:r>
              <a:rPr lang="zh-CN" altLang="en-US" sz="3600" b="1" dirty="0">
                <a:solidFill>
                  <a:schemeClr val="bg1"/>
                </a:solidFill>
              </a:rPr>
              <a:t>微处理器的发展史</a:t>
            </a:r>
          </a:p>
        </p:txBody>
      </p:sp>
    </p:spTree>
    <p:extLst>
      <p:ext uri="{BB962C8B-B14F-4D97-AF65-F5344CB8AC3E}">
        <p14:creationId xmlns:p14="http://schemas.microsoft.com/office/powerpoint/2010/main" val="35000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188913"/>
            <a:ext cx="583257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2.2  Intel x86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微处理器结构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4488"/>
            <a:ext cx="72009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87824" y="6093296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x86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微处理器结构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11188" y="1536700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总线接口部件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2300397"/>
            <a:ext cx="7202760" cy="219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指传递信息的一组公用导线。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系统总线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 Bus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从微处理器引出的若干信号线。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CPU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通过它们与内存和外设交换信息。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4744616"/>
            <a:ext cx="734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地址总线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Address Bus  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单向总线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1188" y="5263728"/>
            <a:ext cx="5695950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数据总线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Bus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控制总线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 Bus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ADE0A0B-7014-41FA-A659-90B2C04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583257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2.2  Intel x86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微处理器结构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27088" y="1635125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寄存器</a:t>
            </a:r>
            <a:r>
              <a:rPr lang="zh-CN" altLang="en-US" sz="3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Register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827088" y="2492375"/>
            <a:ext cx="7632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1"/>
              <a:t>寄存器是什么？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1"/>
              <a:t>为什么要有寄存器？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1"/>
              <a:t>寄存器中可以存储什么呢？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1"/>
              <a:t>有哪些寄存器？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1"/>
              <a:t>如何使用寄存器？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28FAC3B-9241-48F4-BF27-9C5B2A13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583257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执行部件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27088" y="1635125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寄存器</a:t>
            </a:r>
            <a:r>
              <a:rPr lang="zh-CN" altLang="en-US" sz="3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Register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827088" y="2636838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串；可以是操作数、操作数地址等等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827088" y="3789363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寄存器组中有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的寄存器（通用寄存器）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99F9207-BC3D-4D14-9E1B-1B195432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583257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执行部件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9" grpId="0"/>
    </p:bldLst>
  </p:timing>
</p:sld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7177</TotalTime>
  <Words>2515</Words>
  <Application>Microsoft Office PowerPoint</Application>
  <PresentationFormat>全屏显示(4:3)</PresentationFormat>
  <Paragraphs>377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lhb</cp:lastModifiedBy>
  <cp:revision>688</cp:revision>
  <dcterms:created xsi:type="dcterms:W3CDTF">2002-01-21T01:38:38Z</dcterms:created>
  <dcterms:modified xsi:type="dcterms:W3CDTF">2021-03-17T12:57:30Z</dcterms:modified>
</cp:coreProperties>
</file>