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74"/>
  </p:notesMasterIdLst>
  <p:handoutMasterIdLst>
    <p:handoutMasterId r:id="rId75"/>
  </p:handoutMasterIdLst>
  <p:sldIdLst>
    <p:sldId id="256" r:id="rId2"/>
    <p:sldId id="378" r:id="rId3"/>
    <p:sldId id="497" r:id="rId4"/>
    <p:sldId id="282" r:id="rId5"/>
    <p:sldId id="281" r:id="rId6"/>
    <p:sldId id="366" r:id="rId7"/>
    <p:sldId id="283" r:id="rId8"/>
    <p:sldId id="321" r:id="rId9"/>
    <p:sldId id="455" r:id="rId10"/>
    <p:sldId id="451" r:id="rId11"/>
    <p:sldId id="456" r:id="rId12"/>
    <p:sldId id="457" r:id="rId13"/>
    <p:sldId id="458" r:id="rId14"/>
    <p:sldId id="459" r:id="rId15"/>
    <p:sldId id="460" r:id="rId16"/>
    <p:sldId id="461" r:id="rId17"/>
    <p:sldId id="462" r:id="rId18"/>
    <p:sldId id="463" r:id="rId19"/>
    <p:sldId id="464" r:id="rId20"/>
    <p:sldId id="469" r:id="rId21"/>
    <p:sldId id="468" r:id="rId22"/>
    <p:sldId id="467" r:id="rId23"/>
    <p:sldId id="466" r:id="rId24"/>
    <p:sldId id="465" r:id="rId25"/>
    <p:sldId id="473" r:id="rId26"/>
    <p:sldId id="472" r:id="rId27"/>
    <p:sldId id="471" r:id="rId28"/>
    <p:sldId id="470" r:id="rId29"/>
    <p:sldId id="474" r:id="rId30"/>
    <p:sldId id="477" r:id="rId31"/>
    <p:sldId id="476" r:id="rId32"/>
    <p:sldId id="475" r:id="rId33"/>
    <p:sldId id="478" r:id="rId34"/>
    <p:sldId id="481" r:id="rId35"/>
    <p:sldId id="480" r:id="rId36"/>
    <p:sldId id="479" r:id="rId37"/>
    <p:sldId id="483" r:id="rId38"/>
    <p:sldId id="482" r:id="rId39"/>
    <p:sldId id="485" r:id="rId40"/>
    <p:sldId id="484" r:id="rId41"/>
    <p:sldId id="486" r:id="rId42"/>
    <p:sldId id="491" r:id="rId43"/>
    <p:sldId id="490" r:id="rId44"/>
    <p:sldId id="489" r:id="rId45"/>
    <p:sldId id="488" r:id="rId46"/>
    <p:sldId id="494" r:id="rId47"/>
    <p:sldId id="284" r:id="rId48"/>
    <p:sldId id="495" r:id="rId49"/>
    <p:sldId id="368" r:id="rId50"/>
    <p:sldId id="367" r:id="rId51"/>
    <p:sldId id="285" r:id="rId52"/>
    <p:sldId id="411" r:id="rId53"/>
    <p:sldId id="322" r:id="rId54"/>
    <p:sldId id="324" r:id="rId55"/>
    <p:sldId id="452" r:id="rId56"/>
    <p:sldId id="412" r:id="rId57"/>
    <p:sldId id="453" r:id="rId58"/>
    <p:sldId id="454" r:id="rId59"/>
    <p:sldId id="369" r:id="rId60"/>
    <p:sldId id="329" r:id="rId61"/>
    <p:sldId id="330" r:id="rId62"/>
    <p:sldId id="331" r:id="rId63"/>
    <p:sldId id="332" r:id="rId64"/>
    <p:sldId id="333" r:id="rId65"/>
    <p:sldId id="339" r:id="rId66"/>
    <p:sldId id="334" r:id="rId67"/>
    <p:sldId id="335" r:id="rId68"/>
    <p:sldId id="336" r:id="rId69"/>
    <p:sldId id="337" r:id="rId70"/>
    <p:sldId id="418" r:id="rId71"/>
    <p:sldId id="498" r:id="rId72"/>
    <p:sldId id="499" r:id="rId73"/>
  </p:sldIdLst>
  <p:sldSz cx="9144000" cy="6858000" type="screen4x3"/>
  <p:notesSz cx="6858000" cy="9144000"/>
  <p:defaultTextStyle>
    <a:defPPr>
      <a:defRPr lang="zh-CN"/>
    </a:defPPr>
    <a:lvl1pPr algn="l" rtl="0" fontAlgn="base">
      <a:spcBef>
        <a:spcPct val="0"/>
      </a:spcBef>
      <a:spcAft>
        <a:spcPct val="0"/>
      </a:spcAft>
      <a:defRPr kumimoji="1" sz="4400" kern="1200">
        <a:solidFill>
          <a:srgbClr val="FF00FF"/>
        </a:solidFill>
        <a:latin typeface="华文新魏" pitchFamily="2" charset="-122"/>
        <a:ea typeface="华文新魏" pitchFamily="2" charset="-122"/>
        <a:cs typeface="+mn-cs"/>
      </a:defRPr>
    </a:lvl1pPr>
    <a:lvl2pPr marL="457200" algn="l" rtl="0" fontAlgn="base">
      <a:spcBef>
        <a:spcPct val="0"/>
      </a:spcBef>
      <a:spcAft>
        <a:spcPct val="0"/>
      </a:spcAft>
      <a:defRPr kumimoji="1" sz="4400" kern="1200">
        <a:solidFill>
          <a:srgbClr val="FF00FF"/>
        </a:solidFill>
        <a:latin typeface="华文新魏" pitchFamily="2" charset="-122"/>
        <a:ea typeface="华文新魏" pitchFamily="2" charset="-122"/>
        <a:cs typeface="+mn-cs"/>
      </a:defRPr>
    </a:lvl2pPr>
    <a:lvl3pPr marL="914400" algn="l" rtl="0" fontAlgn="base">
      <a:spcBef>
        <a:spcPct val="0"/>
      </a:spcBef>
      <a:spcAft>
        <a:spcPct val="0"/>
      </a:spcAft>
      <a:defRPr kumimoji="1" sz="4400" kern="1200">
        <a:solidFill>
          <a:srgbClr val="FF00FF"/>
        </a:solidFill>
        <a:latin typeface="华文新魏" pitchFamily="2" charset="-122"/>
        <a:ea typeface="华文新魏" pitchFamily="2" charset="-122"/>
        <a:cs typeface="+mn-cs"/>
      </a:defRPr>
    </a:lvl3pPr>
    <a:lvl4pPr marL="1371600" algn="l" rtl="0" fontAlgn="base">
      <a:spcBef>
        <a:spcPct val="0"/>
      </a:spcBef>
      <a:spcAft>
        <a:spcPct val="0"/>
      </a:spcAft>
      <a:defRPr kumimoji="1" sz="4400" kern="1200">
        <a:solidFill>
          <a:srgbClr val="FF00FF"/>
        </a:solidFill>
        <a:latin typeface="华文新魏" pitchFamily="2" charset="-122"/>
        <a:ea typeface="华文新魏" pitchFamily="2" charset="-122"/>
        <a:cs typeface="+mn-cs"/>
      </a:defRPr>
    </a:lvl4pPr>
    <a:lvl5pPr marL="1828800" algn="l" rtl="0" fontAlgn="base">
      <a:spcBef>
        <a:spcPct val="0"/>
      </a:spcBef>
      <a:spcAft>
        <a:spcPct val="0"/>
      </a:spcAft>
      <a:defRPr kumimoji="1" sz="4400" kern="1200">
        <a:solidFill>
          <a:srgbClr val="FF00FF"/>
        </a:solidFill>
        <a:latin typeface="华文新魏" pitchFamily="2" charset="-122"/>
        <a:ea typeface="华文新魏" pitchFamily="2" charset="-122"/>
        <a:cs typeface="+mn-cs"/>
      </a:defRPr>
    </a:lvl5pPr>
    <a:lvl6pPr marL="2286000" algn="l" defTabSz="914400" rtl="0" eaLnBrk="1" latinLnBrk="0" hangingPunct="1">
      <a:defRPr kumimoji="1" sz="4400" kern="1200">
        <a:solidFill>
          <a:srgbClr val="FF00FF"/>
        </a:solidFill>
        <a:latin typeface="华文新魏" pitchFamily="2" charset="-122"/>
        <a:ea typeface="华文新魏" pitchFamily="2" charset="-122"/>
        <a:cs typeface="+mn-cs"/>
      </a:defRPr>
    </a:lvl6pPr>
    <a:lvl7pPr marL="2743200" algn="l" defTabSz="914400" rtl="0" eaLnBrk="1" latinLnBrk="0" hangingPunct="1">
      <a:defRPr kumimoji="1" sz="4400" kern="1200">
        <a:solidFill>
          <a:srgbClr val="FF00FF"/>
        </a:solidFill>
        <a:latin typeface="华文新魏" pitchFamily="2" charset="-122"/>
        <a:ea typeface="华文新魏" pitchFamily="2" charset="-122"/>
        <a:cs typeface="+mn-cs"/>
      </a:defRPr>
    </a:lvl7pPr>
    <a:lvl8pPr marL="3200400" algn="l" defTabSz="914400" rtl="0" eaLnBrk="1" latinLnBrk="0" hangingPunct="1">
      <a:defRPr kumimoji="1" sz="4400" kern="1200">
        <a:solidFill>
          <a:srgbClr val="FF00FF"/>
        </a:solidFill>
        <a:latin typeface="华文新魏" pitchFamily="2" charset="-122"/>
        <a:ea typeface="华文新魏" pitchFamily="2" charset="-122"/>
        <a:cs typeface="+mn-cs"/>
      </a:defRPr>
    </a:lvl8pPr>
    <a:lvl9pPr marL="3657600" algn="l" defTabSz="914400" rtl="0" eaLnBrk="1" latinLnBrk="0" hangingPunct="1">
      <a:defRPr kumimoji="1" sz="4400" kern="1200">
        <a:solidFill>
          <a:srgbClr val="FF00FF"/>
        </a:solidFill>
        <a:latin typeface="华文新魏" pitchFamily="2" charset="-122"/>
        <a:ea typeface="华文新魏"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99CCFF"/>
    <a:srgbClr val="CCFFFF"/>
    <a:srgbClr val="FF00FF"/>
    <a:srgbClr val="FF6600"/>
    <a:srgbClr val="B03C1C"/>
    <a:srgbClr val="C14C0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96" autoAdjust="0"/>
    <p:restoredTop sz="95031" autoAdjust="0"/>
  </p:normalViewPr>
  <p:slideViewPr>
    <p:cSldViewPr>
      <p:cViewPr varScale="1">
        <p:scale>
          <a:sx n="82" d="100"/>
          <a:sy n="82" d="100"/>
        </p:scale>
        <p:origin x="1368" y="62"/>
      </p:cViewPr>
      <p:guideLst>
        <p:guide orient="horz" pos="2160"/>
        <p:guide pos="2880"/>
      </p:guideLst>
    </p:cSldViewPr>
  </p:slideViewPr>
  <p:outlineViewPr>
    <p:cViewPr>
      <p:scale>
        <a:sx n="33" d="100"/>
        <a:sy n="33" d="100"/>
      </p:scale>
      <p:origin x="0" y="2544"/>
    </p:cViewPr>
  </p:outlineViewPr>
  <p:notesTextViewPr>
    <p:cViewPr>
      <p:scale>
        <a:sx n="100" d="100"/>
        <a:sy n="100" d="100"/>
      </p:scale>
      <p:origin x="0" y="0"/>
    </p:cViewPr>
  </p:notesTextViewPr>
  <p:sorterViewPr>
    <p:cViewPr>
      <p:scale>
        <a:sx n="66" d="100"/>
        <a:sy n="66" d="100"/>
      </p:scale>
      <p:origin x="0" y="4326"/>
    </p:cViewPr>
  </p:sorterViewPr>
  <p:notesViewPr>
    <p:cSldViewPr>
      <p:cViewPr varScale="1">
        <p:scale>
          <a:sx n="49" d="100"/>
          <a:sy n="49" d="100"/>
        </p:scale>
        <p:origin x="-188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ea typeface="宋体" pitchFamily="2" charset="-122"/>
              </a:defRPr>
            </a:lvl1pPr>
          </a:lstStyle>
          <a:p>
            <a:pPr>
              <a:defRPr/>
            </a:pPr>
            <a:endParaRPr lang="en-US" altLang="zh-CN"/>
          </a:p>
        </p:txBody>
      </p:sp>
      <p:sp>
        <p:nvSpPr>
          <p:cNvPr id="23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ea typeface="宋体" pitchFamily="2" charset="-122"/>
              </a:defRPr>
            </a:lvl1pPr>
          </a:lstStyle>
          <a:p>
            <a:pPr>
              <a:defRPr/>
            </a:pPr>
            <a:endParaRPr lang="en-US" altLang="zh-CN"/>
          </a:p>
        </p:txBody>
      </p:sp>
      <p:sp>
        <p:nvSpPr>
          <p:cNvPr id="23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ea typeface="宋体" pitchFamily="2" charset="-122"/>
              </a:defRPr>
            </a:lvl1pPr>
          </a:lstStyle>
          <a:p>
            <a:pPr>
              <a:defRPr/>
            </a:pPr>
            <a:endParaRPr lang="en-US" altLang="zh-CN"/>
          </a:p>
        </p:txBody>
      </p:sp>
      <p:sp>
        <p:nvSpPr>
          <p:cNvPr id="23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ea typeface="宋体" pitchFamily="2" charset="-122"/>
              </a:defRPr>
            </a:lvl1pPr>
          </a:lstStyle>
          <a:p>
            <a:pPr>
              <a:defRPr/>
            </a:pPr>
            <a:fld id="{683B90BF-B46B-480A-8214-F5715A4824C2}" type="slidenum">
              <a:rPr lang="en-US" altLang="zh-CN"/>
              <a:pPr>
                <a:defRPr/>
              </a:pPr>
              <a:t>‹#›</a:t>
            </a:fld>
            <a:endParaRPr lang="en-US" altLang="zh-CN"/>
          </a:p>
        </p:txBody>
      </p:sp>
    </p:spTree>
    <p:extLst>
      <p:ext uri="{BB962C8B-B14F-4D97-AF65-F5344CB8AC3E}">
        <p14:creationId xmlns:p14="http://schemas.microsoft.com/office/powerpoint/2010/main" val="1606618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ea typeface="宋体" pitchFamily="2" charset="-122"/>
              </a:defRPr>
            </a:lvl1pPr>
          </a:lstStyle>
          <a:p>
            <a:pPr>
              <a:defRPr/>
            </a:pPr>
            <a:endParaRPr lang="en-US" altLang="zh-CN"/>
          </a:p>
        </p:txBody>
      </p:sp>
      <p:sp>
        <p:nvSpPr>
          <p:cNvPr id="1935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ea typeface="宋体" pitchFamily="2" charset="-122"/>
              </a:defRPr>
            </a:lvl1pPr>
          </a:lstStyle>
          <a:p>
            <a:pPr>
              <a:defRPr/>
            </a:pPr>
            <a:endParaRPr lang="en-US" altLang="zh-CN"/>
          </a:p>
        </p:txBody>
      </p:sp>
      <p:sp>
        <p:nvSpPr>
          <p:cNvPr id="1003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35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35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ea typeface="宋体" pitchFamily="2" charset="-122"/>
              </a:defRPr>
            </a:lvl1pPr>
          </a:lstStyle>
          <a:p>
            <a:pPr>
              <a:defRPr/>
            </a:pPr>
            <a:endParaRPr lang="en-US" altLang="zh-CN"/>
          </a:p>
        </p:txBody>
      </p:sp>
      <p:sp>
        <p:nvSpPr>
          <p:cNvPr id="1935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ea typeface="宋体" pitchFamily="2" charset="-122"/>
              </a:defRPr>
            </a:lvl1pPr>
          </a:lstStyle>
          <a:p>
            <a:pPr>
              <a:defRPr/>
            </a:pPr>
            <a:fld id="{CEDB5EB6-3570-41BA-A830-F5AEEB561C72}" type="slidenum">
              <a:rPr lang="en-US" altLang="zh-CN"/>
              <a:pPr>
                <a:defRPr/>
              </a:pPr>
              <a:t>‹#›</a:t>
            </a:fld>
            <a:endParaRPr lang="en-US" altLang="zh-CN"/>
          </a:p>
        </p:txBody>
      </p:sp>
    </p:spTree>
    <p:extLst>
      <p:ext uri="{BB962C8B-B14F-4D97-AF65-F5344CB8AC3E}">
        <p14:creationId xmlns:p14="http://schemas.microsoft.com/office/powerpoint/2010/main" val="36109538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fld id="{E90E06BA-C0B7-4355-B3A2-7F6773EAC71F}" type="slidenum">
              <a:rPr lang="en-US" altLang="zh-CN" sz="1200" smtClean="0">
                <a:solidFill>
                  <a:schemeClr val="tx1"/>
                </a:solidFill>
                <a:latin typeface="Times New Roman" pitchFamily="18" charset="0"/>
                <a:ea typeface="宋体" pitchFamily="2" charset="-122"/>
              </a:rPr>
              <a:pPr eaLnBrk="1" hangingPunct="1"/>
              <a:t>7</a:t>
            </a:fld>
            <a:endParaRPr lang="en-US" altLang="zh-CN" sz="1200">
              <a:solidFill>
                <a:schemeClr val="tx1"/>
              </a:solidFill>
              <a:latin typeface="Times New Roman" pitchFamily="18" charset="0"/>
              <a:ea typeface="宋体" pitchFamily="2"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014135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20</a:t>
            </a:fld>
            <a:endParaRPr lang="en-US" altLang="zh-CN"/>
          </a:p>
        </p:txBody>
      </p:sp>
    </p:spTree>
    <p:extLst>
      <p:ext uri="{BB962C8B-B14F-4D97-AF65-F5344CB8AC3E}">
        <p14:creationId xmlns:p14="http://schemas.microsoft.com/office/powerpoint/2010/main" val="245540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21</a:t>
            </a:fld>
            <a:endParaRPr lang="en-US" altLang="zh-CN"/>
          </a:p>
        </p:txBody>
      </p:sp>
    </p:spTree>
    <p:extLst>
      <p:ext uri="{BB962C8B-B14F-4D97-AF65-F5344CB8AC3E}">
        <p14:creationId xmlns:p14="http://schemas.microsoft.com/office/powerpoint/2010/main" val="3312724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22</a:t>
            </a:fld>
            <a:endParaRPr lang="en-US" altLang="zh-CN"/>
          </a:p>
        </p:txBody>
      </p:sp>
    </p:spTree>
    <p:extLst>
      <p:ext uri="{BB962C8B-B14F-4D97-AF65-F5344CB8AC3E}">
        <p14:creationId xmlns:p14="http://schemas.microsoft.com/office/powerpoint/2010/main" val="2913682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23</a:t>
            </a:fld>
            <a:endParaRPr lang="en-US" altLang="zh-CN"/>
          </a:p>
        </p:txBody>
      </p:sp>
    </p:spTree>
    <p:extLst>
      <p:ext uri="{BB962C8B-B14F-4D97-AF65-F5344CB8AC3E}">
        <p14:creationId xmlns:p14="http://schemas.microsoft.com/office/powerpoint/2010/main" val="2368232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24</a:t>
            </a:fld>
            <a:endParaRPr lang="en-US" altLang="zh-CN"/>
          </a:p>
        </p:txBody>
      </p:sp>
    </p:spTree>
    <p:extLst>
      <p:ext uri="{BB962C8B-B14F-4D97-AF65-F5344CB8AC3E}">
        <p14:creationId xmlns:p14="http://schemas.microsoft.com/office/powerpoint/2010/main" val="584469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25</a:t>
            </a:fld>
            <a:endParaRPr lang="en-US" altLang="zh-CN"/>
          </a:p>
        </p:txBody>
      </p:sp>
    </p:spTree>
    <p:extLst>
      <p:ext uri="{BB962C8B-B14F-4D97-AF65-F5344CB8AC3E}">
        <p14:creationId xmlns:p14="http://schemas.microsoft.com/office/powerpoint/2010/main" val="748396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26</a:t>
            </a:fld>
            <a:endParaRPr lang="en-US" altLang="zh-CN"/>
          </a:p>
        </p:txBody>
      </p:sp>
    </p:spTree>
    <p:extLst>
      <p:ext uri="{BB962C8B-B14F-4D97-AF65-F5344CB8AC3E}">
        <p14:creationId xmlns:p14="http://schemas.microsoft.com/office/powerpoint/2010/main" val="3085525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27</a:t>
            </a:fld>
            <a:endParaRPr lang="en-US" altLang="zh-CN"/>
          </a:p>
        </p:txBody>
      </p:sp>
    </p:spTree>
    <p:extLst>
      <p:ext uri="{BB962C8B-B14F-4D97-AF65-F5344CB8AC3E}">
        <p14:creationId xmlns:p14="http://schemas.microsoft.com/office/powerpoint/2010/main" val="2661938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28</a:t>
            </a:fld>
            <a:endParaRPr lang="en-US" altLang="zh-CN"/>
          </a:p>
        </p:txBody>
      </p:sp>
    </p:spTree>
    <p:extLst>
      <p:ext uri="{BB962C8B-B14F-4D97-AF65-F5344CB8AC3E}">
        <p14:creationId xmlns:p14="http://schemas.microsoft.com/office/powerpoint/2010/main" val="3696543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29</a:t>
            </a:fld>
            <a:endParaRPr lang="en-US" altLang="zh-CN"/>
          </a:p>
        </p:txBody>
      </p:sp>
    </p:spTree>
    <p:extLst>
      <p:ext uri="{BB962C8B-B14F-4D97-AF65-F5344CB8AC3E}">
        <p14:creationId xmlns:p14="http://schemas.microsoft.com/office/powerpoint/2010/main" val="252874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fld id="{862421E7-3A7A-40A1-84DB-1B6B42D44B78}" type="slidenum">
              <a:rPr lang="en-US" altLang="zh-CN" sz="1200" smtClean="0">
                <a:solidFill>
                  <a:schemeClr val="tx1"/>
                </a:solidFill>
                <a:latin typeface="Times New Roman" pitchFamily="18" charset="0"/>
                <a:ea typeface="宋体" pitchFamily="2" charset="-122"/>
              </a:rPr>
              <a:pPr eaLnBrk="1" hangingPunct="1"/>
              <a:t>8</a:t>
            </a:fld>
            <a:endParaRPr lang="en-US" altLang="zh-CN" sz="1200">
              <a:solidFill>
                <a:schemeClr val="tx1"/>
              </a:solidFill>
              <a:latin typeface="Times New Roman" pitchFamily="18" charset="0"/>
              <a:ea typeface="宋体" pitchFamily="2"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995039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30</a:t>
            </a:fld>
            <a:endParaRPr lang="en-US" altLang="zh-CN"/>
          </a:p>
        </p:txBody>
      </p:sp>
    </p:spTree>
    <p:extLst>
      <p:ext uri="{BB962C8B-B14F-4D97-AF65-F5344CB8AC3E}">
        <p14:creationId xmlns:p14="http://schemas.microsoft.com/office/powerpoint/2010/main" val="2640514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31</a:t>
            </a:fld>
            <a:endParaRPr lang="en-US" altLang="zh-CN"/>
          </a:p>
        </p:txBody>
      </p:sp>
    </p:spTree>
    <p:extLst>
      <p:ext uri="{BB962C8B-B14F-4D97-AF65-F5344CB8AC3E}">
        <p14:creationId xmlns:p14="http://schemas.microsoft.com/office/powerpoint/2010/main" val="772154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32</a:t>
            </a:fld>
            <a:endParaRPr lang="en-US" altLang="zh-CN"/>
          </a:p>
        </p:txBody>
      </p:sp>
    </p:spTree>
    <p:extLst>
      <p:ext uri="{BB962C8B-B14F-4D97-AF65-F5344CB8AC3E}">
        <p14:creationId xmlns:p14="http://schemas.microsoft.com/office/powerpoint/2010/main" val="1924867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33</a:t>
            </a:fld>
            <a:endParaRPr lang="en-US" altLang="zh-CN"/>
          </a:p>
        </p:txBody>
      </p:sp>
    </p:spTree>
    <p:extLst>
      <p:ext uri="{BB962C8B-B14F-4D97-AF65-F5344CB8AC3E}">
        <p14:creationId xmlns:p14="http://schemas.microsoft.com/office/powerpoint/2010/main" val="847883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34</a:t>
            </a:fld>
            <a:endParaRPr lang="en-US" altLang="zh-CN"/>
          </a:p>
        </p:txBody>
      </p:sp>
    </p:spTree>
    <p:extLst>
      <p:ext uri="{BB962C8B-B14F-4D97-AF65-F5344CB8AC3E}">
        <p14:creationId xmlns:p14="http://schemas.microsoft.com/office/powerpoint/2010/main" val="2211234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35</a:t>
            </a:fld>
            <a:endParaRPr lang="en-US" altLang="zh-CN"/>
          </a:p>
        </p:txBody>
      </p:sp>
    </p:spTree>
    <p:extLst>
      <p:ext uri="{BB962C8B-B14F-4D97-AF65-F5344CB8AC3E}">
        <p14:creationId xmlns:p14="http://schemas.microsoft.com/office/powerpoint/2010/main" val="1140707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36</a:t>
            </a:fld>
            <a:endParaRPr lang="en-US" altLang="zh-CN"/>
          </a:p>
        </p:txBody>
      </p:sp>
    </p:spTree>
    <p:extLst>
      <p:ext uri="{BB962C8B-B14F-4D97-AF65-F5344CB8AC3E}">
        <p14:creationId xmlns:p14="http://schemas.microsoft.com/office/powerpoint/2010/main" val="346315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37</a:t>
            </a:fld>
            <a:endParaRPr lang="en-US" altLang="zh-CN"/>
          </a:p>
        </p:txBody>
      </p:sp>
    </p:spTree>
    <p:extLst>
      <p:ext uri="{BB962C8B-B14F-4D97-AF65-F5344CB8AC3E}">
        <p14:creationId xmlns:p14="http://schemas.microsoft.com/office/powerpoint/2010/main" val="1623243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38</a:t>
            </a:fld>
            <a:endParaRPr lang="en-US" altLang="zh-CN"/>
          </a:p>
        </p:txBody>
      </p:sp>
    </p:spTree>
    <p:extLst>
      <p:ext uri="{BB962C8B-B14F-4D97-AF65-F5344CB8AC3E}">
        <p14:creationId xmlns:p14="http://schemas.microsoft.com/office/powerpoint/2010/main" val="2901374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39</a:t>
            </a:fld>
            <a:endParaRPr lang="en-US" altLang="zh-CN"/>
          </a:p>
        </p:txBody>
      </p:sp>
    </p:spTree>
    <p:extLst>
      <p:ext uri="{BB962C8B-B14F-4D97-AF65-F5344CB8AC3E}">
        <p14:creationId xmlns:p14="http://schemas.microsoft.com/office/powerpoint/2010/main" val="415025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13</a:t>
            </a:fld>
            <a:endParaRPr lang="en-US" altLang="zh-CN"/>
          </a:p>
        </p:txBody>
      </p:sp>
    </p:spTree>
    <p:extLst>
      <p:ext uri="{BB962C8B-B14F-4D97-AF65-F5344CB8AC3E}">
        <p14:creationId xmlns:p14="http://schemas.microsoft.com/office/powerpoint/2010/main" val="900094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40</a:t>
            </a:fld>
            <a:endParaRPr lang="en-US" altLang="zh-CN"/>
          </a:p>
        </p:txBody>
      </p:sp>
    </p:spTree>
    <p:extLst>
      <p:ext uri="{BB962C8B-B14F-4D97-AF65-F5344CB8AC3E}">
        <p14:creationId xmlns:p14="http://schemas.microsoft.com/office/powerpoint/2010/main" val="1918185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41</a:t>
            </a:fld>
            <a:endParaRPr lang="en-US" altLang="zh-CN"/>
          </a:p>
        </p:txBody>
      </p:sp>
    </p:spTree>
    <p:extLst>
      <p:ext uri="{BB962C8B-B14F-4D97-AF65-F5344CB8AC3E}">
        <p14:creationId xmlns:p14="http://schemas.microsoft.com/office/powerpoint/2010/main" val="19303750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42</a:t>
            </a:fld>
            <a:endParaRPr lang="en-US" altLang="zh-CN"/>
          </a:p>
        </p:txBody>
      </p:sp>
    </p:spTree>
    <p:extLst>
      <p:ext uri="{BB962C8B-B14F-4D97-AF65-F5344CB8AC3E}">
        <p14:creationId xmlns:p14="http://schemas.microsoft.com/office/powerpoint/2010/main" val="3110771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43</a:t>
            </a:fld>
            <a:endParaRPr lang="en-US" altLang="zh-CN"/>
          </a:p>
        </p:txBody>
      </p:sp>
    </p:spTree>
    <p:extLst>
      <p:ext uri="{BB962C8B-B14F-4D97-AF65-F5344CB8AC3E}">
        <p14:creationId xmlns:p14="http://schemas.microsoft.com/office/powerpoint/2010/main" val="4060717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44</a:t>
            </a:fld>
            <a:endParaRPr lang="en-US" altLang="zh-CN"/>
          </a:p>
        </p:txBody>
      </p:sp>
    </p:spTree>
    <p:extLst>
      <p:ext uri="{BB962C8B-B14F-4D97-AF65-F5344CB8AC3E}">
        <p14:creationId xmlns:p14="http://schemas.microsoft.com/office/powerpoint/2010/main" val="2655010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45</a:t>
            </a:fld>
            <a:endParaRPr lang="en-US" altLang="zh-CN"/>
          </a:p>
        </p:txBody>
      </p:sp>
    </p:spTree>
    <p:extLst>
      <p:ext uri="{BB962C8B-B14F-4D97-AF65-F5344CB8AC3E}">
        <p14:creationId xmlns:p14="http://schemas.microsoft.com/office/powerpoint/2010/main" val="35942006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46</a:t>
            </a:fld>
            <a:endParaRPr lang="en-US" altLang="zh-CN"/>
          </a:p>
        </p:txBody>
      </p:sp>
    </p:spTree>
    <p:extLst>
      <p:ext uri="{BB962C8B-B14F-4D97-AF65-F5344CB8AC3E}">
        <p14:creationId xmlns:p14="http://schemas.microsoft.com/office/powerpoint/2010/main" val="139704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14</a:t>
            </a:fld>
            <a:endParaRPr lang="en-US" altLang="zh-CN"/>
          </a:p>
        </p:txBody>
      </p:sp>
    </p:spTree>
    <p:extLst>
      <p:ext uri="{BB962C8B-B14F-4D97-AF65-F5344CB8AC3E}">
        <p14:creationId xmlns:p14="http://schemas.microsoft.com/office/powerpoint/2010/main" val="3492813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15</a:t>
            </a:fld>
            <a:endParaRPr lang="en-US" altLang="zh-CN"/>
          </a:p>
        </p:txBody>
      </p:sp>
    </p:spTree>
    <p:extLst>
      <p:ext uri="{BB962C8B-B14F-4D97-AF65-F5344CB8AC3E}">
        <p14:creationId xmlns:p14="http://schemas.microsoft.com/office/powerpoint/2010/main" val="4187444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16</a:t>
            </a:fld>
            <a:endParaRPr lang="en-US" altLang="zh-CN"/>
          </a:p>
        </p:txBody>
      </p:sp>
    </p:spTree>
    <p:extLst>
      <p:ext uri="{BB962C8B-B14F-4D97-AF65-F5344CB8AC3E}">
        <p14:creationId xmlns:p14="http://schemas.microsoft.com/office/powerpoint/2010/main" val="2570431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17</a:t>
            </a:fld>
            <a:endParaRPr lang="en-US" altLang="zh-CN"/>
          </a:p>
        </p:txBody>
      </p:sp>
    </p:spTree>
    <p:extLst>
      <p:ext uri="{BB962C8B-B14F-4D97-AF65-F5344CB8AC3E}">
        <p14:creationId xmlns:p14="http://schemas.microsoft.com/office/powerpoint/2010/main" val="96472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18</a:t>
            </a:fld>
            <a:endParaRPr lang="en-US" altLang="zh-CN"/>
          </a:p>
        </p:txBody>
      </p:sp>
    </p:spTree>
    <p:extLst>
      <p:ext uri="{BB962C8B-B14F-4D97-AF65-F5344CB8AC3E}">
        <p14:creationId xmlns:p14="http://schemas.microsoft.com/office/powerpoint/2010/main" val="468255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19</a:t>
            </a:fld>
            <a:endParaRPr lang="en-US" altLang="zh-CN"/>
          </a:p>
        </p:txBody>
      </p:sp>
    </p:spTree>
    <p:extLst>
      <p:ext uri="{BB962C8B-B14F-4D97-AF65-F5344CB8AC3E}">
        <p14:creationId xmlns:p14="http://schemas.microsoft.com/office/powerpoint/2010/main" val="1616659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486400"/>
            <a:ext cx="9144000" cy="1371600"/>
          </a:xfrm>
          <a:prstGeom prst="rect">
            <a:avLst/>
          </a:prstGeom>
          <a:gradFill rotWithShape="0">
            <a:gsLst>
              <a:gs pos="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3"/>
          <p:cNvSpPr>
            <a:spLocks noChangeArrowheads="1"/>
          </p:cNvSpPr>
          <p:nvPr/>
        </p:nvSpPr>
        <p:spPr bwMode="auto">
          <a:xfrm>
            <a:off x="1219200" y="1752600"/>
            <a:ext cx="7391400" cy="1066800"/>
          </a:xfrm>
          <a:prstGeom prst="rect">
            <a:avLst/>
          </a:prstGeom>
          <a:gradFill rotWithShape="0">
            <a:gsLst>
              <a:gs pos="0">
                <a:schemeClr val="bg1"/>
              </a:gs>
              <a:gs pos="100000">
                <a:schemeClr val="fo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4"/>
          <p:cNvGrpSpPr>
            <a:grpSpLocks/>
          </p:cNvGrpSpPr>
          <p:nvPr/>
        </p:nvGrpSpPr>
        <p:grpSpPr bwMode="auto">
          <a:xfrm>
            <a:off x="0" y="0"/>
            <a:ext cx="9144000" cy="6858000"/>
            <a:chOff x="0" y="0"/>
            <a:chExt cx="5760" cy="4320"/>
          </a:xfrm>
        </p:grpSpPr>
        <p:sp>
          <p:nvSpPr>
            <p:cNvPr id="7" name="Rectangle 5"/>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6"/>
            <p:cNvGrpSpPr>
              <a:grpSpLocks/>
            </p:cNvGrpSpPr>
            <p:nvPr userDrawn="1"/>
          </p:nvGrpSpPr>
          <p:grpSpPr bwMode="auto">
            <a:xfrm>
              <a:off x="0" y="0"/>
              <a:ext cx="5760" cy="4320"/>
              <a:chOff x="0" y="0"/>
              <a:chExt cx="5760" cy="4320"/>
            </a:xfrm>
          </p:grpSpPr>
          <p:sp>
            <p:nvSpPr>
              <p:cNvPr id="10" name="Line 7"/>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8"/>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3"/>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4"/>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5"/>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6"/>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7"/>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8"/>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9"/>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0"/>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1"/>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2"/>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3"/>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4"/>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5"/>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6"/>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7"/>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9"/>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0"/>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1"/>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2"/>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3"/>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4"/>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5"/>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6"/>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7"/>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8"/>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9"/>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0"/>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1"/>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2"/>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3"/>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4"/>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5"/>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6"/>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7"/>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8"/>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9"/>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0"/>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1"/>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2"/>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3"/>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4"/>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5"/>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6"/>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7"/>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 name="Line 59"/>
          <p:cNvSpPr>
            <a:spLocks noChangeShapeType="1"/>
          </p:cNvSpPr>
          <p:nvPr/>
        </p:nvSpPr>
        <p:spPr bwMode="ltGray">
          <a:xfrm>
            <a:off x="803275" y="887413"/>
            <a:ext cx="0" cy="2851150"/>
          </a:xfrm>
          <a:prstGeom prst="line">
            <a:avLst/>
          </a:prstGeom>
          <a:noFill/>
          <a:ln w="57150" cmpd="thinThick">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p:cNvSpPr>
            <a:spLocks noChangeShapeType="1"/>
          </p:cNvSpPr>
          <p:nvPr/>
        </p:nvSpPr>
        <p:spPr bwMode="ltGray">
          <a:xfrm flipH="1" flipV="1">
            <a:off x="457200" y="1489075"/>
            <a:ext cx="6049963" cy="15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Arc 61"/>
          <p:cNvSpPr>
            <a:spLocks/>
          </p:cNvSpPr>
          <p:nvPr/>
        </p:nvSpPr>
        <p:spPr bwMode="ltGray">
          <a:xfrm rot="16200000" flipH="1">
            <a:off x="675482" y="1366044"/>
            <a:ext cx="247650" cy="24923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bg1"/>
              </a:gs>
              <a:gs pos="100000">
                <a:schemeClr val="folHlink"/>
              </a:gs>
            </a:gsLst>
            <a:path path="shape">
              <a:fillToRect l="50000" t="50000" r="50000" b="50000"/>
            </a:path>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4" name="Line 62"/>
          <p:cNvSpPr>
            <a:spLocks noChangeShapeType="1"/>
          </p:cNvSpPr>
          <p:nvPr/>
        </p:nvSpPr>
        <p:spPr bwMode="ltGray">
          <a:xfrm flipV="1">
            <a:off x="2565400" y="5737225"/>
            <a:ext cx="60452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3"/>
          <p:cNvSpPr>
            <a:spLocks noChangeShapeType="1"/>
          </p:cNvSpPr>
          <p:nvPr/>
        </p:nvSpPr>
        <p:spPr bwMode="ltGray">
          <a:xfrm flipH="1">
            <a:off x="8286750" y="3371850"/>
            <a:ext cx="0" cy="2876550"/>
          </a:xfrm>
          <a:prstGeom prst="line">
            <a:avLst/>
          </a:prstGeom>
          <a:noFill/>
          <a:ln w="57150" cmpd="thickThin">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rc 64"/>
          <p:cNvSpPr>
            <a:spLocks/>
          </p:cNvSpPr>
          <p:nvPr/>
        </p:nvSpPr>
        <p:spPr bwMode="ltGray">
          <a:xfrm rot="5400000">
            <a:off x="8166894" y="5585619"/>
            <a:ext cx="247650" cy="249238"/>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folHlink"/>
              </a:gs>
              <a:gs pos="100000">
                <a:schemeClr val="hlink"/>
              </a:gs>
            </a:gsLst>
            <a:path path="shape">
              <a:fillToRect l="50000" t="50000" r="50000" b="50000"/>
            </a:path>
          </a:gradFill>
          <a:ln w="57150" cmpd="thickThin">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7" name="Rectangle 70"/>
          <p:cNvSpPr>
            <a:spLocks noChangeArrowheads="1"/>
          </p:cNvSpPr>
          <p:nvPr/>
        </p:nvSpPr>
        <p:spPr bwMode="auto">
          <a:xfrm>
            <a:off x="0" y="0"/>
            <a:ext cx="9144000" cy="1143000"/>
          </a:xfrm>
          <a:prstGeom prst="rect">
            <a:avLst/>
          </a:prstGeom>
          <a:gradFill rotWithShape="0">
            <a:gsLst>
              <a:gs pos="0">
                <a:srgbClr val="00004D"/>
              </a:gs>
              <a:gs pos="100000">
                <a:srgbClr val="000099"/>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8" name="Picture 71" descr="logo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24800" y="6196013"/>
            <a:ext cx="8382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72" descr="new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63513"/>
            <a:ext cx="86836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73" descr="new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854075"/>
            <a:ext cx="13716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713" name="Rectangle 65"/>
          <p:cNvSpPr>
            <a:spLocks noGrp="1" noChangeArrowheads="1"/>
          </p:cNvSpPr>
          <p:nvPr>
            <p:ph type="ctrTitle"/>
          </p:nvPr>
        </p:nvSpPr>
        <p:spPr>
          <a:xfrm>
            <a:off x="1143000" y="1752600"/>
            <a:ext cx="7620000" cy="1066800"/>
          </a:xfrm>
        </p:spPr>
        <p:txBody>
          <a:bodyPr/>
          <a:lstStyle>
            <a:lvl1pPr>
              <a:defRPr/>
            </a:lvl1pPr>
          </a:lstStyle>
          <a:p>
            <a:pPr lvl="0"/>
            <a:r>
              <a:rPr lang="zh-CN" altLang="en-US" noProof="0"/>
              <a:t>单击此处编辑母版标题样式</a:t>
            </a:r>
          </a:p>
        </p:txBody>
      </p:sp>
      <p:sp>
        <p:nvSpPr>
          <p:cNvPr id="155714" name="Rectangle 66" descr="Rectangle: Click to edit Master text styles&#10;Second level&#10;Third level&#10;Fourth level&#10;Fifth level"/>
          <p:cNvSpPr>
            <a:spLocks noGrp="1" noChangeArrowheads="1"/>
          </p:cNvSpPr>
          <p:nvPr>
            <p:ph type="subTitle" idx="1"/>
          </p:nvPr>
        </p:nvSpPr>
        <p:spPr>
          <a:xfrm>
            <a:off x="990600" y="3429000"/>
            <a:ext cx="6400800" cy="1752600"/>
          </a:xfrm>
        </p:spPr>
        <p:txBody>
          <a:bodyPr/>
          <a:lstStyle>
            <a:lvl1pPr marL="0" indent="0">
              <a:buFont typeface="Wingdings" pitchFamily="2" charset="2"/>
              <a:buNone/>
              <a:defRPr/>
            </a:lvl1pPr>
          </a:lstStyle>
          <a:p>
            <a:pPr lvl="0"/>
            <a:r>
              <a:rPr lang="zh-CN" altLang="en-US" noProof="0"/>
              <a:t>单击此处编辑母版副标题样式</a:t>
            </a:r>
          </a:p>
        </p:txBody>
      </p:sp>
      <p:sp>
        <p:nvSpPr>
          <p:cNvPr id="71" name="Rectangle 67"/>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tx1"/>
                </a:solidFill>
                <a:latin typeface="+mn-lt"/>
                <a:ea typeface="宋体" pitchFamily="2" charset="-122"/>
              </a:defRPr>
            </a:lvl1pPr>
          </a:lstStyle>
          <a:p>
            <a:pPr>
              <a:defRPr/>
            </a:pPr>
            <a:endParaRPr lang="en-US" altLang="zh-CN"/>
          </a:p>
        </p:txBody>
      </p:sp>
      <p:sp>
        <p:nvSpPr>
          <p:cNvPr id="72" name="Rectangle 68"/>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latin typeface="+mn-lt"/>
                <a:ea typeface="宋体" pitchFamily="2" charset="-122"/>
              </a:defRPr>
            </a:lvl1pPr>
          </a:lstStyle>
          <a:p>
            <a:pPr>
              <a:defRPr/>
            </a:pPr>
            <a:endParaRPr lang="en-US" altLang="zh-CN"/>
          </a:p>
        </p:txBody>
      </p:sp>
      <p:sp>
        <p:nvSpPr>
          <p:cNvPr id="73" name="Rectangle 69"/>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solidFill>
                  <a:schemeClr val="tx1"/>
                </a:solidFill>
                <a:latin typeface="+mn-lt"/>
                <a:ea typeface="宋体" pitchFamily="2" charset="-122"/>
              </a:defRPr>
            </a:lvl1pPr>
          </a:lstStyle>
          <a:p>
            <a:pPr>
              <a:defRPr/>
            </a:pPr>
            <a:fld id="{5FAC1676-E800-4DB1-90C8-4CB8DF6D4729}" type="slidenum">
              <a:rPr lang="en-US" altLang="zh-CN"/>
              <a:pPr>
                <a:defRPr/>
              </a:pPr>
              <a:t>‹#›</a:t>
            </a:fld>
            <a:endParaRPr lang="en-US" altLang="zh-CN"/>
          </a:p>
        </p:txBody>
      </p:sp>
    </p:spTree>
    <p:extLst>
      <p:ext uri="{BB962C8B-B14F-4D97-AF65-F5344CB8AC3E}">
        <p14:creationId xmlns:p14="http://schemas.microsoft.com/office/powerpoint/2010/main" val="199185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up)">
                                      <p:cBhvr>
                                        <p:cTn id="7" dur="500"/>
                                        <p:tgtEl>
                                          <p:spTgt spid="61"/>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p:cTn id="11" dur="500" fill="hold"/>
                                        <p:tgtEl>
                                          <p:spTgt spid="69"/>
                                        </p:tgtEl>
                                        <p:attrNameLst>
                                          <p:attrName>ppt_w</p:attrName>
                                        </p:attrNameLst>
                                      </p:cBhvr>
                                      <p:tavLst>
                                        <p:tav tm="0">
                                          <p:val>
                                            <p:fltVal val="0"/>
                                          </p:val>
                                        </p:tav>
                                        <p:tav tm="100000">
                                          <p:val>
                                            <p:strVal val="#ppt_w"/>
                                          </p:val>
                                        </p:tav>
                                      </p:tavLst>
                                    </p:anim>
                                    <p:anim calcmode="lin" valueType="num">
                                      <p:cBhvr>
                                        <p:cTn id="12"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652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76200"/>
            <a:ext cx="613410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412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0293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0531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5240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240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8228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0325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22549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19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9166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692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5867400"/>
            <a:ext cx="9144000" cy="990600"/>
          </a:xfrm>
          <a:prstGeom prst="rect">
            <a:avLst/>
          </a:prstGeom>
          <a:gradFill rotWithShape="0">
            <a:gsLst>
              <a:gs pos="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ChangeArrowheads="1"/>
          </p:cNvSpPr>
          <p:nvPr/>
        </p:nvSpPr>
        <p:spPr bwMode="auto">
          <a:xfrm>
            <a:off x="914400" y="304800"/>
            <a:ext cx="7391400" cy="762000"/>
          </a:xfrm>
          <a:prstGeom prst="rect">
            <a:avLst/>
          </a:prstGeom>
          <a:gradFill rotWithShape="0">
            <a:gsLst>
              <a:gs pos="0">
                <a:schemeClr val="bg1"/>
              </a:gs>
              <a:gs pos="100000">
                <a:schemeClr val="fo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 name="Rectangle 4"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 name="Line 5"/>
          <p:cNvSpPr>
            <a:spLocks noChangeShapeType="1"/>
          </p:cNvSpPr>
          <p:nvPr/>
        </p:nvSpPr>
        <p:spPr bwMode="ltGray">
          <a:xfrm>
            <a:off x="8610600" y="4724400"/>
            <a:ext cx="0" cy="1981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Line 6"/>
          <p:cNvSpPr>
            <a:spLocks noChangeShapeType="1"/>
          </p:cNvSpPr>
          <p:nvPr/>
        </p:nvSpPr>
        <p:spPr bwMode="ltGray">
          <a:xfrm flipH="1">
            <a:off x="196850" y="1435100"/>
            <a:ext cx="1784350" cy="0"/>
          </a:xfrm>
          <a:prstGeom prst="line">
            <a:avLst/>
          </a:prstGeom>
          <a:noFill/>
          <a:ln w="38100" cmpd="dbl">
            <a:solidFill>
              <a:srgbClr val="BBCB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 name="Line 7"/>
          <p:cNvSpPr>
            <a:spLocks noChangeShapeType="1"/>
          </p:cNvSpPr>
          <p:nvPr/>
        </p:nvSpPr>
        <p:spPr bwMode="ltGray">
          <a:xfrm>
            <a:off x="390525" y="1184275"/>
            <a:ext cx="0" cy="2320925"/>
          </a:xfrm>
          <a:prstGeom prst="line">
            <a:avLst/>
          </a:prstGeom>
          <a:noFill/>
          <a:ln w="38100" cmpd="dbl">
            <a:solidFill>
              <a:srgbClr val="BBCB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rc 8"/>
          <p:cNvSpPr>
            <a:spLocks/>
          </p:cNvSpPr>
          <p:nvPr/>
        </p:nvSpPr>
        <p:spPr bwMode="ltGray">
          <a:xfrm flipH="1">
            <a:off x="295275" y="1336675"/>
            <a:ext cx="192088" cy="193675"/>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folHlink"/>
              </a:gs>
              <a:gs pos="100000">
                <a:schemeClr val="hlink"/>
              </a:gs>
            </a:gsLst>
            <a:path path="shape">
              <a:fillToRect l="50000" t="50000" r="50000" b="50000"/>
            </a:path>
          </a:gradFill>
          <a:ln w="38100" cmpd="dbl">
            <a:solidFill>
              <a:srgbClr val="BBCBF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33" name="Rectangle 9"/>
          <p:cNvSpPr>
            <a:spLocks noChangeArrowheads="1"/>
          </p:cNvSpPr>
          <p:nvPr/>
        </p:nvSpPr>
        <p:spPr bwMode="auto">
          <a:xfrm>
            <a:off x="0" y="0"/>
            <a:ext cx="9144000" cy="1143000"/>
          </a:xfrm>
          <a:prstGeom prst="rect">
            <a:avLst/>
          </a:prstGeom>
          <a:gradFill rotWithShape="0">
            <a:gsLst>
              <a:gs pos="0">
                <a:srgbClr val="00004D"/>
              </a:gs>
              <a:gs pos="100000">
                <a:srgbClr val="000099"/>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Rectangle 10"/>
          <p:cNvSpPr>
            <a:spLocks noGrp="1" noChangeArrowheads="1"/>
          </p:cNvSpPr>
          <p:nvPr>
            <p:ph type="title"/>
          </p:nvPr>
        </p:nvSpPr>
        <p:spPr bwMode="auto">
          <a:xfrm>
            <a:off x="381000" y="76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5" name="Rectangle 11" descr="Rectangle: Click to edit Master text styles&#10;Second level&#10;Third level&#10;Fourth level&#10;Fifth level"/>
          <p:cNvSpPr>
            <a:spLocks noGrp="1" noChangeArrowheads="1"/>
          </p:cNvSpPr>
          <p:nvPr>
            <p:ph type="body" idx="1"/>
          </p:nvPr>
        </p:nvSpPr>
        <p:spPr bwMode="auto">
          <a:xfrm>
            <a:off x="381000" y="1524000"/>
            <a:ext cx="8382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6" name="Picture 13" descr="new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96200" y="854075"/>
            <a:ext cx="13716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Line 14"/>
          <p:cNvSpPr>
            <a:spLocks noChangeShapeType="1"/>
          </p:cNvSpPr>
          <p:nvPr/>
        </p:nvSpPr>
        <p:spPr bwMode="ltGray">
          <a:xfrm>
            <a:off x="6629400" y="6400800"/>
            <a:ext cx="24384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38" name="Picture 15" descr="logo3"/>
          <p:cNvPicPr>
            <a:picLocks noChangeAspect="1" noChangeArrowheads="1"/>
          </p:cNvPicPr>
          <p:nvPr/>
        </p:nvPicPr>
        <p:blipFill>
          <a:blip r:embed="rId14">
            <a:clrChange>
              <a:clrFrom>
                <a:srgbClr val="FFFFFF"/>
              </a:clrFrom>
              <a:clrTo>
                <a:srgbClr val="FFFFFF">
                  <a:alpha val="0"/>
                </a:srgbClr>
              </a:clrTo>
            </a:clrChange>
            <a:lum contrast="42000"/>
            <a:extLst>
              <a:ext uri="{28A0092B-C50C-407E-A947-70E740481C1C}">
                <a14:useLocalDpi xmlns:a14="http://schemas.microsoft.com/office/drawing/2010/main" val="0"/>
              </a:ext>
            </a:extLst>
          </a:blip>
          <a:srcRect/>
          <a:stretch>
            <a:fillRect/>
          </a:stretch>
        </p:blipFill>
        <p:spPr bwMode="auto">
          <a:xfrm>
            <a:off x="8077200" y="6119813"/>
            <a:ext cx="9144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6" descr="图片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027988" y="90488"/>
            <a:ext cx="868362"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黑体" pitchFamily="2" charset="-122"/>
        </a:defRPr>
      </a:lvl5pPr>
      <a:lvl6pPr marL="457200" algn="l" rtl="0" fontAlgn="base">
        <a:spcBef>
          <a:spcPct val="0"/>
        </a:spcBef>
        <a:spcAft>
          <a:spcPct val="0"/>
        </a:spcAft>
        <a:defRPr kumimoji="1" sz="4400">
          <a:solidFill>
            <a:schemeClr val="tx2"/>
          </a:solidFill>
          <a:latin typeface="Tahoma" pitchFamily="34" charset="0"/>
          <a:ea typeface="黑体" pitchFamily="2" charset="-122"/>
        </a:defRPr>
      </a:lvl6pPr>
      <a:lvl7pPr marL="914400" algn="l" rtl="0" fontAlgn="base">
        <a:spcBef>
          <a:spcPct val="0"/>
        </a:spcBef>
        <a:spcAft>
          <a:spcPct val="0"/>
        </a:spcAft>
        <a:defRPr kumimoji="1" sz="4400">
          <a:solidFill>
            <a:schemeClr val="tx2"/>
          </a:solidFill>
          <a:latin typeface="Tahoma" pitchFamily="34" charset="0"/>
          <a:ea typeface="黑体" pitchFamily="2" charset="-122"/>
        </a:defRPr>
      </a:lvl7pPr>
      <a:lvl8pPr marL="1371600" algn="l" rtl="0" fontAlgn="base">
        <a:spcBef>
          <a:spcPct val="0"/>
        </a:spcBef>
        <a:spcAft>
          <a:spcPct val="0"/>
        </a:spcAft>
        <a:defRPr kumimoji="1" sz="4400">
          <a:solidFill>
            <a:schemeClr val="tx2"/>
          </a:solidFill>
          <a:latin typeface="Tahoma" pitchFamily="34" charset="0"/>
          <a:ea typeface="黑体" pitchFamily="2" charset="-122"/>
        </a:defRPr>
      </a:lvl8pPr>
      <a:lvl9pPr marL="1828800" algn="l" rtl="0" fontAlgn="base">
        <a:spcBef>
          <a:spcPct val="0"/>
        </a:spcBef>
        <a:spcAft>
          <a:spcPct val="0"/>
        </a:spcAft>
        <a:defRPr kumimoji="1" sz="4400">
          <a:solidFill>
            <a:schemeClr val="tx2"/>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6"/>
        </a:buBlip>
        <a:defRPr kumimoji="1" sz="3200">
          <a:solidFill>
            <a:srgbClr val="000066"/>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rgbClr val="000066"/>
          </a:solidFill>
          <a:latin typeface="+mn-lt"/>
          <a:ea typeface="宋体" pitchFamily="2" charset="-122"/>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rgbClr val="000066"/>
          </a:solidFill>
          <a:latin typeface="+mn-lt"/>
          <a:ea typeface="宋体" pitchFamily="2" charset="-122"/>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rgbClr val="000066"/>
          </a:solidFill>
          <a:latin typeface="+mn-lt"/>
          <a:ea typeface="宋体" pitchFamily="2" charset="-122"/>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547813" y="1712913"/>
            <a:ext cx="554510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dirty="0">
                <a:latin typeface="黑体" pitchFamily="2" charset="-122"/>
                <a:ea typeface="黑体" pitchFamily="2" charset="-122"/>
              </a:rPr>
              <a:t>x86</a:t>
            </a:r>
            <a:r>
              <a:rPr lang="zh-CN" altLang="en-US" dirty="0">
                <a:latin typeface="黑体" pitchFamily="2" charset="-122"/>
                <a:ea typeface="黑体" pitchFamily="2" charset="-122"/>
              </a:rPr>
              <a:t>汇编语言程序设计</a:t>
            </a:r>
          </a:p>
        </p:txBody>
      </p:sp>
      <p:sp>
        <p:nvSpPr>
          <p:cNvPr id="2051" name="Text Box 3"/>
          <p:cNvSpPr txBox="1">
            <a:spLocks noChangeArrowheads="1"/>
          </p:cNvSpPr>
          <p:nvPr/>
        </p:nvSpPr>
        <p:spPr bwMode="auto">
          <a:xfrm>
            <a:off x="539750" y="2492375"/>
            <a:ext cx="8256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200" b="1" dirty="0">
                <a:solidFill>
                  <a:srgbClr val="FF6600"/>
                </a:solidFill>
                <a:latin typeface="楷体_GB2312" pitchFamily="49" charset="-122"/>
                <a:ea typeface="楷体_GB2312" pitchFamily="49" charset="-122"/>
              </a:rPr>
              <a:t>x86 Assembly Language Programming</a:t>
            </a:r>
          </a:p>
        </p:txBody>
      </p:sp>
      <p:sp>
        <p:nvSpPr>
          <p:cNvPr id="2053" name="Text Box 5"/>
          <p:cNvSpPr txBox="1">
            <a:spLocks noChangeArrowheads="1"/>
          </p:cNvSpPr>
          <p:nvPr/>
        </p:nvSpPr>
        <p:spPr bwMode="auto">
          <a:xfrm>
            <a:off x="1042988" y="3429000"/>
            <a:ext cx="756126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algn="ctr" eaLnBrk="1" hangingPunct="1"/>
            <a:r>
              <a:rPr lang="zh-CN" altLang="en-US" sz="3600" b="1">
                <a:solidFill>
                  <a:schemeClr val="tx1"/>
                </a:solidFill>
              </a:rPr>
              <a:t>李 海 波</a:t>
            </a:r>
            <a:endParaRPr lang="en-US" altLang="zh-CN" sz="3600" b="1" dirty="0">
              <a:solidFill>
                <a:schemeClr val="tx1"/>
              </a:solidFill>
            </a:endParaRPr>
          </a:p>
          <a:p>
            <a:pPr algn="ctr" eaLnBrk="1" hangingPunct="1"/>
            <a:r>
              <a:rPr lang="en-US" altLang="zh-CN" sz="3600" b="1" dirty="0">
                <a:solidFill>
                  <a:schemeClr val="tx1"/>
                </a:solidFill>
                <a:latin typeface="黑体" pitchFamily="2" charset="-122"/>
                <a:ea typeface="黑体" pitchFamily="2" charset="-122"/>
              </a:rPr>
              <a:t>lihaibo@hust.edu.cn</a:t>
            </a:r>
          </a:p>
          <a:p>
            <a:pPr algn="ctr" eaLnBrk="1" hangingPunct="1"/>
            <a:endParaRPr lang="en-US" altLang="zh-CN" sz="3600" b="1" dirty="0">
              <a:solidFill>
                <a:schemeClr val="tx1"/>
              </a:solidFill>
              <a:latin typeface="黑体" pitchFamily="2" charset="-122"/>
              <a:ea typeface="黑体" pitchFamily="2" charset="-122"/>
            </a:endParaRPr>
          </a:p>
          <a:p>
            <a:pPr algn="ctr" eaLnBrk="1" hangingPunct="1"/>
            <a:r>
              <a:rPr lang="zh-CN" altLang="en-US" sz="3200" b="1" dirty="0">
                <a:solidFill>
                  <a:schemeClr val="tx1"/>
                </a:solidFill>
                <a:latin typeface="楷体_GB2312" pitchFamily="49" charset="-122"/>
                <a:ea typeface="楷体_GB2312" pitchFamily="49" charset="-122"/>
              </a:rPr>
              <a:t>华中科技大学 计算机科学与技术学院</a:t>
            </a:r>
          </a:p>
        </p:txBody>
      </p:sp>
      <p:sp>
        <p:nvSpPr>
          <p:cNvPr id="3077" name="Text Box 7"/>
          <p:cNvSpPr txBox="1">
            <a:spLocks noChangeArrowheads="1"/>
          </p:cNvSpPr>
          <p:nvPr/>
        </p:nvSpPr>
        <p:spPr bwMode="auto">
          <a:xfrm>
            <a:off x="2463800" y="204788"/>
            <a:ext cx="4124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b="1">
                <a:solidFill>
                  <a:schemeClr val="bg1"/>
                </a:solidFill>
                <a:latin typeface="Tahoma" pitchFamily="34" charset="0"/>
              </a:rPr>
              <a:t>国家精品课程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strVal val="2/3*#ppt_w"/>
                                          </p:val>
                                        </p:tav>
                                        <p:tav tm="100000">
                                          <p:val>
                                            <p:strVal val="#ppt_w"/>
                                          </p:val>
                                        </p:tav>
                                      </p:tavLst>
                                    </p:anim>
                                    <p:anim calcmode="lin" valueType="num">
                                      <p:cBhvr>
                                        <p:cTn id="8" dur="500" fill="hold"/>
                                        <p:tgtEl>
                                          <p:spTgt spid="2050"/>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17" presetClass="entr" presetSubtype="8" fill="hold" grpId="0" nodeType="afterEffect">
                                  <p:stCondLst>
                                    <p:cond delay="0"/>
                                  </p:stCondLst>
                                  <p:childTnLst>
                                    <p:set>
                                      <p:cBhvr>
                                        <p:cTn id="11" dur="1" fill="hold">
                                          <p:stCondLst>
                                            <p:cond delay="0"/>
                                          </p:stCondLst>
                                        </p:cTn>
                                        <p:tgtEl>
                                          <p:spTgt spid="2051"/>
                                        </p:tgtEl>
                                        <p:attrNameLst>
                                          <p:attrName>style.visibility</p:attrName>
                                        </p:attrNameLst>
                                      </p:cBhvr>
                                      <p:to>
                                        <p:strVal val="visible"/>
                                      </p:to>
                                    </p:set>
                                    <p:anim calcmode="lin" valueType="num">
                                      <p:cBhvr>
                                        <p:cTn id="12" dur="500" fill="hold"/>
                                        <p:tgtEl>
                                          <p:spTgt spid="2051"/>
                                        </p:tgtEl>
                                        <p:attrNameLst>
                                          <p:attrName>ppt_x</p:attrName>
                                        </p:attrNameLst>
                                      </p:cBhvr>
                                      <p:tavLst>
                                        <p:tav tm="0">
                                          <p:val>
                                            <p:strVal val="#ppt_x-#ppt_w/2"/>
                                          </p:val>
                                        </p:tav>
                                        <p:tav tm="100000">
                                          <p:val>
                                            <p:strVal val="#ppt_x"/>
                                          </p:val>
                                        </p:tav>
                                      </p:tavLst>
                                    </p:anim>
                                    <p:anim calcmode="lin" valueType="num">
                                      <p:cBhvr>
                                        <p:cTn id="13" dur="500" fill="hold"/>
                                        <p:tgtEl>
                                          <p:spTgt spid="2051"/>
                                        </p:tgtEl>
                                        <p:attrNameLst>
                                          <p:attrName>ppt_y</p:attrName>
                                        </p:attrNameLst>
                                      </p:cBhvr>
                                      <p:tavLst>
                                        <p:tav tm="0">
                                          <p:val>
                                            <p:strVal val="#ppt_y"/>
                                          </p:val>
                                        </p:tav>
                                        <p:tav tm="100000">
                                          <p:val>
                                            <p:strVal val="#ppt_y"/>
                                          </p:val>
                                        </p:tav>
                                      </p:tavLst>
                                    </p:anim>
                                    <p:anim calcmode="lin" valueType="num">
                                      <p:cBhvr>
                                        <p:cTn id="14" dur="500" fill="hold"/>
                                        <p:tgtEl>
                                          <p:spTgt spid="2051"/>
                                        </p:tgtEl>
                                        <p:attrNameLst>
                                          <p:attrName>ppt_w</p:attrName>
                                        </p:attrNameLst>
                                      </p:cBhvr>
                                      <p:tavLst>
                                        <p:tav tm="0">
                                          <p:val>
                                            <p:fltVal val="0"/>
                                          </p:val>
                                        </p:tav>
                                        <p:tav tm="100000">
                                          <p:val>
                                            <p:strVal val="#ppt_w"/>
                                          </p:val>
                                        </p:tav>
                                      </p:tavLst>
                                    </p:anim>
                                    <p:anim calcmode="lin" valueType="num">
                                      <p:cBhvr>
                                        <p:cTn id="15" dur="500" fill="hold"/>
                                        <p:tgtEl>
                                          <p:spTgt spid="2051"/>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2053"/>
                                        </p:tgtEl>
                                        <p:attrNameLst>
                                          <p:attrName>style.visibility</p:attrName>
                                        </p:attrNameLst>
                                      </p:cBhvr>
                                      <p:to>
                                        <p:strVal val="visible"/>
                                      </p:to>
                                    </p:set>
                                    <p:anim calcmode="lin" valueType="num">
                                      <p:cBhvr additive="base">
                                        <p:cTn id="19" dur="500" fill="hold"/>
                                        <p:tgtEl>
                                          <p:spTgt spid="2053"/>
                                        </p:tgtEl>
                                        <p:attrNameLst>
                                          <p:attrName>ppt_x</p:attrName>
                                        </p:attrNameLst>
                                      </p:cBhvr>
                                      <p:tavLst>
                                        <p:tav tm="0">
                                          <p:val>
                                            <p:strVal val="#ppt_x"/>
                                          </p:val>
                                        </p:tav>
                                        <p:tav tm="100000">
                                          <p:val>
                                            <p:strVal val="#ppt_x"/>
                                          </p:val>
                                        </p:tav>
                                      </p:tavLst>
                                    </p:anim>
                                    <p:anim calcmode="lin" valueType="num">
                                      <p:cBhvr additive="base">
                                        <p:cTn id="20"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1" grpId="0" autoUpdateAnimBg="0"/>
      <p:bldP spid="205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11560" y="1988840"/>
            <a:ext cx="7920880" cy="388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lnSpc>
                <a:spcPct val="150000"/>
              </a:lnSpc>
            </a:pPr>
            <a:r>
              <a:rPr lang="zh-CN" altLang="en-US" sz="2400" b="1" dirty="0">
                <a:solidFill>
                  <a:schemeClr val="tx1"/>
                </a:solidFill>
                <a:latin typeface="宋体" panose="02010600030101010101" pitchFamily="2" charset="-122"/>
                <a:ea typeface="宋体" panose="02010600030101010101" pitchFamily="2" charset="-122"/>
              </a:rPr>
              <a:t>  给定一个地址后，可以根据该地址取一个字节、一个字、一个双字</a:t>
            </a:r>
            <a:r>
              <a:rPr lang="en-US" altLang="zh-CN" sz="2400" b="1" dirty="0">
                <a:solidFill>
                  <a:schemeClr val="tx1"/>
                </a:solidFill>
                <a:latin typeface="宋体" panose="02010600030101010101" pitchFamily="2" charset="-122"/>
                <a:ea typeface="宋体" panose="02010600030101010101" pitchFamily="2" charset="-122"/>
              </a:rPr>
              <a:t>……</a:t>
            </a:r>
          </a:p>
          <a:p>
            <a:pPr eaLnBrk="1" hangingPunct="1">
              <a:lnSpc>
                <a:spcPct val="150000"/>
              </a:lnSpc>
            </a:pP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取多少字节的数据，取决于地址类型。</a:t>
            </a: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lnSpc>
                <a:spcPct val="150000"/>
              </a:lnSpc>
            </a:pP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lnSpc>
                <a:spcPct val="150000"/>
              </a:lnSpc>
            </a:pP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以 </a:t>
            </a: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为字节地址</a:t>
            </a: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lnSpc>
                <a:spcPct val="150000"/>
              </a:lnSpc>
            </a:pP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以 </a:t>
            </a: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为字地址</a:t>
            </a: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lnSpc>
                <a:spcPct val="150000"/>
              </a:lnSpc>
            </a:pP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以 </a:t>
            </a: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为双字地址</a:t>
            </a:r>
          </a:p>
        </p:txBody>
      </p:sp>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840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3.1.2 </a:t>
            </a:r>
            <a:r>
              <a:rPr lang="zh-CN" altLang="en-US" sz="3600" b="1" dirty="0">
                <a:solidFill>
                  <a:schemeClr val="bg1"/>
                </a:solidFill>
                <a:latin typeface="Times New Roman" pitchFamily="18" charset="0"/>
              </a:rPr>
              <a:t>数据地址的类型及转换</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775213" y="6246961"/>
            <a:ext cx="39013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dirty="0">
                <a:solidFill>
                  <a:srgbClr val="FF0000"/>
                </a:solidFill>
                <a:latin typeface="宋体" panose="02010600030101010101" pitchFamily="2" charset="-122"/>
                <a:ea typeface="宋体" panose="02010600030101010101" pitchFamily="2" charset="-122"/>
              </a:rPr>
              <a:t>关键词：地址类型转换</a:t>
            </a:r>
          </a:p>
        </p:txBody>
      </p:sp>
      <p:sp>
        <p:nvSpPr>
          <p:cNvPr id="269316" name="Rectangle 4"/>
          <p:cNvSpPr>
            <a:spLocks noChangeArrowheads="1"/>
          </p:cNvSpPr>
          <p:nvPr/>
        </p:nvSpPr>
        <p:spPr bwMode="auto">
          <a:xfrm>
            <a:off x="5801072" y="2262336"/>
            <a:ext cx="1219200" cy="419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pPr>
            <a:r>
              <a:rPr lang="en-US" altLang="zh-CN" sz="2400">
                <a:solidFill>
                  <a:schemeClr val="tx1"/>
                </a:solidFill>
                <a:latin typeface="Times New Roman" pitchFamily="18" charset="0"/>
                <a:ea typeface="宋体" pitchFamily="2" charset="-122"/>
              </a:rPr>
              <a:t>31H</a:t>
            </a:r>
          </a:p>
          <a:p>
            <a:pPr algn="ctr">
              <a:lnSpc>
                <a:spcPct val="120000"/>
              </a:lnSpc>
            </a:pPr>
            <a:r>
              <a:rPr lang="en-US" altLang="zh-CN" sz="2400">
                <a:solidFill>
                  <a:schemeClr val="tx1"/>
                </a:solidFill>
                <a:latin typeface="Times New Roman" pitchFamily="18" charset="0"/>
                <a:ea typeface="宋体" pitchFamily="2" charset="-122"/>
              </a:rPr>
              <a:t>32H</a:t>
            </a:r>
          </a:p>
          <a:p>
            <a:pPr algn="ctr">
              <a:lnSpc>
                <a:spcPct val="120000"/>
              </a:lnSpc>
            </a:pPr>
            <a:r>
              <a:rPr lang="en-US" altLang="zh-CN" sz="2400">
                <a:solidFill>
                  <a:schemeClr val="tx1"/>
                </a:solidFill>
                <a:latin typeface="Times New Roman" pitchFamily="18" charset="0"/>
                <a:ea typeface="宋体" pitchFamily="2" charset="-122"/>
              </a:rPr>
              <a:t>33H</a:t>
            </a:r>
          </a:p>
          <a:p>
            <a:pPr algn="ctr">
              <a:lnSpc>
                <a:spcPct val="120000"/>
              </a:lnSpc>
            </a:pPr>
            <a:r>
              <a:rPr lang="en-US" altLang="zh-CN" sz="2400">
                <a:solidFill>
                  <a:schemeClr val="tx1"/>
                </a:solidFill>
                <a:latin typeface="Times New Roman" pitchFamily="18" charset="0"/>
                <a:ea typeface="宋体" pitchFamily="2" charset="-122"/>
              </a:rPr>
              <a:t>34H</a:t>
            </a:r>
          </a:p>
          <a:p>
            <a:pPr algn="ctr">
              <a:lnSpc>
                <a:spcPct val="120000"/>
              </a:lnSpc>
            </a:pPr>
            <a:r>
              <a:rPr lang="en-US" altLang="zh-CN" sz="2400">
                <a:solidFill>
                  <a:schemeClr val="tx1"/>
                </a:solidFill>
                <a:latin typeface="Times New Roman" pitchFamily="18" charset="0"/>
                <a:ea typeface="宋体" pitchFamily="2" charset="-122"/>
              </a:rPr>
              <a:t>35H</a:t>
            </a:r>
          </a:p>
          <a:p>
            <a:pPr algn="ctr">
              <a:lnSpc>
                <a:spcPct val="120000"/>
              </a:lnSpc>
            </a:pPr>
            <a:r>
              <a:rPr lang="en-US" altLang="zh-CN" sz="2400">
                <a:solidFill>
                  <a:schemeClr val="tx1"/>
                </a:solidFill>
                <a:latin typeface="Times New Roman" pitchFamily="18" charset="0"/>
                <a:ea typeface="宋体" pitchFamily="2" charset="-122"/>
              </a:rPr>
              <a:t>36H</a:t>
            </a:r>
          </a:p>
          <a:p>
            <a:pPr algn="ctr">
              <a:lnSpc>
                <a:spcPct val="120000"/>
              </a:lnSpc>
            </a:pPr>
            <a:r>
              <a:rPr lang="en-US" altLang="zh-CN" sz="2400">
                <a:solidFill>
                  <a:schemeClr val="tx1"/>
                </a:solidFill>
                <a:latin typeface="Times New Roman" pitchFamily="18" charset="0"/>
                <a:ea typeface="宋体" pitchFamily="2" charset="-122"/>
              </a:rPr>
              <a:t>37H</a:t>
            </a:r>
          </a:p>
          <a:p>
            <a:pPr algn="ctr">
              <a:lnSpc>
                <a:spcPct val="120000"/>
              </a:lnSpc>
            </a:pPr>
            <a:r>
              <a:rPr lang="en-US" altLang="zh-CN" sz="2400">
                <a:solidFill>
                  <a:schemeClr val="tx1"/>
                </a:solidFill>
                <a:latin typeface="Times New Roman" pitchFamily="18" charset="0"/>
                <a:ea typeface="宋体" pitchFamily="2" charset="-122"/>
              </a:rPr>
              <a:t>00H</a:t>
            </a:r>
          </a:p>
        </p:txBody>
      </p:sp>
      <p:sp>
        <p:nvSpPr>
          <p:cNvPr id="59396" name="Line 5"/>
          <p:cNvSpPr>
            <a:spLocks noChangeShapeType="1"/>
          </p:cNvSpPr>
          <p:nvPr/>
        </p:nvSpPr>
        <p:spPr bwMode="auto">
          <a:xfrm>
            <a:off x="5801072" y="61485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7" name="Line 6"/>
          <p:cNvSpPr>
            <a:spLocks noChangeShapeType="1"/>
          </p:cNvSpPr>
          <p:nvPr/>
        </p:nvSpPr>
        <p:spPr bwMode="auto">
          <a:xfrm>
            <a:off x="5801072" y="30243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8" name="Line 7"/>
          <p:cNvSpPr>
            <a:spLocks noChangeShapeType="1"/>
          </p:cNvSpPr>
          <p:nvPr/>
        </p:nvSpPr>
        <p:spPr bwMode="auto">
          <a:xfrm>
            <a:off x="5801072" y="34815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9" name="Line 8"/>
          <p:cNvSpPr>
            <a:spLocks noChangeShapeType="1"/>
          </p:cNvSpPr>
          <p:nvPr/>
        </p:nvSpPr>
        <p:spPr bwMode="auto">
          <a:xfrm>
            <a:off x="5801072" y="39387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0" name="Line 9"/>
          <p:cNvSpPr>
            <a:spLocks noChangeShapeType="1"/>
          </p:cNvSpPr>
          <p:nvPr/>
        </p:nvSpPr>
        <p:spPr bwMode="auto">
          <a:xfrm>
            <a:off x="5801072" y="43959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1" name="Line 10"/>
          <p:cNvSpPr>
            <a:spLocks noChangeShapeType="1"/>
          </p:cNvSpPr>
          <p:nvPr/>
        </p:nvSpPr>
        <p:spPr bwMode="auto">
          <a:xfrm>
            <a:off x="5801072" y="48531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2" name="Line 11"/>
          <p:cNvSpPr>
            <a:spLocks noChangeShapeType="1"/>
          </p:cNvSpPr>
          <p:nvPr/>
        </p:nvSpPr>
        <p:spPr bwMode="auto">
          <a:xfrm>
            <a:off x="5801072" y="53103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3" name="Line 12"/>
          <p:cNvSpPr>
            <a:spLocks noChangeShapeType="1"/>
          </p:cNvSpPr>
          <p:nvPr/>
        </p:nvSpPr>
        <p:spPr bwMode="auto">
          <a:xfrm>
            <a:off x="5801072" y="56913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4" name="Line 13"/>
          <p:cNvSpPr>
            <a:spLocks noChangeShapeType="1"/>
          </p:cNvSpPr>
          <p:nvPr/>
        </p:nvSpPr>
        <p:spPr bwMode="auto">
          <a:xfrm>
            <a:off x="5801072" y="26433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5" name="Text Box 14"/>
          <p:cNvSpPr txBox="1">
            <a:spLocks noChangeArrowheads="1"/>
          </p:cNvSpPr>
          <p:nvPr/>
        </p:nvSpPr>
        <p:spPr bwMode="auto">
          <a:xfrm>
            <a:off x="6997700" y="2325836"/>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地址    小</a:t>
            </a:r>
          </a:p>
        </p:txBody>
      </p:sp>
      <p:sp>
        <p:nvSpPr>
          <p:cNvPr id="59406" name="Text Box 15"/>
          <p:cNvSpPr txBox="1">
            <a:spLocks noChangeArrowheads="1"/>
          </p:cNvSpPr>
          <p:nvPr/>
        </p:nvSpPr>
        <p:spPr bwMode="auto">
          <a:xfrm>
            <a:off x="7142163" y="578182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地址    大</a:t>
            </a:r>
          </a:p>
        </p:txBody>
      </p:sp>
      <p:sp>
        <p:nvSpPr>
          <p:cNvPr id="59407" name="Line 16"/>
          <p:cNvSpPr>
            <a:spLocks noChangeShapeType="1"/>
          </p:cNvSpPr>
          <p:nvPr/>
        </p:nvSpPr>
        <p:spPr bwMode="auto">
          <a:xfrm>
            <a:off x="7861300" y="2973536"/>
            <a:ext cx="0" cy="2667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8" name="Rectangle 17"/>
          <p:cNvSpPr>
            <a:spLocks noChangeArrowheads="1"/>
          </p:cNvSpPr>
          <p:nvPr/>
        </p:nvSpPr>
        <p:spPr bwMode="auto">
          <a:xfrm>
            <a:off x="431155" y="1916832"/>
            <a:ext cx="486092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333375"/>
            <a:r>
              <a:rPr lang="en-US" altLang="zh-CN" sz="2400" b="1" dirty="0">
                <a:solidFill>
                  <a:schemeClr val="tx1"/>
                </a:solidFill>
                <a:latin typeface="Times New Roman" pitchFamily="18" charset="0"/>
              </a:rPr>
              <a:t>char   s[10];</a:t>
            </a:r>
          </a:p>
          <a:p>
            <a:pPr indent="333375"/>
            <a:r>
              <a:rPr lang="en-US" altLang="zh-CN" sz="2400" b="1" dirty="0" err="1">
                <a:solidFill>
                  <a:schemeClr val="tx1"/>
                </a:solidFill>
                <a:latin typeface="Times New Roman" pitchFamily="18" charset="0"/>
              </a:rPr>
              <a:t>strcpy</a:t>
            </a:r>
            <a:r>
              <a:rPr lang="en-US" altLang="zh-CN" sz="2400" b="1" dirty="0">
                <a:solidFill>
                  <a:schemeClr val="tx1"/>
                </a:solidFill>
                <a:latin typeface="Times New Roman" pitchFamily="18" charset="0"/>
              </a:rPr>
              <a:t>(s,”1234567”);</a:t>
            </a:r>
          </a:p>
          <a:p>
            <a:pPr indent="333375"/>
            <a:endParaRPr lang="en-US" altLang="zh-CN" sz="2400" b="1" dirty="0">
              <a:solidFill>
                <a:schemeClr val="tx1"/>
              </a:solidFill>
              <a:latin typeface="Times New Roman" pitchFamily="18" charset="0"/>
            </a:endParaRPr>
          </a:p>
          <a:p>
            <a:pPr indent="333375"/>
            <a:r>
              <a:rPr lang="en-US" altLang="zh-CN" sz="2400" b="1" dirty="0" err="1">
                <a:solidFill>
                  <a:schemeClr val="tx1"/>
                </a:solidFill>
                <a:latin typeface="Times New Roman" pitchFamily="18" charset="0"/>
              </a:rPr>
              <a:t>printf</a:t>
            </a:r>
            <a:r>
              <a:rPr lang="en-US" altLang="zh-CN" sz="2400" b="1" dirty="0">
                <a:solidFill>
                  <a:schemeClr val="tx1"/>
                </a:solidFill>
                <a:latin typeface="Times New Roman" pitchFamily="18" charset="0"/>
              </a:rPr>
              <a:t>(“%x \n”,  *(long *)(s+2));</a:t>
            </a:r>
          </a:p>
          <a:p>
            <a:pPr indent="333375"/>
            <a:endParaRPr lang="en-US" altLang="zh-CN" sz="2400" b="1" dirty="0">
              <a:solidFill>
                <a:schemeClr val="tx1"/>
              </a:solidFill>
              <a:latin typeface="Times New Roman" pitchFamily="18" charset="0"/>
            </a:endParaRPr>
          </a:p>
          <a:p>
            <a:pPr indent="333375"/>
            <a:r>
              <a:rPr lang="en-US" altLang="zh-CN" sz="2400" b="1" dirty="0" err="1">
                <a:solidFill>
                  <a:schemeClr val="tx1"/>
                </a:solidFill>
                <a:latin typeface="Times New Roman" pitchFamily="18" charset="0"/>
              </a:rPr>
              <a:t>printf</a:t>
            </a:r>
            <a:r>
              <a:rPr lang="en-US" altLang="zh-CN" sz="2400" b="1" dirty="0">
                <a:solidFill>
                  <a:schemeClr val="tx1"/>
                </a:solidFill>
                <a:latin typeface="Times New Roman" pitchFamily="18" charset="0"/>
              </a:rPr>
              <a:t>(“%x \n”,  *(short *)(s+2));</a:t>
            </a:r>
          </a:p>
          <a:p>
            <a:pPr indent="333375"/>
            <a:endParaRPr lang="en-US" altLang="zh-CN" sz="2400" b="1" dirty="0">
              <a:solidFill>
                <a:schemeClr val="tx1"/>
              </a:solidFill>
              <a:latin typeface="Times New Roman" pitchFamily="18" charset="0"/>
            </a:endParaRPr>
          </a:p>
          <a:p>
            <a:pPr indent="333375"/>
            <a:r>
              <a:rPr lang="en-US" altLang="zh-CN" sz="2400" b="1" dirty="0" err="1">
                <a:solidFill>
                  <a:schemeClr val="tx1"/>
                </a:solidFill>
                <a:latin typeface="Times New Roman" pitchFamily="18" charset="0"/>
              </a:rPr>
              <a:t>printf</a:t>
            </a:r>
            <a:r>
              <a:rPr lang="en-US" altLang="zh-CN" sz="2400" b="1" dirty="0">
                <a:solidFill>
                  <a:schemeClr val="tx1"/>
                </a:solidFill>
                <a:latin typeface="Times New Roman" pitchFamily="18" charset="0"/>
              </a:rPr>
              <a:t>(“%d \n”,  *(char *)(s+2));</a:t>
            </a:r>
          </a:p>
          <a:p>
            <a:pPr indent="333375"/>
            <a:endParaRPr lang="en-US" altLang="zh-CN" sz="2400" b="1" dirty="0">
              <a:solidFill>
                <a:schemeClr val="tx1"/>
              </a:solidFill>
              <a:latin typeface="Times New Roman" pitchFamily="18" charset="0"/>
            </a:endParaRPr>
          </a:p>
          <a:p>
            <a:pPr indent="333375"/>
            <a:r>
              <a:rPr lang="en-US" altLang="zh-CN" sz="2400" b="1" dirty="0">
                <a:solidFill>
                  <a:schemeClr val="tx1"/>
                </a:solidFill>
                <a:latin typeface="Times New Roman" pitchFamily="18" charset="0"/>
              </a:rPr>
              <a:t>*(int *)(s+1)=16706;</a:t>
            </a:r>
          </a:p>
          <a:p>
            <a:pPr indent="333375"/>
            <a:r>
              <a:rPr lang="en-US" altLang="zh-CN" sz="2400" b="1" dirty="0" err="1">
                <a:solidFill>
                  <a:schemeClr val="tx1"/>
                </a:solidFill>
                <a:latin typeface="Times New Roman" pitchFamily="18" charset="0"/>
              </a:rPr>
              <a:t>printf</a:t>
            </a:r>
            <a:r>
              <a:rPr lang="en-US" altLang="zh-CN" sz="2400" b="1" dirty="0">
                <a:solidFill>
                  <a:schemeClr val="tx1"/>
                </a:solidFill>
                <a:latin typeface="Times New Roman" pitchFamily="18" charset="0"/>
              </a:rPr>
              <a:t>(“%s \</a:t>
            </a:r>
            <a:r>
              <a:rPr lang="en-US" altLang="zh-CN" sz="2400" b="1" dirty="0" err="1">
                <a:solidFill>
                  <a:schemeClr val="tx1"/>
                </a:solidFill>
                <a:latin typeface="Times New Roman" pitchFamily="18" charset="0"/>
              </a:rPr>
              <a:t>n”,s</a:t>
            </a:r>
            <a:r>
              <a:rPr lang="en-US" altLang="zh-CN" sz="2400" b="1" dirty="0">
                <a:solidFill>
                  <a:schemeClr val="tx1"/>
                </a:solidFill>
                <a:latin typeface="Times New Roman" pitchFamily="18" charset="0"/>
              </a:rPr>
              <a:t>);</a:t>
            </a:r>
          </a:p>
        </p:txBody>
      </p:sp>
      <p:sp>
        <p:nvSpPr>
          <p:cNvPr id="269330" name="Text Box 18"/>
          <p:cNvSpPr txBox="1">
            <a:spLocks noChangeArrowheads="1"/>
          </p:cNvSpPr>
          <p:nvPr/>
        </p:nvSpPr>
        <p:spPr bwMode="auto">
          <a:xfrm>
            <a:off x="5435947" y="2548086"/>
            <a:ext cx="323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200" b="1"/>
              <a:t>s</a:t>
            </a:r>
          </a:p>
        </p:txBody>
      </p:sp>
      <p:sp>
        <p:nvSpPr>
          <p:cNvPr id="59410" name="Text Box 19"/>
          <p:cNvSpPr txBox="1">
            <a:spLocks noChangeArrowheads="1"/>
          </p:cNvSpPr>
          <p:nvPr/>
        </p:nvSpPr>
        <p:spPr bwMode="auto">
          <a:xfrm>
            <a:off x="683568" y="1465620"/>
            <a:ext cx="52116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dirty="0"/>
              <a:t>程序运行结果是什么？为什么？</a:t>
            </a:r>
          </a:p>
        </p:txBody>
      </p:sp>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840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3.1.2 </a:t>
            </a:r>
            <a:r>
              <a:rPr lang="zh-CN" altLang="en-US" sz="3600" b="1" dirty="0">
                <a:solidFill>
                  <a:schemeClr val="bg1"/>
                </a:solidFill>
                <a:latin typeface="Times New Roman" pitchFamily="18" charset="0"/>
              </a:rPr>
              <a:t>数据地址的类型及转换</a:t>
            </a:r>
          </a:p>
        </p:txBody>
      </p:sp>
      <p:sp>
        <p:nvSpPr>
          <p:cNvPr id="22" name="Text Box 2">
            <a:extLst>
              <a:ext uri="{FF2B5EF4-FFF2-40B4-BE49-F238E27FC236}">
                <a16:creationId xmlns:a16="http://schemas.microsoft.com/office/drawing/2014/main" id="{C7D7081F-E16E-4191-A619-FBDC40495145}"/>
              </a:ext>
            </a:extLst>
          </p:cNvPr>
          <p:cNvSpPr txBox="1">
            <a:spLocks noChangeArrowheads="1"/>
          </p:cNvSpPr>
          <p:nvPr/>
        </p:nvSpPr>
        <p:spPr bwMode="auto">
          <a:xfrm>
            <a:off x="5047023" y="6405681"/>
            <a:ext cx="39013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000" b="1" dirty="0">
                <a:solidFill>
                  <a:schemeClr val="tx1"/>
                </a:solidFill>
                <a:latin typeface="宋体" panose="02010600030101010101" pitchFamily="2" charset="-122"/>
                <a:ea typeface="宋体" panose="02010600030101010101" pitchFamily="2" charset="-122"/>
              </a:rPr>
              <a:t>工程 </a:t>
            </a:r>
            <a:r>
              <a:rPr lang="en-US" altLang="zh-CN" sz="2000" b="1" dirty="0" err="1">
                <a:solidFill>
                  <a:schemeClr val="tx1"/>
                </a:solidFill>
                <a:latin typeface="宋体" panose="02010600030101010101" pitchFamily="2" charset="-122"/>
                <a:ea typeface="宋体" panose="02010600030101010101" pitchFamily="2" charset="-122"/>
              </a:rPr>
              <a:t>type_convert</a:t>
            </a:r>
            <a:endParaRPr lang="zh-CN" altLang="en-US" sz="2000" b="1" dirty="0">
              <a:solidFill>
                <a:schemeClr val="tx1"/>
              </a:solidFill>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12FC4849-3EBE-48A9-9BAB-94189FD9D5A5}"/>
              </a:ext>
            </a:extLst>
          </p:cNvPr>
          <p:cNvPicPr>
            <a:picLocks noChangeAspect="1"/>
          </p:cNvPicPr>
          <p:nvPr/>
        </p:nvPicPr>
        <p:blipFill>
          <a:blip r:embed="rId2"/>
          <a:stretch>
            <a:fillRect/>
          </a:stretch>
        </p:blipFill>
        <p:spPr>
          <a:xfrm>
            <a:off x="6520206" y="995904"/>
            <a:ext cx="1232728" cy="1185767"/>
          </a:xfrm>
          <a:prstGeom prst="rect">
            <a:avLst/>
          </a:prstGeom>
        </p:spPr>
      </p:pic>
    </p:spTree>
    <p:extLst>
      <p:ext uri="{BB962C8B-B14F-4D97-AF65-F5344CB8AC3E}">
        <p14:creationId xmlns:p14="http://schemas.microsoft.com/office/powerpoint/2010/main" val="3862845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9330"/>
                                        </p:tgtEl>
                                        <p:attrNameLst>
                                          <p:attrName>style.visibility</p:attrName>
                                        </p:attrNameLst>
                                      </p:cBhvr>
                                      <p:to>
                                        <p:strVal val="visible"/>
                                      </p:to>
                                    </p:set>
                                    <p:animEffect transition="in" filter="box(in)">
                                      <p:cBhvr>
                                        <p:cTn id="7" dur="500"/>
                                        <p:tgtEl>
                                          <p:spTgt spid="269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69316">
                                            <p:txEl>
                                              <p:pRg st="0" end="0"/>
                                            </p:txEl>
                                          </p:spTgt>
                                        </p:tgtEl>
                                        <p:attrNameLst>
                                          <p:attrName>style.visibility</p:attrName>
                                        </p:attrNameLst>
                                      </p:cBhvr>
                                      <p:to>
                                        <p:strVal val="visible"/>
                                      </p:to>
                                    </p:set>
                                    <p:anim calcmode="lin" valueType="num">
                                      <p:cBhvr additive="base">
                                        <p:cTn id="12" dur="500" fill="hold"/>
                                        <p:tgtEl>
                                          <p:spTgt spid="26931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693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69316">
                                            <p:txEl>
                                              <p:pRg st="1" end="1"/>
                                            </p:txEl>
                                          </p:spTgt>
                                        </p:tgtEl>
                                        <p:attrNameLst>
                                          <p:attrName>style.visibility</p:attrName>
                                        </p:attrNameLst>
                                      </p:cBhvr>
                                      <p:to>
                                        <p:strVal val="visible"/>
                                      </p:to>
                                    </p:set>
                                    <p:animEffect transition="in" filter="blinds(horizontal)">
                                      <p:cBhvr>
                                        <p:cTn id="18" dur="500"/>
                                        <p:tgtEl>
                                          <p:spTgt spid="269316">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269316">
                                            <p:txEl>
                                              <p:pRg st="2" end="2"/>
                                            </p:txEl>
                                          </p:spTgt>
                                        </p:tgtEl>
                                        <p:attrNameLst>
                                          <p:attrName>style.visibility</p:attrName>
                                        </p:attrNameLst>
                                      </p:cBhvr>
                                      <p:to>
                                        <p:strVal val="visible"/>
                                      </p:to>
                                    </p:set>
                                    <p:animEffect transition="in" filter="diamond(in)">
                                      <p:cBhvr>
                                        <p:cTn id="23" dur="500"/>
                                        <p:tgtEl>
                                          <p:spTgt spid="269316">
                                            <p:txEl>
                                              <p:pRg st="2" end="2"/>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269316">
                                            <p:txEl>
                                              <p:pRg st="3" end="3"/>
                                            </p:txEl>
                                          </p:spTgt>
                                        </p:tgtEl>
                                        <p:attrNameLst>
                                          <p:attrName>style.visibility</p:attrName>
                                        </p:attrNameLst>
                                      </p:cBhvr>
                                      <p:to>
                                        <p:strVal val="visible"/>
                                      </p:to>
                                    </p:set>
                                    <p:animEffect transition="in" filter="diamond(in)">
                                      <p:cBhvr>
                                        <p:cTn id="26" dur="500"/>
                                        <p:tgtEl>
                                          <p:spTgt spid="269316">
                                            <p:txEl>
                                              <p:pRg st="3" end="3"/>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269316">
                                            <p:txEl>
                                              <p:pRg st="4" end="4"/>
                                            </p:txEl>
                                          </p:spTgt>
                                        </p:tgtEl>
                                        <p:attrNameLst>
                                          <p:attrName>style.visibility</p:attrName>
                                        </p:attrNameLst>
                                      </p:cBhvr>
                                      <p:to>
                                        <p:strVal val="visible"/>
                                      </p:to>
                                    </p:set>
                                    <p:animEffect transition="in" filter="diamond(in)">
                                      <p:cBhvr>
                                        <p:cTn id="29" dur="500"/>
                                        <p:tgtEl>
                                          <p:spTgt spid="269316">
                                            <p:txEl>
                                              <p:pRg st="4" end="4"/>
                                            </p:txEl>
                                          </p:spTgt>
                                        </p:tgtEl>
                                      </p:cBhvr>
                                    </p:animEffect>
                                  </p:childTnLst>
                                </p:cTn>
                              </p:par>
                              <p:par>
                                <p:cTn id="30" presetID="8" presetClass="entr" presetSubtype="16" fill="hold" nodeType="withEffect">
                                  <p:stCondLst>
                                    <p:cond delay="0"/>
                                  </p:stCondLst>
                                  <p:childTnLst>
                                    <p:set>
                                      <p:cBhvr>
                                        <p:cTn id="31" dur="1" fill="hold">
                                          <p:stCondLst>
                                            <p:cond delay="0"/>
                                          </p:stCondLst>
                                        </p:cTn>
                                        <p:tgtEl>
                                          <p:spTgt spid="269316">
                                            <p:txEl>
                                              <p:pRg st="5" end="5"/>
                                            </p:txEl>
                                          </p:spTgt>
                                        </p:tgtEl>
                                        <p:attrNameLst>
                                          <p:attrName>style.visibility</p:attrName>
                                        </p:attrNameLst>
                                      </p:cBhvr>
                                      <p:to>
                                        <p:strVal val="visible"/>
                                      </p:to>
                                    </p:set>
                                    <p:animEffect transition="in" filter="diamond(in)">
                                      <p:cBhvr>
                                        <p:cTn id="32" dur="500"/>
                                        <p:tgtEl>
                                          <p:spTgt spid="269316">
                                            <p:txEl>
                                              <p:pRg st="5" end="5"/>
                                            </p:txEl>
                                          </p:spTgt>
                                        </p:tgtEl>
                                      </p:cBhvr>
                                    </p:animEffect>
                                  </p:childTnLst>
                                </p:cTn>
                              </p:par>
                              <p:par>
                                <p:cTn id="33" presetID="8" presetClass="entr" presetSubtype="16" fill="hold" nodeType="withEffect">
                                  <p:stCondLst>
                                    <p:cond delay="0"/>
                                  </p:stCondLst>
                                  <p:childTnLst>
                                    <p:set>
                                      <p:cBhvr>
                                        <p:cTn id="34" dur="1" fill="hold">
                                          <p:stCondLst>
                                            <p:cond delay="0"/>
                                          </p:stCondLst>
                                        </p:cTn>
                                        <p:tgtEl>
                                          <p:spTgt spid="269316">
                                            <p:txEl>
                                              <p:pRg st="6" end="6"/>
                                            </p:txEl>
                                          </p:spTgt>
                                        </p:tgtEl>
                                        <p:attrNameLst>
                                          <p:attrName>style.visibility</p:attrName>
                                        </p:attrNameLst>
                                      </p:cBhvr>
                                      <p:to>
                                        <p:strVal val="visible"/>
                                      </p:to>
                                    </p:set>
                                    <p:animEffect transition="in" filter="diamond(in)">
                                      <p:cBhvr>
                                        <p:cTn id="35" dur="500"/>
                                        <p:tgtEl>
                                          <p:spTgt spid="269316">
                                            <p:txEl>
                                              <p:pRg st="6" end="6"/>
                                            </p:txEl>
                                          </p:spTgt>
                                        </p:tgtEl>
                                      </p:cBhvr>
                                    </p:animEffect>
                                  </p:childTnLst>
                                </p:cTn>
                              </p:par>
                              <p:par>
                                <p:cTn id="36" presetID="8" presetClass="entr" presetSubtype="16" fill="hold" nodeType="withEffect">
                                  <p:stCondLst>
                                    <p:cond delay="0"/>
                                  </p:stCondLst>
                                  <p:childTnLst>
                                    <p:set>
                                      <p:cBhvr>
                                        <p:cTn id="37" dur="1" fill="hold">
                                          <p:stCondLst>
                                            <p:cond delay="0"/>
                                          </p:stCondLst>
                                        </p:cTn>
                                        <p:tgtEl>
                                          <p:spTgt spid="269316">
                                            <p:txEl>
                                              <p:pRg st="7" end="7"/>
                                            </p:txEl>
                                          </p:spTgt>
                                        </p:tgtEl>
                                        <p:attrNameLst>
                                          <p:attrName>style.visibility</p:attrName>
                                        </p:attrNameLst>
                                      </p:cBhvr>
                                      <p:to>
                                        <p:strVal val="visible"/>
                                      </p:to>
                                    </p:set>
                                    <p:animEffect transition="in" filter="diamond(in)">
                                      <p:cBhvr>
                                        <p:cTn id="38" dur="500"/>
                                        <p:tgtEl>
                                          <p:spTgt spid="269316">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250" fill="hold"/>
                                        <p:tgtEl>
                                          <p:spTgt spid="5"/>
                                        </p:tgtEl>
                                        <p:attrNameLst>
                                          <p:attrName>ppt_x</p:attrName>
                                        </p:attrNameLst>
                                      </p:cBhvr>
                                      <p:tavLst>
                                        <p:tav tm="0">
                                          <p:val>
                                            <p:strVal val="1+#ppt_w/2"/>
                                          </p:val>
                                        </p:tav>
                                        <p:tav tm="100000">
                                          <p:val>
                                            <p:strVal val="#ppt_x"/>
                                          </p:val>
                                        </p:tav>
                                      </p:tavLst>
                                    </p:anim>
                                    <p:anim calcmode="lin" valueType="num">
                                      <p:cBhvr additive="base">
                                        <p:cTn id="44"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ChangeArrowheads="1"/>
          </p:cNvSpPr>
          <p:nvPr/>
        </p:nvSpPr>
        <p:spPr bwMode="auto">
          <a:xfrm>
            <a:off x="6300192" y="1370856"/>
            <a:ext cx="1219200" cy="419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pPr>
            <a:r>
              <a:rPr lang="en-US" altLang="zh-CN" sz="2400">
                <a:solidFill>
                  <a:schemeClr val="tx1"/>
                </a:solidFill>
                <a:latin typeface="Times New Roman" pitchFamily="18" charset="0"/>
                <a:ea typeface="宋体" pitchFamily="2" charset="-122"/>
              </a:rPr>
              <a:t>31H</a:t>
            </a:r>
          </a:p>
          <a:p>
            <a:pPr algn="ctr">
              <a:lnSpc>
                <a:spcPct val="120000"/>
              </a:lnSpc>
            </a:pPr>
            <a:r>
              <a:rPr lang="en-US" altLang="zh-CN" sz="2400">
                <a:solidFill>
                  <a:schemeClr val="tx1"/>
                </a:solidFill>
                <a:latin typeface="Times New Roman" pitchFamily="18" charset="0"/>
                <a:ea typeface="宋体" pitchFamily="2" charset="-122"/>
              </a:rPr>
              <a:t>32H</a:t>
            </a:r>
          </a:p>
          <a:p>
            <a:pPr algn="ctr">
              <a:lnSpc>
                <a:spcPct val="120000"/>
              </a:lnSpc>
            </a:pPr>
            <a:r>
              <a:rPr lang="en-US" altLang="zh-CN" sz="2400">
                <a:solidFill>
                  <a:schemeClr val="tx1"/>
                </a:solidFill>
                <a:latin typeface="Times New Roman" pitchFamily="18" charset="0"/>
                <a:ea typeface="宋体" pitchFamily="2" charset="-122"/>
              </a:rPr>
              <a:t>33H</a:t>
            </a:r>
          </a:p>
          <a:p>
            <a:pPr algn="ctr">
              <a:lnSpc>
                <a:spcPct val="120000"/>
              </a:lnSpc>
            </a:pPr>
            <a:r>
              <a:rPr lang="en-US" altLang="zh-CN" sz="2400">
                <a:solidFill>
                  <a:schemeClr val="tx1"/>
                </a:solidFill>
                <a:latin typeface="Times New Roman" pitchFamily="18" charset="0"/>
                <a:ea typeface="宋体" pitchFamily="2" charset="-122"/>
              </a:rPr>
              <a:t>34H</a:t>
            </a:r>
          </a:p>
          <a:p>
            <a:pPr algn="ctr">
              <a:lnSpc>
                <a:spcPct val="120000"/>
              </a:lnSpc>
            </a:pPr>
            <a:r>
              <a:rPr lang="en-US" altLang="zh-CN" sz="2400">
                <a:solidFill>
                  <a:schemeClr val="tx1"/>
                </a:solidFill>
                <a:latin typeface="Times New Roman" pitchFamily="18" charset="0"/>
                <a:ea typeface="宋体" pitchFamily="2" charset="-122"/>
              </a:rPr>
              <a:t>35H</a:t>
            </a:r>
          </a:p>
          <a:p>
            <a:pPr algn="ctr">
              <a:lnSpc>
                <a:spcPct val="120000"/>
              </a:lnSpc>
            </a:pPr>
            <a:r>
              <a:rPr lang="en-US" altLang="zh-CN" sz="2400">
                <a:solidFill>
                  <a:schemeClr val="tx1"/>
                </a:solidFill>
                <a:latin typeface="Times New Roman" pitchFamily="18" charset="0"/>
                <a:ea typeface="宋体" pitchFamily="2" charset="-122"/>
              </a:rPr>
              <a:t>36H</a:t>
            </a:r>
          </a:p>
          <a:p>
            <a:pPr algn="ctr">
              <a:lnSpc>
                <a:spcPct val="120000"/>
              </a:lnSpc>
            </a:pPr>
            <a:r>
              <a:rPr lang="en-US" altLang="zh-CN" sz="2400">
                <a:solidFill>
                  <a:schemeClr val="tx1"/>
                </a:solidFill>
                <a:latin typeface="Times New Roman" pitchFamily="18" charset="0"/>
                <a:ea typeface="宋体" pitchFamily="2" charset="-122"/>
              </a:rPr>
              <a:t>37H</a:t>
            </a:r>
          </a:p>
          <a:p>
            <a:pPr algn="ctr">
              <a:lnSpc>
                <a:spcPct val="120000"/>
              </a:lnSpc>
            </a:pPr>
            <a:r>
              <a:rPr lang="en-US" altLang="zh-CN" sz="2400">
                <a:solidFill>
                  <a:schemeClr val="tx1"/>
                </a:solidFill>
                <a:latin typeface="Times New Roman" pitchFamily="18" charset="0"/>
                <a:ea typeface="宋体" pitchFamily="2" charset="-122"/>
              </a:rPr>
              <a:t>00H</a:t>
            </a:r>
          </a:p>
        </p:txBody>
      </p:sp>
      <p:sp>
        <p:nvSpPr>
          <p:cNvPr id="59396" name="Line 5"/>
          <p:cNvSpPr>
            <a:spLocks noChangeShapeType="1"/>
          </p:cNvSpPr>
          <p:nvPr/>
        </p:nvSpPr>
        <p:spPr bwMode="auto">
          <a:xfrm>
            <a:off x="6300192" y="52570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7" name="Line 6"/>
          <p:cNvSpPr>
            <a:spLocks noChangeShapeType="1"/>
          </p:cNvSpPr>
          <p:nvPr/>
        </p:nvSpPr>
        <p:spPr bwMode="auto">
          <a:xfrm>
            <a:off x="6300192" y="21328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8" name="Line 7"/>
          <p:cNvSpPr>
            <a:spLocks noChangeShapeType="1"/>
          </p:cNvSpPr>
          <p:nvPr/>
        </p:nvSpPr>
        <p:spPr bwMode="auto">
          <a:xfrm>
            <a:off x="6300192" y="25900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9" name="Line 8"/>
          <p:cNvSpPr>
            <a:spLocks noChangeShapeType="1"/>
          </p:cNvSpPr>
          <p:nvPr/>
        </p:nvSpPr>
        <p:spPr bwMode="auto">
          <a:xfrm>
            <a:off x="6300192" y="30472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0" name="Line 9"/>
          <p:cNvSpPr>
            <a:spLocks noChangeShapeType="1"/>
          </p:cNvSpPr>
          <p:nvPr/>
        </p:nvSpPr>
        <p:spPr bwMode="auto">
          <a:xfrm>
            <a:off x="6300192" y="35044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1" name="Line 10"/>
          <p:cNvSpPr>
            <a:spLocks noChangeShapeType="1"/>
          </p:cNvSpPr>
          <p:nvPr/>
        </p:nvSpPr>
        <p:spPr bwMode="auto">
          <a:xfrm>
            <a:off x="6300192" y="39616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2" name="Line 11"/>
          <p:cNvSpPr>
            <a:spLocks noChangeShapeType="1"/>
          </p:cNvSpPr>
          <p:nvPr/>
        </p:nvSpPr>
        <p:spPr bwMode="auto">
          <a:xfrm>
            <a:off x="6300192" y="44188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3" name="Line 12"/>
          <p:cNvSpPr>
            <a:spLocks noChangeShapeType="1"/>
          </p:cNvSpPr>
          <p:nvPr/>
        </p:nvSpPr>
        <p:spPr bwMode="auto">
          <a:xfrm>
            <a:off x="6300192" y="47998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4" name="Line 13"/>
          <p:cNvSpPr>
            <a:spLocks noChangeShapeType="1"/>
          </p:cNvSpPr>
          <p:nvPr/>
        </p:nvSpPr>
        <p:spPr bwMode="auto">
          <a:xfrm>
            <a:off x="6300192" y="17518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5" name="Text Box 14"/>
          <p:cNvSpPr txBox="1">
            <a:spLocks noChangeArrowheads="1"/>
          </p:cNvSpPr>
          <p:nvPr/>
        </p:nvSpPr>
        <p:spPr bwMode="auto">
          <a:xfrm>
            <a:off x="7496820" y="1434356"/>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小地址</a:t>
            </a:r>
          </a:p>
        </p:txBody>
      </p:sp>
      <p:sp>
        <p:nvSpPr>
          <p:cNvPr id="59406" name="Text Box 15"/>
          <p:cNvSpPr txBox="1">
            <a:spLocks noChangeArrowheads="1"/>
          </p:cNvSpPr>
          <p:nvPr/>
        </p:nvSpPr>
        <p:spPr bwMode="auto">
          <a:xfrm>
            <a:off x="7641283" y="4890343"/>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大地址</a:t>
            </a:r>
          </a:p>
        </p:txBody>
      </p:sp>
      <p:sp>
        <p:nvSpPr>
          <p:cNvPr id="59407" name="Line 16"/>
          <p:cNvSpPr>
            <a:spLocks noChangeShapeType="1"/>
          </p:cNvSpPr>
          <p:nvPr/>
        </p:nvSpPr>
        <p:spPr bwMode="auto">
          <a:xfrm>
            <a:off x="8100392" y="2082056"/>
            <a:ext cx="0" cy="2667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8" name="Rectangle 17"/>
          <p:cNvSpPr>
            <a:spLocks noChangeArrowheads="1"/>
          </p:cNvSpPr>
          <p:nvPr/>
        </p:nvSpPr>
        <p:spPr bwMode="auto">
          <a:xfrm>
            <a:off x="305072" y="1340615"/>
            <a:ext cx="550810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333375"/>
            <a:r>
              <a:rPr lang="en-US" altLang="zh-CN" sz="2000" b="1" dirty="0">
                <a:solidFill>
                  <a:schemeClr val="tx1"/>
                </a:solidFill>
                <a:latin typeface="Times New Roman" pitchFamily="18" charset="0"/>
              </a:rPr>
              <a:t>#define  _CRT_SECURE_NO_WARNINGS</a:t>
            </a:r>
          </a:p>
          <a:p>
            <a:pPr indent="333375"/>
            <a:r>
              <a:rPr lang="en-US" altLang="zh-CN" sz="2000" b="1" dirty="0">
                <a:solidFill>
                  <a:schemeClr val="tx1"/>
                </a:solidFill>
                <a:latin typeface="Times New Roman" pitchFamily="18" charset="0"/>
              </a:rPr>
              <a:t>#include &lt;iostream&gt;</a:t>
            </a:r>
          </a:p>
          <a:p>
            <a:pPr indent="333375"/>
            <a:r>
              <a:rPr lang="en-US" altLang="zh-CN" sz="2000" b="1" dirty="0">
                <a:solidFill>
                  <a:schemeClr val="tx1"/>
                </a:solidFill>
                <a:latin typeface="Times New Roman" pitchFamily="18" charset="0"/>
              </a:rPr>
              <a:t>union test {</a:t>
            </a:r>
          </a:p>
          <a:p>
            <a:pPr indent="333375"/>
            <a:r>
              <a:rPr lang="en-US" altLang="zh-CN" sz="2000" b="1" dirty="0">
                <a:solidFill>
                  <a:schemeClr val="tx1"/>
                </a:solidFill>
                <a:latin typeface="Times New Roman" pitchFamily="18" charset="0"/>
              </a:rPr>
              <a:t>    char s[10];</a:t>
            </a:r>
          </a:p>
          <a:p>
            <a:pPr indent="333375"/>
            <a:r>
              <a:rPr lang="en-US" altLang="zh-CN" sz="2000" b="1" dirty="0">
                <a:solidFill>
                  <a:schemeClr val="tx1"/>
                </a:solidFill>
                <a:latin typeface="Times New Roman" pitchFamily="18" charset="0"/>
              </a:rPr>
              <a:t>    char c;</a:t>
            </a:r>
          </a:p>
          <a:p>
            <a:pPr indent="333375"/>
            <a:r>
              <a:rPr lang="en-US" altLang="zh-CN" sz="2000" b="1" dirty="0">
                <a:solidFill>
                  <a:schemeClr val="tx1"/>
                </a:solidFill>
                <a:latin typeface="Times New Roman" pitchFamily="18" charset="0"/>
              </a:rPr>
              <a:t>    short x;</a:t>
            </a:r>
          </a:p>
          <a:p>
            <a:pPr indent="333375"/>
            <a:r>
              <a:rPr lang="en-US" altLang="zh-CN" sz="2000" b="1" dirty="0">
                <a:solidFill>
                  <a:schemeClr val="tx1"/>
                </a:solidFill>
                <a:latin typeface="Times New Roman" pitchFamily="18" charset="0"/>
              </a:rPr>
              <a:t>    int   y;</a:t>
            </a:r>
          </a:p>
          <a:p>
            <a:pPr indent="333375"/>
            <a:r>
              <a:rPr lang="en-US" altLang="zh-CN" sz="2000" b="1" dirty="0">
                <a:solidFill>
                  <a:schemeClr val="tx1"/>
                </a:solidFill>
                <a:latin typeface="Times New Roman" pitchFamily="18" charset="0"/>
              </a:rPr>
              <a:t>}temp;</a:t>
            </a:r>
          </a:p>
          <a:p>
            <a:pPr indent="333375"/>
            <a:r>
              <a:rPr lang="en-US" altLang="zh-CN" sz="2000" b="1" dirty="0">
                <a:solidFill>
                  <a:schemeClr val="tx1"/>
                </a:solidFill>
                <a:latin typeface="Times New Roman" pitchFamily="18" charset="0"/>
              </a:rPr>
              <a:t>int main()</a:t>
            </a:r>
          </a:p>
          <a:p>
            <a:pPr indent="333375"/>
            <a:r>
              <a:rPr lang="en-US" altLang="zh-CN" sz="2000" b="1" dirty="0">
                <a:solidFill>
                  <a:schemeClr val="tx1"/>
                </a:solidFill>
                <a:latin typeface="Times New Roman" pitchFamily="18" charset="0"/>
              </a:rPr>
              <a:t>{    </a:t>
            </a:r>
            <a:r>
              <a:rPr lang="en-US" altLang="zh-CN" sz="2000" b="1" dirty="0" err="1">
                <a:solidFill>
                  <a:schemeClr val="tx1"/>
                </a:solidFill>
                <a:latin typeface="Times New Roman" pitchFamily="18" charset="0"/>
              </a:rPr>
              <a:t>strcpy</a:t>
            </a:r>
            <a:r>
              <a:rPr lang="en-US" altLang="zh-CN" sz="2000" b="1" dirty="0">
                <a:solidFill>
                  <a:schemeClr val="tx1"/>
                </a:solidFill>
                <a:latin typeface="Times New Roman" pitchFamily="18" charset="0"/>
              </a:rPr>
              <a:t>(</a:t>
            </a:r>
            <a:r>
              <a:rPr lang="en-US" altLang="zh-CN" sz="2000" b="1" dirty="0" err="1">
                <a:solidFill>
                  <a:schemeClr val="tx1"/>
                </a:solidFill>
                <a:latin typeface="Times New Roman" pitchFamily="18" charset="0"/>
              </a:rPr>
              <a:t>temp.s</a:t>
            </a:r>
            <a:r>
              <a:rPr lang="en-US" altLang="zh-CN" sz="2000" b="1" dirty="0">
                <a:solidFill>
                  <a:schemeClr val="tx1"/>
                </a:solidFill>
                <a:latin typeface="Times New Roman" pitchFamily="18" charset="0"/>
              </a:rPr>
              <a:t>, "1234567");</a:t>
            </a:r>
          </a:p>
          <a:p>
            <a:pPr indent="333375"/>
            <a:r>
              <a:rPr lang="en-US" altLang="zh-CN" sz="2000" b="1" dirty="0">
                <a:solidFill>
                  <a:schemeClr val="tx1"/>
                </a:solidFill>
                <a:latin typeface="Times New Roman" pitchFamily="18" charset="0"/>
              </a:rPr>
              <a:t>    </a:t>
            </a:r>
            <a:r>
              <a:rPr lang="en-US" altLang="zh-CN" sz="2000" b="1" dirty="0" err="1">
                <a:solidFill>
                  <a:schemeClr val="tx1"/>
                </a:solidFill>
                <a:latin typeface="Times New Roman" pitchFamily="18" charset="0"/>
              </a:rPr>
              <a:t>printf</a:t>
            </a:r>
            <a:r>
              <a:rPr lang="en-US" altLang="zh-CN" sz="2000" b="1" dirty="0">
                <a:solidFill>
                  <a:schemeClr val="tx1"/>
                </a:solidFill>
                <a:latin typeface="Times New Roman" pitchFamily="18" charset="0"/>
              </a:rPr>
              <a:t>(" % x \n", </a:t>
            </a:r>
            <a:r>
              <a:rPr lang="en-US" altLang="zh-CN" sz="2000" b="1" dirty="0" err="1">
                <a:solidFill>
                  <a:schemeClr val="tx1"/>
                </a:solidFill>
                <a:latin typeface="Times New Roman" pitchFamily="18" charset="0"/>
              </a:rPr>
              <a:t>temp.x</a:t>
            </a:r>
            <a:r>
              <a:rPr lang="en-US" altLang="zh-CN" sz="2000" b="1" dirty="0">
                <a:solidFill>
                  <a:schemeClr val="tx1"/>
                </a:solidFill>
                <a:latin typeface="Times New Roman" pitchFamily="18" charset="0"/>
              </a:rPr>
              <a:t>);</a:t>
            </a:r>
          </a:p>
          <a:p>
            <a:pPr indent="333375"/>
            <a:r>
              <a:rPr lang="en-US" altLang="zh-CN" sz="2000" b="1" dirty="0">
                <a:solidFill>
                  <a:schemeClr val="tx1"/>
                </a:solidFill>
                <a:latin typeface="Times New Roman" pitchFamily="18" charset="0"/>
              </a:rPr>
              <a:t>    </a:t>
            </a:r>
            <a:r>
              <a:rPr lang="en-US" altLang="zh-CN" sz="2000" b="1" dirty="0" err="1">
                <a:solidFill>
                  <a:schemeClr val="tx1"/>
                </a:solidFill>
                <a:latin typeface="Times New Roman" pitchFamily="18" charset="0"/>
              </a:rPr>
              <a:t>printf</a:t>
            </a:r>
            <a:r>
              <a:rPr lang="en-US" altLang="zh-CN" sz="2000" b="1" dirty="0">
                <a:solidFill>
                  <a:schemeClr val="tx1"/>
                </a:solidFill>
                <a:latin typeface="Times New Roman" pitchFamily="18" charset="0"/>
              </a:rPr>
              <a:t>(" % x \n", </a:t>
            </a:r>
            <a:r>
              <a:rPr lang="en-US" altLang="zh-CN" sz="2000" b="1" dirty="0" err="1">
                <a:solidFill>
                  <a:schemeClr val="tx1"/>
                </a:solidFill>
                <a:latin typeface="Times New Roman" pitchFamily="18" charset="0"/>
              </a:rPr>
              <a:t>temp.y</a:t>
            </a:r>
            <a:r>
              <a:rPr lang="en-US" altLang="zh-CN" sz="2000" b="1" dirty="0">
                <a:solidFill>
                  <a:schemeClr val="tx1"/>
                </a:solidFill>
                <a:latin typeface="Times New Roman" pitchFamily="18" charset="0"/>
              </a:rPr>
              <a:t>);</a:t>
            </a:r>
          </a:p>
          <a:p>
            <a:pPr indent="333375"/>
            <a:r>
              <a:rPr lang="en-US" altLang="zh-CN" sz="2000" b="1" dirty="0">
                <a:solidFill>
                  <a:schemeClr val="tx1"/>
                </a:solidFill>
                <a:latin typeface="Times New Roman" pitchFamily="18" charset="0"/>
              </a:rPr>
              <a:t>    </a:t>
            </a:r>
            <a:r>
              <a:rPr lang="en-US" altLang="zh-CN" sz="2000" b="1" dirty="0" err="1">
                <a:solidFill>
                  <a:schemeClr val="tx1"/>
                </a:solidFill>
                <a:latin typeface="Times New Roman" pitchFamily="18" charset="0"/>
              </a:rPr>
              <a:t>printf</a:t>
            </a:r>
            <a:r>
              <a:rPr lang="en-US" altLang="zh-CN" sz="2000" b="1" dirty="0">
                <a:solidFill>
                  <a:schemeClr val="tx1"/>
                </a:solidFill>
                <a:latin typeface="Times New Roman" pitchFamily="18" charset="0"/>
              </a:rPr>
              <a:t>(" % d \n", </a:t>
            </a:r>
            <a:r>
              <a:rPr lang="en-US" altLang="zh-CN" sz="2000" b="1" dirty="0" err="1">
                <a:solidFill>
                  <a:schemeClr val="tx1"/>
                </a:solidFill>
                <a:latin typeface="Times New Roman" pitchFamily="18" charset="0"/>
              </a:rPr>
              <a:t>temp.c</a:t>
            </a:r>
            <a:r>
              <a:rPr lang="en-US" altLang="zh-CN" sz="2000" b="1" dirty="0">
                <a:solidFill>
                  <a:schemeClr val="tx1"/>
                </a:solidFill>
                <a:latin typeface="Times New Roman" pitchFamily="18" charset="0"/>
              </a:rPr>
              <a:t>);</a:t>
            </a:r>
          </a:p>
          <a:p>
            <a:pPr indent="333375"/>
            <a:r>
              <a:rPr lang="en-US" altLang="zh-CN" sz="2000" b="1" dirty="0">
                <a:solidFill>
                  <a:schemeClr val="tx1"/>
                </a:solidFill>
                <a:latin typeface="Times New Roman" pitchFamily="18" charset="0"/>
              </a:rPr>
              <a:t>    return 0;</a:t>
            </a:r>
          </a:p>
          <a:p>
            <a:pPr indent="333375"/>
            <a:r>
              <a:rPr lang="en-US" altLang="zh-CN" sz="2000" b="1" dirty="0">
                <a:solidFill>
                  <a:schemeClr val="tx1"/>
                </a:solidFill>
                <a:latin typeface="Times New Roman" pitchFamily="18" charset="0"/>
              </a:rPr>
              <a:t>}</a:t>
            </a:r>
          </a:p>
        </p:txBody>
      </p:sp>
      <p:sp>
        <p:nvSpPr>
          <p:cNvPr id="269330" name="Text Box 18"/>
          <p:cNvSpPr txBox="1">
            <a:spLocks noChangeArrowheads="1"/>
          </p:cNvSpPr>
          <p:nvPr/>
        </p:nvSpPr>
        <p:spPr bwMode="auto">
          <a:xfrm>
            <a:off x="5935067" y="1656606"/>
            <a:ext cx="323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200" b="1"/>
              <a:t>s</a:t>
            </a:r>
          </a:p>
        </p:txBody>
      </p:sp>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840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3.1.2 </a:t>
            </a:r>
            <a:r>
              <a:rPr lang="zh-CN" altLang="en-US" sz="3600" b="1" dirty="0">
                <a:solidFill>
                  <a:schemeClr val="bg1"/>
                </a:solidFill>
                <a:latin typeface="Times New Roman" pitchFamily="18" charset="0"/>
              </a:rPr>
              <a:t>数据地址的类型及转换</a:t>
            </a:r>
          </a:p>
        </p:txBody>
      </p:sp>
      <p:pic>
        <p:nvPicPr>
          <p:cNvPr id="3" name="图片 2">
            <a:extLst>
              <a:ext uri="{FF2B5EF4-FFF2-40B4-BE49-F238E27FC236}">
                <a16:creationId xmlns:a16="http://schemas.microsoft.com/office/drawing/2014/main" id="{F57AF185-2D6C-4574-BC8C-28B9361FD5E0}"/>
              </a:ext>
            </a:extLst>
          </p:cNvPr>
          <p:cNvPicPr>
            <a:picLocks noChangeAspect="1"/>
          </p:cNvPicPr>
          <p:nvPr/>
        </p:nvPicPr>
        <p:blipFill>
          <a:blip r:embed="rId2"/>
          <a:stretch>
            <a:fillRect/>
          </a:stretch>
        </p:blipFill>
        <p:spPr>
          <a:xfrm>
            <a:off x="4136809" y="5352008"/>
            <a:ext cx="1981685" cy="1302249"/>
          </a:xfrm>
          <a:prstGeom prst="rect">
            <a:avLst/>
          </a:prstGeom>
        </p:spPr>
      </p:pic>
      <p:sp>
        <p:nvSpPr>
          <p:cNvPr id="19" name="文本框 18">
            <a:extLst>
              <a:ext uri="{FF2B5EF4-FFF2-40B4-BE49-F238E27FC236}">
                <a16:creationId xmlns:a16="http://schemas.microsoft.com/office/drawing/2014/main" id="{DA708998-4F7A-4685-BCD0-092557D44256}"/>
              </a:ext>
            </a:extLst>
          </p:cNvPr>
          <p:cNvSpPr txBox="1"/>
          <p:nvPr/>
        </p:nvSpPr>
        <p:spPr>
          <a:xfrm>
            <a:off x="428276" y="6230207"/>
            <a:ext cx="2630848" cy="461665"/>
          </a:xfrm>
          <a:prstGeom prst="rect">
            <a:avLst/>
          </a:prstGeom>
          <a:noFill/>
        </p:spPr>
        <p:txBody>
          <a:bodyPr wrap="none" rtlCol="0">
            <a:spAutoFit/>
          </a:bodyPr>
          <a:lstStyle/>
          <a:p>
            <a:r>
              <a:rPr lang="zh-CN" altLang="en-US" sz="2400" b="1" dirty="0">
                <a:solidFill>
                  <a:schemeClr val="tx1"/>
                </a:solidFill>
              </a:rPr>
              <a:t>工程：</a:t>
            </a:r>
            <a:r>
              <a:rPr lang="en-US" altLang="zh-CN" sz="2400" b="1" dirty="0" err="1">
                <a:solidFill>
                  <a:schemeClr val="tx1"/>
                </a:solidFill>
              </a:rPr>
              <a:t>union_type</a:t>
            </a:r>
            <a:endParaRPr lang="zh-CN" altLang="en-US" sz="2400" b="1" dirty="0">
              <a:solidFill>
                <a:schemeClr val="tx1"/>
              </a:solidFill>
            </a:endParaRPr>
          </a:p>
        </p:txBody>
      </p:sp>
    </p:spTree>
    <p:extLst>
      <p:ext uri="{BB962C8B-B14F-4D97-AF65-F5344CB8AC3E}">
        <p14:creationId xmlns:p14="http://schemas.microsoft.com/office/powerpoint/2010/main" val="1638117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9330"/>
                                        </p:tgtEl>
                                        <p:attrNameLst>
                                          <p:attrName>style.visibility</p:attrName>
                                        </p:attrNameLst>
                                      </p:cBhvr>
                                      <p:to>
                                        <p:strVal val="visible"/>
                                      </p:to>
                                    </p:set>
                                    <p:animEffect transition="in" filter="box(in)">
                                      <p:cBhvr>
                                        <p:cTn id="7" dur="500"/>
                                        <p:tgtEl>
                                          <p:spTgt spid="269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69316">
                                            <p:txEl>
                                              <p:pRg st="0" end="0"/>
                                            </p:txEl>
                                          </p:spTgt>
                                        </p:tgtEl>
                                        <p:attrNameLst>
                                          <p:attrName>style.visibility</p:attrName>
                                        </p:attrNameLst>
                                      </p:cBhvr>
                                      <p:to>
                                        <p:strVal val="visible"/>
                                      </p:to>
                                    </p:set>
                                    <p:anim calcmode="lin" valueType="num">
                                      <p:cBhvr additive="base">
                                        <p:cTn id="12" dur="500" fill="hold"/>
                                        <p:tgtEl>
                                          <p:spTgt spid="26931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693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69316">
                                            <p:txEl>
                                              <p:pRg st="1" end="1"/>
                                            </p:txEl>
                                          </p:spTgt>
                                        </p:tgtEl>
                                        <p:attrNameLst>
                                          <p:attrName>style.visibility</p:attrName>
                                        </p:attrNameLst>
                                      </p:cBhvr>
                                      <p:to>
                                        <p:strVal val="visible"/>
                                      </p:to>
                                    </p:set>
                                    <p:animEffect transition="in" filter="blinds(horizontal)">
                                      <p:cBhvr>
                                        <p:cTn id="18" dur="500"/>
                                        <p:tgtEl>
                                          <p:spTgt spid="269316">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269316">
                                            <p:txEl>
                                              <p:pRg st="2" end="2"/>
                                            </p:txEl>
                                          </p:spTgt>
                                        </p:tgtEl>
                                        <p:attrNameLst>
                                          <p:attrName>style.visibility</p:attrName>
                                        </p:attrNameLst>
                                      </p:cBhvr>
                                      <p:to>
                                        <p:strVal val="visible"/>
                                      </p:to>
                                    </p:set>
                                    <p:animEffect transition="in" filter="diamond(in)">
                                      <p:cBhvr>
                                        <p:cTn id="23" dur="500"/>
                                        <p:tgtEl>
                                          <p:spTgt spid="269316">
                                            <p:txEl>
                                              <p:pRg st="2" end="2"/>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269316">
                                            <p:txEl>
                                              <p:pRg st="3" end="3"/>
                                            </p:txEl>
                                          </p:spTgt>
                                        </p:tgtEl>
                                        <p:attrNameLst>
                                          <p:attrName>style.visibility</p:attrName>
                                        </p:attrNameLst>
                                      </p:cBhvr>
                                      <p:to>
                                        <p:strVal val="visible"/>
                                      </p:to>
                                    </p:set>
                                    <p:animEffect transition="in" filter="diamond(in)">
                                      <p:cBhvr>
                                        <p:cTn id="26" dur="500"/>
                                        <p:tgtEl>
                                          <p:spTgt spid="269316">
                                            <p:txEl>
                                              <p:pRg st="3" end="3"/>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269316">
                                            <p:txEl>
                                              <p:pRg st="4" end="4"/>
                                            </p:txEl>
                                          </p:spTgt>
                                        </p:tgtEl>
                                        <p:attrNameLst>
                                          <p:attrName>style.visibility</p:attrName>
                                        </p:attrNameLst>
                                      </p:cBhvr>
                                      <p:to>
                                        <p:strVal val="visible"/>
                                      </p:to>
                                    </p:set>
                                    <p:animEffect transition="in" filter="diamond(in)">
                                      <p:cBhvr>
                                        <p:cTn id="29" dur="500"/>
                                        <p:tgtEl>
                                          <p:spTgt spid="269316">
                                            <p:txEl>
                                              <p:pRg st="4" end="4"/>
                                            </p:txEl>
                                          </p:spTgt>
                                        </p:tgtEl>
                                      </p:cBhvr>
                                    </p:animEffect>
                                  </p:childTnLst>
                                </p:cTn>
                              </p:par>
                              <p:par>
                                <p:cTn id="30" presetID="8" presetClass="entr" presetSubtype="16" fill="hold" nodeType="withEffect">
                                  <p:stCondLst>
                                    <p:cond delay="0"/>
                                  </p:stCondLst>
                                  <p:childTnLst>
                                    <p:set>
                                      <p:cBhvr>
                                        <p:cTn id="31" dur="1" fill="hold">
                                          <p:stCondLst>
                                            <p:cond delay="0"/>
                                          </p:stCondLst>
                                        </p:cTn>
                                        <p:tgtEl>
                                          <p:spTgt spid="269316">
                                            <p:txEl>
                                              <p:pRg st="5" end="5"/>
                                            </p:txEl>
                                          </p:spTgt>
                                        </p:tgtEl>
                                        <p:attrNameLst>
                                          <p:attrName>style.visibility</p:attrName>
                                        </p:attrNameLst>
                                      </p:cBhvr>
                                      <p:to>
                                        <p:strVal val="visible"/>
                                      </p:to>
                                    </p:set>
                                    <p:animEffect transition="in" filter="diamond(in)">
                                      <p:cBhvr>
                                        <p:cTn id="32" dur="500"/>
                                        <p:tgtEl>
                                          <p:spTgt spid="269316">
                                            <p:txEl>
                                              <p:pRg st="5" end="5"/>
                                            </p:txEl>
                                          </p:spTgt>
                                        </p:tgtEl>
                                      </p:cBhvr>
                                    </p:animEffect>
                                  </p:childTnLst>
                                </p:cTn>
                              </p:par>
                              <p:par>
                                <p:cTn id="33" presetID="8" presetClass="entr" presetSubtype="16" fill="hold" nodeType="withEffect">
                                  <p:stCondLst>
                                    <p:cond delay="0"/>
                                  </p:stCondLst>
                                  <p:childTnLst>
                                    <p:set>
                                      <p:cBhvr>
                                        <p:cTn id="34" dur="1" fill="hold">
                                          <p:stCondLst>
                                            <p:cond delay="0"/>
                                          </p:stCondLst>
                                        </p:cTn>
                                        <p:tgtEl>
                                          <p:spTgt spid="269316">
                                            <p:txEl>
                                              <p:pRg st="6" end="6"/>
                                            </p:txEl>
                                          </p:spTgt>
                                        </p:tgtEl>
                                        <p:attrNameLst>
                                          <p:attrName>style.visibility</p:attrName>
                                        </p:attrNameLst>
                                      </p:cBhvr>
                                      <p:to>
                                        <p:strVal val="visible"/>
                                      </p:to>
                                    </p:set>
                                    <p:animEffect transition="in" filter="diamond(in)">
                                      <p:cBhvr>
                                        <p:cTn id="35" dur="500"/>
                                        <p:tgtEl>
                                          <p:spTgt spid="269316">
                                            <p:txEl>
                                              <p:pRg st="6" end="6"/>
                                            </p:txEl>
                                          </p:spTgt>
                                        </p:tgtEl>
                                      </p:cBhvr>
                                    </p:animEffect>
                                  </p:childTnLst>
                                </p:cTn>
                              </p:par>
                              <p:par>
                                <p:cTn id="36" presetID="8" presetClass="entr" presetSubtype="16" fill="hold" nodeType="withEffect">
                                  <p:stCondLst>
                                    <p:cond delay="0"/>
                                  </p:stCondLst>
                                  <p:childTnLst>
                                    <p:set>
                                      <p:cBhvr>
                                        <p:cTn id="37" dur="1" fill="hold">
                                          <p:stCondLst>
                                            <p:cond delay="0"/>
                                          </p:stCondLst>
                                        </p:cTn>
                                        <p:tgtEl>
                                          <p:spTgt spid="269316">
                                            <p:txEl>
                                              <p:pRg st="7" end="7"/>
                                            </p:txEl>
                                          </p:spTgt>
                                        </p:tgtEl>
                                        <p:attrNameLst>
                                          <p:attrName>style.visibility</p:attrName>
                                        </p:attrNameLst>
                                      </p:cBhvr>
                                      <p:to>
                                        <p:strVal val="visible"/>
                                      </p:to>
                                    </p:set>
                                    <p:animEffect transition="in" filter="diamond(in)">
                                      <p:cBhvr>
                                        <p:cTn id="38" dur="500"/>
                                        <p:tgtEl>
                                          <p:spTgt spid="2693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8" name="Rectangle 17"/>
          <p:cNvSpPr>
            <a:spLocks noChangeArrowheads="1"/>
          </p:cNvSpPr>
          <p:nvPr/>
        </p:nvSpPr>
        <p:spPr bwMode="auto">
          <a:xfrm>
            <a:off x="610390" y="1471424"/>
            <a:ext cx="460968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b="1" dirty="0">
                <a:solidFill>
                  <a:schemeClr val="tx1"/>
                </a:solidFill>
                <a:latin typeface="宋体" panose="02010600030101010101" pitchFamily="2" charset="-122"/>
                <a:ea typeface="宋体" panose="02010600030101010101" pitchFamily="2" charset="-122"/>
              </a:rPr>
              <a:t>union test {</a:t>
            </a:r>
          </a:p>
          <a:p>
            <a:r>
              <a:rPr lang="en-US" altLang="zh-CN" sz="2400" b="1" dirty="0">
                <a:solidFill>
                  <a:schemeClr val="tx1"/>
                </a:solidFill>
                <a:latin typeface="宋体" panose="02010600030101010101" pitchFamily="2" charset="-122"/>
                <a:ea typeface="宋体" panose="02010600030101010101" pitchFamily="2" charset="-122"/>
              </a:rPr>
              <a:t>    char s[10];</a:t>
            </a:r>
          </a:p>
          <a:p>
            <a:r>
              <a:rPr lang="en-US" altLang="zh-CN" sz="2400" b="1" dirty="0">
                <a:solidFill>
                  <a:schemeClr val="tx1"/>
                </a:solidFill>
                <a:latin typeface="宋体" panose="02010600030101010101" pitchFamily="2" charset="-122"/>
                <a:ea typeface="宋体" panose="02010600030101010101" pitchFamily="2" charset="-122"/>
              </a:rPr>
              <a:t>    char c;</a:t>
            </a:r>
          </a:p>
          <a:p>
            <a:r>
              <a:rPr lang="en-US" altLang="zh-CN" sz="2400" b="1" dirty="0">
                <a:solidFill>
                  <a:schemeClr val="tx1"/>
                </a:solidFill>
                <a:latin typeface="宋体" panose="02010600030101010101" pitchFamily="2" charset="-122"/>
                <a:ea typeface="宋体" panose="02010600030101010101" pitchFamily="2" charset="-122"/>
              </a:rPr>
              <a:t>    short x;</a:t>
            </a:r>
          </a:p>
          <a:p>
            <a:r>
              <a:rPr lang="en-US" altLang="zh-CN" sz="2400" b="1" dirty="0">
                <a:solidFill>
                  <a:schemeClr val="tx1"/>
                </a:solidFill>
                <a:latin typeface="宋体" panose="02010600030101010101" pitchFamily="2" charset="-122"/>
                <a:ea typeface="宋体" panose="02010600030101010101" pitchFamily="2" charset="-122"/>
              </a:rPr>
              <a:t>    int   y;</a:t>
            </a:r>
          </a:p>
          <a:p>
            <a:r>
              <a:rPr lang="en-US" altLang="zh-CN" sz="2400" b="1" dirty="0">
                <a:solidFill>
                  <a:schemeClr val="tx1"/>
                </a:solidFill>
                <a:latin typeface="宋体" panose="02010600030101010101" pitchFamily="2" charset="-122"/>
                <a:ea typeface="宋体" panose="02010600030101010101" pitchFamily="2" charset="-122"/>
              </a:rPr>
              <a:t>}temp;</a:t>
            </a:r>
          </a:p>
          <a:p>
            <a:r>
              <a:rPr lang="en-US" altLang="zh-CN" sz="2400" b="1" dirty="0" err="1">
                <a:solidFill>
                  <a:schemeClr val="tx1"/>
                </a:solidFill>
                <a:latin typeface="宋体" panose="02010600030101010101" pitchFamily="2" charset="-122"/>
                <a:ea typeface="宋体" panose="02010600030101010101" pitchFamily="2" charset="-122"/>
              </a:rPr>
              <a:t>strcpy</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err="1">
                <a:solidFill>
                  <a:schemeClr val="tx1"/>
                </a:solidFill>
                <a:latin typeface="宋体" panose="02010600030101010101" pitchFamily="2" charset="-122"/>
                <a:ea typeface="宋体" panose="02010600030101010101" pitchFamily="2" charset="-122"/>
              </a:rPr>
              <a:t>temp.s</a:t>
            </a:r>
            <a:r>
              <a:rPr lang="en-US" altLang="zh-CN" sz="2400" b="1" dirty="0">
                <a:solidFill>
                  <a:schemeClr val="tx1"/>
                </a:solidFill>
                <a:latin typeface="宋体" panose="02010600030101010101" pitchFamily="2" charset="-122"/>
                <a:ea typeface="宋体" panose="02010600030101010101" pitchFamily="2" charset="-122"/>
              </a:rPr>
              <a:t>, "1234567");</a:t>
            </a:r>
          </a:p>
        </p:txBody>
      </p:sp>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840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3.1.2 </a:t>
            </a:r>
            <a:r>
              <a:rPr lang="zh-CN" altLang="en-US" sz="3600" b="1" dirty="0">
                <a:solidFill>
                  <a:schemeClr val="bg1"/>
                </a:solidFill>
                <a:latin typeface="Times New Roman" pitchFamily="18" charset="0"/>
              </a:rPr>
              <a:t>数据地址的类型及转换</a:t>
            </a:r>
          </a:p>
        </p:txBody>
      </p:sp>
      <p:pic>
        <p:nvPicPr>
          <p:cNvPr id="4" name="图片 3">
            <a:extLst>
              <a:ext uri="{FF2B5EF4-FFF2-40B4-BE49-F238E27FC236}">
                <a16:creationId xmlns:a16="http://schemas.microsoft.com/office/drawing/2014/main" id="{F9CE979C-4511-4E5E-BA17-79B039C362A5}"/>
              </a:ext>
            </a:extLst>
          </p:cNvPr>
          <p:cNvPicPr>
            <a:picLocks noChangeAspect="1"/>
          </p:cNvPicPr>
          <p:nvPr/>
        </p:nvPicPr>
        <p:blipFill>
          <a:blip r:embed="rId3"/>
          <a:stretch>
            <a:fillRect/>
          </a:stretch>
        </p:blipFill>
        <p:spPr>
          <a:xfrm>
            <a:off x="610390" y="4365104"/>
            <a:ext cx="8016607" cy="1918980"/>
          </a:xfrm>
          <a:prstGeom prst="rect">
            <a:avLst/>
          </a:prstGeom>
        </p:spPr>
      </p:pic>
      <p:sp>
        <p:nvSpPr>
          <p:cNvPr id="3" name="文本框 2">
            <a:extLst>
              <a:ext uri="{FF2B5EF4-FFF2-40B4-BE49-F238E27FC236}">
                <a16:creationId xmlns:a16="http://schemas.microsoft.com/office/drawing/2014/main" id="{836EFA28-3826-4F62-9C29-E0ACEC474E8B}"/>
              </a:ext>
            </a:extLst>
          </p:cNvPr>
          <p:cNvSpPr txBox="1"/>
          <p:nvPr/>
        </p:nvSpPr>
        <p:spPr>
          <a:xfrm>
            <a:off x="5796136" y="1556792"/>
            <a:ext cx="2630848" cy="461665"/>
          </a:xfrm>
          <a:prstGeom prst="rect">
            <a:avLst/>
          </a:prstGeom>
          <a:noFill/>
        </p:spPr>
        <p:txBody>
          <a:bodyPr wrap="none" rtlCol="0">
            <a:spAutoFit/>
          </a:bodyPr>
          <a:lstStyle/>
          <a:p>
            <a:r>
              <a:rPr lang="zh-CN" altLang="en-US" sz="2400" b="1" dirty="0">
                <a:solidFill>
                  <a:schemeClr val="tx1"/>
                </a:solidFill>
              </a:rPr>
              <a:t>工程：</a:t>
            </a:r>
            <a:r>
              <a:rPr lang="en-US" altLang="zh-CN" sz="2400" b="1" dirty="0" err="1">
                <a:solidFill>
                  <a:schemeClr val="tx1"/>
                </a:solidFill>
              </a:rPr>
              <a:t>union_type</a:t>
            </a:r>
            <a:endParaRPr lang="zh-CN" altLang="en-US" sz="2400" b="1" dirty="0">
              <a:solidFill>
                <a:schemeClr val="tx1"/>
              </a:solidFill>
            </a:endParaRPr>
          </a:p>
        </p:txBody>
      </p:sp>
    </p:spTree>
    <p:extLst>
      <p:ext uri="{BB962C8B-B14F-4D97-AF65-F5344CB8AC3E}">
        <p14:creationId xmlns:p14="http://schemas.microsoft.com/office/powerpoint/2010/main" val="291198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73404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 </a:t>
            </a:r>
            <a:r>
              <a:rPr lang="zh-CN" altLang="en-US" sz="3600" b="1" dirty="0">
                <a:solidFill>
                  <a:schemeClr val="bg1"/>
                </a:solidFill>
                <a:latin typeface="Times New Roman" pitchFamily="18" charset="0"/>
              </a:rPr>
              <a:t>数值数据在计算机内的表示形式</a:t>
            </a:r>
          </a:p>
        </p:txBody>
      </p:sp>
      <p:sp>
        <p:nvSpPr>
          <p:cNvPr id="5" name="Text Box 3">
            <a:extLst>
              <a:ext uri="{FF2B5EF4-FFF2-40B4-BE49-F238E27FC236}">
                <a16:creationId xmlns:a16="http://schemas.microsoft.com/office/drawing/2014/main" id="{51AB838F-2D56-4E0B-A0B8-1AD0647AB388}"/>
              </a:ext>
            </a:extLst>
          </p:cNvPr>
          <p:cNvSpPr txBox="1">
            <a:spLocks noChangeArrowheads="1"/>
          </p:cNvSpPr>
          <p:nvPr/>
        </p:nvSpPr>
        <p:spPr bwMode="auto">
          <a:xfrm>
            <a:off x="819150" y="290671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ea typeface="华文新魏" pitchFamily="2" charset="-122"/>
              </a:rPr>
              <a:t>数据</a:t>
            </a:r>
          </a:p>
        </p:txBody>
      </p:sp>
      <p:sp>
        <p:nvSpPr>
          <p:cNvPr id="6" name="Text Box 4">
            <a:extLst>
              <a:ext uri="{FF2B5EF4-FFF2-40B4-BE49-F238E27FC236}">
                <a16:creationId xmlns:a16="http://schemas.microsoft.com/office/drawing/2014/main" id="{389458AF-A0C5-413E-B2BD-A8A07D4C8573}"/>
              </a:ext>
            </a:extLst>
          </p:cNvPr>
          <p:cNvSpPr txBox="1">
            <a:spLocks noChangeArrowheads="1"/>
          </p:cNvSpPr>
          <p:nvPr/>
        </p:nvSpPr>
        <p:spPr bwMode="auto">
          <a:xfrm>
            <a:off x="2079625" y="2373313"/>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ea typeface="华文新魏" pitchFamily="2" charset="-122"/>
              </a:rPr>
              <a:t>数值数据</a:t>
            </a:r>
          </a:p>
        </p:txBody>
      </p:sp>
      <p:sp>
        <p:nvSpPr>
          <p:cNvPr id="7" name="Text Box 5">
            <a:extLst>
              <a:ext uri="{FF2B5EF4-FFF2-40B4-BE49-F238E27FC236}">
                <a16:creationId xmlns:a16="http://schemas.microsoft.com/office/drawing/2014/main" id="{C71D270B-461A-44BB-9301-2E53E80EBABF}"/>
              </a:ext>
            </a:extLst>
          </p:cNvPr>
          <p:cNvSpPr txBox="1">
            <a:spLocks noChangeArrowheads="1"/>
          </p:cNvSpPr>
          <p:nvPr/>
        </p:nvSpPr>
        <p:spPr bwMode="auto">
          <a:xfrm>
            <a:off x="2019300" y="3538538"/>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ea typeface="华文新魏" pitchFamily="2" charset="-122"/>
              </a:rPr>
              <a:t>字符数据</a:t>
            </a:r>
          </a:p>
        </p:txBody>
      </p:sp>
      <p:sp>
        <p:nvSpPr>
          <p:cNvPr id="8" name="Text Box 6">
            <a:extLst>
              <a:ext uri="{FF2B5EF4-FFF2-40B4-BE49-F238E27FC236}">
                <a16:creationId xmlns:a16="http://schemas.microsoft.com/office/drawing/2014/main" id="{D2B4715D-4A99-4CC4-B8F5-9EBE12B2AF89}"/>
              </a:ext>
            </a:extLst>
          </p:cNvPr>
          <p:cNvSpPr txBox="1">
            <a:spLocks noChangeArrowheads="1"/>
          </p:cNvSpPr>
          <p:nvPr/>
        </p:nvSpPr>
        <p:spPr bwMode="auto">
          <a:xfrm>
            <a:off x="3924300" y="1785938"/>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ea typeface="华文新魏" pitchFamily="2" charset="-122"/>
              </a:rPr>
              <a:t>定点表示法</a:t>
            </a:r>
          </a:p>
        </p:txBody>
      </p:sp>
      <p:sp>
        <p:nvSpPr>
          <p:cNvPr id="9" name="Text Box 7">
            <a:extLst>
              <a:ext uri="{FF2B5EF4-FFF2-40B4-BE49-F238E27FC236}">
                <a16:creationId xmlns:a16="http://schemas.microsoft.com/office/drawing/2014/main" id="{BD4D4CDD-FE6B-4314-AE41-04E0C9A71754}"/>
              </a:ext>
            </a:extLst>
          </p:cNvPr>
          <p:cNvSpPr txBox="1">
            <a:spLocks noChangeArrowheads="1"/>
          </p:cNvSpPr>
          <p:nvPr/>
        </p:nvSpPr>
        <p:spPr bwMode="auto">
          <a:xfrm>
            <a:off x="3924300" y="285273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dirty="0">
                <a:solidFill>
                  <a:srgbClr val="40458C"/>
                </a:solidFill>
                <a:latin typeface="Times New Roman" pitchFamily="18" charset="0"/>
                <a:ea typeface="华文新魏" pitchFamily="2" charset="-122"/>
              </a:rPr>
              <a:t>浮点表示法（实数）</a:t>
            </a:r>
          </a:p>
        </p:txBody>
      </p:sp>
      <p:sp>
        <p:nvSpPr>
          <p:cNvPr id="10" name="AutoShape 8">
            <a:extLst>
              <a:ext uri="{FF2B5EF4-FFF2-40B4-BE49-F238E27FC236}">
                <a16:creationId xmlns:a16="http://schemas.microsoft.com/office/drawing/2014/main" id="{9BB381F9-964A-40AE-99C3-A7FD9D3BC86B}"/>
              </a:ext>
            </a:extLst>
          </p:cNvPr>
          <p:cNvSpPr>
            <a:spLocks/>
          </p:cNvSpPr>
          <p:nvPr/>
        </p:nvSpPr>
        <p:spPr bwMode="auto">
          <a:xfrm>
            <a:off x="1790700" y="2593975"/>
            <a:ext cx="304800" cy="1295400"/>
          </a:xfrm>
          <a:prstGeom prst="leftBrace">
            <a:avLst>
              <a:gd name="adj1" fmla="val 35417"/>
              <a:gd name="adj2" fmla="val 50000"/>
            </a:avLst>
          </a:prstGeom>
          <a:noFill/>
          <a:ln w="9525">
            <a:solidFill>
              <a:srgbClr val="40458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1" name="AutoShape 9">
            <a:extLst>
              <a:ext uri="{FF2B5EF4-FFF2-40B4-BE49-F238E27FC236}">
                <a16:creationId xmlns:a16="http://schemas.microsoft.com/office/drawing/2014/main" id="{B54CCC0D-FDC0-434B-A09E-20074904E893}"/>
              </a:ext>
            </a:extLst>
          </p:cNvPr>
          <p:cNvSpPr>
            <a:spLocks/>
          </p:cNvSpPr>
          <p:nvPr/>
        </p:nvSpPr>
        <p:spPr bwMode="auto">
          <a:xfrm>
            <a:off x="3695700" y="1984375"/>
            <a:ext cx="304800" cy="1295400"/>
          </a:xfrm>
          <a:prstGeom prst="leftBrace">
            <a:avLst>
              <a:gd name="adj1" fmla="val 35417"/>
              <a:gd name="adj2" fmla="val 50000"/>
            </a:avLst>
          </a:prstGeom>
          <a:noFill/>
          <a:ln w="9525">
            <a:solidFill>
              <a:srgbClr val="40458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2" name="Text Box 10">
            <a:extLst>
              <a:ext uri="{FF2B5EF4-FFF2-40B4-BE49-F238E27FC236}">
                <a16:creationId xmlns:a16="http://schemas.microsoft.com/office/drawing/2014/main" id="{CAB49E90-87FC-4AF5-B112-BC71555AFA28}"/>
              </a:ext>
            </a:extLst>
          </p:cNvPr>
          <p:cNvSpPr txBox="1">
            <a:spLocks noChangeArrowheads="1"/>
          </p:cNvSpPr>
          <p:nvPr/>
        </p:nvSpPr>
        <p:spPr bwMode="auto">
          <a:xfrm>
            <a:off x="539750" y="4418013"/>
            <a:ext cx="76517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40458C"/>
                </a:solidFill>
                <a:effectLst/>
                <a:uLnTx/>
                <a:uFillTx/>
                <a:latin typeface="宋体" pitchFamily="2" charset="-122"/>
                <a:ea typeface="宋体" pitchFamily="2" charset="-122"/>
              </a:rPr>
              <a:t>常用的数值数据为二进制、十进制、十六进制、</a:t>
            </a:r>
            <a:r>
              <a:rPr kumimoji="0" lang="en-US" altLang="zh-CN" sz="2400" b="1" i="0" u="none" strike="noStrike" kern="0" cap="none" spc="0" normalizeH="0" baseline="0" noProof="0" dirty="0">
                <a:ln>
                  <a:noFill/>
                </a:ln>
                <a:solidFill>
                  <a:srgbClr val="40458C"/>
                </a:solidFill>
                <a:effectLst/>
                <a:uLnTx/>
                <a:uFillTx/>
                <a:latin typeface="宋体" pitchFamily="2" charset="-122"/>
                <a:ea typeface="宋体" pitchFamily="2" charset="-122"/>
              </a:rPr>
              <a:t>BCD</a:t>
            </a:r>
            <a:r>
              <a:rPr kumimoji="0" lang="zh-CN" altLang="en-US" sz="2400" b="1" i="0" u="none" strike="noStrike" kern="0" cap="none" spc="0" normalizeH="0" baseline="0" noProof="0" dirty="0">
                <a:ln>
                  <a:noFill/>
                </a:ln>
                <a:solidFill>
                  <a:srgbClr val="40458C"/>
                </a:solidFill>
                <a:effectLst/>
                <a:uLnTx/>
                <a:uFillTx/>
                <a:latin typeface="宋体" pitchFamily="2" charset="-122"/>
                <a:ea typeface="宋体" pitchFamily="2" charset="-122"/>
              </a:rPr>
              <a:t>码。</a:t>
            </a:r>
          </a:p>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40458C"/>
                </a:solidFill>
                <a:effectLst/>
                <a:uLnTx/>
                <a:uFillTx/>
                <a:latin typeface="宋体" pitchFamily="2" charset="-122"/>
                <a:ea typeface="宋体" pitchFamily="2" charset="-122"/>
              </a:rPr>
              <a:t>字符数据</a:t>
            </a:r>
            <a:r>
              <a:rPr kumimoji="0" lang="en-US" altLang="zh-CN" sz="2400" b="1" i="0" u="none" strike="noStrike" kern="0" cap="none" spc="0" normalizeH="0" baseline="0" noProof="0" dirty="0">
                <a:ln>
                  <a:noFill/>
                </a:ln>
                <a:solidFill>
                  <a:srgbClr val="40458C"/>
                </a:solidFill>
                <a:effectLst/>
                <a:uLnTx/>
                <a:uFillTx/>
                <a:latin typeface="宋体" pitchFamily="2" charset="-122"/>
                <a:ea typeface="宋体" pitchFamily="2" charset="-122"/>
              </a:rPr>
              <a:t>: ASCII (</a:t>
            </a:r>
            <a:r>
              <a:rPr kumimoji="0" lang="zh-CN" altLang="en-US" sz="2400" b="1" i="0" u="none" strike="noStrike" kern="0" cap="none" spc="0" normalizeH="0" baseline="0" noProof="0" dirty="0">
                <a:ln>
                  <a:noFill/>
                </a:ln>
                <a:solidFill>
                  <a:srgbClr val="40458C"/>
                </a:solidFill>
                <a:effectLst/>
                <a:uLnTx/>
                <a:uFillTx/>
                <a:latin typeface="宋体" pitchFamily="2" charset="-122"/>
                <a:ea typeface="宋体" pitchFamily="2" charset="-122"/>
              </a:rPr>
              <a:t>美国信息标准交换代码</a:t>
            </a:r>
            <a:r>
              <a:rPr kumimoji="0" lang="en-US" altLang="zh-CN" sz="2400" b="1" i="0" u="none" strike="noStrike" kern="0" cap="none" spc="0" normalizeH="0" baseline="0" noProof="0" dirty="0">
                <a:ln>
                  <a:noFill/>
                </a:ln>
                <a:solidFill>
                  <a:srgbClr val="40458C"/>
                </a:solidFill>
                <a:effectLst/>
                <a:uLnTx/>
                <a:uFillTx/>
                <a:latin typeface="宋体" pitchFamily="2" charset="-122"/>
                <a:ea typeface="宋体" pitchFamily="2" charset="-122"/>
              </a:rPr>
              <a:t>)</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40458C"/>
                </a:solidFill>
                <a:effectLst/>
                <a:uLnTx/>
                <a:uFillTx/>
                <a:latin typeface="Arial" charset="0"/>
                <a:ea typeface="宋体" pitchFamily="2" charset="-122"/>
              </a:rPr>
              <a:t>  </a:t>
            </a:r>
            <a:r>
              <a:rPr kumimoji="0" lang="en-US" altLang="zh-CN" sz="2400" b="1" i="0" u="none" strike="noStrike" kern="0" cap="none" spc="0" normalizeH="0" baseline="0" noProof="0" dirty="0">
                <a:ln>
                  <a:noFill/>
                </a:ln>
                <a:solidFill>
                  <a:srgbClr val="40458C"/>
                </a:solidFill>
                <a:effectLst/>
                <a:uLnTx/>
                <a:uFillTx/>
                <a:latin typeface="宋体" pitchFamily="2" charset="-122"/>
                <a:ea typeface="宋体" pitchFamily="2" charset="-122"/>
              </a:rPr>
              <a:t>         GB2312</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40458C"/>
                </a:solidFill>
                <a:effectLst/>
                <a:uLnTx/>
                <a:uFillTx/>
                <a:latin typeface="宋体" pitchFamily="2" charset="-122"/>
                <a:ea typeface="宋体" pitchFamily="2" charset="-122"/>
              </a:rPr>
              <a:t>          GBK</a:t>
            </a:r>
          </a:p>
        </p:txBody>
      </p:sp>
    </p:spTree>
    <p:extLst>
      <p:ext uri="{BB962C8B-B14F-4D97-AF65-F5344CB8AC3E}">
        <p14:creationId xmlns:p14="http://schemas.microsoft.com/office/powerpoint/2010/main" val="283171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grpSp>
        <p:nvGrpSpPr>
          <p:cNvPr id="11" name="Group 4">
            <a:extLst>
              <a:ext uri="{FF2B5EF4-FFF2-40B4-BE49-F238E27FC236}">
                <a16:creationId xmlns:a16="http://schemas.microsoft.com/office/drawing/2014/main" id="{0BCBFC5D-A96D-4C72-A05C-0E8108C24DA1}"/>
              </a:ext>
            </a:extLst>
          </p:cNvPr>
          <p:cNvGrpSpPr>
            <a:grpSpLocks/>
          </p:cNvGrpSpPr>
          <p:nvPr/>
        </p:nvGrpSpPr>
        <p:grpSpPr bwMode="auto">
          <a:xfrm>
            <a:off x="755650" y="1651000"/>
            <a:ext cx="7118350" cy="1954213"/>
            <a:chOff x="614" y="958"/>
            <a:chExt cx="4484" cy="1231"/>
          </a:xfrm>
        </p:grpSpPr>
        <p:sp>
          <p:nvSpPr>
            <p:cNvPr id="12" name="Text Box 5">
              <a:extLst>
                <a:ext uri="{FF2B5EF4-FFF2-40B4-BE49-F238E27FC236}">
                  <a16:creationId xmlns:a16="http://schemas.microsoft.com/office/drawing/2014/main" id="{3B32FF27-075B-4E89-977B-981027397C00}"/>
                </a:ext>
              </a:extLst>
            </p:cNvPr>
            <p:cNvSpPr txBox="1">
              <a:spLocks noChangeArrowheads="1"/>
            </p:cNvSpPr>
            <p:nvPr/>
          </p:nvSpPr>
          <p:spPr bwMode="auto">
            <a:xfrm>
              <a:off x="614" y="958"/>
              <a:ext cx="44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ea typeface="华文新魏" pitchFamily="2" charset="-122"/>
                </a:rPr>
                <a:t>整数的表示法（小数点固定在第</a:t>
              </a:r>
              <a:r>
                <a:rPr lang="en-US" altLang="zh-CN" sz="2800" b="1">
                  <a:solidFill>
                    <a:srgbClr val="40458C"/>
                  </a:solidFill>
                  <a:latin typeface="Times New Roman" pitchFamily="18" charset="0"/>
                  <a:ea typeface="华文新魏" pitchFamily="2" charset="-122"/>
                </a:rPr>
                <a:t>0</a:t>
              </a:r>
              <a:r>
                <a:rPr lang="zh-CN" altLang="en-US" sz="2800" b="1">
                  <a:solidFill>
                    <a:srgbClr val="40458C"/>
                  </a:solidFill>
                  <a:latin typeface="Times New Roman" pitchFamily="18" charset="0"/>
                  <a:ea typeface="华文新魏" pitchFamily="2" charset="-122"/>
                </a:rPr>
                <a:t>位的后面）</a:t>
              </a:r>
            </a:p>
          </p:txBody>
        </p:sp>
        <p:sp>
          <p:nvSpPr>
            <p:cNvPr id="13" name="Text Box 6">
              <a:extLst>
                <a:ext uri="{FF2B5EF4-FFF2-40B4-BE49-F238E27FC236}">
                  <a16:creationId xmlns:a16="http://schemas.microsoft.com/office/drawing/2014/main" id="{17306AF2-2B29-4187-876D-00078261983C}"/>
                </a:ext>
              </a:extLst>
            </p:cNvPr>
            <p:cNvSpPr txBox="1">
              <a:spLocks noChangeArrowheads="1"/>
            </p:cNvSpPr>
            <p:nvPr/>
          </p:nvSpPr>
          <p:spPr bwMode="auto">
            <a:xfrm>
              <a:off x="614" y="1438"/>
              <a:ext cx="28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a:solidFill>
                    <a:srgbClr val="40458C"/>
                  </a:solidFill>
                  <a:latin typeface="Times New Roman" pitchFamily="18" charset="0"/>
                  <a:ea typeface="华文新魏" pitchFamily="2" charset="-122"/>
                </a:rPr>
                <a:t>1. </a:t>
              </a:r>
              <a:r>
                <a:rPr lang="zh-CN" altLang="en-US" sz="2800" b="1">
                  <a:solidFill>
                    <a:srgbClr val="40458C"/>
                  </a:solidFill>
                  <a:latin typeface="Times New Roman" pitchFamily="18" charset="0"/>
                  <a:ea typeface="华文新魏" pitchFamily="2" charset="-122"/>
                </a:rPr>
                <a:t>十进制数转换成</a:t>
              </a:r>
              <a:r>
                <a:rPr lang="en-US" altLang="zh-CN" sz="2800" b="1">
                  <a:solidFill>
                    <a:srgbClr val="40458C"/>
                  </a:solidFill>
                  <a:latin typeface="Times New Roman" pitchFamily="18" charset="0"/>
                  <a:ea typeface="华文新魏" pitchFamily="2" charset="-122"/>
                </a:rPr>
                <a:t>16</a:t>
              </a:r>
              <a:r>
                <a:rPr lang="zh-CN" altLang="en-US" sz="2800" b="1">
                  <a:solidFill>
                    <a:srgbClr val="40458C"/>
                  </a:solidFill>
                  <a:latin typeface="Times New Roman" pitchFamily="18" charset="0"/>
                  <a:ea typeface="华文新魏" pitchFamily="2" charset="-122"/>
                </a:rPr>
                <a:t>进制数</a:t>
              </a:r>
            </a:p>
          </p:txBody>
        </p:sp>
        <p:sp>
          <p:nvSpPr>
            <p:cNvPr id="14" name="Text Box 7">
              <a:extLst>
                <a:ext uri="{FF2B5EF4-FFF2-40B4-BE49-F238E27FC236}">
                  <a16:creationId xmlns:a16="http://schemas.microsoft.com/office/drawing/2014/main" id="{0AC48878-796B-47F7-ACBE-A2CE074CDA76}"/>
                </a:ext>
              </a:extLst>
            </p:cNvPr>
            <p:cNvSpPr txBox="1">
              <a:spLocks noChangeArrowheads="1"/>
            </p:cNvSpPr>
            <p:nvPr/>
          </p:nvSpPr>
          <p:spPr bwMode="auto">
            <a:xfrm>
              <a:off x="988" y="190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a:solidFill>
                    <a:srgbClr val="40458C"/>
                  </a:solidFill>
                  <a:latin typeface="Times New Roman" pitchFamily="18" charset="0"/>
                  <a:ea typeface="华文新魏" pitchFamily="2" charset="-122"/>
                </a:rPr>
                <a:t>18</a:t>
              </a:r>
            </a:p>
          </p:txBody>
        </p:sp>
        <p:sp>
          <p:nvSpPr>
            <p:cNvPr id="15" name="Text Box 8">
              <a:extLst>
                <a:ext uri="{FF2B5EF4-FFF2-40B4-BE49-F238E27FC236}">
                  <a16:creationId xmlns:a16="http://schemas.microsoft.com/office/drawing/2014/main" id="{D349C5E0-1E5B-4A73-8124-2618E97AEA23}"/>
                </a:ext>
              </a:extLst>
            </p:cNvPr>
            <p:cNvSpPr txBox="1">
              <a:spLocks noChangeArrowheads="1"/>
            </p:cNvSpPr>
            <p:nvPr/>
          </p:nvSpPr>
          <p:spPr bwMode="auto">
            <a:xfrm>
              <a:off x="2332" y="190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a:solidFill>
                    <a:srgbClr val="40458C"/>
                  </a:solidFill>
                  <a:latin typeface="Times New Roman" pitchFamily="18" charset="0"/>
                  <a:ea typeface="华文新魏" pitchFamily="2" charset="-122"/>
                </a:rPr>
                <a:t>30</a:t>
              </a:r>
            </a:p>
          </p:txBody>
        </p:sp>
        <p:sp>
          <p:nvSpPr>
            <p:cNvPr id="16" name="Text Box 9">
              <a:extLst>
                <a:ext uri="{FF2B5EF4-FFF2-40B4-BE49-F238E27FC236}">
                  <a16:creationId xmlns:a16="http://schemas.microsoft.com/office/drawing/2014/main" id="{222B0F7B-D3B2-4BF2-B2D7-AD2C2BBB942A}"/>
                </a:ext>
              </a:extLst>
            </p:cNvPr>
            <p:cNvSpPr txBox="1">
              <a:spLocks noChangeArrowheads="1"/>
            </p:cNvSpPr>
            <p:nvPr/>
          </p:nvSpPr>
          <p:spPr bwMode="auto">
            <a:xfrm>
              <a:off x="3772" y="1901"/>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a:solidFill>
                    <a:srgbClr val="40458C"/>
                  </a:solidFill>
                  <a:latin typeface="Times New Roman" pitchFamily="18" charset="0"/>
                  <a:ea typeface="华文新魏" pitchFamily="2" charset="-122"/>
                </a:rPr>
                <a:t>347</a:t>
              </a:r>
            </a:p>
          </p:txBody>
        </p:sp>
      </p:grpSp>
      <p:sp>
        <p:nvSpPr>
          <p:cNvPr id="17" name="Text Box 10">
            <a:extLst>
              <a:ext uri="{FF2B5EF4-FFF2-40B4-BE49-F238E27FC236}">
                <a16:creationId xmlns:a16="http://schemas.microsoft.com/office/drawing/2014/main" id="{39E2EB70-00A0-4C9D-A794-F8C1D5937256}"/>
              </a:ext>
            </a:extLst>
          </p:cNvPr>
          <p:cNvSpPr txBox="1">
            <a:spLocks noChangeArrowheads="1"/>
          </p:cNvSpPr>
          <p:nvPr/>
        </p:nvSpPr>
        <p:spPr bwMode="auto">
          <a:xfrm>
            <a:off x="1152525" y="3662363"/>
            <a:ext cx="5575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a:solidFill>
                  <a:srgbClr val="40458C"/>
                </a:solidFill>
                <a:latin typeface="Times New Roman" pitchFamily="18" charset="0"/>
                <a:ea typeface="华文新魏" pitchFamily="2" charset="-122"/>
              </a:rPr>
              <a:t>12 H                 1E H                15B H</a:t>
            </a:r>
          </a:p>
        </p:txBody>
      </p:sp>
      <p:sp>
        <p:nvSpPr>
          <p:cNvPr id="18" name="Text Box 11">
            <a:extLst>
              <a:ext uri="{FF2B5EF4-FFF2-40B4-BE49-F238E27FC236}">
                <a16:creationId xmlns:a16="http://schemas.microsoft.com/office/drawing/2014/main" id="{835448B5-1C61-4F5A-A4B1-616F0CDD35A3}"/>
              </a:ext>
            </a:extLst>
          </p:cNvPr>
          <p:cNvSpPr txBox="1">
            <a:spLocks noChangeArrowheads="1"/>
          </p:cNvSpPr>
          <p:nvPr/>
        </p:nvSpPr>
        <p:spPr bwMode="auto">
          <a:xfrm>
            <a:off x="831850" y="4532313"/>
            <a:ext cx="4806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a:solidFill>
                  <a:srgbClr val="40458C"/>
                </a:solidFill>
                <a:latin typeface="Times New Roman" pitchFamily="18" charset="0"/>
                <a:ea typeface="华文新魏" pitchFamily="2" charset="-122"/>
              </a:rPr>
              <a:t>2. </a:t>
            </a:r>
            <a:r>
              <a:rPr lang="zh-CN" altLang="en-US" sz="2800" b="1">
                <a:solidFill>
                  <a:srgbClr val="40458C"/>
                </a:solidFill>
                <a:latin typeface="Times New Roman" pitchFamily="18" charset="0"/>
                <a:ea typeface="华文新魏" pitchFamily="2" charset="-122"/>
              </a:rPr>
              <a:t>将以上数据转换成二进制数</a:t>
            </a:r>
          </a:p>
        </p:txBody>
      </p:sp>
      <p:sp>
        <p:nvSpPr>
          <p:cNvPr id="19" name="Text Box 12">
            <a:extLst>
              <a:ext uri="{FF2B5EF4-FFF2-40B4-BE49-F238E27FC236}">
                <a16:creationId xmlns:a16="http://schemas.microsoft.com/office/drawing/2014/main" id="{FCD57BAE-CE55-4555-8528-4876D6CFBEE2}"/>
              </a:ext>
            </a:extLst>
          </p:cNvPr>
          <p:cNvSpPr txBox="1">
            <a:spLocks noChangeArrowheads="1"/>
          </p:cNvSpPr>
          <p:nvPr/>
        </p:nvSpPr>
        <p:spPr bwMode="auto">
          <a:xfrm>
            <a:off x="1212850" y="5141913"/>
            <a:ext cx="6049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a:solidFill>
                  <a:srgbClr val="40458C"/>
                </a:solidFill>
                <a:latin typeface="Times New Roman" pitchFamily="18" charset="0"/>
                <a:ea typeface="华文新魏" pitchFamily="2" charset="-122"/>
              </a:rPr>
              <a:t>10010 B        11110 B         101011011 B</a:t>
            </a:r>
          </a:p>
        </p:txBody>
      </p:sp>
    </p:spTree>
    <p:extLst>
      <p:ext uri="{BB962C8B-B14F-4D97-AF65-F5344CB8AC3E}">
        <p14:creationId xmlns:p14="http://schemas.microsoft.com/office/powerpoint/2010/main" val="118456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2EC00697-8C12-4151-BA2E-59754F07FC5C}"/>
              </a:ext>
            </a:extLst>
          </p:cNvPr>
          <p:cNvSpPr txBox="1">
            <a:spLocks noChangeArrowheads="1"/>
          </p:cNvSpPr>
          <p:nvPr/>
        </p:nvSpPr>
        <p:spPr bwMode="auto">
          <a:xfrm>
            <a:off x="630238" y="1557338"/>
            <a:ext cx="5716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Times New Roman" pitchFamily="18" charset="0"/>
                <a:ea typeface="华文新魏" pitchFamily="2" charset="-122"/>
              </a:rPr>
              <a:t>3. </a:t>
            </a:r>
            <a:r>
              <a:rPr kumimoji="1" lang="zh-CN" altLang="en-US" sz="2800" b="1">
                <a:solidFill>
                  <a:srgbClr val="FF3300"/>
                </a:solidFill>
                <a:latin typeface="Times New Roman" pitchFamily="18" charset="0"/>
                <a:ea typeface="华文新魏" pitchFamily="2" charset="-122"/>
              </a:rPr>
              <a:t>有符号数</a:t>
            </a:r>
            <a:r>
              <a:rPr kumimoji="1" lang="zh-CN" altLang="en-US" sz="2800" b="1">
                <a:latin typeface="Times New Roman" pitchFamily="18" charset="0"/>
                <a:ea typeface="华文新魏" pitchFamily="2" charset="-122"/>
              </a:rPr>
              <a:t>的</a:t>
            </a:r>
            <a:r>
              <a:rPr kumimoji="1" lang="en-US" altLang="zh-CN" sz="2800" b="1">
                <a:latin typeface="Times New Roman" pitchFamily="18" charset="0"/>
                <a:ea typeface="华文新魏" pitchFamily="2" charset="-122"/>
              </a:rPr>
              <a:t>n</a:t>
            </a:r>
            <a:r>
              <a:rPr kumimoji="1" lang="zh-CN" altLang="en-US" sz="2800" b="1">
                <a:latin typeface="Times New Roman" pitchFamily="18" charset="0"/>
                <a:ea typeface="华文新魏" pitchFamily="2" charset="-122"/>
              </a:rPr>
              <a:t>位二进制的补码表示</a:t>
            </a:r>
          </a:p>
        </p:txBody>
      </p:sp>
      <p:sp>
        <p:nvSpPr>
          <p:cNvPr id="4" name="Text Box 5">
            <a:extLst>
              <a:ext uri="{FF2B5EF4-FFF2-40B4-BE49-F238E27FC236}">
                <a16:creationId xmlns:a16="http://schemas.microsoft.com/office/drawing/2014/main" id="{3962ADAF-D945-4A2D-B30F-C89D2531C3CC}"/>
              </a:ext>
            </a:extLst>
          </p:cNvPr>
          <p:cNvSpPr txBox="1">
            <a:spLocks noChangeArrowheads="1"/>
          </p:cNvSpPr>
          <p:nvPr/>
        </p:nvSpPr>
        <p:spPr bwMode="auto">
          <a:xfrm>
            <a:off x="979488" y="3879850"/>
            <a:ext cx="5929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设 </a:t>
            </a:r>
            <a:r>
              <a:rPr kumimoji="1" lang="en-US" altLang="zh-CN" sz="2400" b="1">
                <a:latin typeface="Times New Roman" pitchFamily="18" charset="0"/>
                <a:ea typeface="华文新魏" pitchFamily="2" charset="-122"/>
              </a:rPr>
              <a:t>n =16,    — 69DA H </a:t>
            </a:r>
            <a:r>
              <a:rPr kumimoji="1" lang="zh-CN" altLang="en-US" sz="2400" b="1">
                <a:latin typeface="Times New Roman" pitchFamily="18" charset="0"/>
                <a:ea typeface="华文新魏" pitchFamily="2" charset="-122"/>
              </a:rPr>
              <a:t>的补码表示是多少？</a:t>
            </a:r>
          </a:p>
        </p:txBody>
      </p:sp>
      <p:sp>
        <p:nvSpPr>
          <p:cNvPr id="5" name="Text Box 6">
            <a:extLst>
              <a:ext uri="{FF2B5EF4-FFF2-40B4-BE49-F238E27FC236}">
                <a16:creationId xmlns:a16="http://schemas.microsoft.com/office/drawing/2014/main" id="{EDB01A5A-A425-4008-8747-7E887A36CD3B}"/>
              </a:ext>
            </a:extLst>
          </p:cNvPr>
          <p:cNvSpPr txBox="1">
            <a:spLocks noChangeArrowheads="1"/>
          </p:cNvSpPr>
          <p:nvPr/>
        </p:nvSpPr>
        <p:spPr bwMode="auto">
          <a:xfrm>
            <a:off x="958850" y="2227263"/>
            <a:ext cx="800576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FF3300"/>
                </a:solidFill>
                <a:latin typeface="Times New Roman" pitchFamily="18" charset="0"/>
                <a:ea typeface="华文新魏" pitchFamily="2" charset="-122"/>
              </a:rPr>
              <a:t>正数的补码是其本身；</a:t>
            </a:r>
          </a:p>
          <a:p>
            <a:pPr eaLnBrk="1" hangingPunct="1"/>
            <a:r>
              <a:rPr kumimoji="1" lang="zh-CN" altLang="en-US" sz="2800" b="1">
                <a:solidFill>
                  <a:srgbClr val="FF3300"/>
                </a:solidFill>
                <a:latin typeface="Times New Roman" pitchFamily="18" charset="0"/>
                <a:ea typeface="华文新魏" pitchFamily="2" charset="-122"/>
              </a:rPr>
              <a:t>负数的补码：先求其相反数的补码，然后对该</a:t>
            </a:r>
          </a:p>
          <a:p>
            <a:pPr eaLnBrk="1" hangingPunct="1"/>
            <a:r>
              <a:rPr kumimoji="1" lang="zh-CN" altLang="en-US" sz="2800" b="1">
                <a:solidFill>
                  <a:srgbClr val="FF3300"/>
                </a:solidFill>
                <a:latin typeface="Times New Roman" pitchFamily="18" charset="0"/>
                <a:ea typeface="华文新魏" pitchFamily="2" charset="-122"/>
              </a:rPr>
              <a:t>                         补码的二进制逐位求反，最后加</a:t>
            </a:r>
            <a:r>
              <a:rPr kumimoji="1" lang="en-US" altLang="zh-CN" sz="2800" b="1">
                <a:solidFill>
                  <a:srgbClr val="FF3300"/>
                </a:solidFill>
                <a:latin typeface="Times New Roman" pitchFamily="18" charset="0"/>
                <a:ea typeface="华文新魏" pitchFamily="2" charset="-122"/>
              </a:rPr>
              <a:t>1</a:t>
            </a:r>
            <a:r>
              <a:rPr kumimoji="1" lang="zh-CN" altLang="en-US" sz="2800" b="1">
                <a:solidFill>
                  <a:srgbClr val="FF3300"/>
                </a:solidFill>
                <a:latin typeface="Times New Roman" pitchFamily="18" charset="0"/>
                <a:ea typeface="华文新魏" pitchFamily="2" charset="-122"/>
              </a:rPr>
              <a:t>。</a:t>
            </a:r>
          </a:p>
        </p:txBody>
      </p:sp>
      <p:sp>
        <p:nvSpPr>
          <p:cNvPr id="6" name="Text Box 7">
            <a:extLst>
              <a:ext uri="{FF2B5EF4-FFF2-40B4-BE49-F238E27FC236}">
                <a16:creationId xmlns:a16="http://schemas.microsoft.com/office/drawing/2014/main" id="{79FCD8E2-4A77-4ED3-BBB8-AA61AE287AFD}"/>
              </a:ext>
            </a:extLst>
          </p:cNvPr>
          <p:cNvSpPr txBox="1">
            <a:spLocks noChangeArrowheads="1"/>
          </p:cNvSpPr>
          <p:nvPr/>
        </p:nvSpPr>
        <p:spPr bwMode="auto">
          <a:xfrm>
            <a:off x="1055688" y="4413250"/>
            <a:ext cx="63563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a:t>
            </a:r>
            <a:r>
              <a:rPr kumimoji="1" lang="en-US" altLang="zh-CN" sz="2400" b="1">
                <a:latin typeface="Times New Roman" pitchFamily="18" charset="0"/>
                <a:ea typeface="华文新魏" pitchFamily="2" charset="-122"/>
              </a:rPr>
              <a:t>69DA H </a:t>
            </a:r>
            <a:r>
              <a:rPr kumimoji="1" lang="zh-CN" altLang="en-US" sz="2400" b="1">
                <a:latin typeface="Times New Roman" pitchFamily="18" charset="0"/>
                <a:ea typeface="华文新魏" pitchFamily="2" charset="-122"/>
              </a:rPr>
              <a:t>的相反数是           </a:t>
            </a:r>
            <a:r>
              <a:rPr kumimoji="1" lang="en-US" altLang="zh-CN" sz="2400" b="1">
                <a:latin typeface="Times New Roman" pitchFamily="18" charset="0"/>
                <a:ea typeface="华文新魏" pitchFamily="2" charset="-122"/>
              </a:rPr>
              <a:t>69DA H,</a:t>
            </a:r>
          </a:p>
          <a:p>
            <a:pPr eaLnBrk="1" hangingPunct="1"/>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对应的二进制是  </a:t>
            </a:r>
            <a:r>
              <a:rPr kumimoji="1" lang="en-US" altLang="zh-CN" sz="2400" b="1">
                <a:latin typeface="Times New Roman" pitchFamily="18" charset="0"/>
                <a:ea typeface="华文新魏" pitchFamily="2" charset="-122"/>
              </a:rPr>
              <a:t>0110 1001 1101 1010 B,</a:t>
            </a:r>
          </a:p>
          <a:p>
            <a:pPr eaLnBrk="1" hangingPunct="1"/>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逐位求反              </a:t>
            </a:r>
            <a:r>
              <a:rPr kumimoji="1" lang="en-US" altLang="zh-CN" sz="2400" b="1">
                <a:latin typeface="Times New Roman" pitchFamily="18" charset="0"/>
                <a:ea typeface="华文新魏" pitchFamily="2" charset="-122"/>
              </a:rPr>
              <a:t>1001 0110 0010 0101 B</a:t>
            </a:r>
          </a:p>
          <a:p>
            <a:pPr eaLnBrk="1" hangingPunct="1"/>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加</a:t>
            </a:r>
            <a:r>
              <a:rPr kumimoji="1" lang="en-US" altLang="zh-CN" sz="2400" b="1">
                <a:latin typeface="Times New Roman" pitchFamily="18" charset="0"/>
                <a:ea typeface="华文新魏" pitchFamily="2" charset="-122"/>
              </a:rPr>
              <a:t>1</a:t>
            </a:r>
            <a:r>
              <a:rPr kumimoji="1" lang="zh-CN" altLang="en-US" sz="2400" b="1">
                <a:latin typeface="Times New Roman" pitchFamily="18" charset="0"/>
                <a:ea typeface="华文新魏" pitchFamily="2" charset="-122"/>
              </a:rPr>
              <a:t>后：                </a:t>
            </a:r>
            <a:r>
              <a:rPr kumimoji="1" lang="en-US" altLang="zh-CN" sz="2400" b="1">
                <a:latin typeface="Times New Roman" pitchFamily="18" charset="0"/>
                <a:ea typeface="华文新魏" pitchFamily="2" charset="-122"/>
              </a:rPr>
              <a:t>1001 0110 0010 0110 B</a:t>
            </a:r>
          </a:p>
          <a:p>
            <a:pPr eaLnBrk="1" hangingPunct="1"/>
            <a:r>
              <a:rPr kumimoji="1" lang="en-US" altLang="zh-CN" sz="2400" b="1">
                <a:latin typeface="Times New Roman" pitchFamily="18" charset="0"/>
                <a:ea typeface="华文新魏" pitchFamily="2" charset="-122"/>
              </a:rPr>
              <a:t>            [ -69DAH]</a:t>
            </a:r>
            <a:r>
              <a:rPr kumimoji="1" lang="zh-CN" altLang="en-US" sz="2400" b="1">
                <a:latin typeface="Times New Roman" pitchFamily="18" charset="0"/>
                <a:ea typeface="华文新魏" pitchFamily="2" charset="-122"/>
              </a:rPr>
              <a:t>补 ＝   </a:t>
            </a:r>
            <a:r>
              <a:rPr kumimoji="1" lang="en-US" altLang="zh-CN" sz="2400" b="1">
                <a:latin typeface="Times New Roman" pitchFamily="18" charset="0"/>
                <a:ea typeface="华文新魏" pitchFamily="2" charset="-122"/>
              </a:rPr>
              <a:t>9      6       2        6   H    </a:t>
            </a:r>
          </a:p>
        </p:txBody>
      </p:sp>
      <p:sp>
        <p:nvSpPr>
          <p:cNvPr id="7" name="Text Box 5">
            <a:extLst>
              <a:ext uri="{FF2B5EF4-FFF2-40B4-BE49-F238E27FC236}">
                <a16:creationId xmlns:a16="http://schemas.microsoft.com/office/drawing/2014/main" id="{841EDCF5-3D8F-468B-9C83-C3DAB470B5D9}"/>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extLst>
      <p:ext uri="{BB962C8B-B14F-4D97-AF65-F5344CB8AC3E}">
        <p14:creationId xmlns:p14="http://schemas.microsoft.com/office/powerpoint/2010/main" val="1108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C20EBACD-426A-4C89-947D-9C798BFA7C69}"/>
              </a:ext>
            </a:extLst>
          </p:cNvPr>
          <p:cNvSpPr txBox="1">
            <a:spLocks noChangeArrowheads="1"/>
          </p:cNvSpPr>
          <p:nvPr/>
        </p:nvSpPr>
        <p:spPr bwMode="auto">
          <a:xfrm>
            <a:off x="668338" y="1541463"/>
            <a:ext cx="5929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设 </a:t>
            </a:r>
            <a:r>
              <a:rPr kumimoji="1" lang="en-US" altLang="zh-CN" sz="2400" b="1">
                <a:latin typeface="Times New Roman" pitchFamily="18" charset="0"/>
                <a:ea typeface="华文新魏" pitchFamily="2" charset="-122"/>
              </a:rPr>
              <a:t>n =16,    — 69DA H </a:t>
            </a:r>
            <a:r>
              <a:rPr kumimoji="1" lang="zh-CN" altLang="en-US" sz="2400" b="1">
                <a:latin typeface="Times New Roman" pitchFamily="18" charset="0"/>
                <a:ea typeface="华文新魏" pitchFamily="2" charset="-122"/>
              </a:rPr>
              <a:t>的补码表示是多少？</a:t>
            </a:r>
          </a:p>
        </p:txBody>
      </p:sp>
      <p:sp>
        <p:nvSpPr>
          <p:cNvPr id="4" name="Text Box 4">
            <a:extLst>
              <a:ext uri="{FF2B5EF4-FFF2-40B4-BE49-F238E27FC236}">
                <a16:creationId xmlns:a16="http://schemas.microsoft.com/office/drawing/2014/main" id="{1383F93F-0F85-4A3D-972D-D1F05593A67F}"/>
              </a:ext>
            </a:extLst>
          </p:cNvPr>
          <p:cNvSpPr txBox="1">
            <a:spLocks noChangeArrowheads="1"/>
          </p:cNvSpPr>
          <p:nvPr/>
        </p:nvSpPr>
        <p:spPr bwMode="auto">
          <a:xfrm>
            <a:off x="468313" y="2478088"/>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观察： 二进制数        </a:t>
            </a:r>
            <a:r>
              <a:rPr kumimoji="1" lang="en-US" altLang="zh-CN" sz="2800" b="1">
                <a:latin typeface="Times New Roman" pitchFamily="18" charset="0"/>
                <a:ea typeface="华文新魏" pitchFamily="2" charset="-122"/>
              </a:rPr>
              <a:t>0110  1001  1101  1010 B</a:t>
            </a:r>
          </a:p>
          <a:p>
            <a:pPr eaLnBrk="1" hangingPunct="1"/>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逐位求反        </a:t>
            </a:r>
            <a:r>
              <a:rPr kumimoji="1" lang="en-US" altLang="zh-CN" sz="2800" b="1">
                <a:latin typeface="Times New Roman" pitchFamily="18" charset="0"/>
                <a:ea typeface="华文新魏" pitchFamily="2" charset="-122"/>
              </a:rPr>
              <a:t>1001  0110  0010  0101 B</a:t>
            </a:r>
            <a:r>
              <a:rPr kumimoji="1" lang="en-US" altLang="zh-CN" sz="2400" b="1">
                <a:latin typeface="Times New Roman" pitchFamily="18" charset="0"/>
                <a:ea typeface="华文新魏" pitchFamily="2" charset="-122"/>
              </a:rPr>
              <a:t>            </a:t>
            </a:r>
          </a:p>
        </p:txBody>
      </p:sp>
      <p:sp>
        <p:nvSpPr>
          <p:cNvPr id="5" name="Text Box 5">
            <a:extLst>
              <a:ext uri="{FF2B5EF4-FFF2-40B4-BE49-F238E27FC236}">
                <a16:creationId xmlns:a16="http://schemas.microsoft.com/office/drawing/2014/main" id="{BD0102B7-74B8-42F8-A1ED-8944296984EC}"/>
              </a:ext>
            </a:extLst>
          </p:cNvPr>
          <p:cNvSpPr txBox="1">
            <a:spLocks noChangeArrowheads="1"/>
          </p:cNvSpPr>
          <p:nvPr/>
        </p:nvSpPr>
        <p:spPr bwMode="auto">
          <a:xfrm>
            <a:off x="755650" y="3941763"/>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对</a:t>
            </a:r>
            <a:r>
              <a:rPr kumimoji="1" lang="en-US" altLang="zh-CN" sz="2400" b="1">
                <a:latin typeface="Times New Roman" pitchFamily="18" charset="0"/>
                <a:ea typeface="华文新魏" pitchFamily="2" charset="-122"/>
              </a:rPr>
              <a:t>16</a:t>
            </a:r>
            <a:r>
              <a:rPr kumimoji="1" lang="zh-CN" altLang="en-US" sz="2400" b="1">
                <a:latin typeface="Times New Roman" pitchFamily="18" charset="0"/>
                <a:ea typeface="华文新魏" pitchFamily="2" charset="-122"/>
              </a:rPr>
              <a:t>进制数的直接求反方法：</a:t>
            </a:r>
          </a:p>
        </p:txBody>
      </p:sp>
      <p:sp>
        <p:nvSpPr>
          <p:cNvPr id="6" name="Text Box 6">
            <a:extLst>
              <a:ext uri="{FF2B5EF4-FFF2-40B4-BE49-F238E27FC236}">
                <a16:creationId xmlns:a16="http://schemas.microsoft.com/office/drawing/2014/main" id="{1395BFAB-A376-46ED-95F0-B81D0BF9696B}"/>
              </a:ext>
            </a:extLst>
          </p:cNvPr>
          <p:cNvSpPr txBox="1">
            <a:spLocks noChangeArrowheads="1"/>
          </p:cNvSpPr>
          <p:nvPr/>
        </p:nvSpPr>
        <p:spPr bwMode="auto">
          <a:xfrm>
            <a:off x="1517650" y="4502150"/>
            <a:ext cx="168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Times New Roman" pitchFamily="18" charset="0"/>
                <a:ea typeface="华文新魏" pitchFamily="2" charset="-122"/>
              </a:rPr>
              <a:t>6 9 D A H</a:t>
            </a:r>
          </a:p>
        </p:txBody>
      </p:sp>
      <p:sp>
        <p:nvSpPr>
          <p:cNvPr id="7" name="Text Box 7">
            <a:extLst>
              <a:ext uri="{FF2B5EF4-FFF2-40B4-BE49-F238E27FC236}">
                <a16:creationId xmlns:a16="http://schemas.microsoft.com/office/drawing/2014/main" id="{31723DC5-6371-492C-8871-173DB763A5A1}"/>
              </a:ext>
            </a:extLst>
          </p:cNvPr>
          <p:cNvSpPr txBox="1">
            <a:spLocks noChangeArrowheads="1"/>
          </p:cNvSpPr>
          <p:nvPr/>
        </p:nvSpPr>
        <p:spPr bwMode="auto">
          <a:xfrm>
            <a:off x="831850" y="485616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a:t>
            </a:r>
          </a:p>
        </p:txBody>
      </p:sp>
      <p:sp>
        <p:nvSpPr>
          <p:cNvPr id="8" name="Line 8">
            <a:extLst>
              <a:ext uri="{FF2B5EF4-FFF2-40B4-BE49-F238E27FC236}">
                <a16:creationId xmlns:a16="http://schemas.microsoft.com/office/drawing/2014/main" id="{E2BE2ECB-E207-48B9-91E4-229B11A49A57}"/>
              </a:ext>
            </a:extLst>
          </p:cNvPr>
          <p:cNvSpPr>
            <a:spLocks noChangeShapeType="1"/>
          </p:cNvSpPr>
          <p:nvPr/>
        </p:nvSpPr>
        <p:spPr bwMode="auto">
          <a:xfrm>
            <a:off x="847725" y="5343525"/>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9">
            <a:extLst>
              <a:ext uri="{FF2B5EF4-FFF2-40B4-BE49-F238E27FC236}">
                <a16:creationId xmlns:a16="http://schemas.microsoft.com/office/drawing/2014/main" id="{E8D2E376-5A77-423B-A43D-C99AD3BA967F}"/>
              </a:ext>
            </a:extLst>
          </p:cNvPr>
          <p:cNvSpPr txBox="1">
            <a:spLocks noChangeArrowheads="1"/>
          </p:cNvSpPr>
          <p:nvPr/>
        </p:nvSpPr>
        <p:spPr bwMode="auto">
          <a:xfrm>
            <a:off x="1533525" y="5419725"/>
            <a:ext cx="177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F  F  F   F H</a:t>
            </a:r>
          </a:p>
        </p:txBody>
      </p:sp>
      <p:sp>
        <p:nvSpPr>
          <p:cNvPr id="10" name="Text Box 10">
            <a:extLst>
              <a:ext uri="{FF2B5EF4-FFF2-40B4-BE49-F238E27FC236}">
                <a16:creationId xmlns:a16="http://schemas.microsoft.com/office/drawing/2014/main" id="{F309EB0E-DDDD-49E9-A661-C4E8F9A75B2D}"/>
              </a:ext>
            </a:extLst>
          </p:cNvPr>
          <p:cNvSpPr txBox="1">
            <a:spLocks noChangeArrowheads="1"/>
          </p:cNvSpPr>
          <p:nvPr/>
        </p:nvSpPr>
        <p:spPr bwMode="auto">
          <a:xfrm>
            <a:off x="1533525" y="4856163"/>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  ?  ?   ?</a:t>
            </a:r>
          </a:p>
        </p:txBody>
      </p:sp>
      <p:sp>
        <p:nvSpPr>
          <p:cNvPr id="11" name="Text Box 11">
            <a:extLst>
              <a:ext uri="{FF2B5EF4-FFF2-40B4-BE49-F238E27FC236}">
                <a16:creationId xmlns:a16="http://schemas.microsoft.com/office/drawing/2014/main" id="{AF1C880D-A803-4DE0-8DF6-DEF3E7C3FBA3}"/>
              </a:ext>
            </a:extLst>
          </p:cNvPr>
          <p:cNvSpPr txBox="1">
            <a:spLocks noChangeArrowheads="1"/>
          </p:cNvSpPr>
          <p:nvPr/>
        </p:nvSpPr>
        <p:spPr bwMode="auto">
          <a:xfrm>
            <a:off x="3575050" y="4856163"/>
            <a:ext cx="130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(9625 H)</a:t>
            </a:r>
          </a:p>
        </p:txBody>
      </p:sp>
      <p:sp>
        <p:nvSpPr>
          <p:cNvPr id="12" name="Text Box 12">
            <a:extLst>
              <a:ext uri="{FF2B5EF4-FFF2-40B4-BE49-F238E27FC236}">
                <a16:creationId xmlns:a16="http://schemas.microsoft.com/office/drawing/2014/main" id="{05594C8E-B7CB-47BE-B86B-16D377509E8F}"/>
              </a:ext>
            </a:extLst>
          </p:cNvPr>
          <p:cNvSpPr txBox="1">
            <a:spLocks noChangeArrowheads="1"/>
          </p:cNvSpPr>
          <p:nvPr/>
        </p:nvSpPr>
        <p:spPr bwMode="auto">
          <a:xfrm>
            <a:off x="5219700" y="4365625"/>
            <a:ext cx="3276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设 </a:t>
            </a:r>
            <a:r>
              <a:rPr kumimoji="1" lang="en-US" altLang="zh-CN" sz="2400" b="1">
                <a:latin typeface="Times New Roman" pitchFamily="18" charset="0"/>
                <a:ea typeface="华文新魏" pitchFamily="2" charset="-122"/>
              </a:rPr>
              <a:t>n =32, —69DAH </a:t>
            </a:r>
            <a:r>
              <a:rPr kumimoji="1" lang="zh-CN" altLang="en-US" sz="2400" b="1">
                <a:latin typeface="Times New Roman" pitchFamily="18" charset="0"/>
                <a:ea typeface="华文新魏" pitchFamily="2" charset="-122"/>
              </a:rPr>
              <a:t>的补码表示是多少？</a:t>
            </a:r>
          </a:p>
        </p:txBody>
      </p:sp>
      <p:sp>
        <p:nvSpPr>
          <p:cNvPr id="13" name="Text Box 13">
            <a:extLst>
              <a:ext uri="{FF2B5EF4-FFF2-40B4-BE49-F238E27FC236}">
                <a16:creationId xmlns:a16="http://schemas.microsoft.com/office/drawing/2014/main" id="{602A80CC-F8A8-4B7D-8DE9-235B275EDDF0}"/>
              </a:ext>
            </a:extLst>
          </p:cNvPr>
          <p:cNvSpPr txBox="1">
            <a:spLocks noChangeArrowheads="1"/>
          </p:cNvSpPr>
          <p:nvPr/>
        </p:nvSpPr>
        <p:spPr bwMode="auto">
          <a:xfrm>
            <a:off x="5495925" y="5300663"/>
            <a:ext cx="177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FFFF9626H</a:t>
            </a:r>
          </a:p>
        </p:txBody>
      </p:sp>
      <p:sp>
        <p:nvSpPr>
          <p:cNvPr id="14" name="Rectangle 14">
            <a:extLst>
              <a:ext uri="{FF2B5EF4-FFF2-40B4-BE49-F238E27FC236}">
                <a16:creationId xmlns:a16="http://schemas.microsoft.com/office/drawing/2014/main" id="{7876FE98-8EE0-4CCE-B600-7018A5109B00}"/>
              </a:ext>
            </a:extLst>
          </p:cNvPr>
          <p:cNvSpPr>
            <a:spLocks noChangeArrowheads="1"/>
          </p:cNvSpPr>
          <p:nvPr/>
        </p:nvSpPr>
        <p:spPr bwMode="auto">
          <a:xfrm>
            <a:off x="812800" y="1901825"/>
            <a:ext cx="370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b="1">
                <a:latin typeface="Times New Roman" pitchFamily="18" charset="0"/>
                <a:ea typeface="华文新魏" pitchFamily="2" charset="-122"/>
              </a:rPr>
              <a:t>[ -69DAH]</a:t>
            </a:r>
            <a:r>
              <a:rPr kumimoji="1" lang="zh-CN" altLang="en-US" sz="2400" b="1">
                <a:latin typeface="Times New Roman" pitchFamily="18" charset="0"/>
                <a:ea typeface="华文新魏" pitchFamily="2" charset="-122"/>
              </a:rPr>
              <a:t>补 ＝  </a:t>
            </a:r>
            <a:r>
              <a:rPr kumimoji="1" lang="en-US" altLang="zh-CN" sz="2400" b="1">
                <a:latin typeface="Times New Roman" pitchFamily="18" charset="0"/>
                <a:ea typeface="华文新魏" pitchFamily="2" charset="-122"/>
              </a:rPr>
              <a:t>9  6 2 6 H</a:t>
            </a:r>
          </a:p>
        </p:txBody>
      </p:sp>
      <p:sp>
        <p:nvSpPr>
          <p:cNvPr id="15" name="Text Box 15">
            <a:extLst>
              <a:ext uri="{FF2B5EF4-FFF2-40B4-BE49-F238E27FC236}">
                <a16:creationId xmlns:a16="http://schemas.microsoft.com/office/drawing/2014/main" id="{55E2F13C-07A9-4438-A75C-37F93568549C}"/>
              </a:ext>
            </a:extLst>
          </p:cNvPr>
          <p:cNvSpPr txBox="1">
            <a:spLocks noChangeArrowheads="1"/>
          </p:cNvSpPr>
          <p:nvPr/>
        </p:nvSpPr>
        <p:spPr bwMode="auto">
          <a:xfrm>
            <a:off x="1531938" y="3341688"/>
            <a:ext cx="58054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它们的和：    </a:t>
            </a:r>
            <a:r>
              <a:rPr kumimoji="1" lang="en-US" altLang="zh-CN" sz="2800" b="1">
                <a:latin typeface="Times New Roman" pitchFamily="18" charset="0"/>
                <a:ea typeface="华文新魏" pitchFamily="2" charset="-122"/>
              </a:rPr>
              <a:t>1111  1111  1111  1111  B</a:t>
            </a:r>
          </a:p>
        </p:txBody>
      </p:sp>
      <p:sp>
        <p:nvSpPr>
          <p:cNvPr id="16" name="Text Box 16">
            <a:extLst>
              <a:ext uri="{FF2B5EF4-FFF2-40B4-BE49-F238E27FC236}">
                <a16:creationId xmlns:a16="http://schemas.microsoft.com/office/drawing/2014/main" id="{01B004A3-DAFA-4E50-8B06-F01509594255}"/>
              </a:ext>
            </a:extLst>
          </p:cNvPr>
          <p:cNvSpPr txBox="1">
            <a:spLocks noChangeArrowheads="1"/>
          </p:cNvSpPr>
          <p:nvPr/>
        </p:nvSpPr>
        <p:spPr bwMode="auto">
          <a:xfrm>
            <a:off x="684213" y="5805488"/>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FF3300"/>
                </a:solidFill>
                <a:latin typeface="Times New Roman" pitchFamily="18" charset="0"/>
                <a:ea typeface="华文新魏" pitchFamily="2" charset="-122"/>
              </a:rPr>
              <a:t>一个二进制数的补码表示中，其最高位（即符号位）向左扩展若干位后，得到的仍然是该数的补码。</a:t>
            </a:r>
          </a:p>
        </p:txBody>
      </p:sp>
      <p:sp>
        <p:nvSpPr>
          <p:cNvPr id="17" name="Text Box 5">
            <a:extLst>
              <a:ext uri="{FF2B5EF4-FFF2-40B4-BE49-F238E27FC236}">
                <a16:creationId xmlns:a16="http://schemas.microsoft.com/office/drawing/2014/main" id="{9395AF3E-A8A4-4B1A-9E84-77C14A049774}"/>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extLst>
      <p:ext uri="{BB962C8B-B14F-4D97-AF65-F5344CB8AC3E}">
        <p14:creationId xmlns:p14="http://schemas.microsoft.com/office/powerpoint/2010/main" val="364991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amond(i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808A8A18-AB8F-4B87-9B3E-78B8A69DF8FD}"/>
              </a:ext>
            </a:extLst>
          </p:cNvPr>
          <p:cNvSpPr txBox="1">
            <a:spLocks noChangeArrowheads="1"/>
          </p:cNvSpPr>
          <p:nvPr/>
        </p:nvSpPr>
        <p:spPr bwMode="auto">
          <a:xfrm>
            <a:off x="668338" y="1541463"/>
            <a:ext cx="5929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设 </a:t>
            </a:r>
            <a:r>
              <a:rPr kumimoji="1" lang="en-US" altLang="zh-CN" sz="2400" b="1">
                <a:latin typeface="Times New Roman" pitchFamily="18" charset="0"/>
                <a:ea typeface="华文新魏" pitchFamily="2" charset="-122"/>
              </a:rPr>
              <a:t>n =16,    — 69DA H </a:t>
            </a:r>
            <a:r>
              <a:rPr kumimoji="1" lang="zh-CN" altLang="en-US" sz="2400" b="1">
                <a:latin typeface="Times New Roman" pitchFamily="18" charset="0"/>
                <a:ea typeface="华文新魏" pitchFamily="2" charset="-122"/>
              </a:rPr>
              <a:t>的补码表示是多少？</a:t>
            </a:r>
          </a:p>
        </p:txBody>
      </p:sp>
      <p:sp>
        <p:nvSpPr>
          <p:cNvPr id="4" name="Text Box 6">
            <a:extLst>
              <a:ext uri="{FF2B5EF4-FFF2-40B4-BE49-F238E27FC236}">
                <a16:creationId xmlns:a16="http://schemas.microsoft.com/office/drawing/2014/main" id="{A25730EA-940A-4861-814C-575866B090F8}"/>
              </a:ext>
            </a:extLst>
          </p:cNvPr>
          <p:cNvSpPr txBox="1">
            <a:spLocks noChangeArrowheads="1"/>
          </p:cNvSpPr>
          <p:nvPr/>
        </p:nvSpPr>
        <p:spPr bwMode="auto">
          <a:xfrm>
            <a:off x="1603797" y="2615058"/>
            <a:ext cx="168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dirty="0">
                <a:latin typeface="Times New Roman" pitchFamily="18" charset="0"/>
                <a:ea typeface="华文新魏" pitchFamily="2" charset="-122"/>
              </a:rPr>
              <a:t>6 9 D A H</a:t>
            </a:r>
          </a:p>
        </p:txBody>
      </p:sp>
      <p:sp>
        <p:nvSpPr>
          <p:cNvPr id="5" name="Text Box 7">
            <a:extLst>
              <a:ext uri="{FF2B5EF4-FFF2-40B4-BE49-F238E27FC236}">
                <a16:creationId xmlns:a16="http://schemas.microsoft.com/office/drawing/2014/main" id="{A764DE0E-D9F2-4E2F-9DB1-30E7CACA92D5}"/>
              </a:ext>
            </a:extLst>
          </p:cNvPr>
          <p:cNvSpPr txBox="1">
            <a:spLocks noChangeArrowheads="1"/>
          </p:cNvSpPr>
          <p:nvPr/>
        </p:nvSpPr>
        <p:spPr bwMode="auto">
          <a:xfrm>
            <a:off x="917997" y="2969071"/>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a:t>
            </a:r>
          </a:p>
        </p:txBody>
      </p:sp>
      <p:sp>
        <p:nvSpPr>
          <p:cNvPr id="6" name="Line 8">
            <a:extLst>
              <a:ext uri="{FF2B5EF4-FFF2-40B4-BE49-F238E27FC236}">
                <a16:creationId xmlns:a16="http://schemas.microsoft.com/office/drawing/2014/main" id="{5FECEFE0-3206-4F5A-A7AF-C837A31B6062}"/>
              </a:ext>
            </a:extLst>
          </p:cNvPr>
          <p:cNvSpPr>
            <a:spLocks noChangeShapeType="1"/>
          </p:cNvSpPr>
          <p:nvPr/>
        </p:nvSpPr>
        <p:spPr bwMode="auto">
          <a:xfrm>
            <a:off x="933872" y="3456433"/>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9">
            <a:extLst>
              <a:ext uri="{FF2B5EF4-FFF2-40B4-BE49-F238E27FC236}">
                <a16:creationId xmlns:a16="http://schemas.microsoft.com/office/drawing/2014/main" id="{0F3486AD-0D20-4809-9F65-6722AF5829A2}"/>
              </a:ext>
            </a:extLst>
          </p:cNvPr>
          <p:cNvSpPr txBox="1">
            <a:spLocks noChangeArrowheads="1"/>
          </p:cNvSpPr>
          <p:nvPr/>
        </p:nvSpPr>
        <p:spPr bwMode="auto">
          <a:xfrm>
            <a:off x="1619672" y="3532633"/>
            <a:ext cx="177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F  F  F   F H</a:t>
            </a:r>
          </a:p>
        </p:txBody>
      </p:sp>
      <p:sp>
        <p:nvSpPr>
          <p:cNvPr id="8" name="Text Box 10">
            <a:extLst>
              <a:ext uri="{FF2B5EF4-FFF2-40B4-BE49-F238E27FC236}">
                <a16:creationId xmlns:a16="http://schemas.microsoft.com/office/drawing/2014/main" id="{0EA22284-9A1A-4C26-A561-A1FEEE40B87F}"/>
              </a:ext>
            </a:extLst>
          </p:cNvPr>
          <p:cNvSpPr txBox="1">
            <a:spLocks noChangeArrowheads="1"/>
          </p:cNvSpPr>
          <p:nvPr/>
        </p:nvSpPr>
        <p:spPr bwMode="auto">
          <a:xfrm>
            <a:off x="1619672" y="2969071"/>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  ?  ?   ?</a:t>
            </a:r>
          </a:p>
        </p:txBody>
      </p:sp>
      <p:sp>
        <p:nvSpPr>
          <p:cNvPr id="9" name="Text Box 11">
            <a:extLst>
              <a:ext uri="{FF2B5EF4-FFF2-40B4-BE49-F238E27FC236}">
                <a16:creationId xmlns:a16="http://schemas.microsoft.com/office/drawing/2014/main" id="{C3656B59-D4D6-4782-A6BB-074C4599D942}"/>
              </a:ext>
            </a:extLst>
          </p:cNvPr>
          <p:cNvSpPr txBox="1">
            <a:spLocks noChangeArrowheads="1"/>
          </p:cNvSpPr>
          <p:nvPr/>
        </p:nvSpPr>
        <p:spPr bwMode="auto">
          <a:xfrm>
            <a:off x="3661197" y="2969071"/>
            <a:ext cx="130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(9625 H)</a:t>
            </a:r>
          </a:p>
        </p:txBody>
      </p:sp>
      <p:sp>
        <p:nvSpPr>
          <p:cNvPr id="10" name="Rectangle 14">
            <a:extLst>
              <a:ext uri="{FF2B5EF4-FFF2-40B4-BE49-F238E27FC236}">
                <a16:creationId xmlns:a16="http://schemas.microsoft.com/office/drawing/2014/main" id="{7026BEB3-3A5C-4359-96B4-CA97E996F28F}"/>
              </a:ext>
            </a:extLst>
          </p:cNvPr>
          <p:cNvSpPr>
            <a:spLocks noChangeArrowheads="1"/>
          </p:cNvSpPr>
          <p:nvPr/>
        </p:nvSpPr>
        <p:spPr bwMode="auto">
          <a:xfrm>
            <a:off x="812800" y="1901825"/>
            <a:ext cx="370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b="1" dirty="0">
                <a:latin typeface="Times New Roman" pitchFamily="18" charset="0"/>
                <a:ea typeface="华文新魏" pitchFamily="2" charset="-122"/>
              </a:rPr>
              <a:t>[ -69DAH]</a:t>
            </a:r>
            <a:r>
              <a:rPr kumimoji="1" lang="zh-CN" altLang="en-US" sz="2400" b="1" dirty="0">
                <a:latin typeface="Times New Roman" pitchFamily="18" charset="0"/>
                <a:ea typeface="华文新魏" pitchFamily="2" charset="-122"/>
              </a:rPr>
              <a:t>补 ＝  </a:t>
            </a:r>
            <a:r>
              <a:rPr kumimoji="1" lang="en-US" altLang="zh-CN" sz="2400" b="1" dirty="0">
                <a:latin typeface="Times New Roman" pitchFamily="18" charset="0"/>
                <a:ea typeface="华文新魏" pitchFamily="2" charset="-122"/>
              </a:rPr>
              <a:t>9  6 2 6 H</a:t>
            </a:r>
          </a:p>
        </p:txBody>
      </p:sp>
      <p:sp>
        <p:nvSpPr>
          <p:cNvPr id="11" name="Rectangle 14">
            <a:extLst>
              <a:ext uri="{FF2B5EF4-FFF2-40B4-BE49-F238E27FC236}">
                <a16:creationId xmlns:a16="http://schemas.microsoft.com/office/drawing/2014/main" id="{5216B3B3-7C9A-450B-8BCF-8AB7EDF3387C}"/>
              </a:ext>
            </a:extLst>
          </p:cNvPr>
          <p:cNvSpPr>
            <a:spLocks noChangeArrowheads="1"/>
          </p:cNvSpPr>
          <p:nvPr/>
        </p:nvSpPr>
        <p:spPr bwMode="auto">
          <a:xfrm>
            <a:off x="668338" y="4077072"/>
            <a:ext cx="577587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en-US" altLang="zh-CN" sz="2400" b="1" dirty="0">
                <a:latin typeface="Times New Roman" pitchFamily="18" charset="0"/>
                <a:ea typeface="华文新魏" pitchFamily="2" charset="-122"/>
              </a:rPr>
              <a:t>6 9 D AH + 9 6 2 5 H</a:t>
            </a:r>
            <a:r>
              <a:rPr kumimoji="1" lang="zh-CN" altLang="en-US" sz="2400" b="1" dirty="0">
                <a:latin typeface="Times New Roman" pitchFamily="18" charset="0"/>
                <a:ea typeface="华文新魏" pitchFamily="2" charset="-122"/>
              </a:rPr>
              <a:t>＝ </a:t>
            </a:r>
            <a:r>
              <a:rPr kumimoji="1" lang="en-US" altLang="zh-CN" sz="2400" b="1" dirty="0">
                <a:latin typeface="Times New Roman" pitchFamily="18" charset="0"/>
                <a:ea typeface="华文新魏" pitchFamily="2" charset="-122"/>
              </a:rPr>
              <a:t>F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H</a:t>
            </a:r>
          </a:p>
          <a:p>
            <a:pPr eaLnBrk="1" hangingPunct="1"/>
            <a:r>
              <a:rPr kumimoji="1" lang="zh-CN" altLang="en-US" sz="2400" b="1" dirty="0">
                <a:latin typeface="Times New Roman" pitchFamily="18" charset="0"/>
                <a:ea typeface="华文新魏" pitchFamily="2" charset="-122"/>
              </a:rPr>
              <a:t>  </a:t>
            </a:r>
            <a:endParaRPr kumimoji="1" lang="en-US" altLang="zh-CN" sz="2400" b="1" dirty="0">
              <a:latin typeface="Times New Roman" pitchFamily="18" charset="0"/>
              <a:ea typeface="华文新魏" pitchFamily="2" charset="-122"/>
            </a:endParaRPr>
          </a:p>
          <a:p>
            <a:pPr eaLnBrk="1" hangingPunct="1"/>
            <a:r>
              <a:rPr kumimoji="1" lang="en-US" altLang="zh-CN" sz="2400" b="1" dirty="0">
                <a:latin typeface="Times New Roman" pitchFamily="18" charset="0"/>
                <a:ea typeface="华文新魏" pitchFamily="2" charset="-122"/>
              </a:rPr>
              <a:t>6 9 D AH + 9 6 2 5 H +1 </a:t>
            </a:r>
            <a:r>
              <a:rPr kumimoji="1" lang="zh-CN" altLang="en-US" sz="2400" b="1" dirty="0">
                <a:latin typeface="Times New Roman" pitchFamily="18" charset="0"/>
                <a:ea typeface="华文新魏" pitchFamily="2" charset="-122"/>
              </a:rPr>
              <a:t> </a:t>
            </a:r>
            <a:r>
              <a:rPr kumimoji="1" lang="en-US" altLang="zh-CN" sz="2400" b="1" dirty="0">
                <a:latin typeface="Times New Roman" pitchFamily="18" charset="0"/>
                <a:ea typeface="华文新魏" pitchFamily="2" charset="-122"/>
              </a:rPr>
              <a:t>= 10000 H = 2</a:t>
            </a:r>
            <a:r>
              <a:rPr kumimoji="1" lang="en-US" altLang="zh-CN" sz="2400" b="1" baseline="30000" dirty="0">
                <a:latin typeface="Times New Roman" pitchFamily="18" charset="0"/>
                <a:ea typeface="华文新魏" pitchFamily="2" charset="-122"/>
              </a:rPr>
              <a:t>16</a:t>
            </a:r>
            <a:r>
              <a:rPr kumimoji="1" lang="zh-CN" altLang="en-US" sz="2400" b="1" dirty="0">
                <a:latin typeface="Times New Roman" pitchFamily="18" charset="0"/>
                <a:ea typeface="华文新魏" pitchFamily="2" charset="-122"/>
              </a:rPr>
              <a:t> </a:t>
            </a:r>
            <a:endParaRPr kumimoji="1" lang="en-US" altLang="zh-CN" sz="2400" b="1" dirty="0">
              <a:latin typeface="Times New Roman" pitchFamily="18" charset="0"/>
              <a:ea typeface="华文新魏" pitchFamily="2" charset="-122"/>
            </a:endParaRPr>
          </a:p>
          <a:p>
            <a:pPr eaLnBrk="1" hangingPunct="1"/>
            <a:endParaRPr kumimoji="1" lang="en-US" altLang="zh-CN" sz="2400" b="1" dirty="0">
              <a:latin typeface="Times New Roman" pitchFamily="18" charset="0"/>
              <a:ea typeface="华文新魏" pitchFamily="2" charset="-122"/>
            </a:endParaRPr>
          </a:p>
          <a:p>
            <a:pPr eaLnBrk="1" hangingPunct="1"/>
            <a:r>
              <a:rPr kumimoji="1" lang="en-US" altLang="zh-CN" sz="2400" b="1" dirty="0">
                <a:latin typeface="Times New Roman" pitchFamily="18" charset="0"/>
                <a:ea typeface="华文新魏" pitchFamily="2" charset="-122"/>
              </a:rPr>
              <a:t>6 9 D AH + [ -69DAH]</a:t>
            </a:r>
            <a:r>
              <a:rPr kumimoji="1" lang="zh-CN" altLang="en-US" sz="2400" b="1" dirty="0">
                <a:latin typeface="Times New Roman" pitchFamily="18" charset="0"/>
                <a:ea typeface="华文新魏" pitchFamily="2" charset="-122"/>
              </a:rPr>
              <a:t>补 </a:t>
            </a:r>
            <a:r>
              <a:rPr kumimoji="1" lang="en-US" altLang="zh-CN" sz="2400" b="1" dirty="0">
                <a:latin typeface="Times New Roman" pitchFamily="18" charset="0"/>
                <a:ea typeface="华文新魏" pitchFamily="2" charset="-122"/>
              </a:rPr>
              <a:t>=  2</a:t>
            </a:r>
            <a:r>
              <a:rPr kumimoji="1" lang="en-US" altLang="zh-CN" sz="2400" b="1" baseline="30000" dirty="0">
                <a:latin typeface="Times New Roman" pitchFamily="18" charset="0"/>
                <a:ea typeface="华文新魏" pitchFamily="2" charset="-122"/>
              </a:rPr>
              <a:t>n</a:t>
            </a:r>
            <a:r>
              <a:rPr kumimoji="1" lang="zh-CN" altLang="en-US" sz="2400" b="1" dirty="0">
                <a:latin typeface="Times New Roman" pitchFamily="18" charset="0"/>
                <a:ea typeface="华文新魏" pitchFamily="2" charset="-122"/>
              </a:rPr>
              <a:t>   </a:t>
            </a:r>
            <a:r>
              <a:rPr kumimoji="1" lang="en-US" altLang="zh-CN" sz="2400" b="1" dirty="0">
                <a:latin typeface="Times New Roman" pitchFamily="18" charset="0"/>
                <a:ea typeface="华文新魏" pitchFamily="2" charset="-122"/>
              </a:rPr>
              <a:t>(n=16)</a:t>
            </a:r>
          </a:p>
          <a:p>
            <a:pPr eaLnBrk="1" hangingPunct="1"/>
            <a:endParaRPr kumimoji="1" lang="en-US" altLang="zh-CN" sz="2400" b="1" dirty="0">
              <a:latin typeface="Times New Roman" pitchFamily="18" charset="0"/>
              <a:ea typeface="华文新魏" pitchFamily="2" charset="-122"/>
            </a:endParaRPr>
          </a:p>
          <a:p>
            <a:pPr eaLnBrk="1" hangingPunct="1"/>
            <a:r>
              <a:rPr kumimoji="1" lang="en-US" altLang="zh-CN" sz="2400" b="1" dirty="0">
                <a:solidFill>
                  <a:srgbClr val="FF0000"/>
                </a:solidFill>
                <a:latin typeface="Times New Roman" pitchFamily="18" charset="0"/>
                <a:ea typeface="华文新魏" pitchFamily="2" charset="-122"/>
              </a:rPr>
              <a:t>[ -69DAH]</a:t>
            </a:r>
            <a:r>
              <a:rPr kumimoji="1" lang="zh-CN" altLang="en-US" sz="2400" b="1" dirty="0">
                <a:solidFill>
                  <a:srgbClr val="FF0000"/>
                </a:solidFill>
                <a:latin typeface="Times New Roman" pitchFamily="18" charset="0"/>
                <a:ea typeface="华文新魏" pitchFamily="2" charset="-122"/>
              </a:rPr>
              <a:t>补 </a:t>
            </a:r>
            <a:r>
              <a:rPr kumimoji="1" lang="en-US" altLang="zh-CN" sz="2400" b="1" dirty="0">
                <a:solidFill>
                  <a:srgbClr val="FF0000"/>
                </a:solidFill>
                <a:latin typeface="Times New Roman" pitchFamily="18" charset="0"/>
                <a:ea typeface="华文新魏" pitchFamily="2" charset="-122"/>
              </a:rPr>
              <a:t>=  2</a:t>
            </a:r>
            <a:r>
              <a:rPr kumimoji="1" lang="en-US" altLang="zh-CN" sz="2400" b="1" baseline="30000" dirty="0">
                <a:solidFill>
                  <a:srgbClr val="FF0000"/>
                </a:solidFill>
                <a:latin typeface="Times New Roman" pitchFamily="18" charset="0"/>
                <a:ea typeface="华文新魏" pitchFamily="2" charset="-122"/>
              </a:rPr>
              <a:t>n </a:t>
            </a:r>
            <a:r>
              <a:rPr kumimoji="1" lang="en-US" altLang="zh-CN" sz="2400" b="1" dirty="0">
                <a:solidFill>
                  <a:srgbClr val="FF0000"/>
                </a:solidFill>
                <a:latin typeface="Times New Roman" pitchFamily="18" charset="0"/>
                <a:ea typeface="华文新魏" pitchFamily="2" charset="-122"/>
              </a:rPr>
              <a:t>  - 6 9 D AH</a:t>
            </a:r>
          </a:p>
        </p:txBody>
      </p:sp>
      <p:sp>
        <p:nvSpPr>
          <p:cNvPr id="12" name="Text Box 5">
            <a:extLst>
              <a:ext uri="{FF2B5EF4-FFF2-40B4-BE49-F238E27FC236}">
                <a16:creationId xmlns:a16="http://schemas.microsoft.com/office/drawing/2014/main" id="{FB81E2BE-451F-40C3-92D6-928DFB3DA778}"/>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extLst>
      <p:ext uri="{BB962C8B-B14F-4D97-AF65-F5344CB8AC3E}">
        <p14:creationId xmlns:p14="http://schemas.microsoft.com/office/powerpoint/2010/main" val="1916979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EBC7E41B-3D9D-4967-86EF-A081DADDA806}"/>
              </a:ext>
            </a:extLst>
          </p:cNvPr>
          <p:cNvSpPr txBox="1">
            <a:spLocks noChangeArrowheads="1"/>
          </p:cNvSpPr>
          <p:nvPr/>
        </p:nvSpPr>
        <p:spPr bwMode="auto">
          <a:xfrm>
            <a:off x="611188" y="1628775"/>
            <a:ext cx="37385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pPr>
            <a:r>
              <a:rPr kumimoji="1" lang="en-US" altLang="zh-CN" sz="2800" b="1">
                <a:latin typeface="Times New Roman" pitchFamily="18" charset="0"/>
              </a:rPr>
              <a:t> </a:t>
            </a:r>
            <a:r>
              <a:rPr kumimoji="1" lang="zh-CN" altLang="en-US" sz="2800" b="1">
                <a:solidFill>
                  <a:srgbClr val="FF3300"/>
                </a:solidFill>
                <a:latin typeface="Times New Roman" pitchFamily="18" charset="0"/>
              </a:rPr>
              <a:t>有符号数</a:t>
            </a:r>
            <a:r>
              <a:rPr kumimoji="1" lang="zh-CN" altLang="en-US" sz="2800" b="1">
                <a:latin typeface="Times New Roman" pitchFamily="18" charset="0"/>
              </a:rPr>
              <a:t>的表示范围</a:t>
            </a:r>
          </a:p>
        </p:txBody>
      </p:sp>
      <p:sp>
        <p:nvSpPr>
          <p:cNvPr id="4" name="Text Box 4">
            <a:extLst>
              <a:ext uri="{FF2B5EF4-FFF2-40B4-BE49-F238E27FC236}">
                <a16:creationId xmlns:a16="http://schemas.microsoft.com/office/drawing/2014/main" id="{2CC9601C-5B6F-4C8C-85E9-435D1E930C12}"/>
              </a:ext>
            </a:extLst>
          </p:cNvPr>
          <p:cNvSpPr txBox="1">
            <a:spLocks noChangeArrowheads="1"/>
          </p:cNvSpPr>
          <p:nvPr/>
        </p:nvSpPr>
        <p:spPr bwMode="auto">
          <a:xfrm>
            <a:off x="1233488" y="2590800"/>
            <a:ext cx="7154862"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rPr>
              <a:t>  8</a:t>
            </a:r>
            <a:r>
              <a:rPr kumimoji="1" lang="zh-CN" altLang="en-US" sz="2400" b="1">
                <a:latin typeface="Times New Roman" pitchFamily="18" charset="0"/>
              </a:rPr>
              <a:t>位补码：    </a:t>
            </a:r>
            <a:r>
              <a:rPr kumimoji="1" lang="en-US" altLang="zh-CN" sz="2400" b="1">
                <a:latin typeface="Times New Roman" pitchFamily="18" charset="0"/>
              </a:rPr>
              <a:t>80H  ---  7FH            (-128 ,127)</a:t>
            </a:r>
          </a:p>
          <a:p>
            <a:pPr eaLnBrk="1" hangingPunct="1"/>
            <a:r>
              <a:rPr kumimoji="1" lang="en-US" altLang="zh-CN" sz="2400" b="1">
                <a:latin typeface="Times New Roman" pitchFamily="18" charset="0"/>
              </a:rPr>
              <a:t>16</a:t>
            </a:r>
            <a:r>
              <a:rPr kumimoji="1" lang="zh-CN" altLang="en-US" sz="2400" b="1">
                <a:latin typeface="Times New Roman" pitchFamily="18" charset="0"/>
              </a:rPr>
              <a:t>位补码：</a:t>
            </a:r>
            <a:r>
              <a:rPr kumimoji="1" lang="en-US" altLang="zh-CN" sz="2400" b="1">
                <a:latin typeface="Times New Roman" pitchFamily="18" charset="0"/>
              </a:rPr>
              <a:t>8000H  ---  7FFFH         (-32768 , 32767)</a:t>
            </a:r>
          </a:p>
        </p:txBody>
      </p:sp>
      <p:sp>
        <p:nvSpPr>
          <p:cNvPr id="5" name="Rectangle 5">
            <a:extLst>
              <a:ext uri="{FF2B5EF4-FFF2-40B4-BE49-F238E27FC236}">
                <a16:creationId xmlns:a16="http://schemas.microsoft.com/office/drawing/2014/main" id="{28591536-2315-43F8-8AE6-A59D36E48D27}"/>
              </a:ext>
            </a:extLst>
          </p:cNvPr>
          <p:cNvSpPr>
            <a:spLocks noChangeArrowheads="1"/>
          </p:cNvSpPr>
          <p:nvPr/>
        </p:nvSpPr>
        <p:spPr bwMode="auto">
          <a:xfrm>
            <a:off x="4787900" y="3702050"/>
            <a:ext cx="2514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a:latin typeface="Times New Roman" pitchFamily="18" charset="0"/>
              </a:rPr>
              <a:t>0  1  1  1  1  1  1  1</a:t>
            </a:r>
          </a:p>
        </p:txBody>
      </p:sp>
      <p:sp>
        <p:nvSpPr>
          <p:cNvPr id="6" name="Line 6">
            <a:extLst>
              <a:ext uri="{FF2B5EF4-FFF2-40B4-BE49-F238E27FC236}">
                <a16:creationId xmlns:a16="http://schemas.microsoft.com/office/drawing/2014/main" id="{AD65A311-390F-4211-B921-EB2121B502C9}"/>
              </a:ext>
            </a:extLst>
          </p:cNvPr>
          <p:cNvSpPr>
            <a:spLocks noChangeShapeType="1"/>
          </p:cNvSpPr>
          <p:nvPr/>
        </p:nvSpPr>
        <p:spPr bwMode="auto">
          <a:xfrm>
            <a:off x="50927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7">
            <a:extLst>
              <a:ext uri="{FF2B5EF4-FFF2-40B4-BE49-F238E27FC236}">
                <a16:creationId xmlns:a16="http://schemas.microsoft.com/office/drawing/2014/main" id="{07B3DBB6-9210-4A75-9148-47DE964B22A9}"/>
              </a:ext>
            </a:extLst>
          </p:cNvPr>
          <p:cNvSpPr>
            <a:spLocks noChangeShapeType="1"/>
          </p:cNvSpPr>
          <p:nvPr/>
        </p:nvSpPr>
        <p:spPr bwMode="auto">
          <a:xfrm>
            <a:off x="54737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a:extLst>
              <a:ext uri="{FF2B5EF4-FFF2-40B4-BE49-F238E27FC236}">
                <a16:creationId xmlns:a16="http://schemas.microsoft.com/office/drawing/2014/main" id="{6D4AAEFE-94E8-4875-8CAB-F3DBFF65A039}"/>
              </a:ext>
            </a:extLst>
          </p:cNvPr>
          <p:cNvSpPr>
            <a:spLocks noChangeShapeType="1"/>
          </p:cNvSpPr>
          <p:nvPr/>
        </p:nvSpPr>
        <p:spPr bwMode="auto">
          <a:xfrm>
            <a:off x="57785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9">
            <a:extLst>
              <a:ext uri="{FF2B5EF4-FFF2-40B4-BE49-F238E27FC236}">
                <a16:creationId xmlns:a16="http://schemas.microsoft.com/office/drawing/2014/main" id="{93070FF5-0881-4ABF-99BF-D2C9F173D8F2}"/>
              </a:ext>
            </a:extLst>
          </p:cNvPr>
          <p:cNvSpPr>
            <a:spLocks noChangeShapeType="1"/>
          </p:cNvSpPr>
          <p:nvPr/>
        </p:nvSpPr>
        <p:spPr bwMode="auto">
          <a:xfrm>
            <a:off x="60071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0">
            <a:extLst>
              <a:ext uri="{FF2B5EF4-FFF2-40B4-BE49-F238E27FC236}">
                <a16:creationId xmlns:a16="http://schemas.microsoft.com/office/drawing/2014/main" id="{2595B2D8-6A04-4AEF-8D0F-DE417F9FA947}"/>
              </a:ext>
            </a:extLst>
          </p:cNvPr>
          <p:cNvSpPr>
            <a:spLocks noChangeShapeType="1"/>
          </p:cNvSpPr>
          <p:nvPr/>
        </p:nvSpPr>
        <p:spPr bwMode="auto">
          <a:xfrm>
            <a:off x="63119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1">
            <a:extLst>
              <a:ext uri="{FF2B5EF4-FFF2-40B4-BE49-F238E27FC236}">
                <a16:creationId xmlns:a16="http://schemas.microsoft.com/office/drawing/2014/main" id="{8269A8F5-9E69-4D12-8041-A0EBC9C14841}"/>
              </a:ext>
            </a:extLst>
          </p:cNvPr>
          <p:cNvSpPr>
            <a:spLocks noChangeShapeType="1"/>
          </p:cNvSpPr>
          <p:nvPr/>
        </p:nvSpPr>
        <p:spPr bwMode="auto">
          <a:xfrm>
            <a:off x="66167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2">
            <a:extLst>
              <a:ext uri="{FF2B5EF4-FFF2-40B4-BE49-F238E27FC236}">
                <a16:creationId xmlns:a16="http://schemas.microsoft.com/office/drawing/2014/main" id="{35A5ECCF-97B6-4D86-B513-1A9A0A0667E0}"/>
              </a:ext>
            </a:extLst>
          </p:cNvPr>
          <p:cNvSpPr>
            <a:spLocks noChangeShapeType="1"/>
          </p:cNvSpPr>
          <p:nvPr/>
        </p:nvSpPr>
        <p:spPr bwMode="auto">
          <a:xfrm>
            <a:off x="69215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13">
            <a:extLst>
              <a:ext uri="{FF2B5EF4-FFF2-40B4-BE49-F238E27FC236}">
                <a16:creationId xmlns:a16="http://schemas.microsoft.com/office/drawing/2014/main" id="{C869F5C8-238D-40AC-A667-3E59D247F82A}"/>
              </a:ext>
            </a:extLst>
          </p:cNvPr>
          <p:cNvSpPr>
            <a:spLocks noChangeArrowheads="1"/>
          </p:cNvSpPr>
          <p:nvPr/>
        </p:nvSpPr>
        <p:spPr bwMode="auto">
          <a:xfrm>
            <a:off x="1663700" y="3702050"/>
            <a:ext cx="2514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a:latin typeface="Times New Roman" pitchFamily="18" charset="0"/>
              </a:rPr>
              <a:t>0  0  0  0  0  0  0  1</a:t>
            </a:r>
          </a:p>
        </p:txBody>
      </p:sp>
      <p:sp>
        <p:nvSpPr>
          <p:cNvPr id="14" name="Line 14">
            <a:extLst>
              <a:ext uri="{FF2B5EF4-FFF2-40B4-BE49-F238E27FC236}">
                <a16:creationId xmlns:a16="http://schemas.microsoft.com/office/drawing/2014/main" id="{AC391BEE-9032-40D3-9ACC-586F8FF7685D}"/>
              </a:ext>
            </a:extLst>
          </p:cNvPr>
          <p:cNvSpPr>
            <a:spLocks noChangeShapeType="1"/>
          </p:cNvSpPr>
          <p:nvPr/>
        </p:nvSpPr>
        <p:spPr bwMode="auto">
          <a:xfrm>
            <a:off x="19685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a:extLst>
              <a:ext uri="{FF2B5EF4-FFF2-40B4-BE49-F238E27FC236}">
                <a16:creationId xmlns:a16="http://schemas.microsoft.com/office/drawing/2014/main" id="{6F64B32C-0819-4A12-B191-EFAFACF11303}"/>
              </a:ext>
            </a:extLst>
          </p:cNvPr>
          <p:cNvSpPr>
            <a:spLocks noChangeShapeType="1"/>
          </p:cNvSpPr>
          <p:nvPr/>
        </p:nvSpPr>
        <p:spPr bwMode="auto">
          <a:xfrm>
            <a:off x="23495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6">
            <a:extLst>
              <a:ext uri="{FF2B5EF4-FFF2-40B4-BE49-F238E27FC236}">
                <a16:creationId xmlns:a16="http://schemas.microsoft.com/office/drawing/2014/main" id="{FEE3F8FD-CC57-4FE3-8A9E-ECF972E9FE50}"/>
              </a:ext>
            </a:extLst>
          </p:cNvPr>
          <p:cNvSpPr>
            <a:spLocks noChangeShapeType="1"/>
          </p:cNvSpPr>
          <p:nvPr/>
        </p:nvSpPr>
        <p:spPr bwMode="auto">
          <a:xfrm>
            <a:off x="28829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7">
            <a:extLst>
              <a:ext uri="{FF2B5EF4-FFF2-40B4-BE49-F238E27FC236}">
                <a16:creationId xmlns:a16="http://schemas.microsoft.com/office/drawing/2014/main" id="{832695A7-E6C5-4004-A8C1-73890C7A8ABC}"/>
              </a:ext>
            </a:extLst>
          </p:cNvPr>
          <p:cNvSpPr>
            <a:spLocks noChangeShapeType="1"/>
          </p:cNvSpPr>
          <p:nvPr/>
        </p:nvSpPr>
        <p:spPr bwMode="auto">
          <a:xfrm>
            <a:off x="31877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8">
            <a:extLst>
              <a:ext uri="{FF2B5EF4-FFF2-40B4-BE49-F238E27FC236}">
                <a16:creationId xmlns:a16="http://schemas.microsoft.com/office/drawing/2014/main" id="{3F338982-2C0D-4E37-A673-ED176043ADF3}"/>
              </a:ext>
            </a:extLst>
          </p:cNvPr>
          <p:cNvSpPr>
            <a:spLocks noChangeShapeType="1"/>
          </p:cNvSpPr>
          <p:nvPr/>
        </p:nvSpPr>
        <p:spPr bwMode="auto">
          <a:xfrm>
            <a:off x="34925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a:extLst>
              <a:ext uri="{FF2B5EF4-FFF2-40B4-BE49-F238E27FC236}">
                <a16:creationId xmlns:a16="http://schemas.microsoft.com/office/drawing/2014/main" id="{B751AC4C-17D3-4841-8B0D-172F4841FE5A}"/>
              </a:ext>
            </a:extLst>
          </p:cNvPr>
          <p:cNvSpPr>
            <a:spLocks noChangeShapeType="1"/>
          </p:cNvSpPr>
          <p:nvPr/>
        </p:nvSpPr>
        <p:spPr bwMode="auto">
          <a:xfrm>
            <a:off x="37973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Text Box 20">
            <a:extLst>
              <a:ext uri="{FF2B5EF4-FFF2-40B4-BE49-F238E27FC236}">
                <a16:creationId xmlns:a16="http://schemas.microsoft.com/office/drawing/2014/main" id="{D412DBEB-C57E-4DF0-AC55-38581C0E834B}"/>
              </a:ext>
            </a:extLst>
          </p:cNvPr>
          <p:cNvSpPr txBox="1">
            <a:spLocks noChangeArrowheads="1"/>
          </p:cNvSpPr>
          <p:nvPr/>
        </p:nvSpPr>
        <p:spPr bwMode="auto">
          <a:xfrm>
            <a:off x="749300" y="37988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正数</a:t>
            </a:r>
          </a:p>
        </p:txBody>
      </p:sp>
      <p:sp>
        <p:nvSpPr>
          <p:cNvPr id="22" name="Line 21">
            <a:extLst>
              <a:ext uri="{FF2B5EF4-FFF2-40B4-BE49-F238E27FC236}">
                <a16:creationId xmlns:a16="http://schemas.microsoft.com/office/drawing/2014/main" id="{98D29FB0-C7ED-42B9-9070-BB20F64367C1}"/>
              </a:ext>
            </a:extLst>
          </p:cNvPr>
          <p:cNvSpPr>
            <a:spLocks noChangeShapeType="1"/>
          </p:cNvSpPr>
          <p:nvPr/>
        </p:nvSpPr>
        <p:spPr bwMode="auto">
          <a:xfrm>
            <a:off x="26543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 name="Group 22">
            <a:extLst>
              <a:ext uri="{FF2B5EF4-FFF2-40B4-BE49-F238E27FC236}">
                <a16:creationId xmlns:a16="http://schemas.microsoft.com/office/drawing/2014/main" id="{99991752-602A-429F-B79A-15D0604AF98C}"/>
              </a:ext>
            </a:extLst>
          </p:cNvPr>
          <p:cNvGrpSpPr>
            <a:grpSpLocks/>
          </p:cNvGrpSpPr>
          <p:nvPr/>
        </p:nvGrpSpPr>
        <p:grpSpPr bwMode="auto">
          <a:xfrm>
            <a:off x="1663700" y="5246688"/>
            <a:ext cx="2514600" cy="533400"/>
            <a:chOff x="768" y="3648"/>
            <a:chExt cx="1584" cy="336"/>
          </a:xfrm>
        </p:grpSpPr>
        <p:sp>
          <p:nvSpPr>
            <p:cNvPr id="24" name="Rectangle 23">
              <a:extLst>
                <a:ext uri="{FF2B5EF4-FFF2-40B4-BE49-F238E27FC236}">
                  <a16:creationId xmlns:a16="http://schemas.microsoft.com/office/drawing/2014/main" id="{3E1C47E0-6AE6-42C3-B991-02AD81E16565}"/>
                </a:ext>
              </a:extLst>
            </p:cNvPr>
            <p:cNvSpPr>
              <a:spLocks noChangeArrowheads="1"/>
            </p:cNvSpPr>
            <p:nvPr/>
          </p:nvSpPr>
          <p:spPr bwMode="auto">
            <a:xfrm>
              <a:off x="768" y="3648"/>
              <a:ext cx="15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a:latin typeface="Times New Roman" pitchFamily="18" charset="0"/>
                </a:rPr>
                <a:t>1  1  1  1  1  1  1  1</a:t>
              </a:r>
            </a:p>
          </p:txBody>
        </p:sp>
        <p:sp>
          <p:nvSpPr>
            <p:cNvPr id="25" name="Line 24">
              <a:extLst>
                <a:ext uri="{FF2B5EF4-FFF2-40B4-BE49-F238E27FC236}">
                  <a16:creationId xmlns:a16="http://schemas.microsoft.com/office/drawing/2014/main" id="{2C2EF573-932D-4518-AA5E-219ED3AD317F}"/>
                </a:ext>
              </a:extLst>
            </p:cNvPr>
            <p:cNvSpPr>
              <a:spLocks noChangeShapeType="1"/>
            </p:cNvSpPr>
            <p:nvPr/>
          </p:nvSpPr>
          <p:spPr bwMode="auto">
            <a:xfrm>
              <a:off x="96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a:extLst>
                <a:ext uri="{FF2B5EF4-FFF2-40B4-BE49-F238E27FC236}">
                  <a16:creationId xmlns:a16="http://schemas.microsoft.com/office/drawing/2014/main" id="{CE272555-CCD5-42F3-A156-2B751D85482D}"/>
                </a:ext>
              </a:extLst>
            </p:cNvPr>
            <p:cNvSpPr>
              <a:spLocks noChangeShapeType="1"/>
            </p:cNvSpPr>
            <p:nvPr/>
          </p:nvSpPr>
          <p:spPr bwMode="auto">
            <a:xfrm>
              <a:off x="120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6">
              <a:extLst>
                <a:ext uri="{FF2B5EF4-FFF2-40B4-BE49-F238E27FC236}">
                  <a16:creationId xmlns:a16="http://schemas.microsoft.com/office/drawing/2014/main" id="{AA889A67-AF8B-422A-B879-2E123FA9E3DB}"/>
                </a:ext>
              </a:extLst>
            </p:cNvPr>
            <p:cNvSpPr>
              <a:spLocks noChangeShapeType="1"/>
            </p:cNvSpPr>
            <p:nvPr/>
          </p:nvSpPr>
          <p:spPr bwMode="auto">
            <a:xfrm>
              <a:off x="1392"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7">
              <a:extLst>
                <a:ext uri="{FF2B5EF4-FFF2-40B4-BE49-F238E27FC236}">
                  <a16:creationId xmlns:a16="http://schemas.microsoft.com/office/drawing/2014/main" id="{C7AEA7BB-F1C3-4684-9349-811CD74B2794}"/>
                </a:ext>
              </a:extLst>
            </p:cNvPr>
            <p:cNvSpPr>
              <a:spLocks noChangeShapeType="1"/>
            </p:cNvSpPr>
            <p:nvPr/>
          </p:nvSpPr>
          <p:spPr bwMode="auto">
            <a:xfrm>
              <a:off x="1536"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8">
              <a:extLst>
                <a:ext uri="{FF2B5EF4-FFF2-40B4-BE49-F238E27FC236}">
                  <a16:creationId xmlns:a16="http://schemas.microsoft.com/office/drawing/2014/main" id="{A4FEC96B-22EA-434B-A38A-72F6F846A0F6}"/>
                </a:ext>
              </a:extLst>
            </p:cNvPr>
            <p:cNvSpPr>
              <a:spLocks noChangeShapeType="1"/>
            </p:cNvSpPr>
            <p:nvPr/>
          </p:nvSpPr>
          <p:spPr bwMode="auto">
            <a:xfrm>
              <a:off x="1728"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9">
              <a:extLst>
                <a:ext uri="{FF2B5EF4-FFF2-40B4-BE49-F238E27FC236}">
                  <a16:creationId xmlns:a16="http://schemas.microsoft.com/office/drawing/2014/main" id="{6EE095AF-4D2D-4524-ADB7-C50B461432D7}"/>
                </a:ext>
              </a:extLst>
            </p:cNvPr>
            <p:cNvSpPr>
              <a:spLocks noChangeShapeType="1"/>
            </p:cNvSpPr>
            <p:nvPr/>
          </p:nvSpPr>
          <p:spPr bwMode="auto">
            <a:xfrm>
              <a:off x="192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0">
              <a:extLst>
                <a:ext uri="{FF2B5EF4-FFF2-40B4-BE49-F238E27FC236}">
                  <a16:creationId xmlns:a16="http://schemas.microsoft.com/office/drawing/2014/main" id="{7F835A02-DC24-4BDC-8ABF-92BA71CA7621}"/>
                </a:ext>
              </a:extLst>
            </p:cNvPr>
            <p:cNvSpPr>
              <a:spLocks noChangeShapeType="1"/>
            </p:cNvSpPr>
            <p:nvPr/>
          </p:nvSpPr>
          <p:spPr bwMode="auto">
            <a:xfrm>
              <a:off x="2112"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 name="Text Box 31">
            <a:extLst>
              <a:ext uri="{FF2B5EF4-FFF2-40B4-BE49-F238E27FC236}">
                <a16:creationId xmlns:a16="http://schemas.microsoft.com/office/drawing/2014/main" id="{54771ED4-7DA3-4813-8FC9-500B06AF183D}"/>
              </a:ext>
            </a:extLst>
          </p:cNvPr>
          <p:cNvSpPr txBox="1">
            <a:spLocks noChangeArrowheads="1"/>
          </p:cNvSpPr>
          <p:nvPr/>
        </p:nvSpPr>
        <p:spPr bwMode="auto">
          <a:xfrm>
            <a:off x="749300" y="53228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负数</a:t>
            </a:r>
          </a:p>
        </p:txBody>
      </p:sp>
      <p:sp>
        <p:nvSpPr>
          <p:cNvPr id="33" name="Rectangle 32">
            <a:extLst>
              <a:ext uri="{FF2B5EF4-FFF2-40B4-BE49-F238E27FC236}">
                <a16:creationId xmlns:a16="http://schemas.microsoft.com/office/drawing/2014/main" id="{629E7D21-2023-4205-8121-F42A7EFC24E6}"/>
              </a:ext>
            </a:extLst>
          </p:cNvPr>
          <p:cNvSpPr>
            <a:spLocks noChangeArrowheads="1"/>
          </p:cNvSpPr>
          <p:nvPr/>
        </p:nvSpPr>
        <p:spPr bwMode="auto">
          <a:xfrm>
            <a:off x="4787900" y="5170488"/>
            <a:ext cx="2514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a:latin typeface="Times New Roman" pitchFamily="18" charset="0"/>
              </a:rPr>
              <a:t>1  0  0  0  0  0  0  0</a:t>
            </a:r>
          </a:p>
        </p:txBody>
      </p:sp>
      <p:sp>
        <p:nvSpPr>
          <p:cNvPr id="34" name="Line 33">
            <a:extLst>
              <a:ext uri="{FF2B5EF4-FFF2-40B4-BE49-F238E27FC236}">
                <a16:creationId xmlns:a16="http://schemas.microsoft.com/office/drawing/2014/main" id="{987F52D9-D1FB-432C-9CD0-72DE90AC51BD}"/>
              </a:ext>
            </a:extLst>
          </p:cNvPr>
          <p:cNvSpPr>
            <a:spLocks noChangeShapeType="1"/>
          </p:cNvSpPr>
          <p:nvPr/>
        </p:nvSpPr>
        <p:spPr bwMode="auto">
          <a:xfrm>
            <a:off x="5092700" y="5170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4">
            <a:extLst>
              <a:ext uri="{FF2B5EF4-FFF2-40B4-BE49-F238E27FC236}">
                <a16:creationId xmlns:a16="http://schemas.microsoft.com/office/drawing/2014/main" id="{A220C439-E660-4087-AB5C-6E8DE8209681}"/>
              </a:ext>
            </a:extLst>
          </p:cNvPr>
          <p:cNvSpPr>
            <a:spLocks noChangeShapeType="1"/>
          </p:cNvSpPr>
          <p:nvPr/>
        </p:nvSpPr>
        <p:spPr bwMode="auto">
          <a:xfrm>
            <a:off x="5473700" y="5170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5">
            <a:extLst>
              <a:ext uri="{FF2B5EF4-FFF2-40B4-BE49-F238E27FC236}">
                <a16:creationId xmlns:a16="http://schemas.microsoft.com/office/drawing/2014/main" id="{7641A5A4-5E2F-4B31-B691-A1A74CAC456A}"/>
              </a:ext>
            </a:extLst>
          </p:cNvPr>
          <p:cNvSpPr>
            <a:spLocks noChangeShapeType="1"/>
          </p:cNvSpPr>
          <p:nvPr/>
        </p:nvSpPr>
        <p:spPr bwMode="auto">
          <a:xfrm>
            <a:off x="6007100" y="5170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6">
            <a:extLst>
              <a:ext uri="{FF2B5EF4-FFF2-40B4-BE49-F238E27FC236}">
                <a16:creationId xmlns:a16="http://schemas.microsoft.com/office/drawing/2014/main" id="{DD036BD4-EB9E-45A9-BC1F-57BA9F3DF4D3}"/>
              </a:ext>
            </a:extLst>
          </p:cNvPr>
          <p:cNvSpPr>
            <a:spLocks noChangeShapeType="1"/>
          </p:cNvSpPr>
          <p:nvPr/>
        </p:nvSpPr>
        <p:spPr bwMode="auto">
          <a:xfrm>
            <a:off x="6311900" y="5170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7">
            <a:extLst>
              <a:ext uri="{FF2B5EF4-FFF2-40B4-BE49-F238E27FC236}">
                <a16:creationId xmlns:a16="http://schemas.microsoft.com/office/drawing/2014/main" id="{2E0EEC9C-FB05-42FB-A64E-F271A3D5CCC2}"/>
              </a:ext>
            </a:extLst>
          </p:cNvPr>
          <p:cNvSpPr>
            <a:spLocks noChangeShapeType="1"/>
          </p:cNvSpPr>
          <p:nvPr/>
        </p:nvSpPr>
        <p:spPr bwMode="auto">
          <a:xfrm>
            <a:off x="6616700" y="5170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8">
            <a:extLst>
              <a:ext uri="{FF2B5EF4-FFF2-40B4-BE49-F238E27FC236}">
                <a16:creationId xmlns:a16="http://schemas.microsoft.com/office/drawing/2014/main" id="{2FFB03BA-02AF-4A37-B044-2EFEF13C8DB6}"/>
              </a:ext>
            </a:extLst>
          </p:cNvPr>
          <p:cNvSpPr>
            <a:spLocks noChangeShapeType="1"/>
          </p:cNvSpPr>
          <p:nvPr/>
        </p:nvSpPr>
        <p:spPr bwMode="auto">
          <a:xfrm>
            <a:off x="6921500" y="5170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9">
            <a:extLst>
              <a:ext uri="{FF2B5EF4-FFF2-40B4-BE49-F238E27FC236}">
                <a16:creationId xmlns:a16="http://schemas.microsoft.com/office/drawing/2014/main" id="{D1980A94-2DEE-4DBB-856B-A50881E65146}"/>
              </a:ext>
            </a:extLst>
          </p:cNvPr>
          <p:cNvSpPr>
            <a:spLocks noChangeShapeType="1"/>
          </p:cNvSpPr>
          <p:nvPr/>
        </p:nvSpPr>
        <p:spPr bwMode="auto">
          <a:xfrm>
            <a:off x="5778500" y="5170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Rectangle 40">
            <a:extLst>
              <a:ext uri="{FF2B5EF4-FFF2-40B4-BE49-F238E27FC236}">
                <a16:creationId xmlns:a16="http://schemas.microsoft.com/office/drawing/2014/main" id="{AF80A6D1-4092-4659-9E6D-84545F71C102}"/>
              </a:ext>
            </a:extLst>
          </p:cNvPr>
          <p:cNvSpPr>
            <a:spLocks noChangeArrowheads="1"/>
          </p:cNvSpPr>
          <p:nvPr/>
        </p:nvSpPr>
        <p:spPr bwMode="auto">
          <a:xfrm>
            <a:off x="2840038" y="42560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a:latin typeface="Times New Roman" pitchFamily="18" charset="0"/>
              </a:rPr>
              <a:t>1</a:t>
            </a:r>
          </a:p>
        </p:txBody>
      </p:sp>
      <p:sp>
        <p:nvSpPr>
          <p:cNvPr id="42" name="Rectangle 41">
            <a:extLst>
              <a:ext uri="{FF2B5EF4-FFF2-40B4-BE49-F238E27FC236}">
                <a16:creationId xmlns:a16="http://schemas.microsoft.com/office/drawing/2014/main" id="{C3DA46B7-0561-4928-84C2-AC95A0207EF8}"/>
              </a:ext>
            </a:extLst>
          </p:cNvPr>
          <p:cNvSpPr>
            <a:spLocks noChangeArrowheads="1"/>
          </p:cNvSpPr>
          <p:nvPr/>
        </p:nvSpPr>
        <p:spPr bwMode="auto">
          <a:xfrm>
            <a:off x="5702300" y="4179888"/>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a:latin typeface="Times New Roman" pitchFamily="18" charset="0"/>
              </a:rPr>
              <a:t>7F</a:t>
            </a:r>
          </a:p>
        </p:txBody>
      </p:sp>
      <p:sp>
        <p:nvSpPr>
          <p:cNvPr id="43" name="Rectangle 42">
            <a:extLst>
              <a:ext uri="{FF2B5EF4-FFF2-40B4-BE49-F238E27FC236}">
                <a16:creationId xmlns:a16="http://schemas.microsoft.com/office/drawing/2014/main" id="{D34A659A-3E89-469E-8E6F-878CC7664B47}"/>
              </a:ext>
            </a:extLst>
          </p:cNvPr>
          <p:cNvSpPr>
            <a:spLocks noChangeArrowheads="1"/>
          </p:cNvSpPr>
          <p:nvPr/>
        </p:nvSpPr>
        <p:spPr bwMode="auto">
          <a:xfrm>
            <a:off x="2781300" y="5780088"/>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a:latin typeface="Times New Roman" pitchFamily="18" charset="0"/>
              </a:rPr>
              <a:t>-1</a:t>
            </a:r>
          </a:p>
        </p:txBody>
      </p:sp>
      <p:sp>
        <p:nvSpPr>
          <p:cNvPr id="44" name="Rectangle 43">
            <a:extLst>
              <a:ext uri="{FF2B5EF4-FFF2-40B4-BE49-F238E27FC236}">
                <a16:creationId xmlns:a16="http://schemas.microsoft.com/office/drawing/2014/main" id="{9A486117-0E2A-476A-A955-B45E7A8D8729}"/>
              </a:ext>
            </a:extLst>
          </p:cNvPr>
          <p:cNvSpPr>
            <a:spLocks noChangeArrowheads="1"/>
          </p:cNvSpPr>
          <p:nvPr/>
        </p:nvSpPr>
        <p:spPr bwMode="auto">
          <a:xfrm>
            <a:off x="5626100" y="5703888"/>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a:latin typeface="Times New Roman" pitchFamily="18" charset="0"/>
              </a:rPr>
              <a:t>-128</a:t>
            </a:r>
          </a:p>
        </p:txBody>
      </p:sp>
      <p:sp>
        <p:nvSpPr>
          <p:cNvPr id="45" name="Text Box 44">
            <a:extLst>
              <a:ext uri="{FF2B5EF4-FFF2-40B4-BE49-F238E27FC236}">
                <a16:creationId xmlns:a16="http://schemas.microsoft.com/office/drawing/2014/main" id="{53E67EDA-0EA8-4090-B855-D439CD5F0300}"/>
              </a:ext>
            </a:extLst>
          </p:cNvPr>
          <p:cNvSpPr txBox="1">
            <a:spLocks noChangeArrowheads="1"/>
          </p:cNvSpPr>
          <p:nvPr/>
        </p:nvSpPr>
        <p:spPr bwMode="auto">
          <a:xfrm>
            <a:off x="7515225" y="4454525"/>
            <a:ext cx="728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华文新魏" pitchFamily="2" charset="-122"/>
              </a:rPr>
              <a:t>N=8</a:t>
            </a:r>
          </a:p>
        </p:txBody>
      </p:sp>
      <p:sp>
        <p:nvSpPr>
          <p:cNvPr id="46" name="Text Box 5">
            <a:extLst>
              <a:ext uri="{FF2B5EF4-FFF2-40B4-BE49-F238E27FC236}">
                <a16:creationId xmlns:a16="http://schemas.microsoft.com/office/drawing/2014/main" id="{8045D061-9537-416E-9BC1-B23895EB1DFA}"/>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extLst>
      <p:ext uri="{BB962C8B-B14F-4D97-AF65-F5344CB8AC3E}">
        <p14:creationId xmlns:p14="http://schemas.microsoft.com/office/powerpoint/2010/main" val="4248877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08520" y="188913"/>
            <a:ext cx="82079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algn="ctr" eaLnBrk="1" hangingPunct="1"/>
            <a:r>
              <a:rPr lang="zh-CN" altLang="en-US" sz="3200" b="1" dirty="0">
                <a:solidFill>
                  <a:schemeClr val="bg1"/>
                </a:solidFill>
              </a:rPr>
              <a:t>第</a:t>
            </a:r>
            <a:r>
              <a:rPr lang="en-US" altLang="zh-CN" sz="3200" b="1" dirty="0">
                <a:solidFill>
                  <a:schemeClr val="bg1"/>
                </a:solidFill>
              </a:rPr>
              <a:t>3</a:t>
            </a:r>
            <a:r>
              <a:rPr lang="zh-CN" altLang="en-US" sz="3200" b="1" dirty="0">
                <a:solidFill>
                  <a:schemeClr val="bg1"/>
                </a:solidFill>
              </a:rPr>
              <a:t>章主存储器及数据在计算机内的表示形式</a:t>
            </a:r>
          </a:p>
        </p:txBody>
      </p:sp>
      <p:sp>
        <p:nvSpPr>
          <p:cNvPr id="21507" name="Text Box 3"/>
          <p:cNvSpPr txBox="1">
            <a:spLocks noChangeArrowheads="1"/>
          </p:cNvSpPr>
          <p:nvPr/>
        </p:nvSpPr>
        <p:spPr bwMode="auto">
          <a:xfrm>
            <a:off x="467544" y="1484784"/>
            <a:ext cx="8207945" cy="4677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lnSpc>
                <a:spcPct val="120000"/>
              </a:lnSpc>
            </a:pPr>
            <a:r>
              <a:rPr lang="en-US" altLang="zh-CN" sz="2800" b="1" dirty="0">
                <a:solidFill>
                  <a:schemeClr val="tx1"/>
                </a:solidFill>
                <a:latin typeface="宋体" panose="02010600030101010101" pitchFamily="2" charset="-122"/>
                <a:ea typeface="宋体" panose="02010600030101010101" pitchFamily="2" charset="-122"/>
              </a:rPr>
              <a:t>3.1 </a:t>
            </a:r>
            <a:r>
              <a:rPr lang="zh-CN" altLang="en-US" sz="2800" b="1" dirty="0">
                <a:solidFill>
                  <a:schemeClr val="tx1"/>
                </a:solidFill>
                <a:latin typeface="宋体" panose="02010600030101010101" pitchFamily="2" charset="-122"/>
                <a:ea typeface="宋体" panose="02010600030101010101" pitchFamily="2" charset="-122"/>
              </a:rPr>
              <a:t>主存储器	</a:t>
            </a:r>
            <a:endParaRPr lang="en-US" altLang="zh-CN"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pPr>
            <a:r>
              <a:rPr lang="zh-CN" altLang="en-US" sz="2800" b="1" dirty="0">
                <a:solidFill>
                  <a:schemeClr val="tx1"/>
                </a:solidFill>
                <a:latin typeface="宋体" panose="02010600030101010101" pitchFamily="2" charset="-122"/>
                <a:ea typeface="宋体" panose="02010600030101010101" pitchFamily="2" charset="-122"/>
              </a:rPr>
              <a:t>    数据存储的基本形式、数据地址的类型及转换</a:t>
            </a:r>
            <a:endParaRPr lang="en-US" altLang="zh-CN"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pPr>
            <a:r>
              <a:rPr lang="en-US" altLang="zh-CN" sz="2800" b="1" dirty="0">
                <a:solidFill>
                  <a:schemeClr val="tx1"/>
                </a:solidFill>
                <a:latin typeface="宋体" panose="02010600030101010101" pitchFamily="2" charset="-122"/>
                <a:ea typeface="宋体" panose="02010600030101010101" pitchFamily="2" charset="-122"/>
              </a:rPr>
              <a:t>3.2 </a:t>
            </a:r>
            <a:r>
              <a:rPr lang="zh-CN" altLang="en-US" sz="2800" b="1" dirty="0">
                <a:solidFill>
                  <a:schemeClr val="tx1"/>
                </a:solidFill>
                <a:latin typeface="宋体" panose="02010600030101010101" pitchFamily="2" charset="-122"/>
                <a:ea typeface="宋体" panose="02010600030101010101" pitchFamily="2" charset="-122"/>
              </a:rPr>
              <a:t>数值数据在计算机内的表示形式</a:t>
            </a:r>
            <a:endParaRPr lang="en-US" altLang="zh-CN"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pPr>
            <a:r>
              <a:rPr lang="en-US" altLang="zh-CN" sz="2800" b="1" dirty="0">
                <a:solidFill>
                  <a:schemeClr val="tx1"/>
                </a:solidFill>
                <a:latin typeface="宋体" panose="02010600030101010101" pitchFamily="2" charset="-122"/>
                <a:ea typeface="宋体" panose="02010600030101010101" pitchFamily="2" charset="-122"/>
              </a:rPr>
              <a:t>3.3 </a:t>
            </a:r>
            <a:r>
              <a:rPr lang="zh-CN" altLang="en-US" sz="2800" b="1" dirty="0">
                <a:solidFill>
                  <a:schemeClr val="tx1"/>
                </a:solidFill>
                <a:latin typeface="宋体" panose="02010600030101010101" pitchFamily="2" charset="-122"/>
                <a:ea typeface="宋体" panose="02010600030101010101" pitchFamily="2" charset="-122"/>
              </a:rPr>
              <a:t>字符数据在机内的表示形式</a:t>
            </a:r>
            <a:endParaRPr lang="en-US" altLang="zh-CN"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pPr>
            <a:r>
              <a:rPr lang="en-US" altLang="zh-CN" sz="2800" b="1" dirty="0">
                <a:solidFill>
                  <a:schemeClr val="tx1"/>
                </a:solidFill>
                <a:latin typeface="宋体" panose="02010600030101010101" pitchFamily="2" charset="-122"/>
                <a:ea typeface="宋体" panose="02010600030101010101" pitchFamily="2" charset="-122"/>
              </a:rPr>
              <a:t>3.4 </a:t>
            </a:r>
            <a:r>
              <a:rPr lang="zh-CN" altLang="en-US" sz="2800" b="1" dirty="0">
                <a:solidFill>
                  <a:schemeClr val="tx1"/>
                </a:solidFill>
                <a:latin typeface="宋体" panose="02010600030101010101" pitchFamily="2" charset="-122"/>
                <a:ea typeface="宋体" panose="02010600030101010101" pitchFamily="2" charset="-122"/>
              </a:rPr>
              <a:t>数据段定义</a:t>
            </a:r>
            <a:endParaRPr lang="en-US" altLang="zh-CN"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pPr>
            <a:r>
              <a:rPr lang="en-US" altLang="zh-CN" sz="2800" b="1" dirty="0">
                <a:solidFill>
                  <a:schemeClr val="tx1"/>
                </a:solidFill>
                <a:latin typeface="宋体" panose="02010600030101010101" pitchFamily="2" charset="-122"/>
                <a:ea typeface="宋体" panose="02010600030101010101" pitchFamily="2" charset="-122"/>
              </a:rPr>
              <a:t>3.5 </a:t>
            </a:r>
            <a:r>
              <a:rPr lang="zh-CN" altLang="en-US" sz="2800" b="1" dirty="0">
                <a:solidFill>
                  <a:schemeClr val="tx1"/>
                </a:solidFill>
                <a:latin typeface="宋体" panose="02010600030101010101" pitchFamily="2" charset="-122"/>
                <a:ea typeface="宋体" panose="02010600030101010101" pitchFamily="2" charset="-122"/>
              </a:rPr>
              <a:t>主存储器分段管理</a:t>
            </a:r>
            <a:endParaRPr lang="en-US" altLang="zh-CN"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pPr>
            <a:r>
              <a:rPr lang="en-US" altLang="zh-CN" sz="2800" b="1" dirty="0">
                <a:solidFill>
                  <a:schemeClr val="tx1"/>
                </a:solidFill>
                <a:latin typeface="宋体" panose="02010600030101010101" pitchFamily="2" charset="-122"/>
                <a:ea typeface="宋体" panose="02010600030101010101" pitchFamily="2" charset="-122"/>
              </a:rPr>
              <a:t>3.6 </a:t>
            </a:r>
            <a:r>
              <a:rPr lang="zh-CN" altLang="en-US" sz="2800" b="1" dirty="0">
                <a:solidFill>
                  <a:schemeClr val="tx1"/>
                </a:solidFill>
                <a:latin typeface="宋体" panose="02010600030101010101" pitchFamily="2" charset="-122"/>
                <a:ea typeface="宋体" panose="02010600030101010101" pitchFamily="2" charset="-122"/>
              </a:rPr>
              <a:t>主存储器物理地址的形成</a:t>
            </a:r>
            <a:endParaRPr lang="en-US" altLang="zh-CN"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pPr>
            <a:r>
              <a:rPr lang="en-US" altLang="zh-CN" sz="2800" b="1" dirty="0">
                <a:solidFill>
                  <a:schemeClr val="tx1"/>
                </a:solidFill>
                <a:latin typeface="宋体" panose="02010600030101010101" pitchFamily="2" charset="-122"/>
                <a:ea typeface="宋体" panose="02010600030101010101" pitchFamily="2" charset="-122"/>
              </a:rPr>
              <a:t>    8086</a:t>
            </a:r>
            <a:r>
              <a:rPr lang="zh-CN" altLang="en-US" sz="2800" b="1" dirty="0">
                <a:solidFill>
                  <a:schemeClr val="tx1"/>
                </a:solidFill>
                <a:latin typeface="宋体" panose="02010600030101010101" pitchFamily="2" charset="-122"/>
                <a:ea typeface="宋体" panose="02010600030101010101" pitchFamily="2" charset="-122"/>
              </a:rPr>
              <a:t>和</a:t>
            </a:r>
            <a:r>
              <a:rPr lang="en-US" altLang="zh-CN" sz="2800" b="1" dirty="0">
                <a:solidFill>
                  <a:schemeClr val="tx1"/>
                </a:solidFill>
                <a:latin typeface="宋体" panose="02010600030101010101" pitchFamily="2" charset="-122"/>
                <a:ea typeface="宋体" panose="02010600030101010101" pitchFamily="2" charset="-122"/>
              </a:rPr>
              <a:t>x86-32</a:t>
            </a:r>
            <a:r>
              <a:rPr lang="zh-CN" altLang="en-US" sz="2800" b="1" dirty="0">
                <a:solidFill>
                  <a:schemeClr val="tx1"/>
                </a:solidFill>
                <a:latin typeface="宋体" panose="02010600030101010101" pitchFamily="2" charset="-122"/>
                <a:ea typeface="宋体" panose="02010600030101010101" pitchFamily="2" charset="-122"/>
              </a:rPr>
              <a:t>实方式下物理地址的形成</a:t>
            </a:r>
            <a:endParaRPr lang="en-US" altLang="zh-CN"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pPr>
            <a:r>
              <a:rPr lang="en-US" altLang="zh-CN" sz="2800" b="1" dirty="0">
                <a:solidFill>
                  <a:schemeClr val="tx1"/>
                </a:solidFill>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保护方式下物理地址的形成</a:t>
            </a:r>
            <a:endParaRPr lang="en-US" altLang="zh-CN" sz="2800" b="1"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10DF59AF-6DB2-4885-9D53-178CB7B880C2}"/>
              </a:ext>
            </a:extLst>
          </p:cNvPr>
          <p:cNvSpPr txBox="1">
            <a:spLocks noChangeArrowheads="1"/>
          </p:cNvSpPr>
          <p:nvPr/>
        </p:nvSpPr>
        <p:spPr bwMode="auto">
          <a:xfrm>
            <a:off x="611188" y="1800225"/>
            <a:ext cx="5872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pPr>
            <a:r>
              <a:rPr kumimoji="1" lang="en-US" altLang="zh-CN" sz="2800" b="1">
                <a:latin typeface="Times New Roman" pitchFamily="18" charset="0"/>
              </a:rPr>
              <a:t> </a:t>
            </a:r>
            <a:r>
              <a:rPr kumimoji="1" lang="zh-CN" altLang="en-US" sz="2800" b="1">
                <a:solidFill>
                  <a:srgbClr val="FF3300"/>
                </a:solidFill>
                <a:latin typeface="Times New Roman" pitchFamily="18" charset="0"/>
              </a:rPr>
              <a:t>有符号数</a:t>
            </a:r>
            <a:r>
              <a:rPr kumimoji="1" lang="zh-CN" altLang="en-US" sz="2800" b="1">
                <a:latin typeface="Times New Roman" pitchFamily="18" charset="0"/>
              </a:rPr>
              <a:t>（补码表示）的大小比较</a:t>
            </a:r>
          </a:p>
        </p:txBody>
      </p:sp>
      <p:sp>
        <p:nvSpPr>
          <p:cNvPr id="4" name="Text Box 4">
            <a:extLst>
              <a:ext uri="{FF2B5EF4-FFF2-40B4-BE49-F238E27FC236}">
                <a16:creationId xmlns:a16="http://schemas.microsoft.com/office/drawing/2014/main" id="{3753297F-A5D8-4666-9507-5365ACFA6269}"/>
              </a:ext>
            </a:extLst>
          </p:cNvPr>
          <p:cNvSpPr txBox="1">
            <a:spLocks noChangeArrowheads="1"/>
          </p:cNvSpPr>
          <p:nvPr/>
        </p:nvSpPr>
        <p:spPr bwMode="auto">
          <a:xfrm>
            <a:off x="855663" y="2497138"/>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rPr>
              <a:t>  </a:t>
            </a:r>
            <a:r>
              <a:rPr kumimoji="1" lang="zh-CN" altLang="en-US" sz="2400" b="1">
                <a:latin typeface="Times New Roman" pitchFamily="18" charset="0"/>
              </a:rPr>
              <a:t>设 </a:t>
            </a:r>
            <a:r>
              <a:rPr kumimoji="1" lang="en-US" altLang="zh-CN" sz="2400" b="1">
                <a:latin typeface="Times New Roman" pitchFamily="18" charset="0"/>
              </a:rPr>
              <a:t>n = 16, </a:t>
            </a:r>
            <a:r>
              <a:rPr kumimoji="1" lang="zh-CN" altLang="en-US" sz="2400" b="1">
                <a:latin typeface="Times New Roman" pitchFamily="18" charset="0"/>
              </a:rPr>
              <a:t>试比较：</a:t>
            </a:r>
          </a:p>
        </p:txBody>
      </p:sp>
      <p:sp>
        <p:nvSpPr>
          <p:cNvPr id="5" name="Text Box 5">
            <a:extLst>
              <a:ext uri="{FF2B5EF4-FFF2-40B4-BE49-F238E27FC236}">
                <a16:creationId xmlns:a16="http://schemas.microsoft.com/office/drawing/2014/main" id="{1E57ACBD-C1CC-4669-958E-CC5E5BA893E4}"/>
              </a:ext>
            </a:extLst>
          </p:cNvPr>
          <p:cNvSpPr txBox="1">
            <a:spLocks noChangeArrowheads="1"/>
          </p:cNvSpPr>
          <p:nvPr/>
        </p:nvSpPr>
        <p:spPr bwMode="auto">
          <a:xfrm>
            <a:off x="1525588" y="3217863"/>
            <a:ext cx="44259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5678H             vs         7345H ?</a:t>
            </a:r>
          </a:p>
          <a:p>
            <a:pPr eaLnBrk="1" hangingPunct="1"/>
            <a:endParaRPr kumimoji="1" lang="en-US" altLang="zh-CN" sz="2400" b="1">
              <a:latin typeface="Times New Roman" pitchFamily="18" charset="0"/>
              <a:ea typeface="华文新魏" pitchFamily="2" charset="-122"/>
            </a:endParaRPr>
          </a:p>
          <a:p>
            <a:pPr eaLnBrk="1" hangingPunct="1"/>
            <a:r>
              <a:rPr kumimoji="1" lang="en-US" altLang="zh-CN" sz="2400" b="1">
                <a:latin typeface="Times New Roman" pitchFamily="18" charset="0"/>
                <a:ea typeface="华文新魏" pitchFamily="2" charset="-122"/>
              </a:rPr>
              <a:t>5678H             vs          8345H ?</a:t>
            </a:r>
          </a:p>
          <a:p>
            <a:pPr eaLnBrk="1" hangingPunct="1"/>
            <a:endParaRPr kumimoji="1" lang="en-US" altLang="zh-CN" sz="2400" b="1">
              <a:latin typeface="Times New Roman" pitchFamily="18" charset="0"/>
              <a:ea typeface="华文新魏" pitchFamily="2" charset="-122"/>
            </a:endParaRPr>
          </a:p>
          <a:p>
            <a:pPr eaLnBrk="1" hangingPunct="1"/>
            <a:r>
              <a:rPr kumimoji="1" lang="en-US" altLang="zh-CN" sz="2400" b="1">
                <a:latin typeface="Times New Roman" pitchFamily="18" charset="0"/>
                <a:ea typeface="华文新魏" pitchFamily="2" charset="-122"/>
              </a:rPr>
              <a:t>3271H            vs          0A521H   ?</a:t>
            </a:r>
          </a:p>
          <a:p>
            <a:pPr eaLnBrk="1" hangingPunct="1"/>
            <a:endParaRPr kumimoji="1" lang="en-US" altLang="zh-CN" sz="2400" b="1">
              <a:latin typeface="Times New Roman" pitchFamily="18" charset="0"/>
              <a:ea typeface="华文新魏" pitchFamily="2" charset="-122"/>
            </a:endParaRPr>
          </a:p>
          <a:p>
            <a:pPr eaLnBrk="1" hangingPunct="1"/>
            <a:r>
              <a:rPr kumimoji="1" lang="en-US" altLang="zh-CN" sz="2400" b="1">
                <a:latin typeface="Times New Roman" pitchFamily="18" charset="0"/>
                <a:ea typeface="华文新魏" pitchFamily="2" charset="-122"/>
              </a:rPr>
              <a:t>0A521H         vs          0B521H ?</a:t>
            </a:r>
          </a:p>
        </p:txBody>
      </p:sp>
      <p:sp>
        <p:nvSpPr>
          <p:cNvPr id="6" name="Rectangle 10">
            <a:extLst>
              <a:ext uri="{FF2B5EF4-FFF2-40B4-BE49-F238E27FC236}">
                <a16:creationId xmlns:a16="http://schemas.microsoft.com/office/drawing/2014/main" id="{2C473F97-F4D9-40EF-8C7D-2E01A7115F0B}"/>
              </a:ext>
            </a:extLst>
          </p:cNvPr>
          <p:cNvSpPr>
            <a:spLocks noChangeArrowheads="1"/>
          </p:cNvSpPr>
          <p:nvPr/>
        </p:nvSpPr>
        <p:spPr bwMode="auto">
          <a:xfrm>
            <a:off x="6300788" y="3146425"/>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t>&lt;</a:t>
            </a:r>
          </a:p>
        </p:txBody>
      </p:sp>
      <p:sp>
        <p:nvSpPr>
          <p:cNvPr id="7" name="Rectangle 11">
            <a:extLst>
              <a:ext uri="{FF2B5EF4-FFF2-40B4-BE49-F238E27FC236}">
                <a16:creationId xmlns:a16="http://schemas.microsoft.com/office/drawing/2014/main" id="{E099CED4-2C85-485F-A635-A9D42758B342}"/>
              </a:ext>
            </a:extLst>
          </p:cNvPr>
          <p:cNvSpPr>
            <a:spLocks noChangeArrowheads="1"/>
          </p:cNvSpPr>
          <p:nvPr/>
        </p:nvSpPr>
        <p:spPr bwMode="auto">
          <a:xfrm>
            <a:off x="6300788" y="5357813"/>
            <a:ext cx="392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t>&lt;</a:t>
            </a:r>
          </a:p>
        </p:txBody>
      </p:sp>
      <p:sp>
        <p:nvSpPr>
          <p:cNvPr id="8" name="Rectangle 12">
            <a:extLst>
              <a:ext uri="{FF2B5EF4-FFF2-40B4-BE49-F238E27FC236}">
                <a16:creationId xmlns:a16="http://schemas.microsoft.com/office/drawing/2014/main" id="{168B9D26-E9B4-4611-A9A8-411B3F806F2B}"/>
              </a:ext>
            </a:extLst>
          </p:cNvPr>
          <p:cNvSpPr>
            <a:spLocks noChangeArrowheads="1"/>
          </p:cNvSpPr>
          <p:nvPr/>
        </p:nvSpPr>
        <p:spPr bwMode="auto">
          <a:xfrm>
            <a:off x="6300788" y="3917950"/>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t>&gt;</a:t>
            </a:r>
          </a:p>
        </p:txBody>
      </p:sp>
      <p:sp>
        <p:nvSpPr>
          <p:cNvPr id="9" name="Rectangle 13">
            <a:extLst>
              <a:ext uri="{FF2B5EF4-FFF2-40B4-BE49-F238E27FC236}">
                <a16:creationId xmlns:a16="http://schemas.microsoft.com/office/drawing/2014/main" id="{BAC1BA98-A141-4340-981C-941169D0202F}"/>
              </a:ext>
            </a:extLst>
          </p:cNvPr>
          <p:cNvSpPr>
            <a:spLocks noChangeArrowheads="1"/>
          </p:cNvSpPr>
          <p:nvPr/>
        </p:nvSpPr>
        <p:spPr bwMode="auto">
          <a:xfrm>
            <a:off x="6300788" y="4638675"/>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t>&gt;</a:t>
            </a:r>
          </a:p>
        </p:txBody>
      </p:sp>
      <p:sp>
        <p:nvSpPr>
          <p:cNvPr id="10" name="Text Box 5">
            <a:extLst>
              <a:ext uri="{FF2B5EF4-FFF2-40B4-BE49-F238E27FC236}">
                <a16:creationId xmlns:a16="http://schemas.microsoft.com/office/drawing/2014/main" id="{5A37AE8D-BCEF-4B1B-B718-F8C8C6F278D5}"/>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extLst>
      <p:ext uri="{BB962C8B-B14F-4D97-AF65-F5344CB8AC3E}">
        <p14:creationId xmlns:p14="http://schemas.microsoft.com/office/powerpoint/2010/main" val="386132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amond(in)">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B8728B4C-76A4-4CE5-A33A-9F05A4CC6556}"/>
              </a:ext>
            </a:extLst>
          </p:cNvPr>
          <p:cNvSpPr txBox="1">
            <a:spLocks noChangeArrowheads="1"/>
          </p:cNvSpPr>
          <p:nvPr/>
        </p:nvSpPr>
        <p:spPr bwMode="auto">
          <a:xfrm>
            <a:off x="539750" y="1628775"/>
            <a:ext cx="6697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pPr>
            <a:r>
              <a:rPr kumimoji="1" lang="en-US" altLang="zh-CN" sz="2800" b="1">
                <a:latin typeface="Times New Roman" pitchFamily="18" charset="0"/>
              </a:rPr>
              <a:t> </a:t>
            </a:r>
            <a:r>
              <a:rPr kumimoji="1" lang="zh-CN" altLang="en-US" sz="2800" b="1">
                <a:solidFill>
                  <a:srgbClr val="FF3300"/>
                </a:solidFill>
                <a:latin typeface="Times New Roman" pitchFamily="18" charset="0"/>
              </a:rPr>
              <a:t>有符号数</a:t>
            </a:r>
            <a:r>
              <a:rPr kumimoji="1" lang="zh-CN" altLang="en-US" sz="2800" b="1">
                <a:latin typeface="Times New Roman" pitchFamily="18" charset="0"/>
              </a:rPr>
              <a:t>（补码表示）的大小比较</a:t>
            </a:r>
          </a:p>
        </p:txBody>
      </p:sp>
      <p:sp>
        <p:nvSpPr>
          <p:cNvPr id="4" name="Text Box 4">
            <a:extLst>
              <a:ext uri="{FF2B5EF4-FFF2-40B4-BE49-F238E27FC236}">
                <a16:creationId xmlns:a16="http://schemas.microsoft.com/office/drawing/2014/main" id="{73432BB6-6EC0-429D-838C-F51D851A5F71}"/>
              </a:ext>
            </a:extLst>
          </p:cNvPr>
          <p:cNvSpPr txBox="1">
            <a:spLocks noChangeArrowheads="1"/>
          </p:cNvSpPr>
          <p:nvPr/>
        </p:nvSpPr>
        <p:spPr bwMode="auto">
          <a:xfrm>
            <a:off x="625475" y="3357563"/>
            <a:ext cx="36925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5678H        &lt;         7345H </a:t>
            </a:r>
          </a:p>
          <a:p>
            <a:pPr eaLnBrk="1" hangingPunct="1"/>
            <a:r>
              <a:rPr kumimoji="1" lang="en-US" altLang="zh-CN" sz="2400" b="1">
                <a:latin typeface="Times New Roman" pitchFamily="18" charset="0"/>
                <a:ea typeface="华文新魏" pitchFamily="2" charset="-122"/>
              </a:rPr>
              <a:t>5678H        &gt;          8345H</a:t>
            </a:r>
          </a:p>
          <a:p>
            <a:pPr eaLnBrk="1" hangingPunct="1"/>
            <a:r>
              <a:rPr kumimoji="1" lang="en-US" altLang="zh-CN" sz="2400" b="1">
                <a:latin typeface="Times New Roman" pitchFamily="18" charset="0"/>
                <a:ea typeface="华文新魏" pitchFamily="2" charset="-122"/>
              </a:rPr>
              <a:t>3271H        &gt;         0A521H </a:t>
            </a:r>
          </a:p>
          <a:p>
            <a:pPr eaLnBrk="1" hangingPunct="1"/>
            <a:r>
              <a:rPr kumimoji="1" lang="en-US" altLang="zh-CN" sz="2400" b="1">
                <a:latin typeface="Times New Roman" pitchFamily="18" charset="0"/>
                <a:ea typeface="华文新魏" pitchFamily="2" charset="-122"/>
              </a:rPr>
              <a:t>0A521H     &lt;          0B521H </a:t>
            </a:r>
          </a:p>
        </p:txBody>
      </p:sp>
      <p:sp>
        <p:nvSpPr>
          <p:cNvPr id="5" name="Oval 5">
            <a:extLst>
              <a:ext uri="{FF2B5EF4-FFF2-40B4-BE49-F238E27FC236}">
                <a16:creationId xmlns:a16="http://schemas.microsoft.com/office/drawing/2014/main" id="{3C0935AF-424E-4B5E-8A60-055CA6F23FB1}"/>
              </a:ext>
            </a:extLst>
          </p:cNvPr>
          <p:cNvSpPr>
            <a:spLocks noChangeArrowheads="1"/>
          </p:cNvSpPr>
          <p:nvPr/>
        </p:nvSpPr>
        <p:spPr bwMode="auto">
          <a:xfrm>
            <a:off x="4441825" y="2922588"/>
            <a:ext cx="3225800" cy="2451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6">
            <a:extLst>
              <a:ext uri="{FF2B5EF4-FFF2-40B4-BE49-F238E27FC236}">
                <a16:creationId xmlns:a16="http://schemas.microsoft.com/office/drawing/2014/main" id="{3F8A5BB1-DDFA-4DF3-A6F2-F7360AC52DA2}"/>
              </a:ext>
            </a:extLst>
          </p:cNvPr>
          <p:cNvSpPr>
            <a:spLocks noChangeShapeType="1"/>
          </p:cNvSpPr>
          <p:nvPr/>
        </p:nvSpPr>
        <p:spPr bwMode="auto">
          <a:xfrm>
            <a:off x="6156325" y="2636838"/>
            <a:ext cx="0" cy="2808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7">
            <a:extLst>
              <a:ext uri="{FF2B5EF4-FFF2-40B4-BE49-F238E27FC236}">
                <a16:creationId xmlns:a16="http://schemas.microsoft.com/office/drawing/2014/main" id="{64544429-3C96-4B01-8828-1641C71A78FD}"/>
              </a:ext>
            </a:extLst>
          </p:cNvPr>
          <p:cNvSpPr txBox="1">
            <a:spLocks noChangeArrowheads="1"/>
          </p:cNvSpPr>
          <p:nvPr/>
        </p:nvSpPr>
        <p:spPr bwMode="auto">
          <a:xfrm>
            <a:off x="6178550" y="22828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华文新魏" pitchFamily="2" charset="-122"/>
              </a:rPr>
              <a:t>0</a:t>
            </a:r>
          </a:p>
        </p:txBody>
      </p:sp>
      <p:sp>
        <p:nvSpPr>
          <p:cNvPr id="8" name="Text Box 8">
            <a:extLst>
              <a:ext uri="{FF2B5EF4-FFF2-40B4-BE49-F238E27FC236}">
                <a16:creationId xmlns:a16="http://schemas.microsoft.com/office/drawing/2014/main" id="{E310CA92-FD40-44AD-8135-01094E4F100A}"/>
              </a:ext>
            </a:extLst>
          </p:cNvPr>
          <p:cNvSpPr txBox="1">
            <a:spLocks noChangeArrowheads="1"/>
          </p:cNvSpPr>
          <p:nvPr/>
        </p:nvSpPr>
        <p:spPr bwMode="auto">
          <a:xfrm>
            <a:off x="6711950" y="25876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华文新魏" pitchFamily="2" charset="-122"/>
              </a:rPr>
              <a:t>1</a:t>
            </a:r>
          </a:p>
        </p:txBody>
      </p:sp>
      <p:sp>
        <p:nvSpPr>
          <p:cNvPr id="9" name="Text Box 9">
            <a:extLst>
              <a:ext uri="{FF2B5EF4-FFF2-40B4-BE49-F238E27FC236}">
                <a16:creationId xmlns:a16="http://schemas.microsoft.com/office/drawing/2014/main" id="{2C2541FE-41EF-458C-840F-1C7AEA0255B7}"/>
              </a:ext>
            </a:extLst>
          </p:cNvPr>
          <p:cNvSpPr txBox="1">
            <a:spLocks noChangeArrowheads="1"/>
          </p:cNvSpPr>
          <p:nvPr/>
        </p:nvSpPr>
        <p:spPr bwMode="auto">
          <a:xfrm>
            <a:off x="6330950" y="5492750"/>
            <a:ext cx="113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7FFFH</a:t>
            </a:r>
          </a:p>
        </p:txBody>
      </p:sp>
      <p:sp>
        <p:nvSpPr>
          <p:cNvPr id="10" name="Text Box 10">
            <a:extLst>
              <a:ext uri="{FF2B5EF4-FFF2-40B4-BE49-F238E27FC236}">
                <a16:creationId xmlns:a16="http://schemas.microsoft.com/office/drawing/2014/main" id="{A281E569-92C1-45C5-A277-7528F9EAC1E9}"/>
              </a:ext>
            </a:extLst>
          </p:cNvPr>
          <p:cNvSpPr txBox="1">
            <a:spLocks noChangeArrowheads="1"/>
          </p:cNvSpPr>
          <p:nvPr/>
        </p:nvSpPr>
        <p:spPr bwMode="auto">
          <a:xfrm>
            <a:off x="5111750" y="5522913"/>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8000H</a:t>
            </a:r>
          </a:p>
        </p:txBody>
      </p:sp>
      <p:sp>
        <p:nvSpPr>
          <p:cNvPr id="11" name="Text Box 11">
            <a:extLst>
              <a:ext uri="{FF2B5EF4-FFF2-40B4-BE49-F238E27FC236}">
                <a16:creationId xmlns:a16="http://schemas.microsoft.com/office/drawing/2014/main" id="{35416AF3-6E1D-41FD-8C88-AE9D302C43EB}"/>
              </a:ext>
            </a:extLst>
          </p:cNvPr>
          <p:cNvSpPr txBox="1">
            <a:spLocks noChangeArrowheads="1"/>
          </p:cNvSpPr>
          <p:nvPr/>
        </p:nvSpPr>
        <p:spPr bwMode="auto">
          <a:xfrm>
            <a:off x="4899025" y="2511425"/>
            <a:ext cx="1084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华文新魏" pitchFamily="2" charset="-122"/>
              </a:rPr>
              <a:t>FFFFH</a:t>
            </a:r>
          </a:p>
        </p:txBody>
      </p:sp>
      <p:sp>
        <p:nvSpPr>
          <p:cNvPr id="12" name="Line 12">
            <a:extLst>
              <a:ext uri="{FF2B5EF4-FFF2-40B4-BE49-F238E27FC236}">
                <a16:creationId xmlns:a16="http://schemas.microsoft.com/office/drawing/2014/main" id="{0479F108-95C0-4D57-9BEF-2D8C38AF1DC3}"/>
              </a:ext>
            </a:extLst>
          </p:cNvPr>
          <p:cNvSpPr>
            <a:spLocks noChangeShapeType="1"/>
          </p:cNvSpPr>
          <p:nvPr/>
        </p:nvSpPr>
        <p:spPr bwMode="auto">
          <a:xfrm flipH="1">
            <a:off x="7261225" y="5340350"/>
            <a:ext cx="381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3">
            <a:extLst>
              <a:ext uri="{FF2B5EF4-FFF2-40B4-BE49-F238E27FC236}">
                <a16:creationId xmlns:a16="http://schemas.microsoft.com/office/drawing/2014/main" id="{D0FAB9F7-ADED-4A12-AE2A-964C3949B471}"/>
              </a:ext>
            </a:extLst>
          </p:cNvPr>
          <p:cNvSpPr txBox="1">
            <a:spLocks noChangeArrowheads="1"/>
          </p:cNvSpPr>
          <p:nvPr/>
        </p:nvSpPr>
        <p:spPr bwMode="auto">
          <a:xfrm>
            <a:off x="7702550" y="5013325"/>
            <a:ext cx="854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最大正数</a:t>
            </a:r>
          </a:p>
        </p:txBody>
      </p:sp>
      <p:sp>
        <p:nvSpPr>
          <p:cNvPr id="14" name="Text Box 14">
            <a:extLst>
              <a:ext uri="{FF2B5EF4-FFF2-40B4-BE49-F238E27FC236}">
                <a16:creationId xmlns:a16="http://schemas.microsoft.com/office/drawing/2014/main" id="{639734DE-2EFB-446A-BE17-B6FC74DDD816}"/>
              </a:ext>
            </a:extLst>
          </p:cNvPr>
          <p:cNvSpPr txBox="1">
            <a:spLocks noChangeArrowheads="1"/>
          </p:cNvSpPr>
          <p:nvPr/>
        </p:nvSpPr>
        <p:spPr bwMode="auto">
          <a:xfrm>
            <a:off x="2978150" y="524192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最小负数</a:t>
            </a:r>
          </a:p>
        </p:txBody>
      </p:sp>
      <p:sp>
        <p:nvSpPr>
          <p:cNvPr id="15" name="Line 15">
            <a:extLst>
              <a:ext uri="{FF2B5EF4-FFF2-40B4-BE49-F238E27FC236}">
                <a16:creationId xmlns:a16="http://schemas.microsoft.com/office/drawing/2014/main" id="{9AED0B0D-AD32-49FF-BEAB-CD6F7C801BFE}"/>
              </a:ext>
            </a:extLst>
          </p:cNvPr>
          <p:cNvSpPr>
            <a:spLocks noChangeShapeType="1"/>
          </p:cNvSpPr>
          <p:nvPr/>
        </p:nvSpPr>
        <p:spPr bwMode="auto">
          <a:xfrm>
            <a:off x="4365625" y="5492750"/>
            <a:ext cx="685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6">
            <a:extLst>
              <a:ext uri="{FF2B5EF4-FFF2-40B4-BE49-F238E27FC236}">
                <a16:creationId xmlns:a16="http://schemas.microsoft.com/office/drawing/2014/main" id="{5E451923-9B1E-4E17-A742-F291BD1920AF}"/>
              </a:ext>
            </a:extLst>
          </p:cNvPr>
          <p:cNvSpPr txBox="1">
            <a:spLocks noChangeArrowheads="1"/>
          </p:cNvSpPr>
          <p:nvPr/>
        </p:nvSpPr>
        <p:spPr bwMode="auto">
          <a:xfrm>
            <a:off x="4746625" y="28702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ea typeface="华文新魏" pitchFamily="2" charset="-122"/>
              </a:rPr>
              <a:t>最大负数</a:t>
            </a:r>
          </a:p>
        </p:txBody>
      </p:sp>
      <p:sp>
        <p:nvSpPr>
          <p:cNvPr id="17" name="Text Box 5">
            <a:extLst>
              <a:ext uri="{FF2B5EF4-FFF2-40B4-BE49-F238E27FC236}">
                <a16:creationId xmlns:a16="http://schemas.microsoft.com/office/drawing/2014/main" id="{996FA94E-4669-4A41-B7D4-6ACDDC8B1C58}"/>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extLst>
      <p:ext uri="{BB962C8B-B14F-4D97-AF65-F5344CB8AC3E}">
        <p14:creationId xmlns:p14="http://schemas.microsoft.com/office/powerpoint/2010/main" val="3023436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DF4F2277-5ABA-461D-9164-66C8A6AC07F1}"/>
              </a:ext>
            </a:extLst>
          </p:cNvPr>
          <p:cNvSpPr txBox="1">
            <a:spLocks noChangeArrowheads="1"/>
          </p:cNvSpPr>
          <p:nvPr/>
        </p:nvSpPr>
        <p:spPr bwMode="auto">
          <a:xfrm>
            <a:off x="611188" y="1628775"/>
            <a:ext cx="4094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pPr>
            <a:r>
              <a:rPr kumimoji="1" lang="en-US" altLang="zh-CN" sz="2800" b="1">
                <a:latin typeface="Times New Roman" pitchFamily="18" charset="0"/>
              </a:rPr>
              <a:t> </a:t>
            </a:r>
            <a:r>
              <a:rPr kumimoji="1" lang="zh-CN" altLang="en-US" sz="2800" b="1">
                <a:solidFill>
                  <a:srgbClr val="FF3300"/>
                </a:solidFill>
                <a:latin typeface="Times New Roman" pitchFamily="18" charset="0"/>
              </a:rPr>
              <a:t>无符号数</a:t>
            </a:r>
            <a:r>
              <a:rPr kumimoji="1" lang="zh-CN" altLang="en-US" sz="2800" b="1">
                <a:latin typeface="Times New Roman" pitchFamily="18" charset="0"/>
              </a:rPr>
              <a:t>及其表示范围</a:t>
            </a:r>
          </a:p>
        </p:txBody>
      </p:sp>
      <p:sp>
        <p:nvSpPr>
          <p:cNvPr id="4" name="Text Box 4">
            <a:extLst>
              <a:ext uri="{FF2B5EF4-FFF2-40B4-BE49-F238E27FC236}">
                <a16:creationId xmlns:a16="http://schemas.microsoft.com/office/drawing/2014/main" id="{6DA65CF7-8109-4192-8F2B-77430C05D546}"/>
              </a:ext>
            </a:extLst>
          </p:cNvPr>
          <p:cNvSpPr txBox="1">
            <a:spLocks noChangeArrowheads="1"/>
          </p:cNvSpPr>
          <p:nvPr/>
        </p:nvSpPr>
        <p:spPr bwMode="auto">
          <a:xfrm>
            <a:off x="900113" y="3467100"/>
            <a:ext cx="777557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kumimoji="1" lang="en-US" altLang="zh-CN" sz="2400" b="1">
                <a:latin typeface="Times New Roman" pitchFamily="18" charset="0"/>
              </a:rPr>
              <a:t>  </a:t>
            </a:r>
            <a:r>
              <a:rPr kumimoji="1" lang="en-US" altLang="zh-CN" sz="2800" b="1">
                <a:latin typeface="Times New Roman" pitchFamily="18" charset="0"/>
              </a:rPr>
              <a:t>8</a:t>
            </a:r>
            <a:r>
              <a:rPr kumimoji="1" lang="zh-CN" altLang="en-US" sz="2800" b="1">
                <a:latin typeface="Times New Roman" pitchFamily="18" charset="0"/>
              </a:rPr>
              <a:t>位无符号数：    </a:t>
            </a:r>
            <a:r>
              <a:rPr kumimoji="1" lang="en-US" altLang="zh-CN" sz="2800" b="1">
                <a:latin typeface="Times New Roman" pitchFamily="18" charset="0"/>
              </a:rPr>
              <a:t>0H  ---     FFH            (0 ,255)</a:t>
            </a:r>
          </a:p>
          <a:p>
            <a:pPr eaLnBrk="1" hangingPunct="1">
              <a:lnSpc>
                <a:spcPct val="130000"/>
              </a:lnSpc>
            </a:pPr>
            <a:r>
              <a:rPr kumimoji="1" lang="en-US" altLang="zh-CN" sz="2800" b="1">
                <a:latin typeface="Times New Roman" pitchFamily="18" charset="0"/>
              </a:rPr>
              <a:t>16</a:t>
            </a:r>
            <a:r>
              <a:rPr kumimoji="1" lang="zh-CN" altLang="en-US" sz="2800" b="1">
                <a:latin typeface="Times New Roman" pitchFamily="18" charset="0"/>
              </a:rPr>
              <a:t>位无符号数：    </a:t>
            </a:r>
            <a:r>
              <a:rPr kumimoji="1" lang="en-US" altLang="zh-CN" sz="2800" b="1">
                <a:latin typeface="Times New Roman" pitchFamily="18" charset="0"/>
              </a:rPr>
              <a:t>0H  ---  FFFFH         (0 ,65535)</a:t>
            </a:r>
          </a:p>
        </p:txBody>
      </p:sp>
      <p:sp>
        <p:nvSpPr>
          <p:cNvPr id="5" name="Text Box 5">
            <a:extLst>
              <a:ext uri="{FF2B5EF4-FFF2-40B4-BE49-F238E27FC236}">
                <a16:creationId xmlns:a16="http://schemas.microsoft.com/office/drawing/2014/main" id="{1F725A53-8004-4766-B9DA-B9D3490CE971}"/>
              </a:ext>
            </a:extLst>
          </p:cNvPr>
          <p:cNvSpPr txBox="1">
            <a:spLocks noChangeArrowheads="1"/>
          </p:cNvSpPr>
          <p:nvPr/>
        </p:nvSpPr>
        <p:spPr bwMode="auto">
          <a:xfrm>
            <a:off x="960438" y="2362200"/>
            <a:ext cx="5975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一个段中的偏移地址，就是一个无符号数。</a:t>
            </a:r>
          </a:p>
          <a:p>
            <a:pPr eaLnBrk="1" hangingPunct="1"/>
            <a:r>
              <a:rPr kumimoji="1" lang="zh-CN" altLang="en-US" sz="2400" b="1">
                <a:latin typeface="Times New Roman" pitchFamily="18" charset="0"/>
                <a:ea typeface="华文新魏" pitchFamily="2" charset="-122"/>
              </a:rPr>
              <a:t>最小的无符号数是</a:t>
            </a:r>
            <a:r>
              <a:rPr kumimoji="1" lang="en-US" altLang="zh-CN" sz="2400" b="1">
                <a:latin typeface="Times New Roman" pitchFamily="18" charset="0"/>
                <a:ea typeface="华文新魏" pitchFamily="2" charset="-122"/>
              </a:rPr>
              <a:t>0</a:t>
            </a:r>
            <a:r>
              <a:rPr kumimoji="1" lang="zh-CN" altLang="en-US" sz="2400" b="1">
                <a:latin typeface="Times New Roman" pitchFamily="18" charset="0"/>
                <a:ea typeface="华文新魏" pitchFamily="2" charset="-122"/>
              </a:rPr>
              <a:t>。</a:t>
            </a:r>
          </a:p>
        </p:txBody>
      </p:sp>
      <p:sp>
        <p:nvSpPr>
          <p:cNvPr id="6" name="Text Box 6">
            <a:extLst>
              <a:ext uri="{FF2B5EF4-FFF2-40B4-BE49-F238E27FC236}">
                <a16:creationId xmlns:a16="http://schemas.microsoft.com/office/drawing/2014/main" id="{81C29BC4-984B-4193-A5A0-02E771FEB677}"/>
              </a:ext>
            </a:extLst>
          </p:cNvPr>
          <p:cNvSpPr txBox="1">
            <a:spLocks noChangeArrowheads="1"/>
          </p:cNvSpPr>
          <p:nvPr/>
        </p:nvSpPr>
        <p:spPr bwMode="auto">
          <a:xfrm>
            <a:off x="1052513" y="5203825"/>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无符号数的大小比较？</a:t>
            </a:r>
          </a:p>
        </p:txBody>
      </p:sp>
      <p:sp>
        <p:nvSpPr>
          <p:cNvPr id="7" name="Text Box 5">
            <a:extLst>
              <a:ext uri="{FF2B5EF4-FFF2-40B4-BE49-F238E27FC236}">
                <a16:creationId xmlns:a16="http://schemas.microsoft.com/office/drawing/2014/main" id="{AF0B0CF6-8A82-4826-BCE2-DD98E3A71FE7}"/>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extLst>
      <p:ext uri="{BB962C8B-B14F-4D97-AF65-F5344CB8AC3E}">
        <p14:creationId xmlns:p14="http://schemas.microsoft.com/office/powerpoint/2010/main" val="953595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C2F78CF-BB27-48AE-A203-13B2F1D6B261}"/>
              </a:ext>
            </a:extLst>
          </p:cNvPr>
          <p:cNvGrpSpPr>
            <a:grpSpLocks/>
          </p:cNvGrpSpPr>
          <p:nvPr/>
        </p:nvGrpSpPr>
        <p:grpSpPr bwMode="auto">
          <a:xfrm>
            <a:off x="4143375" y="1557338"/>
            <a:ext cx="2514600" cy="533400"/>
            <a:chOff x="768" y="3648"/>
            <a:chExt cx="1584" cy="336"/>
          </a:xfrm>
        </p:grpSpPr>
        <p:sp>
          <p:nvSpPr>
            <p:cNvPr id="4" name="Rectangle 3">
              <a:extLst>
                <a:ext uri="{FF2B5EF4-FFF2-40B4-BE49-F238E27FC236}">
                  <a16:creationId xmlns:a16="http://schemas.microsoft.com/office/drawing/2014/main" id="{D2A20903-22D7-493B-9E26-5ED9CD3FD5C2}"/>
                </a:ext>
              </a:extLst>
            </p:cNvPr>
            <p:cNvSpPr>
              <a:spLocks noChangeArrowheads="1"/>
            </p:cNvSpPr>
            <p:nvPr/>
          </p:nvSpPr>
          <p:spPr bwMode="auto">
            <a:xfrm>
              <a:off x="768" y="3648"/>
              <a:ext cx="15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a:latin typeface="Times New Roman" pitchFamily="18" charset="0"/>
                </a:rPr>
                <a:t>1  1  1  1  1  1  1  1</a:t>
              </a:r>
            </a:p>
          </p:txBody>
        </p:sp>
        <p:sp>
          <p:nvSpPr>
            <p:cNvPr id="5" name="Line 4">
              <a:extLst>
                <a:ext uri="{FF2B5EF4-FFF2-40B4-BE49-F238E27FC236}">
                  <a16:creationId xmlns:a16="http://schemas.microsoft.com/office/drawing/2014/main" id="{64D2F4B3-0757-440F-96BA-0C0A47D357B4}"/>
                </a:ext>
              </a:extLst>
            </p:cNvPr>
            <p:cNvSpPr>
              <a:spLocks noChangeShapeType="1"/>
            </p:cNvSpPr>
            <p:nvPr/>
          </p:nvSpPr>
          <p:spPr bwMode="auto">
            <a:xfrm>
              <a:off x="96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a:extLst>
                <a:ext uri="{FF2B5EF4-FFF2-40B4-BE49-F238E27FC236}">
                  <a16:creationId xmlns:a16="http://schemas.microsoft.com/office/drawing/2014/main" id="{6E92C205-99F2-4DD4-A6DE-1BDAC1CE626D}"/>
                </a:ext>
              </a:extLst>
            </p:cNvPr>
            <p:cNvSpPr>
              <a:spLocks noChangeShapeType="1"/>
            </p:cNvSpPr>
            <p:nvPr/>
          </p:nvSpPr>
          <p:spPr bwMode="auto">
            <a:xfrm>
              <a:off x="120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a:extLst>
                <a:ext uri="{FF2B5EF4-FFF2-40B4-BE49-F238E27FC236}">
                  <a16:creationId xmlns:a16="http://schemas.microsoft.com/office/drawing/2014/main" id="{CD2F8558-993F-4E57-AFFE-9578AA9AAF88}"/>
                </a:ext>
              </a:extLst>
            </p:cNvPr>
            <p:cNvSpPr>
              <a:spLocks noChangeShapeType="1"/>
            </p:cNvSpPr>
            <p:nvPr/>
          </p:nvSpPr>
          <p:spPr bwMode="auto">
            <a:xfrm>
              <a:off x="1392"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7">
              <a:extLst>
                <a:ext uri="{FF2B5EF4-FFF2-40B4-BE49-F238E27FC236}">
                  <a16:creationId xmlns:a16="http://schemas.microsoft.com/office/drawing/2014/main" id="{2105E6CD-134D-44F5-BB66-6D12CD61A003}"/>
                </a:ext>
              </a:extLst>
            </p:cNvPr>
            <p:cNvSpPr>
              <a:spLocks noChangeShapeType="1"/>
            </p:cNvSpPr>
            <p:nvPr/>
          </p:nvSpPr>
          <p:spPr bwMode="auto">
            <a:xfrm>
              <a:off x="1536"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a:extLst>
                <a:ext uri="{FF2B5EF4-FFF2-40B4-BE49-F238E27FC236}">
                  <a16:creationId xmlns:a16="http://schemas.microsoft.com/office/drawing/2014/main" id="{8EE408B3-0FB3-44B6-B3AE-1B445EDA4936}"/>
                </a:ext>
              </a:extLst>
            </p:cNvPr>
            <p:cNvSpPr>
              <a:spLocks noChangeShapeType="1"/>
            </p:cNvSpPr>
            <p:nvPr/>
          </p:nvSpPr>
          <p:spPr bwMode="auto">
            <a:xfrm>
              <a:off x="1728"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9">
              <a:extLst>
                <a:ext uri="{FF2B5EF4-FFF2-40B4-BE49-F238E27FC236}">
                  <a16:creationId xmlns:a16="http://schemas.microsoft.com/office/drawing/2014/main" id="{D0A01C9B-3D13-40C4-BF18-08060ED8A1C1}"/>
                </a:ext>
              </a:extLst>
            </p:cNvPr>
            <p:cNvSpPr>
              <a:spLocks noChangeShapeType="1"/>
            </p:cNvSpPr>
            <p:nvPr/>
          </p:nvSpPr>
          <p:spPr bwMode="auto">
            <a:xfrm>
              <a:off x="192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0">
              <a:extLst>
                <a:ext uri="{FF2B5EF4-FFF2-40B4-BE49-F238E27FC236}">
                  <a16:creationId xmlns:a16="http://schemas.microsoft.com/office/drawing/2014/main" id="{974D6CCD-91B6-49EC-9050-B4E9BE615472}"/>
                </a:ext>
              </a:extLst>
            </p:cNvPr>
            <p:cNvSpPr>
              <a:spLocks noChangeShapeType="1"/>
            </p:cNvSpPr>
            <p:nvPr/>
          </p:nvSpPr>
          <p:spPr bwMode="auto">
            <a:xfrm>
              <a:off x="2112"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 name="Text Box 11">
            <a:extLst>
              <a:ext uri="{FF2B5EF4-FFF2-40B4-BE49-F238E27FC236}">
                <a16:creationId xmlns:a16="http://schemas.microsoft.com/office/drawing/2014/main" id="{4FFADAC4-2083-4833-991A-E67811F6428C}"/>
              </a:ext>
            </a:extLst>
          </p:cNvPr>
          <p:cNvSpPr txBox="1">
            <a:spLocks noChangeArrowheads="1"/>
          </p:cNvSpPr>
          <p:nvPr/>
        </p:nvSpPr>
        <p:spPr bwMode="auto">
          <a:xfrm>
            <a:off x="539750" y="2205038"/>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3300"/>
                </a:solidFill>
                <a:latin typeface="Times New Roman" pitchFamily="18" charset="0"/>
              </a:rPr>
              <a:t>Question:</a:t>
            </a:r>
            <a:r>
              <a:rPr kumimoji="1" lang="en-US" altLang="zh-CN" sz="2400" b="1">
                <a:latin typeface="Times New Roman" pitchFamily="18" charset="0"/>
              </a:rPr>
              <a:t> </a:t>
            </a:r>
            <a:r>
              <a:rPr kumimoji="1" lang="zh-CN" altLang="en-US" sz="2400" b="1">
                <a:latin typeface="Times New Roman" pitchFamily="18" charset="0"/>
              </a:rPr>
              <a:t>若将其看成一个数的补码，它表示的什么数？</a:t>
            </a:r>
          </a:p>
        </p:txBody>
      </p:sp>
      <p:sp>
        <p:nvSpPr>
          <p:cNvPr id="13" name="Text Box 12">
            <a:extLst>
              <a:ext uri="{FF2B5EF4-FFF2-40B4-BE49-F238E27FC236}">
                <a16:creationId xmlns:a16="http://schemas.microsoft.com/office/drawing/2014/main" id="{7EACC302-FA03-44B7-877B-4E7303A78C37}"/>
              </a:ext>
            </a:extLst>
          </p:cNvPr>
          <p:cNvSpPr txBox="1">
            <a:spLocks noChangeArrowheads="1"/>
          </p:cNvSpPr>
          <p:nvPr/>
        </p:nvSpPr>
        <p:spPr bwMode="auto">
          <a:xfrm>
            <a:off x="539750" y="3212976"/>
            <a:ext cx="707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solidFill>
                  <a:srgbClr val="FF3300"/>
                </a:solidFill>
                <a:latin typeface="Times New Roman" pitchFamily="18" charset="0"/>
              </a:rPr>
              <a:t>Question:</a:t>
            </a:r>
            <a:r>
              <a:rPr kumimoji="1" lang="en-US" altLang="zh-CN" sz="2400" b="1" dirty="0">
                <a:latin typeface="Times New Roman" pitchFamily="18" charset="0"/>
              </a:rPr>
              <a:t>  </a:t>
            </a:r>
            <a:r>
              <a:rPr kumimoji="1" lang="zh-CN" altLang="en-US" sz="2400" b="1" dirty="0">
                <a:latin typeface="Times New Roman" pitchFamily="18" charset="0"/>
              </a:rPr>
              <a:t>如果</a:t>
            </a:r>
            <a:r>
              <a:rPr kumimoji="1" lang="en-US" altLang="zh-CN" sz="2400" b="1" dirty="0">
                <a:latin typeface="Times New Roman" pitchFamily="18" charset="0"/>
              </a:rPr>
              <a:t>M</a:t>
            </a:r>
            <a:r>
              <a:rPr kumimoji="1" lang="zh-CN" altLang="en-US" sz="2400" b="1" dirty="0">
                <a:latin typeface="Times New Roman" pitchFamily="18" charset="0"/>
              </a:rPr>
              <a:t>作为无符号数，它表示的是多少？</a:t>
            </a:r>
          </a:p>
        </p:txBody>
      </p:sp>
      <p:sp>
        <p:nvSpPr>
          <p:cNvPr id="14" name="Text Box 13">
            <a:extLst>
              <a:ext uri="{FF2B5EF4-FFF2-40B4-BE49-F238E27FC236}">
                <a16:creationId xmlns:a16="http://schemas.microsoft.com/office/drawing/2014/main" id="{3488EAFA-AE1A-4A80-8CCF-46C9AD5B3385}"/>
              </a:ext>
            </a:extLst>
          </p:cNvPr>
          <p:cNvSpPr txBox="1">
            <a:spLocks noChangeArrowheads="1"/>
          </p:cNvSpPr>
          <p:nvPr/>
        </p:nvSpPr>
        <p:spPr bwMode="auto">
          <a:xfrm>
            <a:off x="539750" y="3598739"/>
            <a:ext cx="525656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rPr>
              <a:t>                   255</a:t>
            </a:r>
          </a:p>
          <a:p>
            <a:pPr eaLnBrk="1" hangingPunct="1"/>
            <a:endParaRPr kumimoji="1" lang="en-US" altLang="zh-CN" sz="2400" b="1" dirty="0">
              <a:latin typeface="Times New Roman" pitchFamily="18" charset="0"/>
            </a:endParaRPr>
          </a:p>
          <a:p>
            <a:pPr eaLnBrk="1" hangingPunct="1"/>
            <a:r>
              <a:rPr kumimoji="1" lang="en-US" altLang="zh-CN" sz="2400" b="1" dirty="0">
                <a:solidFill>
                  <a:srgbClr val="FF3300"/>
                </a:solidFill>
                <a:latin typeface="Times New Roman" pitchFamily="18" charset="0"/>
              </a:rPr>
              <a:t>Question:</a:t>
            </a:r>
            <a:r>
              <a:rPr kumimoji="1" lang="en-US" altLang="zh-CN" sz="2400" b="1" dirty="0">
                <a:latin typeface="Times New Roman" pitchFamily="18" charset="0"/>
              </a:rPr>
              <a:t> </a:t>
            </a:r>
            <a:r>
              <a:rPr kumimoji="1" lang="zh-CN" altLang="en-US" sz="2400" b="1" dirty="0">
                <a:latin typeface="Times New Roman" pitchFamily="18" charset="0"/>
              </a:rPr>
              <a:t>哪到底将它看成什么数呢？</a:t>
            </a:r>
          </a:p>
        </p:txBody>
      </p:sp>
      <p:sp>
        <p:nvSpPr>
          <p:cNvPr id="15" name="Text Box 14">
            <a:extLst>
              <a:ext uri="{FF2B5EF4-FFF2-40B4-BE49-F238E27FC236}">
                <a16:creationId xmlns:a16="http://schemas.microsoft.com/office/drawing/2014/main" id="{9EB32F0F-93ED-4AA3-963B-A9FE0F253D75}"/>
              </a:ext>
            </a:extLst>
          </p:cNvPr>
          <p:cNvSpPr txBox="1">
            <a:spLocks noChangeArrowheads="1"/>
          </p:cNvSpPr>
          <p:nvPr/>
        </p:nvSpPr>
        <p:spPr bwMode="auto">
          <a:xfrm>
            <a:off x="539750" y="5013176"/>
            <a:ext cx="7488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rPr>
              <a:t>Answer: </a:t>
            </a:r>
            <a:r>
              <a:rPr kumimoji="1" lang="zh-CN" altLang="en-US" sz="2400" b="1">
                <a:latin typeface="Times New Roman" pitchFamily="18" charset="0"/>
              </a:rPr>
              <a:t>这取决于访问该单元的指令。看一个</a:t>
            </a:r>
            <a:r>
              <a:rPr kumimoji="1" lang="en-US" altLang="zh-CN" sz="2400" b="1">
                <a:latin typeface="Times New Roman" pitchFamily="18" charset="0"/>
              </a:rPr>
              <a:t>C</a:t>
            </a:r>
            <a:r>
              <a:rPr kumimoji="1" lang="zh-CN" altLang="en-US" sz="2400" b="1">
                <a:latin typeface="Times New Roman" pitchFamily="18" charset="0"/>
              </a:rPr>
              <a:t>程序</a:t>
            </a:r>
          </a:p>
        </p:txBody>
      </p:sp>
      <p:sp>
        <p:nvSpPr>
          <p:cNvPr id="16" name="Text Box 15">
            <a:extLst>
              <a:ext uri="{FF2B5EF4-FFF2-40B4-BE49-F238E27FC236}">
                <a16:creationId xmlns:a16="http://schemas.microsoft.com/office/drawing/2014/main" id="{5D0F612D-48C5-45B9-92C4-0165CF950231}"/>
              </a:ext>
            </a:extLst>
          </p:cNvPr>
          <p:cNvSpPr txBox="1">
            <a:spLocks noChangeArrowheads="1"/>
          </p:cNvSpPr>
          <p:nvPr/>
        </p:nvSpPr>
        <p:spPr bwMode="auto">
          <a:xfrm>
            <a:off x="774700" y="1603375"/>
            <a:ext cx="2871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设 </a:t>
            </a:r>
            <a:r>
              <a:rPr kumimoji="1" lang="en-US" altLang="zh-CN" sz="2400" b="1">
                <a:latin typeface="Times New Roman" pitchFamily="18" charset="0"/>
                <a:ea typeface="华文新魏" pitchFamily="2" charset="-122"/>
              </a:rPr>
              <a:t>n=8, </a:t>
            </a:r>
            <a:r>
              <a:rPr kumimoji="1" lang="zh-CN" altLang="en-US" sz="2400" b="1">
                <a:latin typeface="Times New Roman" pitchFamily="18" charset="0"/>
                <a:ea typeface="华文新魏" pitchFamily="2" charset="-122"/>
              </a:rPr>
              <a:t>有一个数 </a:t>
            </a:r>
            <a:r>
              <a:rPr kumimoji="1" lang="en-US" altLang="zh-CN" sz="2400" b="1">
                <a:latin typeface="Times New Roman" pitchFamily="18" charset="0"/>
                <a:ea typeface="华文新魏" pitchFamily="2" charset="-122"/>
              </a:rPr>
              <a:t>M,</a:t>
            </a:r>
          </a:p>
        </p:txBody>
      </p:sp>
      <p:sp>
        <p:nvSpPr>
          <p:cNvPr id="17" name="Text Box 18">
            <a:extLst>
              <a:ext uri="{FF2B5EF4-FFF2-40B4-BE49-F238E27FC236}">
                <a16:creationId xmlns:a16="http://schemas.microsoft.com/office/drawing/2014/main" id="{A4310963-C287-4A55-B03E-C1613721AC90}"/>
              </a:ext>
            </a:extLst>
          </p:cNvPr>
          <p:cNvSpPr txBox="1">
            <a:spLocks noChangeArrowheads="1"/>
          </p:cNvSpPr>
          <p:nvPr/>
        </p:nvSpPr>
        <p:spPr bwMode="auto">
          <a:xfrm>
            <a:off x="1979613" y="2565400"/>
            <a:ext cx="50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a:t>-1</a:t>
            </a:r>
          </a:p>
        </p:txBody>
      </p:sp>
      <p:sp>
        <p:nvSpPr>
          <p:cNvPr id="18" name="Text Box 5">
            <a:extLst>
              <a:ext uri="{FF2B5EF4-FFF2-40B4-BE49-F238E27FC236}">
                <a16:creationId xmlns:a16="http://schemas.microsoft.com/office/drawing/2014/main" id="{969E9358-28F4-42B7-82F9-66D4E3CF1D09}"/>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extLst>
      <p:ext uri="{BB962C8B-B14F-4D97-AF65-F5344CB8AC3E}">
        <p14:creationId xmlns:p14="http://schemas.microsoft.com/office/powerpoint/2010/main" val="25690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out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2EE187-9F2A-44A1-BB09-8130DDB3553F}"/>
              </a:ext>
            </a:extLst>
          </p:cNvPr>
          <p:cNvSpPr>
            <a:spLocks noChangeArrowheads="1"/>
          </p:cNvSpPr>
          <p:nvPr/>
        </p:nvSpPr>
        <p:spPr bwMode="auto">
          <a:xfrm>
            <a:off x="755650" y="1484313"/>
            <a:ext cx="52562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dirty="0">
                <a:solidFill>
                  <a:schemeClr val="tx1"/>
                </a:solidFill>
                <a:latin typeface="Times New Roman" pitchFamily="18" charset="0"/>
                <a:ea typeface="宋体" pitchFamily="2" charset="-122"/>
              </a:rPr>
              <a:t>#include &lt;</a:t>
            </a:r>
            <a:r>
              <a:rPr lang="en-US" altLang="zh-CN" sz="2400" b="1" dirty="0" err="1">
                <a:solidFill>
                  <a:schemeClr val="tx1"/>
                </a:solidFill>
                <a:latin typeface="Times New Roman" pitchFamily="18" charset="0"/>
                <a:ea typeface="宋体" pitchFamily="2" charset="-122"/>
              </a:rPr>
              <a:t>stdio.h</a:t>
            </a:r>
            <a:r>
              <a:rPr lang="en-US" altLang="zh-CN" sz="2400" b="1" dirty="0">
                <a:solidFill>
                  <a:schemeClr val="tx1"/>
                </a:solidFill>
                <a:latin typeface="Times New Roman" pitchFamily="18" charset="0"/>
                <a:ea typeface="宋体" pitchFamily="2" charset="-122"/>
              </a:rPr>
              <a:t>&gt;</a:t>
            </a:r>
          </a:p>
          <a:p>
            <a:pPr eaLnBrk="1" hangingPunct="1">
              <a:spcBef>
                <a:spcPct val="50000"/>
              </a:spcBef>
            </a:pPr>
            <a:r>
              <a:rPr lang="en-US" altLang="zh-CN" sz="2400" b="1" dirty="0">
                <a:solidFill>
                  <a:schemeClr val="tx1"/>
                </a:solidFill>
                <a:latin typeface="Times New Roman" pitchFamily="18" charset="0"/>
                <a:ea typeface="宋体" pitchFamily="2" charset="-122"/>
              </a:rPr>
              <a:t>void main()</a:t>
            </a:r>
          </a:p>
          <a:p>
            <a:pPr eaLnBrk="1" hangingPunct="1">
              <a:spcBef>
                <a:spcPct val="50000"/>
              </a:spcBef>
            </a:pPr>
            <a:r>
              <a:rPr lang="en-US" altLang="zh-CN" sz="2400" b="1" dirty="0">
                <a:solidFill>
                  <a:schemeClr val="tx1"/>
                </a:solidFill>
                <a:latin typeface="Times New Roman" pitchFamily="18" charset="0"/>
                <a:ea typeface="宋体" pitchFamily="2" charset="-122"/>
              </a:rPr>
              <a:t>{</a:t>
            </a:r>
          </a:p>
          <a:p>
            <a:pPr eaLnBrk="1" hangingPunct="1"/>
            <a:r>
              <a:rPr lang="en-US" altLang="zh-CN" sz="2400" b="1" dirty="0">
                <a:solidFill>
                  <a:schemeClr val="tx1"/>
                </a:solidFill>
                <a:latin typeface="Times New Roman" pitchFamily="18" charset="0"/>
                <a:ea typeface="宋体" pitchFamily="2" charset="-122"/>
              </a:rPr>
              <a:t>       short   x;</a:t>
            </a:r>
          </a:p>
          <a:p>
            <a:pPr eaLnBrk="1" hangingPunct="1"/>
            <a:r>
              <a:rPr lang="en-US" altLang="zh-CN" sz="2400" b="1" dirty="0">
                <a:solidFill>
                  <a:schemeClr val="tx1"/>
                </a:solidFill>
                <a:latin typeface="Times New Roman" pitchFamily="18" charset="0"/>
                <a:ea typeface="宋体" pitchFamily="2" charset="-122"/>
              </a:rPr>
              <a:t>       unsigned short  y;</a:t>
            </a:r>
          </a:p>
          <a:p>
            <a:pPr eaLnBrk="1" hangingPunct="1"/>
            <a:r>
              <a:rPr lang="en-US" altLang="zh-CN" sz="2400" b="1" dirty="0">
                <a:solidFill>
                  <a:schemeClr val="tx1"/>
                </a:solidFill>
                <a:latin typeface="Times New Roman" pitchFamily="18" charset="0"/>
                <a:ea typeface="宋体" pitchFamily="2" charset="-122"/>
              </a:rPr>
              <a:t>       x= -1;   </a:t>
            </a:r>
          </a:p>
          <a:p>
            <a:pPr eaLnBrk="1" hangingPunct="1"/>
            <a:r>
              <a:rPr lang="en-US" altLang="zh-CN" sz="2400" b="1" dirty="0">
                <a:solidFill>
                  <a:schemeClr val="tx1"/>
                </a:solidFill>
                <a:latin typeface="Times New Roman" pitchFamily="18" charset="0"/>
                <a:ea typeface="宋体" pitchFamily="2" charset="-122"/>
              </a:rPr>
              <a:t>       y= -1;</a:t>
            </a:r>
          </a:p>
          <a:p>
            <a:pPr eaLnBrk="1" hangingPunct="1"/>
            <a:r>
              <a:rPr lang="en-US" altLang="zh-CN" sz="2400" b="1" dirty="0">
                <a:solidFill>
                  <a:schemeClr val="tx1"/>
                </a:solidFill>
                <a:latin typeface="Times New Roman" pitchFamily="18" charset="0"/>
                <a:ea typeface="宋体" pitchFamily="2" charset="-122"/>
              </a:rPr>
              <a:t>       </a:t>
            </a:r>
            <a:r>
              <a:rPr lang="en-US" altLang="zh-CN" sz="2400" b="1" dirty="0" err="1">
                <a:solidFill>
                  <a:schemeClr val="tx1"/>
                </a:solidFill>
                <a:latin typeface="Times New Roman" pitchFamily="18" charset="0"/>
                <a:ea typeface="宋体" pitchFamily="2" charset="-122"/>
              </a:rPr>
              <a:t>printf</a:t>
            </a:r>
            <a:r>
              <a:rPr lang="en-US" altLang="zh-CN" sz="2400" b="1" dirty="0">
                <a:solidFill>
                  <a:schemeClr val="tx1"/>
                </a:solidFill>
                <a:latin typeface="Times New Roman" pitchFamily="18" charset="0"/>
                <a:ea typeface="宋体" pitchFamily="2" charset="-122"/>
              </a:rPr>
              <a:t>("%d   %d\n", x,  y);</a:t>
            </a:r>
          </a:p>
          <a:p>
            <a:pPr eaLnBrk="1" hangingPunct="1">
              <a:spcBef>
                <a:spcPct val="50000"/>
              </a:spcBef>
            </a:pPr>
            <a:r>
              <a:rPr lang="en-US" altLang="zh-CN" sz="2400" b="1" dirty="0">
                <a:solidFill>
                  <a:schemeClr val="tx1"/>
                </a:solidFill>
                <a:latin typeface="Times New Roman" pitchFamily="18" charset="0"/>
                <a:ea typeface="宋体" pitchFamily="2" charset="-122"/>
              </a:rPr>
              <a:t>}</a:t>
            </a:r>
          </a:p>
        </p:txBody>
      </p:sp>
      <p:sp>
        <p:nvSpPr>
          <p:cNvPr id="4" name="Text Box 3">
            <a:extLst>
              <a:ext uri="{FF2B5EF4-FFF2-40B4-BE49-F238E27FC236}">
                <a16:creationId xmlns:a16="http://schemas.microsoft.com/office/drawing/2014/main" id="{296E7B69-B649-44DE-88ED-D51CDBEEBA99}"/>
              </a:ext>
            </a:extLst>
          </p:cNvPr>
          <p:cNvSpPr txBox="1">
            <a:spLocks noChangeArrowheads="1"/>
          </p:cNvSpPr>
          <p:nvPr/>
        </p:nvSpPr>
        <p:spPr bwMode="auto">
          <a:xfrm>
            <a:off x="590961" y="5580133"/>
            <a:ext cx="7345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solidFill>
                  <a:srgbClr val="FF3300"/>
                </a:solidFill>
                <a:latin typeface="Times New Roman" pitchFamily="18" charset="0"/>
              </a:rPr>
              <a:t>在汇编语言中也有类似于</a:t>
            </a:r>
            <a:r>
              <a:rPr kumimoji="1" lang="en-US" altLang="zh-CN" sz="2800" b="1" dirty="0">
                <a:solidFill>
                  <a:srgbClr val="FF3300"/>
                </a:solidFill>
                <a:latin typeface="Times New Roman" pitchFamily="18" charset="0"/>
              </a:rPr>
              <a:t>unsigned</a:t>
            </a:r>
            <a:r>
              <a:rPr kumimoji="1" lang="zh-CN" altLang="en-US" sz="2800" b="1" dirty="0">
                <a:solidFill>
                  <a:srgbClr val="FF3300"/>
                </a:solidFill>
                <a:latin typeface="Times New Roman" pitchFamily="18" charset="0"/>
              </a:rPr>
              <a:t>的约定</a:t>
            </a:r>
            <a:r>
              <a:rPr kumimoji="1" lang="zh-CN" altLang="en-US" sz="2800" b="1" dirty="0">
                <a:latin typeface="Times New Roman" pitchFamily="18" charset="0"/>
              </a:rPr>
              <a:t>。</a:t>
            </a:r>
          </a:p>
        </p:txBody>
      </p:sp>
      <p:grpSp>
        <p:nvGrpSpPr>
          <p:cNvPr id="5" name="Group 4">
            <a:extLst>
              <a:ext uri="{FF2B5EF4-FFF2-40B4-BE49-F238E27FC236}">
                <a16:creationId xmlns:a16="http://schemas.microsoft.com/office/drawing/2014/main" id="{5BC8B8A4-E716-4BE5-9DDF-77EFB80E90A8}"/>
              </a:ext>
            </a:extLst>
          </p:cNvPr>
          <p:cNvGrpSpPr>
            <a:grpSpLocks/>
          </p:cNvGrpSpPr>
          <p:nvPr/>
        </p:nvGrpSpPr>
        <p:grpSpPr bwMode="auto">
          <a:xfrm>
            <a:off x="6300788" y="1341438"/>
            <a:ext cx="2232025" cy="4319587"/>
            <a:chOff x="3969" y="845"/>
            <a:chExt cx="1406" cy="2721"/>
          </a:xfrm>
        </p:grpSpPr>
        <p:sp>
          <p:nvSpPr>
            <p:cNvPr id="6" name="Text Box 5">
              <a:extLst>
                <a:ext uri="{FF2B5EF4-FFF2-40B4-BE49-F238E27FC236}">
                  <a16:creationId xmlns:a16="http://schemas.microsoft.com/office/drawing/2014/main" id="{6A952D70-5424-4FEB-A6DE-DEA0FF0172D7}"/>
                </a:ext>
              </a:extLst>
            </p:cNvPr>
            <p:cNvSpPr txBox="1">
              <a:spLocks noChangeArrowheads="1"/>
            </p:cNvSpPr>
            <p:nvPr/>
          </p:nvSpPr>
          <p:spPr bwMode="auto">
            <a:xfrm>
              <a:off x="4059" y="1797"/>
              <a:ext cx="131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rPr>
                <a:t>结果是：</a:t>
              </a:r>
            </a:p>
            <a:p>
              <a:pPr eaLnBrk="1" hangingPunct="1"/>
              <a:r>
                <a:rPr kumimoji="1" lang="zh-CN" altLang="en-US" sz="2400" b="1" dirty="0">
                  <a:latin typeface="Times New Roman" pitchFamily="18" charset="0"/>
                </a:rPr>
                <a:t> </a:t>
              </a:r>
              <a:r>
                <a:rPr kumimoji="1" lang="en-US" altLang="zh-CN" sz="2400" b="1" dirty="0">
                  <a:latin typeface="Times New Roman" pitchFamily="18" charset="0"/>
                </a:rPr>
                <a:t>-1   65535</a:t>
              </a:r>
            </a:p>
          </p:txBody>
        </p:sp>
        <p:sp>
          <p:nvSpPr>
            <p:cNvPr id="7" name="Line 6">
              <a:extLst>
                <a:ext uri="{FF2B5EF4-FFF2-40B4-BE49-F238E27FC236}">
                  <a16:creationId xmlns:a16="http://schemas.microsoft.com/office/drawing/2014/main" id="{503756C1-92FD-4A35-B8F8-7F731BEDA235}"/>
                </a:ext>
              </a:extLst>
            </p:cNvPr>
            <p:cNvSpPr>
              <a:spLocks noChangeShapeType="1"/>
            </p:cNvSpPr>
            <p:nvPr/>
          </p:nvSpPr>
          <p:spPr bwMode="auto">
            <a:xfrm>
              <a:off x="3969" y="845"/>
              <a:ext cx="0" cy="27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 name="Text Box 5">
            <a:extLst>
              <a:ext uri="{FF2B5EF4-FFF2-40B4-BE49-F238E27FC236}">
                <a16:creationId xmlns:a16="http://schemas.microsoft.com/office/drawing/2014/main" id="{8E0F1B08-29AA-49D3-ACFC-5954202D2B97}"/>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
        <p:nvSpPr>
          <p:cNvPr id="9" name="文本框 8">
            <a:extLst>
              <a:ext uri="{FF2B5EF4-FFF2-40B4-BE49-F238E27FC236}">
                <a16:creationId xmlns:a16="http://schemas.microsoft.com/office/drawing/2014/main" id="{A395B83E-D3CE-4FC2-8540-41575004964C}"/>
              </a:ext>
            </a:extLst>
          </p:cNvPr>
          <p:cNvSpPr txBox="1"/>
          <p:nvPr/>
        </p:nvSpPr>
        <p:spPr>
          <a:xfrm>
            <a:off x="590961" y="6224747"/>
            <a:ext cx="5400055" cy="461665"/>
          </a:xfrm>
          <a:prstGeom prst="rect">
            <a:avLst/>
          </a:prstGeom>
          <a:noFill/>
        </p:spPr>
        <p:txBody>
          <a:bodyPr wrap="square">
            <a:spAutoFit/>
          </a:bodyPr>
          <a:lstStyle/>
          <a:p>
            <a:r>
              <a:rPr lang="zh-CN" altLang="en-US" sz="2400" b="1" dirty="0">
                <a:solidFill>
                  <a:schemeClr val="tx1"/>
                </a:solidFill>
                <a:latin typeface="Times New Roman" pitchFamily="18" charset="0"/>
                <a:ea typeface="宋体" pitchFamily="2" charset="-122"/>
              </a:rPr>
              <a:t>工程： </a:t>
            </a:r>
            <a:r>
              <a:rPr lang="en-US" altLang="zh-CN" sz="2400" b="1" dirty="0">
                <a:solidFill>
                  <a:schemeClr val="tx1"/>
                </a:solidFill>
                <a:latin typeface="Times New Roman" pitchFamily="18" charset="0"/>
                <a:ea typeface="宋体" pitchFamily="2" charset="-122"/>
              </a:rPr>
              <a:t>c_</a:t>
            </a:r>
            <a:r>
              <a:rPr lang="zh-CN" altLang="en-US" sz="2400" b="1" dirty="0">
                <a:solidFill>
                  <a:schemeClr val="tx1"/>
                </a:solidFill>
                <a:latin typeface="Times New Roman" pitchFamily="18" charset="0"/>
                <a:ea typeface="宋体" pitchFamily="2" charset="-122"/>
              </a:rPr>
              <a:t>有符号和符号的比较</a:t>
            </a:r>
            <a:endParaRPr lang="en-US" altLang="zh-CN" sz="2400" b="1" dirty="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173008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CAC2AB-8315-40C4-AEAD-61A98DBCEF23}"/>
              </a:ext>
            </a:extLst>
          </p:cNvPr>
          <p:cNvSpPr>
            <a:spLocks noChangeArrowheads="1"/>
          </p:cNvSpPr>
          <p:nvPr/>
        </p:nvSpPr>
        <p:spPr bwMode="auto">
          <a:xfrm>
            <a:off x="755650" y="1484313"/>
            <a:ext cx="5256213"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40458C"/>
                </a:solidFill>
                <a:latin typeface="Times New Roman" pitchFamily="18" charset="0"/>
                <a:ea typeface="宋体" pitchFamily="2" charset="-122"/>
              </a:rPr>
              <a:t>#include &lt;stdio.h&gt;</a:t>
            </a:r>
          </a:p>
          <a:p>
            <a:r>
              <a:rPr lang="en-US" altLang="zh-CN" sz="2800" b="1">
                <a:solidFill>
                  <a:srgbClr val="40458C"/>
                </a:solidFill>
                <a:latin typeface="Times New Roman" pitchFamily="18" charset="0"/>
                <a:ea typeface="宋体" pitchFamily="2" charset="-122"/>
              </a:rPr>
              <a:t>void main()</a:t>
            </a:r>
          </a:p>
          <a:p>
            <a:r>
              <a:rPr lang="en-US" altLang="zh-CN" sz="2800" b="1">
                <a:solidFill>
                  <a:srgbClr val="40458C"/>
                </a:solidFill>
                <a:latin typeface="Times New Roman" pitchFamily="18" charset="0"/>
                <a:ea typeface="宋体" pitchFamily="2" charset="-122"/>
              </a:rPr>
              <a:t>{</a:t>
            </a:r>
          </a:p>
          <a:p>
            <a:r>
              <a:rPr lang="en-US" altLang="zh-CN" sz="2800" b="1">
                <a:solidFill>
                  <a:srgbClr val="40458C"/>
                </a:solidFill>
                <a:latin typeface="Times New Roman" pitchFamily="18" charset="0"/>
                <a:ea typeface="宋体" pitchFamily="2" charset="-122"/>
              </a:rPr>
              <a:t>          short   x;</a:t>
            </a:r>
          </a:p>
          <a:p>
            <a:r>
              <a:rPr lang="en-US" altLang="zh-CN" sz="2800" b="1">
                <a:solidFill>
                  <a:srgbClr val="40458C"/>
                </a:solidFill>
                <a:latin typeface="Times New Roman" pitchFamily="18" charset="0"/>
                <a:ea typeface="宋体" pitchFamily="2" charset="-122"/>
              </a:rPr>
              <a:t>	unsigned short  y;</a:t>
            </a:r>
          </a:p>
          <a:p>
            <a:r>
              <a:rPr lang="en-US" altLang="zh-CN" sz="2800" b="1">
                <a:solidFill>
                  <a:srgbClr val="40458C"/>
                </a:solidFill>
                <a:latin typeface="Times New Roman" pitchFamily="18" charset="0"/>
                <a:ea typeface="宋体" pitchFamily="2" charset="-122"/>
              </a:rPr>
              <a:t>          x=-1;    y=-1;</a:t>
            </a:r>
          </a:p>
          <a:p>
            <a:r>
              <a:rPr lang="en-US" altLang="zh-CN" sz="2800" b="1">
                <a:solidFill>
                  <a:srgbClr val="40458C"/>
                </a:solidFill>
                <a:latin typeface="Times New Roman" pitchFamily="18" charset="0"/>
                <a:ea typeface="宋体" pitchFamily="2" charset="-122"/>
              </a:rPr>
              <a:t>	if (x&gt;3)</a:t>
            </a:r>
          </a:p>
          <a:p>
            <a:r>
              <a:rPr lang="en-US" altLang="zh-CN" sz="2800" b="1">
                <a:solidFill>
                  <a:srgbClr val="40458C"/>
                </a:solidFill>
                <a:latin typeface="Times New Roman" pitchFamily="18" charset="0"/>
                <a:ea typeface="宋体" pitchFamily="2" charset="-122"/>
              </a:rPr>
              <a:t>                printf(“1 %d\n”,x);</a:t>
            </a:r>
          </a:p>
          <a:p>
            <a:r>
              <a:rPr lang="en-US" altLang="zh-CN" sz="2800" b="1">
                <a:solidFill>
                  <a:srgbClr val="40458C"/>
                </a:solidFill>
                <a:latin typeface="Times New Roman" pitchFamily="18" charset="0"/>
                <a:ea typeface="宋体" pitchFamily="2" charset="-122"/>
              </a:rPr>
              <a:t>          if (y&gt;3)</a:t>
            </a:r>
          </a:p>
          <a:p>
            <a:r>
              <a:rPr lang="en-US" altLang="zh-CN" sz="2800" b="1">
                <a:solidFill>
                  <a:srgbClr val="40458C"/>
                </a:solidFill>
                <a:latin typeface="Times New Roman" pitchFamily="18" charset="0"/>
                <a:ea typeface="宋体" pitchFamily="2" charset="-122"/>
              </a:rPr>
              <a:t>	     printf(“2 %d\n", y);</a:t>
            </a:r>
          </a:p>
          <a:p>
            <a:r>
              <a:rPr lang="en-US" altLang="zh-CN" sz="2800" b="1">
                <a:solidFill>
                  <a:srgbClr val="40458C"/>
                </a:solidFill>
                <a:latin typeface="Times New Roman" pitchFamily="18" charset="0"/>
                <a:ea typeface="宋体" pitchFamily="2" charset="-122"/>
              </a:rPr>
              <a:t>}</a:t>
            </a:r>
          </a:p>
        </p:txBody>
      </p:sp>
      <p:sp>
        <p:nvSpPr>
          <p:cNvPr id="4" name="Text Box 3">
            <a:extLst>
              <a:ext uri="{FF2B5EF4-FFF2-40B4-BE49-F238E27FC236}">
                <a16:creationId xmlns:a16="http://schemas.microsoft.com/office/drawing/2014/main" id="{5B5BBC9A-8614-4B41-91B5-52314EAA655F}"/>
              </a:ext>
            </a:extLst>
          </p:cNvPr>
          <p:cNvSpPr txBox="1">
            <a:spLocks noChangeArrowheads="1"/>
          </p:cNvSpPr>
          <p:nvPr/>
        </p:nvSpPr>
        <p:spPr bwMode="auto">
          <a:xfrm>
            <a:off x="6443663" y="1773238"/>
            <a:ext cx="1728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rPr>
              <a:t>结果？</a:t>
            </a:r>
          </a:p>
        </p:txBody>
      </p:sp>
      <p:sp>
        <p:nvSpPr>
          <p:cNvPr id="5" name="Line 4">
            <a:extLst>
              <a:ext uri="{FF2B5EF4-FFF2-40B4-BE49-F238E27FC236}">
                <a16:creationId xmlns:a16="http://schemas.microsoft.com/office/drawing/2014/main" id="{6E005E2B-E187-440A-ADBB-9F71BC4697B4}"/>
              </a:ext>
            </a:extLst>
          </p:cNvPr>
          <p:cNvSpPr>
            <a:spLocks noChangeShapeType="1"/>
          </p:cNvSpPr>
          <p:nvPr/>
        </p:nvSpPr>
        <p:spPr bwMode="auto">
          <a:xfrm>
            <a:off x="6300788" y="1341438"/>
            <a:ext cx="0" cy="4319587"/>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6" name="Text Box 6">
            <a:extLst>
              <a:ext uri="{FF2B5EF4-FFF2-40B4-BE49-F238E27FC236}">
                <a16:creationId xmlns:a16="http://schemas.microsoft.com/office/drawing/2014/main" id="{7DD56855-417B-456C-B129-2BE084BCC9A2}"/>
              </a:ext>
            </a:extLst>
          </p:cNvPr>
          <p:cNvSpPr txBox="1">
            <a:spLocks noChangeArrowheads="1"/>
          </p:cNvSpPr>
          <p:nvPr/>
        </p:nvSpPr>
        <p:spPr bwMode="auto">
          <a:xfrm>
            <a:off x="6443663" y="2781300"/>
            <a:ext cx="17287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rPr>
              <a:t>翻译成的语句是？</a:t>
            </a:r>
          </a:p>
        </p:txBody>
      </p:sp>
      <p:sp>
        <p:nvSpPr>
          <p:cNvPr id="7" name="Text Box 7">
            <a:extLst>
              <a:ext uri="{FF2B5EF4-FFF2-40B4-BE49-F238E27FC236}">
                <a16:creationId xmlns:a16="http://schemas.microsoft.com/office/drawing/2014/main" id="{C5D58AC8-D294-478F-BF8A-A080A50B8D76}"/>
              </a:ext>
            </a:extLst>
          </p:cNvPr>
          <p:cNvSpPr txBox="1">
            <a:spLocks noChangeArrowheads="1"/>
          </p:cNvSpPr>
          <p:nvPr/>
        </p:nvSpPr>
        <p:spPr bwMode="auto">
          <a:xfrm>
            <a:off x="6443663" y="4149725"/>
            <a:ext cx="20351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40458C"/>
                </a:solidFill>
                <a:effectLst/>
                <a:uLnTx/>
                <a:uFillTx/>
                <a:latin typeface="Arial" charset="0"/>
                <a:ea typeface="宋体" pitchFamily="2" charset="-122"/>
              </a:rPr>
              <a:t>谁来把一个数当有符号数看，还是无符号数？</a:t>
            </a:r>
          </a:p>
        </p:txBody>
      </p:sp>
      <p:sp>
        <p:nvSpPr>
          <p:cNvPr id="8" name="Text Box 5">
            <a:extLst>
              <a:ext uri="{FF2B5EF4-FFF2-40B4-BE49-F238E27FC236}">
                <a16:creationId xmlns:a16="http://schemas.microsoft.com/office/drawing/2014/main" id="{3B711147-8E5B-4C82-9CCA-470F5DED9222}"/>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
        <p:nvSpPr>
          <p:cNvPr id="9" name="文本框 8">
            <a:extLst>
              <a:ext uri="{FF2B5EF4-FFF2-40B4-BE49-F238E27FC236}">
                <a16:creationId xmlns:a16="http://schemas.microsoft.com/office/drawing/2014/main" id="{7B25D484-1026-4CA6-A7F1-6C95CD0B71FC}"/>
              </a:ext>
            </a:extLst>
          </p:cNvPr>
          <p:cNvSpPr txBox="1"/>
          <p:nvPr/>
        </p:nvSpPr>
        <p:spPr>
          <a:xfrm>
            <a:off x="590961" y="6309320"/>
            <a:ext cx="4845135" cy="461665"/>
          </a:xfrm>
          <a:prstGeom prst="rect">
            <a:avLst/>
          </a:prstGeom>
          <a:noFill/>
        </p:spPr>
        <p:txBody>
          <a:bodyPr wrap="square">
            <a:spAutoFit/>
          </a:bodyPr>
          <a:lstStyle/>
          <a:p>
            <a:r>
              <a:rPr lang="zh-CN" altLang="en-US" sz="2400" b="1" dirty="0">
                <a:solidFill>
                  <a:schemeClr val="tx1"/>
                </a:solidFill>
                <a:latin typeface="Times New Roman" pitchFamily="18" charset="0"/>
                <a:ea typeface="宋体" pitchFamily="2" charset="-122"/>
              </a:rPr>
              <a:t>工程： </a:t>
            </a:r>
            <a:r>
              <a:rPr lang="en-US" altLang="zh-CN" sz="2400" b="1" dirty="0">
                <a:solidFill>
                  <a:schemeClr val="tx1"/>
                </a:solidFill>
                <a:latin typeface="Times New Roman" pitchFamily="18" charset="0"/>
                <a:ea typeface="宋体" pitchFamily="2" charset="-122"/>
              </a:rPr>
              <a:t>c_</a:t>
            </a:r>
            <a:r>
              <a:rPr lang="zh-CN" altLang="en-US" sz="2400" b="1" dirty="0">
                <a:solidFill>
                  <a:schemeClr val="tx1"/>
                </a:solidFill>
                <a:latin typeface="Times New Roman" pitchFamily="18" charset="0"/>
                <a:ea typeface="宋体" pitchFamily="2" charset="-122"/>
              </a:rPr>
              <a:t>有符号和符号的比较</a:t>
            </a:r>
            <a:endParaRPr lang="en-US" altLang="zh-CN" sz="2400" b="1" dirty="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322275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26597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3.2.2 BCD</a:t>
            </a:r>
            <a:r>
              <a:rPr lang="zh-CN" altLang="en-US" sz="3600" b="1" dirty="0">
                <a:solidFill>
                  <a:schemeClr val="bg1"/>
                </a:solidFill>
                <a:latin typeface="Times New Roman" pitchFamily="18" charset="0"/>
              </a:rPr>
              <a:t>码</a:t>
            </a:r>
          </a:p>
        </p:txBody>
      </p:sp>
      <p:sp>
        <p:nvSpPr>
          <p:cNvPr id="3" name="Text Box 3">
            <a:extLst>
              <a:ext uri="{FF2B5EF4-FFF2-40B4-BE49-F238E27FC236}">
                <a16:creationId xmlns:a16="http://schemas.microsoft.com/office/drawing/2014/main" id="{0A270B1F-F40D-43C3-9C08-D1D14D51C8D9}"/>
              </a:ext>
            </a:extLst>
          </p:cNvPr>
          <p:cNvSpPr txBox="1">
            <a:spLocks noChangeArrowheads="1"/>
          </p:cNvSpPr>
          <p:nvPr/>
        </p:nvSpPr>
        <p:spPr bwMode="auto">
          <a:xfrm>
            <a:off x="827088" y="2349500"/>
            <a:ext cx="64071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a:solidFill>
                  <a:srgbClr val="40458C"/>
                </a:solidFill>
                <a:latin typeface="宋体" pitchFamily="2" charset="-122"/>
              </a:rPr>
              <a:t>用</a:t>
            </a:r>
            <a:r>
              <a:rPr lang="en-US" altLang="zh-CN" sz="2800">
                <a:solidFill>
                  <a:srgbClr val="40458C"/>
                </a:solidFill>
                <a:latin typeface="宋体" pitchFamily="2" charset="-122"/>
              </a:rPr>
              <a:t>4</a:t>
            </a:r>
            <a:r>
              <a:rPr lang="zh-CN" altLang="en-US" sz="2800">
                <a:solidFill>
                  <a:srgbClr val="40458C"/>
                </a:solidFill>
                <a:latin typeface="宋体" pitchFamily="2" charset="-122"/>
              </a:rPr>
              <a:t>位二进制数表示一位十进制数。</a:t>
            </a:r>
          </a:p>
          <a:p>
            <a:r>
              <a:rPr lang="zh-CN" altLang="en-US" sz="2800">
                <a:solidFill>
                  <a:srgbClr val="40458C"/>
                </a:solidFill>
                <a:latin typeface="宋体" pitchFamily="2" charset="-122"/>
              </a:rPr>
              <a:t>      </a:t>
            </a:r>
            <a:r>
              <a:rPr lang="en-US" altLang="zh-CN" sz="2800">
                <a:solidFill>
                  <a:srgbClr val="40458C"/>
                </a:solidFill>
                <a:latin typeface="宋体" pitchFamily="2" charset="-122"/>
              </a:rPr>
              <a:t>1 = 0001 BCD     8 = 1000 BCD</a:t>
            </a:r>
          </a:p>
          <a:p>
            <a:r>
              <a:rPr lang="en-US" altLang="zh-CN" sz="2800">
                <a:solidFill>
                  <a:srgbClr val="40458C"/>
                </a:solidFill>
                <a:latin typeface="宋体" pitchFamily="2" charset="-122"/>
              </a:rPr>
              <a:t>      2 = 0010 BCD     9 = 1001 BCD</a:t>
            </a:r>
          </a:p>
          <a:p>
            <a:r>
              <a:rPr lang="en-US" altLang="zh-CN" sz="2800">
                <a:solidFill>
                  <a:srgbClr val="40458C"/>
                </a:solidFill>
                <a:latin typeface="宋体" pitchFamily="2" charset="-122"/>
              </a:rPr>
              <a:t>     </a:t>
            </a:r>
            <a:r>
              <a:rPr lang="en-US" altLang="zh-CN" sz="2800">
                <a:solidFill>
                  <a:srgbClr val="40458C"/>
                </a:solidFill>
                <a:latin typeface="Times New Roman" pitchFamily="18" charset="0"/>
              </a:rPr>
              <a:t>……</a:t>
            </a:r>
            <a:r>
              <a:rPr lang="en-US" altLang="zh-CN" sz="2800">
                <a:solidFill>
                  <a:srgbClr val="40458C"/>
                </a:solidFill>
                <a:latin typeface="宋体" pitchFamily="2" charset="-122"/>
              </a:rPr>
              <a:t>      </a:t>
            </a:r>
          </a:p>
        </p:txBody>
      </p:sp>
      <p:grpSp>
        <p:nvGrpSpPr>
          <p:cNvPr id="4" name="Group 13">
            <a:extLst>
              <a:ext uri="{FF2B5EF4-FFF2-40B4-BE49-F238E27FC236}">
                <a16:creationId xmlns:a16="http://schemas.microsoft.com/office/drawing/2014/main" id="{FB119628-C208-4662-B5E3-0BDE841A1D1B}"/>
              </a:ext>
            </a:extLst>
          </p:cNvPr>
          <p:cNvGrpSpPr>
            <a:grpSpLocks/>
          </p:cNvGrpSpPr>
          <p:nvPr/>
        </p:nvGrpSpPr>
        <p:grpSpPr bwMode="auto">
          <a:xfrm>
            <a:off x="1008063" y="4221163"/>
            <a:ext cx="3132137" cy="2232025"/>
            <a:chOff x="635" y="2659"/>
            <a:chExt cx="1973" cy="1406"/>
          </a:xfrm>
        </p:grpSpPr>
        <p:sp>
          <p:nvSpPr>
            <p:cNvPr id="5" name="Rectangle 4">
              <a:extLst>
                <a:ext uri="{FF2B5EF4-FFF2-40B4-BE49-F238E27FC236}">
                  <a16:creationId xmlns:a16="http://schemas.microsoft.com/office/drawing/2014/main" id="{CD432B9D-2BEC-4DB6-97CB-94CD30D0A207}"/>
                </a:ext>
              </a:extLst>
            </p:cNvPr>
            <p:cNvSpPr>
              <a:spLocks noChangeArrowheads="1"/>
            </p:cNvSpPr>
            <p:nvPr/>
          </p:nvSpPr>
          <p:spPr bwMode="auto">
            <a:xfrm>
              <a:off x="1519" y="2659"/>
              <a:ext cx="1089" cy="1406"/>
            </a:xfrm>
            <a:prstGeom prst="rect">
              <a:avLst/>
            </a:prstGeom>
            <a:solidFill>
              <a:srgbClr val="ECD882"/>
            </a:solidFill>
            <a:ln w="9525">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marR="0" lvl="0" indent="-457200" algn="ctr" defTabSz="914400" eaLnBrk="1" fontAlgn="auto" latinLnBrk="0" hangingPunct="1">
                <a:lnSpc>
                  <a:spcPct val="100000"/>
                </a:lnSpc>
                <a:spcBef>
                  <a:spcPts val="0"/>
                </a:spcBef>
                <a:spcAft>
                  <a:spcPts val="0"/>
                </a:spcAft>
                <a:buClrTx/>
                <a:buSzTx/>
                <a:buFontTx/>
                <a:buAutoNum type="arabicPlain" startAt="1000"/>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   0001</a:t>
              </a:r>
            </a:p>
            <a:p>
              <a:pPr marL="457200" marR="0" lvl="0" indent="-457200" algn="ctr" defTabSz="914400" eaLnBrk="1" fontAlgn="auto" latinLnBrk="0" hangingPunct="1">
                <a:lnSpc>
                  <a:spcPct val="100000"/>
                </a:lnSpc>
                <a:spcBef>
                  <a:spcPts val="0"/>
                </a:spcBef>
                <a:spcAft>
                  <a:spcPts val="0"/>
                </a:spcAft>
                <a:buClrTx/>
                <a:buSzTx/>
                <a:buFontTx/>
                <a:buNone/>
                <a:tabLst/>
                <a:defRPr/>
              </a:pPr>
              <a:endPar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endParaRPr>
            </a:p>
            <a:p>
              <a:pPr marL="457200" marR="0" lvl="0" indent="-45720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1001   0111</a:t>
              </a:r>
            </a:p>
          </p:txBody>
        </p:sp>
        <p:sp>
          <p:nvSpPr>
            <p:cNvPr id="6" name="Line 5">
              <a:extLst>
                <a:ext uri="{FF2B5EF4-FFF2-40B4-BE49-F238E27FC236}">
                  <a16:creationId xmlns:a16="http://schemas.microsoft.com/office/drawing/2014/main" id="{054C7695-198B-428F-A284-7754CE35A6AC}"/>
                </a:ext>
              </a:extLst>
            </p:cNvPr>
            <p:cNvSpPr>
              <a:spLocks noChangeShapeType="1"/>
            </p:cNvSpPr>
            <p:nvPr/>
          </p:nvSpPr>
          <p:spPr bwMode="auto">
            <a:xfrm>
              <a:off x="1507" y="3294"/>
              <a:ext cx="1101" cy="1"/>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7" name="Text Box 6">
              <a:extLst>
                <a:ext uri="{FF2B5EF4-FFF2-40B4-BE49-F238E27FC236}">
                  <a16:creationId xmlns:a16="http://schemas.microsoft.com/office/drawing/2014/main" id="{D9225307-AF40-405B-8C7D-2B033E4DCCE8}"/>
                </a:ext>
              </a:extLst>
            </p:cNvPr>
            <p:cNvSpPr txBox="1">
              <a:spLocks noChangeArrowheads="1"/>
            </p:cNvSpPr>
            <p:nvPr/>
          </p:nvSpPr>
          <p:spPr bwMode="auto">
            <a:xfrm>
              <a:off x="635" y="2742"/>
              <a:ext cx="745"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9781</a:t>
              </a:r>
              <a:r>
                <a:rPr kumimoji="0" lang="zh-CN" altLang="en-US" sz="2400" b="0" i="0" u="none" strike="noStrike" kern="0" cap="none" spc="0" normalizeH="0" baseline="0" noProof="0">
                  <a:ln>
                    <a:noFill/>
                  </a:ln>
                  <a:solidFill>
                    <a:srgbClr val="40458C"/>
                  </a:solidFill>
                  <a:effectLst/>
                  <a:uLnTx/>
                  <a:uFillTx/>
                  <a:latin typeface="Times New Roman" pitchFamily="18" charset="0"/>
                  <a:ea typeface="宋体" pitchFamily="2" charset="-122"/>
                </a:rPr>
                <a:t>的压缩</a:t>
              </a: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BCD</a:t>
              </a:r>
              <a:r>
                <a:rPr kumimoji="0" lang="zh-CN" altLang="en-US" sz="2400" b="0" i="0" u="none" strike="noStrike" kern="0" cap="none" spc="0" normalizeH="0" baseline="0" noProof="0">
                  <a:ln>
                    <a:noFill/>
                  </a:ln>
                  <a:solidFill>
                    <a:srgbClr val="40458C"/>
                  </a:solidFill>
                  <a:effectLst/>
                  <a:uLnTx/>
                  <a:uFillTx/>
                  <a:latin typeface="Times New Roman" pitchFamily="18" charset="0"/>
                  <a:ea typeface="宋体" pitchFamily="2" charset="-122"/>
                </a:rPr>
                <a:t>码</a:t>
              </a:r>
            </a:p>
          </p:txBody>
        </p:sp>
      </p:grpSp>
      <p:grpSp>
        <p:nvGrpSpPr>
          <p:cNvPr id="8" name="Group 14">
            <a:extLst>
              <a:ext uri="{FF2B5EF4-FFF2-40B4-BE49-F238E27FC236}">
                <a16:creationId xmlns:a16="http://schemas.microsoft.com/office/drawing/2014/main" id="{153CB1AF-1E2E-4208-B0A9-B1F28219790D}"/>
              </a:ext>
            </a:extLst>
          </p:cNvPr>
          <p:cNvGrpSpPr>
            <a:grpSpLocks/>
          </p:cNvGrpSpPr>
          <p:nvPr/>
        </p:nvGrpSpPr>
        <p:grpSpPr bwMode="auto">
          <a:xfrm>
            <a:off x="5076825" y="4243388"/>
            <a:ext cx="3306763" cy="2209800"/>
            <a:chOff x="3198" y="2673"/>
            <a:chExt cx="2083" cy="1392"/>
          </a:xfrm>
        </p:grpSpPr>
        <p:sp>
          <p:nvSpPr>
            <p:cNvPr id="9" name="Rectangle 7">
              <a:extLst>
                <a:ext uri="{FF2B5EF4-FFF2-40B4-BE49-F238E27FC236}">
                  <a16:creationId xmlns:a16="http://schemas.microsoft.com/office/drawing/2014/main" id="{ACE78BEE-4A7A-478C-A501-DD8853261900}"/>
                </a:ext>
              </a:extLst>
            </p:cNvPr>
            <p:cNvSpPr>
              <a:spLocks noChangeArrowheads="1"/>
            </p:cNvSpPr>
            <p:nvPr/>
          </p:nvSpPr>
          <p:spPr bwMode="auto">
            <a:xfrm>
              <a:off x="3210" y="2673"/>
              <a:ext cx="1258" cy="1392"/>
            </a:xfrm>
            <a:prstGeom prst="rect">
              <a:avLst/>
            </a:prstGeom>
            <a:solidFill>
              <a:srgbClr val="ECD882"/>
            </a:solidFill>
            <a:ln w="9525">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marR="0" lvl="0" indent="-457200" algn="ctr" defTabSz="914400" eaLnBrk="1" fontAlgn="auto" latinLnBrk="0" hangingPunct="1">
                <a:lnSpc>
                  <a:spcPct val="125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0000  0001</a:t>
              </a:r>
            </a:p>
            <a:p>
              <a:pPr marL="457200" marR="0" lvl="0" indent="-457200" algn="ctr" defTabSz="914400" eaLnBrk="1" fontAlgn="auto" latinLnBrk="0" hangingPunct="1">
                <a:lnSpc>
                  <a:spcPct val="125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0000  1000</a:t>
              </a:r>
            </a:p>
            <a:p>
              <a:pPr marL="457200" marR="0" lvl="0" indent="-457200" algn="ctr" defTabSz="914400" eaLnBrk="1" fontAlgn="auto" latinLnBrk="0" hangingPunct="1">
                <a:lnSpc>
                  <a:spcPct val="125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0000   0111</a:t>
              </a:r>
            </a:p>
            <a:p>
              <a:pPr marL="457200" marR="0" lvl="0" indent="-457200" algn="ctr" defTabSz="914400" eaLnBrk="1" fontAlgn="auto" latinLnBrk="0" hangingPunct="1">
                <a:lnSpc>
                  <a:spcPct val="125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0000  1001</a:t>
              </a:r>
            </a:p>
          </p:txBody>
        </p:sp>
        <p:sp>
          <p:nvSpPr>
            <p:cNvPr id="10" name="Line 8">
              <a:extLst>
                <a:ext uri="{FF2B5EF4-FFF2-40B4-BE49-F238E27FC236}">
                  <a16:creationId xmlns:a16="http://schemas.microsoft.com/office/drawing/2014/main" id="{747A4008-1114-4766-B30D-E2B5C8A5B984}"/>
                </a:ext>
              </a:extLst>
            </p:cNvPr>
            <p:cNvSpPr>
              <a:spLocks noChangeShapeType="1"/>
            </p:cNvSpPr>
            <p:nvPr/>
          </p:nvSpPr>
          <p:spPr bwMode="auto">
            <a:xfrm>
              <a:off x="3198" y="3113"/>
              <a:ext cx="127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1" name="Line 9">
              <a:extLst>
                <a:ext uri="{FF2B5EF4-FFF2-40B4-BE49-F238E27FC236}">
                  <a16:creationId xmlns:a16="http://schemas.microsoft.com/office/drawing/2014/main" id="{F0608131-D8F0-42FF-A203-38179D6BA4E9}"/>
                </a:ext>
              </a:extLst>
            </p:cNvPr>
            <p:cNvSpPr>
              <a:spLocks noChangeShapeType="1"/>
            </p:cNvSpPr>
            <p:nvPr/>
          </p:nvSpPr>
          <p:spPr bwMode="auto">
            <a:xfrm>
              <a:off x="3198" y="3385"/>
              <a:ext cx="1224"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2" name="Line 10">
              <a:extLst>
                <a:ext uri="{FF2B5EF4-FFF2-40B4-BE49-F238E27FC236}">
                  <a16:creationId xmlns:a16="http://schemas.microsoft.com/office/drawing/2014/main" id="{49FC928C-D715-4040-8918-972429804C68}"/>
                </a:ext>
              </a:extLst>
            </p:cNvPr>
            <p:cNvSpPr>
              <a:spLocks noChangeShapeType="1"/>
            </p:cNvSpPr>
            <p:nvPr/>
          </p:nvSpPr>
          <p:spPr bwMode="auto">
            <a:xfrm>
              <a:off x="3198" y="3702"/>
              <a:ext cx="1224"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3" name="Text Box 11">
              <a:extLst>
                <a:ext uri="{FF2B5EF4-FFF2-40B4-BE49-F238E27FC236}">
                  <a16:creationId xmlns:a16="http://schemas.microsoft.com/office/drawing/2014/main" id="{3766C70B-DDCF-4CE0-93B8-3C33655B3051}"/>
                </a:ext>
              </a:extLst>
            </p:cNvPr>
            <p:cNvSpPr txBox="1">
              <a:spLocks noChangeArrowheads="1"/>
            </p:cNvSpPr>
            <p:nvPr/>
          </p:nvSpPr>
          <p:spPr bwMode="auto">
            <a:xfrm>
              <a:off x="4513" y="2795"/>
              <a:ext cx="76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9781</a:t>
              </a:r>
              <a:r>
                <a:rPr kumimoji="0" lang="zh-CN" altLang="en-US" sz="2400" b="0" i="0" u="none" strike="noStrike" kern="0" cap="none" spc="0" normalizeH="0" baseline="0" noProof="0">
                  <a:ln>
                    <a:noFill/>
                  </a:ln>
                  <a:solidFill>
                    <a:srgbClr val="40458C"/>
                  </a:solidFill>
                  <a:effectLst/>
                  <a:uLnTx/>
                  <a:uFillTx/>
                  <a:latin typeface="Times New Roman" pitchFamily="18" charset="0"/>
                  <a:ea typeface="宋体" pitchFamily="2" charset="-122"/>
                </a:rPr>
                <a:t>的非压缩</a:t>
              </a: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BCD</a:t>
              </a:r>
              <a:r>
                <a:rPr kumimoji="0" lang="zh-CN" altLang="en-US" sz="2400" b="0" i="0" u="none" strike="noStrike" kern="0" cap="none" spc="0" normalizeH="0" baseline="0" noProof="0">
                  <a:ln>
                    <a:noFill/>
                  </a:ln>
                  <a:solidFill>
                    <a:srgbClr val="40458C"/>
                  </a:solidFill>
                  <a:effectLst/>
                  <a:uLnTx/>
                  <a:uFillTx/>
                  <a:latin typeface="Times New Roman" pitchFamily="18" charset="0"/>
                  <a:ea typeface="宋体" pitchFamily="2" charset="-122"/>
                </a:rPr>
                <a:t>码</a:t>
              </a:r>
            </a:p>
          </p:txBody>
        </p:sp>
      </p:grpSp>
      <p:sp>
        <p:nvSpPr>
          <p:cNvPr id="14" name="Rectangle 12">
            <a:extLst>
              <a:ext uri="{FF2B5EF4-FFF2-40B4-BE49-F238E27FC236}">
                <a16:creationId xmlns:a16="http://schemas.microsoft.com/office/drawing/2014/main" id="{53C55188-783C-4D5B-92B2-659B7C99D18F}"/>
              </a:ext>
            </a:extLst>
          </p:cNvPr>
          <p:cNvSpPr>
            <a:spLocks noChangeArrowheads="1"/>
          </p:cNvSpPr>
          <p:nvPr/>
        </p:nvSpPr>
        <p:spPr bwMode="auto">
          <a:xfrm>
            <a:off x="611188" y="1685925"/>
            <a:ext cx="8185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a:solidFill>
                  <a:srgbClr val="40458C"/>
                </a:solidFill>
                <a:latin typeface="宋体" pitchFamily="2" charset="-122"/>
                <a:ea typeface="宋体" pitchFamily="2" charset="-122"/>
              </a:rPr>
              <a:t>BCD (Binary Coded Decimal):</a:t>
            </a:r>
            <a:r>
              <a:rPr lang="zh-CN" altLang="en-US" sz="2800">
                <a:solidFill>
                  <a:srgbClr val="40458C"/>
                </a:solidFill>
                <a:latin typeface="宋体" pitchFamily="2" charset="-122"/>
                <a:ea typeface="宋体" pitchFamily="2" charset="-122"/>
              </a:rPr>
              <a:t>二进制编码的十进制</a:t>
            </a:r>
          </a:p>
        </p:txBody>
      </p:sp>
    </p:spTree>
    <p:extLst>
      <p:ext uri="{BB962C8B-B14F-4D97-AF65-F5344CB8AC3E}">
        <p14:creationId xmlns:p14="http://schemas.microsoft.com/office/powerpoint/2010/main" val="89847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
        <p:nvSpPr>
          <p:cNvPr id="3" name="Text Box 17">
            <a:extLst>
              <a:ext uri="{FF2B5EF4-FFF2-40B4-BE49-F238E27FC236}">
                <a16:creationId xmlns:a16="http://schemas.microsoft.com/office/drawing/2014/main" id="{8108F527-86C2-45D9-A1C8-0E9B5DE35EA0}"/>
              </a:ext>
            </a:extLst>
          </p:cNvPr>
          <p:cNvSpPr txBox="1">
            <a:spLocks noChangeArrowheads="1"/>
          </p:cNvSpPr>
          <p:nvPr/>
        </p:nvSpPr>
        <p:spPr bwMode="auto">
          <a:xfrm>
            <a:off x="2700338" y="1196975"/>
            <a:ext cx="25330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dirty="0">
                <a:latin typeface="宋体" pitchFamily="2" charset="-122"/>
              </a:rPr>
              <a:t>ASCII</a:t>
            </a:r>
            <a:r>
              <a:rPr kumimoji="1" lang="zh-CN" altLang="en-US" sz="2800" b="1" dirty="0">
                <a:latin typeface="宋体" pitchFamily="2" charset="-122"/>
              </a:rPr>
              <a:t>码字符表</a:t>
            </a:r>
            <a:endParaRPr kumimoji="1" lang="en-US" altLang="zh-CN" sz="2800" b="1" dirty="0">
              <a:latin typeface="宋体" pitchFamily="2" charset="-122"/>
            </a:endParaRPr>
          </a:p>
        </p:txBody>
      </p:sp>
      <p:pic>
        <p:nvPicPr>
          <p:cNvPr id="4" name="Picture 2589" descr="ascii">
            <a:extLst>
              <a:ext uri="{FF2B5EF4-FFF2-40B4-BE49-F238E27FC236}">
                <a16:creationId xmlns:a16="http://schemas.microsoft.com/office/drawing/2014/main" id="{D78100B0-53DF-4D8B-BA6D-138D88EF4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16088"/>
            <a:ext cx="6408737"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590">
            <a:extLst>
              <a:ext uri="{FF2B5EF4-FFF2-40B4-BE49-F238E27FC236}">
                <a16:creationId xmlns:a16="http://schemas.microsoft.com/office/drawing/2014/main" id="{7883CF45-ED6B-4563-B7C9-8A31C57BE9B7}"/>
              </a:ext>
            </a:extLst>
          </p:cNvPr>
          <p:cNvSpPr>
            <a:spLocks noChangeArrowheads="1"/>
          </p:cNvSpPr>
          <p:nvPr/>
        </p:nvSpPr>
        <p:spPr bwMode="auto">
          <a:xfrm>
            <a:off x="395288" y="5949950"/>
            <a:ext cx="788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3300"/>
                </a:solidFill>
              </a:rPr>
              <a:t>A</a:t>
            </a:r>
            <a:r>
              <a:rPr lang="en-US" altLang="zh-CN" sz="2400" b="1"/>
              <a:t>merican </a:t>
            </a:r>
            <a:r>
              <a:rPr lang="en-US" altLang="zh-CN" sz="2400" b="1">
                <a:solidFill>
                  <a:srgbClr val="FF3300"/>
                </a:solidFill>
              </a:rPr>
              <a:t>S</a:t>
            </a:r>
            <a:r>
              <a:rPr lang="en-US" altLang="zh-CN" sz="2400" b="1"/>
              <a:t>tandard </a:t>
            </a:r>
            <a:r>
              <a:rPr lang="en-US" altLang="zh-CN" sz="2400" b="1">
                <a:solidFill>
                  <a:srgbClr val="FF3300"/>
                </a:solidFill>
              </a:rPr>
              <a:t>C</a:t>
            </a:r>
            <a:r>
              <a:rPr lang="en-US" altLang="zh-CN" sz="2400" b="1"/>
              <a:t>ode for </a:t>
            </a:r>
            <a:r>
              <a:rPr lang="en-US" altLang="zh-CN" sz="2400" b="1">
                <a:solidFill>
                  <a:srgbClr val="FF3300"/>
                </a:solidFill>
              </a:rPr>
              <a:t>I</a:t>
            </a:r>
            <a:r>
              <a:rPr lang="en-US" altLang="zh-CN" sz="2400" b="1"/>
              <a:t>nformation </a:t>
            </a:r>
            <a:r>
              <a:rPr lang="en-US" altLang="zh-CN" sz="2400" b="1">
                <a:solidFill>
                  <a:srgbClr val="FF3300"/>
                </a:solidFill>
              </a:rPr>
              <a:t>I</a:t>
            </a:r>
            <a:r>
              <a:rPr lang="en-US" altLang="zh-CN" sz="2400" b="1"/>
              <a:t>nterchange</a:t>
            </a:r>
          </a:p>
        </p:txBody>
      </p:sp>
    </p:spTree>
    <p:extLst>
      <p:ext uri="{BB962C8B-B14F-4D97-AF65-F5344CB8AC3E}">
        <p14:creationId xmlns:p14="http://schemas.microsoft.com/office/powerpoint/2010/main" val="2468241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B4700A5E-1932-4D9D-8DFA-C252753C3478}"/>
              </a:ext>
            </a:extLst>
          </p:cNvPr>
          <p:cNvSpPr txBox="1">
            <a:spLocks noChangeArrowheads="1"/>
          </p:cNvSpPr>
          <p:nvPr/>
        </p:nvSpPr>
        <p:spPr bwMode="auto">
          <a:xfrm>
            <a:off x="1116013" y="2051050"/>
            <a:ext cx="2447925"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3200">
                <a:solidFill>
                  <a:srgbClr val="40458C"/>
                </a:solidFill>
                <a:latin typeface="Times New Roman" pitchFamily="18" charset="0"/>
              </a:rPr>
              <a:t> </a:t>
            </a:r>
            <a:r>
              <a:rPr lang="zh-CN" altLang="en-US" sz="2800">
                <a:solidFill>
                  <a:srgbClr val="40458C"/>
                </a:solidFill>
                <a:latin typeface="Times New Roman" pitchFamily="18" charset="0"/>
              </a:rPr>
              <a:t>字符串 ‘</a:t>
            </a:r>
            <a:r>
              <a:rPr lang="en-US" altLang="zh-CN" sz="2800">
                <a:solidFill>
                  <a:srgbClr val="40458C"/>
                </a:solidFill>
                <a:latin typeface="Times New Roman" pitchFamily="18" charset="0"/>
              </a:rPr>
              <a:t>1234ABCD’ </a:t>
            </a:r>
            <a:r>
              <a:rPr lang="zh-CN" altLang="en-US" sz="2800">
                <a:solidFill>
                  <a:srgbClr val="40458C"/>
                </a:solidFill>
                <a:latin typeface="Times New Roman" pitchFamily="18" charset="0"/>
              </a:rPr>
              <a:t>的表示结果：</a:t>
            </a:r>
          </a:p>
        </p:txBody>
      </p:sp>
      <p:sp>
        <p:nvSpPr>
          <p:cNvPr id="4" name="Rectangle 4">
            <a:extLst>
              <a:ext uri="{FF2B5EF4-FFF2-40B4-BE49-F238E27FC236}">
                <a16:creationId xmlns:a16="http://schemas.microsoft.com/office/drawing/2014/main" id="{7D1D1068-77F7-4F74-A0FA-33F2B5180188}"/>
              </a:ext>
            </a:extLst>
          </p:cNvPr>
          <p:cNvSpPr>
            <a:spLocks noChangeArrowheads="1"/>
          </p:cNvSpPr>
          <p:nvPr/>
        </p:nvSpPr>
        <p:spPr bwMode="auto">
          <a:xfrm>
            <a:off x="4276725" y="1916113"/>
            <a:ext cx="1219200" cy="4191000"/>
          </a:xfrm>
          <a:prstGeom prst="rect">
            <a:avLst/>
          </a:prstGeom>
          <a:solidFill>
            <a:srgbClr val="ECD882"/>
          </a:solidFill>
          <a:ln w="9525">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31H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32H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33H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34H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41H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42H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43H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44H</a:t>
            </a:r>
          </a:p>
        </p:txBody>
      </p:sp>
      <p:sp>
        <p:nvSpPr>
          <p:cNvPr id="5" name="Line 5">
            <a:extLst>
              <a:ext uri="{FF2B5EF4-FFF2-40B4-BE49-F238E27FC236}">
                <a16:creationId xmlns:a16="http://schemas.microsoft.com/office/drawing/2014/main" id="{5C92DC2E-F3D3-4BCC-BD22-0E3D49BB45B4}"/>
              </a:ext>
            </a:extLst>
          </p:cNvPr>
          <p:cNvSpPr>
            <a:spLocks noChangeShapeType="1"/>
          </p:cNvSpPr>
          <p:nvPr/>
        </p:nvSpPr>
        <p:spPr bwMode="auto">
          <a:xfrm>
            <a:off x="4276725" y="58023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6" name="Line 6">
            <a:extLst>
              <a:ext uri="{FF2B5EF4-FFF2-40B4-BE49-F238E27FC236}">
                <a16:creationId xmlns:a16="http://schemas.microsoft.com/office/drawing/2014/main" id="{5A9AACD4-C28C-4FE0-B1D0-FD84FF5A20B5}"/>
              </a:ext>
            </a:extLst>
          </p:cNvPr>
          <p:cNvSpPr>
            <a:spLocks noChangeShapeType="1"/>
          </p:cNvSpPr>
          <p:nvPr/>
        </p:nvSpPr>
        <p:spPr bwMode="auto">
          <a:xfrm>
            <a:off x="4276725" y="26781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7" name="Line 7">
            <a:extLst>
              <a:ext uri="{FF2B5EF4-FFF2-40B4-BE49-F238E27FC236}">
                <a16:creationId xmlns:a16="http://schemas.microsoft.com/office/drawing/2014/main" id="{C6050B78-6DD0-446C-9493-C33825B46961}"/>
              </a:ext>
            </a:extLst>
          </p:cNvPr>
          <p:cNvSpPr>
            <a:spLocks noChangeShapeType="1"/>
          </p:cNvSpPr>
          <p:nvPr/>
        </p:nvSpPr>
        <p:spPr bwMode="auto">
          <a:xfrm>
            <a:off x="4276725" y="31353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8" name="Line 8">
            <a:extLst>
              <a:ext uri="{FF2B5EF4-FFF2-40B4-BE49-F238E27FC236}">
                <a16:creationId xmlns:a16="http://schemas.microsoft.com/office/drawing/2014/main" id="{BC6136BA-B4E4-4E2A-9D4B-C06AF6A239D5}"/>
              </a:ext>
            </a:extLst>
          </p:cNvPr>
          <p:cNvSpPr>
            <a:spLocks noChangeShapeType="1"/>
          </p:cNvSpPr>
          <p:nvPr/>
        </p:nvSpPr>
        <p:spPr bwMode="auto">
          <a:xfrm>
            <a:off x="4276725" y="35925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9" name="Line 9">
            <a:extLst>
              <a:ext uri="{FF2B5EF4-FFF2-40B4-BE49-F238E27FC236}">
                <a16:creationId xmlns:a16="http://schemas.microsoft.com/office/drawing/2014/main" id="{47D8E5B9-45A6-43E9-824E-091EC6F1E8F9}"/>
              </a:ext>
            </a:extLst>
          </p:cNvPr>
          <p:cNvSpPr>
            <a:spLocks noChangeShapeType="1"/>
          </p:cNvSpPr>
          <p:nvPr/>
        </p:nvSpPr>
        <p:spPr bwMode="auto">
          <a:xfrm>
            <a:off x="4276725" y="40497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0" name="Line 10">
            <a:extLst>
              <a:ext uri="{FF2B5EF4-FFF2-40B4-BE49-F238E27FC236}">
                <a16:creationId xmlns:a16="http://schemas.microsoft.com/office/drawing/2014/main" id="{D812663D-583F-48E7-AF11-C8B41506FFDC}"/>
              </a:ext>
            </a:extLst>
          </p:cNvPr>
          <p:cNvSpPr>
            <a:spLocks noChangeShapeType="1"/>
          </p:cNvSpPr>
          <p:nvPr/>
        </p:nvSpPr>
        <p:spPr bwMode="auto">
          <a:xfrm>
            <a:off x="4276725" y="45069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1" name="Line 11">
            <a:extLst>
              <a:ext uri="{FF2B5EF4-FFF2-40B4-BE49-F238E27FC236}">
                <a16:creationId xmlns:a16="http://schemas.microsoft.com/office/drawing/2014/main" id="{FAC9FEED-FE13-4A25-8FC9-C4D2C31B8CB2}"/>
              </a:ext>
            </a:extLst>
          </p:cNvPr>
          <p:cNvSpPr>
            <a:spLocks noChangeShapeType="1"/>
          </p:cNvSpPr>
          <p:nvPr/>
        </p:nvSpPr>
        <p:spPr bwMode="auto">
          <a:xfrm>
            <a:off x="4276725" y="49641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2" name="Line 12">
            <a:extLst>
              <a:ext uri="{FF2B5EF4-FFF2-40B4-BE49-F238E27FC236}">
                <a16:creationId xmlns:a16="http://schemas.microsoft.com/office/drawing/2014/main" id="{0E5C6EC9-1327-410F-922E-080284AF46F3}"/>
              </a:ext>
            </a:extLst>
          </p:cNvPr>
          <p:cNvSpPr>
            <a:spLocks noChangeShapeType="1"/>
          </p:cNvSpPr>
          <p:nvPr/>
        </p:nvSpPr>
        <p:spPr bwMode="auto">
          <a:xfrm>
            <a:off x="4276725" y="53451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3" name="Line 13">
            <a:extLst>
              <a:ext uri="{FF2B5EF4-FFF2-40B4-BE49-F238E27FC236}">
                <a16:creationId xmlns:a16="http://schemas.microsoft.com/office/drawing/2014/main" id="{8C738FEA-52FD-49E5-84E7-9798194A8E25}"/>
              </a:ext>
            </a:extLst>
          </p:cNvPr>
          <p:cNvSpPr>
            <a:spLocks noChangeShapeType="1"/>
          </p:cNvSpPr>
          <p:nvPr/>
        </p:nvSpPr>
        <p:spPr bwMode="auto">
          <a:xfrm>
            <a:off x="4276725" y="22971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4" name="Text Box 14">
            <a:extLst>
              <a:ext uri="{FF2B5EF4-FFF2-40B4-BE49-F238E27FC236}">
                <a16:creationId xmlns:a16="http://schemas.microsoft.com/office/drawing/2014/main" id="{4554ABB1-F058-48FD-9B13-546FF06FA268}"/>
              </a:ext>
            </a:extLst>
          </p:cNvPr>
          <p:cNvSpPr txBox="1">
            <a:spLocks noChangeArrowheads="1"/>
          </p:cNvSpPr>
          <p:nvPr/>
        </p:nvSpPr>
        <p:spPr bwMode="auto">
          <a:xfrm>
            <a:off x="5797550" y="1979613"/>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a:solidFill>
                  <a:srgbClr val="40458C"/>
                </a:solidFill>
                <a:latin typeface="Times New Roman" pitchFamily="18" charset="0"/>
              </a:rPr>
              <a:t>地址    小</a:t>
            </a:r>
          </a:p>
        </p:txBody>
      </p:sp>
      <p:sp>
        <p:nvSpPr>
          <p:cNvPr id="15" name="Text Box 15">
            <a:extLst>
              <a:ext uri="{FF2B5EF4-FFF2-40B4-BE49-F238E27FC236}">
                <a16:creationId xmlns:a16="http://schemas.microsoft.com/office/drawing/2014/main" id="{E4900D38-4D50-45BA-8BA7-899AC53715A7}"/>
              </a:ext>
            </a:extLst>
          </p:cNvPr>
          <p:cNvSpPr txBox="1">
            <a:spLocks noChangeArrowheads="1"/>
          </p:cNvSpPr>
          <p:nvPr/>
        </p:nvSpPr>
        <p:spPr bwMode="auto">
          <a:xfrm>
            <a:off x="5942013" y="54356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a:solidFill>
                  <a:srgbClr val="40458C"/>
                </a:solidFill>
                <a:latin typeface="Times New Roman" pitchFamily="18" charset="0"/>
              </a:rPr>
              <a:t>地址    大</a:t>
            </a:r>
          </a:p>
        </p:txBody>
      </p:sp>
      <p:sp>
        <p:nvSpPr>
          <p:cNvPr id="16" name="Line 16">
            <a:extLst>
              <a:ext uri="{FF2B5EF4-FFF2-40B4-BE49-F238E27FC236}">
                <a16:creationId xmlns:a16="http://schemas.microsoft.com/office/drawing/2014/main" id="{7B6115DF-CEDD-4114-8A52-6C358C32928D}"/>
              </a:ext>
            </a:extLst>
          </p:cNvPr>
          <p:cNvSpPr>
            <a:spLocks noChangeShapeType="1"/>
          </p:cNvSpPr>
          <p:nvPr/>
        </p:nvSpPr>
        <p:spPr bwMode="auto">
          <a:xfrm>
            <a:off x="6661150" y="2627313"/>
            <a:ext cx="0" cy="2667000"/>
          </a:xfrm>
          <a:prstGeom prst="line">
            <a:avLst/>
          </a:prstGeom>
          <a:noFill/>
          <a:ln w="38100">
            <a:solidFill>
              <a:srgbClr val="40458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Tree>
    <p:extLst>
      <p:ext uri="{BB962C8B-B14F-4D97-AF65-F5344CB8AC3E}">
        <p14:creationId xmlns:p14="http://schemas.microsoft.com/office/powerpoint/2010/main" val="192711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blinds(horizontal)">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diamond(in)">
                                      <p:cBhvr>
                                        <p:cTn id="18" dur="500"/>
                                        <p:tgtEl>
                                          <p:spTgt spid="4">
                                            <p:txEl>
                                              <p:pRg st="2" end="2"/>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diamond(in)">
                                      <p:cBhvr>
                                        <p:cTn id="21" dur="500"/>
                                        <p:tgtEl>
                                          <p:spTgt spid="4">
                                            <p:txEl>
                                              <p:pRg st="3" end="3"/>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diamond(in)">
                                      <p:cBhvr>
                                        <p:cTn id="24" dur="500"/>
                                        <p:tgtEl>
                                          <p:spTgt spid="4">
                                            <p:txEl>
                                              <p:pRg st="4" end="4"/>
                                            </p:txEl>
                                          </p:spTgt>
                                        </p:tgtEl>
                                      </p:cBhvr>
                                    </p:animEffect>
                                  </p:childTnLst>
                                </p:cTn>
                              </p:par>
                              <p:par>
                                <p:cTn id="25" presetID="8" presetClass="entr" presetSubtype="16"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diamond(in)">
                                      <p:cBhvr>
                                        <p:cTn id="27" dur="500"/>
                                        <p:tgtEl>
                                          <p:spTgt spid="4">
                                            <p:txEl>
                                              <p:pRg st="5" end="5"/>
                                            </p:txEl>
                                          </p:spTgt>
                                        </p:tgtEl>
                                      </p:cBhvr>
                                    </p:animEffect>
                                  </p:childTnLst>
                                </p:cTn>
                              </p:par>
                              <p:par>
                                <p:cTn id="28" presetID="8" presetClass="entr" presetSubtype="16"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diamond(in)">
                                      <p:cBhvr>
                                        <p:cTn id="30" dur="500"/>
                                        <p:tgtEl>
                                          <p:spTgt spid="4">
                                            <p:txEl>
                                              <p:pRg st="6" end="6"/>
                                            </p:txEl>
                                          </p:spTgt>
                                        </p:tgtEl>
                                      </p:cBhvr>
                                    </p:animEffect>
                                  </p:childTnLst>
                                </p:cTn>
                              </p:par>
                              <p:par>
                                <p:cTn id="31" presetID="8" presetClass="entr" presetSubtype="16"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diamond(in)">
                                      <p:cBhvr>
                                        <p:cTn id="3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2">
            <a:extLst>
              <a:ext uri="{FF2B5EF4-FFF2-40B4-BE49-F238E27FC236}">
                <a16:creationId xmlns:a16="http://schemas.microsoft.com/office/drawing/2014/main" id="{4BD66C9B-1570-4699-81CB-23E51853B387}"/>
              </a:ext>
            </a:extLst>
          </p:cNvPr>
          <p:cNvSpPr txBox="1">
            <a:spLocks noChangeArrowheads="1"/>
          </p:cNvSpPr>
          <p:nvPr/>
        </p:nvSpPr>
        <p:spPr bwMode="auto">
          <a:xfrm>
            <a:off x="468313" y="1557338"/>
            <a:ext cx="79914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a:solidFill>
                  <a:srgbClr val="FF3300"/>
                </a:solidFill>
                <a:latin typeface="Times New Roman" pitchFamily="18" charset="0"/>
              </a:rPr>
              <a:t>Q:</a:t>
            </a:r>
            <a:r>
              <a:rPr lang="en-US" altLang="zh-CN" sz="2800" b="1">
                <a:solidFill>
                  <a:srgbClr val="40458C"/>
                </a:solidFill>
                <a:latin typeface="Times New Roman" pitchFamily="18" charset="0"/>
              </a:rPr>
              <a:t> </a:t>
            </a:r>
            <a:r>
              <a:rPr lang="zh-CN" altLang="en-US" sz="2800" b="1">
                <a:solidFill>
                  <a:srgbClr val="40458C"/>
                </a:solidFill>
                <a:latin typeface="Times New Roman" pitchFamily="18" charset="0"/>
              </a:rPr>
              <a:t>在键盘上输出</a:t>
            </a:r>
            <a:r>
              <a:rPr lang="en-US" altLang="zh-CN" sz="2800" b="1">
                <a:solidFill>
                  <a:srgbClr val="40458C"/>
                </a:solidFill>
                <a:latin typeface="Times New Roman" pitchFamily="18" charset="0"/>
              </a:rPr>
              <a:t>123</a:t>
            </a:r>
            <a:r>
              <a:rPr lang="zh-CN" altLang="en-US" sz="2800" b="1">
                <a:solidFill>
                  <a:srgbClr val="40458C"/>
                </a:solidFill>
                <a:latin typeface="Times New Roman" pitchFamily="18" charset="0"/>
              </a:rPr>
              <a:t>。计算机中得到是什么呢？</a:t>
            </a:r>
          </a:p>
          <a:p>
            <a:r>
              <a:rPr lang="zh-CN" altLang="en-US" sz="2800" b="1">
                <a:solidFill>
                  <a:srgbClr val="40458C"/>
                </a:solidFill>
                <a:latin typeface="Times New Roman" pitchFamily="18" charset="0"/>
              </a:rPr>
              <a:t>     若要用其作数值运算，如何办呢？</a:t>
            </a:r>
          </a:p>
        </p:txBody>
      </p:sp>
      <p:grpSp>
        <p:nvGrpSpPr>
          <p:cNvPr id="18" name="Group 23">
            <a:extLst>
              <a:ext uri="{FF2B5EF4-FFF2-40B4-BE49-F238E27FC236}">
                <a16:creationId xmlns:a16="http://schemas.microsoft.com/office/drawing/2014/main" id="{33C55053-DAFD-484D-961F-9077B23004C2}"/>
              </a:ext>
            </a:extLst>
          </p:cNvPr>
          <p:cNvGrpSpPr>
            <a:grpSpLocks/>
          </p:cNvGrpSpPr>
          <p:nvPr/>
        </p:nvGrpSpPr>
        <p:grpSpPr bwMode="auto">
          <a:xfrm>
            <a:off x="1476375" y="2898775"/>
            <a:ext cx="2673350" cy="2951163"/>
            <a:chOff x="930" y="1616"/>
            <a:chExt cx="1684" cy="1859"/>
          </a:xfrm>
        </p:grpSpPr>
        <p:grpSp>
          <p:nvGrpSpPr>
            <p:cNvPr id="19" name="Group 3">
              <a:extLst>
                <a:ext uri="{FF2B5EF4-FFF2-40B4-BE49-F238E27FC236}">
                  <a16:creationId xmlns:a16="http://schemas.microsoft.com/office/drawing/2014/main" id="{1C9563D4-2047-4AE8-8A7E-283A8C6FC751}"/>
                </a:ext>
              </a:extLst>
            </p:cNvPr>
            <p:cNvGrpSpPr>
              <a:grpSpLocks/>
            </p:cNvGrpSpPr>
            <p:nvPr/>
          </p:nvGrpSpPr>
          <p:grpSpPr bwMode="auto">
            <a:xfrm>
              <a:off x="1379" y="1616"/>
              <a:ext cx="685" cy="1536"/>
              <a:chOff x="1119" y="1892"/>
              <a:chExt cx="685" cy="1536"/>
            </a:xfrm>
          </p:grpSpPr>
          <p:sp>
            <p:nvSpPr>
              <p:cNvPr id="22" name="Rectangle 4">
                <a:extLst>
                  <a:ext uri="{FF2B5EF4-FFF2-40B4-BE49-F238E27FC236}">
                    <a16:creationId xmlns:a16="http://schemas.microsoft.com/office/drawing/2014/main" id="{62DF85C0-208F-4632-8EC8-C5AB3F478CB7}"/>
                  </a:ext>
                </a:extLst>
              </p:cNvPr>
              <p:cNvSpPr>
                <a:spLocks noChangeArrowheads="1"/>
              </p:cNvSpPr>
              <p:nvPr/>
            </p:nvSpPr>
            <p:spPr bwMode="auto">
              <a:xfrm>
                <a:off x="1132" y="1892"/>
                <a:ext cx="672" cy="1536"/>
              </a:xfrm>
              <a:prstGeom prst="rect">
                <a:avLst/>
              </a:prstGeom>
              <a:solidFill>
                <a:srgbClr val="ECD882"/>
              </a:solidFill>
              <a:ln w="9525">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31H</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32H</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33H</a:t>
                </a:r>
              </a:p>
            </p:txBody>
          </p:sp>
          <p:sp>
            <p:nvSpPr>
              <p:cNvPr id="23" name="Line 5">
                <a:extLst>
                  <a:ext uri="{FF2B5EF4-FFF2-40B4-BE49-F238E27FC236}">
                    <a16:creationId xmlns:a16="http://schemas.microsoft.com/office/drawing/2014/main" id="{5AB6B412-092D-49E0-B422-39D33EF12B76}"/>
                  </a:ext>
                </a:extLst>
              </p:cNvPr>
              <p:cNvSpPr>
                <a:spLocks noChangeShapeType="1"/>
              </p:cNvSpPr>
              <p:nvPr/>
            </p:nvSpPr>
            <p:spPr bwMode="auto">
              <a:xfrm>
                <a:off x="1119" y="2064"/>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24" name="Line 6">
                <a:extLst>
                  <a:ext uri="{FF2B5EF4-FFF2-40B4-BE49-F238E27FC236}">
                    <a16:creationId xmlns:a16="http://schemas.microsoft.com/office/drawing/2014/main" id="{E02D5692-66E4-4953-9DD7-7807DF448768}"/>
                  </a:ext>
                </a:extLst>
              </p:cNvPr>
              <p:cNvSpPr>
                <a:spLocks noChangeShapeType="1"/>
              </p:cNvSpPr>
              <p:nvPr/>
            </p:nvSpPr>
            <p:spPr bwMode="auto">
              <a:xfrm>
                <a:off x="1119" y="2304"/>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25" name="Line 7">
                <a:extLst>
                  <a:ext uri="{FF2B5EF4-FFF2-40B4-BE49-F238E27FC236}">
                    <a16:creationId xmlns:a16="http://schemas.microsoft.com/office/drawing/2014/main" id="{D8768AA5-EE46-4B98-951D-FA8D88CBCEBA}"/>
                  </a:ext>
                </a:extLst>
              </p:cNvPr>
              <p:cNvSpPr>
                <a:spLocks noChangeShapeType="1"/>
              </p:cNvSpPr>
              <p:nvPr/>
            </p:nvSpPr>
            <p:spPr bwMode="auto">
              <a:xfrm>
                <a:off x="1119" y="2592"/>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26" name="Line 8">
                <a:extLst>
                  <a:ext uri="{FF2B5EF4-FFF2-40B4-BE49-F238E27FC236}">
                    <a16:creationId xmlns:a16="http://schemas.microsoft.com/office/drawing/2014/main" id="{0FA61FBF-8943-433D-B183-D175A03FEB00}"/>
                  </a:ext>
                </a:extLst>
              </p:cNvPr>
              <p:cNvSpPr>
                <a:spLocks noChangeShapeType="1"/>
              </p:cNvSpPr>
              <p:nvPr/>
            </p:nvSpPr>
            <p:spPr bwMode="auto">
              <a:xfrm>
                <a:off x="1119" y="2880"/>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grpSp>
        <p:sp>
          <p:nvSpPr>
            <p:cNvPr id="21" name="Text Box 16">
              <a:extLst>
                <a:ext uri="{FF2B5EF4-FFF2-40B4-BE49-F238E27FC236}">
                  <a16:creationId xmlns:a16="http://schemas.microsoft.com/office/drawing/2014/main" id="{5A9BEB67-E9BD-41FA-917B-6A5C9C69E472}"/>
                </a:ext>
              </a:extLst>
            </p:cNvPr>
            <p:cNvSpPr txBox="1">
              <a:spLocks noChangeArrowheads="1"/>
            </p:cNvSpPr>
            <p:nvPr/>
          </p:nvSpPr>
          <p:spPr bwMode="auto">
            <a:xfrm>
              <a:off x="930" y="3187"/>
              <a:ext cx="16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‘123’</a:t>
              </a:r>
              <a:r>
                <a:rPr kumimoji="0" lang="zh-CN" altLang="en-US" sz="2400" b="0" i="0" u="none" strike="noStrike" kern="0" cap="none" spc="0" normalizeH="0" baseline="0" noProof="0">
                  <a:ln>
                    <a:noFill/>
                  </a:ln>
                  <a:solidFill>
                    <a:srgbClr val="40458C"/>
                  </a:solidFill>
                  <a:effectLst/>
                  <a:uLnTx/>
                  <a:uFillTx/>
                  <a:latin typeface="Times New Roman" pitchFamily="18" charset="0"/>
                  <a:ea typeface="宋体" pitchFamily="2" charset="-122"/>
                </a:rPr>
                <a:t>的字符串形式</a:t>
              </a:r>
            </a:p>
          </p:txBody>
        </p:sp>
      </p:grpSp>
      <p:grpSp>
        <p:nvGrpSpPr>
          <p:cNvPr id="27" name="Group 21">
            <a:extLst>
              <a:ext uri="{FF2B5EF4-FFF2-40B4-BE49-F238E27FC236}">
                <a16:creationId xmlns:a16="http://schemas.microsoft.com/office/drawing/2014/main" id="{6DBCD11C-AB26-4241-B3AC-6D525DF36279}"/>
              </a:ext>
            </a:extLst>
          </p:cNvPr>
          <p:cNvGrpSpPr>
            <a:grpSpLocks/>
          </p:cNvGrpSpPr>
          <p:nvPr/>
        </p:nvGrpSpPr>
        <p:grpSpPr bwMode="auto">
          <a:xfrm>
            <a:off x="5214938" y="2905125"/>
            <a:ext cx="2165350" cy="2971800"/>
            <a:chOff x="3285" y="1620"/>
            <a:chExt cx="1364" cy="1872"/>
          </a:xfrm>
        </p:grpSpPr>
        <p:grpSp>
          <p:nvGrpSpPr>
            <p:cNvPr id="28" name="Group 9">
              <a:extLst>
                <a:ext uri="{FF2B5EF4-FFF2-40B4-BE49-F238E27FC236}">
                  <a16:creationId xmlns:a16="http://schemas.microsoft.com/office/drawing/2014/main" id="{AB1549B1-FAD1-48F2-AAB3-B673494FFCCC}"/>
                </a:ext>
              </a:extLst>
            </p:cNvPr>
            <p:cNvGrpSpPr>
              <a:grpSpLocks/>
            </p:cNvGrpSpPr>
            <p:nvPr/>
          </p:nvGrpSpPr>
          <p:grpSpPr bwMode="auto">
            <a:xfrm>
              <a:off x="3669" y="1620"/>
              <a:ext cx="692" cy="1536"/>
              <a:chOff x="3388" y="1892"/>
              <a:chExt cx="692" cy="1536"/>
            </a:xfrm>
          </p:grpSpPr>
          <p:sp>
            <p:nvSpPr>
              <p:cNvPr id="30" name="Rectangle 10">
                <a:extLst>
                  <a:ext uri="{FF2B5EF4-FFF2-40B4-BE49-F238E27FC236}">
                    <a16:creationId xmlns:a16="http://schemas.microsoft.com/office/drawing/2014/main" id="{95A23A15-BC9F-4843-B3F7-5B5A81A1052F}"/>
                  </a:ext>
                </a:extLst>
              </p:cNvPr>
              <p:cNvSpPr>
                <a:spLocks noChangeArrowheads="1"/>
              </p:cNvSpPr>
              <p:nvPr/>
            </p:nvSpPr>
            <p:spPr bwMode="auto">
              <a:xfrm>
                <a:off x="3388" y="1892"/>
                <a:ext cx="672" cy="1536"/>
              </a:xfrm>
              <a:prstGeom prst="rect">
                <a:avLst/>
              </a:prstGeom>
              <a:solidFill>
                <a:srgbClr val="ECD882"/>
              </a:solidFill>
              <a:ln w="9525">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7BH</a:t>
                </a:r>
              </a:p>
              <a:p>
                <a:pPr marL="0" marR="0" lvl="0" indent="0" algn="ctr" defTabSz="914400" eaLnBrk="1" fontAlgn="auto" latinLnBrk="0" hangingPunct="1">
                  <a:lnSpc>
                    <a:spcPct val="130000"/>
                  </a:lnSpc>
                  <a:spcBef>
                    <a:spcPts val="0"/>
                  </a:spcBef>
                  <a:spcAft>
                    <a:spcPts val="0"/>
                  </a:spcAft>
                  <a:buClrTx/>
                  <a:buSzTx/>
                  <a:buFontTx/>
                  <a:buNone/>
                  <a:tabLst/>
                  <a:defRPr/>
                </a:pPr>
                <a:endPar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endParaRPr>
              </a:p>
              <a:p>
                <a:pPr marL="0" marR="0" lvl="0" indent="0" algn="ctr" defTabSz="914400" eaLnBrk="1" fontAlgn="auto" latinLnBrk="0" hangingPunct="1">
                  <a:lnSpc>
                    <a:spcPct val="130000"/>
                  </a:lnSpc>
                  <a:spcBef>
                    <a:spcPts val="0"/>
                  </a:spcBef>
                  <a:spcAft>
                    <a:spcPts val="0"/>
                  </a:spcAft>
                  <a:buClrTx/>
                  <a:buSzTx/>
                  <a:buFontTx/>
                  <a:buNone/>
                  <a:tabLst/>
                  <a:defRPr/>
                </a:pPr>
                <a:endPar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endParaRPr>
              </a:p>
            </p:txBody>
          </p:sp>
          <p:sp>
            <p:nvSpPr>
              <p:cNvPr id="31" name="Line 11">
                <a:extLst>
                  <a:ext uri="{FF2B5EF4-FFF2-40B4-BE49-F238E27FC236}">
                    <a16:creationId xmlns:a16="http://schemas.microsoft.com/office/drawing/2014/main" id="{B3A365D0-16C4-4202-B624-52C8384C4E80}"/>
                  </a:ext>
                </a:extLst>
              </p:cNvPr>
              <p:cNvSpPr>
                <a:spLocks noChangeShapeType="1"/>
              </p:cNvSpPr>
              <p:nvPr/>
            </p:nvSpPr>
            <p:spPr bwMode="auto">
              <a:xfrm>
                <a:off x="3408" y="2254"/>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2" name="Line 12">
                <a:extLst>
                  <a:ext uri="{FF2B5EF4-FFF2-40B4-BE49-F238E27FC236}">
                    <a16:creationId xmlns:a16="http://schemas.microsoft.com/office/drawing/2014/main" id="{1A1FA516-5BC6-4EF3-A261-97735771E652}"/>
                  </a:ext>
                </a:extLst>
              </p:cNvPr>
              <p:cNvSpPr>
                <a:spLocks noChangeShapeType="1"/>
              </p:cNvSpPr>
              <p:nvPr/>
            </p:nvSpPr>
            <p:spPr bwMode="auto">
              <a:xfrm>
                <a:off x="3408" y="2494"/>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3" name="Line 13">
                <a:extLst>
                  <a:ext uri="{FF2B5EF4-FFF2-40B4-BE49-F238E27FC236}">
                    <a16:creationId xmlns:a16="http://schemas.microsoft.com/office/drawing/2014/main" id="{9D0E68FB-F129-4EC9-B5AC-A5E0B24935EF}"/>
                  </a:ext>
                </a:extLst>
              </p:cNvPr>
              <p:cNvSpPr>
                <a:spLocks noChangeShapeType="1"/>
              </p:cNvSpPr>
              <p:nvPr/>
            </p:nvSpPr>
            <p:spPr bwMode="auto">
              <a:xfrm>
                <a:off x="3408" y="2782"/>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4" name="Line 14">
                <a:extLst>
                  <a:ext uri="{FF2B5EF4-FFF2-40B4-BE49-F238E27FC236}">
                    <a16:creationId xmlns:a16="http://schemas.microsoft.com/office/drawing/2014/main" id="{CFE75AD4-DBCB-4E2B-B006-96C51E76585F}"/>
                  </a:ext>
                </a:extLst>
              </p:cNvPr>
              <p:cNvSpPr>
                <a:spLocks noChangeShapeType="1"/>
              </p:cNvSpPr>
              <p:nvPr/>
            </p:nvSpPr>
            <p:spPr bwMode="auto">
              <a:xfrm>
                <a:off x="3408" y="3070"/>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grpSp>
        <p:sp>
          <p:nvSpPr>
            <p:cNvPr id="29" name="Text Box 17">
              <a:extLst>
                <a:ext uri="{FF2B5EF4-FFF2-40B4-BE49-F238E27FC236}">
                  <a16:creationId xmlns:a16="http://schemas.microsoft.com/office/drawing/2014/main" id="{B6A63EF8-EC17-4473-B955-5E68B7A49571}"/>
                </a:ext>
              </a:extLst>
            </p:cNvPr>
            <p:cNvSpPr txBox="1">
              <a:spLocks noChangeArrowheads="1"/>
            </p:cNvSpPr>
            <p:nvPr/>
          </p:nvSpPr>
          <p:spPr bwMode="auto">
            <a:xfrm>
              <a:off x="3285" y="3204"/>
              <a:ext cx="13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123</a:t>
              </a:r>
              <a:r>
                <a:rPr kumimoji="0" lang="zh-CN" altLang="en-US" sz="2400" b="0" i="0" u="none" strike="noStrike" kern="0" cap="none" spc="0" normalizeH="0" baseline="0" noProof="0">
                  <a:ln>
                    <a:noFill/>
                  </a:ln>
                  <a:solidFill>
                    <a:srgbClr val="40458C"/>
                  </a:solidFill>
                  <a:effectLst/>
                  <a:uLnTx/>
                  <a:uFillTx/>
                  <a:latin typeface="Times New Roman" pitchFamily="18" charset="0"/>
                  <a:ea typeface="宋体" pitchFamily="2" charset="-122"/>
                </a:rPr>
                <a:t>的数值形式</a:t>
              </a:r>
            </a:p>
          </p:txBody>
        </p:sp>
      </p:grpSp>
      <p:grpSp>
        <p:nvGrpSpPr>
          <p:cNvPr id="35" name="Group 22">
            <a:extLst>
              <a:ext uri="{FF2B5EF4-FFF2-40B4-BE49-F238E27FC236}">
                <a16:creationId xmlns:a16="http://schemas.microsoft.com/office/drawing/2014/main" id="{15C96E27-58D8-42FE-984A-EF3383379C2B}"/>
              </a:ext>
            </a:extLst>
          </p:cNvPr>
          <p:cNvGrpSpPr>
            <a:grpSpLocks/>
          </p:cNvGrpSpPr>
          <p:nvPr/>
        </p:nvGrpSpPr>
        <p:grpSpPr bwMode="auto">
          <a:xfrm>
            <a:off x="3614738" y="3154363"/>
            <a:ext cx="2082800" cy="741362"/>
            <a:chOff x="2277" y="1777"/>
            <a:chExt cx="1312" cy="467"/>
          </a:xfrm>
        </p:grpSpPr>
        <p:sp>
          <p:nvSpPr>
            <p:cNvPr id="36" name="Line 15">
              <a:extLst>
                <a:ext uri="{FF2B5EF4-FFF2-40B4-BE49-F238E27FC236}">
                  <a16:creationId xmlns:a16="http://schemas.microsoft.com/office/drawing/2014/main" id="{8B257C64-5D68-4FA9-877A-E4EBC6EE7C6E}"/>
                </a:ext>
              </a:extLst>
            </p:cNvPr>
            <p:cNvSpPr>
              <a:spLocks noChangeShapeType="1"/>
            </p:cNvSpPr>
            <p:nvPr/>
          </p:nvSpPr>
          <p:spPr bwMode="auto">
            <a:xfrm>
              <a:off x="2277" y="2244"/>
              <a:ext cx="1248" cy="0"/>
            </a:xfrm>
            <a:prstGeom prst="line">
              <a:avLst/>
            </a:prstGeom>
            <a:noFill/>
            <a:ln w="38100">
              <a:solidFill>
                <a:srgbClr val="40458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7" name="Text Box 18">
              <a:extLst>
                <a:ext uri="{FF2B5EF4-FFF2-40B4-BE49-F238E27FC236}">
                  <a16:creationId xmlns:a16="http://schemas.microsoft.com/office/drawing/2014/main" id="{DB6A2A05-357B-4A84-A91D-05F1635A16A5}"/>
                </a:ext>
              </a:extLst>
            </p:cNvPr>
            <p:cNvSpPr txBox="1">
              <a:spLocks noChangeArrowheads="1"/>
            </p:cNvSpPr>
            <p:nvPr/>
          </p:nvSpPr>
          <p:spPr bwMode="auto">
            <a:xfrm>
              <a:off x="2315" y="1777"/>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40458C"/>
                  </a:solidFill>
                  <a:effectLst/>
                  <a:uLnTx/>
                  <a:uFillTx/>
                  <a:latin typeface="Times New Roman" pitchFamily="18" charset="0"/>
                  <a:ea typeface="宋体" pitchFamily="2" charset="-122"/>
                </a:rPr>
                <a:t>串数转换程序</a:t>
              </a:r>
            </a:p>
          </p:txBody>
        </p:sp>
      </p:grpSp>
      <p:sp>
        <p:nvSpPr>
          <p:cNvPr id="38" name="Text Box 5">
            <a:extLst>
              <a:ext uri="{FF2B5EF4-FFF2-40B4-BE49-F238E27FC236}">
                <a16:creationId xmlns:a16="http://schemas.microsoft.com/office/drawing/2014/main" id="{5E0C520F-C279-4CE9-A932-EB2897BFD8AF}"/>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Tree>
    <p:extLst>
      <p:ext uri="{BB962C8B-B14F-4D97-AF65-F5344CB8AC3E}">
        <p14:creationId xmlns:p14="http://schemas.microsoft.com/office/powerpoint/2010/main" val="350034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1+#ppt_w/2"/>
                                          </p:val>
                                        </p:tav>
                                        <p:tav tm="100000">
                                          <p:val>
                                            <p:strVal val="#ppt_x"/>
                                          </p:val>
                                        </p:tav>
                                      </p:tavLst>
                                    </p:anim>
                                    <p:anim calcmode="lin" valueType="num">
                                      <p:cBhvr additive="base">
                                        <p:cTn id="13"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linds(horizontal)">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08520" y="188913"/>
            <a:ext cx="82079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第</a:t>
            </a:r>
            <a:r>
              <a:rPr kumimoji="1" lang="en-US" altLang="zh-CN" sz="32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a:t>
            </a:r>
            <a:r>
              <a:rPr kumimoji="1" lang="zh-CN" altLang="en-US" sz="32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章主存储器及数据在计算机内的表示形式</a:t>
            </a:r>
          </a:p>
        </p:txBody>
      </p:sp>
      <p:sp>
        <p:nvSpPr>
          <p:cNvPr id="21507" name="Text Box 3"/>
          <p:cNvSpPr txBox="1">
            <a:spLocks noChangeArrowheads="1"/>
          </p:cNvSpPr>
          <p:nvPr/>
        </p:nvSpPr>
        <p:spPr bwMode="auto">
          <a:xfrm>
            <a:off x="950766" y="2133105"/>
            <a:ext cx="6624736" cy="2334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marL="0" marR="0" lvl="0" indent="0" algn="l" defTabSz="914400" rtl="0" eaLnBrk="1" fontAlgn="base" latinLnBrk="0" hangingPunct="1">
              <a:lnSpc>
                <a:spcPct val="135000"/>
              </a:lnSpc>
              <a:spcBef>
                <a:spcPct val="0"/>
              </a:spcBef>
              <a:spcAft>
                <a:spcPct val="0"/>
              </a:spcAft>
              <a:buClrTx/>
              <a:buSzTx/>
              <a:buFontTx/>
              <a:buNone/>
              <a:tabLst/>
              <a:defRPr/>
            </a:pPr>
            <a:r>
              <a:rPr lang="zh-CN" altLang="en-US" sz="2800" b="1" dirty="0">
                <a:solidFill>
                  <a:schemeClr val="tx1"/>
                </a:solidFill>
                <a:latin typeface="宋体" panose="02010600030101010101" pitchFamily="2" charset="-122"/>
                <a:ea typeface="宋体" panose="02010600030101010101" pitchFamily="2" charset="-122"/>
              </a:rPr>
              <a:t>数据存储的基本形式</a:t>
            </a:r>
            <a:endParaRPr lang="en-US" altLang="zh-CN" sz="2800" b="1" dirty="0">
              <a:solidFill>
                <a:schemeClr val="tx1"/>
              </a:solidFill>
              <a:latin typeface="宋体" panose="02010600030101010101" pitchFamily="2" charset="-122"/>
              <a:ea typeface="宋体" panose="02010600030101010101" pitchFamily="2" charset="-122"/>
            </a:endParaRPr>
          </a:p>
          <a:p>
            <a:pPr lvl="0" eaLnBrk="1" hangingPunct="1">
              <a:lnSpc>
                <a:spcPct val="135000"/>
              </a:lnSpc>
            </a:pPr>
            <a:r>
              <a:rPr lang="zh-CN" altLang="en-US" sz="2800" b="1" dirty="0">
                <a:solidFill>
                  <a:schemeClr val="tx1"/>
                </a:solidFill>
                <a:latin typeface="宋体" panose="02010600030101010101" pitchFamily="2" charset="-122"/>
                <a:ea typeface="宋体" panose="02010600030101010101" pitchFamily="2" charset="-122"/>
              </a:rPr>
              <a:t>有符号整数和无符号整数的表示与存储</a:t>
            </a:r>
            <a:endParaRPr lang="en-US" altLang="zh-CN" sz="2800" b="1" dirty="0">
              <a:solidFill>
                <a:schemeClr val="tx1"/>
              </a:solidFill>
              <a:latin typeface="宋体" panose="02010600030101010101" pitchFamily="2" charset="-122"/>
              <a:ea typeface="宋体" panose="02010600030101010101" pitchFamily="2" charset="-122"/>
            </a:endParaRPr>
          </a:p>
          <a:p>
            <a:pPr lvl="0" eaLnBrk="1" hangingPunct="1">
              <a:lnSpc>
                <a:spcPct val="135000"/>
              </a:lnSpc>
            </a:pPr>
            <a:r>
              <a:rPr lang="zh-CN" altLang="en-US" sz="2800" b="1" dirty="0">
                <a:solidFill>
                  <a:schemeClr val="tx1"/>
                </a:solidFill>
                <a:latin typeface="宋体" panose="02010600030101010101" pitchFamily="2" charset="-122"/>
                <a:ea typeface="宋体" panose="02010600030101010101" pitchFamily="2" charset="-122"/>
              </a:rPr>
              <a:t>字符串的表示方法与存储</a:t>
            </a:r>
            <a:endParaRPr lang="en-US" altLang="zh-CN" sz="2800" b="1" dirty="0">
              <a:solidFill>
                <a:schemeClr val="tx1"/>
              </a:solidFill>
              <a:latin typeface="宋体" panose="02010600030101010101" pitchFamily="2" charset="-122"/>
              <a:ea typeface="宋体" panose="02010600030101010101" pitchFamily="2" charset="-122"/>
            </a:endParaRPr>
          </a:p>
          <a:p>
            <a:pPr lvl="0" eaLnBrk="1" hangingPunct="1">
              <a:lnSpc>
                <a:spcPct val="135000"/>
              </a:lnSpc>
            </a:pPr>
            <a:r>
              <a:rPr lang="zh-CN" altLang="en-US" sz="2800" b="1" dirty="0">
                <a:solidFill>
                  <a:schemeClr val="tx1"/>
                </a:solidFill>
                <a:latin typeface="宋体" panose="02010600030101010101" pitchFamily="2" charset="-122"/>
                <a:ea typeface="宋体" panose="02010600030101010101" pitchFamily="2" charset="-122"/>
              </a:rPr>
              <a:t>数据段的定义</a:t>
            </a:r>
            <a:endParaRPr lang="en-US" altLang="zh-CN" sz="2800" b="1" dirty="0">
              <a:solidFill>
                <a:schemeClr val="tx1"/>
              </a:solidFill>
              <a:latin typeface="宋体" panose="02010600030101010101" pitchFamily="2" charset="-122"/>
              <a:ea typeface="宋体" panose="02010600030101010101" pitchFamily="2" charset="-122"/>
            </a:endParaRPr>
          </a:p>
        </p:txBody>
      </p:sp>
      <p:sp>
        <p:nvSpPr>
          <p:cNvPr id="21508" name="Rectangle 4"/>
          <p:cNvSpPr>
            <a:spLocks noChangeArrowheads="1"/>
          </p:cNvSpPr>
          <p:nvPr/>
        </p:nvSpPr>
        <p:spPr bwMode="auto">
          <a:xfrm>
            <a:off x="467545" y="1484784"/>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000066"/>
                </a:solidFill>
                <a:effectLst/>
                <a:uLnTx/>
                <a:uFillTx/>
                <a:latin typeface="Arial" charset="0"/>
                <a:ea typeface="华文新魏" pitchFamily="2" charset="-122"/>
                <a:cs typeface="+mn-cs"/>
              </a:rPr>
              <a:t>学习重点</a:t>
            </a:r>
          </a:p>
        </p:txBody>
      </p:sp>
      <p:sp>
        <p:nvSpPr>
          <p:cNvPr id="5" name="Rectangle 4">
            <a:extLst>
              <a:ext uri="{FF2B5EF4-FFF2-40B4-BE49-F238E27FC236}">
                <a16:creationId xmlns:a16="http://schemas.microsoft.com/office/drawing/2014/main" id="{D1E3BC1D-9CD3-42F7-BE34-8ABCE23CE411}"/>
              </a:ext>
            </a:extLst>
          </p:cNvPr>
          <p:cNvSpPr>
            <a:spLocks noChangeArrowheads="1"/>
          </p:cNvSpPr>
          <p:nvPr/>
        </p:nvSpPr>
        <p:spPr bwMode="auto">
          <a:xfrm>
            <a:off x="467544" y="4569734"/>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000066"/>
                </a:solidFill>
                <a:effectLst/>
                <a:uLnTx/>
                <a:uFillTx/>
                <a:latin typeface="Arial" charset="0"/>
                <a:ea typeface="华文新魏" pitchFamily="2" charset="-122"/>
                <a:cs typeface="+mn-cs"/>
              </a:rPr>
              <a:t>学习难点</a:t>
            </a:r>
          </a:p>
        </p:txBody>
      </p:sp>
      <p:sp>
        <p:nvSpPr>
          <p:cNvPr id="6" name="Text Box 3">
            <a:extLst>
              <a:ext uri="{FF2B5EF4-FFF2-40B4-BE49-F238E27FC236}">
                <a16:creationId xmlns:a16="http://schemas.microsoft.com/office/drawing/2014/main" id="{D349834B-001C-40F9-87DA-FB7F37806A18}"/>
              </a:ext>
            </a:extLst>
          </p:cNvPr>
          <p:cNvSpPr txBox="1">
            <a:spLocks noChangeArrowheads="1"/>
          </p:cNvSpPr>
          <p:nvPr/>
        </p:nvSpPr>
        <p:spPr bwMode="auto">
          <a:xfrm>
            <a:off x="918638" y="5216064"/>
            <a:ext cx="6512847" cy="5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lvl="0" eaLnBrk="1" hangingPunct="1">
              <a:lnSpc>
                <a:spcPct val="135000"/>
              </a:lnSpc>
            </a:pPr>
            <a:r>
              <a:rPr lang="zh-CN" altLang="en-US" sz="2800" b="1" dirty="0">
                <a:solidFill>
                  <a:schemeClr val="tx1"/>
                </a:solidFill>
                <a:latin typeface="宋体" panose="02010600030101010101" pitchFamily="2" charset="-122"/>
                <a:ea typeface="宋体" panose="02010600030101010101" pitchFamily="2" charset="-122"/>
              </a:rPr>
              <a:t>实模式和保护模式下</a:t>
            </a:r>
            <a:r>
              <a:rPr lang="zh-CN" altLang="zh-CN" sz="2800" b="1" dirty="0">
                <a:solidFill>
                  <a:schemeClr val="tx1"/>
                </a:solidFill>
                <a:latin typeface="宋体" panose="02010600030101010101" pitchFamily="2" charset="-122"/>
                <a:ea typeface="宋体" panose="02010600030101010101" pitchFamily="2" charset="-122"/>
              </a:rPr>
              <a:t>物理地址的形成</a:t>
            </a:r>
            <a:endParaRPr lang="en-US" altLang="zh-CN" sz="2800" b="1"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82104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sp>
        <p:nvSpPr>
          <p:cNvPr id="4" name="文本框 3">
            <a:extLst>
              <a:ext uri="{FF2B5EF4-FFF2-40B4-BE49-F238E27FC236}">
                <a16:creationId xmlns:a16="http://schemas.microsoft.com/office/drawing/2014/main" id="{2F46440A-1F86-4C53-B45A-B38D3498B1FE}"/>
              </a:ext>
            </a:extLst>
          </p:cNvPr>
          <p:cNvSpPr txBox="1"/>
          <p:nvPr/>
        </p:nvSpPr>
        <p:spPr>
          <a:xfrm>
            <a:off x="683568" y="1556792"/>
            <a:ext cx="6264696" cy="584775"/>
          </a:xfrm>
          <a:prstGeom prst="rect">
            <a:avLst/>
          </a:prstGeom>
          <a:noFill/>
        </p:spPr>
        <p:txBody>
          <a:bodyPr wrap="square">
            <a:spAutoFit/>
          </a:bodyPr>
          <a:lstStyle/>
          <a:p>
            <a:r>
              <a:rPr lang="en-US" altLang="zh-CN" sz="3200" dirty="0"/>
              <a:t>3.4.1 </a:t>
            </a:r>
            <a:r>
              <a:rPr lang="zh-CN" altLang="en-US" sz="3200" dirty="0"/>
              <a:t>数据定义伪指令</a:t>
            </a:r>
          </a:p>
        </p:txBody>
      </p:sp>
      <p:sp>
        <p:nvSpPr>
          <p:cNvPr id="5" name="Text Box 2">
            <a:extLst>
              <a:ext uri="{FF2B5EF4-FFF2-40B4-BE49-F238E27FC236}">
                <a16:creationId xmlns:a16="http://schemas.microsoft.com/office/drawing/2014/main" id="{E91CD647-8B12-482C-8000-89AA8FC328A2}"/>
              </a:ext>
            </a:extLst>
          </p:cNvPr>
          <p:cNvSpPr txBox="1">
            <a:spLocks noChangeArrowheads="1"/>
          </p:cNvSpPr>
          <p:nvPr/>
        </p:nvSpPr>
        <p:spPr bwMode="auto">
          <a:xfrm>
            <a:off x="539750" y="2194396"/>
            <a:ext cx="77766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dirty="0">
                <a:solidFill>
                  <a:srgbClr val="40458C"/>
                </a:solidFill>
                <a:latin typeface="宋体" panose="02010600030101010101" pitchFamily="2" charset="-122"/>
              </a:rPr>
              <a:t> </a:t>
            </a:r>
            <a:r>
              <a:rPr lang="en-US" altLang="zh-CN" sz="2400" b="1" dirty="0">
                <a:solidFill>
                  <a:srgbClr val="40458C"/>
                </a:solidFill>
                <a:latin typeface="宋体" panose="02010600030101010101" pitchFamily="2" charset="-122"/>
              </a:rPr>
              <a:t>[</a:t>
            </a:r>
            <a:r>
              <a:rPr lang="zh-CN" altLang="en-US" sz="2400" b="1" dirty="0">
                <a:solidFill>
                  <a:srgbClr val="40458C"/>
                </a:solidFill>
                <a:latin typeface="宋体" panose="02010600030101010101" pitchFamily="2" charset="-122"/>
              </a:rPr>
              <a:t>变量名</a:t>
            </a:r>
            <a:r>
              <a:rPr lang="en-US" altLang="zh-CN" sz="2400" b="1" dirty="0">
                <a:solidFill>
                  <a:srgbClr val="40458C"/>
                </a:solidFill>
                <a:latin typeface="宋体" panose="02010600030101010101" pitchFamily="2" charset="-122"/>
              </a:rPr>
              <a:t>]</a:t>
            </a:r>
            <a:r>
              <a:rPr lang="zh-CN" altLang="en-US" sz="2400" b="1" dirty="0">
                <a:solidFill>
                  <a:srgbClr val="40458C"/>
                </a:solidFill>
                <a:latin typeface="宋体" panose="02010600030101010101" pitchFamily="2" charset="-122"/>
              </a:rPr>
              <a:t>  数据定义伪指令  表达式</a:t>
            </a:r>
            <a:r>
              <a:rPr lang="en-US" altLang="zh-CN" sz="2400" b="1" dirty="0">
                <a:solidFill>
                  <a:srgbClr val="40458C"/>
                </a:solidFill>
                <a:latin typeface="宋体" panose="02010600030101010101" pitchFamily="2" charset="-122"/>
              </a:rPr>
              <a:t>[</a:t>
            </a:r>
            <a:r>
              <a:rPr lang="zh-CN" altLang="en-US" sz="2400" b="1" dirty="0">
                <a:solidFill>
                  <a:srgbClr val="40458C"/>
                </a:solidFill>
                <a:latin typeface="宋体" panose="02010600030101010101" pitchFamily="2" charset="-122"/>
              </a:rPr>
              <a:t>，</a:t>
            </a:r>
            <a:r>
              <a:rPr lang="en-US" altLang="zh-CN" sz="2400" b="1" dirty="0">
                <a:solidFill>
                  <a:srgbClr val="40458C"/>
                </a:solidFill>
                <a:latin typeface="宋体" panose="02010600030101010101" pitchFamily="2" charset="-122"/>
              </a:rPr>
              <a:t>…]</a:t>
            </a:r>
          </a:p>
        </p:txBody>
      </p:sp>
      <p:sp>
        <p:nvSpPr>
          <p:cNvPr id="6" name="Text Box 3">
            <a:extLst>
              <a:ext uri="{FF2B5EF4-FFF2-40B4-BE49-F238E27FC236}">
                <a16:creationId xmlns:a16="http://schemas.microsoft.com/office/drawing/2014/main" id="{F04DAC2E-2A09-4F40-AD9F-AC4C6636C2E8}"/>
              </a:ext>
            </a:extLst>
          </p:cNvPr>
          <p:cNvSpPr txBox="1">
            <a:spLocks noChangeArrowheads="1"/>
          </p:cNvSpPr>
          <p:nvPr/>
        </p:nvSpPr>
        <p:spPr bwMode="auto">
          <a:xfrm>
            <a:off x="3815108" y="2882359"/>
            <a:ext cx="2701108" cy="3260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pPr>
            <a:r>
              <a:rPr lang="zh-CN" altLang="en-US" sz="2400" b="1" dirty="0">
                <a:solidFill>
                  <a:srgbClr val="40458C"/>
                </a:solidFill>
                <a:latin typeface="宋体" panose="02010600030101010101" pitchFamily="2" charset="-122"/>
              </a:rPr>
              <a:t>字节类型</a:t>
            </a:r>
          </a:p>
          <a:p>
            <a:pPr>
              <a:lnSpc>
                <a:spcPct val="125000"/>
              </a:lnSpc>
            </a:pPr>
            <a:r>
              <a:rPr lang="zh-CN" altLang="en-US" sz="2400" b="1" dirty="0">
                <a:solidFill>
                  <a:srgbClr val="40458C"/>
                </a:solidFill>
                <a:latin typeface="宋体" panose="02010600030101010101" pitchFamily="2" charset="-122"/>
              </a:rPr>
              <a:t>字类型</a:t>
            </a:r>
          </a:p>
          <a:p>
            <a:pPr>
              <a:lnSpc>
                <a:spcPct val="125000"/>
              </a:lnSpc>
            </a:pPr>
            <a:r>
              <a:rPr lang="zh-CN" altLang="en-US" sz="2400" b="1" dirty="0">
                <a:solidFill>
                  <a:srgbClr val="40458C"/>
                </a:solidFill>
                <a:latin typeface="宋体" panose="02010600030101010101" pitchFamily="2" charset="-122"/>
              </a:rPr>
              <a:t>双字类型</a:t>
            </a:r>
          </a:p>
          <a:p>
            <a:pPr>
              <a:lnSpc>
                <a:spcPct val="125000"/>
              </a:lnSpc>
            </a:pPr>
            <a:r>
              <a:rPr lang="zh-CN" altLang="en-US" sz="2400" b="1" dirty="0">
                <a:solidFill>
                  <a:srgbClr val="40458C"/>
                </a:solidFill>
                <a:latin typeface="宋体" panose="02010600030101010101" pitchFamily="2" charset="-122"/>
              </a:rPr>
              <a:t>四字类型</a:t>
            </a:r>
          </a:p>
          <a:p>
            <a:pPr>
              <a:lnSpc>
                <a:spcPct val="125000"/>
              </a:lnSpc>
            </a:pPr>
            <a:r>
              <a:rPr lang="en-US" altLang="zh-CN" sz="2400" b="1" dirty="0">
                <a:solidFill>
                  <a:srgbClr val="40458C"/>
                </a:solidFill>
                <a:latin typeface="宋体" panose="02010600030101010101" pitchFamily="2" charset="-122"/>
              </a:rPr>
              <a:t>10</a:t>
            </a:r>
            <a:r>
              <a:rPr lang="zh-CN" altLang="en-US" sz="2400" b="1" dirty="0">
                <a:solidFill>
                  <a:srgbClr val="40458C"/>
                </a:solidFill>
                <a:latin typeface="宋体" panose="02010600030101010101" pitchFamily="2" charset="-122"/>
              </a:rPr>
              <a:t>个字节类型</a:t>
            </a:r>
            <a:endParaRPr lang="en-US" altLang="zh-CN" sz="2400" b="1" dirty="0">
              <a:solidFill>
                <a:srgbClr val="40458C"/>
              </a:solidFill>
              <a:latin typeface="宋体" panose="02010600030101010101" pitchFamily="2" charset="-122"/>
            </a:endParaRPr>
          </a:p>
          <a:p>
            <a:pPr>
              <a:lnSpc>
                <a:spcPct val="125000"/>
              </a:lnSpc>
            </a:pPr>
            <a:r>
              <a:rPr lang="zh-CN" altLang="en-US" sz="2400" b="1" dirty="0">
                <a:solidFill>
                  <a:srgbClr val="40458C"/>
                </a:solidFill>
                <a:latin typeface="宋体" panose="02010600030101010101" pitchFamily="2" charset="-122"/>
              </a:rPr>
              <a:t>单精度浮点数类型</a:t>
            </a:r>
            <a:endParaRPr lang="en-US" altLang="zh-CN" sz="2400" b="1" dirty="0">
              <a:solidFill>
                <a:srgbClr val="40458C"/>
              </a:solidFill>
              <a:latin typeface="宋体" panose="02010600030101010101" pitchFamily="2" charset="-122"/>
            </a:endParaRPr>
          </a:p>
          <a:p>
            <a:pPr>
              <a:lnSpc>
                <a:spcPct val="125000"/>
              </a:lnSpc>
            </a:pPr>
            <a:r>
              <a:rPr lang="zh-CN" altLang="en-US" sz="2400" b="1" dirty="0">
                <a:solidFill>
                  <a:srgbClr val="40458C"/>
                </a:solidFill>
                <a:latin typeface="宋体" panose="02010600030101010101" pitchFamily="2" charset="-122"/>
              </a:rPr>
              <a:t>双精度浮点数类型</a:t>
            </a:r>
          </a:p>
        </p:txBody>
      </p:sp>
      <p:grpSp>
        <p:nvGrpSpPr>
          <p:cNvPr id="7" name="Group 4">
            <a:extLst>
              <a:ext uri="{FF2B5EF4-FFF2-40B4-BE49-F238E27FC236}">
                <a16:creationId xmlns:a16="http://schemas.microsoft.com/office/drawing/2014/main" id="{B6BBD6C9-26B9-4D6B-B615-AF346554A30B}"/>
              </a:ext>
            </a:extLst>
          </p:cNvPr>
          <p:cNvGrpSpPr>
            <a:grpSpLocks/>
          </p:cNvGrpSpPr>
          <p:nvPr/>
        </p:nvGrpSpPr>
        <p:grpSpPr bwMode="auto">
          <a:xfrm>
            <a:off x="6437313" y="3445346"/>
            <a:ext cx="2993258" cy="2290763"/>
            <a:chOff x="4080" y="912"/>
            <a:chExt cx="1306" cy="1443"/>
          </a:xfrm>
        </p:grpSpPr>
        <p:sp>
          <p:nvSpPr>
            <p:cNvPr id="8" name="Text Box 5">
              <a:extLst>
                <a:ext uri="{FF2B5EF4-FFF2-40B4-BE49-F238E27FC236}">
                  <a16:creationId xmlns:a16="http://schemas.microsoft.com/office/drawing/2014/main" id="{9602514F-2FFE-48AD-ACDB-6938248A2510}"/>
                </a:ext>
              </a:extLst>
            </p:cNvPr>
            <p:cNvSpPr txBox="1">
              <a:spLocks noChangeArrowheads="1"/>
            </p:cNvSpPr>
            <p:nvPr/>
          </p:nvSpPr>
          <p:spPr bwMode="auto">
            <a:xfrm>
              <a:off x="4128" y="2064"/>
              <a:ext cx="12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40458C"/>
                  </a:solidFill>
                  <a:effectLst/>
                  <a:uLnTx/>
                  <a:uFillTx/>
                  <a:latin typeface="宋体" panose="02010600030101010101" pitchFamily="2" charset="-122"/>
                </a:rPr>
                <a:t>表达式有</a:t>
              </a:r>
              <a:r>
                <a:rPr kumimoji="0" lang="en-US" altLang="zh-CN" sz="2400" b="1" i="0" u="none" strike="noStrike" kern="0" cap="none" spc="0" normalizeH="0" baseline="0" noProof="0">
                  <a:ln>
                    <a:noFill/>
                  </a:ln>
                  <a:solidFill>
                    <a:srgbClr val="40458C"/>
                  </a:solidFill>
                  <a:effectLst/>
                  <a:uLnTx/>
                  <a:uFillTx/>
                  <a:latin typeface="宋体" panose="02010600030101010101" pitchFamily="2" charset="-122"/>
                </a:rPr>
                <a:t>5</a:t>
              </a:r>
              <a:r>
                <a:rPr kumimoji="0" lang="zh-CN" altLang="en-US" sz="2400" b="1" i="0" u="none" strike="noStrike" kern="0" cap="none" spc="0" normalizeH="0" baseline="0" noProof="0">
                  <a:ln>
                    <a:noFill/>
                  </a:ln>
                  <a:solidFill>
                    <a:srgbClr val="40458C"/>
                  </a:solidFill>
                  <a:effectLst/>
                  <a:uLnTx/>
                  <a:uFillTx/>
                  <a:latin typeface="宋体" panose="02010600030101010101" pitchFamily="2" charset="-122"/>
                </a:rPr>
                <a:t>种形式</a:t>
              </a:r>
            </a:p>
          </p:txBody>
        </p:sp>
        <p:sp>
          <p:nvSpPr>
            <p:cNvPr id="9" name="Line 6">
              <a:extLst>
                <a:ext uri="{FF2B5EF4-FFF2-40B4-BE49-F238E27FC236}">
                  <a16:creationId xmlns:a16="http://schemas.microsoft.com/office/drawing/2014/main" id="{2167ECD1-9218-4782-B306-ACA39B2C1F8E}"/>
                </a:ext>
              </a:extLst>
            </p:cNvPr>
            <p:cNvSpPr>
              <a:spLocks noChangeShapeType="1"/>
            </p:cNvSpPr>
            <p:nvPr/>
          </p:nvSpPr>
          <p:spPr bwMode="auto">
            <a:xfrm>
              <a:off x="4080" y="912"/>
              <a:ext cx="480" cy="1152"/>
            </a:xfrm>
            <a:prstGeom prst="line">
              <a:avLst/>
            </a:prstGeom>
            <a:noFill/>
            <a:ln w="38100">
              <a:solidFill>
                <a:srgbClr val="40458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宋体" panose="02010600030101010101" pitchFamily="2" charset="-122"/>
                <a:ea typeface="宋体" panose="02010600030101010101" pitchFamily="2" charset="-122"/>
              </a:endParaRPr>
            </a:p>
          </p:txBody>
        </p:sp>
      </p:grpSp>
      <p:sp>
        <p:nvSpPr>
          <p:cNvPr id="11" name="Text Box 8">
            <a:extLst>
              <a:ext uri="{FF2B5EF4-FFF2-40B4-BE49-F238E27FC236}">
                <a16:creationId xmlns:a16="http://schemas.microsoft.com/office/drawing/2014/main" id="{4A67CE11-71C5-4095-8363-FAAF6CCBDEB3}"/>
              </a:ext>
            </a:extLst>
          </p:cNvPr>
          <p:cNvSpPr txBox="1">
            <a:spLocks noChangeArrowheads="1"/>
          </p:cNvSpPr>
          <p:nvPr/>
        </p:nvSpPr>
        <p:spPr bwMode="auto">
          <a:xfrm>
            <a:off x="851619" y="2852936"/>
            <a:ext cx="2883245" cy="3260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40458C"/>
                </a:solidFill>
                <a:effectLst/>
                <a:uLnTx/>
                <a:uFillTx/>
                <a:latin typeface="宋体" panose="02010600030101010101" pitchFamily="2" charset="-122"/>
              </a:rPr>
              <a:t>db</a:t>
            </a:r>
            <a:r>
              <a:rPr kumimoji="0" lang="zh-CN" altLang="en-US" sz="2400" b="1" i="0" u="none" strike="noStrike" kern="0" cap="none" spc="0" normalizeH="0" baseline="0" noProof="0" dirty="0">
                <a:ln>
                  <a:noFill/>
                </a:ln>
                <a:solidFill>
                  <a:srgbClr val="40458C"/>
                </a:solidFill>
                <a:effectLst/>
                <a:uLnTx/>
                <a:uFillTx/>
                <a:latin typeface="宋体" panose="02010600030101010101" pitchFamily="2" charset="-122"/>
              </a:rPr>
              <a:t>、</a:t>
            </a:r>
            <a:r>
              <a:rPr kumimoji="0" lang="en-US" altLang="zh-CN" sz="2400" b="1" i="0" u="none" strike="noStrike" kern="0" cap="none" spc="0" normalizeH="0" baseline="0" noProof="0" dirty="0">
                <a:ln>
                  <a:noFill/>
                </a:ln>
                <a:solidFill>
                  <a:srgbClr val="40458C"/>
                </a:solidFill>
                <a:effectLst/>
                <a:uLnTx/>
                <a:uFillTx/>
                <a:latin typeface="宋体" panose="02010600030101010101" pitchFamily="2" charset="-122"/>
              </a:rPr>
              <a:t>byte</a:t>
            </a:r>
            <a:r>
              <a:rPr kumimoji="0" lang="zh-CN" altLang="en-US" sz="2400" b="1" i="0" u="none" strike="noStrike" kern="0" cap="none" spc="0" normalizeH="0" baseline="0" noProof="0" dirty="0">
                <a:ln>
                  <a:noFill/>
                </a:ln>
                <a:solidFill>
                  <a:srgbClr val="40458C"/>
                </a:solidFill>
                <a:effectLst/>
                <a:uLnTx/>
                <a:uFillTx/>
                <a:latin typeface="宋体" panose="02010600030101010101" pitchFamily="2" charset="-122"/>
              </a:rPr>
              <a:t>、</a:t>
            </a:r>
            <a:r>
              <a:rPr kumimoji="0" lang="en-US" altLang="zh-CN" sz="2400" b="1" i="0" u="none" strike="noStrike" kern="0" cap="none" spc="0" normalizeH="0" baseline="0" noProof="0" dirty="0" err="1">
                <a:ln>
                  <a:noFill/>
                </a:ln>
                <a:solidFill>
                  <a:srgbClr val="40458C"/>
                </a:solidFill>
                <a:effectLst/>
                <a:uLnTx/>
                <a:uFillTx/>
                <a:latin typeface="宋体" panose="02010600030101010101" pitchFamily="2" charset="-122"/>
              </a:rPr>
              <a:t>sbyte</a:t>
            </a:r>
            <a:endParaRPr kumimoji="0" lang="en-US" altLang="zh-CN" sz="2400" b="1" i="0" u="none" strike="noStrike" kern="0" cap="none" spc="0" normalizeH="0" baseline="0" noProof="0" dirty="0">
              <a:ln>
                <a:noFill/>
              </a:ln>
              <a:solidFill>
                <a:srgbClr val="40458C"/>
              </a:solidFill>
              <a:effectLst/>
              <a:uLnTx/>
              <a:uFillTx/>
              <a:latin typeface="宋体" panose="02010600030101010101" pitchFamily="2"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40458C"/>
                </a:solidFill>
                <a:effectLst/>
                <a:uLnTx/>
                <a:uFillTx/>
                <a:latin typeface="宋体" panose="02010600030101010101" pitchFamily="2" charset="-122"/>
              </a:rPr>
              <a:t>dw</a:t>
            </a:r>
            <a:r>
              <a:rPr kumimoji="0" lang="zh-CN" altLang="en-US" sz="2400" b="1" i="0" u="none" strike="noStrike" kern="0" cap="none" spc="0" normalizeH="0" baseline="0" noProof="0" dirty="0">
                <a:ln>
                  <a:noFill/>
                </a:ln>
                <a:solidFill>
                  <a:srgbClr val="40458C"/>
                </a:solidFill>
                <a:effectLst/>
                <a:uLnTx/>
                <a:uFillTx/>
                <a:latin typeface="宋体" panose="02010600030101010101" pitchFamily="2" charset="-122"/>
              </a:rPr>
              <a:t>、</a:t>
            </a:r>
            <a:r>
              <a:rPr kumimoji="0" lang="en-US" altLang="zh-CN" sz="2400" b="1" i="0" u="none" strike="noStrike" kern="0" cap="none" spc="0" normalizeH="0" baseline="0" noProof="0" dirty="0">
                <a:ln>
                  <a:noFill/>
                </a:ln>
                <a:solidFill>
                  <a:srgbClr val="40458C"/>
                </a:solidFill>
                <a:effectLst/>
                <a:uLnTx/>
                <a:uFillTx/>
                <a:latin typeface="宋体" panose="02010600030101010101" pitchFamily="2" charset="-122"/>
              </a:rPr>
              <a:t>word</a:t>
            </a:r>
            <a:r>
              <a:rPr kumimoji="0" lang="zh-CN" altLang="en-US" sz="2400" b="1" i="0" u="none" strike="noStrike" kern="0" cap="none" spc="0" normalizeH="0" baseline="0" noProof="0" dirty="0">
                <a:ln>
                  <a:noFill/>
                </a:ln>
                <a:solidFill>
                  <a:srgbClr val="40458C"/>
                </a:solidFill>
                <a:effectLst/>
                <a:uLnTx/>
                <a:uFillTx/>
                <a:latin typeface="宋体" panose="02010600030101010101" pitchFamily="2" charset="-122"/>
              </a:rPr>
              <a:t>、</a:t>
            </a:r>
            <a:r>
              <a:rPr kumimoji="0" lang="en-US" altLang="zh-CN" sz="2400" b="1" i="0" u="none" strike="noStrike" kern="0" cap="none" spc="0" normalizeH="0" baseline="0" noProof="0" dirty="0">
                <a:ln>
                  <a:noFill/>
                </a:ln>
                <a:solidFill>
                  <a:srgbClr val="40458C"/>
                </a:solidFill>
                <a:effectLst/>
                <a:uLnTx/>
                <a:uFillTx/>
                <a:latin typeface="宋体" panose="02010600030101010101" pitchFamily="2" charset="-122"/>
              </a:rPr>
              <a:t>sword</a:t>
            </a:r>
          </a:p>
          <a:p>
            <a:pPr marL="0" marR="0" lvl="0" indent="0" defTabSz="914400" eaLnBrk="1" fontAlgn="auto" latinLnBrk="0" hangingPunct="1">
              <a:lnSpc>
                <a:spcPct val="125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40458C"/>
                </a:solidFill>
                <a:effectLst/>
                <a:uLnTx/>
                <a:uFillTx/>
                <a:latin typeface="宋体" panose="02010600030101010101" pitchFamily="2" charset="-122"/>
              </a:rPr>
              <a:t>dd</a:t>
            </a:r>
            <a:r>
              <a:rPr kumimoji="0" lang="zh-CN" altLang="en-US" sz="2400" b="1" i="0" u="none" strike="noStrike" kern="0" cap="none" spc="0" normalizeH="0" baseline="0" noProof="0" dirty="0">
                <a:ln>
                  <a:noFill/>
                </a:ln>
                <a:solidFill>
                  <a:srgbClr val="40458C"/>
                </a:solidFill>
                <a:effectLst/>
                <a:uLnTx/>
                <a:uFillTx/>
                <a:latin typeface="宋体" panose="02010600030101010101" pitchFamily="2" charset="-122"/>
              </a:rPr>
              <a:t>、</a:t>
            </a:r>
            <a:r>
              <a:rPr kumimoji="0" lang="en-US" altLang="zh-CN" sz="2400" b="1" i="0" u="none" strike="noStrike" kern="0" cap="none" spc="0" normalizeH="0" baseline="0" noProof="0" dirty="0" err="1">
                <a:ln>
                  <a:noFill/>
                </a:ln>
                <a:solidFill>
                  <a:srgbClr val="40458C"/>
                </a:solidFill>
                <a:effectLst/>
                <a:uLnTx/>
                <a:uFillTx/>
                <a:latin typeface="宋体" panose="02010600030101010101" pitchFamily="2" charset="-122"/>
              </a:rPr>
              <a:t>dword</a:t>
            </a:r>
            <a:r>
              <a:rPr kumimoji="0" lang="zh-CN" altLang="en-US" sz="2400" b="1" i="0" u="none" strike="noStrike" kern="0" cap="none" spc="0" normalizeH="0" baseline="0" noProof="0" dirty="0">
                <a:ln>
                  <a:noFill/>
                </a:ln>
                <a:solidFill>
                  <a:srgbClr val="40458C"/>
                </a:solidFill>
                <a:effectLst/>
                <a:uLnTx/>
                <a:uFillTx/>
                <a:latin typeface="宋体" panose="02010600030101010101" pitchFamily="2" charset="-122"/>
              </a:rPr>
              <a:t>、</a:t>
            </a:r>
            <a:r>
              <a:rPr kumimoji="0" lang="en-US" altLang="zh-CN" sz="2400" b="1" i="0" u="none" strike="noStrike" kern="0" cap="none" spc="0" normalizeH="0" baseline="0" noProof="0" dirty="0" err="1">
                <a:ln>
                  <a:noFill/>
                </a:ln>
                <a:solidFill>
                  <a:srgbClr val="40458C"/>
                </a:solidFill>
                <a:effectLst/>
                <a:uLnTx/>
                <a:uFillTx/>
                <a:latin typeface="宋体" panose="02010600030101010101" pitchFamily="2" charset="-122"/>
              </a:rPr>
              <a:t>sdword</a:t>
            </a:r>
            <a:endParaRPr kumimoji="0" lang="en-US" altLang="zh-CN" sz="2400" b="1" i="0" u="none" strike="noStrike" kern="0" cap="none" spc="0" normalizeH="0" baseline="0" noProof="0" dirty="0">
              <a:ln>
                <a:noFill/>
              </a:ln>
              <a:solidFill>
                <a:srgbClr val="40458C"/>
              </a:solidFill>
              <a:effectLst/>
              <a:uLnTx/>
              <a:uFillTx/>
              <a:latin typeface="宋体" panose="02010600030101010101" pitchFamily="2"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40458C"/>
                </a:solidFill>
                <a:effectLst/>
                <a:uLnTx/>
                <a:uFillTx/>
                <a:latin typeface="宋体" panose="02010600030101010101" pitchFamily="2" charset="-122"/>
              </a:rPr>
              <a:t>dq</a:t>
            </a:r>
            <a:r>
              <a:rPr kumimoji="0" lang="zh-CN" altLang="en-US" sz="2400" b="1" i="0" u="none" strike="noStrike" kern="0" cap="none" spc="0" normalizeH="0" baseline="0" noProof="0" dirty="0">
                <a:ln>
                  <a:noFill/>
                </a:ln>
                <a:solidFill>
                  <a:srgbClr val="40458C"/>
                </a:solidFill>
                <a:effectLst/>
                <a:uLnTx/>
                <a:uFillTx/>
                <a:latin typeface="宋体" panose="02010600030101010101" pitchFamily="2" charset="-122"/>
              </a:rPr>
              <a:t>、</a:t>
            </a:r>
            <a:r>
              <a:rPr kumimoji="0" lang="en-US" altLang="zh-CN" sz="2400" b="1" i="0" u="none" strike="noStrike" kern="0" cap="none" spc="0" normalizeH="0" baseline="0" noProof="0" dirty="0">
                <a:ln>
                  <a:noFill/>
                </a:ln>
                <a:solidFill>
                  <a:srgbClr val="40458C"/>
                </a:solidFill>
                <a:effectLst/>
                <a:uLnTx/>
                <a:uFillTx/>
                <a:latin typeface="宋体" panose="02010600030101010101" pitchFamily="2" charset="-122"/>
              </a:rPr>
              <a:t>qword</a:t>
            </a:r>
            <a:r>
              <a:rPr kumimoji="0" lang="zh-CN" altLang="en-US" sz="2400" b="1" i="0" u="none" strike="noStrike" kern="0" cap="none" spc="0" normalizeH="0" baseline="0" noProof="0" dirty="0">
                <a:ln>
                  <a:noFill/>
                </a:ln>
                <a:solidFill>
                  <a:srgbClr val="40458C"/>
                </a:solidFill>
                <a:effectLst/>
                <a:uLnTx/>
                <a:uFillTx/>
                <a:latin typeface="宋体" panose="02010600030101010101" pitchFamily="2" charset="-122"/>
              </a:rPr>
              <a:t>、</a:t>
            </a:r>
            <a:r>
              <a:rPr kumimoji="0" lang="en-US" altLang="zh-CN" sz="2400" b="1" i="0" u="none" strike="noStrike" kern="0" cap="none" spc="0" normalizeH="0" baseline="0" noProof="0" dirty="0" err="1">
                <a:ln>
                  <a:noFill/>
                </a:ln>
                <a:solidFill>
                  <a:srgbClr val="40458C"/>
                </a:solidFill>
                <a:effectLst/>
                <a:uLnTx/>
                <a:uFillTx/>
                <a:latin typeface="宋体" panose="02010600030101010101" pitchFamily="2" charset="-122"/>
              </a:rPr>
              <a:t>sqword</a:t>
            </a:r>
            <a:endParaRPr kumimoji="0" lang="en-US" altLang="zh-CN" sz="2400" b="1" i="0" u="none" strike="noStrike" kern="0" cap="none" spc="0" normalizeH="0" baseline="0" noProof="0" dirty="0">
              <a:ln>
                <a:noFill/>
              </a:ln>
              <a:solidFill>
                <a:srgbClr val="40458C"/>
              </a:solidFill>
              <a:effectLst/>
              <a:uLnTx/>
              <a:uFillTx/>
              <a:latin typeface="宋体" panose="02010600030101010101" pitchFamily="2"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40458C"/>
                </a:solidFill>
                <a:effectLst/>
                <a:uLnTx/>
                <a:uFillTx/>
                <a:latin typeface="宋体" panose="02010600030101010101" pitchFamily="2" charset="-122"/>
              </a:rPr>
              <a:t>dt</a:t>
            </a:r>
            <a:r>
              <a:rPr kumimoji="0" lang="zh-CN" altLang="en-US" sz="2400" b="1" i="0" u="none" strike="noStrike" kern="0" cap="none" spc="0" normalizeH="0" baseline="0" noProof="0" dirty="0">
                <a:ln>
                  <a:noFill/>
                </a:ln>
                <a:solidFill>
                  <a:srgbClr val="40458C"/>
                </a:solidFill>
                <a:effectLst/>
                <a:uLnTx/>
                <a:uFillTx/>
                <a:latin typeface="宋体" panose="02010600030101010101" pitchFamily="2" charset="-122"/>
              </a:rPr>
              <a:t>、</a:t>
            </a:r>
            <a:r>
              <a:rPr kumimoji="0" lang="en-US" altLang="zh-CN" sz="2400" b="1" i="0" u="none" strike="noStrike" kern="0" cap="none" spc="0" normalizeH="0" baseline="0" noProof="0" dirty="0" err="1">
                <a:ln>
                  <a:noFill/>
                </a:ln>
                <a:solidFill>
                  <a:srgbClr val="40458C"/>
                </a:solidFill>
                <a:effectLst/>
                <a:uLnTx/>
                <a:uFillTx/>
                <a:latin typeface="宋体" panose="02010600030101010101" pitchFamily="2" charset="-122"/>
              </a:rPr>
              <a:t>tbyte</a:t>
            </a:r>
            <a:endParaRPr kumimoji="0" lang="en-US" altLang="zh-CN" sz="2400" b="1" i="0" u="none" strike="noStrike" kern="0" cap="none" spc="0" normalizeH="0" baseline="0" noProof="0" dirty="0">
              <a:ln>
                <a:noFill/>
              </a:ln>
              <a:solidFill>
                <a:srgbClr val="40458C"/>
              </a:solidFill>
              <a:effectLst/>
              <a:uLnTx/>
              <a:uFillTx/>
              <a:latin typeface="宋体" panose="02010600030101010101" pitchFamily="2"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40458C"/>
                </a:solidFill>
                <a:effectLst/>
                <a:uLnTx/>
                <a:uFillTx/>
                <a:latin typeface="宋体" panose="02010600030101010101" pitchFamily="2" charset="-122"/>
              </a:rPr>
              <a:t>real4</a:t>
            </a:r>
          </a:p>
          <a:p>
            <a:pPr fontAlgn="auto">
              <a:lnSpc>
                <a:spcPct val="125000"/>
              </a:lnSpc>
              <a:spcBef>
                <a:spcPts val="0"/>
              </a:spcBef>
              <a:spcAft>
                <a:spcPts val="0"/>
              </a:spcAft>
            </a:pPr>
            <a:r>
              <a:rPr kumimoji="0" lang="en-US" altLang="zh-CN" sz="2400" b="1" kern="0" dirty="0">
                <a:solidFill>
                  <a:srgbClr val="40458C"/>
                </a:solidFill>
                <a:latin typeface="宋体" panose="02010600030101010101" pitchFamily="2" charset="-122"/>
              </a:rPr>
              <a:t>real8</a:t>
            </a:r>
          </a:p>
        </p:txBody>
      </p:sp>
    </p:spTree>
    <p:extLst>
      <p:ext uri="{BB962C8B-B14F-4D97-AF65-F5344CB8AC3E}">
        <p14:creationId xmlns:p14="http://schemas.microsoft.com/office/powerpoint/2010/main" val="285691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58E68005-816A-4F35-9E0F-6A4F7F474A89}"/>
              </a:ext>
            </a:extLst>
          </p:cNvPr>
          <p:cNvSpPr txBox="1">
            <a:spLocks noChangeArrowheads="1"/>
          </p:cNvSpPr>
          <p:nvPr/>
        </p:nvSpPr>
        <p:spPr bwMode="auto">
          <a:xfrm>
            <a:off x="719137" y="3481844"/>
            <a:ext cx="45862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dirty="0">
                <a:solidFill>
                  <a:srgbClr val="40458C"/>
                </a:solidFill>
                <a:latin typeface="宋体" panose="02010600030101010101" pitchFamily="2" charset="-122"/>
              </a:rPr>
              <a:t>表达式的</a:t>
            </a:r>
            <a:r>
              <a:rPr lang="en-US" altLang="zh-CN" sz="2800" b="1" dirty="0">
                <a:solidFill>
                  <a:srgbClr val="40458C"/>
                </a:solidFill>
                <a:latin typeface="宋体" panose="02010600030101010101" pitchFamily="2" charset="-122"/>
              </a:rPr>
              <a:t>4</a:t>
            </a:r>
            <a:r>
              <a:rPr lang="zh-CN" altLang="en-US" sz="2800" b="1" dirty="0">
                <a:solidFill>
                  <a:srgbClr val="40458C"/>
                </a:solidFill>
                <a:latin typeface="宋体" panose="02010600030101010101" pitchFamily="2" charset="-122"/>
              </a:rPr>
              <a:t>种形式</a:t>
            </a:r>
          </a:p>
        </p:txBody>
      </p:sp>
      <p:sp>
        <p:nvSpPr>
          <p:cNvPr id="4" name="Text Box 10">
            <a:extLst>
              <a:ext uri="{FF2B5EF4-FFF2-40B4-BE49-F238E27FC236}">
                <a16:creationId xmlns:a16="http://schemas.microsoft.com/office/drawing/2014/main" id="{7A6B27CA-E112-4BB1-BC9F-789754863A12}"/>
              </a:ext>
            </a:extLst>
          </p:cNvPr>
          <p:cNvSpPr txBox="1">
            <a:spLocks noChangeArrowheads="1"/>
          </p:cNvSpPr>
          <p:nvPr/>
        </p:nvSpPr>
        <p:spPr bwMode="auto">
          <a:xfrm>
            <a:off x="1492792" y="4005263"/>
            <a:ext cx="29908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FontTx/>
              <a:buChar char="•"/>
            </a:pPr>
            <a:r>
              <a:rPr lang="en-US" altLang="zh-CN" sz="2800" b="1">
                <a:solidFill>
                  <a:srgbClr val="40458C"/>
                </a:solidFill>
                <a:latin typeface="宋体" panose="02010600030101010101" pitchFamily="2" charset="-122"/>
              </a:rPr>
              <a:t> </a:t>
            </a:r>
            <a:r>
              <a:rPr lang="zh-CN" altLang="en-US" sz="2800" b="1">
                <a:solidFill>
                  <a:srgbClr val="40458C"/>
                </a:solidFill>
                <a:latin typeface="宋体" panose="02010600030101010101" pitchFamily="2" charset="-122"/>
              </a:rPr>
              <a:t>数值表达式</a:t>
            </a:r>
          </a:p>
        </p:txBody>
      </p:sp>
      <p:sp>
        <p:nvSpPr>
          <p:cNvPr id="5" name="Text Box 11">
            <a:extLst>
              <a:ext uri="{FF2B5EF4-FFF2-40B4-BE49-F238E27FC236}">
                <a16:creationId xmlns:a16="http://schemas.microsoft.com/office/drawing/2014/main" id="{DCC8227F-C6B6-4E45-987A-C1F43465C99A}"/>
              </a:ext>
            </a:extLst>
          </p:cNvPr>
          <p:cNvSpPr txBox="1">
            <a:spLocks noChangeArrowheads="1"/>
          </p:cNvSpPr>
          <p:nvPr/>
        </p:nvSpPr>
        <p:spPr bwMode="auto">
          <a:xfrm>
            <a:off x="1492792" y="4522185"/>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FontTx/>
              <a:buChar char="•"/>
            </a:pPr>
            <a:r>
              <a:rPr lang="en-US" altLang="zh-CN" sz="2800" b="1" dirty="0">
                <a:solidFill>
                  <a:srgbClr val="40458C"/>
                </a:solidFill>
                <a:latin typeface="宋体" panose="02010600030101010101" pitchFamily="2" charset="-122"/>
              </a:rPr>
              <a:t> </a:t>
            </a:r>
            <a:r>
              <a:rPr lang="zh-CN" altLang="en-US" sz="2800" b="1" dirty="0">
                <a:solidFill>
                  <a:srgbClr val="40458C"/>
                </a:solidFill>
                <a:latin typeface="宋体" panose="02010600030101010101" pitchFamily="2" charset="-122"/>
              </a:rPr>
              <a:t>字符串</a:t>
            </a:r>
          </a:p>
        </p:txBody>
      </p:sp>
      <p:sp>
        <p:nvSpPr>
          <p:cNvPr id="6" name="Text Box 12">
            <a:extLst>
              <a:ext uri="{FF2B5EF4-FFF2-40B4-BE49-F238E27FC236}">
                <a16:creationId xmlns:a16="http://schemas.microsoft.com/office/drawing/2014/main" id="{ADB3BB97-0CA4-46D9-9EC0-EF8FDED265E2}"/>
              </a:ext>
            </a:extLst>
          </p:cNvPr>
          <p:cNvSpPr txBox="1">
            <a:spLocks noChangeArrowheads="1"/>
          </p:cNvSpPr>
          <p:nvPr/>
        </p:nvSpPr>
        <p:spPr bwMode="auto">
          <a:xfrm>
            <a:off x="1524000" y="5022389"/>
            <a:ext cx="29765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FontTx/>
              <a:buChar char="•"/>
            </a:pPr>
            <a:r>
              <a:rPr lang="en-US" altLang="zh-CN" sz="2800" b="1">
                <a:solidFill>
                  <a:srgbClr val="40458C"/>
                </a:solidFill>
                <a:latin typeface="宋体" panose="02010600030101010101" pitchFamily="2" charset="-122"/>
              </a:rPr>
              <a:t> </a:t>
            </a:r>
            <a:r>
              <a:rPr lang="zh-CN" altLang="en-US" sz="2800" b="1">
                <a:solidFill>
                  <a:srgbClr val="40458C"/>
                </a:solidFill>
                <a:latin typeface="宋体" panose="02010600030101010101" pitchFamily="2" charset="-122"/>
              </a:rPr>
              <a:t>地址表达式</a:t>
            </a:r>
          </a:p>
        </p:txBody>
      </p:sp>
      <p:sp>
        <p:nvSpPr>
          <p:cNvPr id="8" name="Text Box 14">
            <a:extLst>
              <a:ext uri="{FF2B5EF4-FFF2-40B4-BE49-F238E27FC236}">
                <a16:creationId xmlns:a16="http://schemas.microsoft.com/office/drawing/2014/main" id="{DA1B651E-985E-4609-A0D2-708B60599F10}"/>
              </a:ext>
            </a:extLst>
          </p:cNvPr>
          <p:cNvSpPr txBox="1">
            <a:spLocks noChangeArrowheads="1"/>
          </p:cNvSpPr>
          <p:nvPr/>
        </p:nvSpPr>
        <p:spPr bwMode="auto">
          <a:xfrm>
            <a:off x="1547813" y="5570076"/>
            <a:ext cx="57839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FontTx/>
              <a:buChar char="•"/>
            </a:pPr>
            <a:r>
              <a:rPr lang="en-US" altLang="zh-CN" sz="2800" b="1" dirty="0">
                <a:solidFill>
                  <a:srgbClr val="40458C"/>
                </a:solidFill>
                <a:latin typeface="宋体" panose="02010600030101010101" pitchFamily="2" charset="-122"/>
              </a:rPr>
              <a:t> </a:t>
            </a:r>
            <a:r>
              <a:rPr lang="zh-CN" altLang="en-US" sz="2800" b="1" dirty="0">
                <a:solidFill>
                  <a:srgbClr val="40458C"/>
                </a:solidFill>
                <a:latin typeface="宋体" panose="02010600030101010101" pitchFamily="2" charset="-122"/>
              </a:rPr>
              <a:t>重复子句 </a:t>
            </a:r>
            <a:r>
              <a:rPr lang="en-US" altLang="zh-CN" sz="2800" b="1" dirty="0">
                <a:solidFill>
                  <a:srgbClr val="40458C"/>
                </a:solidFill>
                <a:latin typeface="宋体" panose="02010600030101010101" pitchFamily="2" charset="-122"/>
              </a:rPr>
              <a:t>n DUP (</a:t>
            </a:r>
            <a:r>
              <a:rPr lang="zh-CN" altLang="en-US" sz="2800" b="1" dirty="0">
                <a:solidFill>
                  <a:srgbClr val="40458C"/>
                </a:solidFill>
                <a:latin typeface="宋体" panose="02010600030101010101" pitchFamily="2" charset="-122"/>
              </a:rPr>
              <a:t>表达式</a:t>
            </a:r>
            <a:r>
              <a:rPr lang="en-US" altLang="zh-CN" sz="2800" b="1" dirty="0">
                <a:solidFill>
                  <a:srgbClr val="40458C"/>
                </a:solidFill>
                <a:latin typeface="宋体" panose="02010600030101010101" pitchFamily="2" charset="-122"/>
              </a:rPr>
              <a:t>[</a:t>
            </a:r>
            <a:r>
              <a:rPr lang="zh-CN" altLang="en-US" sz="2800" b="1" dirty="0">
                <a:solidFill>
                  <a:srgbClr val="40458C"/>
                </a:solidFill>
                <a:latin typeface="宋体" panose="02010600030101010101" pitchFamily="2" charset="-122"/>
              </a:rPr>
              <a:t>，</a:t>
            </a:r>
            <a:r>
              <a:rPr lang="en-US" altLang="zh-CN" sz="2800" b="1" dirty="0">
                <a:solidFill>
                  <a:srgbClr val="40458C"/>
                </a:solidFill>
                <a:latin typeface="宋体" panose="02010600030101010101" pitchFamily="2" charset="-122"/>
              </a:rPr>
              <a:t>…])</a:t>
            </a:r>
          </a:p>
        </p:txBody>
      </p:sp>
      <p:sp>
        <p:nvSpPr>
          <p:cNvPr id="9" name="Rectangle 16">
            <a:extLst>
              <a:ext uri="{FF2B5EF4-FFF2-40B4-BE49-F238E27FC236}">
                <a16:creationId xmlns:a16="http://schemas.microsoft.com/office/drawing/2014/main" id="{288F6630-FD64-4505-96C5-33AA35AB5B1D}"/>
              </a:ext>
            </a:extLst>
          </p:cNvPr>
          <p:cNvSpPr>
            <a:spLocks noChangeArrowheads="1"/>
          </p:cNvSpPr>
          <p:nvPr/>
        </p:nvSpPr>
        <p:spPr bwMode="auto">
          <a:xfrm>
            <a:off x="684213" y="2909888"/>
            <a:ext cx="7559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solidFill>
                  <a:srgbClr val="FF3300"/>
                </a:solidFill>
                <a:latin typeface="宋体" panose="02010600030101010101" pitchFamily="2" charset="-122"/>
                <a:ea typeface="宋体" panose="02010600030101010101" pitchFamily="2" charset="-122"/>
              </a:rPr>
              <a:t>数据定义伪指令</a:t>
            </a:r>
            <a:r>
              <a:rPr lang="en-US" altLang="zh-CN" sz="2800" b="1" dirty="0">
                <a:solidFill>
                  <a:srgbClr val="FF3300"/>
                </a:solidFill>
                <a:latin typeface="宋体" panose="02010600030101010101" pitchFamily="2" charset="-122"/>
                <a:ea typeface="宋体" panose="02010600030101010101" pitchFamily="2" charset="-122"/>
              </a:rPr>
              <a:t>: DB, DW, DD,DQ, SBYTE </a:t>
            </a:r>
            <a:r>
              <a:rPr lang="en-US" altLang="zh-CN" sz="2800" b="1" dirty="0">
                <a:solidFill>
                  <a:srgbClr val="40458C"/>
                </a:solidFill>
                <a:latin typeface="宋体" panose="02010600030101010101" pitchFamily="2" charset="-122"/>
                <a:ea typeface="宋体" panose="02010600030101010101" pitchFamily="2" charset="-122"/>
              </a:rPr>
              <a:t>……</a:t>
            </a:r>
          </a:p>
        </p:txBody>
      </p:sp>
      <p:sp>
        <p:nvSpPr>
          <p:cNvPr id="10" name="Rectangle 17">
            <a:extLst>
              <a:ext uri="{FF2B5EF4-FFF2-40B4-BE49-F238E27FC236}">
                <a16:creationId xmlns:a16="http://schemas.microsoft.com/office/drawing/2014/main" id="{70032F2B-2533-4034-B25E-BD7BEE2FE97B}"/>
              </a:ext>
            </a:extLst>
          </p:cNvPr>
          <p:cNvSpPr>
            <a:spLocks noChangeArrowheads="1"/>
          </p:cNvSpPr>
          <p:nvPr/>
        </p:nvSpPr>
        <p:spPr bwMode="auto">
          <a:xfrm>
            <a:off x="679430" y="2359025"/>
            <a:ext cx="7891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dirty="0">
                <a:solidFill>
                  <a:srgbClr val="40458C"/>
                </a:solidFill>
                <a:latin typeface="宋体" panose="02010600030101010101" pitchFamily="2" charset="-122"/>
                <a:ea typeface="宋体" panose="02010600030101010101" pitchFamily="2" charset="-122"/>
              </a:rPr>
              <a:t>[</a:t>
            </a:r>
            <a:r>
              <a:rPr lang="zh-CN" altLang="en-US" sz="2800" b="1" dirty="0">
                <a:solidFill>
                  <a:srgbClr val="40458C"/>
                </a:solidFill>
                <a:latin typeface="宋体" panose="02010600030101010101" pitchFamily="2" charset="-122"/>
                <a:ea typeface="宋体" panose="02010600030101010101" pitchFamily="2" charset="-122"/>
              </a:rPr>
              <a:t>变量名</a:t>
            </a:r>
            <a:r>
              <a:rPr lang="en-US" altLang="zh-CN" sz="2800" b="1" dirty="0">
                <a:solidFill>
                  <a:srgbClr val="40458C"/>
                </a:solidFill>
                <a:latin typeface="宋体" panose="02010600030101010101" pitchFamily="2" charset="-122"/>
                <a:ea typeface="宋体" panose="02010600030101010101" pitchFamily="2" charset="-122"/>
              </a:rPr>
              <a:t>]</a:t>
            </a:r>
            <a:r>
              <a:rPr lang="zh-CN" altLang="en-US" sz="2800" b="1" dirty="0">
                <a:solidFill>
                  <a:srgbClr val="40458C"/>
                </a:solidFill>
                <a:latin typeface="宋体" panose="02010600030101010101" pitchFamily="2" charset="-122"/>
                <a:ea typeface="宋体" panose="02010600030101010101" pitchFamily="2" charset="-122"/>
              </a:rPr>
              <a:t>  数据定义伪指令  表达式</a:t>
            </a:r>
            <a:r>
              <a:rPr lang="en-US" altLang="zh-CN" sz="2800" b="1" dirty="0">
                <a:solidFill>
                  <a:srgbClr val="40458C"/>
                </a:solidFill>
                <a:latin typeface="宋体" panose="02010600030101010101" pitchFamily="2" charset="-122"/>
                <a:ea typeface="宋体" panose="02010600030101010101" pitchFamily="2" charset="-122"/>
              </a:rPr>
              <a:t>[</a:t>
            </a:r>
            <a:r>
              <a:rPr lang="zh-CN" altLang="en-US" sz="2800" b="1" dirty="0">
                <a:solidFill>
                  <a:srgbClr val="40458C"/>
                </a:solidFill>
                <a:latin typeface="宋体" panose="02010600030101010101" pitchFamily="2" charset="-122"/>
                <a:ea typeface="宋体" panose="02010600030101010101" pitchFamily="2" charset="-122"/>
              </a:rPr>
              <a:t>，</a:t>
            </a:r>
            <a:r>
              <a:rPr lang="en-US" altLang="zh-CN" sz="2800" b="1" dirty="0">
                <a:solidFill>
                  <a:srgbClr val="40458C"/>
                </a:solidFill>
                <a:latin typeface="宋体" panose="02010600030101010101" pitchFamily="2" charset="-122"/>
                <a:ea typeface="宋体" panose="02010600030101010101" pitchFamily="2" charset="-122"/>
              </a:rPr>
              <a:t>…]</a:t>
            </a:r>
          </a:p>
        </p:txBody>
      </p:sp>
      <p:sp>
        <p:nvSpPr>
          <p:cNvPr id="11" name="文本框 10">
            <a:extLst>
              <a:ext uri="{FF2B5EF4-FFF2-40B4-BE49-F238E27FC236}">
                <a16:creationId xmlns:a16="http://schemas.microsoft.com/office/drawing/2014/main" id="{9F079963-261D-4A91-90F5-5A016C8A1DE2}"/>
              </a:ext>
            </a:extLst>
          </p:cNvPr>
          <p:cNvSpPr txBox="1"/>
          <p:nvPr/>
        </p:nvSpPr>
        <p:spPr>
          <a:xfrm>
            <a:off x="683568" y="1556792"/>
            <a:ext cx="3528392" cy="584775"/>
          </a:xfrm>
          <a:prstGeom prst="rect">
            <a:avLst/>
          </a:prstGeom>
          <a:noFill/>
        </p:spPr>
        <p:txBody>
          <a:bodyPr wrap="square">
            <a:spAutoFit/>
          </a:bodyPr>
          <a:lstStyle/>
          <a:p>
            <a:r>
              <a:rPr lang="en-US" altLang="zh-CN" sz="3200" dirty="0"/>
              <a:t>3.4.2 </a:t>
            </a:r>
            <a:r>
              <a:rPr lang="zh-CN" altLang="en-US" sz="3200" dirty="0"/>
              <a:t>表达式</a:t>
            </a:r>
          </a:p>
        </p:txBody>
      </p:sp>
      <p:sp>
        <p:nvSpPr>
          <p:cNvPr id="12" name="Text Box 5">
            <a:extLst>
              <a:ext uri="{FF2B5EF4-FFF2-40B4-BE49-F238E27FC236}">
                <a16:creationId xmlns:a16="http://schemas.microsoft.com/office/drawing/2014/main" id="{9C06172C-38E3-4AE8-8BD6-B51B2D4DC273}"/>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spTree>
    <p:extLst>
      <p:ext uri="{BB962C8B-B14F-4D97-AF65-F5344CB8AC3E}">
        <p14:creationId xmlns:p14="http://schemas.microsoft.com/office/powerpoint/2010/main" val="379201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sp>
        <p:nvSpPr>
          <p:cNvPr id="4" name="Text Box 2">
            <a:extLst>
              <a:ext uri="{FF2B5EF4-FFF2-40B4-BE49-F238E27FC236}">
                <a16:creationId xmlns:a16="http://schemas.microsoft.com/office/drawing/2014/main" id="{D6FB8FE7-278C-468D-8C46-CFA801E7BE60}"/>
              </a:ext>
            </a:extLst>
          </p:cNvPr>
          <p:cNvSpPr txBox="1">
            <a:spLocks noChangeArrowheads="1"/>
          </p:cNvSpPr>
          <p:nvPr/>
        </p:nvSpPr>
        <p:spPr bwMode="auto">
          <a:xfrm>
            <a:off x="539750" y="1628775"/>
            <a:ext cx="5256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FF3300"/>
              </a:buClr>
              <a:buFont typeface="Wingdings" pitchFamily="2" charset="2"/>
              <a:buChar char="n"/>
            </a:pPr>
            <a:r>
              <a:rPr kumimoji="1" lang="zh-CN" altLang="en-US" sz="2800" b="1">
                <a:latin typeface="Times New Roman" pitchFamily="18" charset="0"/>
              </a:rPr>
              <a:t>数据定义伪指令</a:t>
            </a:r>
            <a:r>
              <a:rPr kumimoji="1" lang="zh-CN" altLang="en-US" sz="2800" b="1">
                <a:solidFill>
                  <a:srgbClr val="FF3300"/>
                </a:solidFill>
                <a:latin typeface="Times New Roman" pitchFamily="18" charset="0"/>
              </a:rPr>
              <a:t>   数值表达式</a:t>
            </a:r>
          </a:p>
        </p:txBody>
      </p:sp>
      <p:sp>
        <p:nvSpPr>
          <p:cNvPr id="5" name="Text Box 3">
            <a:extLst>
              <a:ext uri="{FF2B5EF4-FFF2-40B4-BE49-F238E27FC236}">
                <a16:creationId xmlns:a16="http://schemas.microsoft.com/office/drawing/2014/main" id="{B8400368-1F6F-4FC0-9E26-3311114126C6}"/>
              </a:ext>
            </a:extLst>
          </p:cNvPr>
          <p:cNvSpPr txBox="1">
            <a:spLocks noChangeArrowheads="1"/>
          </p:cNvSpPr>
          <p:nvPr/>
        </p:nvSpPr>
        <p:spPr bwMode="auto">
          <a:xfrm>
            <a:off x="827088" y="2349500"/>
            <a:ext cx="3433762"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Times New Roman" pitchFamily="18" charset="0"/>
              </a:rPr>
              <a:t>X   DB    10</a:t>
            </a:r>
          </a:p>
          <a:p>
            <a:pPr eaLnBrk="1" hangingPunct="1"/>
            <a:r>
              <a:rPr kumimoji="1" lang="en-US" altLang="zh-CN" sz="2800" b="1">
                <a:latin typeface="Times New Roman" pitchFamily="18" charset="0"/>
              </a:rPr>
              <a:t>Y   DW   10</a:t>
            </a:r>
          </a:p>
          <a:p>
            <a:pPr eaLnBrk="1" hangingPunct="1"/>
            <a:r>
              <a:rPr kumimoji="1" lang="en-US" altLang="zh-CN" sz="2800" b="1">
                <a:latin typeface="Times New Roman" pitchFamily="18" charset="0"/>
              </a:rPr>
              <a:t>Z    DD    12345678H</a:t>
            </a:r>
          </a:p>
          <a:p>
            <a:pPr eaLnBrk="1" hangingPunct="1"/>
            <a:r>
              <a:rPr kumimoji="1" lang="en-US" altLang="zh-CN" sz="2800" b="1">
                <a:latin typeface="Times New Roman" pitchFamily="18" charset="0"/>
              </a:rPr>
              <a:t>U    DQ    12345678H</a:t>
            </a:r>
          </a:p>
          <a:p>
            <a:pPr eaLnBrk="1" hangingPunct="1"/>
            <a:r>
              <a:rPr kumimoji="1" lang="en-US" altLang="zh-CN" sz="2800" b="1">
                <a:latin typeface="Times New Roman" pitchFamily="18" charset="0"/>
              </a:rPr>
              <a:t>V    DT     12345678H</a:t>
            </a:r>
          </a:p>
        </p:txBody>
      </p:sp>
      <p:grpSp>
        <p:nvGrpSpPr>
          <p:cNvPr id="6" name="Group 4">
            <a:extLst>
              <a:ext uri="{FF2B5EF4-FFF2-40B4-BE49-F238E27FC236}">
                <a16:creationId xmlns:a16="http://schemas.microsoft.com/office/drawing/2014/main" id="{1FC80FC0-36C4-4C53-B46D-7A7B2CCBFADC}"/>
              </a:ext>
            </a:extLst>
          </p:cNvPr>
          <p:cNvGrpSpPr>
            <a:grpSpLocks/>
          </p:cNvGrpSpPr>
          <p:nvPr/>
        </p:nvGrpSpPr>
        <p:grpSpPr bwMode="auto">
          <a:xfrm>
            <a:off x="5502275" y="1524000"/>
            <a:ext cx="1524000" cy="4876800"/>
            <a:chOff x="3466" y="960"/>
            <a:chExt cx="960" cy="3072"/>
          </a:xfrm>
        </p:grpSpPr>
        <p:grpSp>
          <p:nvGrpSpPr>
            <p:cNvPr id="7" name="Group 5">
              <a:extLst>
                <a:ext uri="{FF2B5EF4-FFF2-40B4-BE49-F238E27FC236}">
                  <a16:creationId xmlns:a16="http://schemas.microsoft.com/office/drawing/2014/main" id="{5C97CD28-D940-42AB-9A6C-2CB46553F06A}"/>
                </a:ext>
              </a:extLst>
            </p:cNvPr>
            <p:cNvGrpSpPr>
              <a:grpSpLocks/>
            </p:cNvGrpSpPr>
            <p:nvPr/>
          </p:nvGrpSpPr>
          <p:grpSpPr bwMode="auto">
            <a:xfrm>
              <a:off x="3754" y="960"/>
              <a:ext cx="672" cy="3072"/>
              <a:chOff x="3936" y="960"/>
              <a:chExt cx="672" cy="3072"/>
            </a:xfrm>
          </p:grpSpPr>
          <p:sp>
            <p:nvSpPr>
              <p:cNvPr id="13" name="Rectangle 6">
                <a:extLst>
                  <a:ext uri="{FF2B5EF4-FFF2-40B4-BE49-F238E27FC236}">
                    <a16:creationId xmlns:a16="http://schemas.microsoft.com/office/drawing/2014/main" id="{7A066403-1D88-4E9C-9901-33AC34327C17}"/>
                  </a:ext>
                </a:extLst>
              </p:cNvPr>
              <p:cNvSpPr>
                <a:spLocks noChangeArrowheads="1"/>
              </p:cNvSpPr>
              <p:nvPr/>
            </p:nvSpPr>
            <p:spPr bwMode="auto">
              <a:xfrm>
                <a:off x="3936" y="960"/>
                <a:ext cx="672" cy="30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3600">
                    <a:latin typeface="Times New Roman" pitchFamily="18" charset="0"/>
                  </a:rPr>
                  <a:t>0AH</a:t>
                </a:r>
              </a:p>
              <a:p>
                <a:pPr algn="ctr" eaLnBrk="1" hangingPunct="1"/>
                <a:r>
                  <a:rPr kumimoji="1" lang="en-US" altLang="zh-CN" sz="3600">
                    <a:latin typeface="Times New Roman" pitchFamily="18" charset="0"/>
                  </a:rPr>
                  <a:t>0AH</a:t>
                </a:r>
              </a:p>
              <a:p>
                <a:pPr algn="ctr" eaLnBrk="1" hangingPunct="1"/>
                <a:r>
                  <a:rPr kumimoji="1" lang="en-US" altLang="zh-CN" sz="3600">
                    <a:latin typeface="Times New Roman" pitchFamily="18" charset="0"/>
                  </a:rPr>
                  <a:t>00H</a:t>
                </a:r>
              </a:p>
              <a:p>
                <a:pPr algn="ctr" eaLnBrk="1" hangingPunct="1"/>
                <a:r>
                  <a:rPr kumimoji="1" lang="en-US" altLang="zh-CN" sz="3600">
                    <a:latin typeface="Times New Roman" pitchFamily="18" charset="0"/>
                  </a:rPr>
                  <a:t>78H</a:t>
                </a:r>
              </a:p>
              <a:p>
                <a:pPr algn="ctr" eaLnBrk="1" hangingPunct="1"/>
                <a:r>
                  <a:rPr kumimoji="1" lang="en-US" altLang="zh-CN" sz="3600">
                    <a:latin typeface="Times New Roman" pitchFamily="18" charset="0"/>
                  </a:rPr>
                  <a:t>56H</a:t>
                </a:r>
              </a:p>
              <a:p>
                <a:pPr algn="ctr" eaLnBrk="1" hangingPunct="1"/>
                <a:r>
                  <a:rPr kumimoji="1" lang="en-US" altLang="zh-CN" sz="3600">
                    <a:latin typeface="Times New Roman" pitchFamily="18" charset="0"/>
                  </a:rPr>
                  <a:t>34H</a:t>
                </a:r>
              </a:p>
              <a:p>
                <a:pPr algn="ctr" eaLnBrk="1" hangingPunct="1"/>
                <a:r>
                  <a:rPr kumimoji="1" lang="en-US" altLang="zh-CN" sz="3600">
                    <a:latin typeface="Times New Roman" pitchFamily="18" charset="0"/>
                  </a:rPr>
                  <a:t>12H</a:t>
                </a:r>
              </a:p>
              <a:p>
                <a:pPr algn="ctr" eaLnBrk="1" hangingPunct="1"/>
                <a:r>
                  <a:rPr kumimoji="1" lang="en-US" altLang="zh-CN" sz="3600">
                    <a:latin typeface="Times New Roman" pitchFamily="18" charset="0"/>
                  </a:rPr>
                  <a:t>78H</a:t>
                </a:r>
              </a:p>
              <a:p>
                <a:pPr algn="ctr" eaLnBrk="1" hangingPunct="1"/>
                <a:r>
                  <a:rPr kumimoji="1" lang="en-US" altLang="zh-CN" sz="3600">
                    <a:latin typeface="Times New Roman" pitchFamily="18" charset="0"/>
                  </a:rPr>
                  <a:t>56H</a:t>
                </a:r>
              </a:p>
            </p:txBody>
          </p:sp>
          <p:sp>
            <p:nvSpPr>
              <p:cNvPr id="14" name="Line 7">
                <a:extLst>
                  <a:ext uri="{FF2B5EF4-FFF2-40B4-BE49-F238E27FC236}">
                    <a16:creationId xmlns:a16="http://schemas.microsoft.com/office/drawing/2014/main" id="{517F9E29-BEF2-49F9-9371-3C6420793B30}"/>
                  </a:ext>
                </a:extLst>
              </p:cNvPr>
              <p:cNvSpPr>
                <a:spLocks noChangeShapeType="1"/>
              </p:cNvSpPr>
              <p:nvPr/>
            </p:nvSpPr>
            <p:spPr bwMode="auto">
              <a:xfrm>
                <a:off x="3936" y="124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8">
                <a:extLst>
                  <a:ext uri="{FF2B5EF4-FFF2-40B4-BE49-F238E27FC236}">
                    <a16:creationId xmlns:a16="http://schemas.microsoft.com/office/drawing/2014/main" id="{E4B4A682-96C9-4F54-8B2E-3D71FFACCC00}"/>
                  </a:ext>
                </a:extLst>
              </p:cNvPr>
              <p:cNvSpPr>
                <a:spLocks noChangeShapeType="1"/>
              </p:cNvSpPr>
              <p:nvPr/>
            </p:nvSpPr>
            <p:spPr bwMode="auto">
              <a:xfrm>
                <a:off x="3936" y="1584"/>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9">
                <a:extLst>
                  <a:ext uri="{FF2B5EF4-FFF2-40B4-BE49-F238E27FC236}">
                    <a16:creationId xmlns:a16="http://schemas.microsoft.com/office/drawing/2014/main" id="{869F1F63-7A5E-405F-9BFF-0FF76BE1DAD3}"/>
                  </a:ext>
                </a:extLst>
              </p:cNvPr>
              <p:cNvSpPr>
                <a:spLocks noChangeShapeType="1"/>
              </p:cNvSpPr>
              <p:nvPr/>
            </p:nvSpPr>
            <p:spPr bwMode="auto">
              <a:xfrm>
                <a:off x="3936" y="192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a:extLst>
                  <a:ext uri="{FF2B5EF4-FFF2-40B4-BE49-F238E27FC236}">
                    <a16:creationId xmlns:a16="http://schemas.microsoft.com/office/drawing/2014/main" id="{C626E5D8-3E07-49A0-9901-DA97273ED0B5}"/>
                  </a:ext>
                </a:extLst>
              </p:cNvPr>
              <p:cNvSpPr>
                <a:spLocks noChangeShapeType="1"/>
              </p:cNvSpPr>
              <p:nvPr/>
            </p:nvSpPr>
            <p:spPr bwMode="auto">
              <a:xfrm>
                <a:off x="3936" y="2304"/>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a:extLst>
                  <a:ext uri="{FF2B5EF4-FFF2-40B4-BE49-F238E27FC236}">
                    <a16:creationId xmlns:a16="http://schemas.microsoft.com/office/drawing/2014/main" id="{974D800E-1D85-4D1D-93E5-8DB10DF5DA65}"/>
                  </a:ext>
                </a:extLst>
              </p:cNvPr>
              <p:cNvSpPr>
                <a:spLocks noChangeShapeType="1"/>
              </p:cNvSpPr>
              <p:nvPr/>
            </p:nvSpPr>
            <p:spPr bwMode="auto">
              <a:xfrm>
                <a:off x="3936" y="264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a:extLst>
                  <a:ext uri="{FF2B5EF4-FFF2-40B4-BE49-F238E27FC236}">
                    <a16:creationId xmlns:a16="http://schemas.microsoft.com/office/drawing/2014/main" id="{CAA11ECA-D038-4A8B-92F4-930DDE518DA1}"/>
                  </a:ext>
                </a:extLst>
              </p:cNvPr>
              <p:cNvSpPr>
                <a:spLocks noChangeShapeType="1"/>
              </p:cNvSpPr>
              <p:nvPr/>
            </p:nvSpPr>
            <p:spPr bwMode="auto">
              <a:xfrm>
                <a:off x="3936" y="2976"/>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3">
                <a:extLst>
                  <a:ext uri="{FF2B5EF4-FFF2-40B4-BE49-F238E27FC236}">
                    <a16:creationId xmlns:a16="http://schemas.microsoft.com/office/drawing/2014/main" id="{997DD81A-A851-4F97-98BD-138D3EFB158F}"/>
                  </a:ext>
                </a:extLst>
              </p:cNvPr>
              <p:cNvSpPr>
                <a:spLocks noChangeShapeType="1"/>
              </p:cNvSpPr>
              <p:nvPr/>
            </p:nvSpPr>
            <p:spPr bwMode="auto">
              <a:xfrm>
                <a:off x="3936" y="331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4">
                <a:extLst>
                  <a:ext uri="{FF2B5EF4-FFF2-40B4-BE49-F238E27FC236}">
                    <a16:creationId xmlns:a16="http://schemas.microsoft.com/office/drawing/2014/main" id="{C0A10540-CD88-4489-84BD-055692774311}"/>
                  </a:ext>
                </a:extLst>
              </p:cNvPr>
              <p:cNvSpPr>
                <a:spLocks noChangeShapeType="1"/>
              </p:cNvSpPr>
              <p:nvPr/>
            </p:nvSpPr>
            <p:spPr bwMode="auto">
              <a:xfrm>
                <a:off x="3936" y="3696"/>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 name="Line 15">
              <a:extLst>
                <a:ext uri="{FF2B5EF4-FFF2-40B4-BE49-F238E27FC236}">
                  <a16:creationId xmlns:a16="http://schemas.microsoft.com/office/drawing/2014/main" id="{0B1D1344-8503-4C77-8AB7-04B54F62B6E3}"/>
                </a:ext>
              </a:extLst>
            </p:cNvPr>
            <p:cNvSpPr>
              <a:spLocks noChangeShapeType="1"/>
            </p:cNvSpPr>
            <p:nvPr/>
          </p:nvSpPr>
          <p:spPr bwMode="auto">
            <a:xfrm>
              <a:off x="3466" y="1248"/>
              <a:ext cx="2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6">
              <a:extLst>
                <a:ext uri="{FF2B5EF4-FFF2-40B4-BE49-F238E27FC236}">
                  <a16:creationId xmlns:a16="http://schemas.microsoft.com/office/drawing/2014/main" id="{3EF5BF24-F7ED-4E8A-A8A5-0A2059DE25FC}"/>
                </a:ext>
              </a:extLst>
            </p:cNvPr>
            <p:cNvSpPr>
              <a:spLocks noChangeShapeType="1"/>
            </p:cNvSpPr>
            <p:nvPr/>
          </p:nvSpPr>
          <p:spPr bwMode="auto">
            <a:xfrm>
              <a:off x="3466" y="1584"/>
              <a:ext cx="2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7">
              <a:extLst>
                <a:ext uri="{FF2B5EF4-FFF2-40B4-BE49-F238E27FC236}">
                  <a16:creationId xmlns:a16="http://schemas.microsoft.com/office/drawing/2014/main" id="{8BBF32B4-D744-4BE2-AC22-B31CC8B1C034}"/>
                </a:ext>
              </a:extLst>
            </p:cNvPr>
            <p:cNvSpPr>
              <a:spLocks noChangeShapeType="1"/>
            </p:cNvSpPr>
            <p:nvPr/>
          </p:nvSpPr>
          <p:spPr bwMode="auto">
            <a:xfrm>
              <a:off x="3466" y="2304"/>
              <a:ext cx="2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8">
              <a:extLst>
                <a:ext uri="{FF2B5EF4-FFF2-40B4-BE49-F238E27FC236}">
                  <a16:creationId xmlns:a16="http://schemas.microsoft.com/office/drawing/2014/main" id="{CDB767A9-F66E-4F27-B588-FC326E6CCB64}"/>
                </a:ext>
              </a:extLst>
            </p:cNvPr>
            <p:cNvSpPr>
              <a:spLocks noChangeShapeType="1"/>
            </p:cNvSpPr>
            <p:nvPr/>
          </p:nvSpPr>
          <p:spPr bwMode="auto">
            <a:xfrm>
              <a:off x="3466" y="3312"/>
              <a:ext cx="2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9">
              <a:extLst>
                <a:ext uri="{FF2B5EF4-FFF2-40B4-BE49-F238E27FC236}">
                  <a16:creationId xmlns:a16="http://schemas.microsoft.com/office/drawing/2014/main" id="{6C54C868-6986-498E-AA8C-C510F745B4EE}"/>
                </a:ext>
              </a:extLst>
            </p:cNvPr>
            <p:cNvSpPr>
              <a:spLocks noChangeShapeType="1"/>
            </p:cNvSpPr>
            <p:nvPr/>
          </p:nvSpPr>
          <p:spPr bwMode="auto">
            <a:xfrm>
              <a:off x="3466" y="1920"/>
              <a:ext cx="2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20">
            <a:extLst>
              <a:ext uri="{FF2B5EF4-FFF2-40B4-BE49-F238E27FC236}">
                <a16:creationId xmlns:a16="http://schemas.microsoft.com/office/drawing/2014/main" id="{B972D38F-EC18-473F-BC02-1EC8351718DB}"/>
              </a:ext>
            </a:extLst>
          </p:cNvPr>
          <p:cNvGrpSpPr>
            <a:grpSpLocks/>
          </p:cNvGrpSpPr>
          <p:nvPr/>
        </p:nvGrpSpPr>
        <p:grpSpPr bwMode="auto">
          <a:xfrm>
            <a:off x="5518150" y="1447800"/>
            <a:ext cx="493713" cy="4419600"/>
            <a:chOff x="3456" y="912"/>
            <a:chExt cx="311" cy="2784"/>
          </a:xfrm>
        </p:grpSpPr>
        <p:sp>
          <p:nvSpPr>
            <p:cNvPr id="24" name="Text Box 21">
              <a:extLst>
                <a:ext uri="{FF2B5EF4-FFF2-40B4-BE49-F238E27FC236}">
                  <a16:creationId xmlns:a16="http://schemas.microsoft.com/office/drawing/2014/main" id="{E451E062-58AF-43EF-B0E1-07D6E0C6C548}"/>
                </a:ext>
              </a:extLst>
            </p:cNvPr>
            <p:cNvSpPr txBox="1">
              <a:spLocks noChangeArrowheads="1"/>
            </p:cNvSpPr>
            <p:nvPr/>
          </p:nvSpPr>
          <p:spPr bwMode="auto">
            <a:xfrm>
              <a:off x="3456" y="912"/>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X</a:t>
              </a:r>
            </a:p>
          </p:txBody>
        </p:sp>
        <p:sp>
          <p:nvSpPr>
            <p:cNvPr id="25" name="Text Box 22">
              <a:extLst>
                <a:ext uri="{FF2B5EF4-FFF2-40B4-BE49-F238E27FC236}">
                  <a16:creationId xmlns:a16="http://schemas.microsoft.com/office/drawing/2014/main" id="{8BB3BA63-54B5-4F72-B7C1-BDD14FAC85BB}"/>
                </a:ext>
              </a:extLst>
            </p:cNvPr>
            <p:cNvSpPr txBox="1">
              <a:spLocks noChangeArrowheads="1"/>
            </p:cNvSpPr>
            <p:nvPr/>
          </p:nvSpPr>
          <p:spPr bwMode="auto">
            <a:xfrm>
              <a:off x="3466" y="3331"/>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U</a:t>
              </a:r>
            </a:p>
          </p:txBody>
        </p:sp>
        <p:sp>
          <p:nvSpPr>
            <p:cNvPr id="26" name="Text Box 23">
              <a:extLst>
                <a:ext uri="{FF2B5EF4-FFF2-40B4-BE49-F238E27FC236}">
                  <a16:creationId xmlns:a16="http://schemas.microsoft.com/office/drawing/2014/main" id="{7E3651BD-40B7-4786-A753-A7D40A41B3C7}"/>
                </a:ext>
              </a:extLst>
            </p:cNvPr>
            <p:cNvSpPr txBox="1">
              <a:spLocks noChangeArrowheads="1"/>
            </p:cNvSpPr>
            <p:nvPr/>
          </p:nvSpPr>
          <p:spPr bwMode="auto">
            <a:xfrm>
              <a:off x="3456" y="1267"/>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Y</a:t>
              </a:r>
            </a:p>
          </p:txBody>
        </p:sp>
        <p:sp>
          <p:nvSpPr>
            <p:cNvPr id="27" name="Text Box 24">
              <a:extLst>
                <a:ext uri="{FF2B5EF4-FFF2-40B4-BE49-F238E27FC236}">
                  <a16:creationId xmlns:a16="http://schemas.microsoft.com/office/drawing/2014/main" id="{9430D739-A464-4748-95BD-996C14420962}"/>
                </a:ext>
              </a:extLst>
            </p:cNvPr>
            <p:cNvSpPr txBox="1">
              <a:spLocks noChangeArrowheads="1"/>
            </p:cNvSpPr>
            <p:nvPr/>
          </p:nvSpPr>
          <p:spPr bwMode="auto">
            <a:xfrm>
              <a:off x="3456" y="1987"/>
              <a:ext cx="2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Z</a:t>
              </a:r>
            </a:p>
          </p:txBody>
        </p:sp>
      </p:grpSp>
      <p:grpSp>
        <p:nvGrpSpPr>
          <p:cNvPr id="28" name="Group 25">
            <a:extLst>
              <a:ext uri="{FF2B5EF4-FFF2-40B4-BE49-F238E27FC236}">
                <a16:creationId xmlns:a16="http://schemas.microsoft.com/office/drawing/2014/main" id="{49F03E38-1588-4467-B4A1-A9E318772F9C}"/>
              </a:ext>
            </a:extLst>
          </p:cNvPr>
          <p:cNvGrpSpPr>
            <a:grpSpLocks/>
          </p:cNvGrpSpPr>
          <p:nvPr/>
        </p:nvGrpSpPr>
        <p:grpSpPr bwMode="auto">
          <a:xfrm>
            <a:off x="6156325" y="1052513"/>
            <a:ext cx="2514600" cy="5805487"/>
            <a:chOff x="4032" y="352"/>
            <a:chExt cx="1584" cy="4072"/>
          </a:xfrm>
        </p:grpSpPr>
        <p:sp>
          <p:nvSpPr>
            <p:cNvPr id="29" name="Rectangle 26">
              <a:extLst>
                <a:ext uri="{FF2B5EF4-FFF2-40B4-BE49-F238E27FC236}">
                  <a16:creationId xmlns:a16="http://schemas.microsoft.com/office/drawing/2014/main" id="{3E1352A6-4869-4568-8C3B-DAF75D345D28}"/>
                </a:ext>
              </a:extLst>
            </p:cNvPr>
            <p:cNvSpPr>
              <a:spLocks noChangeArrowheads="1"/>
            </p:cNvSpPr>
            <p:nvPr/>
          </p:nvSpPr>
          <p:spPr bwMode="auto">
            <a:xfrm>
              <a:off x="4944" y="960"/>
              <a:ext cx="672" cy="30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3600">
                  <a:latin typeface="Times New Roman" pitchFamily="18" charset="0"/>
                </a:rPr>
                <a:t>34H</a:t>
              </a:r>
            </a:p>
            <a:p>
              <a:pPr algn="ctr" eaLnBrk="1" hangingPunct="1"/>
              <a:r>
                <a:rPr kumimoji="1" lang="en-US" altLang="zh-CN" sz="3600">
                  <a:latin typeface="Times New Roman" pitchFamily="18" charset="0"/>
                </a:rPr>
                <a:t>12H</a:t>
              </a:r>
            </a:p>
            <a:p>
              <a:pPr algn="ctr" eaLnBrk="1" hangingPunct="1"/>
              <a:r>
                <a:rPr kumimoji="1" lang="en-US" altLang="zh-CN" sz="3600">
                  <a:latin typeface="Times New Roman" pitchFamily="18" charset="0"/>
                </a:rPr>
                <a:t>00H</a:t>
              </a:r>
            </a:p>
            <a:p>
              <a:pPr algn="ctr" eaLnBrk="1" hangingPunct="1"/>
              <a:r>
                <a:rPr kumimoji="1" lang="en-US" altLang="zh-CN" sz="3600">
                  <a:latin typeface="Times New Roman" pitchFamily="18" charset="0"/>
                </a:rPr>
                <a:t>00H</a:t>
              </a:r>
            </a:p>
            <a:p>
              <a:pPr algn="ctr" eaLnBrk="1" hangingPunct="1"/>
              <a:r>
                <a:rPr kumimoji="1" lang="en-US" altLang="zh-CN" sz="3600">
                  <a:latin typeface="Times New Roman" pitchFamily="18" charset="0"/>
                </a:rPr>
                <a:t>00H</a:t>
              </a:r>
            </a:p>
            <a:p>
              <a:pPr algn="ctr" eaLnBrk="1" hangingPunct="1"/>
              <a:r>
                <a:rPr kumimoji="1" lang="en-US" altLang="zh-CN" sz="3600">
                  <a:latin typeface="Times New Roman" pitchFamily="18" charset="0"/>
                </a:rPr>
                <a:t>00H</a:t>
              </a:r>
            </a:p>
            <a:p>
              <a:pPr algn="ctr" eaLnBrk="1" hangingPunct="1"/>
              <a:endParaRPr kumimoji="1" lang="en-US" altLang="zh-CN" sz="3600">
                <a:latin typeface="Times New Roman" pitchFamily="18" charset="0"/>
              </a:endParaRPr>
            </a:p>
          </p:txBody>
        </p:sp>
        <p:sp>
          <p:nvSpPr>
            <p:cNvPr id="30" name="Line 27">
              <a:extLst>
                <a:ext uri="{FF2B5EF4-FFF2-40B4-BE49-F238E27FC236}">
                  <a16:creationId xmlns:a16="http://schemas.microsoft.com/office/drawing/2014/main" id="{F8620F84-85AE-4CD2-B022-21131A747C9A}"/>
                </a:ext>
              </a:extLst>
            </p:cNvPr>
            <p:cNvSpPr>
              <a:spLocks noChangeShapeType="1"/>
            </p:cNvSpPr>
            <p:nvPr/>
          </p:nvSpPr>
          <p:spPr bwMode="auto">
            <a:xfrm>
              <a:off x="4944" y="1584"/>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8">
              <a:extLst>
                <a:ext uri="{FF2B5EF4-FFF2-40B4-BE49-F238E27FC236}">
                  <a16:creationId xmlns:a16="http://schemas.microsoft.com/office/drawing/2014/main" id="{25125AC1-CBDD-4E77-AE5A-6553152193A8}"/>
                </a:ext>
              </a:extLst>
            </p:cNvPr>
            <p:cNvSpPr>
              <a:spLocks noChangeShapeType="1"/>
            </p:cNvSpPr>
            <p:nvPr/>
          </p:nvSpPr>
          <p:spPr bwMode="auto">
            <a:xfrm>
              <a:off x="4944" y="196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29">
              <a:extLst>
                <a:ext uri="{FF2B5EF4-FFF2-40B4-BE49-F238E27FC236}">
                  <a16:creationId xmlns:a16="http://schemas.microsoft.com/office/drawing/2014/main" id="{54F7D43D-0733-4369-98F5-C52D7C15C746}"/>
                </a:ext>
              </a:extLst>
            </p:cNvPr>
            <p:cNvSpPr>
              <a:spLocks noChangeShapeType="1"/>
            </p:cNvSpPr>
            <p:nvPr/>
          </p:nvSpPr>
          <p:spPr bwMode="auto">
            <a:xfrm>
              <a:off x="4944" y="2304"/>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0">
              <a:extLst>
                <a:ext uri="{FF2B5EF4-FFF2-40B4-BE49-F238E27FC236}">
                  <a16:creationId xmlns:a16="http://schemas.microsoft.com/office/drawing/2014/main" id="{FA3A6E08-8FBF-44AF-92D4-E9869D5CCFDD}"/>
                </a:ext>
              </a:extLst>
            </p:cNvPr>
            <p:cNvSpPr>
              <a:spLocks noChangeShapeType="1"/>
            </p:cNvSpPr>
            <p:nvPr/>
          </p:nvSpPr>
          <p:spPr bwMode="auto">
            <a:xfrm>
              <a:off x="4944" y="264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1">
              <a:extLst>
                <a:ext uri="{FF2B5EF4-FFF2-40B4-BE49-F238E27FC236}">
                  <a16:creationId xmlns:a16="http://schemas.microsoft.com/office/drawing/2014/main" id="{2F83DC4D-BDE2-4950-BCEE-A17436183E20}"/>
                </a:ext>
              </a:extLst>
            </p:cNvPr>
            <p:cNvSpPr>
              <a:spLocks noChangeShapeType="1"/>
            </p:cNvSpPr>
            <p:nvPr/>
          </p:nvSpPr>
          <p:spPr bwMode="auto">
            <a:xfrm>
              <a:off x="4944" y="2976"/>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2">
              <a:extLst>
                <a:ext uri="{FF2B5EF4-FFF2-40B4-BE49-F238E27FC236}">
                  <a16:creationId xmlns:a16="http://schemas.microsoft.com/office/drawing/2014/main" id="{CA51E5A0-CD3C-4EDD-9D54-21E0FF0290AC}"/>
                </a:ext>
              </a:extLst>
            </p:cNvPr>
            <p:cNvSpPr>
              <a:spLocks noChangeShapeType="1"/>
            </p:cNvSpPr>
            <p:nvPr/>
          </p:nvSpPr>
          <p:spPr bwMode="auto">
            <a:xfrm>
              <a:off x="4944" y="336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Freeform 33">
              <a:extLst>
                <a:ext uri="{FF2B5EF4-FFF2-40B4-BE49-F238E27FC236}">
                  <a16:creationId xmlns:a16="http://schemas.microsoft.com/office/drawing/2014/main" id="{9B7A0F6A-766B-4DA9-B40E-9FDFC9431532}"/>
                </a:ext>
              </a:extLst>
            </p:cNvPr>
            <p:cNvSpPr>
              <a:spLocks/>
            </p:cNvSpPr>
            <p:nvPr/>
          </p:nvSpPr>
          <p:spPr bwMode="auto">
            <a:xfrm>
              <a:off x="4032" y="352"/>
              <a:ext cx="1224" cy="4072"/>
            </a:xfrm>
            <a:custGeom>
              <a:avLst/>
              <a:gdLst>
                <a:gd name="T0" fmla="*/ 0 w 1224"/>
                <a:gd name="T1" fmla="*/ 3680 h 4072"/>
                <a:gd name="T2" fmla="*/ 576 w 1224"/>
                <a:gd name="T3" fmla="*/ 3776 h 4072"/>
                <a:gd name="T4" fmla="*/ 672 w 1224"/>
                <a:gd name="T5" fmla="*/ 1904 h 4072"/>
                <a:gd name="T6" fmla="*/ 768 w 1224"/>
                <a:gd name="T7" fmla="*/ 272 h 4072"/>
                <a:gd name="T8" fmla="*/ 1152 w 1224"/>
                <a:gd name="T9" fmla="*/ 272 h 4072"/>
                <a:gd name="T10" fmla="*/ 1200 w 1224"/>
                <a:gd name="T11" fmla="*/ 800 h 40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4" h="4072">
                  <a:moveTo>
                    <a:pt x="0" y="3680"/>
                  </a:moveTo>
                  <a:cubicBezTo>
                    <a:pt x="232" y="3876"/>
                    <a:pt x="464" y="4072"/>
                    <a:pt x="576" y="3776"/>
                  </a:cubicBezTo>
                  <a:cubicBezTo>
                    <a:pt x="688" y="3480"/>
                    <a:pt x="640" y="2488"/>
                    <a:pt x="672" y="1904"/>
                  </a:cubicBezTo>
                  <a:cubicBezTo>
                    <a:pt x="704" y="1320"/>
                    <a:pt x="688" y="544"/>
                    <a:pt x="768" y="272"/>
                  </a:cubicBezTo>
                  <a:cubicBezTo>
                    <a:pt x="848" y="0"/>
                    <a:pt x="1080" y="184"/>
                    <a:pt x="1152" y="272"/>
                  </a:cubicBezTo>
                  <a:cubicBezTo>
                    <a:pt x="1224" y="360"/>
                    <a:pt x="1192" y="712"/>
                    <a:pt x="1200" y="8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7" name="Text Box 34">
            <a:extLst>
              <a:ext uri="{FF2B5EF4-FFF2-40B4-BE49-F238E27FC236}">
                <a16:creationId xmlns:a16="http://schemas.microsoft.com/office/drawing/2014/main" id="{FA424A2B-3CEA-4388-8940-65D30B036810}"/>
              </a:ext>
            </a:extLst>
          </p:cNvPr>
          <p:cNvSpPr txBox="1">
            <a:spLocks noChangeArrowheads="1"/>
          </p:cNvSpPr>
          <p:nvPr/>
        </p:nvSpPr>
        <p:spPr bwMode="auto">
          <a:xfrm>
            <a:off x="838200" y="4905375"/>
            <a:ext cx="30416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latin typeface="Times New Roman" pitchFamily="18" charset="0"/>
              </a:rPr>
              <a:t>如下定义正确吗？</a:t>
            </a:r>
          </a:p>
          <a:p>
            <a:pPr eaLnBrk="1" hangingPunct="1"/>
            <a:endParaRPr kumimoji="1" lang="zh-CN" altLang="en-US" sz="2800" b="1">
              <a:latin typeface="Times New Roman" pitchFamily="18" charset="0"/>
            </a:endParaRPr>
          </a:p>
          <a:p>
            <a:pPr eaLnBrk="1" hangingPunct="1"/>
            <a:r>
              <a:rPr kumimoji="1" lang="zh-CN" altLang="en-US" sz="2800" b="1">
                <a:latin typeface="Times New Roman" pitchFamily="18" charset="0"/>
              </a:rPr>
              <a:t>    </a:t>
            </a:r>
            <a:r>
              <a:rPr kumimoji="1" lang="en-US" altLang="zh-CN" sz="2800" b="1">
                <a:latin typeface="Times New Roman" pitchFamily="18" charset="0"/>
              </a:rPr>
              <a:t>K   DB  1234H</a:t>
            </a:r>
          </a:p>
        </p:txBody>
      </p:sp>
      <p:grpSp>
        <p:nvGrpSpPr>
          <p:cNvPr id="38" name="Group 35">
            <a:extLst>
              <a:ext uri="{FF2B5EF4-FFF2-40B4-BE49-F238E27FC236}">
                <a16:creationId xmlns:a16="http://schemas.microsoft.com/office/drawing/2014/main" id="{CE88BBF1-311C-4AA3-9656-226CDC23A518}"/>
              </a:ext>
            </a:extLst>
          </p:cNvPr>
          <p:cNvGrpSpPr>
            <a:grpSpLocks/>
          </p:cNvGrpSpPr>
          <p:nvPr/>
        </p:nvGrpSpPr>
        <p:grpSpPr bwMode="auto">
          <a:xfrm>
            <a:off x="1258888" y="5445125"/>
            <a:ext cx="2743200" cy="1143000"/>
            <a:chOff x="912" y="3600"/>
            <a:chExt cx="1728" cy="720"/>
          </a:xfrm>
        </p:grpSpPr>
        <p:sp>
          <p:nvSpPr>
            <p:cNvPr id="39" name="Line 36">
              <a:extLst>
                <a:ext uri="{FF2B5EF4-FFF2-40B4-BE49-F238E27FC236}">
                  <a16:creationId xmlns:a16="http://schemas.microsoft.com/office/drawing/2014/main" id="{83B03CAF-F45A-44B3-8557-E3A99C86FEDB}"/>
                </a:ext>
              </a:extLst>
            </p:cNvPr>
            <p:cNvSpPr>
              <a:spLocks noChangeShapeType="1"/>
            </p:cNvSpPr>
            <p:nvPr/>
          </p:nvSpPr>
          <p:spPr bwMode="auto">
            <a:xfrm>
              <a:off x="912" y="3600"/>
              <a:ext cx="1728" cy="72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7">
              <a:extLst>
                <a:ext uri="{FF2B5EF4-FFF2-40B4-BE49-F238E27FC236}">
                  <a16:creationId xmlns:a16="http://schemas.microsoft.com/office/drawing/2014/main" id="{E93AEFC7-2A75-4797-B219-B07D94AE3E99}"/>
                </a:ext>
              </a:extLst>
            </p:cNvPr>
            <p:cNvSpPr>
              <a:spLocks noChangeShapeType="1"/>
            </p:cNvSpPr>
            <p:nvPr/>
          </p:nvSpPr>
          <p:spPr bwMode="auto">
            <a:xfrm flipV="1">
              <a:off x="1008" y="3600"/>
              <a:ext cx="1488" cy="72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428944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0-#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0-#ppt_w/2"/>
                                          </p:val>
                                        </p:tav>
                                        <p:tav tm="100000">
                                          <p:val>
                                            <p:strVal val="#ppt_x"/>
                                          </p:val>
                                        </p:tav>
                                      </p:tavLst>
                                    </p:anim>
                                    <p:anim calcmode="lin" valueType="num">
                                      <p:cBhvr additive="base">
                                        <p:cTn id="31"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0-#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3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sp>
        <p:nvSpPr>
          <p:cNvPr id="4" name="Text Box 2">
            <a:extLst>
              <a:ext uri="{FF2B5EF4-FFF2-40B4-BE49-F238E27FC236}">
                <a16:creationId xmlns:a16="http://schemas.microsoft.com/office/drawing/2014/main" id="{689BA0F7-9C8B-4C54-B64D-4B2AB38928C6}"/>
              </a:ext>
            </a:extLst>
          </p:cNvPr>
          <p:cNvSpPr txBox="1">
            <a:spLocks noChangeArrowheads="1"/>
          </p:cNvSpPr>
          <p:nvPr/>
        </p:nvSpPr>
        <p:spPr bwMode="auto">
          <a:xfrm>
            <a:off x="539552" y="1628800"/>
            <a:ext cx="4608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Clr>
                <a:srgbClr val="FF3300"/>
              </a:buClr>
              <a:buFont typeface="Wingdings" pitchFamily="2" charset="2"/>
              <a:buChar char="n"/>
            </a:pPr>
            <a:r>
              <a:rPr lang="zh-CN" altLang="en-US" sz="2800" b="1">
                <a:solidFill>
                  <a:srgbClr val="40458C"/>
                </a:solidFill>
                <a:latin typeface="Times New Roman" pitchFamily="18" charset="0"/>
              </a:rPr>
              <a:t>数据定义伪指令</a:t>
            </a:r>
            <a:r>
              <a:rPr lang="zh-CN" altLang="en-US" sz="2800" b="1">
                <a:solidFill>
                  <a:srgbClr val="FF3300"/>
                </a:solidFill>
                <a:latin typeface="Times New Roman" pitchFamily="18" charset="0"/>
              </a:rPr>
              <a:t>   字符串</a:t>
            </a:r>
          </a:p>
        </p:txBody>
      </p:sp>
      <p:sp>
        <p:nvSpPr>
          <p:cNvPr id="5" name="Text Box 4">
            <a:extLst>
              <a:ext uri="{FF2B5EF4-FFF2-40B4-BE49-F238E27FC236}">
                <a16:creationId xmlns:a16="http://schemas.microsoft.com/office/drawing/2014/main" id="{FA0A0964-BB1C-4FEF-B970-CF0B89DA7C55}"/>
              </a:ext>
            </a:extLst>
          </p:cNvPr>
          <p:cNvSpPr txBox="1">
            <a:spLocks noChangeArrowheads="1"/>
          </p:cNvSpPr>
          <p:nvPr/>
        </p:nvSpPr>
        <p:spPr bwMode="auto">
          <a:xfrm>
            <a:off x="1268413" y="2309813"/>
            <a:ext cx="239200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dirty="0">
                <a:solidFill>
                  <a:srgbClr val="40458C"/>
                </a:solidFill>
                <a:latin typeface="Times New Roman" pitchFamily="18" charset="0"/>
              </a:rPr>
              <a:t>X  DB  ‘</a:t>
            </a:r>
            <a:r>
              <a:rPr lang="en-US" altLang="zh-CN" sz="2800" b="1" dirty="0" err="1">
                <a:solidFill>
                  <a:srgbClr val="40458C"/>
                </a:solidFill>
                <a:latin typeface="Times New Roman" pitchFamily="18" charset="0"/>
              </a:rPr>
              <a:t>abcd</a:t>
            </a:r>
            <a:r>
              <a:rPr lang="en-US" altLang="zh-CN" sz="2800" b="1" dirty="0">
                <a:solidFill>
                  <a:srgbClr val="40458C"/>
                </a:solidFill>
                <a:latin typeface="Times New Roman" pitchFamily="18" charset="0"/>
              </a:rPr>
              <a:t>’</a:t>
            </a:r>
          </a:p>
          <a:p>
            <a:r>
              <a:rPr lang="en-US" altLang="zh-CN" sz="2800" b="1" dirty="0">
                <a:solidFill>
                  <a:srgbClr val="40458C"/>
                </a:solidFill>
                <a:latin typeface="Times New Roman" pitchFamily="18" charset="0"/>
              </a:rPr>
              <a:t>Y  DB  ’12’</a:t>
            </a:r>
          </a:p>
          <a:p>
            <a:r>
              <a:rPr lang="en-US" altLang="zh-CN" sz="2800" b="1" dirty="0">
                <a:solidFill>
                  <a:srgbClr val="40458C"/>
                </a:solidFill>
                <a:latin typeface="Times New Roman" pitchFamily="18" charset="0"/>
              </a:rPr>
              <a:t>Z  DW  ’12’</a:t>
            </a:r>
          </a:p>
          <a:p>
            <a:r>
              <a:rPr lang="en-US" altLang="zh-CN" sz="2800" b="1" dirty="0">
                <a:solidFill>
                  <a:srgbClr val="40458C"/>
                </a:solidFill>
                <a:latin typeface="Times New Roman" pitchFamily="18" charset="0"/>
              </a:rPr>
              <a:t>U  DD   ‘</a:t>
            </a:r>
            <a:r>
              <a:rPr lang="en-US" altLang="zh-CN" sz="2800" b="1" dirty="0" err="1">
                <a:solidFill>
                  <a:srgbClr val="40458C"/>
                </a:solidFill>
                <a:latin typeface="Times New Roman" pitchFamily="18" charset="0"/>
              </a:rPr>
              <a:t>abcd</a:t>
            </a:r>
            <a:r>
              <a:rPr lang="en-US" altLang="zh-CN" sz="2800" b="1" dirty="0">
                <a:solidFill>
                  <a:srgbClr val="40458C"/>
                </a:solidFill>
                <a:latin typeface="Times New Roman" pitchFamily="18" charset="0"/>
              </a:rPr>
              <a:t>’</a:t>
            </a:r>
          </a:p>
        </p:txBody>
      </p:sp>
      <p:grpSp>
        <p:nvGrpSpPr>
          <p:cNvPr id="6" name="Group 5">
            <a:extLst>
              <a:ext uri="{FF2B5EF4-FFF2-40B4-BE49-F238E27FC236}">
                <a16:creationId xmlns:a16="http://schemas.microsoft.com/office/drawing/2014/main" id="{50293F93-15A8-443D-AFE0-A0D5E6A2BE1B}"/>
              </a:ext>
            </a:extLst>
          </p:cNvPr>
          <p:cNvGrpSpPr>
            <a:grpSpLocks/>
          </p:cNvGrpSpPr>
          <p:nvPr/>
        </p:nvGrpSpPr>
        <p:grpSpPr bwMode="auto">
          <a:xfrm>
            <a:off x="5384726" y="1700213"/>
            <a:ext cx="1600200" cy="4343400"/>
            <a:chOff x="3744" y="1440"/>
            <a:chExt cx="1008" cy="2736"/>
          </a:xfrm>
        </p:grpSpPr>
        <p:sp>
          <p:nvSpPr>
            <p:cNvPr id="7" name="Rectangle 6">
              <a:extLst>
                <a:ext uri="{FF2B5EF4-FFF2-40B4-BE49-F238E27FC236}">
                  <a16:creationId xmlns:a16="http://schemas.microsoft.com/office/drawing/2014/main" id="{CDD3968D-54E0-40B8-B063-749CA78C9783}"/>
                </a:ext>
              </a:extLst>
            </p:cNvPr>
            <p:cNvSpPr>
              <a:spLocks noChangeArrowheads="1"/>
            </p:cNvSpPr>
            <p:nvPr/>
          </p:nvSpPr>
          <p:spPr bwMode="auto">
            <a:xfrm>
              <a:off x="3984" y="1440"/>
              <a:ext cx="768" cy="2736"/>
            </a:xfrm>
            <a:prstGeom prst="rect">
              <a:avLst/>
            </a:prstGeom>
            <a:solidFill>
              <a:srgbClr val="ECD882"/>
            </a:solidFill>
            <a:ln w="9525">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rgbClr val="40458C"/>
                  </a:solidFill>
                  <a:effectLst/>
                  <a:uLnTx/>
                  <a:uFillTx/>
                  <a:latin typeface="Times New Roman" pitchFamily="18" charset="0"/>
                  <a:ea typeface="宋体" pitchFamily="2" charset="-122"/>
                </a:rPr>
                <a:t>61H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rgbClr val="40458C"/>
                  </a:solidFill>
                  <a:effectLst/>
                  <a:uLnTx/>
                  <a:uFillTx/>
                  <a:latin typeface="Times New Roman" pitchFamily="18" charset="0"/>
                  <a:ea typeface="宋体" pitchFamily="2" charset="-122"/>
                </a:rPr>
                <a:t>62H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rgbClr val="40458C"/>
                  </a:solidFill>
                  <a:effectLst/>
                  <a:uLnTx/>
                  <a:uFillTx/>
                  <a:latin typeface="Times New Roman" pitchFamily="18" charset="0"/>
                  <a:ea typeface="宋体" pitchFamily="2" charset="-122"/>
                </a:rPr>
                <a:t>63H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rgbClr val="40458C"/>
                  </a:solidFill>
                  <a:effectLst/>
                  <a:uLnTx/>
                  <a:uFillTx/>
                  <a:latin typeface="Times New Roman" pitchFamily="18" charset="0"/>
                  <a:ea typeface="宋体" pitchFamily="2" charset="-122"/>
                </a:rPr>
                <a:t>64H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rgbClr val="40458C"/>
                  </a:solidFill>
                  <a:effectLst/>
                  <a:uLnTx/>
                  <a:uFillTx/>
                  <a:latin typeface="Times New Roman" pitchFamily="18" charset="0"/>
                  <a:ea typeface="宋体" pitchFamily="2" charset="-122"/>
                </a:rPr>
                <a:t>31H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rgbClr val="40458C"/>
                  </a:solidFill>
                  <a:effectLst/>
                  <a:uLnTx/>
                  <a:uFillTx/>
                  <a:latin typeface="Times New Roman" pitchFamily="18" charset="0"/>
                  <a:ea typeface="宋体" pitchFamily="2" charset="-122"/>
                </a:rPr>
                <a:t>32H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rgbClr val="40458C"/>
                  </a:solidFill>
                  <a:effectLst/>
                  <a:uLnTx/>
                  <a:uFillTx/>
                  <a:latin typeface="Times New Roman" pitchFamily="18" charset="0"/>
                  <a:ea typeface="宋体" pitchFamily="2" charset="-122"/>
                </a:rPr>
                <a:t>32H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rgbClr val="40458C"/>
                  </a:solidFill>
                  <a:effectLst/>
                  <a:uLnTx/>
                  <a:uFillTx/>
                  <a:latin typeface="Times New Roman" pitchFamily="18" charset="0"/>
                  <a:ea typeface="宋体" pitchFamily="2" charset="-122"/>
                </a:rPr>
                <a:t>31H</a:t>
              </a:r>
            </a:p>
          </p:txBody>
        </p:sp>
        <p:sp>
          <p:nvSpPr>
            <p:cNvPr id="8" name="Line 7">
              <a:extLst>
                <a:ext uri="{FF2B5EF4-FFF2-40B4-BE49-F238E27FC236}">
                  <a16:creationId xmlns:a16="http://schemas.microsoft.com/office/drawing/2014/main" id="{D23CC9EB-767A-4010-8C3C-9EBD8ADCB96E}"/>
                </a:ext>
              </a:extLst>
            </p:cNvPr>
            <p:cNvSpPr>
              <a:spLocks noChangeShapeType="1"/>
            </p:cNvSpPr>
            <p:nvPr/>
          </p:nvSpPr>
          <p:spPr bwMode="auto">
            <a:xfrm>
              <a:off x="3984" y="1776"/>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9" name="Line 8">
              <a:extLst>
                <a:ext uri="{FF2B5EF4-FFF2-40B4-BE49-F238E27FC236}">
                  <a16:creationId xmlns:a16="http://schemas.microsoft.com/office/drawing/2014/main" id="{E5BC35B3-F356-4219-8940-E307B4C4E152}"/>
                </a:ext>
              </a:extLst>
            </p:cNvPr>
            <p:cNvSpPr>
              <a:spLocks noChangeShapeType="1"/>
            </p:cNvSpPr>
            <p:nvPr/>
          </p:nvSpPr>
          <p:spPr bwMode="auto">
            <a:xfrm>
              <a:off x="3984" y="2112"/>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0" name="Line 9">
              <a:extLst>
                <a:ext uri="{FF2B5EF4-FFF2-40B4-BE49-F238E27FC236}">
                  <a16:creationId xmlns:a16="http://schemas.microsoft.com/office/drawing/2014/main" id="{1432C9E4-5845-477F-B92F-EC1A6377305E}"/>
                </a:ext>
              </a:extLst>
            </p:cNvPr>
            <p:cNvSpPr>
              <a:spLocks noChangeShapeType="1"/>
            </p:cNvSpPr>
            <p:nvPr/>
          </p:nvSpPr>
          <p:spPr bwMode="auto">
            <a:xfrm>
              <a:off x="3984" y="2448"/>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1" name="Line 10">
              <a:extLst>
                <a:ext uri="{FF2B5EF4-FFF2-40B4-BE49-F238E27FC236}">
                  <a16:creationId xmlns:a16="http://schemas.microsoft.com/office/drawing/2014/main" id="{17DD190D-B632-412C-829C-8381AF58825E}"/>
                </a:ext>
              </a:extLst>
            </p:cNvPr>
            <p:cNvSpPr>
              <a:spLocks noChangeShapeType="1"/>
            </p:cNvSpPr>
            <p:nvPr/>
          </p:nvSpPr>
          <p:spPr bwMode="auto">
            <a:xfrm>
              <a:off x="3984" y="2784"/>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2" name="Line 11">
              <a:extLst>
                <a:ext uri="{FF2B5EF4-FFF2-40B4-BE49-F238E27FC236}">
                  <a16:creationId xmlns:a16="http://schemas.microsoft.com/office/drawing/2014/main" id="{637698A9-22E1-4B90-89D2-42DE6D1604A4}"/>
                </a:ext>
              </a:extLst>
            </p:cNvPr>
            <p:cNvSpPr>
              <a:spLocks noChangeShapeType="1"/>
            </p:cNvSpPr>
            <p:nvPr/>
          </p:nvSpPr>
          <p:spPr bwMode="auto">
            <a:xfrm>
              <a:off x="3984" y="3168"/>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3" name="Line 12">
              <a:extLst>
                <a:ext uri="{FF2B5EF4-FFF2-40B4-BE49-F238E27FC236}">
                  <a16:creationId xmlns:a16="http://schemas.microsoft.com/office/drawing/2014/main" id="{C7AAA48C-B027-41D1-8FA5-1EF2B2D90779}"/>
                </a:ext>
              </a:extLst>
            </p:cNvPr>
            <p:cNvSpPr>
              <a:spLocks noChangeShapeType="1"/>
            </p:cNvSpPr>
            <p:nvPr/>
          </p:nvSpPr>
          <p:spPr bwMode="auto">
            <a:xfrm>
              <a:off x="3984" y="3504"/>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4" name="Line 13">
              <a:extLst>
                <a:ext uri="{FF2B5EF4-FFF2-40B4-BE49-F238E27FC236}">
                  <a16:creationId xmlns:a16="http://schemas.microsoft.com/office/drawing/2014/main" id="{1FC6D549-7371-41A4-B056-053C6CE6AB93}"/>
                </a:ext>
              </a:extLst>
            </p:cNvPr>
            <p:cNvSpPr>
              <a:spLocks noChangeShapeType="1"/>
            </p:cNvSpPr>
            <p:nvPr/>
          </p:nvSpPr>
          <p:spPr bwMode="auto">
            <a:xfrm>
              <a:off x="3984" y="3840"/>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5" name="Line 14">
              <a:extLst>
                <a:ext uri="{FF2B5EF4-FFF2-40B4-BE49-F238E27FC236}">
                  <a16:creationId xmlns:a16="http://schemas.microsoft.com/office/drawing/2014/main" id="{85ABA5DC-732B-4141-9D37-FEFA478D35D9}"/>
                </a:ext>
              </a:extLst>
            </p:cNvPr>
            <p:cNvSpPr>
              <a:spLocks noChangeShapeType="1"/>
            </p:cNvSpPr>
            <p:nvPr/>
          </p:nvSpPr>
          <p:spPr bwMode="auto">
            <a:xfrm>
              <a:off x="3744" y="1776"/>
              <a:ext cx="240" cy="0"/>
            </a:xfrm>
            <a:prstGeom prst="line">
              <a:avLst/>
            </a:prstGeom>
            <a:noFill/>
            <a:ln w="9525">
              <a:solidFill>
                <a:srgbClr val="40458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6" name="Line 15">
              <a:extLst>
                <a:ext uri="{FF2B5EF4-FFF2-40B4-BE49-F238E27FC236}">
                  <a16:creationId xmlns:a16="http://schemas.microsoft.com/office/drawing/2014/main" id="{97A04A96-C349-44EC-A32C-B8A6A7508E92}"/>
                </a:ext>
              </a:extLst>
            </p:cNvPr>
            <p:cNvSpPr>
              <a:spLocks noChangeShapeType="1"/>
            </p:cNvSpPr>
            <p:nvPr/>
          </p:nvSpPr>
          <p:spPr bwMode="auto">
            <a:xfrm>
              <a:off x="3744" y="3168"/>
              <a:ext cx="240" cy="0"/>
            </a:xfrm>
            <a:prstGeom prst="line">
              <a:avLst/>
            </a:prstGeom>
            <a:noFill/>
            <a:ln w="9525">
              <a:solidFill>
                <a:srgbClr val="40458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7" name="Line 16">
              <a:extLst>
                <a:ext uri="{FF2B5EF4-FFF2-40B4-BE49-F238E27FC236}">
                  <a16:creationId xmlns:a16="http://schemas.microsoft.com/office/drawing/2014/main" id="{B92DD11A-66DB-4F85-A2B4-736E0A757991}"/>
                </a:ext>
              </a:extLst>
            </p:cNvPr>
            <p:cNvSpPr>
              <a:spLocks noChangeShapeType="1"/>
            </p:cNvSpPr>
            <p:nvPr/>
          </p:nvSpPr>
          <p:spPr bwMode="auto">
            <a:xfrm>
              <a:off x="3744" y="3840"/>
              <a:ext cx="240" cy="0"/>
            </a:xfrm>
            <a:prstGeom prst="line">
              <a:avLst/>
            </a:prstGeom>
            <a:noFill/>
            <a:ln w="9525">
              <a:solidFill>
                <a:srgbClr val="40458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8" name="Line 17">
              <a:extLst>
                <a:ext uri="{FF2B5EF4-FFF2-40B4-BE49-F238E27FC236}">
                  <a16:creationId xmlns:a16="http://schemas.microsoft.com/office/drawing/2014/main" id="{443E8233-4EAC-414F-9F6D-D993CA4CDDAB}"/>
                </a:ext>
              </a:extLst>
            </p:cNvPr>
            <p:cNvSpPr>
              <a:spLocks noChangeShapeType="1"/>
            </p:cNvSpPr>
            <p:nvPr/>
          </p:nvSpPr>
          <p:spPr bwMode="auto">
            <a:xfrm>
              <a:off x="3744" y="3504"/>
              <a:ext cx="240" cy="0"/>
            </a:xfrm>
            <a:prstGeom prst="line">
              <a:avLst/>
            </a:prstGeom>
            <a:noFill/>
            <a:ln w="9525">
              <a:solidFill>
                <a:srgbClr val="40458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9" name="Line 18">
              <a:extLst>
                <a:ext uri="{FF2B5EF4-FFF2-40B4-BE49-F238E27FC236}">
                  <a16:creationId xmlns:a16="http://schemas.microsoft.com/office/drawing/2014/main" id="{0B2C3090-C6AE-4401-9DD2-99DA57D4E71D}"/>
                </a:ext>
              </a:extLst>
            </p:cNvPr>
            <p:cNvSpPr>
              <a:spLocks noChangeShapeType="1"/>
            </p:cNvSpPr>
            <p:nvPr/>
          </p:nvSpPr>
          <p:spPr bwMode="auto">
            <a:xfrm>
              <a:off x="3744" y="2784"/>
              <a:ext cx="240" cy="0"/>
            </a:xfrm>
            <a:prstGeom prst="line">
              <a:avLst/>
            </a:prstGeom>
            <a:noFill/>
            <a:ln w="9525">
              <a:solidFill>
                <a:srgbClr val="40458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20" name="Line 19">
              <a:extLst>
                <a:ext uri="{FF2B5EF4-FFF2-40B4-BE49-F238E27FC236}">
                  <a16:creationId xmlns:a16="http://schemas.microsoft.com/office/drawing/2014/main" id="{DFB99C4C-58F0-413B-B61F-A5DDF1559150}"/>
                </a:ext>
              </a:extLst>
            </p:cNvPr>
            <p:cNvSpPr>
              <a:spLocks noChangeShapeType="1"/>
            </p:cNvSpPr>
            <p:nvPr/>
          </p:nvSpPr>
          <p:spPr bwMode="auto">
            <a:xfrm>
              <a:off x="3744" y="2448"/>
              <a:ext cx="240" cy="0"/>
            </a:xfrm>
            <a:prstGeom prst="line">
              <a:avLst/>
            </a:prstGeom>
            <a:noFill/>
            <a:ln w="9525">
              <a:solidFill>
                <a:srgbClr val="40458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21" name="Line 20">
              <a:extLst>
                <a:ext uri="{FF2B5EF4-FFF2-40B4-BE49-F238E27FC236}">
                  <a16:creationId xmlns:a16="http://schemas.microsoft.com/office/drawing/2014/main" id="{2CE29C1B-BA2B-4D53-9C38-1F64E1966126}"/>
                </a:ext>
              </a:extLst>
            </p:cNvPr>
            <p:cNvSpPr>
              <a:spLocks noChangeShapeType="1"/>
            </p:cNvSpPr>
            <p:nvPr/>
          </p:nvSpPr>
          <p:spPr bwMode="auto">
            <a:xfrm>
              <a:off x="3744" y="2112"/>
              <a:ext cx="240" cy="0"/>
            </a:xfrm>
            <a:prstGeom prst="line">
              <a:avLst/>
            </a:prstGeom>
            <a:noFill/>
            <a:ln w="9525">
              <a:solidFill>
                <a:srgbClr val="40458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grpSp>
      <p:grpSp>
        <p:nvGrpSpPr>
          <p:cNvPr id="22" name="Group 21">
            <a:extLst>
              <a:ext uri="{FF2B5EF4-FFF2-40B4-BE49-F238E27FC236}">
                <a16:creationId xmlns:a16="http://schemas.microsoft.com/office/drawing/2014/main" id="{52D5386B-7E0B-40F5-AD39-8D727CD8F4CE}"/>
              </a:ext>
            </a:extLst>
          </p:cNvPr>
          <p:cNvGrpSpPr>
            <a:grpSpLocks/>
          </p:cNvGrpSpPr>
          <p:nvPr/>
        </p:nvGrpSpPr>
        <p:grpSpPr bwMode="auto">
          <a:xfrm>
            <a:off x="5364088" y="1730375"/>
            <a:ext cx="477838" cy="3856038"/>
            <a:chOff x="4115" y="1459"/>
            <a:chExt cx="301" cy="2429"/>
          </a:xfrm>
        </p:grpSpPr>
        <p:sp>
          <p:nvSpPr>
            <p:cNvPr id="23" name="Text Box 22">
              <a:extLst>
                <a:ext uri="{FF2B5EF4-FFF2-40B4-BE49-F238E27FC236}">
                  <a16:creationId xmlns:a16="http://schemas.microsoft.com/office/drawing/2014/main" id="{57E4C539-A3AB-44BF-8F46-A92671969576}"/>
                </a:ext>
              </a:extLst>
            </p:cNvPr>
            <p:cNvSpPr txBox="1">
              <a:spLocks noChangeArrowheads="1"/>
            </p:cNvSpPr>
            <p:nvPr/>
          </p:nvSpPr>
          <p:spPr bwMode="auto">
            <a:xfrm>
              <a:off x="4115" y="1459"/>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3200">
                  <a:solidFill>
                    <a:srgbClr val="40458C"/>
                  </a:solidFill>
                  <a:latin typeface="Times New Roman" pitchFamily="18" charset="0"/>
                </a:rPr>
                <a:t>X</a:t>
              </a:r>
            </a:p>
          </p:txBody>
        </p:sp>
        <p:sp>
          <p:nvSpPr>
            <p:cNvPr id="24" name="Text Box 23">
              <a:extLst>
                <a:ext uri="{FF2B5EF4-FFF2-40B4-BE49-F238E27FC236}">
                  <a16:creationId xmlns:a16="http://schemas.microsoft.com/office/drawing/2014/main" id="{E43DE409-00C0-477F-8EE9-9C5DADB1A716}"/>
                </a:ext>
              </a:extLst>
            </p:cNvPr>
            <p:cNvSpPr txBox="1">
              <a:spLocks noChangeArrowheads="1"/>
            </p:cNvSpPr>
            <p:nvPr/>
          </p:nvSpPr>
          <p:spPr bwMode="auto">
            <a:xfrm>
              <a:off x="4115" y="2851"/>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3200">
                  <a:solidFill>
                    <a:srgbClr val="40458C"/>
                  </a:solidFill>
                  <a:latin typeface="Times New Roman" pitchFamily="18" charset="0"/>
                </a:rPr>
                <a:t>Y</a:t>
              </a:r>
            </a:p>
          </p:txBody>
        </p:sp>
        <p:sp>
          <p:nvSpPr>
            <p:cNvPr id="25" name="Text Box 24">
              <a:extLst>
                <a:ext uri="{FF2B5EF4-FFF2-40B4-BE49-F238E27FC236}">
                  <a16:creationId xmlns:a16="http://schemas.microsoft.com/office/drawing/2014/main" id="{147038C9-AA08-4FDA-A727-74C2F2BBF47E}"/>
                </a:ext>
              </a:extLst>
            </p:cNvPr>
            <p:cNvSpPr txBox="1">
              <a:spLocks noChangeArrowheads="1"/>
            </p:cNvSpPr>
            <p:nvPr/>
          </p:nvSpPr>
          <p:spPr bwMode="auto">
            <a:xfrm>
              <a:off x="4128" y="3523"/>
              <a:ext cx="2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3200">
                  <a:solidFill>
                    <a:srgbClr val="40458C"/>
                  </a:solidFill>
                  <a:latin typeface="Times New Roman" pitchFamily="18" charset="0"/>
                </a:rPr>
                <a:t>Z</a:t>
              </a:r>
            </a:p>
          </p:txBody>
        </p:sp>
      </p:grpSp>
      <p:sp>
        <p:nvSpPr>
          <p:cNvPr id="26" name="Text Box 25">
            <a:extLst>
              <a:ext uri="{FF2B5EF4-FFF2-40B4-BE49-F238E27FC236}">
                <a16:creationId xmlns:a16="http://schemas.microsoft.com/office/drawing/2014/main" id="{366C54CC-EFCB-4155-BB92-7BA6CA9BE857}"/>
              </a:ext>
            </a:extLst>
          </p:cNvPr>
          <p:cNvSpPr txBox="1">
            <a:spLocks noChangeArrowheads="1"/>
          </p:cNvSpPr>
          <p:nvPr/>
        </p:nvSpPr>
        <p:spPr bwMode="auto">
          <a:xfrm>
            <a:off x="900113" y="4652963"/>
            <a:ext cx="30416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rPr>
              <a:t>如下定义正确吗？</a:t>
            </a:r>
          </a:p>
          <a:p>
            <a:r>
              <a:rPr lang="zh-CN" altLang="en-US" sz="2800" b="1">
                <a:solidFill>
                  <a:srgbClr val="40458C"/>
                </a:solidFill>
                <a:latin typeface="Times New Roman" pitchFamily="18" charset="0"/>
              </a:rPr>
              <a:t>   </a:t>
            </a:r>
          </a:p>
          <a:p>
            <a:r>
              <a:rPr lang="zh-CN" altLang="en-US" sz="2800" b="1">
                <a:solidFill>
                  <a:srgbClr val="40458C"/>
                </a:solidFill>
                <a:latin typeface="Times New Roman" pitchFamily="18" charset="0"/>
              </a:rPr>
              <a:t> </a:t>
            </a:r>
            <a:r>
              <a:rPr lang="en-US" altLang="zh-CN" sz="2800" b="1">
                <a:solidFill>
                  <a:srgbClr val="40458C"/>
                </a:solidFill>
                <a:latin typeface="Times New Roman" pitchFamily="18" charset="0"/>
              </a:rPr>
              <a:t>K   DW  ‘1234’</a:t>
            </a:r>
          </a:p>
        </p:txBody>
      </p:sp>
      <p:grpSp>
        <p:nvGrpSpPr>
          <p:cNvPr id="27" name="Group 26">
            <a:extLst>
              <a:ext uri="{FF2B5EF4-FFF2-40B4-BE49-F238E27FC236}">
                <a16:creationId xmlns:a16="http://schemas.microsoft.com/office/drawing/2014/main" id="{3B375A9F-63E8-4795-BE69-D81E234A6F80}"/>
              </a:ext>
            </a:extLst>
          </p:cNvPr>
          <p:cNvGrpSpPr>
            <a:grpSpLocks/>
          </p:cNvGrpSpPr>
          <p:nvPr/>
        </p:nvGrpSpPr>
        <p:grpSpPr bwMode="auto">
          <a:xfrm>
            <a:off x="1116013" y="5229225"/>
            <a:ext cx="2743200" cy="1143000"/>
            <a:chOff x="912" y="3600"/>
            <a:chExt cx="1728" cy="720"/>
          </a:xfrm>
        </p:grpSpPr>
        <p:sp>
          <p:nvSpPr>
            <p:cNvPr id="28" name="Line 27">
              <a:extLst>
                <a:ext uri="{FF2B5EF4-FFF2-40B4-BE49-F238E27FC236}">
                  <a16:creationId xmlns:a16="http://schemas.microsoft.com/office/drawing/2014/main" id="{3D0E776E-20D1-4ACF-8AB3-D2418F0776D8}"/>
                </a:ext>
              </a:extLst>
            </p:cNvPr>
            <p:cNvSpPr>
              <a:spLocks noChangeShapeType="1"/>
            </p:cNvSpPr>
            <p:nvPr/>
          </p:nvSpPr>
          <p:spPr bwMode="auto">
            <a:xfrm>
              <a:off x="912" y="3600"/>
              <a:ext cx="1728" cy="72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kumimoji="0" lang="zh-CN" altLang="en-US" sz="1800">
                <a:solidFill>
                  <a:srgbClr val="40458C"/>
                </a:solidFill>
                <a:latin typeface="Arial" charset="0"/>
                <a:ea typeface="宋体" pitchFamily="2" charset="-122"/>
              </a:endParaRPr>
            </a:p>
          </p:txBody>
        </p:sp>
        <p:sp>
          <p:nvSpPr>
            <p:cNvPr id="29" name="Line 28">
              <a:extLst>
                <a:ext uri="{FF2B5EF4-FFF2-40B4-BE49-F238E27FC236}">
                  <a16:creationId xmlns:a16="http://schemas.microsoft.com/office/drawing/2014/main" id="{E0E7A7FE-24AB-4373-99B5-45721B94ACD4}"/>
                </a:ext>
              </a:extLst>
            </p:cNvPr>
            <p:cNvSpPr>
              <a:spLocks noChangeShapeType="1"/>
            </p:cNvSpPr>
            <p:nvPr/>
          </p:nvSpPr>
          <p:spPr bwMode="auto">
            <a:xfrm flipV="1">
              <a:off x="1008" y="3600"/>
              <a:ext cx="1488" cy="72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kumimoji="0" lang="zh-CN" altLang="en-US" sz="1800">
                <a:solidFill>
                  <a:srgbClr val="40458C"/>
                </a:solidFill>
                <a:latin typeface="Arial" charset="0"/>
                <a:ea typeface="宋体" pitchFamily="2" charset="-122"/>
              </a:endParaRPr>
            </a:p>
          </p:txBody>
        </p:sp>
      </p:grpSp>
      <p:grpSp>
        <p:nvGrpSpPr>
          <p:cNvPr id="30" name="Group 5">
            <a:extLst>
              <a:ext uri="{FF2B5EF4-FFF2-40B4-BE49-F238E27FC236}">
                <a16:creationId xmlns:a16="http://schemas.microsoft.com/office/drawing/2014/main" id="{CC248AF0-BFB4-4715-8166-9BB48DB3775F}"/>
              </a:ext>
            </a:extLst>
          </p:cNvPr>
          <p:cNvGrpSpPr>
            <a:grpSpLocks/>
          </p:cNvGrpSpPr>
          <p:nvPr/>
        </p:nvGrpSpPr>
        <p:grpSpPr bwMode="auto">
          <a:xfrm>
            <a:off x="7198594" y="1730971"/>
            <a:ext cx="1556220" cy="2209452"/>
            <a:chOff x="3744" y="1459"/>
            <a:chExt cx="1012" cy="1392"/>
          </a:xfrm>
        </p:grpSpPr>
        <p:sp>
          <p:nvSpPr>
            <p:cNvPr id="31" name="Rectangle 6">
              <a:extLst>
                <a:ext uri="{FF2B5EF4-FFF2-40B4-BE49-F238E27FC236}">
                  <a16:creationId xmlns:a16="http://schemas.microsoft.com/office/drawing/2014/main" id="{6946EB60-34C0-4C25-97C9-D3596867B3D2}"/>
                </a:ext>
              </a:extLst>
            </p:cNvPr>
            <p:cNvSpPr>
              <a:spLocks noChangeArrowheads="1"/>
            </p:cNvSpPr>
            <p:nvPr/>
          </p:nvSpPr>
          <p:spPr bwMode="auto">
            <a:xfrm>
              <a:off x="3988" y="1459"/>
              <a:ext cx="768" cy="1392"/>
            </a:xfrm>
            <a:prstGeom prst="rect">
              <a:avLst/>
            </a:prstGeom>
            <a:solidFill>
              <a:srgbClr val="ECD882"/>
            </a:solidFill>
            <a:ln w="9525">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40458C"/>
                  </a:solidFill>
                  <a:effectLst/>
                  <a:uLnTx/>
                  <a:uFillTx/>
                  <a:latin typeface="Times New Roman" pitchFamily="18" charset="0"/>
                  <a:ea typeface="宋体" pitchFamily="2" charset="-122"/>
                </a:rPr>
                <a:t>64H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40458C"/>
                  </a:solidFill>
                  <a:effectLst/>
                  <a:uLnTx/>
                  <a:uFillTx/>
                  <a:latin typeface="Times New Roman" pitchFamily="18" charset="0"/>
                  <a:ea typeface="宋体" pitchFamily="2" charset="-122"/>
                </a:rPr>
                <a:t>63H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40458C"/>
                  </a:solidFill>
                  <a:effectLst/>
                  <a:uLnTx/>
                  <a:uFillTx/>
                  <a:latin typeface="Times New Roman" pitchFamily="18" charset="0"/>
                  <a:ea typeface="宋体" pitchFamily="2" charset="-122"/>
                </a:rPr>
                <a:t>62H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40458C"/>
                  </a:solidFill>
                  <a:effectLst/>
                  <a:uLnTx/>
                  <a:uFillTx/>
                  <a:latin typeface="Times New Roman" pitchFamily="18" charset="0"/>
                  <a:ea typeface="宋体" pitchFamily="2" charset="-122"/>
                </a:rPr>
                <a:t>61H</a:t>
              </a:r>
            </a:p>
          </p:txBody>
        </p:sp>
        <p:sp>
          <p:nvSpPr>
            <p:cNvPr id="32" name="Line 7">
              <a:extLst>
                <a:ext uri="{FF2B5EF4-FFF2-40B4-BE49-F238E27FC236}">
                  <a16:creationId xmlns:a16="http://schemas.microsoft.com/office/drawing/2014/main" id="{415EC597-19C9-44C0-AD42-54BF4609A2F6}"/>
                </a:ext>
              </a:extLst>
            </p:cNvPr>
            <p:cNvSpPr>
              <a:spLocks noChangeShapeType="1"/>
            </p:cNvSpPr>
            <p:nvPr/>
          </p:nvSpPr>
          <p:spPr bwMode="auto">
            <a:xfrm>
              <a:off x="3984" y="1776"/>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3" name="Line 8">
              <a:extLst>
                <a:ext uri="{FF2B5EF4-FFF2-40B4-BE49-F238E27FC236}">
                  <a16:creationId xmlns:a16="http://schemas.microsoft.com/office/drawing/2014/main" id="{024D4001-6543-49E0-A846-61E15411B918}"/>
                </a:ext>
              </a:extLst>
            </p:cNvPr>
            <p:cNvSpPr>
              <a:spLocks noChangeShapeType="1"/>
            </p:cNvSpPr>
            <p:nvPr/>
          </p:nvSpPr>
          <p:spPr bwMode="auto">
            <a:xfrm>
              <a:off x="3984" y="2112"/>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4" name="Line 9">
              <a:extLst>
                <a:ext uri="{FF2B5EF4-FFF2-40B4-BE49-F238E27FC236}">
                  <a16:creationId xmlns:a16="http://schemas.microsoft.com/office/drawing/2014/main" id="{D7D873D6-D19B-460B-8636-ED9434D742DC}"/>
                </a:ext>
              </a:extLst>
            </p:cNvPr>
            <p:cNvSpPr>
              <a:spLocks noChangeShapeType="1"/>
            </p:cNvSpPr>
            <p:nvPr/>
          </p:nvSpPr>
          <p:spPr bwMode="auto">
            <a:xfrm>
              <a:off x="3984" y="2448"/>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5" name="Line 10">
              <a:extLst>
                <a:ext uri="{FF2B5EF4-FFF2-40B4-BE49-F238E27FC236}">
                  <a16:creationId xmlns:a16="http://schemas.microsoft.com/office/drawing/2014/main" id="{3B2F1365-8B7E-49CB-A76A-5A4B5DB58EA4}"/>
                </a:ext>
              </a:extLst>
            </p:cNvPr>
            <p:cNvSpPr>
              <a:spLocks noChangeShapeType="1"/>
            </p:cNvSpPr>
            <p:nvPr/>
          </p:nvSpPr>
          <p:spPr bwMode="auto">
            <a:xfrm>
              <a:off x="3984" y="2784"/>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6" name="Line 14">
              <a:extLst>
                <a:ext uri="{FF2B5EF4-FFF2-40B4-BE49-F238E27FC236}">
                  <a16:creationId xmlns:a16="http://schemas.microsoft.com/office/drawing/2014/main" id="{F290AC2D-E95E-4628-8C13-0466EBB7EEA3}"/>
                </a:ext>
              </a:extLst>
            </p:cNvPr>
            <p:cNvSpPr>
              <a:spLocks noChangeShapeType="1"/>
            </p:cNvSpPr>
            <p:nvPr/>
          </p:nvSpPr>
          <p:spPr bwMode="auto">
            <a:xfrm>
              <a:off x="3744" y="1776"/>
              <a:ext cx="240" cy="0"/>
            </a:xfrm>
            <a:prstGeom prst="line">
              <a:avLst/>
            </a:prstGeom>
            <a:noFill/>
            <a:ln w="9525">
              <a:solidFill>
                <a:srgbClr val="40458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7" name="Line 18">
              <a:extLst>
                <a:ext uri="{FF2B5EF4-FFF2-40B4-BE49-F238E27FC236}">
                  <a16:creationId xmlns:a16="http://schemas.microsoft.com/office/drawing/2014/main" id="{13BD06F7-2F5C-46A2-BDC5-CFC70879681D}"/>
                </a:ext>
              </a:extLst>
            </p:cNvPr>
            <p:cNvSpPr>
              <a:spLocks noChangeShapeType="1"/>
            </p:cNvSpPr>
            <p:nvPr/>
          </p:nvSpPr>
          <p:spPr bwMode="auto">
            <a:xfrm>
              <a:off x="3744" y="2784"/>
              <a:ext cx="240" cy="0"/>
            </a:xfrm>
            <a:prstGeom prst="line">
              <a:avLst/>
            </a:prstGeom>
            <a:noFill/>
            <a:ln w="9525">
              <a:solidFill>
                <a:srgbClr val="40458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8" name="Line 19">
              <a:extLst>
                <a:ext uri="{FF2B5EF4-FFF2-40B4-BE49-F238E27FC236}">
                  <a16:creationId xmlns:a16="http://schemas.microsoft.com/office/drawing/2014/main" id="{A92F430C-25D8-4878-AFD2-9A18CB91622A}"/>
                </a:ext>
              </a:extLst>
            </p:cNvPr>
            <p:cNvSpPr>
              <a:spLocks noChangeShapeType="1"/>
            </p:cNvSpPr>
            <p:nvPr/>
          </p:nvSpPr>
          <p:spPr bwMode="auto">
            <a:xfrm>
              <a:off x="3744" y="2448"/>
              <a:ext cx="240" cy="0"/>
            </a:xfrm>
            <a:prstGeom prst="line">
              <a:avLst/>
            </a:prstGeom>
            <a:noFill/>
            <a:ln w="9525">
              <a:solidFill>
                <a:srgbClr val="40458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9" name="Line 20">
              <a:extLst>
                <a:ext uri="{FF2B5EF4-FFF2-40B4-BE49-F238E27FC236}">
                  <a16:creationId xmlns:a16="http://schemas.microsoft.com/office/drawing/2014/main" id="{66F1E237-9A98-45D3-B0BB-EB63FB4EC98A}"/>
                </a:ext>
              </a:extLst>
            </p:cNvPr>
            <p:cNvSpPr>
              <a:spLocks noChangeShapeType="1"/>
            </p:cNvSpPr>
            <p:nvPr/>
          </p:nvSpPr>
          <p:spPr bwMode="auto">
            <a:xfrm>
              <a:off x="3744" y="2112"/>
              <a:ext cx="240" cy="0"/>
            </a:xfrm>
            <a:prstGeom prst="line">
              <a:avLst/>
            </a:prstGeom>
            <a:noFill/>
            <a:ln w="9525">
              <a:solidFill>
                <a:srgbClr val="40458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grpSp>
      <p:grpSp>
        <p:nvGrpSpPr>
          <p:cNvPr id="40" name="Group 21">
            <a:extLst>
              <a:ext uri="{FF2B5EF4-FFF2-40B4-BE49-F238E27FC236}">
                <a16:creationId xmlns:a16="http://schemas.microsoft.com/office/drawing/2014/main" id="{76347D10-3F87-44F8-9DCA-6C7E86EA4BEA}"/>
              </a:ext>
            </a:extLst>
          </p:cNvPr>
          <p:cNvGrpSpPr>
            <a:grpSpLocks/>
          </p:cNvGrpSpPr>
          <p:nvPr/>
        </p:nvGrpSpPr>
        <p:grpSpPr bwMode="auto">
          <a:xfrm>
            <a:off x="7127626" y="1730969"/>
            <a:ext cx="477838" cy="2921993"/>
            <a:chOff x="4115" y="1459"/>
            <a:chExt cx="301" cy="1760"/>
          </a:xfrm>
        </p:grpSpPr>
        <p:sp>
          <p:nvSpPr>
            <p:cNvPr id="41" name="Text Box 22">
              <a:extLst>
                <a:ext uri="{FF2B5EF4-FFF2-40B4-BE49-F238E27FC236}">
                  <a16:creationId xmlns:a16="http://schemas.microsoft.com/office/drawing/2014/main" id="{428ECDE1-B3EE-4622-822E-7727E225CCF8}"/>
                </a:ext>
              </a:extLst>
            </p:cNvPr>
            <p:cNvSpPr txBox="1">
              <a:spLocks noChangeArrowheads="1"/>
            </p:cNvSpPr>
            <p:nvPr/>
          </p:nvSpPr>
          <p:spPr bwMode="auto">
            <a:xfrm>
              <a:off x="4115" y="1459"/>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3200" dirty="0">
                  <a:solidFill>
                    <a:srgbClr val="40458C"/>
                  </a:solidFill>
                  <a:latin typeface="Times New Roman" pitchFamily="18" charset="0"/>
                </a:rPr>
                <a:t>U</a:t>
              </a:r>
            </a:p>
          </p:txBody>
        </p:sp>
        <p:sp>
          <p:nvSpPr>
            <p:cNvPr id="42" name="Text Box 23">
              <a:extLst>
                <a:ext uri="{FF2B5EF4-FFF2-40B4-BE49-F238E27FC236}">
                  <a16:creationId xmlns:a16="http://schemas.microsoft.com/office/drawing/2014/main" id="{1D5F1548-C8C1-4D53-9B8C-E06DF8C45A74}"/>
                </a:ext>
              </a:extLst>
            </p:cNvPr>
            <p:cNvSpPr txBox="1">
              <a:spLocks noChangeArrowheads="1"/>
            </p:cNvSpPr>
            <p:nvPr/>
          </p:nvSpPr>
          <p:spPr bwMode="auto">
            <a:xfrm>
              <a:off x="4115" y="2851"/>
              <a:ext cx="11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en-US" altLang="zh-CN" sz="3200" dirty="0">
                <a:solidFill>
                  <a:srgbClr val="40458C"/>
                </a:solidFill>
                <a:latin typeface="Times New Roman" pitchFamily="18" charset="0"/>
              </a:endParaRPr>
            </a:p>
          </p:txBody>
        </p:sp>
      </p:grpSp>
    </p:spTree>
    <p:extLst>
      <p:ext uri="{BB962C8B-B14F-4D97-AF65-F5344CB8AC3E}">
        <p14:creationId xmlns:p14="http://schemas.microsoft.com/office/powerpoint/2010/main" val="207002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0-#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0-#ppt_w/2"/>
                                          </p:val>
                                        </p:tav>
                                        <p:tav tm="100000">
                                          <p:val>
                                            <p:strVal val="#ppt_x"/>
                                          </p:val>
                                        </p:tav>
                                      </p:tavLst>
                                    </p:anim>
                                    <p:anim calcmode="lin" valueType="num">
                                      <p:cBhvr additive="base">
                                        <p:cTn id="25"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0-#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fill="hold"/>
                                        <p:tgtEl>
                                          <p:spTgt spid="30"/>
                                        </p:tgtEl>
                                        <p:attrNameLst>
                                          <p:attrName>ppt_x</p:attrName>
                                        </p:attrNameLst>
                                      </p:cBhvr>
                                      <p:tavLst>
                                        <p:tav tm="0">
                                          <p:val>
                                            <p:strVal val="0-#ppt_w/2"/>
                                          </p:val>
                                        </p:tav>
                                        <p:tav tm="100000">
                                          <p:val>
                                            <p:strVal val="#ppt_x"/>
                                          </p:val>
                                        </p:tav>
                                      </p:tavLst>
                                    </p:anim>
                                    <p:anim calcmode="lin" valueType="num">
                                      <p:cBhvr additive="base">
                                        <p:cTn id="37" dur="500" fill="hold"/>
                                        <p:tgtEl>
                                          <p:spTgt spid="30"/>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0-#ppt_w/2"/>
                                          </p:val>
                                        </p:tav>
                                        <p:tav tm="100000">
                                          <p:val>
                                            <p:strVal val="#ppt_x"/>
                                          </p:val>
                                        </p:tav>
                                      </p:tavLst>
                                    </p:anim>
                                    <p:anim calcmode="lin" valueType="num">
                                      <p:cBhvr additive="base">
                                        <p:cTn id="42"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2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sp>
        <p:nvSpPr>
          <p:cNvPr id="4" name="Text Box 2">
            <a:extLst>
              <a:ext uri="{FF2B5EF4-FFF2-40B4-BE49-F238E27FC236}">
                <a16:creationId xmlns:a16="http://schemas.microsoft.com/office/drawing/2014/main" id="{CFE15AF2-1F72-4AB4-A507-CABEBE0E4F8F}"/>
              </a:ext>
            </a:extLst>
          </p:cNvPr>
          <p:cNvSpPr txBox="1">
            <a:spLocks noChangeArrowheads="1"/>
          </p:cNvSpPr>
          <p:nvPr/>
        </p:nvSpPr>
        <p:spPr bwMode="auto">
          <a:xfrm>
            <a:off x="539750" y="1628775"/>
            <a:ext cx="5545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Clr>
                <a:srgbClr val="FF3300"/>
              </a:buClr>
              <a:buFont typeface="Wingdings" pitchFamily="2" charset="2"/>
              <a:buChar char="n"/>
            </a:pPr>
            <a:r>
              <a:rPr lang="zh-CN" altLang="en-US" sz="2800" b="1">
                <a:solidFill>
                  <a:srgbClr val="40458C"/>
                </a:solidFill>
                <a:latin typeface="Times New Roman" pitchFamily="18" charset="0"/>
              </a:rPr>
              <a:t>数据定义伪指令</a:t>
            </a:r>
            <a:r>
              <a:rPr lang="zh-CN" altLang="en-US" sz="2800" b="1">
                <a:solidFill>
                  <a:srgbClr val="FF3300"/>
                </a:solidFill>
                <a:latin typeface="Times New Roman" pitchFamily="18" charset="0"/>
              </a:rPr>
              <a:t>   地址表达式</a:t>
            </a:r>
          </a:p>
        </p:txBody>
      </p:sp>
      <p:sp>
        <p:nvSpPr>
          <p:cNvPr id="5" name="Text Box 3">
            <a:extLst>
              <a:ext uri="{FF2B5EF4-FFF2-40B4-BE49-F238E27FC236}">
                <a16:creationId xmlns:a16="http://schemas.microsoft.com/office/drawing/2014/main" id="{C4CDD28E-D5A8-4365-AC01-75A8A98C43BA}"/>
              </a:ext>
            </a:extLst>
          </p:cNvPr>
          <p:cNvSpPr txBox="1">
            <a:spLocks noChangeArrowheads="1"/>
          </p:cNvSpPr>
          <p:nvPr/>
        </p:nvSpPr>
        <p:spPr bwMode="auto">
          <a:xfrm>
            <a:off x="755650" y="2276475"/>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a:solidFill>
                  <a:srgbClr val="40458C"/>
                </a:solidFill>
                <a:latin typeface="楷体_GB2312" pitchFamily="49" charset="-122"/>
                <a:ea typeface="楷体_GB2312" pitchFamily="49" charset="-122"/>
              </a:rPr>
              <a:t>地址表达式：由变量、标号、常量、</a:t>
            </a:r>
            <a:r>
              <a:rPr lang="en-US" altLang="zh-CN" sz="2800">
                <a:solidFill>
                  <a:srgbClr val="40458C"/>
                </a:solidFill>
                <a:latin typeface="楷体_GB2312" pitchFamily="49" charset="-122"/>
                <a:ea typeface="楷体_GB2312" pitchFamily="49" charset="-122"/>
              </a:rPr>
              <a:t>[R] </a:t>
            </a:r>
            <a:r>
              <a:rPr lang="zh-CN" altLang="en-US" sz="2800">
                <a:solidFill>
                  <a:srgbClr val="40458C"/>
                </a:solidFill>
                <a:latin typeface="楷体_GB2312" pitchFamily="49" charset="-122"/>
                <a:ea typeface="楷体_GB2312" pitchFamily="49" charset="-122"/>
              </a:rPr>
              <a:t>和运算符组成的有意义的式子。</a:t>
            </a:r>
          </a:p>
        </p:txBody>
      </p:sp>
      <p:sp>
        <p:nvSpPr>
          <p:cNvPr id="6" name="Text Box 8">
            <a:extLst>
              <a:ext uri="{FF2B5EF4-FFF2-40B4-BE49-F238E27FC236}">
                <a16:creationId xmlns:a16="http://schemas.microsoft.com/office/drawing/2014/main" id="{FB1B4138-9DBD-4328-B286-2C881B0E9866}"/>
              </a:ext>
            </a:extLst>
          </p:cNvPr>
          <p:cNvSpPr txBox="1">
            <a:spLocks noChangeArrowheads="1"/>
          </p:cNvSpPr>
          <p:nvPr/>
        </p:nvSpPr>
        <p:spPr bwMode="auto">
          <a:xfrm>
            <a:off x="755650" y="3357563"/>
            <a:ext cx="77041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dirty="0">
                <a:solidFill>
                  <a:srgbClr val="FF3300"/>
                </a:solidFill>
                <a:latin typeface="楷体_GB2312" pitchFamily="49" charset="-122"/>
                <a:ea typeface="楷体_GB2312" pitchFamily="49" charset="-122"/>
              </a:rPr>
              <a:t>在数据定义语句中，不能出现带寄存器符号的地址表达式。</a:t>
            </a:r>
            <a:endParaRPr lang="en-US" altLang="zh-CN" sz="2800" b="1" dirty="0">
              <a:solidFill>
                <a:srgbClr val="FF3300"/>
              </a:solidFill>
              <a:latin typeface="楷体_GB2312" pitchFamily="49" charset="-122"/>
              <a:ea typeface="楷体_GB2312" pitchFamily="49" charset="-122"/>
            </a:endParaRPr>
          </a:p>
        </p:txBody>
      </p:sp>
    </p:spTree>
    <p:extLst>
      <p:ext uri="{BB962C8B-B14F-4D97-AF65-F5344CB8AC3E}">
        <p14:creationId xmlns:p14="http://schemas.microsoft.com/office/powerpoint/2010/main" val="307192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sp>
        <p:nvSpPr>
          <p:cNvPr id="4" name="Text Box 3">
            <a:extLst>
              <a:ext uri="{FF2B5EF4-FFF2-40B4-BE49-F238E27FC236}">
                <a16:creationId xmlns:a16="http://schemas.microsoft.com/office/drawing/2014/main" id="{AAC0C947-52DE-4A03-8008-2435B8F5F351}"/>
              </a:ext>
            </a:extLst>
          </p:cNvPr>
          <p:cNvSpPr txBox="1">
            <a:spLocks noChangeArrowheads="1"/>
          </p:cNvSpPr>
          <p:nvPr/>
        </p:nvSpPr>
        <p:spPr bwMode="auto">
          <a:xfrm>
            <a:off x="539750" y="2112963"/>
            <a:ext cx="79930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Font typeface="Wingdings" pitchFamily="2" charset="2"/>
              <a:buChar char="Ø"/>
            </a:pPr>
            <a:r>
              <a:rPr lang="en-US" altLang="zh-CN" sz="3600" b="1" dirty="0">
                <a:solidFill>
                  <a:srgbClr val="FF3300"/>
                </a:solidFill>
                <a:latin typeface="楷体_GB2312" pitchFamily="49" charset="-122"/>
                <a:ea typeface="楷体_GB2312" pitchFamily="49" charset="-122"/>
              </a:rPr>
              <a:t> </a:t>
            </a:r>
            <a:r>
              <a:rPr lang="en-US" altLang="zh-CN" sz="2800" b="1" dirty="0">
                <a:solidFill>
                  <a:srgbClr val="FF3300"/>
                </a:solidFill>
                <a:latin typeface="楷体_GB2312" pitchFamily="49" charset="-122"/>
                <a:ea typeface="楷体_GB2312" pitchFamily="49" charset="-122"/>
              </a:rPr>
              <a:t>DD </a:t>
            </a:r>
            <a:r>
              <a:rPr lang="zh-CN" altLang="en-US" sz="2800" b="1" dirty="0">
                <a:solidFill>
                  <a:srgbClr val="FF3300"/>
                </a:solidFill>
                <a:latin typeface="楷体_GB2312" pitchFamily="49" charset="-122"/>
                <a:ea typeface="楷体_GB2312" pitchFamily="49" charset="-122"/>
              </a:rPr>
              <a:t>变量或标号</a:t>
            </a:r>
          </a:p>
        </p:txBody>
      </p:sp>
      <p:sp>
        <p:nvSpPr>
          <p:cNvPr id="5" name="Text Box 4">
            <a:extLst>
              <a:ext uri="{FF2B5EF4-FFF2-40B4-BE49-F238E27FC236}">
                <a16:creationId xmlns:a16="http://schemas.microsoft.com/office/drawing/2014/main" id="{D749265D-E4C3-456B-BAC5-EE93876B9150}"/>
              </a:ext>
            </a:extLst>
          </p:cNvPr>
          <p:cNvSpPr txBox="1">
            <a:spLocks noChangeArrowheads="1"/>
          </p:cNvSpPr>
          <p:nvPr/>
        </p:nvSpPr>
        <p:spPr bwMode="auto">
          <a:xfrm>
            <a:off x="539750" y="1628775"/>
            <a:ext cx="5545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Clr>
                <a:srgbClr val="FF3300"/>
              </a:buClr>
              <a:buFont typeface="Wingdings" pitchFamily="2" charset="2"/>
              <a:buChar char="n"/>
            </a:pPr>
            <a:r>
              <a:rPr lang="zh-CN" altLang="en-US" sz="2800" b="1">
                <a:solidFill>
                  <a:srgbClr val="40458C"/>
                </a:solidFill>
                <a:latin typeface="Times New Roman" pitchFamily="18" charset="0"/>
              </a:rPr>
              <a:t>数据定义伪指令</a:t>
            </a:r>
            <a:r>
              <a:rPr lang="zh-CN" altLang="en-US" sz="2800" b="1">
                <a:solidFill>
                  <a:srgbClr val="FF3300"/>
                </a:solidFill>
                <a:latin typeface="Times New Roman" pitchFamily="18" charset="0"/>
              </a:rPr>
              <a:t>   地址表达式</a:t>
            </a:r>
          </a:p>
        </p:txBody>
      </p:sp>
      <p:sp>
        <p:nvSpPr>
          <p:cNvPr id="6" name="Rectangle 6">
            <a:extLst>
              <a:ext uri="{FF2B5EF4-FFF2-40B4-BE49-F238E27FC236}">
                <a16:creationId xmlns:a16="http://schemas.microsoft.com/office/drawing/2014/main" id="{BA77F263-8679-4A8F-BA94-80821BD26A99}"/>
              </a:ext>
            </a:extLst>
          </p:cNvPr>
          <p:cNvSpPr>
            <a:spLocks noChangeArrowheads="1"/>
          </p:cNvSpPr>
          <p:nvPr/>
        </p:nvSpPr>
        <p:spPr bwMode="auto">
          <a:xfrm>
            <a:off x="664745" y="2996952"/>
            <a:ext cx="7632700" cy="130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50000"/>
              </a:lnSpc>
            </a:pPr>
            <a:r>
              <a:rPr lang="zh-CN" altLang="en-US" sz="2800" b="1" dirty="0">
                <a:solidFill>
                  <a:srgbClr val="40458C"/>
                </a:solidFill>
                <a:latin typeface="楷体_GB2312" pitchFamily="49" charset="-122"/>
                <a:ea typeface="楷体_GB2312" pitchFamily="49" charset="-122"/>
              </a:rPr>
              <a:t>变量定义在</a:t>
            </a:r>
            <a:r>
              <a:rPr lang="en-US" altLang="zh-CN" sz="2800" b="1" dirty="0">
                <a:solidFill>
                  <a:srgbClr val="40458C"/>
                </a:solidFill>
                <a:latin typeface="楷体_GB2312" pitchFamily="49" charset="-122"/>
                <a:ea typeface="楷体_GB2312" pitchFamily="49" charset="-122"/>
              </a:rPr>
              <a:t>32</a:t>
            </a:r>
            <a:r>
              <a:rPr lang="zh-CN" altLang="en-US" sz="2800" b="1" dirty="0">
                <a:solidFill>
                  <a:srgbClr val="40458C"/>
                </a:solidFill>
                <a:latin typeface="楷体_GB2312" pitchFamily="49" charset="-122"/>
                <a:ea typeface="楷体_GB2312" pitchFamily="49" charset="-122"/>
              </a:rPr>
              <a:t>位段中，偏移地址是</a:t>
            </a:r>
            <a:r>
              <a:rPr lang="en-US" altLang="zh-CN" sz="2800" b="1" dirty="0">
                <a:solidFill>
                  <a:srgbClr val="40458C"/>
                </a:solidFill>
                <a:latin typeface="楷体_GB2312" pitchFamily="49" charset="-122"/>
                <a:ea typeface="楷体_GB2312" pitchFamily="49" charset="-122"/>
              </a:rPr>
              <a:t>32</a:t>
            </a:r>
            <a:r>
              <a:rPr lang="zh-CN" altLang="en-US" sz="2800" b="1" dirty="0">
                <a:solidFill>
                  <a:srgbClr val="40458C"/>
                </a:solidFill>
                <a:latin typeface="楷体_GB2312" pitchFamily="49" charset="-122"/>
                <a:ea typeface="楷体_GB2312" pitchFamily="49" charset="-122"/>
              </a:rPr>
              <a:t>位的，用变量的偏移地址来初始化相应双字单元。</a:t>
            </a:r>
          </a:p>
        </p:txBody>
      </p:sp>
    </p:spTree>
    <p:extLst>
      <p:ext uri="{BB962C8B-B14F-4D97-AF65-F5344CB8AC3E}">
        <p14:creationId xmlns:p14="http://schemas.microsoft.com/office/powerpoint/2010/main" val="166055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sp>
        <p:nvSpPr>
          <p:cNvPr id="4" name="Text Box 2">
            <a:extLst>
              <a:ext uri="{FF2B5EF4-FFF2-40B4-BE49-F238E27FC236}">
                <a16:creationId xmlns:a16="http://schemas.microsoft.com/office/drawing/2014/main" id="{81EC733D-943C-499E-99C7-132BAA9EBC90}"/>
              </a:ext>
            </a:extLst>
          </p:cNvPr>
          <p:cNvSpPr txBox="1">
            <a:spLocks noChangeArrowheads="1"/>
          </p:cNvSpPr>
          <p:nvPr/>
        </p:nvSpPr>
        <p:spPr bwMode="auto">
          <a:xfrm>
            <a:off x="684213" y="2373313"/>
            <a:ext cx="220925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dirty="0">
                <a:solidFill>
                  <a:srgbClr val="40458C"/>
                </a:solidFill>
                <a:latin typeface="Times New Roman" pitchFamily="18" charset="0"/>
              </a:rPr>
              <a:t>.DATA  </a:t>
            </a:r>
          </a:p>
          <a:p>
            <a:r>
              <a:rPr lang="en-US" altLang="zh-CN" sz="2800" b="1" dirty="0">
                <a:solidFill>
                  <a:srgbClr val="40458C"/>
                </a:solidFill>
                <a:latin typeface="Times New Roman" pitchFamily="18" charset="0"/>
              </a:rPr>
              <a:t>X   DB    12H</a:t>
            </a:r>
          </a:p>
          <a:p>
            <a:r>
              <a:rPr lang="en-US" altLang="zh-CN" sz="2800" b="1" dirty="0">
                <a:solidFill>
                  <a:srgbClr val="40458C"/>
                </a:solidFill>
                <a:latin typeface="Times New Roman" pitchFamily="18" charset="0"/>
              </a:rPr>
              <a:t>Y    DD    X</a:t>
            </a:r>
          </a:p>
          <a:p>
            <a:endParaRPr lang="en-US" altLang="zh-CN" sz="2800" b="1" dirty="0">
              <a:solidFill>
                <a:srgbClr val="40458C"/>
              </a:solidFill>
              <a:latin typeface="Times New Roman" pitchFamily="18" charset="0"/>
            </a:endParaRPr>
          </a:p>
        </p:txBody>
      </p:sp>
      <p:grpSp>
        <p:nvGrpSpPr>
          <p:cNvPr id="5" name="Group 27">
            <a:extLst>
              <a:ext uri="{FF2B5EF4-FFF2-40B4-BE49-F238E27FC236}">
                <a16:creationId xmlns:a16="http://schemas.microsoft.com/office/drawing/2014/main" id="{3DA6C06D-2EDA-4689-B127-D4DAA6E8179E}"/>
              </a:ext>
            </a:extLst>
          </p:cNvPr>
          <p:cNvGrpSpPr>
            <a:grpSpLocks/>
          </p:cNvGrpSpPr>
          <p:nvPr/>
        </p:nvGrpSpPr>
        <p:grpSpPr bwMode="auto">
          <a:xfrm>
            <a:off x="5572373" y="1676400"/>
            <a:ext cx="1219200" cy="4572000"/>
            <a:chOff x="3696" y="1056"/>
            <a:chExt cx="768" cy="2880"/>
          </a:xfrm>
        </p:grpSpPr>
        <p:sp>
          <p:nvSpPr>
            <p:cNvPr id="6" name="Rectangle 4">
              <a:extLst>
                <a:ext uri="{FF2B5EF4-FFF2-40B4-BE49-F238E27FC236}">
                  <a16:creationId xmlns:a16="http://schemas.microsoft.com/office/drawing/2014/main" id="{2D17D846-F89B-460C-8A48-C7E2709C640A}"/>
                </a:ext>
              </a:extLst>
            </p:cNvPr>
            <p:cNvSpPr>
              <a:spLocks noChangeArrowheads="1"/>
            </p:cNvSpPr>
            <p:nvPr/>
          </p:nvSpPr>
          <p:spPr bwMode="auto">
            <a:xfrm>
              <a:off x="3696" y="1056"/>
              <a:ext cx="768" cy="2880"/>
            </a:xfrm>
            <a:prstGeom prst="rect">
              <a:avLst/>
            </a:prstGeom>
            <a:solidFill>
              <a:srgbClr val="ECD882"/>
            </a:solidFill>
            <a:ln w="9525">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zh-CN" altLang="zh-CN" sz="2400" b="0" i="0" u="none" strike="noStrike" kern="0" cap="none" spc="0" normalizeH="0" baseline="0" noProof="0">
                <a:ln>
                  <a:noFill/>
                </a:ln>
                <a:solidFill>
                  <a:srgbClr val="40458C"/>
                </a:solidFill>
                <a:effectLst/>
                <a:uLnTx/>
                <a:uFillTx/>
                <a:latin typeface="Times New Roman" pitchFamily="18" charset="0"/>
                <a:ea typeface="宋体" pitchFamily="2" charset="-122"/>
              </a:endParaRPr>
            </a:p>
          </p:txBody>
        </p:sp>
        <p:sp>
          <p:nvSpPr>
            <p:cNvPr id="7" name="Line 5">
              <a:extLst>
                <a:ext uri="{FF2B5EF4-FFF2-40B4-BE49-F238E27FC236}">
                  <a16:creationId xmlns:a16="http://schemas.microsoft.com/office/drawing/2014/main" id="{BDD5877D-E51D-46EE-A7CB-3565AD5C7E11}"/>
                </a:ext>
              </a:extLst>
            </p:cNvPr>
            <p:cNvSpPr>
              <a:spLocks noChangeShapeType="1"/>
            </p:cNvSpPr>
            <p:nvPr/>
          </p:nvSpPr>
          <p:spPr bwMode="auto">
            <a:xfrm>
              <a:off x="3696" y="1440"/>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8" name="Line 6">
              <a:extLst>
                <a:ext uri="{FF2B5EF4-FFF2-40B4-BE49-F238E27FC236}">
                  <a16:creationId xmlns:a16="http://schemas.microsoft.com/office/drawing/2014/main" id="{C9476A9E-2803-4C8F-9B59-56494EDE4803}"/>
                </a:ext>
              </a:extLst>
            </p:cNvPr>
            <p:cNvSpPr>
              <a:spLocks noChangeShapeType="1"/>
            </p:cNvSpPr>
            <p:nvPr/>
          </p:nvSpPr>
          <p:spPr bwMode="auto">
            <a:xfrm>
              <a:off x="3696" y="1814"/>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9" name="Line 7">
              <a:extLst>
                <a:ext uri="{FF2B5EF4-FFF2-40B4-BE49-F238E27FC236}">
                  <a16:creationId xmlns:a16="http://schemas.microsoft.com/office/drawing/2014/main" id="{3CFFEAF1-879C-4CFE-992E-5D2FC28F71DC}"/>
                </a:ext>
              </a:extLst>
            </p:cNvPr>
            <p:cNvSpPr>
              <a:spLocks noChangeShapeType="1"/>
            </p:cNvSpPr>
            <p:nvPr/>
          </p:nvSpPr>
          <p:spPr bwMode="auto">
            <a:xfrm>
              <a:off x="3696" y="2198"/>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0" name="Line 8">
              <a:extLst>
                <a:ext uri="{FF2B5EF4-FFF2-40B4-BE49-F238E27FC236}">
                  <a16:creationId xmlns:a16="http://schemas.microsoft.com/office/drawing/2014/main" id="{BAF2CF05-F233-4C2A-9809-452E9819BB46}"/>
                </a:ext>
              </a:extLst>
            </p:cNvPr>
            <p:cNvSpPr>
              <a:spLocks noChangeShapeType="1"/>
            </p:cNvSpPr>
            <p:nvPr/>
          </p:nvSpPr>
          <p:spPr bwMode="auto">
            <a:xfrm>
              <a:off x="3696" y="2534"/>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1" name="Line 9">
              <a:extLst>
                <a:ext uri="{FF2B5EF4-FFF2-40B4-BE49-F238E27FC236}">
                  <a16:creationId xmlns:a16="http://schemas.microsoft.com/office/drawing/2014/main" id="{CD7DABD1-3EB0-426B-B164-B2C157AE1BCF}"/>
                </a:ext>
              </a:extLst>
            </p:cNvPr>
            <p:cNvSpPr>
              <a:spLocks noChangeShapeType="1"/>
            </p:cNvSpPr>
            <p:nvPr/>
          </p:nvSpPr>
          <p:spPr bwMode="auto">
            <a:xfrm>
              <a:off x="3696" y="2870"/>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2" name="Line 10">
              <a:extLst>
                <a:ext uri="{FF2B5EF4-FFF2-40B4-BE49-F238E27FC236}">
                  <a16:creationId xmlns:a16="http://schemas.microsoft.com/office/drawing/2014/main" id="{9FEFB615-2F49-4A5B-9C02-1125CE023623}"/>
                </a:ext>
              </a:extLst>
            </p:cNvPr>
            <p:cNvSpPr>
              <a:spLocks noChangeShapeType="1"/>
            </p:cNvSpPr>
            <p:nvPr/>
          </p:nvSpPr>
          <p:spPr bwMode="auto">
            <a:xfrm>
              <a:off x="3696" y="3206"/>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3" name="Line 11">
              <a:extLst>
                <a:ext uri="{FF2B5EF4-FFF2-40B4-BE49-F238E27FC236}">
                  <a16:creationId xmlns:a16="http://schemas.microsoft.com/office/drawing/2014/main" id="{7116A5E4-5427-452E-AE43-D378E02CF334}"/>
                </a:ext>
              </a:extLst>
            </p:cNvPr>
            <p:cNvSpPr>
              <a:spLocks noChangeShapeType="1"/>
            </p:cNvSpPr>
            <p:nvPr/>
          </p:nvSpPr>
          <p:spPr bwMode="auto">
            <a:xfrm>
              <a:off x="3696" y="3590"/>
              <a:ext cx="768"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grpSp>
      <p:sp>
        <p:nvSpPr>
          <p:cNvPr id="14" name="Text Box 13">
            <a:extLst>
              <a:ext uri="{FF2B5EF4-FFF2-40B4-BE49-F238E27FC236}">
                <a16:creationId xmlns:a16="http://schemas.microsoft.com/office/drawing/2014/main" id="{1C9BA57E-DB2D-4449-973E-7454FA35E1A4}"/>
              </a:ext>
            </a:extLst>
          </p:cNvPr>
          <p:cNvSpPr txBox="1">
            <a:spLocks noChangeArrowheads="1"/>
          </p:cNvSpPr>
          <p:nvPr/>
        </p:nvSpPr>
        <p:spPr bwMode="auto">
          <a:xfrm>
            <a:off x="5004048" y="1752600"/>
            <a:ext cx="4812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3200" dirty="0">
                <a:solidFill>
                  <a:srgbClr val="40458C"/>
                </a:solidFill>
                <a:latin typeface="Times New Roman" pitchFamily="18" charset="0"/>
              </a:rPr>
              <a:t>X</a:t>
            </a:r>
          </a:p>
        </p:txBody>
      </p:sp>
      <p:sp>
        <p:nvSpPr>
          <p:cNvPr id="15" name="Text Box 14">
            <a:extLst>
              <a:ext uri="{FF2B5EF4-FFF2-40B4-BE49-F238E27FC236}">
                <a16:creationId xmlns:a16="http://schemas.microsoft.com/office/drawing/2014/main" id="{C89644EA-E822-4A18-8D2D-B4E55BDE5CB7}"/>
              </a:ext>
            </a:extLst>
          </p:cNvPr>
          <p:cNvSpPr txBox="1">
            <a:spLocks noChangeArrowheads="1"/>
          </p:cNvSpPr>
          <p:nvPr/>
        </p:nvSpPr>
        <p:spPr bwMode="auto">
          <a:xfrm>
            <a:off x="5004048" y="2376488"/>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3200" dirty="0">
                <a:solidFill>
                  <a:srgbClr val="40458C"/>
                </a:solidFill>
                <a:latin typeface="Times New Roman" pitchFamily="18" charset="0"/>
              </a:rPr>
              <a:t>Y</a:t>
            </a:r>
          </a:p>
        </p:txBody>
      </p:sp>
      <p:sp>
        <p:nvSpPr>
          <p:cNvPr id="16" name="Text Box 17">
            <a:extLst>
              <a:ext uri="{FF2B5EF4-FFF2-40B4-BE49-F238E27FC236}">
                <a16:creationId xmlns:a16="http://schemas.microsoft.com/office/drawing/2014/main" id="{F443F82D-D971-42E2-96E9-17D75B7BD5F7}"/>
              </a:ext>
            </a:extLst>
          </p:cNvPr>
          <p:cNvSpPr txBox="1">
            <a:spLocks noChangeArrowheads="1"/>
          </p:cNvSpPr>
          <p:nvPr/>
        </p:nvSpPr>
        <p:spPr bwMode="auto">
          <a:xfrm>
            <a:off x="611188" y="1589088"/>
            <a:ext cx="4392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rPr>
              <a:t>地址表达式的数据存放</a:t>
            </a:r>
          </a:p>
        </p:txBody>
      </p:sp>
      <p:sp>
        <p:nvSpPr>
          <p:cNvPr id="17" name="Text Box 12">
            <a:extLst>
              <a:ext uri="{FF2B5EF4-FFF2-40B4-BE49-F238E27FC236}">
                <a16:creationId xmlns:a16="http://schemas.microsoft.com/office/drawing/2014/main" id="{29BC8C92-A81B-482A-B383-7542711A468A}"/>
              </a:ext>
            </a:extLst>
          </p:cNvPr>
          <p:cNvSpPr txBox="1">
            <a:spLocks noChangeArrowheads="1"/>
          </p:cNvSpPr>
          <p:nvPr/>
        </p:nvSpPr>
        <p:spPr bwMode="auto">
          <a:xfrm>
            <a:off x="6982075" y="1803400"/>
            <a:ext cx="19796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dirty="0">
                <a:solidFill>
                  <a:srgbClr val="40458C"/>
                </a:solidFill>
                <a:latin typeface="Times New Roman" pitchFamily="18" charset="0"/>
              </a:rPr>
              <a:t>0x00284005</a:t>
            </a:r>
          </a:p>
        </p:txBody>
      </p:sp>
      <p:sp>
        <p:nvSpPr>
          <p:cNvPr id="18" name="Rectangle 28">
            <a:extLst>
              <a:ext uri="{FF2B5EF4-FFF2-40B4-BE49-F238E27FC236}">
                <a16:creationId xmlns:a16="http://schemas.microsoft.com/office/drawing/2014/main" id="{55D4C35C-DE06-433A-B45A-91686ADFF16F}"/>
              </a:ext>
            </a:extLst>
          </p:cNvPr>
          <p:cNvSpPr>
            <a:spLocks noChangeArrowheads="1"/>
          </p:cNvSpPr>
          <p:nvPr/>
        </p:nvSpPr>
        <p:spPr bwMode="auto">
          <a:xfrm>
            <a:off x="5800973" y="1752600"/>
            <a:ext cx="7312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dirty="0">
                <a:solidFill>
                  <a:srgbClr val="40458C"/>
                </a:solidFill>
                <a:latin typeface="Times New Roman" pitchFamily="18" charset="0"/>
                <a:ea typeface="宋体" pitchFamily="2" charset="-122"/>
              </a:rPr>
              <a:t>12H</a:t>
            </a:r>
          </a:p>
        </p:txBody>
      </p:sp>
      <p:sp>
        <p:nvSpPr>
          <p:cNvPr id="19" name="Rectangle 29">
            <a:extLst>
              <a:ext uri="{FF2B5EF4-FFF2-40B4-BE49-F238E27FC236}">
                <a16:creationId xmlns:a16="http://schemas.microsoft.com/office/drawing/2014/main" id="{93866A22-118E-47E0-8187-147FC88F5FE9}"/>
              </a:ext>
            </a:extLst>
          </p:cNvPr>
          <p:cNvSpPr>
            <a:spLocks noChangeArrowheads="1"/>
          </p:cNvSpPr>
          <p:nvPr/>
        </p:nvSpPr>
        <p:spPr bwMode="auto">
          <a:xfrm>
            <a:off x="5800973" y="2438400"/>
            <a:ext cx="7312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dirty="0">
                <a:solidFill>
                  <a:srgbClr val="40458C"/>
                </a:solidFill>
                <a:latin typeface="Times New Roman" pitchFamily="18" charset="0"/>
                <a:ea typeface="宋体" pitchFamily="2" charset="-122"/>
              </a:rPr>
              <a:t>05H</a:t>
            </a:r>
          </a:p>
        </p:txBody>
      </p:sp>
      <p:sp>
        <p:nvSpPr>
          <p:cNvPr id="20" name="Rectangle 30">
            <a:extLst>
              <a:ext uri="{FF2B5EF4-FFF2-40B4-BE49-F238E27FC236}">
                <a16:creationId xmlns:a16="http://schemas.microsoft.com/office/drawing/2014/main" id="{D5AFB8CA-7A43-42DF-BA8D-F431492AB20D}"/>
              </a:ext>
            </a:extLst>
          </p:cNvPr>
          <p:cNvSpPr>
            <a:spLocks noChangeArrowheads="1"/>
          </p:cNvSpPr>
          <p:nvPr/>
        </p:nvSpPr>
        <p:spPr bwMode="auto">
          <a:xfrm>
            <a:off x="5800973" y="3033713"/>
            <a:ext cx="838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40458C"/>
                </a:solidFill>
                <a:latin typeface="Times New Roman" pitchFamily="18" charset="0"/>
                <a:ea typeface="宋体" pitchFamily="2" charset="-122"/>
              </a:rPr>
              <a:t>40H</a:t>
            </a:r>
          </a:p>
          <a:p>
            <a:pPr>
              <a:spcBef>
                <a:spcPct val="50000"/>
              </a:spcBef>
            </a:pPr>
            <a:r>
              <a:rPr lang="en-US" altLang="zh-CN" sz="2400" b="1" dirty="0">
                <a:solidFill>
                  <a:srgbClr val="40458C"/>
                </a:solidFill>
                <a:latin typeface="Times New Roman" pitchFamily="18" charset="0"/>
                <a:ea typeface="宋体" pitchFamily="2" charset="-122"/>
              </a:rPr>
              <a:t>28H</a:t>
            </a:r>
          </a:p>
          <a:p>
            <a:pPr>
              <a:spcBef>
                <a:spcPct val="50000"/>
              </a:spcBef>
            </a:pPr>
            <a:r>
              <a:rPr lang="en-US" altLang="zh-CN" sz="2400" b="1" dirty="0">
                <a:solidFill>
                  <a:srgbClr val="40458C"/>
                </a:solidFill>
                <a:latin typeface="Times New Roman" pitchFamily="18" charset="0"/>
                <a:ea typeface="宋体" pitchFamily="2" charset="-122"/>
              </a:rPr>
              <a:t>00H</a:t>
            </a:r>
          </a:p>
        </p:txBody>
      </p:sp>
      <p:sp>
        <p:nvSpPr>
          <p:cNvPr id="21" name="Text Box 12">
            <a:extLst>
              <a:ext uri="{FF2B5EF4-FFF2-40B4-BE49-F238E27FC236}">
                <a16:creationId xmlns:a16="http://schemas.microsoft.com/office/drawing/2014/main" id="{E0E60FD7-1EAB-414C-93B2-C6EB2542B709}"/>
              </a:ext>
            </a:extLst>
          </p:cNvPr>
          <p:cNvSpPr txBox="1">
            <a:spLocks noChangeArrowheads="1"/>
          </p:cNvSpPr>
          <p:nvPr/>
        </p:nvSpPr>
        <p:spPr bwMode="auto">
          <a:xfrm>
            <a:off x="6977880" y="2329061"/>
            <a:ext cx="19796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dirty="0">
                <a:solidFill>
                  <a:srgbClr val="40458C"/>
                </a:solidFill>
                <a:latin typeface="Times New Roman" pitchFamily="18" charset="0"/>
              </a:rPr>
              <a:t>0x00284006</a:t>
            </a:r>
          </a:p>
        </p:txBody>
      </p:sp>
    </p:spTree>
    <p:extLst>
      <p:ext uri="{BB962C8B-B14F-4D97-AF65-F5344CB8AC3E}">
        <p14:creationId xmlns:p14="http://schemas.microsoft.com/office/powerpoint/2010/main" val="113463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18" grpId="0" autoUpdateAnimBg="0"/>
      <p:bldP spid="19" grpId="0" autoUpdateAnimBg="0"/>
      <p:bldP spid="2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sp>
        <p:nvSpPr>
          <p:cNvPr id="6" name="Text Box 4">
            <a:extLst>
              <a:ext uri="{FF2B5EF4-FFF2-40B4-BE49-F238E27FC236}">
                <a16:creationId xmlns:a16="http://schemas.microsoft.com/office/drawing/2014/main" id="{9712877B-3C91-4797-8792-67A35D6636B5}"/>
              </a:ext>
            </a:extLst>
          </p:cNvPr>
          <p:cNvSpPr txBox="1">
            <a:spLocks noChangeArrowheads="1"/>
          </p:cNvSpPr>
          <p:nvPr/>
        </p:nvSpPr>
        <p:spPr bwMode="auto">
          <a:xfrm>
            <a:off x="539750" y="1700808"/>
            <a:ext cx="5041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Clr>
                <a:srgbClr val="FF3300"/>
              </a:buClr>
              <a:buFont typeface="Wingdings" pitchFamily="2" charset="2"/>
              <a:buChar char="n"/>
            </a:pPr>
            <a:r>
              <a:rPr lang="zh-CN" altLang="en-US" sz="2800" b="1">
                <a:solidFill>
                  <a:srgbClr val="40458C"/>
                </a:solidFill>
                <a:latin typeface="Times New Roman" pitchFamily="18" charset="0"/>
              </a:rPr>
              <a:t>数据定义伪指令</a:t>
            </a:r>
            <a:r>
              <a:rPr lang="zh-CN" altLang="en-US" sz="2800" b="1">
                <a:solidFill>
                  <a:srgbClr val="FF3300"/>
                </a:solidFill>
                <a:latin typeface="Times New Roman" pitchFamily="18" charset="0"/>
              </a:rPr>
              <a:t>   重复子句</a:t>
            </a:r>
          </a:p>
        </p:txBody>
      </p:sp>
      <p:sp>
        <p:nvSpPr>
          <p:cNvPr id="7" name="Text Box 5">
            <a:extLst>
              <a:ext uri="{FF2B5EF4-FFF2-40B4-BE49-F238E27FC236}">
                <a16:creationId xmlns:a16="http://schemas.microsoft.com/office/drawing/2014/main" id="{1D88598E-E745-4101-8D2D-5F5A94F4059F}"/>
              </a:ext>
            </a:extLst>
          </p:cNvPr>
          <p:cNvSpPr txBox="1">
            <a:spLocks noChangeArrowheads="1"/>
          </p:cNvSpPr>
          <p:nvPr/>
        </p:nvSpPr>
        <p:spPr bwMode="auto">
          <a:xfrm>
            <a:off x="1044575" y="2421533"/>
            <a:ext cx="4968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a:solidFill>
                  <a:srgbClr val="40458C"/>
                </a:solidFill>
                <a:latin typeface="Times New Roman" pitchFamily="18" charset="0"/>
              </a:rPr>
              <a:t>N  DUP (</a:t>
            </a:r>
            <a:r>
              <a:rPr lang="zh-CN" altLang="en-US" sz="2800" b="1">
                <a:solidFill>
                  <a:srgbClr val="40458C"/>
                </a:solidFill>
                <a:latin typeface="Times New Roman" pitchFamily="18" charset="0"/>
              </a:rPr>
              <a:t>表达式</a:t>
            </a:r>
            <a:r>
              <a:rPr lang="en-US" altLang="zh-CN" sz="2800" b="1">
                <a:solidFill>
                  <a:srgbClr val="40458C"/>
                </a:solidFill>
                <a:latin typeface="Times New Roman" pitchFamily="18" charset="0"/>
              </a:rPr>
              <a:t>[</a:t>
            </a:r>
            <a:r>
              <a:rPr lang="zh-CN" altLang="en-US" sz="2800" b="1">
                <a:solidFill>
                  <a:srgbClr val="40458C"/>
                </a:solidFill>
                <a:latin typeface="Times New Roman" pitchFamily="18" charset="0"/>
              </a:rPr>
              <a:t>，表达式</a:t>
            </a:r>
            <a:r>
              <a:rPr lang="en-US" altLang="zh-CN" sz="2800" b="1">
                <a:solidFill>
                  <a:srgbClr val="40458C"/>
                </a:solidFill>
                <a:latin typeface="Times New Roman" pitchFamily="18" charset="0"/>
              </a:rPr>
              <a:t>]…)</a:t>
            </a:r>
          </a:p>
        </p:txBody>
      </p:sp>
      <p:sp>
        <p:nvSpPr>
          <p:cNvPr id="8" name="Text Box 6">
            <a:extLst>
              <a:ext uri="{FF2B5EF4-FFF2-40B4-BE49-F238E27FC236}">
                <a16:creationId xmlns:a16="http://schemas.microsoft.com/office/drawing/2014/main" id="{39814EB8-C1CE-4A38-979B-A0699ACD8EB2}"/>
              </a:ext>
            </a:extLst>
          </p:cNvPr>
          <p:cNvSpPr txBox="1">
            <a:spLocks noChangeArrowheads="1"/>
          </p:cNvSpPr>
          <p:nvPr/>
        </p:nvSpPr>
        <p:spPr bwMode="auto">
          <a:xfrm>
            <a:off x="1047750" y="3183533"/>
            <a:ext cx="3775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rPr>
              <a:t>例</a:t>
            </a:r>
            <a:r>
              <a:rPr lang="en-US" altLang="zh-CN" sz="2800" b="1">
                <a:solidFill>
                  <a:srgbClr val="40458C"/>
                </a:solidFill>
                <a:latin typeface="Times New Roman" pitchFamily="18" charset="0"/>
              </a:rPr>
              <a:t>1</a:t>
            </a:r>
            <a:r>
              <a:rPr lang="zh-CN" altLang="en-US" sz="2800" b="1">
                <a:solidFill>
                  <a:srgbClr val="40458C"/>
                </a:solidFill>
                <a:latin typeface="Times New Roman" pitchFamily="18" charset="0"/>
              </a:rPr>
              <a:t>： </a:t>
            </a:r>
            <a:r>
              <a:rPr lang="en-US" altLang="zh-CN" sz="2800" b="1">
                <a:solidFill>
                  <a:srgbClr val="40458C"/>
                </a:solidFill>
                <a:latin typeface="Times New Roman" pitchFamily="18" charset="0"/>
              </a:rPr>
              <a:t>X  DB  3 DUP (2)</a:t>
            </a:r>
          </a:p>
        </p:txBody>
      </p:sp>
      <p:sp>
        <p:nvSpPr>
          <p:cNvPr id="9" name="Rectangle 7">
            <a:extLst>
              <a:ext uri="{FF2B5EF4-FFF2-40B4-BE49-F238E27FC236}">
                <a16:creationId xmlns:a16="http://schemas.microsoft.com/office/drawing/2014/main" id="{73F4550B-5719-4489-BCC6-21CA0AC835B4}"/>
              </a:ext>
            </a:extLst>
          </p:cNvPr>
          <p:cNvSpPr>
            <a:spLocks noChangeArrowheads="1"/>
          </p:cNvSpPr>
          <p:nvPr/>
        </p:nvSpPr>
        <p:spPr bwMode="auto">
          <a:xfrm>
            <a:off x="2052637" y="3788371"/>
            <a:ext cx="2179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40458C"/>
                </a:solidFill>
                <a:latin typeface="Times New Roman" pitchFamily="18" charset="0"/>
                <a:ea typeface="宋体" pitchFamily="2" charset="-122"/>
              </a:rPr>
              <a:t>X  DB  2, 2, 2</a:t>
            </a:r>
          </a:p>
        </p:txBody>
      </p:sp>
    </p:spTree>
    <p:extLst>
      <p:ext uri="{BB962C8B-B14F-4D97-AF65-F5344CB8AC3E}">
        <p14:creationId xmlns:p14="http://schemas.microsoft.com/office/powerpoint/2010/main" val="292935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sp>
        <p:nvSpPr>
          <p:cNvPr id="4" name="Rectangle 2">
            <a:extLst>
              <a:ext uri="{FF2B5EF4-FFF2-40B4-BE49-F238E27FC236}">
                <a16:creationId xmlns:a16="http://schemas.microsoft.com/office/drawing/2014/main" id="{6BEE0BE4-50DA-4359-A303-8CE45F9D4CEC}"/>
              </a:ext>
            </a:extLst>
          </p:cNvPr>
          <p:cNvSpPr>
            <a:spLocks noChangeArrowheads="1"/>
          </p:cNvSpPr>
          <p:nvPr/>
        </p:nvSpPr>
        <p:spPr bwMode="auto">
          <a:xfrm>
            <a:off x="1187450" y="2290763"/>
            <a:ext cx="4041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40458C"/>
                </a:solidFill>
                <a:latin typeface="Times New Roman" pitchFamily="18" charset="0"/>
                <a:ea typeface="宋体" pitchFamily="2" charset="-122"/>
              </a:rPr>
              <a:t>例</a:t>
            </a:r>
            <a:r>
              <a:rPr lang="en-US" altLang="zh-CN" sz="2800" b="1">
                <a:solidFill>
                  <a:srgbClr val="40458C"/>
                </a:solidFill>
                <a:latin typeface="Times New Roman" pitchFamily="18" charset="0"/>
                <a:ea typeface="宋体" pitchFamily="2" charset="-122"/>
              </a:rPr>
              <a:t>2</a:t>
            </a:r>
            <a:r>
              <a:rPr lang="zh-CN" altLang="en-US" sz="2800" b="1">
                <a:solidFill>
                  <a:srgbClr val="40458C"/>
                </a:solidFill>
                <a:latin typeface="Times New Roman" pitchFamily="18" charset="0"/>
                <a:ea typeface="宋体" pitchFamily="2" charset="-122"/>
              </a:rPr>
              <a:t>： </a:t>
            </a:r>
            <a:r>
              <a:rPr lang="en-US" altLang="zh-CN" sz="2800" b="1">
                <a:solidFill>
                  <a:srgbClr val="40458C"/>
                </a:solidFill>
                <a:latin typeface="Times New Roman" pitchFamily="18" charset="0"/>
                <a:ea typeface="宋体" pitchFamily="2" charset="-122"/>
              </a:rPr>
              <a:t>Y  DB  3 DUP (1,2)</a:t>
            </a:r>
          </a:p>
        </p:txBody>
      </p:sp>
      <p:sp>
        <p:nvSpPr>
          <p:cNvPr id="5" name="Rectangle 3">
            <a:extLst>
              <a:ext uri="{FF2B5EF4-FFF2-40B4-BE49-F238E27FC236}">
                <a16:creationId xmlns:a16="http://schemas.microsoft.com/office/drawing/2014/main" id="{F4D61CCC-C5AF-477E-9E48-D741B129E754}"/>
              </a:ext>
            </a:extLst>
          </p:cNvPr>
          <p:cNvSpPr>
            <a:spLocks noChangeArrowheads="1"/>
          </p:cNvSpPr>
          <p:nvPr/>
        </p:nvSpPr>
        <p:spPr bwMode="auto">
          <a:xfrm>
            <a:off x="1066800" y="4057650"/>
            <a:ext cx="543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40458C"/>
                </a:solidFill>
                <a:latin typeface="Times New Roman" pitchFamily="18" charset="0"/>
                <a:ea typeface="宋体" pitchFamily="2" charset="-122"/>
              </a:rPr>
              <a:t>例</a:t>
            </a:r>
            <a:r>
              <a:rPr lang="en-US" altLang="zh-CN" sz="2800" b="1">
                <a:solidFill>
                  <a:srgbClr val="40458C"/>
                </a:solidFill>
                <a:latin typeface="Times New Roman" pitchFamily="18" charset="0"/>
                <a:ea typeface="宋体" pitchFamily="2" charset="-122"/>
              </a:rPr>
              <a:t>3</a:t>
            </a:r>
            <a:r>
              <a:rPr lang="zh-CN" altLang="en-US" sz="2800" b="1">
                <a:solidFill>
                  <a:srgbClr val="40458C"/>
                </a:solidFill>
                <a:latin typeface="Times New Roman" pitchFamily="18" charset="0"/>
                <a:ea typeface="宋体" pitchFamily="2" charset="-122"/>
              </a:rPr>
              <a:t>：</a:t>
            </a:r>
            <a:r>
              <a:rPr lang="en-US" altLang="zh-CN" sz="2800" b="1">
                <a:solidFill>
                  <a:srgbClr val="40458C"/>
                </a:solidFill>
                <a:latin typeface="Times New Roman" pitchFamily="18" charset="0"/>
                <a:ea typeface="宋体" pitchFamily="2" charset="-122"/>
              </a:rPr>
              <a:t>Z  DB  3 DUP (1, 2 DUP (2) )</a:t>
            </a:r>
          </a:p>
        </p:txBody>
      </p:sp>
      <p:sp>
        <p:nvSpPr>
          <p:cNvPr id="6" name="Rectangle 4">
            <a:extLst>
              <a:ext uri="{FF2B5EF4-FFF2-40B4-BE49-F238E27FC236}">
                <a16:creationId xmlns:a16="http://schemas.microsoft.com/office/drawing/2014/main" id="{FE24141D-C342-4A61-A10B-5F1253F7AAB3}"/>
              </a:ext>
            </a:extLst>
          </p:cNvPr>
          <p:cNvSpPr>
            <a:spLocks noChangeArrowheads="1"/>
          </p:cNvSpPr>
          <p:nvPr/>
        </p:nvSpPr>
        <p:spPr bwMode="auto">
          <a:xfrm>
            <a:off x="2189163" y="2924175"/>
            <a:ext cx="3246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40458C"/>
                </a:solidFill>
                <a:latin typeface="Times New Roman" pitchFamily="18" charset="0"/>
                <a:ea typeface="宋体" pitchFamily="2" charset="-122"/>
              </a:rPr>
              <a:t>Y  DB  1, 2, 1, 2, 1, 2</a:t>
            </a:r>
          </a:p>
        </p:txBody>
      </p:sp>
      <p:sp>
        <p:nvSpPr>
          <p:cNvPr id="7" name="Rectangle 5">
            <a:extLst>
              <a:ext uri="{FF2B5EF4-FFF2-40B4-BE49-F238E27FC236}">
                <a16:creationId xmlns:a16="http://schemas.microsoft.com/office/drawing/2014/main" id="{E72BBF3A-0F23-4073-842E-E3B354E8C0C8}"/>
              </a:ext>
            </a:extLst>
          </p:cNvPr>
          <p:cNvSpPr>
            <a:spLocks noChangeArrowheads="1"/>
          </p:cNvSpPr>
          <p:nvPr/>
        </p:nvSpPr>
        <p:spPr bwMode="auto">
          <a:xfrm>
            <a:off x="2008188" y="4652963"/>
            <a:ext cx="3662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40458C"/>
                </a:solidFill>
                <a:latin typeface="Times New Roman" pitchFamily="18" charset="0"/>
                <a:ea typeface="宋体" pitchFamily="2" charset="-122"/>
              </a:rPr>
              <a:t>Z  DB  3 DUP (1, 2 ,2  )</a:t>
            </a:r>
          </a:p>
        </p:txBody>
      </p:sp>
      <p:sp>
        <p:nvSpPr>
          <p:cNvPr id="8" name="Rectangle 6">
            <a:extLst>
              <a:ext uri="{FF2B5EF4-FFF2-40B4-BE49-F238E27FC236}">
                <a16:creationId xmlns:a16="http://schemas.microsoft.com/office/drawing/2014/main" id="{52B5258E-E4F8-49AE-8F98-F1104D4E204D}"/>
              </a:ext>
            </a:extLst>
          </p:cNvPr>
          <p:cNvSpPr>
            <a:spLocks noChangeArrowheads="1"/>
          </p:cNvSpPr>
          <p:nvPr/>
        </p:nvSpPr>
        <p:spPr bwMode="auto">
          <a:xfrm>
            <a:off x="2008188" y="5414963"/>
            <a:ext cx="429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40458C"/>
                </a:solidFill>
                <a:latin typeface="Times New Roman" pitchFamily="18" charset="0"/>
                <a:ea typeface="宋体" pitchFamily="2" charset="-122"/>
              </a:rPr>
              <a:t>Z  DB  1, 2, 2, 1, 2, 2, 1, 2, 2</a:t>
            </a:r>
          </a:p>
        </p:txBody>
      </p:sp>
      <p:sp>
        <p:nvSpPr>
          <p:cNvPr id="9" name="Text Box 7">
            <a:extLst>
              <a:ext uri="{FF2B5EF4-FFF2-40B4-BE49-F238E27FC236}">
                <a16:creationId xmlns:a16="http://schemas.microsoft.com/office/drawing/2014/main" id="{04195444-592C-4B54-80FB-C1B1EC2D69B8}"/>
              </a:ext>
            </a:extLst>
          </p:cNvPr>
          <p:cNvSpPr txBox="1">
            <a:spLocks noChangeArrowheads="1"/>
          </p:cNvSpPr>
          <p:nvPr/>
        </p:nvSpPr>
        <p:spPr bwMode="auto">
          <a:xfrm>
            <a:off x="468313" y="1557338"/>
            <a:ext cx="5472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Font typeface="Wingdings" pitchFamily="2" charset="2"/>
              <a:buChar char="n"/>
            </a:pPr>
            <a:r>
              <a:rPr lang="zh-CN" altLang="en-US" sz="2800" b="1">
                <a:solidFill>
                  <a:srgbClr val="FF3300"/>
                </a:solidFill>
                <a:latin typeface="Times New Roman" pitchFamily="18" charset="0"/>
              </a:rPr>
              <a:t>数据定义伪指令   重复子句</a:t>
            </a:r>
          </a:p>
        </p:txBody>
      </p:sp>
    </p:spTree>
    <p:extLst>
      <p:ext uri="{BB962C8B-B14F-4D97-AF65-F5344CB8AC3E}">
        <p14:creationId xmlns:p14="http://schemas.microsoft.com/office/powerpoint/2010/main" val="48425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sp>
        <p:nvSpPr>
          <p:cNvPr id="4" name="Text Box 2">
            <a:extLst>
              <a:ext uri="{FF2B5EF4-FFF2-40B4-BE49-F238E27FC236}">
                <a16:creationId xmlns:a16="http://schemas.microsoft.com/office/drawing/2014/main" id="{A8AB4541-853A-4D75-BCDA-D35D3D751DEC}"/>
              </a:ext>
            </a:extLst>
          </p:cNvPr>
          <p:cNvSpPr txBox="1">
            <a:spLocks noChangeArrowheads="1"/>
          </p:cNvSpPr>
          <p:nvPr/>
        </p:nvSpPr>
        <p:spPr bwMode="auto">
          <a:xfrm>
            <a:off x="577850" y="1628775"/>
            <a:ext cx="8386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a:solidFill>
                  <a:srgbClr val="40458C"/>
                </a:solidFill>
                <a:latin typeface="Times New Roman" pitchFamily="18" charset="0"/>
              </a:rPr>
              <a:t>Q</a:t>
            </a:r>
            <a:r>
              <a:rPr lang="zh-CN" altLang="en-US" sz="2400" b="1">
                <a:solidFill>
                  <a:srgbClr val="40458C"/>
                </a:solidFill>
                <a:latin typeface="Times New Roman" pitchFamily="18" charset="0"/>
              </a:rPr>
              <a:t>：同一个数值表达式在不同数据定义伪指令后的表现形式？</a:t>
            </a:r>
          </a:p>
        </p:txBody>
      </p:sp>
      <p:sp>
        <p:nvSpPr>
          <p:cNvPr id="5" name="Text Box 3">
            <a:extLst>
              <a:ext uri="{FF2B5EF4-FFF2-40B4-BE49-F238E27FC236}">
                <a16:creationId xmlns:a16="http://schemas.microsoft.com/office/drawing/2014/main" id="{9D076AAC-E529-4C2E-892E-C16A32E30205}"/>
              </a:ext>
            </a:extLst>
          </p:cNvPr>
          <p:cNvSpPr txBox="1">
            <a:spLocks noChangeArrowheads="1"/>
          </p:cNvSpPr>
          <p:nvPr/>
        </p:nvSpPr>
        <p:spPr bwMode="auto">
          <a:xfrm>
            <a:off x="577850" y="2362200"/>
            <a:ext cx="759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dirty="0">
                <a:solidFill>
                  <a:srgbClr val="40458C"/>
                </a:solidFill>
                <a:latin typeface="Times New Roman" pitchFamily="18" charset="0"/>
              </a:rPr>
              <a:t>Q</a:t>
            </a:r>
            <a:r>
              <a:rPr lang="zh-CN" altLang="en-US" sz="2400" b="1" dirty="0">
                <a:solidFill>
                  <a:srgbClr val="40458C"/>
                </a:solidFill>
                <a:latin typeface="Times New Roman" pitchFamily="18" charset="0"/>
              </a:rPr>
              <a:t>：一条数据定义伪指令后的多个表达式的存放方法？</a:t>
            </a:r>
          </a:p>
        </p:txBody>
      </p:sp>
      <p:sp>
        <p:nvSpPr>
          <p:cNvPr id="6" name="Text Box 5">
            <a:extLst>
              <a:ext uri="{FF2B5EF4-FFF2-40B4-BE49-F238E27FC236}">
                <a16:creationId xmlns:a16="http://schemas.microsoft.com/office/drawing/2014/main" id="{96ED58DB-C912-4619-AC2B-A80BE7D813A8}"/>
              </a:ext>
            </a:extLst>
          </p:cNvPr>
          <p:cNvSpPr txBox="1">
            <a:spLocks noChangeArrowheads="1"/>
          </p:cNvSpPr>
          <p:nvPr/>
        </p:nvSpPr>
        <p:spPr bwMode="auto">
          <a:xfrm>
            <a:off x="577850" y="3095625"/>
            <a:ext cx="3922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a:solidFill>
                  <a:srgbClr val="40458C"/>
                </a:solidFill>
                <a:latin typeface="Times New Roman" pitchFamily="18" charset="0"/>
              </a:rPr>
              <a:t>Q</a:t>
            </a:r>
            <a:r>
              <a:rPr lang="zh-CN" altLang="en-US" sz="2400" b="1">
                <a:solidFill>
                  <a:srgbClr val="40458C"/>
                </a:solidFill>
                <a:latin typeface="Times New Roman" pitchFamily="18" charset="0"/>
              </a:rPr>
              <a:t>：地址表达式是什么？</a:t>
            </a:r>
          </a:p>
        </p:txBody>
      </p:sp>
      <p:sp>
        <p:nvSpPr>
          <p:cNvPr id="7" name="Text Box 6">
            <a:extLst>
              <a:ext uri="{FF2B5EF4-FFF2-40B4-BE49-F238E27FC236}">
                <a16:creationId xmlns:a16="http://schemas.microsoft.com/office/drawing/2014/main" id="{C99B4F3C-3AFA-4472-90ED-A507178FF6DF}"/>
              </a:ext>
            </a:extLst>
          </p:cNvPr>
          <p:cNvSpPr txBox="1">
            <a:spLocks noChangeArrowheads="1"/>
          </p:cNvSpPr>
          <p:nvPr/>
        </p:nvSpPr>
        <p:spPr bwMode="auto">
          <a:xfrm>
            <a:off x="577850" y="3829050"/>
            <a:ext cx="629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dirty="0">
                <a:solidFill>
                  <a:srgbClr val="40458C"/>
                </a:solidFill>
                <a:latin typeface="Times New Roman" pitchFamily="18" charset="0"/>
              </a:rPr>
              <a:t>Q</a:t>
            </a:r>
            <a:r>
              <a:rPr lang="zh-CN" altLang="en-US" sz="2400" b="1" dirty="0">
                <a:solidFill>
                  <a:srgbClr val="40458C"/>
                </a:solidFill>
                <a:latin typeface="Times New Roman" pitchFamily="18" charset="0"/>
              </a:rPr>
              <a:t>：地址表达式出现在 </a:t>
            </a:r>
            <a:r>
              <a:rPr lang="en-US" altLang="zh-CN" sz="2400" b="1" dirty="0">
                <a:solidFill>
                  <a:srgbClr val="40458C"/>
                </a:solidFill>
                <a:latin typeface="Times New Roman" pitchFamily="18" charset="0"/>
              </a:rPr>
              <a:t>DD</a:t>
            </a:r>
            <a:r>
              <a:rPr lang="zh-CN" altLang="en-US" sz="2400" b="1" dirty="0">
                <a:solidFill>
                  <a:srgbClr val="40458C"/>
                </a:solidFill>
                <a:latin typeface="Times New Roman" pitchFamily="18" charset="0"/>
              </a:rPr>
              <a:t>后</a:t>
            </a:r>
            <a:r>
              <a:rPr lang="en-US" altLang="zh-CN" sz="2400" b="1" dirty="0">
                <a:solidFill>
                  <a:srgbClr val="40458C"/>
                </a:solidFill>
                <a:latin typeface="Times New Roman" pitchFamily="18" charset="0"/>
              </a:rPr>
              <a:t>,</a:t>
            </a:r>
            <a:r>
              <a:rPr lang="zh-CN" altLang="en-US" sz="2400" b="1" dirty="0">
                <a:solidFill>
                  <a:srgbClr val="40458C"/>
                </a:solidFill>
                <a:latin typeface="Times New Roman" pitchFamily="18" charset="0"/>
              </a:rPr>
              <a:t> 其意义是什么？</a:t>
            </a:r>
          </a:p>
        </p:txBody>
      </p:sp>
      <p:sp>
        <p:nvSpPr>
          <p:cNvPr id="8" name="Text Box 7">
            <a:extLst>
              <a:ext uri="{FF2B5EF4-FFF2-40B4-BE49-F238E27FC236}">
                <a16:creationId xmlns:a16="http://schemas.microsoft.com/office/drawing/2014/main" id="{73A17A89-4265-4B18-9AB3-E4C6533042A1}"/>
              </a:ext>
            </a:extLst>
          </p:cNvPr>
          <p:cNvSpPr txBox="1">
            <a:spLocks noChangeArrowheads="1"/>
          </p:cNvSpPr>
          <p:nvPr/>
        </p:nvSpPr>
        <p:spPr bwMode="auto">
          <a:xfrm>
            <a:off x="577850" y="4927600"/>
            <a:ext cx="409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a:solidFill>
                  <a:srgbClr val="40458C"/>
                </a:solidFill>
                <a:latin typeface="Times New Roman" pitchFamily="18" charset="0"/>
              </a:rPr>
              <a:t>Q</a:t>
            </a:r>
            <a:r>
              <a:rPr lang="zh-CN" altLang="en-US" sz="2400" b="1">
                <a:solidFill>
                  <a:srgbClr val="40458C"/>
                </a:solidFill>
                <a:latin typeface="Times New Roman" pitchFamily="18" charset="0"/>
              </a:rPr>
              <a:t>：重复子句的嵌套和展开？</a:t>
            </a:r>
          </a:p>
        </p:txBody>
      </p:sp>
    </p:spTree>
    <p:extLst>
      <p:ext uri="{BB962C8B-B14F-4D97-AF65-F5344CB8AC3E}">
        <p14:creationId xmlns:p14="http://schemas.microsoft.com/office/powerpoint/2010/main" val="145467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575740" y="1556792"/>
            <a:ext cx="44935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dirty="0">
                <a:solidFill>
                  <a:srgbClr val="FF3300"/>
                </a:solidFill>
                <a:latin typeface="黑体" pitchFamily="2" charset="-122"/>
                <a:ea typeface="黑体" pitchFamily="2" charset="-122"/>
              </a:rPr>
              <a:t>3.1.1 </a:t>
            </a:r>
            <a:r>
              <a:rPr lang="zh-CN" altLang="en-US" sz="2800" dirty="0">
                <a:solidFill>
                  <a:srgbClr val="FF3300"/>
                </a:solidFill>
                <a:latin typeface="黑体" pitchFamily="2" charset="-122"/>
                <a:ea typeface="黑体" pitchFamily="2" charset="-122"/>
              </a:rPr>
              <a:t>数据存储的基本形式</a:t>
            </a:r>
          </a:p>
        </p:txBody>
      </p:sp>
      <p:sp>
        <p:nvSpPr>
          <p:cNvPr id="54276" name="Text Box 5"/>
          <p:cNvSpPr txBox="1">
            <a:spLocks noChangeArrowheads="1"/>
          </p:cNvSpPr>
          <p:nvPr/>
        </p:nvSpPr>
        <p:spPr bwMode="auto">
          <a:xfrm>
            <a:off x="539750" y="236538"/>
            <a:ext cx="27238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 </a:t>
            </a:r>
            <a:r>
              <a:rPr lang="zh-CN" altLang="en-US" sz="3600" b="1" dirty="0">
                <a:solidFill>
                  <a:schemeClr val="bg1"/>
                </a:solidFill>
                <a:latin typeface="Times New Roman" pitchFamily="18" charset="0"/>
              </a:rPr>
              <a:t>主存储器</a:t>
            </a:r>
          </a:p>
        </p:txBody>
      </p:sp>
      <p:sp>
        <p:nvSpPr>
          <p:cNvPr id="54277" name="Rectangle 6"/>
          <p:cNvSpPr>
            <a:spLocks noChangeArrowheads="1"/>
          </p:cNvSpPr>
          <p:nvPr/>
        </p:nvSpPr>
        <p:spPr bwMode="auto">
          <a:xfrm>
            <a:off x="899592" y="2420888"/>
            <a:ext cx="7560840" cy="3222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b="1" dirty="0">
                <a:solidFill>
                  <a:schemeClr val="tx1"/>
                </a:solidFill>
                <a:latin typeface="宋体" panose="02010600030101010101" pitchFamily="2" charset="-122"/>
                <a:ea typeface="宋体" panose="02010600030101010101" pitchFamily="2" charset="-122"/>
              </a:rPr>
              <a:t>内存条：</a:t>
            </a:r>
            <a:r>
              <a:rPr lang="zh-CN" altLang="en-US" sz="2800" b="1" dirty="0">
                <a:solidFill>
                  <a:srgbClr val="000066"/>
                </a:solidFill>
                <a:latin typeface="宋体" panose="02010600030101010101" pitchFamily="2" charset="-122"/>
                <a:ea typeface="宋体" panose="02010600030101010101" pitchFamily="2" charset="-122"/>
              </a:rPr>
              <a:t>用来存放程序和数据的装置</a:t>
            </a:r>
            <a:endParaRPr lang="en-US" altLang="zh-CN" sz="2800" b="1" dirty="0">
              <a:solidFill>
                <a:srgbClr val="000066"/>
              </a:solidFill>
              <a:latin typeface="宋体" panose="02010600030101010101" pitchFamily="2" charset="-122"/>
              <a:ea typeface="宋体" panose="02010600030101010101" pitchFamily="2" charset="-122"/>
            </a:endParaRPr>
          </a:p>
          <a:p>
            <a:pPr>
              <a:lnSpc>
                <a:spcPct val="150000"/>
              </a:lnSpc>
            </a:pPr>
            <a:r>
              <a:rPr lang="en-US" altLang="zh-CN" sz="2800" b="1" dirty="0">
                <a:solidFill>
                  <a:srgbClr val="000066"/>
                </a:solidFill>
                <a:latin typeface="宋体" panose="02010600030101010101" pitchFamily="2" charset="-122"/>
                <a:ea typeface="宋体" panose="02010600030101010101" pitchFamily="2" charset="-122"/>
              </a:rPr>
              <a:t> C </a:t>
            </a:r>
            <a:r>
              <a:rPr lang="zh-CN" altLang="en-US" sz="2800" b="1" dirty="0">
                <a:solidFill>
                  <a:srgbClr val="000066"/>
                </a:solidFill>
                <a:latin typeface="宋体" panose="02010600030101010101" pitchFamily="2" charset="-122"/>
                <a:ea typeface="宋体" panose="02010600030101010101" pitchFamily="2" charset="-122"/>
              </a:rPr>
              <a:t>语 言：  </a:t>
            </a:r>
            <a:r>
              <a:rPr lang="en-US" altLang="zh-CN" sz="2800" b="1" dirty="0">
                <a:solidFill>
                  <a:srgbClr val="000066"/>
                </a:solidFill>
                <a:latin typeface="宋体" panose="02010600030101010101" pitchFamily="2" charset="-122"/>
                <a:ea typeface="宋体" panose="02010600030101010101" pitchFamily="2" charset="-122"/>
              </a:rPr>
              <a:t>char</a:t>
            </a:r>
            <a:r>
              <a:rPr lang="zh-CN" altLang="en-US" sz="2800" b="1" dirty="0">
                <a:solidFill>
                  <a:srgbClr val="000066"/>
                </a:solidFill>
                <a:latin typeface="宋体" panose="02010600030101010101" pitchFamily="2" charset="-122"/>
                <a:ea typeface="宋体" panose="02010600030101010101" pitchFamily="2" charset="-122"/>
              </a:rPr>
              <a:t>、</a:t>
            </a:r>
            <a:r>
              <a:rPr lang="en-US" altLang="zh-CN" sz="2800" b="1" dirty="0">
                <a:solidFill>
                  <a:srgbClr val="000066"/>
                </a:solidFill>
                <a:latin typeface="宋体" panose="02010600030101010101" pitchFamily="2" charset="-122"/>
                <a:ea typeface="宋体" panose="02010600030101010101" pitchFamily="2" charset="-122"/>
              </a:rPr>
              <a:t>short</a:t>
            </a:r>
            <a:r>
              <a:rPr lang="zh-CN" altLang="en-US" sz="2800" b="1" dirty="0">
                <a:solidFill>
                  <a:srgbClr val="000066"/>
                </a:solidFill>
                <a:latin typeface="宋体" panose="02010600030101010101" pitchFamily="2" charset="-122"/>
                <a:ea typeface="宋体" panose="02010600030101010101" pitchFamily="2" charset="-122"/>
              </a:rPr>
              <a:t>、</a:t>
            </a:r>
            <a:r>
              <a:rPr lang="en-US" altLang="zh-CN" sz="2800" b="1" dirty="0">
                <a:solidFill>
                  <a:srgbClr val="000066"/>
                </a:solidFill>
                <a:latin typeface="宋体" panose="02010600030101010101" pitchFamily="2" charset="-122"/>
                <a:ea typeface="宋体" panose="02010600030101010101" pitchFamily="2" charset="-122"/>
              </a:rPr>
              <a:t>int</a:t>
            </a:r>
            <a:r>
              <a:rPr lang="zh-CN" altLang="en-US" sz="2800" b="1" dirty="0">
                <a:solidFill>
                  <a:srgbClr val="000066"/>
                </a:solidFill>
                <a:latin typeface="宋体" panose="02010600030101010101" pitchFamily="2" charset="-122"/>
                <a:ea typeface="宋体" panose="02010600030101010101" pitchFamily="2" charset="-122"/>
              </a:rPr>
              <a:t>、</a:t>
            </a:r>
            <a:r>
              <a:rPr lang="en-US" altLang="zh-CN" sz="2800" b="1" dirty="0">
                <a:solidFill>
                  <a:srgbClr val="000066"/>
                </a:solidFill>
                <a:latin typeface="宋体" panose="02010600030101010101" pitchFamily="2" charset="-122"/>
                <a:ea typeface="宋体" panose="02010600030101010101" pitchFamily="2" charset="-122"/>
              </a:rPr>
              <a:t>double</a:t>
            </a:r>
          </a:p>
          <a:p>
            <a:pPr>
              <a:lnSpc>
                <a:spcPct val="150000"/>
              </a:lnSpc>
            </a:pPr>
            <a:r>
              <a:rPr lang="zh-CN" altLang="en-US" sz="2800" b="1" dirty="0">
                <a:solidFill>
                  <a:srgbClr val="000066"/>
                </a:solidFill>
                <a:latin typeface="宋体" panose="02010600030101010101" pitchFamily="2" charset="-122"/>
                <a:ea typeface="宋体" panose="02010600030101010101" pitchFamily="2" charset="-122"/>
              </a:rPr>
              <a:t>对应长度：   </a:t>
            </a:r>
            <a:r>
              <a:rPr lang="en-US" altLang="zh-CN" sz="2800" b="1" dirty="0">
                <a:solidFill>
                  <a:srgbClr val="000066"/>
                </a:solidFill>
                <a:latin typeface="宋体" panose="02010600030101010101" pitchFamily="2" charset="-122"/>
                <a:ea typeface="宋体" panose="02010600030101010101" pitchFamily="2" charset="-122"/>
              </a:rPr>
              <a:t>1</a:t>
            </a:r>
            <a:r>
              <a:rPr lang="zh-CN" altLang="en-US" sz="2800" b="1" dirty="0">
                <a:solidFill>
                  <a:srgbClr val="000066"/>
                </a:solidFill>
                <a:latin typeface="宋体" panose="02010600030101010101" pitchFamily="2" charset="-122"/>
                <a:ea typeface="宋体" panose="02010600030101010101" pitchFamily="2" charset="-122"/>
              </a:rPr>
              <a:t>个、 </a:t>
            </a:r>
            <a:r>
              <a:rPr lang="en-US" altLang="zh-CN" sz="2800" b="1" dirty="0">
                <a:solidFill>
                  <a:srgbClr val="000066"/>
                </a:solidFill>
                <a:latin typeface="宋体" panose="02010600030101010101" pitchFamily="2" charset="-122"/>
                <a:ea typeface="宋体" panose="02010600030101010101" pitchFamily="2" charset="-122"/>
              </a:rPr>
              <a:t>2</a:t>
            </a:r>
            <a:r>
              <a:rPr lang="zh-CN" altLang="en-US" sz="2800" b="1" dirty="0">
                <a:solidFill>
                  <a:srgbClr val="000066"/>
                </a:solidFill>
                <a:latin typeface="宋体" panose="02010600030101010101" pitchFamily="2" charset="-122"/>
                <a:ea typeface="宋体" panose="02010600030101010101" pitchFamily="2" charset="-122"/>
              </a:rPr>
              <a:t>个、 </a:t>
            </a:r>
            <a:r>
              <a:rPr lang="en-US" altLang="zh-CN" sz="2800" b="1" dirty="0">
                <a:solidFill>
                  <a:srgbClr val="000066"/>
                </a:solidFill>
                <a:latin typeface="宋体" panose="02010600030101010101" pitchFamily="2" charset="-122"/>
                <a:ea typeface="宋体" panose="02010600030101010101" pitchFamily="2" charset="-122"/>
              </a:rPr>
              <a:t>4</a:t>
            </a:r>
            <a:r>
              <a:rPr lang="zh-CN" altLang="en-US" sz="2800" b="1" dirty="0">
                <a:solidFill>
                  <a:srgbClr val="000066"/>
                </a:solidFill>
                <a:latin typeface="宋体" panose="02010600030101010101" pitchFamily="2" charset="-122"/>
                <a:ea typeface="宋体" panose="02010600030101010101" pitchFamily="2" charset="-122"/>
              </a:rPr>
              <a:t>个、</a:t>
            </a:r>
            <a:r>
              <a:rPr lang="en-US" altLang="zh-CN" sz="2800" b="1" dirty="0">
                <a:solidFill>
                  <a:srgbClr val="000066"/>
                </a:solidFill>
                <a:latin typeface="宋体" panose="02010600030101010101" pitchFamily="2" charset="-122"/>
                <a:ea typeface="宋体" panose="02010600030101010101" pitchFamily="2" charset="-122"/>
              </a:rPr>
              <a:t>8</a:t>
            </a:r>
            <a:r>
              <a:rPr lang="zh-CN" altLang="en-US" sz="2800" b="1" dirty="0">
                <a:solidFill>
                  <a:srgbClr val="000066"/>
                </a:solidFill>
                <a:latin typeface="宋体" panose="02010600030101010101" pitchFamily="2" charset="-122"/>
                <a:ea typeface="宋体" panose="02010600030101010101" pitchFamily="2" charset="-122"/>
              </a:rPr>
              <a:t>个字节</a:t>
            </a:r>
            <a:endParaRPr lang="en-US" altLang="zh-CN" sz="2800" b="1" dirty="0">
              <a:solidFill>
                <a:srgbClr val="000066"/>
              </a:solidFill>
              <a:latin typeface="宋体" panose="02010600030101010101" pitchFamily="2" charset="-122"/>
              <a:ea typeface="宋体" panose="02010600030101010101" pitchFamily="2" charset="-122"/>
            </a:endParaRPr>
          </a:p>
          <a:p>
            <a:pPr>
              <a:lnSpc>
                <a:spcPct val="150000"/>
              </a:lnSpc>
            </a:pPr>
            <a:r>
              <a:rPr lang="en-US" altLang="zh-CN" sz="2800" b="1" dirty="0">
                <a:solidFill>
                  <a:srgbClr val="000066"/>
                </a:solidFill>
                <a:latin typeface="宋体" panose="02010600030101010101" pitchFamily="2" charset="-122"/>
                <a:ea typeface="宋体" panose="02010600030101010101" pitchFamily="2" charset="-122"/>
              </a:rPr>
              <a:t>             </a:t>
            </a:r>
            <a:r>
              <a:rPr lang="zh-CN" altLang="en-US" sz="2800" b="1" dirty="0">
                <a:solidFill>
                  <a:srgbClr val="000066"/>
                </a:solidFill>
                <a:latin typeface="宋体" panose="02010600030101010101" pitchFamily="2" charset="-122"/>
                <a:ea typeface="宋体" panose="02010600030101010101" pitchFamily="2" charset="-122"/>
              </a:rPr>
              <a:t>字节</a:t>
            </a:r>
            <a:r>
              <a:rPr lang="en-US" altLang="zh-CN" sz="2800" b="1" dirty="0">
                <a:solidFill>
                  <a:srgbClr val="000066"/>
                </a:solidFill>
                <a:latin typeface="宋体" panose="02010600030101010101" pitchFamily="2" charset="-122"/>
                <a:ea typeface="宋体" panose="02010600030101010101" pitchFamily="2" charset="-122"/>
              </a:rPr>
              <a:t>   </a:t>
            </a:r>
            <a:r>
              <a:rPr lang="zh-CN" altLang="en-US" sz="2800" b="1" dirty="0">
                <a:solidFill>
                  <a:srgbClr val="000066"/>
                </a:solidFill>
                <a:latin typeface="宋体" panose="02010600030101010101" pitchFamily="2" charset="-122"/>
                <a:ea typeface="宋体" panose="02010600030101010101" pitchFamily="2" charset="-122"/>
              </a:rPr>
              <a:t>字   双字    四字</a:t>
            </a:r>
            <a:endParaRPr lang="en-US" altLang="zh-CN" sz="2800" b="1" dirty="0">
              <a:solidFill>
                <a:srgbClr val="000066"/>
              </a:solidFill>
              <a:latin typeface="宋体" panose="02010600030101010101" pitchFamily="2" charset="-122"/>
              <a:ea typeface="宋体" panose="02010600030101010101" pitchFamily="2" charset="-122"/>
            </a:endParaRPr>
          </a:p>
          <a:p>
            <a:pPr>
              <a:lnSpc>
                <a:spcPct val="150000"/>
              </a:lnSpc>
            </a:pPr>
            <a:r>
              <a:rPr lang="zh-CN" altLang="en-US" sz="2800" b="1" dirty="0">
                <a:solidFill>
                  <a:srgbClr val="000066"/>
                </a:solidFill>
                <a:latin typeface="宋体" panose="02010600030101010101" pitchFamily="2" charset="-122"/>
                <a:ea typeface="宋体" panose="02010600030101010101" pitchFamily="2" charset="-122"/>
              </a:rPr>
              <a:t>汇编语言：  </a:t>
            </a:r>
            <a:r>
              <a:rPr lang="en-US" altLang="zh-CN" sz="2800" b="1" dirty="0">
                <a:solidFill>
                  <a:srgbClr val="000066"/>
                </a:solidFill>
                <a:latin typeface="宋体" panose="02010600030101010101" pitchFamily="2" charset="-122"/>
                <a:ea typeface="宋体" panose="02010600030101010101" pitchFamily="2" charset="-122"/>
              </a:rPr>
              <a:t> byte  word  </a:t>
            </a:r>
            <a:r>
              <a:rPr lang="en-US" altLang="zh-CN" sz="2800" b="1" dirty="0" err="1">
                <a:solidFill>
                  <a:srgbClr val="000066"/>
                </a:solidFill>
                <a:latin typeface="宋体" panose="02010600030101010101" pitchFamily="2" charset="-122"/>
                <a:ea typeface="宋体" panose="02010600030101010101" pitchFamily="2" charset="-122"/>
              </a:rPr>
              <a:t>dword</a:t>
            </a:r>
            <a:r>
              <a:rPr lang="en-US" altLang="zh-CN" sz="2800" b="1" dirty="0">
                <a:solidFill>
                  <a:srgbClr val="000066"/>
                </a:solidFill>
                <a:latin typeface="宋体" panose="02010600030101010101" pitchFamily="2" charset="-122"/>
                <a:ea typeface="宋体" panose="02010600030101010101" pitchFamily="2" charset="-122"/>
              </a:rPr>
              <a:t>  </a:t>
            </a:r>
            <a:r>
              <a:rPr lang="zh-CN" altLang="en-US" sz="2800" b="1" dirty="0">
                <a:solidFill>
                  <a:srgbClr val="000066"/>
                </a:solidFill>
                <a:latin typeface="宋体" panose="02010600030101010101" pitchFamily="2" charset="-122"/>
                <a:ea typeface="宋体" panose="02010600030101010101" pitchFamily="2" charset="-122"/>
              </a:rPr>
              <a:t> </a:t>
            </a:r>
            <a:r>
              <a:rPr lang="en-US" altLang="zh-CN" sz="2800" b="1" dirty="0">
                <a:solidFill>
                  <a:srgbClr val="000066"/>
                </a:solidFill>
                <a:latin typeface="宋体" panose="02010600030101010101" pitchFamily="2" charset="-122"/>
                <a:ea typeface="宋体" panose="02010600030101010101" pitchFamily="2" charset="-122"/>
              </a:rPr>
              <a:t>qword</a:t>
            </a:r>
            <a:endParaRPr lang="zh-CN" altLang="en-US" sz="2800" b="1" dirty="0">
              <a:solidFill>
                <a:srgbClr val="000066"/>
              </a:solidFill>
              <a:latin typeface="宋体" panose="02010600030101010101" pitchFamily="2" charset="-122"/>
              <a:ea typeface="宋体" panose="02010600030101010101" pitchFamily="2" charset="-122"/>
            </a:endParaRPr>
          </a:p>
        </p:txBody>
      </p:sp>
    </p:spTree>
  </p:cSld>
  <p:clrMapOvr>
    <a:masterClrMapping/>
  </p:clrMapOvr>
  <p:transition>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sp>
        <p:nvSpPr>
          <p:cNvPr id="4" name="矩形 3">
            <a:extLst>
              <a:ext uri="{FF2B5EF4-FFF2-40B4-BE49-F238E27FC236}">
                <a16:creationId xmlns:a16="http://schemas.microsoft.com/office/drawing/2014/main" id="{2FC27777-BD17-4CD2-A5B6-6DDF9F1F239B}"/>
              </a:ext>
            </a:extLst>
          </p:cNvPr>
          <p:cNvSpPr/>
          <p:nvPr/>
        </p:nvSpPr>
        <p:spPr>
          <a:xfrm>
            <a:off x="423094" y="1423020"/>
            <a:ext cx="4572000" cy="1569660"/>
          </a:xfrm>
          <a:prstGeom prst="rect">
            <a:avLst/>
          </a:prstGeom>
        </p:spPr>
        <p:txBody>
          <a:bodyPr>
            <a:spAutoFit/>
          </a:bodyPr>
          <a:lstStyle/>
          <a:p>
            <a:pPr eaLnBrk="0" hangingPunct="0"/>
            <a:r>
              <a:rPr kumimoji="0" lang="en-US" altLang="zh-CN" sz="2400" b="1" dirty="0">
                <a:solidFill>
                  <a:srgbClr val="000000"/>
                </a:solidFill>
                <a:highlight>
                  <a:srgbClr val="FFFFFF"/>
                </a:highlight>
                <a:latin typeface="新宋体" panose="02010609030101010101" pitchFamily="49" charset="-122"/>
                <a:ea typeface="新宋体" panose="02010609030101010101" pitchFamily="49" charset="-122"/>
              </a:rPr>
              <a:t> </a:t>
            </a:r>
            <a:r>
              <a:rPr kumimoji="0" lang="en-US" altLang="zh-CN" sz="2400" b="1" dirty="0" err="1">
                <a:solidFill>
                  <a:srgbClr val="000000"/>
                </a:solidFill>
                <a:highlight>
                  <a:srgbClr val="FFFFFF"/>
                </a:highlight>
                <a:latin typeface="新宋体" panose="02010609030101010101" pitchFamily="49" charset="-122"/>
                <a:ea typeface="新宋体" panose="02010609030101010101" pitchFamily="49" charset="-122"/>
              </a:rPr>
              <a:t>buf</a:t>
            </a:r>
            <a:r>
              <a:rPr kumimoji="0" lang="en-US" altLang="zh-CN" sz="2400" b="1" dirty="0">
                <a:solidFill>
                  <a:srgbClr val="000000"/>
                </a:solidFill>
                <a:highlight>
                  <a:srgbClr val="FFFFFF"/>
                </a:highlight>
                <a:latin typeface="新宋体" panose="02010609030101010101" pitchFamily="49" charset="-122"/>
                <a:ea typeface="新宋体" panose="02010609030101010101" pitchFamily="49" charset="-122"/>
              </a:rPr>
              <a:t>    </a:t>
            </a:r>
            <a:r>
              <a:rPr kumimoji="0" lang="en-US" altLang="zh-CN" sz="2400" b="1" dirty="0" err="1">
                <a:solidFill>
                  <a:srgbClr val="000000"/>
                </a:solidFill>
                <a:highlight>
                  <a:srgbClr val="FFFFFF"/>
                </a:highlight>
                <a:latin typeface="新宋体" panose="02010609030101010101" pitchFamily="49" charset="-122"/>
                <a:ea typeface="新宋体" panose="02010609030101010101" pitchFamily="49" charset="-122"/>
              </a:rPr>
              <a:t>dd</a:t>
            </a:r>
            <a:r>
              <a:rPr kumimoji="0" lang="en-US" altLang="zh-CN" sz="2400" b="1" dirty="0">
                <a:solidFill>
                  <a:srgbClr val="000000"/>
                </a:solidFill>
                <a:highlight>
                  <a:srgbClr val="FFFFFF"/>
                </a:highlight>
                <a:latin typeface="新宋体" panose="02010609030101010101" pitchFamily="49" charset="-122"/>
                <a:ea typeface="新宋体" panose="02010609030101010101" pitchFamily="49" charset="-122"/>
              </a:rPr>
              <a:t>  10,20,30,40,50</a:t>
            </a:r>
          </a:p>
          <a:p>
            <a:pPr eaLnBrk="0" hangingPunct="0"/>
            <a:r>
              <a:rPr kumimoji="0" lang="en-US" altLang="zh-CN" sz="2400" b="1" dirty="0">
                <a:solidFill>
                  <a:srgbClr val="000000"/>
                </a:solidFill>
                <a:highlight>
                  <a:srgbClr val="FFFFFF"/>
                </a:highlight>
                <a:latin typeface="新宋体" panose="02010609030101010101" pitchFamily="49" charset="-122"/>
                <a:ea typeface="新宋体" panose="02010609030101010101" pitchFamily="49" charset="-122"/>
              </a:rPr>
              <a:t>  x     </a:t>
            </a:r>
            <a:r>
              <a:rPr kumimoji="0" lang="en-US" altLang="zh-CN" sz="2400" b="1" dirty="0" err="1">
                <a:solidFill>
                  <a:srgbClr val="000000"/>
                </a:solidFill>
                <a:highlight>
                  <a:srgbClr val="FFFFFF"/>
                </a:highlight>
                <a:latin typeface="新宋体" panose="02010609030101010101" pitchFamily="49" charset="-122"/>
                <a:ea typeface="新宋体" panose="02010609030101010101" pitchFamily="49" charset="-122"/>
              </a:rPr>
              <a:t>db</a:t>
            </a:r>
            <a:r>
              <a:rPr kumimoji="0" lang="en-US" altLang="zh-CN" sz="2400" b="1" dirty="0">
                <a:solidFill>
                  <a:srgbClr val="000000"/>
                </a:solidFill>
                <a:highlight>
                  <a:srgbClr val="FFFFFF"/>
                </a:highlight>
                <a:latin typeface="新宋体" panose="02010609030101010101" pitchFamily="49" charset="-122"/>
                <a:ea typeface="新宋体" panose="02010609030101010101" pitchFamily="49" charset="-122"/>
              </a:rPr>
              <a:t>  60H</a:t>
            </a:r>
          </a:p>
          <a:p>
            <a:pPr eaLnBrk="0" hangingPunct="0"/>
            <a:r>
              <a:rPr kumimoji="0" lang="en-US" altLang="zh-CN" sz="2400" b="1" dirty="0">
                <a:solidFill>
                  <a:srgbClr val="000000"/>
                </a:solidFill>
                <a:highlight>
                  <a:srgbClr val="FFFFFF"/>
                </a:highlight>
                <a:latin typeface="新宋体" panose="02010609030101010101" pitchFamily="49" charset="-122"/>
                <a:ea typeface="新宋体" panose="02010609030101010101" pitchFamily="49" charset="-122"/>
              </a:rPr>
              <a:t>  y     </a:t>
            </a:r>
            <a:r>
              <a:rPr kumimoji="0" lang="en-US" altLang="zh-CN" sz="2400" b="1" dirty="0" err="1">
                <a:solidFill>
                  <a:srgbClr val="000000"/>
                </a:solidFill>
                <a:highlight>
                  <a:srgbClr val="FFFFFF"/>
                </a:highlight>
                <a:latin typeface="新宋体" panose="02010609030101010101" pitchFamily="49" charset="-122"/>
                <a:ea typeface="新宋体" panose="02010609030101010101" pitchFamily="49" charset="-122"/>
              </a:rPr>
              <a:t>dw</a:t>
            </a:r>
            <a:r>
              <a:rPr kumimoji="0" lang="en-US" altLang="zh-CN" sz="2400" b="1" dirty="0">
                <a:solidFill>
                  <a:srgbClr val="000000"/>
                </a:solidFill>
                <a:highlight>
                  <a:srgbClr val="FFFFFF"/>
                </a:highlight>
                <a:latin typeface="新宋体" panose="02010609030101010101" pitchFamily="49" charset="-122"/>
                <a:ea typeface="新宋体" panose="02010609030101010101" pitchFamily="49" charset="-122"/>
              </a:rPr>
              <a:t>  60H</a:t>
            </a:r>
          </a:p>
          <a:p>
            <a:pPr eaLnBrk="0" hangingPunct="0"/>
            <a:r>
              <a:rPr kumimoji="0" lang="en-US" altLang="zh-CN" sz="2400" b="1" dirty="0">
                <a:solidFill>
                  <a:srgbClr val="000000"/>
                </a:solidFill>
                <a:highlight>
                  <a:srgbClr val="FFFFFF"/>
                </a:highlight>
                <a:latin typeface="新宋体" panose="02010609030101010101" pitchFamily="49" charset="-122"/>
                <a:ea typeface="新宋体" panose="02010609030101010101" pitchFamily="49" charset="-122"/>
              </a:rPr>
              <a:t>  z     </a:t>
            </a:r>
            <a:r>
              <a:rPr kumimoji="0" lang="en-US" altLang="zh-CN" sz="2400" b="1" dirty="0" err="1">
                <a:solidFill>
                  <a:srgbClr val="000000"/>
                </a:solidFill>
                <a:highlight>
                  <a:srgbClr val="FFFFFF"/>
                </a:highlight>
                <a:latin typeface="新宋体" panose="02010609030101010101" pitchFamily="49" charset="-122"/>
                <a:ea typeface="新宋体" panose="02010609030101010101" pitchFamily="49" charset="-122"/>
              </a:rPr>
              <a:t>dd</a:t>
            </a:r>
            <a:r>
              <a:rPr kumimoji="0" lang="en-US" altLang="zh-CN" sz="2400" b="1" dirty="0">
                <a:solidFill>
                  <a:srgbClr val="000000"/>
                </a:solidFill>
                <a:highlight>
                  <a:srgbClr val="FFFFFF"/>
                </a:highlight>
                <a:latin typeface="新宋体" panose="02010609030101010101" pitchFamily="49" charset="-122"/>
                <a:ea typeface="新宋体" panose="02010609030101010101" pitchFamily="49" charset="-122"/>
              </a:rPr>
              <a:t>  BUF</a:t>
            </a:r>
            <a:endParaRPr kumimoji="0" lang="zh-CN" altLang="en-US" sz="2400" b="1" dirty="0">
              <a:solidFill>
                <a:srgbClr val="40458C"/>
              </a:solidFill>
              <a:latin typeface="Arial" charset="0"/>
              <a:ea typeface="宋体" pitchFamily="2" charset="-122"/>
            </a:endParaRPr>
          </a:p>
        </p:txBody>
      </p:sp>
      <p:pic>
        <p:nvPicPr>
          <p:cNvPr id="5" name="图片 4">
            <a:extLst>
              <a:ext uri="{FF2B5EF4-FFF2-40B4-BE49-F238E27FC236}">
                <a16:creationId xmlns:a16="http://schemas.microsoft.com/office/drawing/2014/main" id="{04601B68-2740-4199-8685-C4050B9C139E}"/>
              </a:ext>
            </a:extLst>
          </p:cNvPr>
          <p:cNvPicPr>
            <a:picLocks noChangeAspect="1"/>
          </p:cNvPicPr>
          <p:nvPr/>
        </p:nvPicPr>
        <p:blipFill>
          <a:blip r:embed="rId3"/>
          <a:stretch>
            <a:fillRect/>
          </a:stretch>
        </p:blipFill>
        <p:spPr>
          <a:xfrm>
            <a:off x="251520" y="3079204"/>
            <a:ext cx="8763000" cy="3086100"/>
          </a:xfrm>
          <a:prstGeom prst="rect">
            <a:avLst/>
          </a:prstGeom>
        </p:spPr>
      </p:pic>
    </p:spTree>
    <p:extLst>
      <p:ext uri="{BB962C8B-B14F-4D97-AF65-F5344CB8AC3E}">
        <p14:creationId xmlns:p14="http://schemas.microsoft.com/office/powerpoint/2010/main" val="1350961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sp>
        <p:nvSpPr>
          <p:cNvPr id="4" name="文本框 3">
            <a:extLst>
              <a:ext uri="{FF2B5EF4-FFF2-40B4-BE49-F238E27FC236}">
                <a16:creationId xmlns:a16="http://schemas.microsoft.com/office/drawing/2014/main" id="{C3B0363E-5C0C-426D-AF68-9AB1CECC6BCD}"/>
              </a:ext>
            </a:extLst>
          </p:cNvPr>
          <p:cNvSpPr txBox="1"/>
          <p:nvPr/>
        </p:nvSpPr>
        <p:spPr>
          <a:xfrm>
            <a:off x="467544" y="1556792"/>
            <a:ext cx="4536504" cy="584775"/>
          </a:xfrm>
          <a:prstGeom prst="rect">
            <a:avLst/>
          </a:prstGeom>
          <a:noFill/>
        </p:spPr>
        <p:txBody>
          <a:bodyPr wrap="square">
            <a:spAutoFit/>
          </a:bodyPr>
          <a:lstStyle/>
          <a:p>
            <a:r>
              <a:rPr lang="en-US" altLang="zh-CN" sz="3200" dirty="0"/>
              <a:t>3.4.3 </a:t>
            </a:r>
            <a:r>
              <a:rPr lang="zh-CN" altLang="en-US" sz="3200" dirty="0"/>
              <a:t>汇编地址计数器</a:t>
            </a:r>
          </a:p>
        </p:txBody>
      </p:sp>
      <p:sp>
        <p:nvSpPr>
          <p:cNvPr id="6" name="文本框 5">
            <a:extLst>
              <a:ext uri="{FF2B5EF4-FFF2-40B4-BE49-F238E27FC236}">
                <a16:creationId xmlns:a16="http://schemas.microsoft.com/office/drawing/2014/main" id="{613A8412-DDDF-43CA-8843-3EB2AAB6B5FD}"/>
              </a:ext>
            </a:extLst>
          </p:cNvPr>
          <p:cNvSpPr txBox="1"/>
          <p:nvPr/>
        </p:nvSpPr>
        <p:spPr>
          <a:xfrm>
            <a:off x="827584" y="2348880"/>
            <a:ext cx="6048672" cy="3046988"/>
          </a:xfrm>
          <a:prstGeom prst="rect">
            <a:avLst/>
          </a:prstGeom>
          <a:noFill/>
        </p:spPr>
        <p:txBody>
          <a:bodyPr wrap="square">
            <a:spAutoFit/>
          </a:bodyPr>
          <a:lstStyle/>
          <a:p>
            <a:r>
              <a:rPr lang="zh-CN" altLang="en-US" sz="2400" b="1" dirty="0">
                <a:solidFill>
                  <a:srgbClr val="40458C"/>
                </a:solidFill>
                <a:latin typeface="Times New Roman" pitchFamily="18" charset="0"/>
                <a:ea typeface="宋体" pitchFamily="2" charset="-122"/>
              </a:rPr>
              <a:t>  用来记录当前拟分配的存储单元的地址</a:t>
            </a:r>
            <a:endParaRPr lang="en-US" altLang="zh-CN" sz="2400" b="1" dirty="0">
              <a:solidFill>
                <a:srgbClr val="40458C"/>
              </a:solidFill>
              <a:latin typeface="Times New Roman" pitchFamily="18" charset="0"/>
              <a:ea typeface="宋体" pitchFamily="2" charset="-122"/>
            </a:endParaRPr>
          </a:p>
          <a:p>
            <a:endParaRPr lang="en-US" altLang="zh-CN" sz="2400" b="1" dirty="0">
              <a:solidFill>
                <a:srgbClr val="40458C"/>
              </a:solidFill>
              <a:latin typeface="Times New Roman" pitchFamily="18" charset="0"/>
              <a:ea typeface="宋体" pitchFamily="2" charset="-122"/>
            </a:endParaRPr>
          </a:p>
          <a:p>
            <a:r>
              <a:rPr lang="pl-PL" altLang="zh-CN" sz="2400" b="1" dirty="0">
                <a:solidFill>
                  <a:srgbClr val="40458C"/>
                </a:solidFill>
                <a:latin typeface="Times New Roman" pitchFamily="18" charset="0"/>
                <a:ea typeface="宋体" pitchFamily="2" charset="-122"/>
              </a:rPr>
              <a:t>x  db  ‘ABCD’</a:t>
            </a:r>
          </a:p>
          <a:p>
            <a:r>
              <a:rPr lang="pl-PL" altLang="zh-CN" sz="2400" b="1" dirty="0">
                <a:solidFill>
                  <a:srgbClr val="40458C"/>
                </a:solidFill>
                <a:latin typeface="Times New Roman" pitchFamily="18" charset="0"/>
                <a:ea typeface="宋体" pitchFamily="2" charset="-122"/>
              </a:rPr>
              <a:t>y  dw  $-x</a:t>
            </a:r>
            <a:r>
              <a:rPr lang="en-US" altLang="zh-CN" sz="2400" b="1" dirty="0">
                <a:solidFill>
                  <a:srgbClr val="40458C"/>
                </a:solidFill>
                <a:latin typeface="Times New Roman" pitchFamily="18" charset="0"/>
                <a:ea typeface="宋体" pitchFamily="2" charset="-122"/>
              </a:rPr>
              <a:t>                ;  4</a:t>
            </a:r>
          </a:p>
          <a:p>
            <a:r>
              <a:rPr lang="pl-PL" altLang="zh-CN" sz="2400" b="1" dirty="0">
                <a:solidFill>
                  <a:srgbClr val="40458C"/>
                </a:solidFill>
                <a:latin typeface="Times New Roman" pitchFamily="18" charset="0"/>
                <a:ea typeface="宋体" pitchFamily="2" charset="-122"/>
              </a:rPr>
              <a:t>z  dw  $-x,  $-x</a:t>
            </a:r>
            <a:r>
              <a:rPr lang="en-US" altLang="zh-CN" sz="2400" b="1" dirty="0">
                <a:solidFill>
                  <a:srgbClr val="40458C"/>
                </a:solidFill>
                <a:latin typeface="Times New Roman" pitchFamily="18" charset="0"/>
                <a:ea typeface="宋体" pitchFamily="2" charset="-122"/>
              </a:rPr>
              <a:t>       ;  6,  8 </a:t>
            </a:r>
          </a:p>
          <a:p>
            <a:endParaRPr lang="en-US" altLang="zh-CN" sz="2400" b="1" dirty="0">
              <a:solidFill>
                <a:srgbClr val="40458C"/>
              </a:solidFill>
              <a:latin typeface="Times New Roman" pitchFamily="18" charset="0"/>
              <a:ea typeface="宋体" pitchFamily="2" charset="-122"/>
            </a:endParaRPr>
          </a:p>
          <a:p>
            <a:r>
              <a:rPr lang="en-US" altLang="zh-CN" sz="2400" b="1" dirty="0" err="1">
                <a:solidFill>
                  <a:srgbClr val="40458C"/>
                </a:solidFill>
                <a:latin typeface="Times New Roman" pitchFamily="18" charset="0"/>
                <a:ea typeface="宋体" pitchFamily="2" charset="-122"/>
              </a:rPr>
              <a:t>buf</a:t>
            </a:r>
            <a:r>
              <a:rPr lang="en-US" altLang="zh-CN" sz="2400" b="1" dirty="0">
                <a:solidFill>
                  <a:srgbClr val="40458C"/>
                </a:solidFill>
                <a:latin typeface="Times New Roman" pitchFamily="18" charset="0"/>
                <a:ea typeface="宋体" pitchFamily="2" charset="-122"/>
              </a:rPr>
              <a:t>   </a:t>
            </a:r>
            <a:r>
              <a:rPr lang="en-US" altLang="zh-CN" sz="2400" b="1" dirty="0" err="1">
                <a:solidFill>
                  <a:srgbClr val="40458C"/>
                </a:solidFill>
                <a:latin typeface="Times New Roman" pitchFamily="18" charset="0"/>
                <a:ea typeface="宋体" pitchFamily="2" charset="-122"/>
              </a:rPr>
              <a:t>dw</a:t>
            </a:r>
            <a:r>
              <a:rPr lang="en-US" altLang="zh-CN" sz="2400" b="1" dirty="0">
                <a:solidFill>
                  <a:srgbClr val="40458C"/>
                </a:solidFill>
                <a:latin typeface="Times New Roman" pitchFamily="18" charset="0"/>
                <a:ea typeface="宋体" pitchFamily="2" charset="-122"/>
              </a:rPr>
              <a:t>  20,  30</a:t>
            </a:r>
            <a:r>
              <a:rPr lang="zh-CN" altLang="en-US" sz="2400" b="1" dirty="0">
                <a:solidFill>
                  <a:srgbClr val="40458C"/>
                </a:solidFill>
                <a:latin typeface="Times New Roman" pitchFamily="18" charset="0"/>
                <a:ea typeface="宋体" pitchFamily="2" charset="-122"/>
              </a:rPr>
              <a:t>， </a:t>
            </a:r>
            <a:r>
              <a:rPr lang="en-US" altLang="zh-CN" sz="2400" b="1" dirty="0">
                <a:solidFill>
                  <a:srgbClr val="40458C"/>
                </a:solidFill>
                <a:latin typeface="Times New Roman" pitchFamily="18" charset="0"/>
                <a:ea typeface="宋体" pitchFamily="2" charset="-122"/>
              </a:rPr>
              <a:t>40</a:t>
            </a:r>
          </a:p>
          <a:p>
            <a:r>
              <a:rPr lang="en-US" altLang="zh-CN" sz="2400" b="1" dirty="0" err="1">
                <a:solidFill>
                  <a:srgbClr val="40458C"/>
                </a:solidFill>
                <a:latin typeface="Times New Roman" pitchFamily="18" charset="0"/>
                <a:ea typeface="宋体" pitchFamily="2" charset="-122"/>
              </a:rPr>
              <a:t>len</a:t>
            </a:r>
            <a:r>
              <a:rPr lang="en-US" altLang="zh-CN" sz="2400" b="1" dirty="0">
                <a:solidFill>
                  <a:srgbClr val="40458C"/>
                </a:solidFill>
                <a:latin typeface="Times New Roman" pitchFamily="18" charset="0"/>
                <a:ea typeface="宋体" pitchFamily="2" charset="-122"/>
              </a:rPr>
              <a:t> = ($-</a:t>
            </a:r>
            <a:r>
              <a:rPr lang="en-US" altLang="zh-CN" sz="2400" b="1" dirty="0" err="1">
                <a:solidFill>
                  <a:srgbClr val="40458C"/>
                </a:solidFill>
                <a:latin typeface="Times New Roman" pitchFamily="18" charset="0"/>
                <a:ea typeface="宋体" pitchFamily="2" charset="-122"/>
              </a:rPr>
              <a:t>buf</a:t>
            </a:r>
            <a:r>
              <a:rPr lang="en-US" altLang="zh-CN" sz="2400" b="1" dirty="0">
                <a:solidFill>
                  <a:srgbClr val="40458C"/>
                </a:solidFill>
                <a:latin typeface="Times New Roman" pitchFamily="18" charset="0"/>
                <a:ea typeface="宋体" pitchFamily="2" charset="-122"/>
              </a:rPr>
              <a:t>)/2    ; </a:t>
            </a:r>
            <a:r>
              <a:rPr lang="zh-CN" altLang="en-US" sz="2400" b="1" dirty="0">
                <a:solidFill>
                  <a:srgbClr val="40458C"/>
                </a:solidFill>
                <a:latin typeface="Times New Roman" pitchFamily="18" charset="0"/>
                <a:ea typeface="宋体" pitchFamily="2" charset="-122"/>
              </a:rPr>
              <a:t>该值为</a:t>
            </a:r>
            <a:r>
              <a:rPr lang="en-US" altLang="zh-CN" sz="2400" b="1" dirty="0" err="1">
                <a:solidFill>
                  <a:srgbClr val="40458C"/>
                </a:solidFill>
                <a:latin typeface="Times New Roman" pitchFamily="18" charset="0"/>
                <a:ea typeface="宋体" pitchFamily="2" charset="-122"/>
              </a:rPr>
              <a:t>buf</a:t>
            </a:r>
            <a:r>
              <a:rPr lang="zh-CN" altLang="en-US" sz="2400" b="1" dirty="0">
                <a:solidFill>
                  <a:srgbClr val="40458C"/>
                </a:solidFill>
                <a:latin typeface="Times New Roman" pitchFamily="18" charset="0"/>
                <a:ea typeface="宋体" pitchFamily="2" charset="-122"/>
              </a:rPr>
              <a:t>中字数据的个数。</a:t>
            </a:r>
          </a:p>
        </p:txBody>
      </p:sp>
    </p:spTree>
    <p:extLst>
      <p:ext uri="{BB962C8B-B14F-4D97-AF65-F5344CB8AC3E}">
        <p14:creationId xmlns:p14="http://schemas.microsoft.com/office/powerpoint/2010/main" val="1677628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sp>
        <p:nvSpPr>
          <p:cNvPr id="6" name="文本框 5">
            <a:extLst>
              <a:ext uri="{FF2B5EF4-FFF2-40B4-BE49-F238E27FC236}">
                <a16:creationId xmlns:a16="http://schemas.microsoft.com/office/drawing/2014/main" id="{613A8412-DDDF-43CA-8843-3EB2AAB6B5FD}"/>
              </a:ext>
            </a:extLst>
          </p:cNvPr>
          <p:cNvSpPr txBox="1"/>
          <p:nvPr/>
        </p:nvSpPr>
        <p:spPr>
          <a:xfrm>
            <a:off x="395536" y="1484784"/>
            <a:ext cx="8038689" cy="5123647"/>
          </a:xfrm>
          <a:prstGeom prst="rect">
            <a:avLst/>
          </a:prstGeom>
          <a:noFill/>
        </p:spPr>
        <p:txBody>
          <a:bodyPr wrap="square">
            <a:spAutoFit/>
          </a:bodyPr>
          <a:lstStyle/>
          <a:p>
            <a:pPr marL="342900" indent="-342900">
              <a:lnSpc>
                <a:spcPct val="125000"/>
              </a:lnSpc>
              <a:buFont typeface="Wingdings" panose="05000000000000000000" pitchFamily="2" charset="2"/>
              <a:buChar char="n"/>
            </a:pPr>
            <a:r>
              <a:rPr lang="zh-CN" altLang="en-US" sz="2400" b="1" dirty="0">
                <a:solidFill>
                  <a:srgbClr val="40458C"/>
                </a:solidFill>
                <a:latin typeface="Times New Roman" pitchFamily="18" charset="0"/>
                <a:ea typeface="宋体" pitchFamily="2" charset="-122"/>
              </a:rPr>
              <a:t>使用置汇编地址计数器伪指令来修改</a:t>
            </a:r>
            <a:r>
              <a:rPr lang="en-US" altLang="zh-CN" sz="2400" b="1" dirty="0">
                <a:solidFill>
                  <a:srgbClr val="40458C"/>
                </a:solidFill>
                <a:latin typeface="Times New Roman" pitchFamily="18" charset="0"/>
                <a:ea typeface="宋体" pitchFamily="2" charset="-122"/>
              </a:rPr>
              <a:t>$</a:t>
            </a:r>
            <a:r>
              <a:rPr lang="zh-CN" altLang="en-US" sz="2400" b="1" dirty="0">
                <a:solidFill>
                  <a:srgbClr val="40458C"/>
                </a:solidFill>
                <a:latin typeface="Times New Roman" pitchFamily="18" charset="0"/>
                <a:ea typeface="宋体" pitchFamily="2" charset="-122"/>
              </a:rPr>
              <a:t>的值</a:t>
            </a:r>
            <a:endParaRPr lang="en-US" altLang="zh-CN" sz="2400" b="1" dirty="0">
              <a:solidFill>
                <a:srgbClr val="40458C"/>
              </a:solidFill>
              <a:latin typeface="Times New Roman" pitchFamily="18" charset="0"/>
              <a:ea typeface="宋体" pitchFamily="2" charset="-122"/>
            </a:endParaRPr>
          </a:p>
          <a:p>
            <a:pPr>
              <a:lnSpc>
                <a:spcPct val="125000"/>
              </a:lnSpc>
            </a:pPr>
            <a:r>
              <a:rPr lang="en-US" altLang="zh-CN" sz="2400" b="1" dirty="0">
                <a:solidFill>
                  <a:srgbClr val="FF0000"/>
                </a:solidFill>
                <a:latin typeface="Times New Roman" pitchFamily="18" charset="0"/>
                <a:ea typeface="宋体" pitchFamily="2" charset="-122"/>
              </a:rPr>
              <a:t>     org  </a:t>
            </a:r>
            <a:r>
              <a:rPr lang="zh-CN" altLang="en-US" sz="2400" b="1" dirty="0">
                <a:solidFill>
                  <a:srgbClr val="FF0000"/>
                </a:solidFill>
                <a:latin typeface="Times New Roman" pitchFamily="18" charset="0"/>
                <a:ea typeface="宋体" pitchFamily="2" charset="-122"/>
              </a:rPr>
              <a:t>数值表达式</a:t>
            </a:r>
          </a:p>
          <a:p>
            <a:pPr>
              <a:lnSpc>
                <a:spcPct val="125000"/>
              </a:lnSpc>
            </a:pPr>
            <a:r>
              <a:rPr lang="zh-CN" altLang="en-US" sz="2400" b="1" dirty="0">
                <a:solidFill>
                  <a:srgbClr val="40458C"/>
                </a:solidFill>
                <a:latin typeface="Times New Roman" pitchFamily="18" charset="0"/>
                <a:ea typeface="宋体" pitchFamily="2" charset="-122"/>
              </a:rPr>
              <a:t>     功能：将</a:t>
            </a:r>
            <a:r>
              <a:rPr lang="en-US" altLang="zh-CN" sz="2400" b="1" dirty="0">
                <a:solidFill>
                  <a:srgbClr val="40458C"/>
                </a:solidFill>
                <a:latin typeface="Times New Roman" pitchFamily="18" charset="0"/>
                <a:ea typeface="宋体" pitchFamily="2" charset="-122"/>
              </a:rPr>
              <a:t>$</a:t>
            </a:r>
            <a:r>
              <a:rPr lang="zh-CN" altLang="en-US" sz="2400" b="1" dirty="0">
                <a:solidFill>
                  <a:srgbClr val="40458C"/>
                </a:solidFill>
                <a:latin typeface="Times New Roman" pitchFamily="18" charset="0"/>
                <a:ea typeface="宋体" pitchFamily="2" charset="-122"/>
              </a:rPr>
              <a:t>置为数值表达式的值。</a:t>
            </a:r>
          </a:p>
          <a:p>
            <a:pPr>
              <a:lnSpc>
                <a:spcPct val="125000"/>
              </a:lnSpc>
            </a:pPr>
            <a:r>
              <a:rPr lang="zh-CN" altLang="en-US" sz="2400" b="1" dirty="0">
                <a:solidFill>
                  <a:srgbClr val="40458C"/>
                </a:solidFill>
                <a:latin typeface="Times New Roman" pitchFamily="18" charset="0"/>
                <a:ea typeface="宋体" pitchFamily="2" charset="-122"/>
              </a:rPr>
              <a:t>     例：    </a:t>
            </a:r>
            <a:r>
              <a:rPr lang="en-US" altLang="zh-CN" sz="2400" b="1" dirty="0">
                <a:solidFill>
                  <a:srgbClr val="40458C"/>
                </a:solidFill>
                <a:latin typeface="Times New Roman" pitchFamily="18" charset="0"/>
                <a:ea typeface="宋体" pitchFamily="2" charset="-122"/>
              </a:rPr>
              <a:t>org  $+5   ; </a:t>
            </a:r>
          </a:p>
          <a:p>
            <a:pPr>
              <a:lnSpc>
                <a:spcPct val="125000"/>
              </a:lnSpc>
            </a:pPr>
            <a:r>
              <a:rPr lang="en-US" altLang="zh-CN" sz="2400" b="1" dirty="0">
                <a:solidFill>
                  <a:srgbClr val="40458C"/>
                </a:solidFill>
                <a:latin typeface="Times New Roman" pitchFamily="18" charset="0"/>
                <a:ea typeface="宋体" pitchFamily="2" charset="-122"/>
              </a:rPr>
              <a:t>                 </a:t>
            </a:r>
            <a:r>
              <a:rPr lang="zh-CN" altLang="en-US" sz="2400" b="1" dirty="0">
                <a:solidFill>
                  <a:srgbClr val="40458C"/>
                </a:solidFill>
                <a:latin typeface="Times New Roman" pitchFamily="18" charset="0"/>
                <a:ea typeface="宋体" pitchFamily="2" charset="-122"/>
              </a:rPr>
              <a:t>在上一个变量空间分配后，空出</a:t>
            </a:r>
            <a:r>
              <a:rPr lang="en-US" altLang="zh-CN" sz="2400" b="1" dirty="0">
                <a:solidFill>
                  <a:srgbClr val="40458C"/>
                </a:solidFill>
                <a:latin typeface="Times New Roman" pitchFamily="18" charset="0"/>
                <a:ea typeface="宋体" pitchFamily="2" charset="-122"/>
              </a:rPr>
              <a:t>5</a:t>
            </a:r>
            <a:r>
              <a:rPr lang="zh-CN" altLang="en-US" sz="2400" b="1" dirty="0">
                <a:solidFill>
                  <a:srgbClr val="40458C"/>
                </a:solidFill>
                <a:latin typeface="Times New Roman" pitchFamily="18" charset="0"/>
                <a:ea typeface="宋体" pitchFamily="2" charset="-122"/>
              </a:rPr>
              <a:t>个字节。</a:t>
            </a:r>
          </a:p>
          <a:p>
            <a:pPr>
              <a:lnSpc>
                <a:spcPct val="125000"/>
              </a:lnSpc>
            </a:pPr>
            <a:endParaRPr lang="en-US" altLang="zh-CN" sz="2400" b="1" dirty="0">
              <a:solidFill>
                <a:srgbClr val="40458C"/>
              </a:solidFill>
              <a:latin typeface="Times New Roman" pitchFamily="18" charset="0"/>
              <a:ea typeface="宋体" pitchFamily="2" charset="-122"/>
            </a:endParaRPr>
          </a:p>
          <a:p>
            <a:pPr marL="342900" indent="-342900">
              <a:lnSpc>
                <a:spcPct val="125000"/>
              </a:lnSpc>
              <a:buFont typeface="Wingdings" panose="05000000000000000000" pitchFamily="2" charset="2"/>
              <a:buChar char="n"/>
            </a:pPr>
            <a:r>
              <a:rPr lang="zh-CN" altLang="en-US" sz="2400" b="1" dirty="0">
                <a:solidFill>
                  <a:srgbClr val="40458C"/>
                </a:solidFill>
                <a:latin typeface="Times New Roman" pitchFamily="18" charset="0"/>
                <a:ea typeface="宋体" pitchFamily="2" charset="-122"/>
              </a:rPr>
              <a:t>使用伪指令 </a:t>
            </a:r>
            <a:r>
              <a:rPr lang="en-US" altLang="zh-CN" sz="2400" b="1" dirty="0">
                <a:solidFill>
                  <a:srgbClr val="40458C"/>
                </a:solidFill>
                <a:latin typeface="Times New Roman" pitchFamily="18" charset="0"/>
                <a:ea typeface="宋体" pitchFamily="2" charset="-122"/>
              </a:rPr>
              <a:t>even</a:t>
            </a:r>
            <a:r>
              <a:rPr lang="zh-CN" altLang="en-US" sz="2400" b="1" dirty="0">
                <a:solidFill>
                  <a:srgbClr val="40458C"/>
                </a:solidFill>
                <a:latin typeface="Times New Roman" pitchFamily="18" charset="0"/>
                <a:ea typeface="宋体" pitchFamily="2" charset="-122"/>
              </a:rPr>
              <a:t>、</a:t>
            </a:r>
            <a:r>
              <a:rPr lang="en-US" altLang="zh-CN" sz="2400" b="1" dirty="0">
                <a:solidFill>
                  <a:srgbClr val="40458C"/>
                </a:solidFill>
                <a:latin typeface="Times New Roman" pitchFamily="18" charset="0"/>
                <a:ea typeface="宋体" pitchFamily="2" charset="-122"/>
              </a:rPr>
              <a:t>align</a:t>
            </a:r>
            <a:r>
              <a:rPr lang="zh-CN" altLang="en-US" sz="2400" b="1" dirty="0">
                <a:solidFill>
                  <a:srgbClr val="40458C"/>
                </a:solidFill>
                <a:latin typeface="Times New Roman" pitchFamily="18" charset="0"/>
                <a:ea typeface="宋体" pitchFamily="2" charset="-122"/>
              </a:rPr>
              <a:t>，来指定下一个变量的起始地址的对齐特性，其本质是修改</a:t>
            </a:r>
            <a:r>
              <a:rPr lang="en-US" altLang="zh-CN" sz="2400" b="1" dirty="0">
                <a:solidFill>
                  <a:srgbClr val="40458C"/>
                </a:solidFill>
                <a:latin typeface="Times New Roman" pitchFamily="18" charset="0"/>
                <a:ea typeface="宋体" pitchFamily="2" charset="-122"/>
              </a:rPr>
              <a:t>$</a:t>
            </a:r>
            <a:r>
              <a:rPr lang="zh-CN" altLang="en-US" sz="2400" b="1" dirty="0">
                <a:solidFill>
                  <a:srgbClr val="40458C"/>
                </a:solidFill>
                <a:latin typeface="Times New Roman" pitchFamily="18" charset="0"/>
                <a:ea typeface="宋体" pitchFamily="2" charset="-122"/>
              </a:rPr>
              <a:t>的值。</a:t>
            </a:r>
            <a:endParaRPr lang="en-US" altLang="zh-CN" sz="2400" b="1" dirty="0">
              <a:solidFill>
                <a:srgbClr val="40458C"/>
              </a:solidFill>
              <a:latin typeface="Times New Roman" pitchFamily="18" charset="0"/>
              <a:ea typeface="宋体" pitchFamily="2" charset="-122"/>
            </a:endParaRPr>
          </a:p>
          <a:p>
            <a:pPr marL="342900" indent="-342900">
              <a:lnSpc>
                <a:spcPct val="125000"/>
              </a:lnSpc>
              <a:buFont typeface="Wingdings" panose="05000000000000000000" pitchFamily="2" charset="2"/>
              <a:buChar char="n"/>
            </a:pPr>
            <a:r>
              <a:rPr lang="en-US" altLang="zh-CN" sz="2400" b="1" dirty="0">
                <a:solidFill>
                  <a:srgbClr val="40458C"/>
                </a:solidFill>
                <a:latin typeface="Times New Roman" pitchFamily="18" charset="0"/>
                <a:ea typeface="宋体" pitchFamily="2" charset="-122"/>
              </a:rPr>
              <a:t>even</a:t>
            </a:r>
            <a:r>
              <a:rPr lang="zh-CN" altLang="en-US" sz="2400" b="1" dirty="0">
                <a:solidFill>
                  <a:srgbClr val="40458C"/>
                </a:solidFill>
                <a:latin typeface="Times New Roman" pitchFamily="18" charset="0"/>
                <a:ea typeface="宋体" pitchFamily="2" charset="-122"/>
              </a:rPr>
              <a:t>是使</a:t>
            </a:r>
            <a:r>
              <a:rPr lang="en-US" altLang="zh-CN" sz="2400" b="1" dirty="0">
                <a:solidFill>
                  <a:srgbClr val="40458C"/>
                </a:solidFill>
                <a:latin typeface="Times New Roman" pitchFamily="18" charset="0"/>
                <a:ea typeface="宋体" pitchFamily="2" charset="-122"/>
              </a:rPr>
              <a:t>$</a:t>
            </a:r>
            <a:r>
              <a:rPr lang="zh-CN" altLang="en-US" sz="2400" b="1" dirty="0">
                <a:solidFill>
                  <a:srgbClr val="40458C"/>
                </a:solidFill>
                <a:latin typeface="Times New Roman" pitchFamily="18" charset="0"/>
                <a:ea typeface="宋体" pitchFamily="2" charset="-122"/>
              </a:rPr>
              <a:t>变成大于等于原</a:t>
            </a:r>
            <a:r>
              <a:rPr lang="en-US" altLang="zh-CN" sz="2400" b="1" dirty="0">
                <a:solidFill>
                  <a:srgbClr val="40458C"/>
                </a:solidFill>
                <a:latin typeface="Times New Roman" pitchFamily="18" charset="0"/>
                <a:ea typeface="宋体" pitchFamily="2" charset="-122"/>
              </a:rPr>
              <a:t>$</a:t>
            </a:r>
            <a:r>
              <a:rPr lang="zh-CN" altLang="en-US" sz="2400" b="1" dirty="0">
                <a:solidFill>
                  <a:srgbClr val="40458C"/>
                </a:solidFill>
                <a:latin typeface="Times New Roman" pitchFamily="18" charset="0"/>
                <a:ea typeface="宋体" pitchFamily="2" charset="-122"/>
              </a:rPr>
              <a:t>的最小偶数。</a:t>
            </a:r>
            <a:endParaRPr lang="en-US" altLang="zh-CN" sz="2400" b="1" dirty="0">
              <a:solidFill>
                <a:srgbClr val="40458C"/>
              </a:solidFill>
              <a:latin typeface="Times New Roman" pitchFamily="18" charset="0"/>
              <a:ea typeface="宋体" pitchFamily="2" charset="-122"/>
            </a:endParaRPr>
          </a:p>
          <a:p>
            <a:pPr marL="342900" indent="-342900">
              <a:lnSpc>
                <a:spcPct val="125000"/>
              </a:lnSpc>
              <a:buFont typeface="Wingdings" panose="05000000000000000000" pitchFamily="2" charset="2"/>
              <a:buChar char="n"/>
            </a:pPr>
            <a:r>
              <a:rPr lang="en-US" altLang="zh-CN" sz="2400" b="1" dirty="0">
                <a:solidFill>
                  <a:srgbClr val="40458C"/>
                </a:solidFill>
                <a:latin typeface="Times New Roman" pitchFamily="18" charset="0"/>
                <a:ea typeface="宋体" pitchFamily="2" charset="-122"/>
              </a:rPr>
              <a:t>align </a:t>
            </a:r>
            <a:r>
              <a:rPr lang="zh-CN" altLang="en-US" sz="2400" b="1" dirty="0">
                <a:solidFill>
                  <a:srgbClr val="40458C"/>
                </a:solidFill>
                <a:latin typeface="Times New Roman" pitchFamily="18" charset="0"/>
                <a:ea typeface="宋体" pitchFamily="2" charset="-122"/>
              </a:rPr>
              <a:t>后面跟</a:t>
            </a:r>
            <a:r>
              <a:rPr lang="en-US" altLang="zh-CN" sz="2400" b="1" dirty="0">
                <a:solidFill>
                  <a:srgbClr val="40458C"/>
                </a:solidFill>
                <a:latin typeface="Times New Roman" pitchFamily="18" charset="0"/>
                <a:ea typeface="宋体" pitchFamily="2" charset="-122"/>
              </a:rPr>
              <a:t>1</a:t>
            </a:r>
            <a:r>
              <a:rPr lang="zh-CN" altLang="en-US" sz="2400" b="1" dirty="0">
                <a:solidFill>
                  <a:srgbClr val="40458C"/>
                </a:solidFill>
                <a:latin typeface="Times New Roman" pitchFamily="18" charset="0"/>
                <a:ea typeface="宋体" pitchFamily="2" charset="-122"/>
              </a:rPr>
              <a:t>、</a:t>
            </a:r>
            <a:r>
              <a:rPr lang="en-US" altLang="zh-CN" sz="2400" b="1" dirty="0">
                <a:solidFill>
                  <a:srgbClr val="40458C"/>
                </a:solidFill>
                <a:latin typeface="Times New Roman" pitchFamily="18" charset="0"/>
                <a:ea typeface="宋体" pitchFamily="2" charset="-122"/>
              </a:rPr>
              <a:t>2</a:t>
            </a:r>
            <a:r>
              <a:rPr lang="zh-CN" altLang="en-US" sz="2400" b="1" dirty="0">
                <a:solidFill>
                  <a:srgbClr val="40458C"/>
                </a:solidFill>
                <a:latin typeface="Times New Roman" pitchFamily="18" charset="0"/>
                <a:ea typeface="宋体" pitchFamily="2" charset="-122"/>
              </a:rPr>
              <a:t>、</a:t>
            </a:r>
            <a:r>
              <a:rPr lang="en-US" altLang="zh-CN" sz="2400" b="1" dirty="0">
                <a:solidFill>
                  <a:srgbClr val="40458C"/>
                </a:solidFill>
                <a:latin typeface="Times New Roman" pitchFamily="18" charset="0"/>
                <a:ea typeface="宋体" pitchFamily="2" charset="-122"/>
              </a:rPr>
              <a:t>4</a:t>
            </a:r>
            <a:r>
              <a:rPr lang="zh-CN" altLang="en-US" sz="2400" b="1" dirty="0">
                <a:solidFill>
                  <a:srgbClr val="40458C"/>
                </a:solidFill>
                <a:latin typeface="Times New Roman" pitchFamily="18" charset="0"/>
                <a:ea typeface="宋体" pitchFamily="2" charset="-122"/>
              </a:rPr>
              <a:t>、</a:t>
            </a:r>
            <a:r>
              <a:rPr lang="en-US" altLang="zh-CN" sz="2400" b="1" dirty="0">
                <a:solidFill>
                  <a:srgbClr val="40458C"/>
                </a:solidFill>
                <a:latin typeface="Times New Roman" pitchFamily="18" charset="0"/>
                <a:ea typeface="宋体" pitchFamily="2" charset="-122"/>
              </a:rPr>
              <a:t>8</a:t>
            </a:r>
            <a:r>
              <a:rPr lang="zh-CN" altLang="en-US" sz="2400" b="1" dirty="0">
                <a:solidFill>
                  <a:srgbClr val="40458C"/>
                </a:solidFill>
                <a:latin typeface="Times New Roman" pitchFamily="18" charset="0"/>
                <a:ea typeface="宋体" pitchFamily="2" charset="-122"/>
              </a:rPr>
              <a:t>、</a:t>
            </a:r>
            <a:r>
              <a:rPr lang="en-US" altLang="zh-CN" sz="2400" b="1" dirty="0">
                <a:solidFill>
                  <a:srgbClr val="40458C"/>
                </a:solidFill>
                <a:latin typeface="Times New Roman" pitchFamily="18" charset="0"/>
                <a:ea typeface="宋体" pitchFamily="2" charset="-122"/>
              </a:rPr>
              <a:t>16</a:t>
            </a:r>
            <a:r>
              <a:rPr lang="zh-CN" altLang="en-US" sz="2400" b="1" dirty="0">
                <a:solidFill>
                  <a:srgbClr val="40458C"/>
                </a:solidFill>
                <a:latin typeface="Times New Roman" pitchFamily="18" charset="0"/>
                <a:ea typeface="宋体" pitchFamily="2" charset="-122"/>
              </a:rPr>
              <a:t>等数，使得</a:t>
            </a:r>
            <a:r>
              <a:rPr lang="en-US" altLang="zh-CN" sz="2400" b="1" dirty="0">
                <a:solidFill>
                  <a:srgbClr val="40458C"/>
                </a:solidFill>
                <a:latin typeface="Times New Roman" pitchFamily="18" charset="0"/>
                <a:ea typeface="宋体" pitchFamily="2" charset="-122"/>
              </a:rPr>
              <a:t>$</a:t>
            </a:r>
            <a:r>
              <a:rPr lang="zh-CN" altLang="en-US" sz="2400" b="1" dirty="0">
                <a:solidFill>
                  <a:srgbClr val="40458C"/>
                </a:solidFill>
                <a:latin typeface="Times New Roman" pitchFamily="18" charset="0"/>
                <a:ea typeface="宋体" pitchFamily="2" charset="-122"/>
              </a:rPr>
              <a:t>变成不小于原</a:t>
            </a:r>
            <a:r>
              <a:rPr lang="en-US" altLang="zh-CN" sz="2400" b="1" dirty="0">
                <a:solidFill>
                  <a:srgbClr val="40458C"/>
                </a:solidFill>
                <a:latin typeface="Times New Roman" pitchFamily="18" charset="0"/>
                <a:ea typeface="宋体" pitchFamily="2" charset="-122"/>
              </a:rPr>
              <a:t>$</a:t>
            </a:r>
            <a:r>
              <a:rPr lang="zh-CN" altLang="en-US" sz="2400" b="1" dirty="0">
                <a:solidFill>
                  <a:srgbClr val="40458C"/>
                </a:solidFill>
                <a:latin typeface="Times New Roman" pitchFamily="18" charset="0"/>
                <a:ea typeface="宋体" pitchFamily="2" charset="-122"/>
              </a:rPr>
              <a:t>且能被</a:t>
            </a:r>
            <a:r>
              <a:rPr lang="en-US" altLang="zh-CN" sz="2400" b="1" dirty="0">
                <a:solidFill>
                  <a:srgbClr val="40458C"/>
                </a:solidFill>
                <a:latin typeface="Times New Roman" pitchFamily="18" charset="0"/>
                <a:ea typeface="宋体" pitchFamily="2" charset="-122"/>
              </a:rPr>
              <a:t>1</a:t>
            </a:r>
            <a:r>
              <a:rPr lang="zh-CN" altLang="en-US" sz="2400" b="1" dirty="0">
                <a:solidFill>
                  <a:srgbClr val="40458C"/>
                </a:solidFill>
                <a:latin typeface="Times New Roman" pitchFamily="18" charset="0"/>
                <a:ea typeface="宋体" pitchFamily="2" charset="-122"/>
              </a:rPr>
              <a:t>、</a:t>
            </a:r>
            <a:r>
              <a:rPr lang="en-US" altLang="zh-CN" sz="2400" b="1" dirty="0">
                <a:solidFill>
                  <a:srgbClr val="40458C"/>
                </a:solidFill>
                <a:latin typeface="Times New Roman" pitchFamily="18" charset="0"/>
                <a:ea typeface="宋体" pitchFamily="2" charset="-122"/>
              </a:rPr>
              <a:t>2</a:t>
            </a:r>
            <a:r>
              <a:rPr lang="zh-CN" altLang="en-US" sz="2400" b="1" dirty="0">
                <a:solidFill>
                  <a:srgbClr val="40458C"/>
                </a:solidFill>
                <a:latin typeface="Times New Roman" pitchFamily="18" charset="0"/>
                <a:ea typeface="宋体" pitchFamily="2" charset="-122"/>
              </a:rPr>
              <a:t>、</a:t>
            </a:r>
            <a:r>
              <a:rPr lang="en-US" altLang="zh-CN" sz="2400" b="1" dirty="0">
                <a:solidFill>
                  <a:srgbClr val="40458C"/>
                </a:solidFill>
                <a:latin typeface="Times New Roman" pitchFamily="18" charset="0"/>
                <a:ea typeface="宋体" pitchFamily="2" charset="-122"/>
              </a:rPr>
              <a:t>4</a:t>
            </a:r>
            <a:r>
              <a:rPr lang="zh-CN" altLang="en-US" sz="2400" b="1" dirty="0">
                <a:solidFill>
                  <a:srgbClr val="40458C"/>
                </a:solidFill>
                <a:latin typeface="Times New Roman" pitchFamily="18" charset="0"/>
                <a:ea typeface="宋体" pitchFamily="2" charset="-122"/>
              </a:rPr>
              <a:t>、</a:t>
            </a:r>
            <a:r>
              <a:rPr lang="en-US" altLang="zh-CN" sz="2400" b="1" dirty="0">
                <a:solidFill>
                  <a:srgbClr val="40458C"/>
                </a:solidFill>
                <a:latin typeface="Times New Roman" pitchFamily="18" charset="0"/>
                <a:ea typeface="宋体" pitchFamily="2" charset="-122"/>
              </a:rPr>
              <a:t>8</a:t>
            </a:r>
            <a:r>
              <a:rPr lang="zh-CN" altLang="en-US" sz="2400" b="1" dirty="0">
                <a:solidFill>
                  <a:srgbClr val="40458C"/>
                </a:solidFill>
                <a:latin typeface="Times New Roman" pitchFamily="18" charset="0"/>
                <a:ea typeface="宋体" pitchFamily="2" charset="-122"/>
              </a:rPr>
              <a:t>、</a:t>
            </a:r>
            <a:r>
              <a:rPr lang="en-US" altLang="zh-CN" sz="2400" b="1" dirty="0">
                <a:solidFill>
                  <a:srgbClr val="40458C"/>
                </a:solidFill>
                <a:latin typeface="Times New Roman" pitchFamily="18" charset="0"/>
                <a:ea typeface="宋体" pitchFamily="2" charset="-122"/>
              </a:rPr>
              <a:t>16</a:t>
            </a:r>
            <a:r>
              <a:rPr lang="zh-CN" altLang="en-US" sz="2400" b="1" dirty="0">
                <a:solidFill>
                  <a:srgbClr val="40458C"/>
                </a:solidFill>
                <a:latin typeface="Times New Roman" pitchFamily="18" charset="0"/>
                <a:ea typeface="宋体" pitchFamily="2" charset="-122"/>
              </a:rPr>
              <a:t>整除的数。</a:t>
            </a:r>
          </a:p>
        </p:txBody>
      </p:sp>
    </p:spTree>
    <p:extLst>
      <p:ext uri="{BB962C8B-B14F-4D97-AF65-F5344CB8AC3E}">
        <p14:creationId xmlns:p14="http://schemas.microsoft.com/office/powerpoint/2010/main" val="3652436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sp>
        <p:nvSpPr>
          <p:cNvPr id="4" name="文本框 3">
            <a:extLst>
              <a:ext uri="{FF2B5EF4-FFF2-40B4-BE49-F238E27FC236}">
                <a16:creationId xmlns:a16="http://schemas.microsoft.com/office/drawing/2014/main" id="{2918A330-D54B-4993-B43D-E378D7499837}"/>
              </a:ext>
            </a:extLst>
          </p:cNvPr>
          <p:cNvSpPr txBox="1"/>
          <p:nvPr/>
        </p:nvSpPr>
        <p:spPr>
          <a:xfrm>
            <a:off x="549297" y="1412776"/>
            <a:ext cx="3446639" cy="5324535"/>
          </a:xfrm>
          <a:prstGeom prst="rect">
            <a:avLst/>
          </a:prstGeom>
          <a:noFill/>
        </p:spPr>
        <p:txBody>
          <a:bodyPr wrap="square">
            <a:spAutoFit/>
          </a:bodyPr>
          <a:lstStyle/>
          <a:p>
            <a:r>
              <a:rPr lang="en-US" altLang="zh-CN" sz="2000" b="1" dirty="0">
                <a:solidFill>
                  <a:srgbClr val="40458C"/>
                </a:solidFill>
                <a:latin typeface="Times New Roman" pitchFamily="18" charset="0"/>
                <a:ea typeface="宋体" pitchFamily="2" charset="-122"/>
              </a:rPr>
              <a:t>.686P</a:t>
            </a:r>
          </a:p>
          <a:p>
            <a:r>
              <a:rPr lang="en-US" altLang="zh-CN" sz="2000" b="1" dirty="0">
                <a:solidFill>
                  <a:srgbClr val="40458C"/>
                </a:solidFill>
                <a:latin typeface="Times New Roman" pitchFamily="18" charset="0"/>
                <a:ea typeface="宋体" pitchFamily="2" charset="-122"/>
              </a:rPr>
              <a:t>.model flat, </a:t>
            </a:r>
            <a:r>
              <a:rPr lang="en-US" altLang="zh-CN" sz="2000" b="1" dirty="0" err="1">
                <a:solidFill>
                  <a:srgbClr val="40458C"/>
                </a:solidFill>
                <a:latin typeface="Times New Roman" pitchFamily="18" charset="0"/>
                <a:ea typeface="宋体" pitchFamily="2" charset="-122"/>
              </a:rPr>
              <a:t>stdcall</a:t>
            </a:r>
            <a:endParaRPr lang="en-US" altLang="zh-CN" sz="2000" b="1" dirty="0">
              <a:solidFill>
                <a:srgbClr val="40458C"/>
              </a:solidFill>
              <a:latin typeface="Times New Roman" pitchFamily="18" charset="0"/>
              <a:ea typeface="宋体" pitchFamily="2" charset="-122"/>
            </a:endParaRPr>
          </a:p>
          <a:p>
            <a:r>
              <a:rPr lang="en-US" altLang="zh-CN" sz="2000" b="1" dirty="0">
                <a:solidFill>
                  <a:srgbClr val="40458C"/>
                </a:solidFill>
                <a:latin typeface="Times New Roman" pitchFamily="18" charset="0"/>
                <a:ea typeface="宋体" pitchFamily="2" charset="-122"/>
              </a:rPr>
              <a:t>  </a:t>
            </a:r>
            <a:r>
              <a:rPr lang="en-US" altLang="zh-CN" sz="2000" b="1" dirty="0" err="1">
                <a:solidFill>
                  <a:srgbClr val="40458C"/>
                </a:solidFill>
                <a:latin typeface="Times New Roman" pitchFamily="18" charset="0"/>
                <a:ea typeface="宋体" pitchFamily="2" charset="-122"/>
              </a:rPr>
              <a:t>ExitProcess</a:t>
            </a:r>
            <a:r>
              <a:rPr lang="en-US" altLang="zh-CN" sz="2000" b="1" dirty="0">
                <a:solidFill>
                  <a:srgbClr val="40458C"/>
                </a:solidFill>
                <a:latin typeface="Times New Roman" pitchFamily="18" charset="0"/>
                <a:ea typeface="宋体" pitchFamily="2" charset="-122"/>
              </a:rPr>
              <a:t> proto  :</a:t>
            </a:r>
            <a:r>
              <a:rPr lang="en-US" altLang="zh-CN" sz="2000" b="1" dirty="0" err="1">
                <a:solidFill>
                  <a:srgbClr val="40458C"/>
                </a:solidFill>
                <a:latin typeface="Times New Roman" pitchFamily="18" charset="0"/>
                <a:ea typeface="宋体" pitchFamily="2" charset="-122"/>
              </a:rPr>
              <a:t>dword</a:t>
            </a:r>
            <a:endParaRPr lang="en-US" altLang="zh-CN" sz="2000" b="1" dirty="0">
              <a:solidFill>
                <a:srgbClr val="40458C"/>
              </a:solidFill>
              <a:latin typeface="Times New Roman" pitchFamily="18" charset="0"/>
              <a:ea typeface="宋体" pitchFamily="2" charset="-122"/>
            </a:endParaRPr>
          </a:p>
          <a:p>
            <a:r>
              <a:rPr lang="en-US" altLang="zh-CN" sz="2000" b="1" dirty="0">
                <a:solidFill>
                  <a:srgbClr val="40458C"/>
                </a:solidFill>
                <a:latin typeface="Times New Roman" pitchFamily="18" charset="0"/>
                <a:ea typeface="宋体" pitchFamily="2" charset="-122"/>
              </a:rPr>
              <a:t>  </a:t>
            </a:r>
            <a:r>
              <a:rPr lang="en-US" altLang="zh-CN" sz="2000" b="1" dirty="0" err="1">
                <a:solidFill>
                  <a:srgbClr val="40458C"/>
                </a:solidFill>
                <a:latin typeface="Times New Roman" pitchFamily="18" charset="0"/>
                <a:ea typeface="宋体" pitchFamily="2" charset="-122"/>
              </a:rPr>
              <a:t>includelib</a:t>
            </a:r>
            <a:r>
              <a:rPr lang="en-US" altLang="zh-CN" sz="2000" b="1" dirty="0">
                <a:solidFill>
                  <a:srgbClr val="40458C"/>
                </a:solidFill>
                <a:latin typeface="Times New Roman" pitchFamily="18" charset="0"/>
                <a:ea typeface="宋体" pitchFamily="2" charset="-122"/>
              </a:rPr>
              <a:t>  kernel32.lib</a:t>
            </a:r>
          </a:p>
          <a:p>
            <a:r>
              <a:rPr lang="en-US" altLang="zh-CN" sz="2000" b="1" dirty="0">
                <a:solidFill>
                  <a:srgbClr val="40458C"/>
                </a:solidFill>
                <a:latin typeface="Times New Roman" pitchFamily="18" charset="0"/>
                <a:ea typeface="宋体" pitchFamily="2" charset="-122"/>
              </a:rPr>
              <a:t>.data</a:t>
            </a:r>
          </a:p>
          <a:p>
            <a:r>
              <a:rPr lang="en-US" altLang="zh-CN" sz="2000" b="1" dirty="0">
                <a:solidFill>
                  <a:srgbClr val="40458C"/>
                </a:solidFill>
                <a:latin typeface="Times New Roman" pitchFamily="18" charset="0"/>
                <a:ea typeface="宋体" pitchFamily="2" charset="-122"/>
              </a:rPr>
              <a:t>  x  </a:t>
            </a:r>
            <a:r>
              <a:rPr lang="en-US" altLang="zh-CN" sz="2000" b="1" dirty="0" err="1">
                <a:solidFill>
                  <a:srgbClr val="40458C"/>
                </a:solidFill>
                <a:latin typeface="Times New Roman" pitchFamily="18" charset="0"/>
                <a:ea typeface="宋体" pitchFamily="2" charset="-122"/>
              </a:rPr>
              <a:t>db</a:t>
            </a:r>
            <a:r>
              <a:rPr lang="en-US" altLang="zh-CN" sz="2000" b="1" dirty="0">
                <a:solidFill>
                  <a:srgbClr val="40458C"/>
                </a:solidFill>
                <a:latin typeface="Times New Roman" pitchFamily="18" charset="0"/>
                <a:ea typeface="宋体" pitchFamily="2" charset="-122"/>
              </a:rPr>
              <a:t>  10, 20, 30</a:t>
            </a:r>
          </a:p>
          <a:p>
            <a:r>
              <a:rPr lang="en-US" altLang="zh-CN" sz="2000" b="1" dirty="0">
                <a:solidFill>
                  <a:srgbClr val="40458C"/>
                </a:solidFill>
                <a:latin typeface="Times New Roman" pitchFamily="18" charset="0"/>
                <a:ea typeface="宋体" pitchFamily="2" charset="-122"/>
              </a:rPr>
              <a:t>  y  </a:t>
            </a:r>
            <a:r>
              <a:rPr lang="en-US" altLang="zh-CN" sz="2000" b="1" dirty="0" err="1">
                <a:solidFill>
                  <a:srgbClr val="40458C"/>
                </a:solidFill>
                <a:latin typeface="Times New Roman" pitchFamily="18" charset="0"/>
                <a:ea typeface="宋体" pitchFamily="2" charset="-122"/>
              </a:rPr>
              <a:t>dw</a:t>
            </a:r>
            <a:r>
              <a:rPr lang="en-US" altLang="zh-CN" sz="2000" b="1" dirty="0">
                <a:solidFill>
                  <a:srgbClr val="40458C"/>
                </a:solidFill>
                <a:latin typeface="Times New Roman" pitchFamily="18" charset="0"/>
                <a:ea typeface="宋体" pitchFamily="2" charset="-122"/>
              </a:rPr>
              <a:t>  10, 20, 30</a:t>
            </a:r>
          </a:p>
          <a:p>
            <a:r>
              <a:rPr lang="en-US" altLang="zh-CN" sz="2000" b="1" dirty="0">
                <a:solidFill>
                  <a:srgbClr val="40458C"/>
                </a:solidFill>
                <a:latin typeface="Times New Roman" pitchFamily="18" charset="0"/>
                <a:ea typeface="宋体" pitchFamily="2" charset="-122"/>
              </a:rPr>
              <a:t>  z  dd  10, 20, 30</a:t>
            </a:r>
          </a:p>
          <a:p>
            <a:r>
              <a:rPr lang="en-US" altLang="zh-CN" sz="2000" b="1" dirty="0">
                <a:solidFill>
                  <a:srgbClr val="40458C"/>
                </a:solidFill>
                <a:latin typeface="Times New Roman" pitchFamily="18" charset="0"/>
                <a:ea typeface="宋体" pitchFamily="2" charset="-122"/>
              </a:rPr>
              <a:t>  u  </a:t>
            </a:r>
            <a:r>
              <a:rPr lang="en-US" altLang="zh-CN" sz="2000" b="1" dirty="0" err="1">
                <a:solidFill>
                  <a:srgbClr val="40458C"/>
                </a:solidFill>
                <a:latin typeface="Times New Roman" pitchFamily="18" charset="0"/>
                <a:ea typeface="宋体" pitchFamily="2" charset="-122"/>
              </a:rPr>
              <a:t>db</a:t>
            </a:r>
            <a:r>
              <a:rPr lang="en-US" altLang="zh-CN" sz="2000" b="1" dirty="0">
                <a:solidFill>
                  <a:srgbClr val="40458C"/>
                </a:solidFill>
                <a:latin typeface="Times New Roman" pitchFamily="18" charset="0"/>
                <a:ea typeface="宋体" pitchFamily="2" charset="-122"/>
              </a:rPr>
              <a:t>  '12345'</a:t>
            </a:r>
          </a:p>
          <a:p>
            <a:r>
              <a:rPr lang="en-US" altLang="zh-CN" sz="2000" b="1" dirty="0">
                <a:solidFill>
                  <a:srgbClr val="40458C"/>
                </a:solidFill>
                <a:latin typeface="Times New Roman" pitchFamily="18" charset="0"/>
                <a:ea typeface="宋体" pitchFamily="2" charset="-122"/>
              </a:rPr>
              <a:t>  </a:t>
            </a:r>
            <a:r>
              <a:rPr lang="en-US" altLang="zh-CN" sz="2000" b="1" dirty="0" err="1">
                <a:solidFill>
                  <a:srgbClr val="40458C"/>
                </a:solidFill>
                <a:latin typeface="Times New Roman" pitchFamily="18" charset="0"/>
                <a:ea typeface="宋体" pitchFamily="2" charset="-122"/>
              </a:rPr>
              <a:t>u_len</a:t>
            </a:r>
            <a:r>
              <a:rPr lang="en-US" altLang="zh-CN" sz="2000" b="1" dirty="0">
                <a:solidFill>
                  <a:srgbClr val="40458C"/>
                </a:solidFill>
                <a:latin typeface="Times New Roman" pitchFamily="18" charset="0"/>
                <a:ea typeface="宋体" pitchFamily="2" charset="-122"/>
              </a:rPr>
              <a:t>  = 5</a:t>
            </a:r>
          </a:p>
          <a:p>
            <a:r>
              <a:rPr lang="en-US" altLang="zh-CN" sz="2000" b="1" dirty="0">
                <a:solidFill>
                  <a:srgbClr val="40458C"/>
                </a:solidFill>
                <a:latin typeface="Times New Roman" pitchFamily="18" charset="0"/>
                <a:ea typeface="宋体" pitchFamily="2" charset="-122"/>
              </a:rPr>
              <a:t>  p  dd  x,  y</a:t>
            </a:r>
          </a:p>
          <a:p>
            <a:r>
              <a:rPr lang="en-US" altLang="zh-CN" sz="2000" b="1" dirty="0">
                <a:solidFill>
                  <a:srgbClr val="40458C"/>
                </a:solidFill>
                <a:latin typeface="Times New Roman" pitchFamily="18" charset="0"/>
                <a:ea typeface="宋体" pitchFamily="2" charset="-122"/>
              </a:rPr>
              <a:t>  q  </a:t>
            </a:r>
            <a:r>
              <a:rPr lang="en-US" altLang="zh-CN" sz="2000" b="1" dirty="0" err="1">
                <a:solidFill>
                  <a:srgbClr val="40458C"/>
                </a:solidFill>
                <a:latin typeface="Times New Roman" pitchFamily="18" charset="0"/>
                <a:ea typeface="宋体" pitchFamily="2" charset="-122"/>
              </a:rPr>
              <a:t>db</a:t>
            </a:r>
            <a:r>
              <a:rPr lang="en-US" altLang="zh-CN" sz="2000" b="1" dirty="0">
                <a:solidFill>
                  <a:srgbClr val="40458C"/>
                </a:solidFill>
                <a:latin typeface="Times New Roman" pitchFamily="18" charset="0"/>
                <a:ea typeface="宋体" pitchFamily="2" charset="-122"/>
              </a:rPr>
              <a:t>  2 dup (5), 3 dup (4)</a:t>
            </a:r>
          </a:p>
          <a:p>
            <a:r>
              <a:rPr lang="en-US" altLang="zh-CN" sz="2000" b="1" dirty="0">
                <a:solidFill>
                  <a:srgbClr val="40458C"/>
                </a:solidFill>
                <a:latin typeface="Times New Roman" pitchFamily="18" charset="0"/>
                <a:ea typeface="宋体" pitchFamily="2" charset="-122"/>
              </a:rPr>
              <a:t>.stack 200</a:t>
            </a:r>
          </a:p>
          <a:p>
            <a:r>
              <a:rPr lang="en-US" altLang="zh-CN" sz="2000" b="1" dirty="0">
                <a:solidFill>
                  <a:srgbClr val="40458C"/>
                </a:solidFill>
                <a:latin typeface="Times New Roman" pitchFamily="18" charset="0"/>
                <a:ea typeface="宋体" pitchFamily="2" charset="-122"/>
              </a:rPr>
              <a:t>.code</a:t>
            </a:r>
          </a:p>
          <a:p>
            <a:r>
              <a:rPr lang="en-US" altLang="zh-CN" sz="2000" b="1" dirty="0">
                <a:solidFill>
                  <a:srgbClr val="40458C"/>
                </a:solidFill>
                <a:latin typeface="Times New Roman" pitchFamily="18" charset="0"/>
                <a:ea typeface="宋体" pitchFamily="2" charset="-122"/>
              </a:rPr>
              <a:t> start:  </a:t>
            </a:r>
          </a:p>
          <a:p>
            <a:r>
              <a:rPr lang="en-US" altLang="zh-CN" sz="2000" b="1" dirty="0">
                <a:solidFill>
                  <a:srgbClr val="40458C"/>
                </a:solidFill>
                <a:latin typeface="Times New Roman" pitchFamily="18" charset="0"/>
                <a:ea typeface="宋体" pitchFamily="2" charset="-122"/>
              </a:rPr>
              <a:t>    invoke </a:t>
            </a:r>
            <a:r>
              <a:rPr lang="en-US" altLang="zh-CN" sz="2000" b="1" dirty="0" err="1">
                <a:solidFill>
                  <a:srgbClr val="40458C"/>
                </a:solidFill>
                <a:latin typeface="Times New Roman" pitchFamily="18" charset="0"/>
                <a:ea typeface="宋体" pitchFamily="2" charset="-122"/>
              </a:rPr>
              <a:t>ExitProcess</a:t>
            </a:r>
            <a:r>
              <a:rPr lang="en-US" altLang="zh-CN" sz="2000" b="1" dirty="0">
                <a:solidFill>
                  <a:srgbClr val="40458C"/>
                </a:solidFill>
                <a:latin typeface="Times New Roman" pitchFamily="18" charset="0"/>
                <a:ea typeface="宋体" pitchFamily="2" charset="-122"/>
              </a:rPr>
              <a:t>, 0</a:t>
            </a:r>
          </a:p>
          <a:p>
            <a:r>
              <a:rPr lang="en-US" altLang="zh-CN" sz="2000" b="1" dirty="0">
                <a:solidFill>
                  <a:srgbClr val="40458C"/>
                </a:solidFill>
                <a:latin typeface="Times New Roman" pitchFamily="18" charset="0"/>
                <a:ea typeface="宋体" pitchFamily="2" charset="-122"/>
              </a:rPr>
              <a:t>end start</a:t>
            </a:r>
          </a:p>
        </p:txBody>
      </p:sp>
      <p:pic>
        <p:nvPicPr>
          <p:cNvPr id="5" name="图片 4">
            <a:extLst>
              <a:ext uri="{FF2B5EF4-FFF2-40B4-BE49-F238E27FC236}">
                <a16:creationId xmlns:a16="http://schemas.microsoft.com/office/drawing/2014/main" id="{2DAB33EA-3C3A-4F6D-8968-B5A01CCB256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2780928"/>
            <a:ext cx="5606879" cy="1944216"/>
          </a:xfrm>
          <a:prstGeom prst="rect">
            <a:avLst/>
          </a:prstGeom>
          <a:noFill/>
          <a:ln>
            <a:noFill/>
          </a:ln>
        </p:spPr>
      </p:pic>
    </p:spTree>
    <p:extLst>
      <p:ext uri="{BB962C8B-B14F-4D97-AF65-F5344CB8AC3E}">
        <p14:creationId xmlns:p14="http://schemas.microsoft.com/office/powerpoint/2010/main" val="1916123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3185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数据段定义</a:t>
            </a:r>
          </a:p>
        </p:txBody>
      </p:sp>
      <p:pic>
        <p:nvPicPr>
          <p:cNvPr id="4" name="图片 3">
            <a:extLst>
              <a:ext uri="{FF2B5EF4-FFF2-40B4-BE49-F238E27FC236}">
                <a16:creationId xmlns:a16="http://schemas.microsoft.com/office/drawing/2014/main" id="{6A0FE807-56AE-48C9-BF7E-7360E5615B13}"/>
              </a:ext>
            </a:extLst>
          </p:cNvPr>
          <p:cNvPicPr>
            <a:picLocks noChangeAspect="1"/>
          </p:cNvPicPr>
          <p:nvPr/>
        </p:nvPicPr>
        <p:blipFill>
          <a:blip r:embed="rId3"/>
          <a:stretch>
            <a:fillRect/>
          </a:stretch>
        </p:blipFill>
        <p:spPr>
          <a:xfrm>
            <a:off x="611560" y="1628800"/>
            <a:ext cx="6984776" cy="4737612"/>
          </a:xfrm>
          <a:prstGeom prst="rect">
            <a:avLst/>
          </a:prstGeom>
        </p:spPr>
      </p:pic>
    </p:spTree>
    <p:extLst>
      <p:ext uri="{BB962C8B-B14F-4D97-AF65-F5344CB8AC3E}">
        <p14:creationId xmlns:p14="http://schemas.microsoft.com/office/powerpoint/2010/main" val="502364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45704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3.5 </a:t>
            </a:r>
            <a:r>
              <a:rPr lang="zh-CN" altLang="en-US" sz="3600" b="1" dirty="0">
                <a:solidFill>
                  <a:schemeClr val="bg1"/>
                </a:solidFill>
                <a:latin typeface="Times New Roman" pitchFamily="18" charset="0"/>
              </a:rPr>
              <a:t>主存储器分段管理</a:t>
            </a:r>
          </a:p>
        </p:txBody>
      </p:sp>
      <p:sp>
        <p:nvSpPr>
          <p:cNvPr id="4" name="文本框 3">
            <a:extLst>
              <a:ext uri="{FF2B5EF4-FFF2-40B4-BE49-F238E27FC236}">
                <a16:creationId xmlns:a16="http://schemas.microsoft.com/office/drawing/2014/main" id="{B6341D48-6F1A-48F7-922C-5585FB26976A}"/>
              </a:ext>
            </a:extLst>
          </p:cNvPr>
          <p:cNvSpPr txBox="1"/>
          <p:nvPr/>
        </p:nvSpPr>
        <p:spPr>
          <a:xfrm>
            <a:off x="395536" y="1428849"/>
            <a:ext cx="8208912" cy="2792239"/>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zh-CN" altLang="en-US" sz="2400" b="1" dirty="0">
                <a:solidFill>
                  <a:srgbClr val="40458C"/>
                </a:solidFill>
                <a:latin typeface="Times New Roman" pitchFamily="18" charset="0"/>
                <a:ea typeface="宋体" pitchFamily="2" charset="-122"/>
              </a:rPr>
              <a:t>内存管理有两种模型：扁平内存模型和分段内存模型。</a:t>
            </a:r>
            <a:endParaRPr lang="en-US" altLang="zh-CN" sz="2400" b="1" dirty="0">
              <a:solidFill>
                <a:srgbClr val="40458C"/>
              </a:solidFill>
              <a:latin typeface="Times New Roman" pitchFamily="18" charset="0"/>
              <a:ea typeface="宋体" pitchFamily="2" charset="-122"/>
            </a:endParaRPr>
          </a:p>
          <a:p>
            <a:pPr marL="342900" indent="-342900">
              <a:lnSpc>
                <a:spcPct val="150000"/>
              </a:lnSpc>
              <a:buFont typeface="Wingdings" panose="05000000000000000000" pitchFamily="2" charset="2"/>
              <a:buChar char="n"/>
            </a:pPr>
            <a:r>
              <a:rPr lang="zh-CN" altLang="en-US" sz="2400" b="1" dirty="0">
                <a:solidFill>
                  <a:srgbClr val="40458C"/>
                </a:solidFill>
                <a:latin typeface="Times New Roman" pitchFamily="18" charset="0"/>
                <a:ea typeface="宋体" pitchFamily="2" charset="-122"/>
              </a:rPr>
              <a:t>在</a:t>
            </a:r>
            <a:r>
              <a:rPr lang="zh-CN" altLang="en-US" sz="2400" b="1" dirty="0">
                <a:solidFill>
                  <a:srgbClr val="FF0000"/>
                </a:solidFill>
                <a:latin typeface="Times New Roman" pitchFamily="18" charset="0"/>
                <a:ea typeface="宋体" pitchFamily="2" charset="-122"/>
              </a:rPr>
              <a:t>扁平内存模型</a:t>
            </a:r>
            <a:r>
              <a:rPr lang="zh-CN" altLang="en-US" sz="2400" b="1" dirty="0">
                <a:solidFill>
                  <a:srgbClr val="40458C"/>
                </a:solidFill>
                <a:latin typeface="Times New Roman" pitchFamily="18" charset="0"/>
                <a:ea typeface="宋体" pitchFamily="2" charset="-122"/>
              </a:rPr>
              <a:t>中，代码、数据、堆栈等全部放在同一个</a:t>
            </a:r>
            <a:r>
              <a:rPr lang="en-US" altLang="zh-CN" sz="2400" b="1" dirty="0">
                <a:solidFill>
                  <a:srgbClr val="40458C"/>
                </a:solidFill>
                <a:latin typeface="Times New Roman" pitchFamily="18" charset="0"/>
                <a:ea typeface="宋体" pitchFamily="2" charset="-122"/>
              </a:rPr>
              <a:t>4GB</a:t>
            </a:r>
            <a:r>
              <a:rPr lang="zh-CN" altLang="en-US" sz="2400" b="1" dirty="0">
                <a:solidFill>
                  <a:srgbClr val="40458C"/>
                </a:solidFill>
                <a:latin typeface="Times New Roman" pitchFamily="18" charset="0"/>
                <a:ea typeface="宋体" pitchFamily="2" charset="-122"/>
              </a:rPr>
              <a:t>的空间中。</a:t>
            </a:r>
            <a:endParaRPr lang="en-US" altLang="zh-CN" sz="2400" b="1" dirty="0">
              <a:solidFill>
                <a:srgbClr val="40458C"/>
              </a:solidFill>
              <a:latin typeface="Times New Roman" pitchFamily="18" charset="0"/>
              <a:ea typeface="宋体" pitchFamily="2" charset="-122"/>
            </a:endParaRPr>
          </a:p>
          <a:p>
            <a:pPr marL="342900" indent="-342900">
              <a:lnSpc>
                <a:spcPct val="150000"/>
              </a:lnSpc>
              <a:buFont typeface="Wingdings" panose="05000000000000000000" pitchFamily="2" charset="2"/>
              <a:buChar char="n"/>
            </a:pPr>
            <a:r>
              <a:rPr lang="zh-CN" altLang="en-US" sz="2400" b="1" dirty="0">
                <a:solidFill>
                  <a:srgbClr val="40458C"/>
                </a:solidFill>
                <a:latin typeface="Times New Roman" pitchFamily="18" charset="0"/>
                <a:ea typeface="宋体" pitchFamily="2" charset="-122"/>
              </a:rPr>
              <a:t>虽然代码、数据、堆栈放在同一个段中，但是在段的不同位置，仍然是分离的。</a:t>
            </a:r>
            <a:endParaRPr lang="en-US" altLang="zh-CN" sz="2400" b="1" dirty="0">
              <a:solidFill>
                <a:srgbClr val="40458C"/>
              </a:solidFill>
              <a:latin typeface="Times New Roman" pitchFamily="18" charset="0"/>
              <a:ea typeface="宋体" pitchFamily="2" charset="-122"/>
            </a:endParaRPr>
          </a:p>
        </p:txBody>
      </p:sp>
      <p:pic>
        <p:nvPicPr>
          <p:cNvPr id="6" name="图片 5">
            <a:extLst>
              <a:ext uri="{FF2B5EF4-FFF2-40B4-BE49-F238E27FC236}">
                <a16:creationId xmlns:a16="http://schemas.microsoft.com/office/drawing/2014/main" id="{383296A7-52EB-4FED-A946-08A9D37F95A1}"/>
              </a:ext>
            </a:extLst>
          </p:cNvPr>
          <p:cNvPicPr>
            <a:picLocks noChangeAspect="1"/>
          </p:cNvPicPr>
          <p:nvPr/>
        </p:nvPicPr>
        <p:blipFill>
          <a:blip r:embed="rId3"/>
          <a:stretch>
            <a:fillRect/>
          </a:stretch>
        </p:blipFill>
        <p:spPr>
          <a:xfrm>
            <a:off x="1259632" y="4198248"/>
            <a:ext cx="6498407" cy="2187147"/>
          </a:xfrm>
          <a:prstGeom prst="rect">
            <a:avLst/>
          </a:prstGeom>
        </p:spPr>
      </p:pic>
    </p:spTree>
    <p:extLst>
      <p:ext uri="{BB962C8B-B14F-4D97-AF65-F5344CB8AC3E}">
        <p14:creationId xmlns:p14="http://schemas.microsoft.com/office/powerpoint/2010/main" val="1904912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CDBC0863-C5F8-4451-9815-2B23B73DA9B4}"/>
              </a:ext>
            </a:extLst>
          </p:cNvPr>
          <p:cNvSpPr txBox="1">
            <a:spLocks noChangeArrowheads="1"/>
          </p:cNvSpPr>
          <p:nvPr/>
        </p:nvSpPr>
        <p:spPr bwMode="auto">
          <a:xfrm>
            <a:off x="539750" y="236538"/>
            <a:ext cx="45704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3.5 </a:t>
            </a:r>
            <a:r>
              <a:rPr lang="zh-CN" altLang="en-US" sz="3600" b="1" dirty="0">
                <a:solidFill>
                  <a:schemeClr val="bg1"/>
                </a:solidFill>
                <a:latin typeface="Times New Roman" pitchFamily="18" charset="0"/>
              </a:rPr>
              <a:t>主存储器分段管理</a:t>
            </a:r>
          </a:p>
        </p:txBody>
      </p:sp>
      <p:sp>
        <p:nvSpPr>
          <p:cNvPr id="4" name="文本框 3">
            <a:extLst>
              <a:ext uri="{FF2B5EF4-FFF2-40B4-BE49-F238E27FC236}">
                <a16:creationId xmlns:a16="http://schemas.microsoft.com/office/drawing/2014/main" id="{B6341D48-6F1A-48F7-922C-5585FB26976A}"/>
              </a:ext>
            </a:extLst>
          </p:cNvPr>
          <p:cNvSpPr txBox="1"/>
          <p:nvPr/>
        </p:nvSpPr>
        <p:spPr>
          <a:xfrm>
            <a:off x="395536" y="1428849"/>
            <a:ext cx="8208912" cy="1684244"/>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zh-CN" altLang="en-US" sz="2400" b="1" dirty="0">
                <a:solidFill>
                  <a:srgbClr val="40458C"/>
                </a:solidFill>
                <a:latin typeface="Times New Roman" pitchFamily="18" charset="0"/>
                <a:ea typeface="宋体" pitchFamily="2" charset="-122"/>
              </a:rPr>
              <a:t>内存管理有两种模型：扁平内存模型和分段内存模型。</a:t>
            </a:r>
            <a:endParaRPr lang="en-US" altLang="zh-CN" sz="2400" b="1" dirty="0">
              <a:solidFill>
                <a:srgbClr val="40458C"/>
              </a:solidFill>
              <a:latin typeface="Times New Roman" pitchFamily="18" charset="0"/>
              <a:ea typeface="宋体" pitchFamily="2" charset="-122"/>
            </a:endParaRPr>
          </a:p>
          <a:p>
            <a:pPr marL="342900" indent="-342900">
              <a:lnSpc>
                <a:spcPct val="150000"/>
              </a:lnSpc>
              <a:buFont typeface="Wingdings" panose="05000000000000000000" pitchFamily="2" charset="2"/>
              <a:buChar char="n"/>
            </a:pPr>
            <a:r>
              <a:rPr lang="zh-CN" altLang="en-US" sz="2400" b="1" dirty="0">
                <a:solidFill>
                  <a:srgbClr val="40458C"/>
                </a:solidFill>
                <a:latin typeface="Times New Roman" pitchFamily="18" charset="0"/>
                <a:ea typeface="宋体" pitchFamily="2" charset="-122"/>
              </a:rPr>
              <a:t>在</a:t>
            </a:r>
            <a:r>
              <a:rPr lang="zh-CN" altLang="en-US" sz="2400" b="1" dirty="0">
                <a:solidFill>
                  <a:srgbClr val="FF0000"/>
                </a:solidFill>
                <a:latin typeface="Times New Roman" pitchFamily="18" charset="0"/>
                <a:ea typeface="宋体" pitchFamily="2" charset="-122"/>
              </a:rPr>
              <a:t>分段内存模型</a:t>
            </a:r>
            <a:r>
              <a:rPr lang="zh-CN" altLang="en-US" sz="2400" b="1" dirty="0">
                <a:solidFill>
                  <a:srgbClr val="40458C"/>
                </a:solidFill>
                <a:latin typeface="Times New Roman" pitchFamily="18" charset="0"/>
                <a:ea typeface="宋体" pitchFamily="2" charset="-122"/>
              </a:rPr>
              <a:t>中，每个分段通常加载不同的分段选择器，以便每个段寄存器指向线性地址空间内的不同段。</a:t>
            </a:r>
            <a:endParaRPr lang="en-US" altLang="zh-CN" sz="2400" b="1" dirty="0">
              <a:solidFill>
                <a:srgbClr val="40458C"/>
              </a:solidFill>
              <a:latin typeface="Times New Roman" pitchFamily="18" charset="0"/>
              <a:ea typeface="宋体" pitchFamily="2" charset="-122"/>
            </a:endParaRPr>
          </a:p>
        </p:txBody>
      </p:sp>
      <p:pic>
        <p:nvPicPr>
          <p:cNvPr id="5" name="图片 4">
            <a:extLst>
              <a:ext uri="{FF2B5EF4-FFF2-40B4-BE49-F238E27FC236}">
                <a16:creationId xmlns:a16="http://schemas.microsoft.com/office/drawing/2014/main" id="{5F54768D-EDB1-4FA1-BAF9-4FDE9E4626F0}"/>
              </a:ext>
            </a:extLst>
          </p:cNvPr>
          <p:cNvPicPr>
            <a:picLocks noChangeAspect="1"/>
          </p:cNvPicPr>
          <p:nvPr/>
        </p:nvPicPr>
        <p:blipFill>
          <a:blip r:embed="rId3"/>
          <a:stretch>
            <a:fillRect/>
          </a:stretch>
        </p:blipFill>
        <p:spPr>
          <a:xfrm>
            <a:off x="1835696" y="3429000"/>
            <a:ext cx="5455794" cy="2448272"/>
          </a:xfrm>
          <a:prstGeom prst="rect">
            <a:avLst/>
          </a:prstGeom>
        </p:spPr>
      </p:pic>
    </p:spTree>
    <p:extLst>
      <p:ext uri="{BB962C8B-B14F-4D97-AF65-F5344CB8AC3E}">
        <p14:creationId xmlns:p14="http://schemas.microsoft.com/office/powerpoint/2010/main" val="1948295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Text Box 34"/>
          <p:cNvSpPr txBox="1">
            <a:spLocks noChangeArrowheads="1"/>
          </p:cNvSpPr>
          <p:nvPr/>
        </p:nvSpPr>
        <p:spPr bwMode="auto">
          <a:xfrm>
            <a:off x="539750" y="1844824"/>
            <a:ext cx="712904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dirty="0">
                <a:solidFill>
                  <a:schemeClr val="tx1"/>
                </a:solidFill>
                <a:latin typeface="Times New Roman" pitchFamily="18" charset="0"/>
              </a:rPr>
              <a:t>3.6.1 8086</a:t>
            </a:r>
            <a:r>
              <a:rPr lang="zh-CN" altLang="en-US" sz="2800" dirty="0">
                <a:solidFill>
                  <a:schemeClr val="tx1"/>
                </a:solidFill>
                <a:latin typeface="Times New Roman" pitchFamily="18" charset="0"/>
              </a:rPr>
              <a:t>和</a:t>
            </a:r>
            <a:r>
              <a:rPr lang="en-US" altLang="zh-CN" sz="2800" dirty="0">
                <a:solidFill>
                  <a:schemeClr val="tx1"/>
                </a:solidFill>
                <a:latin typeface="Times New Roman" pitchFamily="18" charset="0"/>
              </a:rPr>
              <a:t>x86-32</a:t>
            </a:r>
            <a:r>
              <a:rPr lang="zh-CN" altLang="en-US" sz="2800" dirty="0">
                <a:solidFill>
                  <a:schemeClr val="tx1"/>
                </a:solidFill>
                <a:latin typeface="Times New Roman" pitchFamily="18" charset="0"/>
              </a:rPr>
              <a:t>实方式下物理地址的形成</a:t>
            </a:r>
            <a:endParaRPr lang="en-US" altLang="zh-CN" sz="2800" dirty="0">
              <a:solidFill>
                <a:schemeClr val="tx1"/>
              </a:solidFill>
              <a:latin typeface="Times New Roman" pitchFamily="18" charset="0"/>
            </a:endParaRPr>
          </a:p>
          <a:p>
            <a:pPr eaLnBrk="1" hangingPunct="1"/>
            <a:endParaRPr lang="en-US" altLang="zh-CN" sz="2800" dirty="0">
              <a:solidFill>
                <a:schemeClr val="tx1"/>
              </a:solidFill>
              <a:latin typeface="Times New Roman" pitchFamily="18" charset="0"/>
            </a:endParaRPr>
          </a:p>
          <a:p>
            <a:pPr eaLnBrk="1" hangingPunct="1"/>
            <a:r>
              <a:rPr lang="en-US" altLang="zh-CN" sz="2800" dirty="0">
                <a:solidFill>
                  <a:schemeClr val="tx1"/>
                </a:solidFill>
                <a:latin typeface="Times New Roman" pitchFamily="18" charset="0"/>
              </a:rPr>
              <a:t>3.6.2 </a:t>
            </a:r>
            <a:r>
              <a:rPr lang="zh-CN" altLang="zh-CN" sz="2800" dirty="0">
                <a:solidFill>
                  <a:schemeClr val="tx1"/>
                </a:solidFill>
                <a:latin typeface="Times New Roman" pitchFamily="18" charset="0"/>
              </a:rPr>
              <a:t>保护方式下物理地址的形成</a:t>
            </a:r>
            <a:endParaRPr lang="zh-CN" altLang="en-US" sz="2800" dirty="0">
              <a:solidFill>
                <a:schemeClr val="tx1"/>
              </a:solidFill>
              <a:latin typeface="Times New Roman" pitchFamily="18" charset="0"/>
            </a:endParaRPr>
          </a:p>
        </p:txBody>
      </p:sp>
      <p:sp>
        <p:nvSpPr>
          <p:cNvPr id="73756" name="Text Box 71"/>
          <p:cNvSpPr txBox="1">
            <a:spLocks noChangeArrowheads="1"/>
          </p:cNvSpPr>
          <p:nvPr/>
        </p:nvSpPr>
        <p:spPr bwMode="auto">
          <a:xfrm>
            <a:off x="539750" y="282575"/>
            <a:ext cx="59554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3.6 </a:t>
            </a:r>
            <a:r>
              <a:rPr lang="zh-CN" altLang="en-US" sz="3600" b="1" dirty="0">
                <a:solidFill>
                  <a:schemeClr val="bg1"/>
                </a:solidFill>
                <a:latin typeface="Times New Roman" pitchFamily="18" charset="0"/>
              </a:rPr>
              <a:t>主存储器物理地址的形成</a:t>
            </a:r>
          </a:p>
        </p:txBody>
      </p:sp>
    </p:spTree>
  </p:cSld>
  <p:clrMapOvr>
    <a:masterClrMapping/>
  </p:clrMapOvr>
  <p:transition>
    <p:blinds/>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3"/>
          <p:cNvSpPr txBox="1">
            <a:spLocks noChangeArrowheads="1"/>
          </p:cNvSpPr>
          <p:nvPr/>
        </p:nvSpPr>
        <p:spPr bwMode="auto">
          <a:xfrm>
            <a:off x="575469" y="1368630"/>
            <a:ext cx="7993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dirty="0">
                <a:solidFill>
                  <a:srgbClr val="FF3300"/>
                </a:solidFill>
                <a:latin typeface="楷体_GB2312" pitchFamily="49" charset="-122"/>
                <a:ea typeface="楷体_GB2312" pitchFamily="49" charset="-122"/>
              </a:rPr>
              <a:t>内存</a:t>
            </a:r>
            <a:r>
              <a:rPr lang="en-US" altLang="zh-CN" sz="2800" b="1" dirty="0">
                <a:solidFill>
                  <a:srgbClr val="FF3300"/>
                </a:solidFill>
                <a:latin typeface="楷体_GB2312" pitchFamily="49" charset="-122"/>
                <a:ea typeface="楷体_GB2312" pitchFamily="49" charset="-122"/>
              </a:rPr>
              <a:t>1M, 20</a:t>
            </a:r>
            <a:r>
              <a:rPr lang="zh-CN" altLang="en-US" sz="2800" b="1" dirty="0">
                <a:solidFill>
                  <a:srgbClr val="FF3300"/>
                </a:solidFill>
                <a:latin typeface="楷体_GB2312" pitchFamily="49" charset="-122"/>
                <a:ea typeface="楷体_GB2312" pitchFamily="49" charset="-122"/>
              </a:rPr>
              <a:t>位物理地址，</a:t>
            </a:r>
            <a:r>
              <a:rPr lang="en-US" altLang="zh-CN" sz="2800" b="1" dirty="0">
                <a:solidFill>
                  <a:srgbClr val="FF3300"/>
                </a:solidFill>
                <a:latin typeface="楷体_GB2312" pitchFamily="49" charset="-122"/>
                <a:ea typeface="楷体_GB2312" pitchFamily="49" charset="-122"/>
              </a:rPr>
              <a:t>CPU</a:t>
            </a:r>
            <a:r>
              <a:rPr lang="zh-CN" altLang="en-US" sz="2800" b="1" dirty="0">
                <a:solidFill>
                  <a:srgbClr val="FF3300"/>
                </a:solidFill>
                <a:latin typeface="楷体_GB2312" pitchFamily="49" charset="-122"/>
                <a:ea typeface="楷体_GB2312" pitchFamily="49" charset="-122"/>
              </a:rPr>
              <a:t>中是</a:t>
            </a:r>
            <a:r>
              <a:rPr lang="en-US" altLang="zh-CN" sz="2800" b="1" dirty="0">
                <a:solidFill>
                  <a:srgbClr val="FF3300"/>
                </a:solidFill>
                <a:latin typeface="楷体_GB2312" pitchFamily="49" charset="-122"/>
                <a:ea typeface="楷体_GB2312" pitchFamily="49" charset="-122"/>
              </a:rPr>
              <a:t>16</a:t>
            </a:r>
            <a:r>
              <a:rPr lang="zh-CN" altLang="en-US" sz="2800" b="1" dirty="0">
                <a:solidFill>
                  <a:srgbClr val="FF3300"/>
                </a:solidFill>
                <a:latin typeface="楷体_GB2312" pitchFamily="49" charset="-122"/>
                <a:ea typeface="楷体_GB2312" pitchFamily="49" charset="-122"/>
              </a:rPr>
              <a:t>位的寄存器。</a:t>
            </a:r>
          </a:p>
        </p:txBody>
      </p:sp>
      <p:sp>
        <p:nvSpPr>
          <p:cNvPr id="73731" name="Rectangle 5"/>
          <p:cNvSpPr>
            <a:spLocks noChangeArrowheads="1"/>
          </p:cNvSpPr>
          <p:nvPr/>
        </p:nvSpPr>
        <p:spPr bwMode="auto">
          <a:xfrm>
            <a:off x="6659563" y="3068638"/>
            <a:ext cx="1676400" cy="3240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2" name="Text Box 34"/>
          <p:cNvSpPr txBox="1">
            <a:spLocks noChangeArrowheads="1"/>
          </p:cNvSpPr>
          <p:nvPr/>
        </p:nvSpPr>
        <p:spPr bwMode="auto">
          <a:xfrm>
            <a:off x="395288" y="1844675"/>
            <a:ext cx="849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a:solidFill>
                  <a:schemeClr val="tx1"/>
                </a:solidFill>
                <a:latin typeface="Times New Roman" pitchFamily="18" charset="0"/>
              </a:rPr>
              <a:t>16</a:t>
            </a:r>
            <a:r>
              <a:rPr lang="zh-CN" altLang="en-US" sz="2800">
                <a:solidFill>
                  <a:schemeClr val="tx1"/>
                </a:solidFill>
                <a:latin typeface="Times New Roman" pitchFamily="18" charset="0"/>
              </a:rPr>
              <a:t>位的寄存器如何与</a:t>
            </a:r>
            <a:r>
              <a:rPr lang="en-US" altLang="zh-CN" sz="2800">
                <a:solidFill>
                  <a:schemeClr val="tx1"/>
                </a:solidFill>
                <a:latin typeface="Times New Roman" pitchFamily="18" charset="0"/>
              </a:rPr>
              <a:t>20</a:t>
            </a:r>
            <a:r>
              <a:rPr lang="zh-CN" altLang="en-US" sz="2800">
                <a:solidFill>
                  <a:schemeClr val="tx1"/>
                </a:solidFill>
                <a:latin typeface="Times New Roman" pitchFamily="18" charset="0"/>
              </a:rPr>
              <a:t>位的物理地址建立对应关系？</a:t>
            </a:r>
          </a:p>
        </p:txBody>
      </p:sp>
      <p:sp>
        <p:nvSpPr>
          <p:cNvPr id="73733" name="Line 35"/>
          <p:cNvSpPr>
            <a:spLocks noChangeShapeType="1"/>
          </p:cNvSpPr>
          <p:nvPr/>
        </p:nvSpPr>
        <p:spPr bwMode="auto">
          <a:xfrm>
            <a:off x="6659563" y="4076700"/>
            <a:ext cx="1657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4" name="Line 36"/>
          <p:cNvSpPr>
            <a:spLocks noChangeShapeType="1"/>
          </p:cNvSpPr>
          <p:nvPr/>
        </p:nvSpPr>
        <p:spPr bwMode="auto">
          <a:xfrm>
            <a:off x="6659563" y="5300663"/>
            <a:ext cx="1657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5" name="Text Box 37"/>
          <p:cNvSpPr txBox="1">
            <a:spLocks noChangeArrowheads="1"/>
          </p:cNvSpPr>
          <p:nvPr/>
        </p:nvSpPr>
        <p:spPr bwMode="auto">
          <a:xfrm>
            <a:off x="468313" y="5803900"/>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rPr>
              <a:t>CPU</a:t>
            </a:r>
            <a:r>
              <a:rPr lang="zh-CN" altLang="en-US" sz="2400" b="1">
                <a:solidFill>
                  <a:schemeClr val="tx1"/>
                </a:solidFill>
                <a:latin typeface="Times New Roman" pitchFamily="18" charset="0"/>
              </a:rPr>
              <a:t>局部示意图                       </a:t>
            </a:r>
          </a:p>
        </p:txBody>
      </p:sp>
      <p:sp>
        <p:nvSpPr>
          <p:cNvPr id="73736" name="Line 38"/>
          <p:cNvSpPr>
            <a:spLocks noChangeShapeType="1"/>
          </p:cNvSpPr>
          <p:nvPr/>
        </p:nvSpPr>
        <p:spPr bwMode="auto">
          <a:xfrm>
            <a:off x="4284663" y="4294188"/>
            <a:ext cx="2374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7" name="Line 39"/>
          <p:cNvSpPr>
            <a:spLocks noChangeShapeType="1"/>
          </p:cNvSpPr>
          <p:nvPr/>
        </p:nvSpPr>
        <p:spPr bwMode="auto">
          <a:xfrm>
            <a:off x="4284663" y="4654550"/>
            <a:ext cx="2374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8" name="Text Box 40"/>
          <p:cNvSpPr txBox="1">
            <a:spLocks noChangeArrowheads="1"/>
          </p:cNvSpPr>
          <p:nvPr/>
        </p:nvSpPr>
        <p:spPr bwMode="auto">
          <a:xfrm>
            <a:off x="4643438" y="4221163"/>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20</a:t>
            </a:r>
            <a:r>
              <a:rPr lang="zh-CN" altLang="en-US" sz="2400">
                <a:solidFill>
                  <a:schemeClr val="tx1"/>
                </a:solidFill>
                <a:latin typeface="Times New Roman" pitchFamily="18" charset="0"/>
              </a:rPr>
              <a:t>根地址线</a:t>
            </a:r>
          </a:p>
        </p:txBody>
      </p:sp>
      <p:sp>
        <p:nvSpPr>
          <p:cNvPr id="73739" name="Line 41"/>
          <p:cNvSpPr>
            <a:spLocks noChangeShapeType="1"/>
          </p:cNvSpPr>
          <p:nvPr/>
        </p:nvSpPr>
        <p:spPr bwMode="auto">
          <a:xfrm>
            <a:off x="4284663" y="4797425"/>
            <a:ext cx="2374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0" name="Line 42"/>
          <p:cNvSpPr>
            <a:spLocks noChangeShapeType="1"/>
          </p:cNvSpPr>
          <p:nvPr/>
        </p:nvSpPr>
        <p:spPr bwMode="auto">
          <a:xfrm>
            <a:off x="4284663" y="5157788"/>
            <a:ext cx="2374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1" name="Text Box 43"/>
          <p:cNvSpPr txBox="1">
            <a:spLocks noChangeArrowheads="1"/>
          </p:cNvSpPr>
          <p:nvPr/>
        </p:nvSpPr>
        <p:spPr bwMode="auto">
          <a:xfrm>
            <a:off x="4643438" y="477202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16</a:t>
            </a:r>
            <a:r>
              <a:rPr lang="zh-CN" altLang="en-US" sz="2400">
                <a:solidFill>
                  <a:schemeClr val="tx1"/>
                </a:solidFill>
                <a:latin typeface="Times New Roman" pitchFamily="18" charset="0"/>
              </a:rPr>
              <a:t>根数据线</a:t>
            </a:r>
          </a:p>
        </p:txBody>
      </p:sp>
      <p:sp>
        <p:nvSpPr>
          <p:cNvPr id="73742" name="Text Box 44"/>
          <p:cNvSpPr txBox="1">
            <a:spLocks noChangeArrowheads="1"/>
          </p:cNvSpPr>
          <p:nvPr/>
        </p:nvSpPr>
        <p:spPr bwMode="auto">
          <a:xfrm>
            <a:off x="900113" y="6237288"/>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注：</a:t>
            </a:r>
            <a:r>
              <a:rPr lang="en-US" altLang="zh-CN" sz="2400" b="1">
                <a:solidFill>
                  <a:schemeClr val="tx1"/>
                </a:solidFill>
                <a:latin typeface="Times New Roman" pitchFamily="18" charset="0"/>
              </a:rPr>
              <a:t>8088</a:t>
            </a:r>
            <a:r>
              <a:rPr lang="zh-CN" altLang="en-US" sz="2400" b="1">
                <a:solidFill>
                  <a:schemeClr val="tx1"/>
                </a:solidFill>
                <a:latin typeface="Times New Roman" pitchFamily="18" charset="0"/>
              </a:rPr>
              <a:t>是</a:t>
            </a:r>
            <a:r>
              <a:rPr lang="en-US" altLang="zh-CN" sz="2400" b="1">
                <a:solidFill>
                  <a:schemeClr val="tx1"/>
                </a:solidFill>
                <a:latin typeface="Times New Roman" pitchFamily="18" charset="0"/>
              </a:rPr>
              <a:t>8</a:t>
            </a:r>
            <a:r>
              <a:rPr lang="zh-CN" altLang="en-US" sz="2400" b="1">
                <a:solidFill>
                  <a:schemeClr val="tx1"/>
                </a:solidFill>
                <a:latin typeface="Times New Roman" pitchFamily="18" charset="0"/>
              </a:rPr>
              <a:t>根数据线</a:t>
            </a:r>
          </a:p>
        </p:txBody>
      </p:sp>
      <p:grpSp>
        <p:nvGrpSpPr>
          <p:cNvPr id="73743" name="Group 45"/>
          <p:cNvGrpSpPr>
            <a:grpSpLocks/>
          </p:cNvGrpSpPr>
          <p:nvPr/>
        </p:nvGrpSpPr>
        <p:grpSpPr bwMode="auto">
          <a:xfrm>
            <a:off x="1279525" y="3760788"/>
            <a:ext cx="1600200" cy="1828800"/>
            <a:chOff x="3120" y="864"/>
            <a:chExt cx="1008" cy="1152"/>
          </a:xfrm>
        </p:grpSpPr>
        <p:sp>
          <p:nvSpPr>
            <p:cNvPr id="73757" name="Rectangle 46"/>
            <p:cNvSpPr>
              <a:spLocks noChangeArrowheads="1"/>
            </p:cNvSpPr>
            <p:nvPr/>
          </p:nvSpPr>
          <p:spPr bwMode="auto">
            <a:xfrm>
              <a:off x="3120" y="864"/>
              <a:ext cx="1008" cy="115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tx1"/>
                  </a:solidFill>
                  <a:latin typeface="Times New Roman" pitchFamily="18" charset="0"/>
                  <a:ea typeface="宋体" pitchFamily="2" charset="-122"/>
                </a:rPr>
                <a:t>ES</a:t>
              </a:r>
            </a:p>
            <a:p>
              <a:pPr algn="ctr"/>
              <a:r>
                <a:rPr lang="en-US" altLang="zh-CN" sz="2400">
                  <a:solidFill>
                    <a:schemeClr val="tx1"/>
                  </a:solidFill>
                  <a:latin typeface="Times New Roman" pitchFamily="18" charset="0"/>
                  <a:ea typeface="宋体" pitchFamily="2" charset="-122"/>
                </a:rPr>
                <a:t>DS</a:t>
              </a:r>
            </a:p>
            <a:p>
              <a:pPr algn="ctr"/>
              <a:r>
                <a:rPr lang="en-US" altLang="zh-CN" sz="2400">
                  <a:solidFill>
                    <a:schemeClr val="tx1"/>
                  </a:solidFill>
                  <a:latin typeface="Times New Roman" pitchFamily="18" charset="0"/>
                  <a:ea typeface="宋体" pitchFamily="2" charset="-122"/>
                </a:rPr>
                <a:t>SS</a:t>
              </a:r>
            </a:p>
            <a:p>
              <a:pPr algn="ctr"/>
              <a:r>
                <a:rPr lang="en-US" altLang="zh-CN" sz="2400">
                  <a:solidFill>
                    <a:schemeClr val="tx1"/>
                  </a:solidFill>
                  <a:latin typeface="Times New Roman" pitchFamily="18" charset="0"/>
                  <a:ea typeface="宋体" pitchFamily="2" charset="-122"/>
                </a:rPr>
                <a:t>CS</a:t>
              </a:r>
            </a:p>
            <a:p>
              <a:pPr algn="ctr"/>
              <a:r>
                <a:rPr lang="en-US" altLang="zh-CN" sz="2400">
                  <a:solidFill>
                    <a:schemeClr val="tx1"/>
                  </a:solidFill>
                  <a:latin typeface="Times New Roman" pitchFamily="18" charset="0"/>
                  <a:ea typeface="宋体" pitchFamily="2" charset="-122"/>
                </a:rPr>
                <a:t>IP</a:t>
              </a:r>
            </a:p>
          </p:txBody>
        </p:sp>
        <p:sp>
          <p:nvSpPr>
            <p:cNvPr id="73758" name="Line 47"/>
            <p:cNvSpPr>
              <a:spLocks noChangeShapeType="1"/>
            </p:cNvSpPr>
            <p:nvPr/>
          </p:nvSpPr>
          <p:spPr bwMode="auto">
            <a:xfrm>
              <a:off x="3120" y="1776"/>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9" name="Line 48"/>
            <p:cNvSpPr>
              <a:spLocks noChangeShapeType="1"/>
            </p:cNvSpPr>
            <p:nvPr/>
          </p:nvSpPr>
          <p:spPr bwMode="auto">
            <a:xfrm>
              <a:off x="3120" y="1536"/>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0" name="Line 49"/>
            <p:cNvSpPr>
              <a:spLocks noChangeShapeType="1"/>
            </p:cNvSpPr>
            <p:nvPr/>
          </p:nvSpPr>
          <p:spPr bwMode="auto">
            <a:xfrm>
              <a:off x="3120" y="1296"/>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1" name="Line 50"/>
            <p:cNvSpPr>
              <a:spLocks noChangeShapeType="1"/>
            </p:cNvSpPr>
            <p:nvPr/>
          </p:nvSpPr>
          <p:spPr bwMode="auto">
            <a:xfrm>
              <a:off x="3120" y="1104"/>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744" name="Rectangle 51"/>
          <p:cNvSpPr>
            <a:spLocks noChangeArrowheads="1"/>
          </p:cNvSpPr>
          <p:nvPr/>
        </p:nvSpPr>
        <p:spPr bwMode="auto">
          <a:xfrm>
            <a:off x="3284538" y="4148138"/>
            <a:ext cx="11430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latin typeface="Times New Roman" pitchFamily="18" charset="0"/>
                <a:ea typeface="宋体" pitchFamily="2" charset="-122"/>
              </a:rPr>
              <a:t>总线</a:t>
            </a:r>
          </a:p>
          <a:p>
            <a:pPr algn="ctr"/>
            <a:r>
              <a:rPr lang="zh-CN" altLang="en-US" sz="2400">
                <a:solidFill>
                  <a:schemeClr val="tx1"/>
                </a:solidFill>
                <a:latin typeface="Times New Roman" pitchFamily="18" charset="0"/>
                <a:ea typeface="宋体" pitchFamily="2" charset="-122"/>
              </a:rPr>
              <a:t>控制</a:t>
            </a:r>
          </a:p>
          <a:p>
            <a:pPr algn="ctr"/>
            <a:r>
              <a:rPr lang="zh-CN" altLang="en-US" sz="2400">
                <a:solidFill>
                  <a:schemeClr val="tx1"/>
                </a:solidFill>
                <a:latin typeface="Times New Roman" pitchFamily="18" charset="0"/>
                <a:ea typeface="宋体" pitchFamily="2" charset="-122"/>
              </a:rPr>
              <a:t>逻辑</a:t>
            </a:r>
          </a:p>
        </p:txBody>
      </p:sp>
      <p:sp>
        <p:nvSpPr>
          <p:cNvPr id="73745" name="AutoShape 53"/>
          <p:cNvSpPr>
            <a:spLocks noChangeArrowheads="1"/>
          </p:cNvSpPr>
          <p:nvPr/>
        </p:nvSpPr>
        <p:spPr bwMode="auto">
          <a:xfrm rot="-10790790">
            <a:off x="1279525" y="2922588"/>
            <a:ext cx="1447800" cy="533400"/>
          </a:xfrm>
          <a:custGeom>
            <a:avLst/>
            <a:gdLst>
              <a:gd name="T0" fmla="*/ 86125466 w 21600"/>
              <a:gd name="T1" fmla="*/ 6586008 h 21600"/>
              <a:gd name="T2" fmla="*/ 48521408 w 21600"/>
              <a:gd name="T3" fmla="*/ 13172017 h 21600"/>
              <a:gd name="T4" fmla="*/ 10917283 w 21600"/>
              <a:gd name="T5" fmla="*/ 6586008 h 21600"/>
              <a:gd name="T6" fmla="*/ 48521408 w 21600"/>
              <a:gd name="T7" fmla="*/ 0 h 21600"/>
              <a:gd name="T8" fmla="*/ 0 60000 65536"/>
              <a:gd name="T9" fmla="*/ 0 60000 65536"/>
              <a:gd name="T10" fmla="*/ 0 60000 65536"/>
              <a:gd name="T11" fmla="*/ 0 60000 65536"/>
              <a:gd name="T12" fmla="*/ 4230 w 21600"/>
              <a:gd name="T13" fmla="*/ 4230 h 21600"/>
              <a:gd name="T14" fmla="*/ 17370 w 21600"/>
              <a:gd name="T15" fmla="*/ 17370 h 21600"/>
            </a:gdLst>
            <a:ahLst/>
            <a:cxnLst>
              <a:cxn ang="T8">
                <a:pos x="T0" y="T1"/>
              </a:cxn>
              <a:cxn ang="T9">
                <a:pos x="T2" y="T3"/>
              </a:cxn>
              <a:cxn ang="T10">
                <a:pos x="T4" y="T5"/>
              </a:cxn>
              <a:cxn ang="T11">
                <a:pos x="T6" y="T7"/>
              </a:cxn>
            </a:cxnLst>
            <a:rect l="T12" t="T13" r="T14" b="T15"/>
            <a:pathLst>
              <a:path w="21600" h="21600">
                <a:moveTo>
                  <a:pt x="0" y="0"/>
                </a:moveTo>
                <a:lnTo>
                  <a:pt x="4860" y="21600"/>
                </a:lnTo>
                <a:lnTo>
                  <a:pt x="1674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latin typeface="Times New Roman" pitchFamily="18" charset="0"/>
                <a:ea typeface="宋体" pitchFamily="2" charset="-122"/>
              </a:rPr>
              <a:t>加法器</a:t>
            </a:r>
          </a:p>
        </p:txBody>
      </p:sp>
      <p:sp>
        <p:nvSpPr>
          <p:cNvPr id="73746" name="Rectangle 54"/>
          <p:cNvSpPr>
            <a:spLocks noChangeArrowheads="1"/>
          </p:cNvSpPr>
          <p:nvPr/>
        </p:nvSpPr>
        <p:spPr bwMode="auto">
          <a:xfrm>
            <a:off x="1889125" y="2617788"/>
            <a:ext cx="19812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7" name="AutoShape 55"/>
          <p:cNvSpPr>
            <a:spLocks noChangeArrowheads="1"/>
          </p:cNvSpPr>
          <p:nvPr/>
        </p:nvSpPr>
        <p:spPr bwMode="auto">
          <a:xfrm>
            <a:off x="2346325" y="3455988"/>
            <a:ext cx="152400" cy="304800"/>
          </a:xfrm>
          <a:prstGeom prst="up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3748" name="AutoShape 56"/>
          <p:cNvSpPr>
            <a:spLocks noChangeArrowheads="1"/>
          </p:cNvSpPr>
          <p:nvPr/>
        </p:nvSpPr>
        <p:spPr bwMode="auto">
          <a:xfrm>
            <a:off x="1508125" y="3455988"/>
            <a:ext cx="152400" cy="304800"/>
          </a:xfrm>
          <a:prstGeom prst="up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3749" name="AutoShape 57"/>
          <p:cNvSpPr>
            <a:spLocks noChangeArrowheads="1"/>
          </p:cNvSpPr>
          <p:nvPr/>
        </p:nvSpPr>
        <p:spPr bwMode="auto">
          <a:xfrm>
            <a:off x="2498725" y="3532188"/>
            <a:ext cx="1219200" cy="152400"/>
          </a:xfrm>
          <a:prstGeom prst="leftRightArrow">
            <a:avLst>
              <a:gd name="adj1" fmla="val 50000"/>
              <a:gd name="adj2" fmla="val 16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0" name="AutoShape 58"/>
          <p:cNvSpPr>
            <a:spLocks noChangeArrowheads="1"/>
          </p:cNvSpPr>
          <p:nvPr/>
        </p:nvSpPr>
        <p:spPr bwMode="auto">
          <a:xfrm>
            <a:off x="3708400" y="2779713"/>
            <a:ext cx="287338" cy="1368425"/>
          </a:xfrm>
          <a:prstGeom prst="downArrow">
            <a:avLst>
              <a:gd name="adj1" fmla="val 50000"/>
              <a:gd name="adj2" fmla="val 11906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3751" name="Text Box 59"/>
          <p:cNvSpPr txBox="1">
            <a:spLocks noChangeArrowheads="1"/>
          </p:cNvSpPr>
          <p:nvPr/>
        </p:nvSpPr>
        <p:spPr bwMode="auto">
          <a:xfrm>
            <a:off x="2771775" y="31511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ea typeface="宋体" pitchFamily="2" charset="-122"/>
              </a:rPr>
              <a:t>数据</a:t>
            </a:r>
          </a:p>
        </p:txBody>
      </p:sp>
      <p:sp>
        <p:nvSpPr>
          <p:cNvPr id="73752" name="AutoShape 61"/>
          <p:cNvSpPr>
            <a:spLocks noChangeArrowheads="1"/>
          </p:cNvSpPr>
          <p:nvPr/>
        </p:nvSpPr>
        <p:spPr bwMode="auto">
          <a:xfrm>
            <a:off x="3779838" y="5443538"/>
            <a:ext cx="287337" cy="577850"/>
          </a:xfrm>
          <a:prstGeom prst="downArrow">
            <a:avLst>
              <a:gd name="adj1" fmla="val 50000"/>
              <a:gd name="adj2" fmla="val 5027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3753" name="Rectangle 67"/>
          <p:cNvSpPr>
            <a:spLocks noChangeArrowheads="1"/>
          </p:cNvSpPr>
          <p:nvPr/>
        </p:nvSpPr>
        <p:spPr bwMode="auto">
          <a:xfrm>
            <a:off x="1835150" y="2636838"/>
            <a:ext cx="142875" cy="2873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4" name="Text Box 68"/>
          <p:cNvSpPr txBox="1">
            <a:spLocks noChangeArrowheads="1"/>
          </p:cNvSpPr>
          <p:nvPr/>
        </p:nvSpPr>
        <p:spPr bwMode="auto">
          <a:xfrm>
            <a:off x="6946900" y="253841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内存</a:t>
            </a:r>
          </a:p>
        </p:txBody>
      </p:sp>
      <p:sp>
        <p:nvSpPr>
          <p:cNvPr id="73755" name="Line 69"/>
          <p:cNvSpPr>
            <a:spLocks noChangeShapeType="1"/>
          </p:cNvSpPr>
          <p:nvPr/>
        </p:nvSpPr>
        <p:spPr bwMode="auto">
          <a:xfrm>
            <a:off x="4500563" y="2493963"/>
            <a:ext cx="0" cy="4103687"/>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6" name="Text Box 71"/>
          <p:cNvSpPr txBox="1">
            <a:spLocks noChangeArrowheads="1"/>
          </p:cNvSpPr>
          <p:nvPr/>
        </p:nvSpPr>
        <p:spPr bwMode="auto">
          <a:xfrm>
            <a:off x="450734" y="311596"/>
            <a:ext cx="7037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b="1" dirty="0">
                <a:solidFill>
                  <a:schemeClr val="bg1"/>
                </a:solidFill>
                <a:latin typeface="Times New Roman" pitchFamily="18" charset="0"/>
              </a:rPr>
              <a:t>3.6.1 8086</a:t>
            </a:r>
            <a:r>
              <a:rPr lang="zh-CN" altLang="en-US" sz="2800" b="1" dirty="0">
                <a:solidFill>
                  <a:schemeClr val="bg1"/>
                </a:solidFill>
                <a:latin typeface="Times New Roman" pitchFamily="18" charset="0"/>
              </a:rPr>
              <a:t>和</a:t>
            </a:r>
            <a:r>
              <a:rPr lang="en-US" altLang="zh-CN" sz="2800" b="1" dirty="0">
                <a:solidFill>
                  <a:schemeClr val="bg1"/>
                </a:solidFill>
                <a:latin typeface="Times New Roman" pitchFamily="18" charset="0"/>
              </a:rPr>
              <a:t>x86-32</a:t>
            </a:r>
            <a:r>
              <a:rPr lang="zh-CN" altLang="en-US" sz="2800" b="1" dirty="0">
                <a:solidFill>
                  <a:schemeClr val="bg1"/>
                </a:solidFill>
                <a:latin typeface="Times New Roman" pitchFamily="18" charset="0"/>
              </a:rPr>
              <a:t>实方式下物理地址的形成</a:t>
            </a:r>
          </a:p>
        </p:txBody>
      </p:sp>
    </p:spTree>
    <p:extLst>
      <p:ext uri="{BB962C8B-B14F-4D97-AF65-F5344CB8AC3E}">
        <p14:creationId xmlns:p14="http://schemas.microsoft.com/office/powerpoint/2010/main" val="514153843"/>
      </p:ext>
    </p:extLst>
  </p:cSld>
  <p:clrMapOvr>
    <a:masterClrMapping/>
  </p:clrMapOvr>
  <p:transition>
    <p:blinds/>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34"/>
          <p:cNvSpPr txBox="1">
            <a:spLocks noChangeArrowheads="1"/>
          </p:cNvSpPr>
          <p:nvPr/>
        </p:nvSpPr>
        <p:spPr bwMode="auto">
          <a:xfrm>
            <a:off x="611188" y="1619250"/>
            <a:ext cx="60023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b="1">
                <a:solidFill>
                  <a:schemeClr val="tx1"/>
                </a:solidFill>
                <a:latin typeface="Times New Roman" pitchFamily="18" charset="0"/>
              </a:rPr>
              <a:t>Q: </a:t>
            </a:r>
            <a:r>
              <a:rPr lang="zh-CN" altLang="en-US" sz="2800" b="1">
                <a:solidFill>
                  <a:schemeClr val="tx1"/>
                </a:solidFill>
                <a:latin typeface="Times New Roman" pitchFamily="18" charset="0"/>
              </a:rPr>
              <a:t>程序中能够直接使用物理地址吗？</a:t>
            </a:r>
          </a:p>
          <a:p>
            <a:pPr eaLnBrk="1" hangingPunct="1"/>
            <a:r>
              <a:rPr lang="zh-CN" altLang="en-US" sz="2800" b="1">
                <a:solidFill>
                  <a:schemeClr val="tx1"/>
                </a:solidFill>
                <a:latin typeface="Times New Roman" pitchFamily="18" charset="0"/>
              </a:rPr>
              <a:t>     有必要使用物理地址吗？</a:t>
            </a:r>
          </a:p>
        </p:txBody>
      </p:sp>
      <p:sp>
        <p:nvSpPr>
          <p:cNvPr id="122915" name="Text Box 35"/>
          <p:cNvSpPr txBox="1">
            <a:spLocks noChangeArrowheads="1"/>
          </p:cNvSpPr>
          <p:nvPr/>
        </p:nvSpPr>
        <p:spPr bwMode="auto">
          <a:xfrm>
            <a:off x="900113" y="2636838"/>
            <a:ext cx="7651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chemeClr val="tx1"/>
                </a:solidFill>
                <a:latin typeface="Times New Roman" pitchFamily="18" charset="0"/>
              </a:rPr>
              <a:t>程序中单元（如变量等）的相对位置，逻辑地址</a:t>
            </a:r>
          </a:p>
        </p:txBody>
      </p:sp>
      <p:sp>
        <p:nvSpPr>
          <p:cNvPr id="74756" name="Rectangle 36"/>
          <p:cNvSpPr>
            <a:spLocks noChangeArrowheads="1"/>
          </p:cNvSpPr>
          <p:nvPr/>
        </p:nvSpPr>
        <p:spPr bwMode="auto">
          <a:xfrm>
            <a:off x="6229350" y="3500438"/>
            <a:ext cx="1152525" cy="27368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4757" name="Group 42"/>
          <p:cNvGrpSpPr>
            <a:grpSpLocks/>
          </p:cNvGrpSpPr>
          <p:nvPr/>
        </p:nvGrpSpPr>
        <p:grpSpPr bwMode="auto">
          <a:xfrm>
            <a:off x="5797550" y="3860800"/>
            <a:ext cx="719138" cy="863600"/>
            <a:chOff x="1474" y="2523"/>
            <a:chExt cx="453" cy="544"/>
          </a:xfrm>
        </p:grpSpPr>
        <p:sp>
          <p:nvSpPr>
            <p:cNvPr id="74766" name="Rectangle 37"/>
            <p:cNvSpPr>
              <a:spLocks noChangeArrowheads="1"/>
            </p:cNvSpPr>
            <p:nvPr/>
          </p:nvSpPr>
          <p:spPr bwMode="auto">
            <a:xfrm>
              <a:off x="1474" y="2523"/>
              <a:ext cx="453" cy="5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7" name="Line 38"/>
            <p:cNvSpPr>
              <a:spLocks noChangeShapeType="1"/>
            </p:cNvSpPr>
            <p:nvPr/>
          </p:nvSpPr>
          <p:spPr bwMode="auto">
            <a:xfrm>
              <a:off x="1474" y="2614"/>
              <a:ext cx="453"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8" name="Line 39"/>
            <p:cNvSpPr>
              <a:spLocks noChangeShapeType="1"/>
            </p:cNvSpPr>
            <p:nvPr/>
          </p:nvSpPr>
          <p:spPr bwMode="auto">
            <a:xfrm>
              <a:off x="1474" y="2704"/>
              <a:ext cx="45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9" name="Line 40"/>
            <p:cNvSpPr>
              <a:spLocks noChangeShapeType="1"/>
            </p:cNvSpPr>
            <p:nvPr/>
          </p:nvSpPr>
          <p:spPr bwMode="auto">
            <a:xfrm>
              <a:off x="1474" y="2795"/>
              <a:ext cx="453"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70" name="Line 41"/>
            <p:cNvSpPr>
              <a:spLocks noChangeShapeType="1"/>
            </p:cNvSpPr>
            <p:nvPr/>
          </p:nvSpPr>
          <p:spPr bwMode="auto">
            <a:xfrm>
              <a:off x="1474" y="2886"/>
              <a:ext cx="453"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758" name="Group 43"/>
          <p:cNvGrpSpPr>
            <a:grpSpLocks/>
          </p:cNvGrpSpPr>
          <p:nvPr/>
        </p:nvGrpSpPr>
        <p:grpSpPr bwMode="auto">
          <a:xfrm>
            <a:off x="7165975" y="4941888"/>
            <a:ext cx="719138" cy="863600"/>
            <a:chOff x="1474" y="2523"/>
            <a:chExt cx="453" cy="544"/>
          </a:xfrm>
        </p:grpSpPr>
        <p:sp>
          <p:nvSpPr>
            <p:cNvPr id="74761" name="Rectangle 44"/>
            <p:cNvSpPr>
              <a:spLocks noChangeArrowheads="1"/>
            </p:cNvSpPr>
            <p:nvPr/>
          </p:nvSpPr>
          <p:spPr bwMode="auto">
            <a:xfrm>
              <a:off x="1474" y="2523"/>
              <a:ext cx="453" cy="5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2" name="Line 45"/>
            <p:cNvSpPr>
              <a:spLocks noChangeShapeType="1"/>
            </p:cNvSpPr>
            <p:nvPr/>
          </p:nvSpPr>
          <p:spPr bwMode="auto">
            <a:xfrm>
              <a:off x="1474" y="2614"/>
              <a:ext cx="453"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3" name="Line 46"/>
            <p:cNvSpPr>
              <a:spLocks noChangeShapeType="1"/>
            </p:cNvSpPr>
            <p:nvPr/>
          </p:nvSpPr>
          <p:spPr bwMode="auto">
            <a:xfrm>
              <a:off x="1474" y="2704"/>
              <a:ext cx="45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4" name="Line 47"/>
            <p:cNvSpPr>
              <a:spLocks noChangeShapeType="1"/>
            </p:cNvSpPr>
            <p:nvPr/>
          </p:nvSpPr>
          <p:spPr bwMode="auto">
            <a:xfrm>
              <a:off x="1474" y="2795"/>
              <a:ext cx="453"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5" name="Line 48"/>
            <p:cNvSpPr>
              <a:spLocks noChangeShapeType="1"/>
            </p:cNvSpPr>
            <p:nvPr/>
          </p:nvSpPr>
          <p:spPr bwMode="auto">
            <a:xfrm>
              <a:off x="1474" y="2886"/>
              <a:ext cx="453"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2929" name="Text Box 49"/>
          <p:cNvSpPr txBox="1">
            <a:spLocks noChangeArrowheads="1"/>
          </p:cNvSpPr>
          <p:nvPr/>
        </p:nvSpPr>
        <p:spPr bwMode="auto">
          <a:xfrm>
            <a:off x="900113" y="3573463"/>
            <a:ext cx="4394199" cy="2172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lnSpc>
                <a:spcPct val="125000"/>
              </a:lnSpc>
            </a:pPr>
            <a:r>
              <a:rPr lang="zh-CN" altLang="en-US" sz="2800" b="1" dirty="0">
                <a:solidFill>
                  <a:schemeClr val="tx1"/>
                </a:solidFill>
                <a:latin typeface="宋体" panose="02010600030101010101" pitchFamily="2" charset="-122"/>
                <a:ea typeface="宋体" panose="02010600030101010101" pitchFamily="2" charset="-122"/>
              </a:rPr>
              <a:t>几个不同颜色的线条。</a:t>
            </a:r>
          </a:p>
          <a:p>
            <a:pPr eaLnBrk="1" hangingPunct="1">
              <a:lnSpc>
                <a:spcPct val="125000"/>
              </a:lnSpc>
            </a:pPr>
            <a:r>
              <a:rPr lang="zh-CN" altLang="en-US" sz="2800" b="1" dirty="0">
                <a:solidFill>
                  <a:schemeClr val="tx1"/>
                </a:solidFill>
                <a:latin typeface="宋体" panose="02010600030101010101" pitchFamily="2" charset="-122"/>
                <a:ea typeface="宋体" panose="02010600030101010101" pitchFamily="2" charset="-122"/>
              </a:rPr>
              <a:t>确定了白线条的位置，其它线条的位置可以由它们之间的相对位置关系计算。</a:t>
            </a:r>
          </a:p>
        </p:txBody>
      </p:sp>
      <p:sp>
        <p:nvSpPr>
          <p:cNvPr id="21" name="Text Box 71">
            <a:extLst>
              <a:ext uri="{FF2B5EF4-FFF2-40B4-BE49-F238E27FC236}">
                <a16:creationId xmlns:a16="http://schemas.microsoft.com/office/drawing/2014/main" id="{FB8CAEA8-171B-40CA-A5A0-B82971BB4373}"/>
              </a:ext>
            </a:extLst>
          </p:cNvPr>
          <p:cNvSpPr txBox="1">
            <a:spLocks noChangeArrowheads="1"/>
          </p:cNvSpPr>
          <p:nvPr/>
        </p:nvSpPr>
        <p:spPr bwMode="auto">
          <a:xfrm>
            <a:off x="450734" y="311596"/>
            <a:ext cx="7037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b="1" dirty="0">
                <a:solidFill>
                  <a:schemeClr val="bg1"/>
                </a:solidFill>
                <a:latin typeface="Times New Roman" pitchFamily="18" charset="0"/>
              </a:rPr>
              <a:t>3.6.1 8086</a:t>
            </a:r>
            <a:r>
              <a:rPr lang="zh-CN" altLang="en-US" sz="2800" b="1" dirty="0">
                <a:solidFill>
                  <a:schemeClr val="bg1"/>
                </a:solidFill>
                <a:latin typeface="Times New Roman" pitchFamily="18" charset="0"/>
              </a:rPr>
              <a:t>和</a:t>
            </a:r>
            <a:r>
              <a:rPr lang="en-US" altLang="zh-CN" sz="2800" b="1" dirty="0">
                <a:solidFill>
                  <a:schemeClr val="bg1"/>
                </a:solidFill>
                <a:latin typeface="Times New Roman" pitchFamily="18" charset="0"/>
              </a:rPr>
              <a:t>x86-32</a:t>
            </a:r>
            <a:r>
              <a:rPr lang="zh-CN" altLang="en-US" sz="2800" b="1" dirty="0">
                <a:solidFill>
                  <a:schemeClr val="bg1"/>
                </a:solidFill>
                <a:latin typeface="Times New Roman" pitchFamily="18" charset="0"/>
              </a:rPr>
              <a:t>实方式下物理地址的形成</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5"/>
                                        </p:tgtEl>
                                        <p:attrNameLst>
                                          <p:attrName>style.visibility</p:attrName>
                                        </p:attrNameLst>
                                      </p:cBhvr>
                                      <p:to>
                                        <p:strVal val="visible"/>
                                      </p:to>
                                    </p:set>
                                    <p:animEffect transition="in" filter="blinds(horizontal)">
                                      <p:cBhvr>
                                        <p:cTn id="7" dur="500"/>
                                        <p:tgtEl>
                                          <p:spTgt spid="122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29"/>
                                        </p:tgtEl>
                                        <p:attrNameLst>
                                          <p:attrName>style.visibility</p:attrName>
                                        </p:attrNameLst>
                                      </p:cBhvr>
                                      <p:to>
                                        <p:strVal val="visible"/>
                                      </p:to>
                                    </p:set>
                                    <p:animEffect transition="in" filter="blinds(horizontal)">
                                      <p:cBhvr>
                                        <p:cTn id="12" dur="500"/>
                                        <p:tgtEl>
                                          <p:spTgt spid="122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5" grpId="0"/>
      <p:bldP spid="122929"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808" name="Group 88"/>
          <p:cNvGrpSpPr>
            <a:grpSpLocks/>
          </p:cNvGrpSpPr>
          <p:nvPr/>
        </p:nvGrpSpPr>
        <p:grpSpPr bwMode="auto">
          <a:xfrm>
            <a:off x="2438400" y="228600"/>
            <a:ext cx="1739900" cy="6477000"/>
            <a:chOff x="1665" y="144"/>
            <a:chExt cx="1096" cy="4080"/>
          </a:xfrm>
        </p:grpSpPr>
        <p:sp>
          <p:nvSpPr>
            <p:cNvPr id="55359" name="Text Box 14"/>
            <p:cNvSpPr txBox="1">
              <a:spLocks noChangeArrowheads="1"/>
            </p:cNvSpPr>
            <p:nvPr/>
          </p:nvSpPr>
          <p:spPr bwMode="auto">
            <a:xfrm>
              <a:off x="1695" y="1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00012340H</a:t>
              </a:r>
            </a:p>
          </p:txBody>
        </p:sp>
        <p:sp>
          <p:nvSpPr>
            <p:cNvPr id="55360" name="Text Box 15"/>
            <p:cNvSpPr txBox="1">
              <a:spLocks noChangeArrowheads="1"/>
            </p:cNvSpPr>
            <p:nvPr/>
          </p:nvSpPr>
          <p:spPr bwMode="auto">
            <a:xfrm>
              <a:off x="1695" y="3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00012341H</a:t>
              </a:r>
            </a:p>
          </p:txBody>
        </p:sp>
        <p:sp>
          <p:nvSpPr>
            <p:cNvPr id="55361" name="Text Box 16"/>
            <p:cNvSpPr txBox="1">
              <a:spLocks noChangeArrowheads="1"/>
            </p:cNvSpPr>
            <p:nvPr/>
          </p:nvSpPr>
          <p:spPr bwMode="auto">
            <a:xfrm>
              <a:off x="1695" y="62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00012342H</a:t>
              </a:r>
            </a:p>
          </p:txBody>
        </p:sp>
        <p:sp>
          <p:nvSpPr>
            <p:cNvPr id="55362" name="Text Box 17"/>
            <p:cNvSpPr txBox="1">
              <a:spLocks noChangeArrowheads="1"/>
            </p:cNvSpPr>
            <p:nvPr/>
          </p:nvSpPr>
          <p:spPr bwMode="auto">
            <a:xfrm>
              <a:off x="1692" y="8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00012343H</a:t>
              </a:r>
            </a:p>
          </p:txBody>
        </p:sp>
        <p:sp>
          <p:nvSpPr>
            <p:cNvPr id="55363" name="Text Box 18"/>
            <p:cNvSpPr txBox="1">
              <a:spLocks noChangeArrowheads="1"/>
            </p:cNvSpPr>
            <p:nvPr/>
          </p:nvSpPr>
          <p:spPr bwMode="auto">
            <a:xfrm>
              <a:off x="1680" y="110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00012344H</a:t>
              </a:r>
            </a:p>
          </p:txBody>
        </p:sp>
        <p:sp>
          <p:nvSpPr>
            <p:cNvPr id="55364" name="Text Box 19"/>
            <p:cNvSpPr txBox="1">
              <a:spLocks noChangeArrowheads="1"/>
            </p:cNvSpPr>
            <p:nvPr/>
          </p:nvSpPr>
          <p:spPr bwMode="auto">
            <a:xfrm>
              <a:off x="1680" y="13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00012345H</a:t>
              </a:r>
            </a:p>
          </p:txBody>
        </p:sp>
        <p:sp>
          <p:nvSpPr>
            <p:cNvPr id="55365" name="Text Box 20"/>
            <p:cNvSpPr txBox="1">
              <a:spLocks noChangeArrowheads="1"/>
            </p:cNvSpPr>
            <p:nvPr/>
          </p:nvSpPr>
          <p:spPr bwMode="auto">
            <a:xfrm>
              <a:off x="1680" y="15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00012346H</a:t>
              </a:r>
            </a:p>
          </p:txBody>
        </p:sp>
        <p:sp>
          <p:nvSpPr>
            <p:cNvPr id="55366" name="Text Box 21"/>
            <p:cNvSpPr txBox="1">
              <a:spLocks noChangeArrowheads="1"/>
            </p:cNvSpPr>
            <p:nvPr/>
          </p:nvSpPr>
          <p:spPr bwMode="auto">
            <a:xfrm>
              <a:off x="1680" y="17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00012347H</a:t>
              </a:r>
            </a:p>
          </p:txBody>
        </p:sp>
        <p:sp>
          <p:nvSpPr>
            <p:cNvPr id="55367" name="Text Box 22"/>
            <p:cNvSpPr txBox="1">
              <a:spLocks noChangeArrowheads="1"/>
            </p:cNvSpPr>
            <p:nvPr/>
          </p:nvSpPr>
          <p:spPr bwMode="auto">
            <a:xfrm>
              <a:off x="1680" y="201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00012348H</a:t>
              </a:r>
            </a:p>
          </p:txBody>
        </p:sp>
        <p:sp>
          <p:nvSpPr>
            <p:cNvPr id="55368" name="Text Box 23"/>
            <p:cNvSpPr txBox="1">
              <a:spLocks noChangeArrowheads="1"/>
            </p:cNvSpPr>
            <p:nvPr/>
          </p:nvSpPr>
          <p:spPr bwMode="auto">
            <a:xfrm>
              <a:off x="1680" y="225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00012349H</a:t>
              </a:r>
            </a:p>
          </p:txBody>
        </p:sp>
        <p:sp>
          <p:nvSpPr>
            <p:cNvPr id="55369" name="Text Box 24"/>
            <p:cNvSpPr txBox="1">
              <a:spLocks noChangeArrowheads="1"/>
            </p:cNvSpPr>
            <p:nvPr/>
          </p:nvSpPr>
          <p:spPr bwMode="auto">
            <a:xfrm>
              <a:off x="1695" y="249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0001234AH</a:t>
              </a:r>
            </a:p>
          </p:txBody>
        </p:sp>
        <p:sp>
          <p:nvSpPr>
            <p:cNvPr id="55370" name="Text Box 26"/>
            <p:cNvSpPr txBox="1">
              <a:spLocks noChangeArrowheads="1"/>
            </p:cNvSpPr>
            <p:nvPr/>
          </p:nvSpPr>
          <p:spPr bwMode="auto">
            <a:xfrm>
              <a:off x="1680" y="273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0001234BH</a:t>
              </a:r>
            </a:p>
          </p:txBody>
        </p:sp>
        <p:sp>
          <p:nvSpPr>
            <p:cNvPr id="55371" name="Text Box 27"/>
            <p:cNvSpPr txBox="1">
              <a:spLocks noChangeArrowheads="1"/>
            </p:cNvSpPr>
            <p:nvPr/>
          </p:nvSpPr>
          <p:spPr bwMode="auto">
            <a:xfrm>
              <a:off x="1665" y="297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0001234CH</a:t>
              </a:r>
            </a:p>
          </p:txBody>
        </p:sp>
        <p:sp>
          <p:nvSpPr>
            <p:cNvPr id="55372" name="Text Box 28"/>
            <p:cNvSpPr txBox="1">
              <a:spLocks noChangeArrowheads="1"/>
            </p:cNvSpPr>
            <p:nvPr/>
          </p:nvSpPr>
          <p:spPr bwMode="auto">
            <a:xfrm>
              <a:off x="1665" y="321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0001234DH</a:t>
              </a:r>
            </a:p>
          </p:txBody>
        </p:sp>
        <p:sp>
          <p:nvSpPr>
            <p:cNvPr id="55373" name="Text Box 29"/>
            <p:cNvSpPr txBox="1">
              <a:spLocks noChangeArrowheads="1"/>
            </p:cNvSpPr>
            <p:nvPr/>
          </p:nvSpPr>
          <p:spPr bwMode="auto">
            <a:xfrm>
              <a:off x="1665" y="3456"/>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0001234EH</a:t>
              </a:r>
            </a:p>
          </p:txBody>
        </p:sp>
        <p:sp>
          <p:nvSpPr>
            <p:cNvPr id="55374" name="Text Box 30"/>
            <p:cNvSpPr txBox="1">
              <a:spLocks noChangeArrowheads="1"/>
            </p:cNvSpPr>
            <p:nvPr/>
          </p:nvSpPr>
          <p:spPr bwMode="auto">
            <a:xfrm>
              <a:off x="1665" y="3696"/>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0001234FH</a:t>
              </a:r>
            </a:p>
          </p:txBody>
        </p:sp>
        <p:sp>
          <p:nvSpPr>
            <p:cNvPr id="55375" name="Text Box 31"/>
            <p:cNvSpPr txBox="1">
              <a:spLocks noChangeArrowheads="1"/>
            </p:cNvSpPr>
            <p:nvPr/>
          </p:nvSpPr>
          <p:spPr bwMode="auto">
            <a:xfrm>
              <a:off x="1665" y="393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00012350H</a:t>
              </a:r>
            </a:p>
          </p:txBody>
        </p:sp>
      </p:grpSp>
      <p:sp>
        <p:nvSpPr>
          <p:cNvPr id="55299" name="Line 34"/>
          <p:cNvSpPr>
            <a:spLocks noChangeShapeType="1"/>
          </p:cNvSpPr>
          <p:nvPr/>
        </p:nvSpPr>
        <p:spPr bwMode="auto">
          <a:xfrm>
            <a:off x="2822575" y="620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0" name="Line 36"/>
          <p:cNvSpPr>
            <a:spLocks noChangeShapeType="1"/>
          </p:cNvSpPr>
          <p:nvPr/>
        </p:nvSpPr>
        <p:spPr bwMode="auto">
          <a:xfrm>
            <a:off x="2822575" y="1001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1" name="Line 38"/>
          <p:cNvSpPr>
            <a:spLocks noChangeShapeType="1"/>
          </p:cNvSpPr>
          <p:nvPr/>
        </p:nvSpPr>
        <p:spPr bwMode="auto">
          <a:xfrm>
            <a:off x="2822575" y="1382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2" name="Line 39"/>
          <p:cNvSpPr>
            <a:spLocks noChangeShapeType="1"/>
          </p:cNvSpPr>
          <p:nvPr/>
        </p:nvSpPr>
        <p:spPr bwMode="auto">
          <a:xfrm>
            <a:off x="2822575" y="1763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3" name="Line 40"/>
          <p:cNvSpPr>
            <a:spLocks noChangeShapeType="1"/>
          </p:cNvSpPr>
          <p:nvPr/>
        </p:nvSpPr>
        <p:spPr bwMode="auto">
          <a:xfrm>
            <a:off x="2822575" y="2144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4" name="Line 41"/>
          <p:cNvSpPr>
            <a:spLocks noChangeShapeType="1"/>
          </p:cNvSpPr>
          <p:nvPr/>
        </p:nvSpPr>
        <p:spPr bwMode="auto">
          <a:xfrm>
            <a:off x="2822575" y="2525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5" name="Line 42"/>
          <p:cNvSpPr>
            <a:spLocks noChangeShapeType="1"/>
          </p:cNvSpPr>
          <p:nvPr/>
        </p:nvSpPr>
        <p:spPr bwMode="auto">
          <a:xfrm>
            <a:off x="2822575" y="2906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6" name="Line 43"/>
          <p:cNvSpPr>
            <a:spLocks noChangeShapeType="1"/>
          </p:cNvSpPr>
          <p:nvPr/>
        </p:nvSpPr>
        <p:spPr bwMode="auto">
          <a:xfrm>
            <a:off x="2822575" y="3287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7" name="Line 44"/>
          <p:cNvSpPr>
            <a:spLocks noChangeShapeType="1"/>
          </p:cNvSpPr>
          <p:nvPr/>
        </p:nvSpPr>
        <p:spPr bwMode="auto">
          <a:xfrm>
            <a:off x="2822575" y="3668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8" name="Line 45"/>
          <p:cNvSpPr>
            <a:spLocks noChangeShapeType="1"/>
          </p:cNvSpPr>
          <p:nvPr/>
        </p:nvSpPr>
        <p:spPr bwMode="auto">
          <a:xfrm>
            <a:off x="2822575" y="4049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9" name="Line 46"/>
          <p:cNvSpPr>
            <a:spLocks noChangeShapeType="1"/>
          </p:cNvSpPr>
          <p:nvPr/>
        </p:nvSpPr>
        <p:spPr bwMode="auto">
          <a:xfrm>
            <a:off x="2822575" y="4430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0" name="Line 48"/>
          <p:cNvSpPr>
            <a:spLocks noChangeShapeType="1"/>
          </p:cNvSpPr>
          <p:nvPr/>
        </p:nvSpPr>
        <p:spPr bwMode="auto">
          <a:xfrm>
            <a:off x="2822575" y="4811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1" name="Line 50"/>
          <p:cNvSpPr>
            <a:spLocks noChangeShapeType="1"/>
          </p:cNvSpPr>
          <p:nvPr/>
        </p:nvSpPr>
        <p:spPr bwMode="auto">
          <a:xfrm>
            <a:off x="2822575" y="51165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2" name="Line 52"/>
          <p:cNvSpPr>
            <a:spLocks noChangeShapeType="1"/>
          </p:cNvSpPr>
          <p:nvPr/>
        </p:nvSpPr>
        <p:spPr bwMode="auto">
          <a:xfrm>
            <a:off x="2822575" y="54975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3" name="Line 54"/>
          <p:cNvSpPr>
            <a:spLocks noChangeShapeType="1"/>
          </p:cNvSpPr>
          <p:nvPr/>
        </p:nvSpPr>
        <p:spPr bwMode="auto">
          <a:xfrm>
            <a:off x="2822575" y="5954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4" name="Line 56"/>
          <p:cNvSpPr>
            <a:spLocks noChangeShapeType="1"/>
          </p:cNvSpPr>
          <p:nvPr/>
        </p:nvSpPr>
        <p:spPr bwMode="auto">
          <a:xfrm>
            <a:off x="2822575" y="6335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5" name="Text Box 79"/>
          <p:cNvSpPr txBox="1">
            <a:spLocks noChangeArrowheads="1"/>
          </p:cNvSpPr>
          <p:nvPr/>
        </p:nvSpPr>
        <p:spPr bwMode="auto">
          <a:xfrm>
            <a:off x="6705600" y="35052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grpSp>
        <p:nvGrpSpPr>
          <p:cNvPr id="55316" name="Group 97"/>
          <p:cNvGrpSpPr>
            <a:grpSpLocks/>
          </p:cNvGrpSpPr>
          <p:nvPr/>
        </p:nvGrpSpPr>
        <p:grpSpPr bwMode="auto">
          <a:xfrm>
            <a:off x="6300788" y="333375"/>
            <a:ext cx="2306637" cy="3441700"/>
            <a:chOff x="3969" y="346"/>
            <a:chExt cx="1453" cy="2168"/>
          </a:xfrm>
        </p:grpSpPr>
        <p:grpSp>
          <p:nvGrpSpPr>
            <p:cNvPr id="55345" name="Group 75"/>
            <p:cNvGrpSpPr>
              <a:grpSpLocks/>
            </p:cNvGrpSpPr>
            <p:nvPr/>
          </p:nvGrpSpPr>
          <p:grpSpPr bwMode="auto">
            <a:xfrm>
              <a:off x="3984" y="1358"/>
              <a:ext cx="1248" cy="240"/>
              <a:chOff x="4032" y="384"/>
              <a:chExt cx="1248" cy="192"/>
            </a:xfrm>
          </p:grpSpPr>
          <p:sp>
            <p:nvSpPr>
              <p:cNvPr id="55351" name="Rectangle 66"/>
              <p:cNvSpPr>
                <a:spLocks noChangeArrowheads="1"/>
              </p:cNvSpPr>
              <p:nvPr/>
            </p:nvSpPr>
            <p:spPr bwMode="auto">
              <a:xfrm>
                <a:off x="4032" y="384"/>
                <a:ext cx="124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tx1"/>
                    </a:solidFill>
                    <a:latin typeface="Times New Roman" pitchFamily="18" charset="0"/>
                    <a:ea typeface="宋体" pitchFamily="2" charset="-122"/>
                  </a:rPr>
                  <a:t>1 1 1 1 1 0 0 0</a:t>
                </a:r>
              </a:p>
            </p:txBody>
          </p:sp>
          <p:sp>
            <p:nvSpPr>
              <p:cNvPr id="55352" name="Line 68"/>
              <p:cNvSpPr>
                <a:spLocks noChangeShapeType="1"/>
              </p:cNvSpPr>
              <p:nvPr/>
            </p:nvSpPr>
            <p:spPr bwMode="auto">
              <a:xfrm>
                <a:off x="4224"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3" name="Line 69"/>
              <p:cNvSpPr>
                <a:spLocks noChangeShapeType="1"/>
              </p:cNvSpPr>
              <p:nvPr/>
            </p:nvSpPr>
            <p:spPr bwMode="auto">
              <a:xfrm>
                <a:off x="4368"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4" name="Line 70"/>
              <p:cNvSpPr>
                <a:spLocks noChangeShapeType="1"/>
              </p:cNvSpPr>
              <p:nvPr/>
            </p:nvSpPr>
            <p:spPr bwMode="auto">
              <a:xfrm>
                <a:off x="4512"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5" name="Line 71"/>
              <p:cNvSpPr>
                <a:spLocks noChangeShapeType="1"/>
              </p:cNvSpPr>
              <p:nvPr/>
            </p:nvSpPr>
            <p:spPr bwMode="auto">
              <a:xfrm>
                <a:off x="4656"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6" name="Line 72"/>
              <p:cNvSpPr>
                <a:spLocks noChangeShapeType="1"/>
              </p:cNvSpPr>
              <p:nvPr/>
            </p:nvSpPr>
            <p:spPr bwMode="auto">
              <a:xfrm>
                <a:off x="4800"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7" name="Line 73"/>
              <p:cNvSpPr>
                <a:spLocks noChangeShapeType="1"/>
              </p:cNvSpPr>
              <p:nvPr/>
            </p:nvSpPr>
            <p:spPr bwMode="auto">
              <a:xfrm>
                <a:off x="4944"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8" name="Line 74"/>
              <p:cNvSpPr>
                <a:spLocks noChangeShapeType="1"/>
              </p:cNvSpPr>
              <p:nvPr/>
            </p:nvSpPr>
            <p:spPr bwMode="auto">
              <a:xfrm>
                <a:off x="5088"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346" name="Text Box 76"/>
            <p:cNvSpPr txBox="1">
              <a:spLocks noChangeArrowheads="1"/>
            </p:cNvSpPr>
            <p:nvPr/>
          </p:nvSpPr>
          <p:spPr bwMode="auto">
            <a:xfrm>
              <a:off x="4105" y="1071"/>
              <a:ext cx="8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  F          8</a:t>
              </a:r>
            </a:p>
          </p:txBody>
        </p:sp>
        <p:sp>
          <p:nvSpPr>
            <p:cNvPr id="55347" name="Text Box 77"/>
            <p:cNvSpPr txBox="1">
              <a:spLocks noChangeArrowheads="1"/>
            </p:cNvSpPr>
            <p:nvPr/>
          </p:nvSpPr>
          <p:spPr bwMode="auto">
            <a:xfrm>
              <a:off x="3969" y="346"/>
              <a:ext cx="145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rgbClr val="FF3300"/>
                  </a:solidFill>
                  <a:latin typeface="Times New Roman" pitchFamily="18" charset="0"/>
                  <a:ea typeface="宋体" pitchFamily="2" charset="-122"/>
                </a:rPr>
                <a:t>主存的基本存储单位是位（</a:t>
              </a:r>
              <a:r>
                <a:rPr lang="en-US" altLang="zh-CN" sz="2400" b="1">
                  <a:solidFill>
                    <a:srgbClr val="FF3300"/>
                  </a:solidFill>
                  <a:latin typeface="Times New Roman" pitchFamily="18" charset="0"/>
                  <a:ea typeface="宋体" pitchFamily="2" charset="-122"/>
                </a:rPr>
                <a:t>BIT</a:t>
              </a:r>
              <a:r>
                <a:rPr lang="zh-CN" altLang="en-US" sz="2400" b="1">
                  <a:solidFill>
                    <a:srgbClr val="FF3300"/>
                  </a:solidFill>
                  <a:latin typeface="Times New Roman" pitchFamily="18" charset="0"/>
                  <a:ea typeface="宋体" pitchFamily="2" charset="-122"/>
                </a:rPr>
                <a:t>）</a:t>
              </a:r>
            </a:p>
          </p:txBody>
        </p:sp>
        <p:sp>
          <p:nvSpPr>
            <p:cNvPr id="55348" name="Line 78"/>
            <p:cNvSpPr>
              <a:spLocks noChangeShapeType="1"/>
            </p:cNvSpPr>
            <p:nvPr/>
          </p:nvSpPr>
          <p:spPr bwMode="auto">
            <a:xfrm>
              <a:off x="5057" y="845"/>
              <a:ext cx="0" cy="51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49" name="Text Box 80"/>
            <p:cNvSpPr txBox="1">
              <a:spLocks noChangeArrowheads="1"/>
            </p:cNvSpPr>
            <p:nvPr/>
          </p:nvSpPr>
          <p:spPr bwMode="auto">
            <a:xfrm>
              <a:off x="4014" y="1996"/>
              <a:ext cx="14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ea typeface="宋体" pitchFamily="2" charset="-122"/>
                </a:rPr>
                <a:t>8</a:t>
              </a:r>
              <a:r>
                <a:rPr lang="zh-CN" altLang="en-US" sz="2400" b="1">
                  <a:solidFill>
                    <a:schemeClr val="tx1"/>
                  </a:solidFill>
                  <a:latin typeface="Times New Roman" pitchFamily="18" charset="0"/>
                  <a:ea typeface="宋体" pitchFamily="2" charset="-122"/>
                </a:rPr>
                <a:t>个位组成一个字节      </a:t>
              </a:r>
              <a:r>
                <a:rPr lang="en-US" altLang="zh-CN" sz="2400" b="1">
                  <a:solidFill>
                    <a:schemeClr val="tx1"/>
                  </a:solidFill>
                  <a:latin typeface="Times New Roman" pitchFamily="18" charset="0"/>
                  <a:ea typeface="宋体" pitchFamily="2" charset="-122"/>
                </a:rPr>
                <a:t>BYTE</a:t>
              </a:r>
            </a:p>
          </p:txBody>
        </p:sp>
        <p:sp>
          <p:nvSpPr>
            <p:cNvPr id="55350" name="AutoShape 81"/>
            <p:cNvSpPr>
              <a:spLocks/>
            </p:cNvSpPr>
            <p:nvPr/>
          </p:nvSpPr>
          <p:spPr bwMode="auto">
            <a:xfrm rot="-5496074">
              <a:off x="4489" y="1199"/>
              <a:ext cx="241" cy="1166"/>
            </a:xfrm>
            <a:prstGeom prst="leftBrace">
              <a:avLst>
                <a:gd name="adj1" fmla="val 4031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317" name="Text Box 82"/>
          <p:cNvSpPr txBox="1">
            <a:spLocks noChangeArrowheads="1"/>
          </p:cNvSpPr>
          <p:nvPr/>
        </p:nvSpPr>
        <p:spPr bwMode="auto">
          <a:xfrm>
            <a:off x="657225" y="54975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grpSp>
        <p:nvGrpSpPr>
          <p:cNvPr id="30823" name="Group 103"/>
          <p:cNvGrpSpPr>
            <a:grpSpLocks/>
          </p:cNvGrpSpPr>
          <p:nvPr/>
        </p:nvGrpSpPr>
        <p:grpSpPr bwMode="auto">
          <a:xfrm>
            <a:off x="323850" y="2097088"/>
            <a:ext cx="2016125" cy="1187450"/>
            <a:chOff x="204" y="1321"/>
            <a:chExt cx="1270" cy="748"/>
          </a:xfrm>
        </p:grpSpPr>
        <p:sp>
          <p:nvSpPr>
            <p:cNvPr id="55343" name="Text Box 12"/>
            <p:cNvSpPr txBox="1">
              <a:spLocks noChangeArrowheads="1"/>
            </p:cNvSpPr>
            <p:nvPr/>
          </p:nvSpPr>
          <p:spPr bwMode="auto">
            <a:xfrm>
              <a:off x="204" y="1321"/>
              <a:ext cx="95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rgbClr val="FF3300"/>
                  </a:solidFill>
                  <a:latin typeface="Times New Roman" pitchFamily="18" charset="0"/>
                  <a:ea typeface="宋体" pitchFamily="2" charset="-122"/>
                </a:rPr>
                <a:t>每一个字节都有一个地址</a:t>
              </a:r>
            </a:p>
          </p:txBody>
        </p:sp>
        <p:sp>
          <p:nvSpPr>
            <p:cNvPr id="55344" name="Line 13"/>
            <p:cNvSpPr>
              <a:spLocks noChangeShapeType="1"/>
            </p:cNvSpPr>
            <p:nvPr/>
          </p:nvSpPr>
          <p:spPr bwMode="auto">
            <a:xfrm flipV="1">
              <a:off x="1066" y="1706"/>
              <a:ext cx="4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824" name="Group 104"/>
          <p:cNvGrpSpPr>
            <a:grpSpLocks/>
          </p:cNvGrpSpPr>
          <p:nvPr/>
        </p:nvGrpSpPr>
        <p:grpSpPr bwMode="auto">
          <a:xfrm>
            <a:off x="323850" y="3581400"/>
            <a:ext cx="2003425" cy="1917700"/>
            <a:chOff x="204" y="2256"/>
            <a:chExt cx="1262" cy="1208"/>
          </a:xfrm>
        </p:grpSpPr>
        <p:sp>
          <p:nvSpPr>
            <p:cNvPr id="55341" name="Line 61"/>
            <p:cNvSpPr>
              <a:spLocks noChangeShapeType="1"/>
            </p:cNvSpPr>
            <p:nvPr/>
          </p:nvSpPr>
          <p:spPr bwMode="auto">
            <a:xfrm flipV="1">
              <a:off x="1111" y="2432"/>
              <a:ext cx="35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42" name="Text Box 59"/>
            <p:cNvSpPr txBox="1">
              <a:spLocks noChangeArrowheads="1"/>
            </p:cNvSpPr>
            <p:nvPr/>
          </p:nvSpPr>
          <p:spPr bwMode="auto">
            <a:xfrm>
              <a:off x="204" y="2256"/>
              <a:ext cx="1089"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物理地址</a:t>
              </a:r>
            </a:p>
            <a:p>
              <a:pPr eaLnBrk="1" hangingPunct="1"/>
              <a:r>
                <a:rPr lang="en-US" altLang="zh-CN" sz="2400" b="1">
                  <a:solidFill>
                    <a:schemeClr val="tx1"/>
                  </a:solidFill>
                  <a:latin typeface="Times New Roman" pitchFamily="18" charset="0"/>
                  <a:ea typeface="宋体" pitchFamily="2" charset="-122"/>
                </a:rPr>
                <a:t>(Physical</a:t>
              </a:r>
            </a:p>
            <a:p>
              <a:pPr eaLnBrk="1" hangingPunct="1"/>
              <a:r>
                <a:rPr lang="en-US" altLang="zh-CN" sz="2400" b="1">
                  <a:solidFill>
                    <a:schemeClr val="tx1"/>
                  </a:solidFill>
                  <a:latin typeface="Times New Roman" pitchFamily="18" charset="0"/>
                  <a:ea typeface="宋体" pitchFamily="2" charset="-122"/>
                </a:rPr>
                <a:t>Address</a:t>
              </a:r>
            </a:p>
            <a:p>
              <a:pPr eaLnBrk="1" hangingPunct="1"/>
              <a:r>
                <a:rPr lang="en-US" altLang="zh-CN" sz="2400" b="1">
                  <a:solidFill>
                    <a:schemeClr val="tx1"/>
                  </a:solidFill>
                  <a:latin typeface="Times New Roman" pitchFamily="18" charset="0"/>
                  <a:ea typeface="宋体" pitchFamily="2" charset="-122"/>
                </a:rPr>
                <a:t>, PA)</a:t>
              </a:r>
            </a:p>
            <a:p>
              <a:pPr eaLnBrk="1" hangingPunct="1"/>
              <a:r>
                <a:rPr lang="zh-CN" altLang="en-US" sz="2400" b="1">
                  <a:solidFill>
                    <a:schemeClr val="tx1"/>
                  </a:solidFill>
                  <a:latin typeface="Times New Roman" pitchFamily="18" charset="0"/>
                  <a:ea typeface="宋体" pitchFamily="2" charset="-122"/>
                </a:rPr>
                <a:t>是唯一的</a:t>
              </a:r>
            </a:p>
          </p:txBody>
        </p:sp>
      </p:grpSp>
      <p:sp>
        <p:nvSpPr>
          <p:cNvPr id="30806" name="Text Box 86"/>
          <p:cNvSpPr txBox="1">
            <a:spLocks noChangeArrowheads="1"/>
          </p:cNvSpPr>
          <p:nvPr/>
        </p:nvSpPr>
        <p:spPr bwMode="auto">
          <a:xfrm>
            <a:off x="374650" y="657225"/>
            <a:ext cx="1893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字节是最小的寻址单位</a:t>
            </a:r>
          </a:p>
        </p:txBody>
      </p:sp>
      <p:sp>
        <p:nvSpPr>
          <p:cNvPr id="30815" name="Text Box 95"/>
          <p:cNvSpPr txBox="1">
            <a:spLocks noChangeArrowheads="1"/>
          </p:cNvSpPr>
          <p:nvPr/>
        </p:nvSpPr>
        <p:spPr bwMode="auto">
          <a:xfrm>
            <a:off x="6156325" y="3933825"/>
            <a:ext cx="2592388"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latin typeface="Times New Roman" pitchFamily="18" charset="0"/>
              </a:rPr>
              <a:t>Q:</a:t>
            </a:r>
            <a:r>
              <a:rPr lang="en-US" altLang="zh-CN" sz="2400" b="1">
                <a:solidFill>
                  <a:schemeClr val="tx1"/>
                </a:solidFill>
                <a:latin typeface="Times New Roman" pitchFamily="18" charset="0"/>
              </a:rPr>
              <a:t> 1M</a:t>
            </a:r>
            <a:r>
              <a:rPr lang="zh-CN" altLang="en-US" sz="2400" b="1">
                <a:solidFill>
                  <a:schemeClr val="tx1"/>
                </a:solidFill>
                <a:latin typeface="Times New Roman" pitchFamily="18" charset="0"/>
              </a:rPr>
              <a:t>字节内存，地址编码需要多少二进制位？</a:t>
            </a:r>
          </a:p>
          <a:p>
            <a:pPr eaLnBrk="1" hangingPunct="1"/>
            <a:endParaRPr lang="zh-CN" altLang="en-US" sz="2400" b="1">
              <a:solidFill>
                <a:schemeClr val="tx1"/>
              </a:solidFill>
              <a:latin typeface="Times New Roman" pitchFamily="18" charset="0"/>
            </a:endParaRPr>
          </a:p>
          <a:p>
            <a:pPr eaLnBrk="1" hangingPunct="1"/>
            <a:r>
              <a:rPr lang="en-US" altLang="zh-CN" sz="2400" b="1">
                <a:latin typeface="Times New Roman" pitchFamily="18" charset="0"/>
              </a:rPr>
              <a:t>Q:</a:t>
            </a:r>
            <a:r>
              <a:rPr lang="en-US" altLang="zh-CN" sz="2400" b="1">
                <a:solidFill>
                  <a:schemeClr val="tx1"/>
                </a:solidFill>
                <a:latin typeface="Times New Roman" pitchFamily="18" charset="0"/>
              </a:rPr>
              <a:t>32</a:t>
            </a:r>
            <a:r>
              <a:rPr lang="zh-CN" altLang="en-US" sz="2400" b="1">
                <a:solidFill>
                  <a:schemeClr val="tx1"/>
                </a:solidFill>
                <a:latin typeface="Times New Roman" pitchFamily="18" charset="0"/>
              </a:rPr>
              <a:t>位地址对应的内存大小可达到多大？</a:t>
            </a:r>
          </a:p>
        </p:txBody>
      </p:sp>
      <p:grpSp>
        <p:nvGrpSpPr>
          <p:cNvPr id="55322" name="Group 102"/>
          <p:cNvGrpSpPr>
            <a:grpSpLocks/>
          </p:cNvGrpSpPr>
          <p:nvPr/>
        </p:nvGrpSpPr>
        <p:grpSpPr bwMode="auto">
          <a:xfrm>
            <a:off x="4067175" y="333375"/>
            <a:ext cx="1800225" cy="6264275"/>
            <a:chOff x="2562" y="210"/>
            <a:chExt cx="1134" cy="3946"/>
          </a:xfrm>
        </p:grpSpPr>
        <p:sp>
          <p:nvSpPr>
            <p:cNvPr id="55324" name="Line 4"/>
            <p:cNvSpPr>
              <a:spLocks noChangeShapeType="1"/>
            </p:cNvSpPr>
            <p:nvPr/>
          </p:nvSpPr>
          <p:spPr bwMode="auto">
            <a:xfrm>
              <a:off x="2562" y="1117"/>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5" name="Line 5"/>
            <p:cNvSpPr>
              <a:spLocks noChangeShapeType="1"/>
            </p:cNvSpPr>
            <p:nvPr/>
          </p:nvSpPr>
          <p:spPr bwMode="auto">
            <a:xfrm>
              <a:off x="2562" y="1344"/>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6" name="Line 6"/>
            <p:cNvSpPr>
              <a:spLocks noChangeShapeType="1"/>
            </p:cNvSpPr>
            <p:nvPr/>
          </p:nvSpPr>
          <p:spPr bwMode="auto">
            <a:xfrm>
              <a:off x="2562" y="1570"/>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7" name="Line 7"/>
            <p:cNvSpPr>
              <a:spLocks noChangeShapeType="1"/>
            </p:cNvSpPr>
            <p:nvPr/>
          </p:nvSpPr>
          <p:spPr bwMode="auto">
            <a:xfrm>
              <a:off x="2562" y="1842"/>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8" name="Line 8"/>
            <p:cNvSpPr>
              <a:spLocks noChangeShapeType="1"/>
            </p:cNvSpPr>
            <p:nvPr/>
          </p:nvSpPr>
          <p:spPr bwMode="auto">
            <a:xfrm>
              <a:off x="2562" y="2069"/>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9" name="Line 9"/>
            <p:cNvSpPr>
              <a:spLocks noChangeShapeType="1"/>
            </p:cNvSpPr>
            <p:nvPr/>
          </p:nvSpPr>
          <p:spPr bwMode="auto">
            <a:xfrm>
              <a:off x="2562" y="2296"/>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0" name="Line 10"/>
            <p:cNvSpPr>
              <a:spLocks noChangeShapeType="1"/>
            </p:cNvSpPr>
            <p:nvPr/>
          </p:nvSpPr>
          <p:spPr bwMode="auto">
            <a:xfrm>
              <a:off x="2562" y="2568"/>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1" name="Line 11"/>
            <p:cNvSpPr>
              <a:spLocks noChangeShapeType="1"/>
            </p:cNvSpPr>
            <p:nvPr/>
          </p:nvSpPr>
          <p:spPr bwMode="auto">
            <a:xfrm>
              <a:off x="2562" y="2795"/>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2" name="Line 33"/>
            <p:cNvSpPr>
              <a:spLocks noChangeShapeType="1"/>
            </p:cNvSpPr>
            <p:nvPr/>
          </p:nvSpPr>
          <p:spPr bwMode="auto">
            <a:xfrm>
              <a:off x="2562" y="391"/>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3" name="Line 35"/>
            <p:cNvSpPr>
              <a:spLocks noChangeShapeType="1"/>
            </p:cNvSpPr>
            <p:nvPr/>
          </p:nvSpPr>
          <p:spPr bwMode="auto">
            <a:xfrm>
              <a:off x="2562" y="636"/>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4" name="Line 37"/>
            <p:cNvSpPr>
              <a:spLocks noChangeShapeType="1"/>
            </p:cNvSpPr>
            <p:nvPr/>
          </p:nvSpPr>
          <p:spPr bwMode="auto">
            <a:xfrm>
              <a:off x="2562" y="890"/>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5" name="Line 47"/>
            <p:cNvSpPr>
              <a:spLocks noChangeShapeType="1"/>
            </p:cNvSpPr>
            <p:nvPr/>
          </p:nvSpPr>
          <p:spPr bwMode="auto">
            <a:xfrm>
              <a:off x="2562" y="3022"/>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6" name="Line 49"/>
            <p:cNvSpPr>
              <a:spLocks noChangeShapeType="1"/>
            </p:cNvSpPr>
            <p:nvPr/>
          </p:nvSpPr>
          <p:spPr bwMode="auto">
            <a:xfrm>
              <a:off x="2562" y="3221"/>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7" name="Line 51"/>
            <p:cNvSpPr>
              <a:spLocks noChangeShapeType="1"/>
            </p:cNvSpPr>
            <p:nvPr/>
          </p:nvSpPr>
          <p:spPr bwMode="auto">
            <a:xfrm>
              <a:off x="2562" y="3457"/>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8" name="Line 53"/>
            <p:cNvSpPr>
              <a:spLocks noChangeShapeType="1"/>
            </p:cNvSpPr>
            <p:nvPr/>
          </p:nvSpPr>
          <p:spPr bwMode="auto">
            <a:xfrm>
              <a:off x="2562" y="3757"/>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9" name="Line 55"/>
            <p:cNvSpPr>
              <a:spLocks noChangeShapeType="1"/>
            </p:cNvSpPr>
            <p:nvPr/>
          </p:nvSpPr>
          <p:spPr bwMode="auto">
            <a:xfrm>
              <a:off x="2562" y="3983"/>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40" name="Rectangle 101"/>
            <p:cNvSpPr>
              <a:spLocks noChangeArrowheads="1"/>
            </p:cNvSpPr>
            <p:nvPr/>
          </p:nvSpPr>
          <p:spPr bwMode="auto">
            <a:xfrm>
              <a:off x="2562" y="210"/>
              <a:ext cx="1134" cy="3946"/>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0825" name="Text Box 105"/>
          <p:cNvSpPr txBox="1">
            <a:spLocks noChangeArrowheads="1"/>
          </p:cNvSpPr>
          <p:nvPr/>
        </p:nvSpPr>
        <p:spPr bwMode="auto">
          <a:xfrm>
            <a:off x="4067175" y="2492375"/>
            <a:ext cx="1800225" cy="427038"/>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a:t>      F 8 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806"/>
                                        </p:tgtEl>
                                        <p:attrNameLst>
                                          <p:attrName>style.visibility</p:attrName>
                                        </p:attrNameLst>
                                      </p:cBhvr>
                                      <p:to>
                                        <p:strVal val="visible"/>
                                      </p:to>
                                    </p:set>
                                    <p:animEffect transition="in" filter="box(in)">
                                      <p:cBhvr>
                                        <p:cTn id="7" dur="500"/>
                                        <p:tgtEl>
                                          <p:spTgt spid="308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1" presetClass="entr" presetSubtype="0" fill="hold" grpId="0" nodeType="clickEffect">
                                  <p:stCondLst>
                                    <p:cond delay="0"/>
                                  </p:stCondLst>
                                  <p:childTnLst>
                                    <p:set>
                                      <p:cBhvr>
                                        <p:cTn id="11" dur="1" fill="hold">
                                          <p:stCondLst>
                                            <p:cond delay="0"/>
                                          </p:stCondLst>
                                        </p:cTn>
                                        <p:tgtEl>
                                          <p:spTgt spid="30825"/>
                                        </p:tgtEl>
                                        <p:attrNameLst>
                                          <p:attrName>style.visibility</p:attrName>
                                        </p:attrNameLst>
                                      </p:cBhvr>
                                      <p:to>
                                        <p:strVal val="visible"/>
                                      </p:to>
                                    </p:set>
                                    <p:animEffect transition="in" filter="fade">
                                      <p:cBhvr>
                                        <p:cTn id="12" dur="192" decel="100000"/>
                                        <p:tgtEl>
                                          <p:spTgt spid="30825"/>
                                        </p:tgtEl>
                                      </p:cBhvr>
                                    </p:animEffect>
                                    <p:animScale>
                                      <p:cBhvr>
                                        <p:cTn id="13" dur="192" decel="100000"/>
                                        <p:tgtEl>
                                          <p:spTgt spid="30825"/>
                                        </p:tgtEl>
                                      </p:cBhvr>
                                      <p:from x="10000" y="10000"/>
                                      <p:to x="200000" y="450000"/>
                                    </p:animScale>
                                    <p:animScale>
                                      <p:cBhvr>
                                        <p:cTn id="14" dur="308" accel="100000" fill="hold">
                                          <p:stCondLst>
                                            <p:cond delay="192"/>
                                          </p:stCondLst>
                                        </p:cTn>
                                        <p:tgtEl>
                                          <p:spTgt spid="30825"/>
                                        </p:tgtEl>
                                      </p:cBhvr>
                                      <p:from x="200000" y="450000"/>
                                      <p:to x="100000" y="100000"/>
                                    </p:animScale>
                                    <p:set>
                                      <p:cBhvr>
                                        <p:cTn id="15" dur="192" fill="hold"/>
                                        <p:tgtEl>
                                          <p:spTgt spid="30825"/>
                                        </p:tgtEl>
                                        <p:attrNameLst>
                                          <p:attrName>ppt_x</p:attrName>
                                        </p:attrNameLst>
                                      </p:cBhvr>
                                      <p:to>
                                        <p:strVal val="(0.5)"/>
                                      </p:to>
                                    </p:set>
                                    <p:anim from="(0.5)" to="(#ppt_x)" calcmode="lin" valueType="num">
                                      <p:cBhvr>
                                        <p:cTn id="16" dur="308" accel="100000" fill="hold">
                                          <p:stCondLst>
                                            <p:cond delay="192"/>
                                          </p:stCondLst>
                                        </p:cTn>
                                        <p:tgtEl>
                                          <p:spTgt spid="30825"/>
                                        </p:tgtEl>
                                        <p:attrNameLst>
                                          <p:attrName>ppt_x</p:attrName>
                                        </p:attrNameLst>
                                      </p:cBhvr>
                                    </p:anim>
                                    <p:set>
                                      <p:cBhvr>
                                        <p:cTn id="17" dur="192" fill="hold"/>
                                        <p:tgtEl>
                                          <p:spTgt spid="30825"/>
                                        </p:tgtEl>
                                        <p:attrNameLst>
                                          <p:attrName>ppt_y</p:attrName>
                                        </p:attrNameLst>
                                      </p:cBhvr>
                                      <p:to>
                                        <p:strVal val="(#ppt_y+0.4)"/>
                                      </p:to>
                                    </p:set>
                                    <p:anim from="(#ppt_y+0.4)" to="(#ppt_y)" calcmode="lin" valueType="num">
                                      <p:cBhvr>
                                        <p:cTn id="18" dur="308" accel="100000" fill="hold">
                                          <p:stCondLst>
                                            <p:cond delay="192"/>
                                          </p:stCondLst>
                                        </p:cTn>
                                        <p:tgtEl>
                                          <p:spTgt spid="30825"/>
                                        </p:tgtEl>
                                        <p:attrNameLst>
                                          <p:attrName>ppt_y</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0823"/>
                                        </p:tgtEl>
                                        <p:attrNameLst>
                                          <p:attrName>style.visibility</p:attrName>
                                        </p:attrNameLst>
                                      </p:cBhvr>
                                      <p:to>
                                        <p:strVal val="visible"/>
                                      </p:to>
                                    </p:set>
                                    <p:animEffect transition="in" filter="box(in)">
                                      <p:cBhvr>
                                        <p:cTn id="23" dur="500"/>
                                        <p:tgtEl>
                                          <p:spTgt spid="308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30808"/>
                                        </p:tgtEl>
                                        <p:attrNameLst>
                                          <p:attrName>style.visibility</p:attrName>
                                        </p:attrNameLst>
                                      </p:cBhvr>
                                      <p:to>
                                        <p:strVal val="visible"/>
                                      </p:to>
                                    </p:set>
                                    <p:animEffect transition="in" filter="box(in)">
                                      <p:cBhvr>
                                        <p:cTn id="28" dur="500"/>
                                        <p:tgtEl>
                                          <p:spTgt spid="308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30824"/>
                                        </p:tgtEl>
                                        <p:attrNameLst>
                                          <p:attrName>style.visibility</p:attrName>
                                        </p:attrNameLst>
                                      </p:cBhvr>
                                      <p:to>
                                        <p:strVal val="visible"/>
                                      </p:to>
                                    </p:set>
                                    <p:animEffect transition="in" filter="box(in)">
                                      <p:cBhvr>
                                        <p:cTn id="33" dur="500"/>
                                        <p:tgtEl>
                                          <p:spTgt spid="308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30815">
                                            <p:txEl>
                                              <p:pRg st="0" end="0"/>
                                            </p:txEl>
                                          </p:spTgt>
                                        </p:tgtEl>
                                        <p:attrNameLst>
                                          <p:attrName>style.visibility</p:attrName>
                                        </p:attrNameLst>
                                      </p:cBhvr>
                                      <p:to>
                                        <p:strVal val="visible"/>
                                      </p:to>
                                    </p:set>
                                    <p:animEffect transition="in" filter="box(in)">
                                      <p:cBhvr>
                                        <p:cTn id="38" dur="500"/>
                                        <p:tgtEl>
                                          <p:spTgt spid="30815">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30815">
                                            <p:txEl>
                                              <p:pRg st="2" end="2"/>
                                            </p:txEl>
                                          </p:spTgt>
                                        </p:tgtEl>
                                        <p:attrNameLst>
                                          <p:attrName>style.visibility</p:attrName>
                                        </p:attrNameLst>
                                      </p:cBhvr>
                                      <p:to>
                                        <p:strVal val="visible"/>
                                      </p:to>
                                    </p:set>
                                    <p:animEffect transition="in" filter="box(in)">
                                      <p:cBhvr>
                                        <p:cTn id="43" dur="500"/>
                                        <p:tgtEl>
                                          <p:spTgt spid="308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06" grpId="0"/>
      <p:bldP spid="3082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ChangeArrowheads="1"/>
          </p:cNvSpPr>
          <p:nvPr/>
        </p:nvSpPr>
        <p:spPr bwMode="auto">
          <a:xfrm>
            <a:off x="3883025" y="1703388"/>
            <a:ext cx="1676400" cy="388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0837" name="Group 5"/>
          <p:cNvGrpSpPr>
            <a:grpSpLocks/>
          </p:cNvGrpSpPr>
          <p:nvPr/>
        </p:nvGrpSpPr>
        <p:grpSpPr bwMode="auto">
          <a:xfrm>
            <a:off x="2124075" y="2236788"/>
            <a:ext cx="3435350" cy="2895600"/>
            <a:chOff x="1436" y="1920"/>
            <a:chExt cx="2164" cy="1824"/>
          </a:xfrm>
        </p:grpSpPr>
        <p:sp>
          <p:nvSpPr>
            <p:cNvPr id="75791" name="Rectangle 6"/>
            <p:cNvSpPr>
              <a:spLocks noChangeArrowheads="1"/>
            </p:cNvSpPr>
            <p:nvPr/>
          </p:nvSpPr>
          <p:spPr bwMode="auto">
            <a:xfrm>
              <a:off x="2544" y="1920"/>
              <a:ext cx="1056" cy="81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2" name="Rectangle 7"/>
            <p:cNvSpPr>
              <a:spLocks noChangeArrowheads="1"/>
            </p:cNvSpPr>
            <p:nvPr/>
          </p:nvSpPr>
          <p:spPr bwMode="auto">
            <a:xfrm>
              <a:off x="2544" y="3312"/>
              <a:ext cx="1056" cy="43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3" name="Line 8"/>
            <p:cNvSpPr>
              <a:spLocks noChangeShapeType="1"/>
            </p:cNvSpPr>
            <p:nvPr/>
          </p:nvSpPr>
          <p:spPr bwMode="auto">
            <a:xfrm>
              <a:off x="2544" y="225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4" name="Line 9"/>
            <p:cNvSpPr>
              <a:spLocks noChangeShapeType="1"/>
            </p:cNvSpPr>
            <p:nvPr/>
          </p:nvSpPr>
          <p:spPr bwMode="auto">
            <a:xfrm>
              <a:off x="2544" y="2448"/>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5795" name="Group 10"/>
            <p:cNvGrpSpPr>
              <a:grpSpLocks/>
            </p:cNvGrpSpPr>
            <p:nvPr/>
          </p:nvGrpSpPr>
          <p:grpSpPr bwMode="auto">
            <a:xfrm>
              <a:off x="1436" y="1968"/>
              <a:ext cx="1012" cy="1776"/>
              <a:chOff x="1436" y="1968"/>
              <a:chExt cx="1012" cy="1776"/>
            </a:xfrm>
          </p:grpSpPr>
          <p:sp>
            <p:nvSpPr>
              <p:cNvPr id="75796" name="AutoShape 11"/>
              <p:cNvSpPr>
                <a:spLocks/>
              </p:cNvSpPr>
              <p:nvPr/>
            </p:nvSpPr>
            <p:spPr bwMode="auto">
              <a:xfrm>
                <a:off x="2208" y="1968"/>
                <a:ext cx="240" cy="768"/>
              </a:xfrm>
              <a:prstGeom prst="leftBrace">
                <a:avLst>
                  <a:gd name="adj1" fmla="val 26667"/>
                  <a:gd name="adj2" fmla="val 5208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7" name="AutoShape 12"/>
              <p:cNvSpPr>
                <a:spLocks/>
              </p:cNvSpPr>
              <p:nvPr/>
            </p:nvSpPr>
            <p:spPr bwMode="auto">
              <a:xfrm>
                <a:off x="2256" y="3360"/>
                <a:ext cx="192" cy="384"/>
              </a:xfrm>
              <a:prstGeom prst="lef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8" name="Text Box 13"/>
              <p:cNvSpPr txBox="1">
                <a:spLocks noChangeArrowheads="1"/>
              </p:cNvSpPr>
              <p:nvPr/>
            </p:nvSpPr>
            <p:spPr bwMode="auto">
              <a:xfrm>
                <a:off x="1436" y="2164"/>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chemeClr val="tx1"/>
                    </a:solidFill>
                    <a:latin typeface="Times New Roman" pitchFamily="18" charset="0"/>
                    <a:ea typeface="宋体" pitchFamily="2" charset="-122"/>
                  </a:rPr>
                  <a:t>分段</a:t>
                </a:r>
              </a:p>
            </p:txBody>
          </p:sp>
        </p:grpSp>
      </p:grpSp>
      <p:grpSp>
        <p:nvGrpSpPr>
          <p:cNvPr id="120846" name="Group 14"/>
          <p:cNvGrpSpPr>
            <a:grpSpLocks/>
          </p:cNvGrpSpPr>
          <p:nvPr/>
        </p:nvGrpSpPr>
        <p:grpSpPr bwMode="auto">
          <a:xfrm>
            <a:off x="5254625" y="1931988"/>
            <a:ext cx="3352800" cy="2106612"/>
            <a:chOff x="3408" y="1728"/>
            <a:chExt cx="2112" cy="1327"/>
          </a:xfrm>
        </p:grpSpPr>
        <p:sp>
          <p:nvSpPr>
            <p:cNvPr id="75785" name="Line 15"/>
            <p:cNvSpPr>
              <a:spLocks noChangeShapeType="1"/>
            </p:cNvSpPr>
            <p:nvPr/>
          </p:nvSpPr>
          <p:spPr bwMode="auto">
            <a:xfrm>
              <a:off x="3696" y="1920"/>
              <a:ext cx="816"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6" name="Line 16"/>
            <p:cNvSpPr>
              <a:spLocks noChangeShapeType="1"/>
            </p:cNvSpPr>
            <p:nvPr/>
          </p:nvSpPr>
          <p:spPr bwMode="auto">
            <a:xfrm>
              <a:off x="4080" y="1920"/>
              <a:ext cx="0" cy="43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7" name="Line 17"/>
            <p:cNvSpPr>
              <a:spLocks noChangeShapeType="1"/>
            </p:cNvSpPr>
            <p:nvPr/>
          </p:nvSpPr>
          <p:spPr bwMode="auto">
            <a:xfrm>
              <a:off x="3408" y="2352"/>
              <a:ext cx="1056" cy="0"/>
            </a:xfrm>
            <a:prstGeom prst="line">
              <a:avLst/>
            </a:prstGeom>
            <a:noFill/>
            <a:ln w="38100">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8" name="Text Box 18"/>
            <p:cNvSpPr txBox="1">
              <a:spLocks noChangeArrowheads="1"/>
            </p:cNvSpPr>
            <p:nvPr/>
          </p:nvSpPr>
          <p:spPr bwMode="auto">
            <a:xfrm>
              <a:off x="4540" y="1728"/>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段首址</a:t>
              </a:r>
            </a:p>
          </p:txBody>
        </p:sp>
        <p:sp>
          <p:nvSpPr>
            <p:cNvPr id="75789" name="Text Box 19"/>
            <p:cNvSpPr txBox="1">
              <a:spLocks noChangeArrowheads="1"/>
            </p:cNvSpPr>
            <p:nvPr/>
          </p:nvSpPr>
          <p:spPr bwMode="auto">
            <a:xfrm>
              <a:off x="4550" y="2077"/>
              <a:ext cx="970"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距段首址的距离，</a:t>
              </a:r>
            </a:p>
            <a:p>
              <a:pPr eaLnBrk="1" hangingPunct="1"/>
              <a:r>
                <a:rPr lang="zh-CN" altLang="en-US" sz="2400" b="1">
                  <a:solidFill>
                    <a:schemeClr val="tx1"/>
                  </a:solidFill>
                  <a:latin typeface="Times New Roman" pitchFamily="18" charset="0"/>
                  <a:ea typeface="宋体" pitchFamily="2" charset="-122"/>
                </a:rPr>
                <a:t>亦称段内偏移</a:t>
              </a:r>
            </a:p>
          </p:txBody>
        </p:sp>
        <p:sp>
          <p:nvSpPr>
            <p:cNvPr id="75790" name="Line 20"/>
            <p:cNvSpPr>
              <a:spLocks noChangeShapeType="1"/>
            </p:cNvSpPr>
            <p:nvPr/>
          </p:nvSpPr>
          <p:spPr bwMode="auto">
            <a:xfrm>
              <a:off x="4128" y="2160"/>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0858" name="Text Box 26"/>
          <p:cNvSpPr txBox="1">
            <a:spLocks noChangeArrowheads="1"/>
          </p:cNvSpPr>
          <p:nvPr/>
        </p:nvSpPr>
        <p:spPr bwMode="auto">
          <a:xfrm>
            <a:off x="611188" y="3141663"/>
            <a:ext cx="208915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chemeClr val="tx1"/>
                </a:solidFill>
                <a:latin typeface="Times New Roman" pitchFamily="18" charset="0"/>
                <a:ea typeface="宋体" pitchFamily="2" charset="-122"/>
              </a:rPr>
              <a:t>段的开始地址要能被</a:t>
            </a:r>
            <a:r>
              <a:rPr lang="en-US" altLang="zh-CN" sz="2800" b="1">
                <a:solidFill>
                  <a:schemeClr val="tx1"/>
                </a:solidFill>
                <a:latin typeface="Times New Roman" pitchFamily="18" charset="0"/>
                <a:ea typeface="宋体" pitchFamily="2" charset="-122"/>
              </a:rPr>
              <a:t>16</a:t>
            </a:r>
            <a:r>
              <a:rPr lang="zh-CN" altLang="en-US" sz="2800" b="1">
                <a:solidFill>
                  <a:schemeClr val="tx1"/>
                </a:solidFill>
                <a:latin typeface="Times New Roman" pitchFamily="18" charset="0"/>
                <a:ea typeface="宋体" pitchFamily="2" charset="-122"/>
              </a:rPr>
              <a:t>整除。</a:t>
            </a:r>
          </a:p>
          <a:p>
            <a:pPr eaLnBrk="1" hangingPunct="1"/>
            <a:endParaRPr lang="zh-CN" altLang="en-US" sz="2800" b="1">
              <a:solidFill>
                <a:schemeClr val="tx1"/>
              </a:solidFill>
              <a:latin typeface="Times New Roman" pitchFamily="18" charset="0"/>
              <a:ea typeface="宋体" pitchFamily="2" charset="-122"/>
            </a:endParaRPr>
          </a:p>
          <a:p>
            <a:pPr eaLnBrk="1" hangingPunct="1"/>
            <a:r>
              <a:rPr lang="en-US" altLang="zh-CN" sz="2800" b="1">
                <a:solidFill>
                  <a:schemeClr val="tx1"/>
                </a:solidFill>
                <a:latin typeface="Times New Roman" pitchFamily="18" charset="0"/>
                <a:ea typeface="宋体" pitchFamily="2" charset="-122"/>
              </a:rPr>
              <a:t>16 = 10H</a:t>
            </a:r>
          </a:p>
          <a:p>
            <a:pPr eaLnBrk="1" hangingPunct="1"/>
            <a:r>
              <a:rPr lang="en-US" altLang="zh-CN" sz="2800" b="1">
                <a:solidFill>
                  <a:schemeClr val="tx1"/>
                </a:solidFill>
                <a:latin typeface="Times New Roman" pitchFamily="18" charset="0"/>
                <a:ea typeface="宋体" pitchFamily="2" charset="-122"/>
              </a:rPr>
              <a:t>     = 10000B</a:t>
            </a:r>
          </a:p>
        </p:txBody>
      </p:sp>
      <p:sp>
        <p:nvSpPr>
          <p:cNvPr id="120860" name="Text Box 28"/>
          <p:cNvSpPr txBox="1">
            <a:spLocks noChangeArrowheads="1"/>
          </p:cNvSpPr>
          <p:nvPr/>
        </p:nvSpPr>
        <p:spPr bwMode="auto">
          <a:xfrm>
            <a:off x="2411413" y="5734050"/>
            <a:ext cx="530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rgbClr val="FF3300"/>
                </a:solidFill>
                <a:latin typeface="Times New Roman" pitchFamily="18" charset="0"/>
                <a:ea typeface="宋体" pitchFamily="2" charset="-122"/>
              </a:rPr>
              <a:t>段址 * </a:t>
            </a:r>
            <a:r>
              <a:rPr lang="en-US" altLang="zh-CN" sz="2800" b="1">
                <a:solidFill>
                  <a:srgbClr val="FF3300"/>
                </a:solidFill>
                <a:latin typeface="Times New Roman" pitchFamily="18" charset="0"/>
                <a:ea typeface="宋体" pitchFamily="2" charset="-122"/>
              </a:rPr>
              <a:t>16 + </a:t>
            </a:r>
            <a:r>
              <a:rPr lang="zh-CN" altLang="en-US" sz="2800" b="1">
                <a:solidFill>
                  <a:srgbClr val="FF3300"/>
                </a:solidFill>
                <a:latin typeface="Times New Roman" pitchFamily="18" charset="0"/>
                <a:ea typeface="宋体" pitchFamily="2" charset="-122"/>
              </a:rPr>
              <a:t>偏移地址 </a:t>
            </a:r>
            <a:r>
              <a:rPr lang="en-US" altLang="zh-CN" sz="2800" b="1">
                <a:solidFill>
                  <a:srgbClr val="FF3300"/>
                </a:solidFill>
                <a:latin typeface="Times New Roman" pitchFamily="18" charset="0"/>
                <a:ea typeface="宋体" pitchFamily="2" charset="-122"/>
              </a:rPr>
              <a:t>=  </a:t>
            </a:r>
            <a:r>
              <a:rPr lang="zh-CN" altLang="en-US" sz="2800" b="1">
                <a:solidFill>
                  <a:srgbClr val="FF3300"/>
                </a:solidFill>
                <a:latin typeface="Times New Roman" pitchFamily="18" charset="0"/>
                <a:ea typeface="宋体" pitchFamily="2" charset="-122"/>
              </a:rPr>
              <a:t>物理地址</a:t>
            </a:r>
          </a:p>
        </p:txBody>
      </p:sp>
      <p:sp>
        <p:nvSpPr>
          <p:cNvPr id="120861" name="Text Box 29"/>
          <p:cNvSpPr txBox="1">
            <a:spLocks noChangeArrowheads="1"/>
          </p:cNvSpPr>
          <p:nvPr/>
        </p:nvSpPr>
        <p:spPr bwMode="auto">
          <a:xfrm>
            <a:off x="6156325" y="4221163"/>
            <a:ext cx="24685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ahoma" pitchFamily="34" charset="0"/>
                <a:ea typeface="宋体" pitchFamily="2" charset="-122"/>
              </a:rPr>
              <a:t>段开始单元的物理地址 </a:t>
            </a:r>
            <a:r>
              <a:rPr lang="en-US" altLang="zh-CN" sz="2400" b="1">
                <a:solidFill>
                  <a:schemeClr val="tx1"/>
                </a:solidFill>
                <a:latin typeface="Tahoma" pitchFamily="34" charset="0"/>
                <a:ea typeface="宋体" pitchFamily="2" charset="-122"/>
              </a:rPr>
              <a:t>/16</a:t>
            </a:r>
          </a:p>
          <a:p>
            <a:pPr eaLnBrk="1" hangingPunct="1"/>
            <a:r>
              <a:rPr lang="en-US" altLang="zh-CN" sz="2400" b="1">
                <a:solidFill>
                  <a:schemeClr val="tx1"/>
                </a:solidFill>
                <a:latin typeface="Tahoma" pitchFamily="34" charset="0"/>
                <a:ea typeface="宋体" pitchFamily="2" charset="-122"/>
                <a:sym typeface="Wingdings" pitchFamily="2" charset="2"/>
              </a:rPr>
              <a:t> </a:t>
            </a:r>
            <a:r>
              <a:rPr lang="zh-CN" altLang="en-US" sz="2400" b="1">
                <a:solidFill>
                  <a:schemeClr val="tx1"/>
                </a:solidFill>
                <a:latin typeface="Tahoma" pitchFamily="34" charset="0"/>
                <a:ea typeface="宋体" pitchFamily="2" charset="-122"/>
                <a:sym typeface="Wingdings" pitchFamily="2" charset="2"/>
              </a:rPr>
              <a:t>段址</a:t>
            </a:r>
            <a:endParaRPr lang="zh-CN" altLang="en-US" sz="2400" b="1">
              <a:solidFill>
                <a:schemeClr val="tx1"/>
              </a:solidFill>
              <a:latin typeface="Tahoma" pitchFamily="34" charset="0"/>
              <a:ea typeface="宋体" pitchFamily="2" charset="-122"/>
            </a:endParaRPr>
          </a:p>
        </p:txBody>
      </p:sp>
      <p:sp>
        <p:nvSpPr>
          <p:cNvPr id="25" name="Text Box 71">
            <a:extLst>
              <a:ext uri="{FF2B5EF4-FFF2-40B4-BE49-F238E27FC236}">
                <a16:creationId xmlns:a16="http://schemas.microsoft.com/office/drawing/2014/main" id="{D74D222E-7172-4B3C-B7AE-B49A5EC39F12}"/>
              </a:ext>
            </a:extLst>
          </p:cNvPr>
          <p:cNvSpPr txBox="1">
            <a:spLocks noChangeArrowheads="1"/>
          </p:cNvSpPr>
          <p:nvPr/>
        </p:nvSpPr>
        <p:spPr bwMode="auto">
          <a:xfrm>
            <a:off x="450734" y="311596"/>
            <a:ext cx="7037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b="1" dirty="0">
                <a:solidFill>
                  <a:schemeClr val="bg1"/>
                </a:solidFill>
                <a:latin typeface="Times New Roman" pitchFamily="18" charset="0"/>
              </a:rPr>
              <a:t>3.6.1 8086</a:t>
            </a:r>
            <a:r>
              <a:rPr lang="zh-CN" altLang="en-US" sz="2800" b="1" dirty="0">
                <a:solidFill>
                  <a:schemeClr val="bg1"/>
                </a:solidFill>
                <a:latin typeface="Times New Roman" pitchFamily="18" charset="0"/>
              </a:rPr>
              <a:t>和</a:t>
            </a:r>
            <a:r>
              <a:rPr lang="en-US" altLang="zh-CN" sz="2800" b="1" dirty="0">
                <a:solidFill>
                  <a:schemeClr val="bg1"/>
                </a:solidFill>
                <a:latin typeface="Times New Roman" pitchFamily="18" charset="0"/>
              </a:rPr>
              <a:t>x86-32</a:t>
            </a:r>
            <a:r>
              <a:rPr lang="zh-CN" altLang="en-US" sz="2800" b="1" dirty="0">
                <a:solidFill>
                  <a:schemeClr val="bg1"/>
                </a:solidFill>
                <a:latin typeface="Times New Roman" pitchFamily="18" charset="0"/>
              </a:rPr>
              <a:t>实方式下物理地址的形成</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0837"/>
                                        </p:tgtEl>
                                        <p:attrNameLst>
                                          <p:attrName>style.visibility</p:attrName>
                                        </p:attrNameLst>
                                      </p:cBhvr>
                                      <p:to>
                                        <p:strVal val="visible"/>
                                      </p:to>
                                    </p:set>
                                    <p:anim calcmode="lin" valueType="num">
                                      <p:cBhvr additive="base">
                                        <p:cTn id="7" dur="500" fill="hold"/>
                                        <p:tgtEl>
                                          <p:spTgt spid="120837"/>
                                        </p:tgtEl>
                                        <p:attrNameLst>
                                          <p:attrName>ppt_x</p:attrName>
                                        </p:attrNameLst>
                                      </p:cBhvr>
                                      <p:tavLst>
                                        <p:tav tm="0">
                                          <p:val>
                                            <p:strVal val="0-#ppt_w/2"/>
                                          </p:val>
                                        </p:tav>
                                        <p:tav tm="100000">
                                          <p:val>
                                            <p:strVal val="#ppt_x"/>
                                          </p:val>
                                        </p:tav>
                                      </p:tavLst>
                                    </p:anim>
                                    <p:anim calcmode="lin" valueType="num">
                                      <p:cBhvr additive="base">
                                        <p:cTn id="8" dur="500" fill="hold"/>
                                        <p:tgtEl>
                                          <p:spTgt spid="1208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0846"/>
                                        </p:tgtEl>
                                        <p:attrNameLst>
                                          <p:attrName>style.visibility</p:attrName>
                                        </p:attrNameLst>
                                      </p:cBhvr>
                                      <p:to>
                                        <p:strVal val="visible"/>
                                      </p:to>
                                    </p:set>
                                    <p:anim calcmode="lin" valueType="num">
                                      <p:cBhvr additive="base">
                                        <p:cTn id="13" dur="500" fill="hold"/>
                                        <p:tgtEl>
                                          <p:spTgt spid="120846"/>
                                        </p:tgtEl>
                                        <p:attrNameLst>
                                          <p:attrName>ppt_x</p:attrName>
                                        </p:attrNameLst>
                                      </p:cBhvr>
                                      <p:tavLst>
                                        <p:tav tm="0">
                                          <p:val>
                                            <p:strVal val="0-#ppt_w/2"/>
                                          </p:val>
                                        </p:tav>
                                        <p:tav tm="100000">
                                          <p:val>
                                            <p:strVal val="#ppt_x"/>
                                          </p:val>
                                        </p:tav>
                                      </p:tavLst>
                                    </p:anim>
                                    <p:anim calcmode="lin" valueType="num">
                                      <p:cBhvr additive="base">
                                        <p:cTn id="14" dur="500" fill="hold"/>
                                        <p:tgtEl>
                                          <p:spTgt spid="1208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20858"/>
                                        </p:tgtEl>
                                        <p:attrNameLst>
                                          <p:attrName>style.visibility</p:attrName>
                                        </p:attrNameLst>
                                      </p:cBhvr>
                                      <p:to>
                                        <p:strVal val="visible"/>
                                      </p:to>
                                    </p:set>
                                    <p:animEffect transition="in" filter="blinds(horizontal)">
                                      <p:cBhvr>
                                        <p:cTn id="19" dur="500"/>
                                        <p:tgtEl>
                                          <p:spTgt spid="12085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20861"/>
                                        </p:tgtEl>
                                        <p:attrNameLst>
                                          <p:attrName>style.visibility</p:attrName>
                                        </p:attrNameLst>
                                      </p:cBhvr>
                                      <p:to>
                                        <p:strVal val="visible"/>
                                      </p:to>
                                    </p:set>
                                    <p:anim calcmode="lin" valueType="num">
                                      <p:cBhvr additive="base">
                                        <p:cTn id="24" dur="500" fill="hold"/>
                                        <p:tgtEl>
                                          <p:spTgt spid="120861"/>
                                        </p:tgtEl>
                                        <p:attrNameLst>
                                          <p:attrName>ppt_x</p:attrName>
                                        </p:attrNameLst>
                                      </p:cBhvr>
                                      <p:tavLst>
                                        <p:tav tm="0">
                                          <p:val>
                                            <p:strVal val="1+#ppt_w/2"/>
                                          </p:val>
                                        </p:tav>
                                        <p:tav tm="100000">
                                          <p:val>
                                            <p:strVal val="#ppt_x"/>
                                          </p:val>
                                        </p:tav>
                                      </p:tavLst>
                                    </p:anim>
                                    <p:anim calcmode="lin" valueType="num">
                                      <p:cBhvr additive="base">
                                        <p:cTn id="25" dur="500" fill="hold"/>
                                        <p:tgtEl>
                                          <p:spTgt spid="120861"/>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0860"/>
                                        </p:tgtEl>
                                        <p:attrNameLst>
                                          <p:attrName>style.visibility</p:attrName>
                                        </p:attrNameLst>
                                      </p:cBhvr>
                                      <p:to>
                                        <p:strVal val="visible"/>
                                      </p:to>
                                    </p:set>
                                    <p:anim calcmode="lin" valueType="num">
                                      <p:cBhvr additive="base">
                                        <p:cTn id="30" dur="500" fill="hold"/>
                                        <p:tgtEl>
                                          <p:spTgt spid="120860"/>
                                        </p:tgtEl>
                                        <p:attrNameLst>
                                          <p:attrName>ppt_x</p:attrName>
                                        </p:attrNameLst>
                                      </p:cBhvr>
                                      <p:tavLst>
                                        <p:tav tm="0">
                                          <p:val>
                                            <p:strVal val="#ppt_x"/>
                                          </p:val>
                                        </p:tav>
                                        <p:tav tm="100000">
                                          <p:val>
                                            <p:strVal val="#ppt_x"/>
                                          </p:val>
                                        </p:tav>
                                      </p:tavLst>
                                    </p:anim>
                                    <p:anim calcmode="lin" valueType="num">
                                      <p:cBhvr additive="base">
                                        <p:cTn id="31" dur="500" fill="hold"/>
                                        <p:tgtEl>
                                          <p:spTgt spid="1208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8" grpId="0"/>
      <p:bldP spid="120860" grpId="0"/>
      <p:bldP spid="12086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1371600" y="1470025"/>
            <a:ext cx="530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chemeClr val="tx1"/>
                </a:solidFill>
                <a:latin typeface="Times New Roman" pitchFamily="18" charset="0"/>
                <a:ea typeface="宋体" pitchFamily="2" charset="-122"/>
              </a:rPr>
              <a:t>段址 * </a:t>
            </a:r>
            <a:r>
              <a:rPr lang="en-US" altLang="zh-CN" sz="2800" b="1">
                <a:solidFill>
                  <a:schemeClr val="tx1"/>
                </a:solidFill>
                <a:latin typeface="Times New Roman" pitchFamily="18" charset="0"/>
                <a:ea typeface="宋体" pitchFamily="2" charset="-122"/>
              </a:rPr>
              <a:t>16 + </a:t>
            </a:r>
            <a:r>
              <a:rPr lang="zh-CN" altLang="en-US" sz="2800" b="1">
                <a:solidFill>
                  <a:schemeClr val="tx1"/>
                </a:solidFill>
                <a:latin typeface="Times New Roman" pitchFamily="18" charset="0"/>
                <a:ea typeface="宋体" pitchFamily="2" charset="-122"/>
              </a:rPr>
              <a:t>偏移地址 </a:t>
            </a:r>
            <a:r>
              <a:rPr lang="en-US" altLang="zh-CN" sz="2800" b="1">
                <a:solidFill>
                  <a:schemeClr val="tx1"/>
                </a:solidFill>
                <a:latin typeface="Times New Roman" pitchFamily="18" charset="0"/>
                <a:ea typeface="宋体" pitchFamily="2" charset="-122"/>
              </a:rPr>
              <a:t>=  </a:t>
            </a:r>
            <a:r>
              <a:rPr lang="zh-CN" altLang="en-US" sz="2800" b="1">
                <a:solidFill>
                  <a:schemeClr val="tx1"/>
                </a:solidFill>
                <a:latin typeface="Times New Roman" pitchFamily="18" charset="0"/>
                <a:ea typeface="宋体" pitchFamily="2" charset="-122"/>
              </a:rPr>
              <a:t>物理地址</a:t>
            </a:r>
          </a:p>
        </p:txBody>
      </p:sp>
      <p:sp>
        <p:nvSpPr>
          <p:cNvPr id="76803" name="Rectangle 4"/>
          <p:cNvSpPr>
            <a:spLocks noChangeArrowheads="1"/>
          </p:cNvSpPr>
          <p:nvPr/>
        </p:nvSpPr>
        <p:spPr bwMode="auto">
          <a:xfrm>
            <a:off x="3505200" y="2205038"/>
            <a:ext cx="1752600" cy="3240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4" name="Rectangle 5"/>
          <p:cNvSpPr>
            <a:spLocks noChangeArrowheads="1"/>
          </p:cNvSpPr>
          <p:nvPr/>
        </p:nvSpPr>
        <p:spPr bwMode="auto">
          <a:xfrm>
            <a:off x="2971800" y="2911475"/>
            <a:ext cx="1752600" cy="16002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5" name="Rectangle 7"/>
          <p:cNvSpPr>
            <a:spLocks noChangeArrowheads="1"/>
          </p:cNvSpPr>
          <p:nvPr/>
        </p:nvSpPr>
        <p:spPr bwMode="auto">
          <a:xfrm>
            <a:off x="4419600" y="3521075"/>
            <a:ext cx="1752600" cy="16764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6" name="Line 8"/>
          <p:cNvSpPr>
            <a:spLocks noChangeShapeType="1"/>
          </p:cNvSpPr>
          <p:nvPr/>
        </p:nvSpPr>
        <p:spPr bwMode="auto">
          <a:xfrm>
            <a:off x="3505200" y="37496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07" name="Line 9"/>
          <p:cNvSpPr>
            <a:spLocks noChangeShapeType="1"/>
          </p:cNvSpPr>
          <p:nvPr/>
        </p:nvSpPr>
        <p:spPr bwMode="auto">
          <a:xfrm>
            <a:off x="3505200" y="42068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08" name="Line 10"/>
          <p:cNvSpPr>
            <a:spLocks noChangeShapeType="1"/>
          </p:cNvSpPr>
          <p:nvPr/>
        </p:nvSpPr>
        <p:spPr bwMode="auto">
          <a:xfrm>
            <a:off x="3505200" y="2911475"/>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09" name="Line 11"/>
          <p:cNvSpPr>
            <a:spLocks noChangeShapeType="1"/>
          </p:cNvSpPr>
          <p:nvPr/>
        </p:nvSpPr>
        <p:spPr bwMode="auto">
          <a:xfrm>
            <a:off x="5257800" y="3521075"/>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0" name="Text Box 14"/>
          <p:cNvSpPr txBox="1">
            <a:spLocks noChangeArrowheads="1"/>
          </p:cNvSpPr>
          <p:nvPr/>
        </p:nvSpPr>
        <p:spPr bwMode="auto">
          <a:xfrm>
            <a:off x="838200" y="4892675"/>
            <a:ext cx="1243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12345 H</a:t>
            </a:r>
          </a:p>
        </p:txBody>
      </p:sp>
      <p:sp>
        <p:nvSpPr>
          <p:cNvPr id="76811" name="Line 15"/>
          <p:cNvSpPr>
            <a:spLocks noChangeShapeType="1"/>
          </p:cNvSpPr>
          <p:nvPr/>
        </p:nvSpPr>
        <p:spPr bwMode="auto">
          <a:xfrm flipV="1">
            <a:off x="1905000" y="3902075"/>
            <a:ext cx="182880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2" name="Text Box 16"/>
          <p:cNvSpPr txBox="1">
            <a:spLocks noChangeArrowheads="1"/>
          </p:cNvSpPr>
          <p:nvPr/>
        </p:nvSpPr>
        <p:spPr bwMode="auto">
          <a:xfrm>
            <a:off x="6877050" y="3389313"/>
            <a:ext cx="17081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12340H</a:t>
            </a:r>
          </a:p>
          <a:p>
            <a:pPr eaLnBrk="1" hangingPunct="1"/>
            <a:r>
              <a:rPr lang="zh-CN" altLang="en-US" sz="2400">
                <a:solidFill>
                  <a:schemeClr val="tx1"/>
                </a:solidFill>
                <a:latin typeface="Times New Roman" pitchFamily="18" charset="0"/>
                <a:ea typeface="宋体" pitchFamily="2" charset="-122"/>
              </a:rPr>
              <a:t>偏移是</a:t>
            </a:r>
            <a:r>
              <a:rPr lang="en-US" altLang="zh-CN" sz="2400">
                <a:solidFill>
                  <a:schemeClr val="tx1"/>
                </a:solidFill>
                <a:latin typeface="Times New Roman" pitchFamily="18" charset="0"/>
                <a:ea typeface="宋体" pitchFamily="2" charset="-122"/>
              </a:rPr>
              <a:t>5</a:t>
            </a:r>
          </a:p>
          <a:p>
            <a:pPr eaLnBrk="1" hangingPunct="1"/>
            <a:endParaRPr lang="en-US" altLang="zh-CN" sz="2400">
              <a:solidFill>
                <a:schemeClr val="tx1"/>
              </a:solidFill>
              <a:latin typeface="Times New Roman" pitchFamily="18" charset="0"/>
              <a:ea typeface="宋体" pitchFamily="2" charset="-122"/>
            </a:endParaRPr>
          </a:p>
          <a:p>
            <a:pPr eaLnBrk="1" hangingPunct="1"/>
            <a:r>
              <a:rPr lang="en-US" altLang="zh-CN" sz="2400">
                <a:solidFill>
                  <a:schemeClr val="tx1"/>
                </a:solidFill>
                <a:latin typeface="Times New Roman" pitchFamily="18" charset="0"/>
                <a:ea typeface="宋体" pitchFamily="2" charset="-122"/>
              </a:rPr>
              <a:t>1234</a:t>
            </a:r>
            <a:r>
              <a:rPr lang="zh-CN" altLang="en-US" sz="2400">
                <a:solidFill>
                  <a:schemeClr val="tx1"/>
                </a:solidFill>
                <a:latin typeface="Times New Roman" pitchFamily="18" charset="0"/>
                <a:ea typeface="宋体" pitchFamily="2" charset="-122"/>
              </a:rPr>
              <a:t>：</a:t>
            </a:r>
            <a:r>
              <a:rPr lang="en-US" altLang="zh-CN" sz="2400">
                <a:solidFill>
                  <a:schemeClr val="tx1"/>
                </a:solidFill>
                <a:latin typeface="Times New Roman" pitchFamily="18" charset="0"/>
                <a:ea typeface="宋体" pitchFamily="2" charset="-122"/>
              </a:rPr>
              <a:t>0005</a:t>
            </a:r>
          </a:p>
        </p:txBody>
      </p:sp>
      <p:sp>
        <p:nvSpPr>
          <p:cNvPr id="76813" name="Line 18"/>
          <p:cNvSpPr>
            <a:spLocks noChangeShapeType="1"/>
          </p:cNvSpPr>
          <p:nvPr/>
        </p:nvSpPr>
        <p:spPr bwMode="auto">
          <a:xfrm flipH="1">
            <a:off x="6248400" y="3500438"/>
            <a:ext cx="555625" cy="20637"/>
          </a:xfrm>
          <a:prstGeom prst="line">
            <a:avLst/>
          </a:prstGeom>
          <a:noFill/>
          <a:ln w="38100">
            <a:solidFill>
              <a:srgbClr val="FF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4" name="Line 19"/>
          <p:cNvSpPr>
            <a:spLocks noChangeShapeType="1"/>
          </p:cNvSpPr>
          <p:nvPr/>
        </p:nvSpPr>
        <p:spPr bwMode="auto">
          <a:xfrm flipV="1">
            <a:off x="5219700" y="4005263"/>
            <a:ext cx="15128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5" name="Text Box 20"/>
          <p:cNvSpPr txBox="1">
            <a:spLocks noChangeArrowheads="1"/>
          </p:cNvSpPr>
          <p:nvPr/>
        </p:nvSpPr>
        <p:spPr bwMode="auto">
          <a:xfrm>
            <a:off x="838200" y="2682875"/>
            <a:ext cx="1243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12000H </a:t>
            </a:r>
          </a:p>
        </p:txBody>
      </p:sp>
      <p:sp>
        <p:nvSpPr>
          <p:cNvPr id="76816" name="Line 21"/>
          <p:cNvSpPr>
            <a:spLocks noChangeShapeType="1"/>
          </p:cNvSpPr>
          <p:nvPr/>
        </p:nvSpPr>
        <p:spPr bwMode="auto">
          <a:xfrm>
            <a:off x="2057400" y="2911475"/>
            <a:ext cx="838200" cy="0"/>
          </a:xfrm>
          <a:prstGeom prst="line">
            <a:avLst/>
          </a:prstGeom>
          <a:noFill/>
          <a:ln w="28575">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7" name="Line 22"/>
          <p:cNvSpPr>
            <a:spLocks noChangeShapeType="1"/>
          </p:cNvSpPr>
          <p:nvPr/>
        </p:nvSpPr>
        <p:spPr bwMode="auto">
          <a:xfrm>
            <a:off x="2057400" y="4054475"/>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8" name="Text Box 23"/>
          <p:cNvSpPr txBox="1">
            <a:spLocks noChangeArrowheads="1"/>
          </p:cNvSpPr>
          <p:nvPr/>
        </p:nvSpPr>
        <p:spPr bwMode="auto">
          <a:xfrm>
            <a:off x="304800" y="3444875"/>
            <a:ext cx="2089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   </a:t>
            </a:r>
            <a:r>
              <a:rPr lang="zh-CN" altLang="en-US" sz="2400">
                <a:solidFill>
                  <a:schemeClr val="tx1"/>
                </a:solidFill>
                <a:latin typeface="Times New Roman" pitchFamily="18" charset="0"/>
                <a:ea typeface="宋体" pitchFamily="2" charset="-122"/>
              </a:rPr>
              <a:t>偏移</a:t>
            </a:r>
            <a:r>
              <a:rPr lang="en-US" altLang="zh-CN" sz="2400">
                <a:solidFill>
                  <a:schemeClr val="tx1"/>
                </a:solidFill>
                <a:latin typeface="Times New Roman" pitchFamily="18" charset="0"/>
                <a:ea typeface="宋体" pitchFamily="2" charset="-122"/>
              </a:rPr>
              <a:t>345H</a:t>
            </a:r>
          </a:p>
          <a:p>
            <a:pPr eaLnBrk="1" hangingPunct="1"/>
            <a:r>
              <a:rPr lang="en-US" altLang="zh-CN" sz="2400">
                <a:solidFill>
                  <a:schemeClr val="tx1"/>
                </a:solidFill>
                <a:latin typeface="Times New Roman" pitchFamily="18" charset="0"/>
                <a:ea typeface="宋体" pitchFamily="2" charset="-122"/>
              </a:rPr>
              <a:t>1200</a:t>
            </a:r>
            <a:r>
              <a:rPr lang="zh-CN" altLang="en-US" sz="2400">
                <a:solidFill>
                  <a:schemeClr val="tx1"/>
                </a:solidFill>
                <a:latin typeface="Times New Roman" pitchFamily="18" charset="0"/>
                <a:ea typeface="宋体" pitchFamily="2" charset="-122"/>
              </a:rPr>
              <a:t>：</a:t>
            </a:r>
            <a:r>
              <a:rPr lang="en-US" altLang="zh-CN" sz="2400">
                <a:solidFill>
                  <a:schemeClr val="tx1"/>
                </a:solidFill>
                <a:latin typeface="Times New Roman" pitchFamily="18" charset="0"/>
                <a:ea typeface="宋体" pitchFamily="2" charset="-122"/>
              </a:rPr>
              <a:t>0345</a:t>
            </a:r>
          </a:p>
        </p:txBody>
      </p:sp>
      <p:sp>
        <p:nvSpPr>
          <p:cNvPr id="76819" name="Text Box 24"/>
          <p:cNvSpPr txBox="1">
            <a:spLocks noChangeArrowheads="1"/>
          </p:cNvSpPr>
          <p:nvPr/>
        </p:nvSpPr>
        <p:spPr bwMode="auto">
          <a:xfrm flipH="1">
            <a:off x="5943600" y="2051050"/>
            <a:ext cx="1981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chemeClr val="tx1"/>
                </a:solidFill>
                <a:latin typeface="Times New Roman" pitchFamily="18" charset="0"/>
                <a:ea typeface="宋体" pitchFamily="2" charset="-122"/>
              </a:rPr>
              <a:t>段之间可以完全重叠</a:t>
            </a:r>
          </a:p>
        </p:txBody>
      </p:sp>
      <p:sp>
        <p:nvSpPr>
          <p:cNvPr id="34841" name="Rectangle 25"/>
          <p:cNvSpPr>
            <a:spLocks noChangeArrowheads="1"/>
          </p:cNvSpPr>
          <p:nvPr/>
        </p:nvSpPr>
        <p:spPr bwMode="auto">
          <a:xfrm>
            <a:off x="3505200" y="3749675"/>
            <a:ext cx="1752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1" name="Text Box 26"/>
          <p:cNvSpPr txBox="1">
            <a:spLocks noChangeArrowheads="1"/>
          </p:cNvSpPr>
          <p:nvPr/>
        </p:nvSpPr>
        <p:spPr bwMode="auto">
          <a:xfrm>
            <a:off x="827088" y="5589588"/>
            <a:ext cx="7200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宋体" pitchFamily="2" charset="-122"/>
                <a:ea typeface="宋体" pitchFamily="2" charset="-122"/>
              </a:rPr>
              <a:t>  </a:t>
            </a:r>
            <a:r>
              <a:rPr lang="zh-CN" altLang="en-US" sz="2400" b="1">
                <a:solidFill>
                  <a:schemeClr val="tx1"/>
                </a:solidFill>
                <a:latin typeface="宋体" pitchFamily="2" charset="-122"/>
                <a:ea typeface="宋体" pitchFamily="2" charset="-122"/>
              </a:rPr>
              <a:t>段中某一</a:t>
            </a:r>
            <a:r>
              <a:rPr lang="zh-CN" altLang="en-US" sz="2400" b="1">
                <a:solidFill>
                  <a:srgbClr val="FF3300"/>
                </a:solidFill>
                <a:latin typeface="宋体" pitchFamily="2" charset="-122"/>
                <a:ea typeface="宋体" pitchFamily="2" charset="-122"/>
              </a:rPr>
              <a:t>存储单元的地址</a:t>
            </a:r>
            <a:r>
              <a:rPr lang="zh-CN" altLang="en-US" sz="2400" b="1">
                <a:solidFill>
                  <a:schemeClr val="tx1"/>
                </a:solidFill>
                <a:latin typeface="宋体" pitchFamily="2" charset="-122"/>
                <a:ea typeface="宋体" pitchFamily="2" charset="-122"/>
              </a:rPr>
              <a:t>是用两部分来表示的， </a:t>
            </a:r>
          </a:p>
          <a:p>
            <a:pPr eaLnBrk="1" hangingPunct="1"/>
            <a:r>
              <a:rPr lang="zh-CN" altLang="en-US" sz="2400" b="1">
                <a:solidFill>
                  <a:schemeClr val="tx1"/>
                </a:solidFill>
                <a:latin typeface="Times New Roman" pitchFamily="18" charset="0"/>
                <a:ea typeface="宋体" pitchFamily="2" charset="-122"/>
              </a:rPr>
              <a:t>“</a:t>
            </a:r>
            <a:r>
              <a:rPr lang="zh-CN" altLang="en-US" sz="2400" b="1">
                <a:solidFill>
                  <a:schemeClr val="tx1"/>
                </a:solidFill>
                <a:latin typeface="宋体" pitchFamily="2" charset="-122"/>
                <a:ea typeface="宋体" pitchFamily="2" charset="-122"/>
              </a:rPr>
              <a:t>段首地址：偏移地址</a:t>
            </a:r>
            <a:r>
              <a:rPr lang="zh-CN" altLang="en-US" sz="2400" b="1">
                <a:solidFill>
                  <a:schemeClr val="tx1"/>
                </a:solidFill>
                <a:latin typeface="Times New Roman" pitchFamily="18" charset="0"/>
                <a:ea typeface="宋体" pitchFamily="2" charset="-122"/>
              </a:rPr>
              <a:t>”</a:t>
            </a:r>
            <a:r>
              <a:rPr lang="zh-CN" altLang="en-US" sz="2400" b="1">
                <a:solidFill>
                  <a:schemeClr val="tx1"/>
                </a:solidFill>
                <a:latin typeface="宋体" pitchFamily="2" charset="-122"/>
                <a:ea typeface="宋体" pitchFamily="2" charset="-122"/>
              </a:rPr>
              <a:t>，称它为</a:t>
            </a:r>
            <a:r>
              <a:rPr lang="zh-CN" altLang="en-US" sz="2400" b="1">
                <a:solidFill>
                  <a:srgbClr val="FF3300"/>
                </a:solidFill>
                <a:latin typeface="宋体" pitchFamily="2" charset="-122"/>
                <a:ea typeface="宋体" pitchFamily="2" charset="-122"/>
              </a:rPr>
              <a:t>二维的逻辑地址</a:t>
            </a:r>
            <a:r>
              <a:rPr lang="zh-CN" altLang="en-US" sz="2400" b="1">
                <a:solidFill>
                  <a:schemeClr val="tx1"/>
                </a:solidFill>
                <a:latin typeface="宋体" pitchFamily="2" charset="-122"/>
                <a:ea typeface="宋体" pitchFamily="2" charset="-122"/>
              </a:rPr>
              <a:t>。</a:t>
            </a:r>
            <a:r>
              <a:rPr lang="zh-CN" altLang="en-US" sz="2400">
                <a:solidFill>
                  <a:schemeClr val="tx1"/>
                </a:solidFill>
                <a:latin typeface="Times New Roman" pitchFamily="18" charset="0"/>
              </a:rPr>
              <a:t> </a:t>
            </a:r>
          </a:p>
        </p:txBody>
      </p:sp>
      <p:sp>
        <p:nvSpPr>
          <p:cNvPr id="25" name="Text Box 71">
            <a:extLst>
              <a:ext uri="{FF2B5EF4-FFF2-40B4-BE49-F238E27FC236}">
                <a16:creationId xmlns:a16="http://schemas.microsoft.com/office/drawing/2014/main" id="{6B70629E-6F34-4A05-A5CB-8EAB7E931B2A}"/>
              </a:ext>
            </a:extLst>
          </p:cNvPr>
          <p:cNvSpPr txBox="1">
            <a:spLocks noChangeArrowheads="1"/>
          </p:cNvSpPr>
          <p:nvPr/>
        </p:nvSpPr>
        <p:spPr bwMode="auto">
          <a:xfrm>
            <a:off x="450734" y="311596"/>
            <a:ext cx="7037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b="1" dirty="0">
                <a:solidFill>
                  <a:schemeClr val="bg1"/>
                </a:solidFill>
                <a:latin typeface="Times New Roman" pitchFamily="18" charset="0"/>
              </a:rPr>
              <a:t>3.6.1 8086</a:t>
            </a:r>
            <a:r>
              <a:rPr lang="zh-CN" altLang="en-US" sz="2800" b="1" dirty="0">
                <a:solidFill>
                  <a:schemeClr val="bg1"/>
                </a:solidFill>
                <a:latin typeface="Times New Roman" pitchFamily="18" charset="0"/>
              </a:rPr>
              <a:t>和</a:t>
            </a:r>
            <a:r>
              <a:rPr lang="en-US" altLang="zh-CN" sz="2800" b="1" dirty="0">
                <a:solidFill>
                  <a:schemeClr val="bg1"/>
                </a:solidFill>
                <a:latin typeface="Times New Roman" pitchFamily="18" charset="0"/>
              </a:rPr>
              <a:t>x86-32</a:t>
            </a:r>
            <a:r>
              <a:rPr lang="zh-CN" altLang="en-US" sz="2800" b="1" dirty="0">
                <a:solidFill>
                  <a:schemeClr val="bg1"/>
                </a:solidFill>
                <a:latin typeface="Times New Roman" pitchFamily="18" charset="0"/>
              </a:rPr>
              <a:t>实方式下物理地址的形成</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34841"/>
                                        </p:tgtEl>
                                        <p:attrNameLst>
                                          <p:attrName>style.visibility</p:attrName>
                                        </p:attrNameLst>
                                      </p:cBhvr>
                                      <p:to>
                                        <p:strVal val="visible"/>
                                      </p:to>
                                    </p:set>
                                    <p:anim calcmode="lin" valueType="num">
                                      <p:cBhvr>
                                        <p:cTn id="7" dur="5000" fill="hold"/>
                                        <p:tgtEl>
                                          <p:spTgt spid="34841"/>
                                        </p:tgtEl>
                                        <p:attrNameLst>
                                          <p:attrName>ppt_w</p:attrName>
                                        </p:attrNameLst>
                                      </p:cBhvr>
                                      <p:tavLst>
                                        <p:tav tm="0" fmla="#ppt_w*sin(2.5*pi*$)">
                                          <p:val>
                                            <p:fltVal val="0"/>
                                          </p:val>
                                        </p:tav>
                                        <p:tav tm="100000">
                                          <p:val>
                                            <p:fltVal val="1"/>
                                          </p:val>
                                        </p:tav>
                                      </p:tavLst>
                                    </p:anim>
                                    <p:anim calcmode="lin" valueType="num">
                                      <p:cBhvr>
                                        <p:cTn id="8" dur="5000" fill="hold"/>
                                        <p:tgtEl>
                                          <p:spTgt spid="34841"/>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5"/>
                                            </p:cond>
                                          </p:stCondLst>
                                        </p:cTn>
                                        <p:tgtEl>
                                          <p:spTgt spid="3484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951288" y="1541463"/>
            <a:ext cx="1676400" cy="388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7" name="Rectangle 4"/>
          <p:cNvSpPr>
            <a:spLocks noChangeArrowheads="1"/>
          </p:cNvSpPr>
          <p:nvPr/>
        </p:nvSpPr>
        <p:spPr bwMode="auto">
          <a:xfrm>
            <a:off x="3951288" y="2074863"/>
            <a:ext cx="1676400" cy="12954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8" name="Rectangle 5"/>
          <p:cNvSpPr>
            <a:spLocks noChangeArrowheads="1"/>
          </p:cNvSpPr>
          <p:nvPr/>
        </p:nvSpPr>
        <p:spPr bwMode="auto">
          <a:xfrm>
            <a:off x="3924300" y="4292600"/>
            <a:ext cx="1676400" cy="685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9" name="Line 6"/>
          <p:cNvSpPr>
            <a:spLocks noChangeShapeType="1"/>
          </p:cNvSpPr>
          <p:nvPr/>
        </p:nvSpPr>
        <p:spPr bwMode="auto">
          <a:xfrm>
            <a:off x="3951288" y="2608263"/>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0" name="Line 7"/>
          <p:cNvSpPr>
            <a:spLocks noChangeShapeType="1"/>
          </p:cNvSpPr>
          <p:nvPr/>
        </p:nvSpPr>
        <p:spPr bwMode="auto">
          <a:xfrm>
            <a:off x="3951288" y="2913063"/>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7831" name="Group 25"/>
          <p:cNvGrpSpPr>
            <a:grpSpLocks/>
          </p:cNvGrpSpPr>
          <p:nvPr/>
        </p:nvGrpSpPr>
        <p:grpSpPr bwMode="auto">
          <a:xfrm>
            <a:off x="2555875" y="2151063"/>
            <a:ext cx="1243013" cy="2819400"/>
            <a:chOff x="1610" y="1355"/>
            <a:chExt cx="783" cy="1776"/>
          </a:xfrm>
        </p:grpSpPr>
        <p:sp>
          <p:nvSpPr>
            <p:cNvPr id="77842" name="AutoShape 9"/>
            <p:cNvSpPr>
              <a:spLocks/>
            </p:cNvSpPr>
            <p:nvPr/>
          </p:nvSpPr>
          <p:spPr bwMode="auto">
            <a:xfrm>
              <a:off x="2153" y="1355"/>
              <a:ext cx="240" cy="768"/>
            </a:xfrm>
            <a:prstGeom prst="leftBrace">
              <a:avLst>
                <a:gd name="adj1" fmla="val 26667"/>
                <a:gd name="adj2" fmla="val 5208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3" name="AutoShape 10"/>
            <p:cNvSpPr>
              <a:spLocks/>
            </p:cNvSpPr>
            <p:nvPr/>
          </p:nvSpPr>
          <p:spPr bwMode="auto">
            <a:xfrm>
              <a:off x="2201" y="2747"/>
              <a:ext cx="192" cy="384"/>
            </a:xfrm>
            <a:prstGeom prst="lef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4" name="Text Box 11"/>
            <p:cNvSpPr txBox="1">
              <a:spLocks noChangeArrowheads="1"/>
            </p:cNvSpPr>
            <p:nvPr/>
          </p:nvSpPr>
          <p:spPr bwMode="auto">
            <a:xfrm>
              <a:off x="1610" y="1606"/>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a:solidFill>
                    <a:schemeClr val="tx1"/>
                  </a:solidFill>
                  <a:latin typeface="Times New Roman" pitchFamily="18" charset="0"/>
                  <a:ea typeface="宋体" pitchFamily="2" charset="-122"/>
                </a:rPr>
                <a:t>分段</a:t>
              </a:r>
            </a:p>
          </p:txBody>
        </p:sp>
      </p:grpSp>
      <p:sp>
        <p:nvSpPr>
          <p:cNvPr id="77832" name="Line 13"/>
          <p:cNvSpPr>
            <a:spLocks noChangeShapeType="1"/>
          </p:cNvSpPr>
          <p:nvPr/>
        </p:nvSpPr>
        <p:spPr bwMode="auto">
          <a:xfrm>
            <a:off x="5780088" y="2074863"/>
            <a:ext cx="1295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3" name="Text Box 16"/>
          <p:cNvSpPr txBox="1">
            <a:spLocks noChangeArrowheads="1"/>
          </p:cNvSpPr>
          <p:nvPr/>
        </p:nvSpPr>
        <p:spPr bwMode="auto">
          <a:xfrm>
            <a:off x="7119938" y="177006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段首址</a:t>
            </a:r>
          </a:p>
        </p:txBody>
      </p:sp>
      <p:grpSp>
        <p:nvGrpSpPr>
          <p:cNvPr id="207899" name="Group 27"/>
          <p:cNvGrpSpPr>
            <a:grpSpLocks/>
          </p:cNvGrpSpPr>
          <p:nvPr/>
        </p:nvGrpSpPr>
        <p:grpSpPr bwMode="auto">
          <a:xfrm>
            <a:off x="6011863" y="2205038"/>
            <a:ext cx="2376487" cy="3529012"/>
            <a:chOff x="3787" y="1389"/>
            <a:chExt cx="1497" cy="2223"/>
          </a:xfrm>
        </p:grpSpPr>
        <p:sp>
          <p:nvSpPr>
            <p:cNvPr id="77840" name="Line 14"/>
            <p:cNvSpPr>
              <a:spLocks noChangeShapeType="1"/>
            </p:cNvSpPr>
            <p:nvPr/>
          </p:nvSpPr>
          <p:spPr bwMode="auto">
            <a:xfrm flipH="1">
              <a:off x="4649" y="1389"/>
              <a:ext cx="11" cy="1315"/>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1" name="Text Box 19"/>
            <p:cNvSpPr txBox="1">
              <a:spLocks noChangeArrowheads="1"/>
            </p:cNvSpPr>
            <p:nvPr/>
          </p:nvSpPr>
          <p:spPr bwMode="auto">
            <a:xfrm>
              <a:off x="3787" y="2747"/>
              <a:ext cx="1497"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chemeClr val="tx1"/>
                  </a:solidFill>
                  <a:latin typeface="Times New Roman" pitchFamily="18" charset="0"/>
                  <a:ea typeface="宋体" pitchFamily="2" charset="-122"/>
                </a:rPr>
                <a:t>同时访问</a:t>
              </a:r>
              <a:r>
                <a:rPr lang="en-US" altLang="zh-CN" sz="2800" b="1">
                  <a:solidFill>
                    <a:schemeClr val="tx1"/>
                  </a:solidFill>
                  <a:latin typeface="Times New Roman" pitchFamily="18" charset="0"/>
                  <a:ea typeface="宋体" pitchFamily="2" charset="-122"/>
                </a:rPr>
                <a:t>4</a:t>
              </a:r>
              <a:r>
                <a:rPr lang="zh-CN" altLang="en-US" sz="2800" b="1">
                  <a:solidFill>
                    <a:schemeClr val="tx1"/>
                  </a:solidFill>
                  <a:latin typeface="Times New Roman" pitchFamily="18" charset="0"/>
                  <a:ea typeface="宋体" pitchFamily="2" charset="-122"/>
                </a:rPr>
                <a:t>个段</a:t>
              </a:r>
              <a:r>
                <a:rPr lang="en-US" altLang="zh-CN" sz="2800" b="1">
                  <a:solidFill>
                    <a:schemeClr val="tx1"/>
                  </a:solidFill>
                  <a:latin typeface="Times New Roman" pitchFamily="18" charset="0"/>
                  <a:ea typeface="宋体" pitchFamily="2" charset="-122"/>
                </a:rPr>
                <a:t>, </a:t>
              </a:r>
              <a:r>
                <a:rPr lang="zh-CN" altLang="en-US" sz="2800" b="1">
                  <a:solidFill>
                    <a:schemeClr val="tx1"/>
                  </a:solidFill>
                  <a:latin typeface="Times New Roman" pitchFamily="18" charset="0"/>
                  <a:ea typeface="宋体" pitchFamily="2" charset="-122"/>
                </a:rPr>
                <a:t>段寄存器</a:t>
              </a:r>
            </a:p>
            <a:p>
              <a:pPr eaLnBrk="1" hangingPunct="1"/>
              <a:r>
                <a:rPr lang="en-US" altLang="zh-CN" sz="2800" b="1">
                  <a:solidFill>
                    <a:schemeClr val="tx1"/>
                  </a:solidFill>
                  <a:latin typeface="Times New Roman" pitchFamily="18" charset="0"/>
                  <a:ea typeface="宋体" pitchFamily="2" charset="-122"/>
                </a:rPr>
                <a:t>CS,DS,ES,SS</a:t>
              </a:r>
            </a:p>
          </p:txBody>
        </p:sp>
      </p:grpSp>
      <p:grpSp>
        <p:nvGrpSpPr>
          <p:cNvPr id="207898" name="Group 26"/>
          <p:cNvGrpSpPr>
            <a:grpSpLocks/>
          </p:cNvGrpSpPr>
          <p:nvPr/>
        </p:nvGrpSpPr>
        <p:grpSpPr bwMode="auto">
          <a:xfrm>
            <a:off x="758825" y="1684338"/>
            <a:ext cx="1652588" cy="1789112"/>
            <a:chOff x="478" y="1061"/>
            <a:chExt cx="1041" cy="1127"/>
          </a:xfrm>
        </p:grpSpPr>
        <p:sp>
          <p:nvSpPr>
            <p:cNvPr id="77838" name="Freeform 20"/>
            <p:cNvSpPr>
              <a:spLocks/>
            </p:cNvSpPr>
            <p:nvPr/>
          </p:nvSpPr>
          <p:spPr bwMode="auto">
            <a:xfrm>
              <a:off x="478" y="1061"/>
              <a:ext cx="1041" cy="1127"/>
            </a:xfrm>
            <a:custGeom>
              <a:avLst/>
              <a:gdLst>
                <a:gd name="T0" fmla="*/ 336 w 1041"/>
                <a:gd name="T1" fmla="*/ 57 h 1127"/>
                <a:gd name="T2" fmla="*/ 900 w 1041"/>
                <a:gd name="T3" fmla="*/ 57 h 1127"/>
                <a:gd name="T4" fmla="*/ 972 w 1041"/>
                <a:gd name="T5" fmla="*/ 141 h 1127"/>
                <a:gd name="T6" fmla="*/ 996 w 1041"/>
                <a:gd name="T7" fmla="*/ 213 h 1127"/>
                <a:gd name="T8" fmla="*/ 1032 w 1041"/>
                <a:gd name="T9" fmla="*/ 453 h 1127"/>
                <a:gd name="T10" fmla="*/ 996 w 1041"/>
                <a:gd name="T11" fmla="*/ 765 h 1127"/>
                <a:gd name="T12" fmla="*/ 948 w 1041"/>
                <a:gd name="T13" fmla="*/ 873 h 1127"/>
                <a:gd name="T14" fmla="*/ 900 w 1041"/>
                <a:gd name="T15" fmla="*/ 1029 h 1127"/>
                <a:gd name="T16" fmla="*/ 864 w 1041"/>
                <a:gd name="T17" fmla="*/ 1041 h 1127"/>
                <a:gd name="T18" fmla="*/ 828 w 1041"/>
                <a:gd name="T19" fmla="*/ 1065 h 1127"/>
                <a:gd name="T20" fmla="*/ 720 w 1041"/>
                <a:gd name="T21" fmla="*/ 1101 h 1127"/>
                <a:gd name="T22" fmla="*/ 684 w 1041"/>
                <a:gd name="T23" fmla="*/ 1113 h 1127"/>
                <a:gd name="T24" fmla="*/ 648 w 1041"/>
                <a:gd name="T25" fmla="*/ 1125 h 1127"/>
                <a:gd name="T26" fmla="*/ 216 w 1041"/>
                <a:gd name="T27" fmla="*/ 1113 h 1127"/>
                <a:gd name="T28" fmla="*/ 168 w 1041"/>
                <a:gd name="T29" fmla="*/ 1077 h 1127"/>
                <a:gd name="T30" fmla="*/ 72 w 1041"/>
                <a:gd name="T31" fmla="*/ 753 h 1127"/>
                <a:gd name="T32" fmla="*/ 252 w 1041"/>
                <a:gd name="T33" fmla="*/ 21 h 1127"/>
                <a:gd name="T34" fmla="*/ 288 w 1041"/>
                <a:gd name="T35" fmla="*/ 33 h 1127"/>
                <a:gd name="T36" fmla="*/ 336 w 1041"/>
                <a:gd name="T37" fmla="*/ 57 h 11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41" h="1127">
                  <a:moveTo>
                    <a:pt x="336" y="57"/>
                  </a:moveTo>
                  <a:cubicBezTo>
                    <a:pt x="507" y="0"/>
                    <a:pt x="726" y="48"/>
                    <a:pt x="900" y="57"/>
                  </a:cubicBezTo>
                  <a:cubicBezTo>
                    <a:pt x="924" y="81"/>
                    <a:pt x="957" y="110"/>
                    <a:pt x="972" y="141"/>
                  </a:cubicBezTo>
                  <a:cubicBezTo>
                    <a:pt x="983" y="164"/>
                    <a:pt x="996" y="213"/>
                    <a:pt x="996" y="213"/>
                  </a:cubicBezTo>
                  <a:cubicBezTo>
                    <a:pt x="1005" y="295"/>
                    <a:pt x="1020" y="372"/>
                    <a:pt x="1032" y="453"/>
                  </a:cubicBezTo>
                  <a:cubicBezTo>
                    <a:pt x="1031" y="465"/>
                    <a:pt x="1041" y="697"/>
                    <a:pt x="996" y="765"/>
                  </a:cubicBezTo>
                  <a:cubicBezTo>
                    <a:pt x="974" y="798"/>
                    <a:pt x="948" y="873"/>
                    <a:pt x="948" y="873"/>
                  </a:cubicBezTo>
                  <a:cubicBezTo>
                    <a:pt x="942" y="914"/>
                    <a:pt x="941" y="996"/>
                    <a:pt x="900" y="1029"/>
                  </a:cubicBezTo>
                  <a:cubicBezTo>
                    <a:pt x="890" y="1037"/>
                    <a:pt x="875" y="1035"/>
                    <a:pt x="864" y="1041"/>
                  </a:cubicBezTo>
                  <a:cubicBezTo>
                    <a:pt x="851" y="1047"/>
                    <a:pt x="841" y="1059"/>
                    <a:pt x="828" y="1065"/>
                  </a:cubicBezTo>
                  <a:cubicBezTo>
                    <a:pt x="793" y="1080"/>
                    <a:pt x="756" y="1089"/>
                    <a:pt x="720" y="1101"/>
                  </a:cubicBezTo>
                  <a:cubicBezTo>
                    <a:pt x="708" y="1105"/>
                    <a:pt x="696" y="1109"/>
                    <a:pt x="684" y="1113"/>
                  </a:cubicBezTo>
                  <a:cubicBezTo>
                    <a:pt x="672" y="1117"/>
                    <a:pt x="648" y="1125"/>
                    <a:pt x="648" y="1125"/>
                  </a:cubicBezTo>
                  <a:cubicBezTo>
                    <a:pt x="504" y="1121"/>
                    <a:pt x="359" y="1127"/>
                    <a:pt x="216" y="1113"/>
                  </a:cubicBezTo>
                  <a:cubicBezTo>
                    <a:pt x="196" y="1111"/>
                    <a:pt x="181" y="1092"/>
                    <a:pt x="168" y="1077"/>
                  </a:cubicBezTo>
                  <a:cubicBezTo>
                    <a:pt x="88" y="987"/>
                    <a:pt x="83" y="867"/>
                    <a:pt x="72" y="753"/>
                  </a:cubicBezTo>
                  <a:cubicBezTo>
                    <a:pt x="75" y="624"/>
                    <a:pt x="0" y="105"/>
                    <a:pt x="252" y="21"/>
                  </a:cubicBezTo>
                  <a:cubicBezTo>
                    <a:pt x="264" y="25"/>
                    <a:pt x="277" y="26"/>
                    <a:pt x="288" y="33"/>
                  </a:cubicBezTo>
                  <a:cubicBezTo>
                    <a:pt x="336" y="65"/>
                    <a:pt x="309" y="84"/>
                    <a:pt x="336" y="57"/>
                  </a:cubicBez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9" name="Text Box 21"/>
            <p:cNvSpPr txBox="1">
              <a:spLocks noChangeArrowheads="1"/>
            </p:cNvSpPr>
            <p:nvPr/>
          </p:nvSpPr>
          <p:spPr bwMode="auto">
            <a:xfrm>
              <a:off x="682" y="1178"/>
              <a:ext cx="82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一个段最大为</a:t>
              </a:r>
            </a:p>
            <a:p>
              <a:pPr eaLnBrk="1" hangingPunct="1"/>
              <a:r>
                <a:rPr lang="en-US" altLang="zh-CN" sz="2400" b="1">
                  <a:solidFill>
                    <a:schemeClr val="tx1"/>
                  </a:solidFill>
                  <a:latin typeface="Times New Roman" pitchFamily="18" charset="0"/>
                  <a:ea typeface="宋体" pitchFamily="2" charset="-122"/>
                </a:rPr>
                <a:t>64KB.</a:t>
              </a:r>
            </a:p>
            <a:p>
              <a:pPr eaLnBrk="1" hangingPunct="1"/>
              <a:r>
                <a:rPr lang="en-US" altLang="zh-CN" sz="2400" b="1">
                  <a:solidFill>
                    <a:schemeClr val="tx1"/>
                  </a:solidFill>
                  <a:latin typeface="Times New Roman" pitchFamily="18" charset="0"/>
                  <a:ea typeface="宋体" pitchFamily="2" charset="-122"/>
                </a:rPr>
                <a:t>(2 </a:t>
              </a:r>
              <a:r>
                <a:rPr lang="en-US" altLang="zh-CN" sz="2400" b="1" baseline="30000">
                  <a:solidFill>
                    <a:schemeClr val="tx1"/>
                  </a:solidFill>
                  <a:latin typeface="Times New Roman" pitchFamily="18" charset="0"/>
                  <a:ea typeface="宋体" pitchFamily="2" charset="-122"/>
                </a:rPr>
                <a:t>16</a:t>
              </a:r>
              <a:r>
                <a:rPr lang="en-US" altLang="zh-CN" sz="2400" b="1">
                  <a:solidFill>
                    <a:schemeClr val="tx1"/>
                  </a:solidFill>
                  <a:latin typeface="Times New Roman" pitchFamily="18" charset="0"/>
                  <a:ea typeface="宋体" pitchFamily="2" charset="-122"/>
                </a:rPr>
                <a:t>)</a:t>
              </a:r>
            </a:p>
          </p:txBody>
        </p:sp>
      </p:grpSp>
      <p:sp>
        <p:nvSpPr>
          <p:cNvPr id="207894" name="Text Box 22"/>
          <p:cNvSpPr txBox="1">
            <a:spLocks noChangeArrowheads="1"/>
          </p:cNvSpPr>
          <p:nvPr/>
        </p:nvSpPr>
        <p:spPr bwMode="auto">
          <a:xfrm>
            <a:off x="884238" y="4276725"/>
            <a:ext cx="13112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ea typeface="宋体" pitchFamily="2" charset="-122"/>
              </a:rPr>
              <a:t>1M</a:t>
            </a:r>
            <a:r>
              <a:rPr lang="zh-CN" altLang="en-US" sz="2400" b="1">
                <a:solidFill>
                  <a:schemeClr val="tx1"/>
                </a:solidFill>
                <a:latin typeface="Times New Roman" pitchFamily="18" charset="0"/>
                <a:ea typeface="宋体" pitchFamily="2" charset="-122"/>
              </a:rPr>
              <a:t>内存最少有</a:t>
            </a:r>
            <a:r>
              <a:rPr lang="en-US" altLang="zh-CN" sz="2400" b="1">
                <a:solidFill>
                  <a:schemeClr val="tx1"/>
                </a:solidFill>
                <a:latin typeface="Times New Roman" pitchFamily="18" charset="0"/>
                <a:ea typeface="宋体" pitchFamily="2" charset="-122"/>
              </a:rPr>
              <a:t>16</a:t>
            </a:r>
            <a:r>
              <a:rPr lang="zh-CN" altLang="en-US" sz="2400" b="1">
                <a:solidFill>
                  <a:schemeClr val="tx1"/>
                </a:solidFill>
                <a:latin typeface="Times New Roman" pitchFamily="18" charset="0"/>
                <a:ea typeface="宋体" pitchFamily="2" charset="-122"/>
              </a:rPr>
              <a:t>个段</a:t>
            </a:r>
          </a:p>
        </p:txBody>
      </p:sp>
      <p:sp>
        <p:nvSpPr>
          <p:cNvPr id="23" name="Text Box 71">
            <a:extLst>
              <a:ext uri="{FF2B5EF4-FFF2-40B4-BE49-F238E27FC236}">
                <a16:creationId xmlns:a16="http://schemas.microsoft.com/office/drawing/2014/main" id="{D3DAFC74-08B9-4278-8C93-E1FB608F0F13}"/>
              </a:ext>
            </a:extLst>
          </p:cNvPr>
          <p:cNvSpPr txBox="1">
            <a:spLocks noChangeArrowheads="1"/>
          </p:cNvSpPr>
          <p:nvPr/>
        </p:nvSpPr>
        <p:spPr bwMode="auto">
          <a:xfrm>
            <a:off x="450734" y="311596"/>
            <a:ext cx="7037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b="1" dirty="0">
                <a:solidFill>
                  <a:schemeClr val="bg1"/>
                </a:solidFill>
                <a:latin typeface="Times New Roman" pitchFamily="18" charset="0"/>
              </a:rPr>
              <a:t>3.6.1 8086</a:t>
            </a:r>
            <a:r>
              <a:rPr lang="zh-CN" altLang="en-US" sz="2800" b="1" dirty="0">
                <a:solidFill>
                  <a:schemeClr val="bg1"/>
                </a:solidFill>
                <a:latin typeface="Times New Roman" pitchFamily="18" charset="0"/>
              </a:rPr>
              <a:t>和</a:t>
            </a:r>
            <a:r>
              <a:rPr lang="en-US" altLang="zh-CN" sz="2800" b="1" dirty="0">
                <a:solidFill>
                  <a:schemeClr val="bg1"/>
                </a:solidFill>
                <a:latin typeface="Times New Roman" pitchFamily="18" charset="0"/>
              </a:rPr>
              <a:t>x86-32</a:t>
            </a:r>
            <a:r>
              <a:rPr lang="zh-CN" altLang="en-US" sz="2800" b="1" dirty="0">
                <a:solidFill>
                  <a:schemeClr val="bg1"/>
                </a:solidFill>
                <a:latin typeface="Times New Roman" pitchFamily="18" charset="0"/>
              </a:rPr>
              <a:t>实方式下物理地址的形成</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7898"/>
                                        </p:tgtEl>
                                        <p:attrNameLst>
                                          <p:attrName>style.visibility</p:attrName>
                                        </p:attrNameLst>
                                      </p:cBhvr>
                                      <p:to>
                                        <p:strVal val="visible"/>
                                      </p:to>
                                    </p:set>
                                    <p:animEffect transition="in" filter="blinds(horizontal)">
                                      <p:cBhvr>
                                        <p:cTn id="7" dur="500"/>
                                        <p:tgtEl>
                                          <p:spTgt spid="207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07894"/>
                                        </p:tgtEl>
                                        <p:attrNameLst>
                                          <p:attrName>style.visibility</p:attrName>
                                        </p:attrNameLst>
                                      </p:cBhvr>
                                      <p:to>
                                        <p:strVal val="visible"/>
                                      </p:to>
                                    </p:set>
                                    <p:animEffect transition="in" filter="diamond(in)">
                                      <p:cBhvr>
                                        <p:cTn id="12" dur="2000"/>
                                        <p:tgtEl>
                                          <p:spTgt spid="2078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07899"/>
                                        </p:tgtEl>
                                        <p:attrNameLst>
                                          <p:attrName>style.visibility</p:attrName>
                                        </p:attrNameLst>
                                      </p:cBhvr>
                                      <p:to>
                                        <p:strVal val="visible"/>
                                      </p:to>
                                    </p:set>
                                    <p:animEffect transition="in" filter="wipe(down)">
                                      <p:cBhvr>
                                        <p:cTn id="17" dur="500"/>
                                        <p:tgtEl>
                                          <p:spTgt spid="20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9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3"/>
          <p:cNvSpPr txBox="1">
            <a:spLocks noChangeArrowheads="1"/>
          </p:cNvSpPr>
          <p:nvPr/>
        </p:nvSpPr>
        <p:spPr bwMode="auto">
          <a:xfrm>
            <a:off x="827088" y="1624013"/>
            <a:ext cx="6421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a:solidFill>
                  <a:schemeClr val="tx1"/>
                </a:solidFill>
                <a:latin typeface="Times New Roman" pitchFamily="18" charset="0"/>
              </a:rPr>
              <a:t>8086</a:t>
            </a:r>
            <a:r>
              <a:rPr lang="zh-CN" altLang="en-US" sz="2800">
                <a:solidFill>
                  <a:schemeClr val="tx1"/>
                </a:solidFill>
                <a:latin typeface="Times New Roman" pitchFamily="18" charset="0"/>
              </a:rPr>
              <a:t>中，只有</a:t>
            </a:r>
            <a:r>
              <a:rPr lang="en-US" altLang="zh-CN" sz="2800">
                <a:solidFill>
                  <a:schemeClr val="tx1"/>
                </a:solidFill>
                <a:latin typeface="Times New Roman" pitchFamily="18" charset="0"/>
              </a:rPr>
              <a:t>4</a:t>
            </a:r>
            <a:r>
              <a:rPr lang="zh-CN" altLang="en-US" sz="2800">
                <a:solidFill>
                  <a:schemeClr val="tx1"/>
                </a:solidFill>
                <a:latin typeface="Times New Roman" pitchFamily="18" charset="0"/>
              </a:rPr>
              <a:t>个段寄存器 </a:t>
            </a:r>
            <a:r>
              <a:rPr lang="en-US" altLang="zh-CN" sz="2800">
                <a:solidFill>
                  <a:schemeClr val="tx1"/>
                </a:solidFill>
                <a:latin typeface="Times New Roman" pitchFamily="18" charset="0"/>
              </a:rPr>
              <a:t>CS,DS, ES,SS</a:t>
            </a:r>
          </a:p>
        </p:txBody>
      </p:sp>
      <p:sp>
        <p:nvSpPr>
          <p:cNvPr id="78851" name="Text Box 4"/>
          <p:cNvSpPr txBox="1">
            <a:spLocks noChangeArrowheads="1"/>
          </p:cNvSpPr>
          <p:nvPr/>
        </p:nvSpPr>
        <p:spPr bwMode="auto">
          <a:xfrm>
            <a:off x="827088" y="2127250"/>
            <a:ext cx="757078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a:solidFill>
                  <a:schemeClr val="tx1"/>
                </a:solidFill>
                <a:latin typeface="Times New Roman" pitchFamily="18" charset="0"/>
              </a:rPr>
              <a:t>在</a:t>
            </a:r>
            <a:r>
              <a:rPr lang="zh-CN" altLang="en-US" sz="2800">
                <a:solidFill>
                  <a:srgbClr val="FF3300"/>
                </a:solidFill>
                <a:latin typeface="Times New Roman" pitchFamily="18" charset="0"/>
              </a:rPr>
              <a:t>代码段</a:t>
            </a:r>
            <a:r>
              <a:rPr lang="zh-CN" altLang="en-US" sz="2800">
                <a:solidFill>
                  <a:schemeClr val="tx1"/>
                </a:solidFill>
                <a:latin typeface="Times New Roman" pitchFamily="18" charset="0"/>
              </a:rPr>
              <a:t>中取指令时：</a:t>
            </a:r>
          </a:p>
          <a:p>
            <a:pPr eaLnBrk="1" hangingPunct="1"/>
            <a:r>
              <a:rPr lang="zh-CN" altLang="en-US" sz="2800">
                <a:solidFill>
                  <a:schemeClr val="tx1"/>
                </a:solidFill>
                <a:latin typeface="Times New Roman" pitchFamily="18" charset="0"/>
              </a:rPr>
              <a:t>       指令物理地址</a:t>
            </a:r>
            <a:r>
              <a:rPr lang="en-US" altLang="zh-CN" sz="2800">
                <a:solidFill>
                  <a:schemeClr val="tx1"/>
                </a:solidFill>
                <a:latin typeface="Times New Roman" pitchFamily="18" charset="0"/>
              </a:rPr>
              <a:t>PA=</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CS</a:t>
            </a:r>
            <a:r>
              <a:rPr lang="zh-CN" altLang="en-US" sz="2800">
                <a:solidFill>
                  <a:schemeClr val="tx1"/>
                </a:solidFill>
                <a:latin typeface="Times New Roman" pitchFamily="18" charset="0"/>
              </a:rPr>
              <a:t>）左移四位 </a:t>
            </a:r>
            <a:r>
              <a:rPr lang="en-US" altLang="zh-CN" sz="2800">
                <a:solidFill>
                  <a:schemeClr val="tx1"/>
                </a:solidFill>
                <a:latin typeface="Times New Roman" pitchFamily="18" charset="0"/>
              </a:rPr>
              <a:t>+</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IP</a:t>
            </a:r>
            <a:r>
              <a:rPr lang="zh-CN" altLang="en-US" sz="2800">
                <a:solidFill>
                  <a:schemeClr val="tx1"/>
                </a:solidFill>
                <a:latin typeface="Times New Roman" pitchFamily="18" charset="0"/>
              </a:rPr>
              <a:t>） </a:t>
            </a:r>
          </a:p>
          <a:p>
            <a:pPr eaLnBrk="1" hangingPunct="1"/>
            <a:r>
              <a:rPr lang="zh-CN" altLang="en-US" sz="2800">
                <a:solidFill>
                  <a:schemeClr val="tx1"/>
                </a:solidFill>
                <a:latin typeface="Times New Roman" pitchFamily="18" charset="0"/>
              </a:rPr>
              <a:t>       注意，使用的是</a:t>
            </a:r>
            <a:r>
              <a:rPr lang="en-US" altLang="zh-CN" sz="2800">
                <a:solidFill>
                  <a:srgbClr val="FF3300"/>
                </a:solidFill>
                <a:latin typeface="Times New Roman" pitchFamily="18" charset="0"/>
              </a:rPr>
              <a:t>IP</a:t>
            </a:r>
            <a:r>
              <a:rPr lang="en-US" altLang="zh-CN" sz="2800">
                <a:solidFill>
                  <a:schemeClr val="tx1"/>
                </a:solidFill>
                <a:latin typeface="Times New Roman" pitchFamily="18" charset="0"/>
              </a:rPr>
              <a:t>, </a:t>
            </a:r>
            <a:r>
              <a:rPr lang="zh-CN" altLang="en-US" sz="2800">
                <a:solidFill>
                  <a:schemeClr val="tx1"/>
                </a:solidFill>
                <a:latin typeface="Times New Roman" pitchFamily="18" charset="0"/>
              </a:rPr>
              <a:t>而不是</a:t>
            </a:r>
            <a:r>
              <a:rPr lang="en-US" altLang="zh-CN" sz="2800">
                <a:solidFill>
                  <a:srgbClr val="FF3300"/>
                </a:solidFill>
                <a:latin typeface="Times New Roman" pitchFamily="18" charset="0"/>
              </a:rPr>
              <a:t>EIP</a:t>
            </a:r>
          </a:p>
        </p:txBody>
      </p:sp>
      <p:sp>
        <p:nvSpPr>
          <p:cNvPr id="74757" name="Rectangle 5"/>
          <p:cNvSpPr>
            <a:spLocks noChangeArrowheads="1"/>
          </p:cNvSpPr>
          <p:nvPr/>
        </p:nvSpPr>
        <p:spPr bwMode="auto">
          <a:xfrm>
            <a:off x="684213" y="3784600"/>
            <a:ext cx="7924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00050" algn="just"/>
            <a:r>
              <a:rPr lang="zh-CN" altLang="en-US" sz="2800">
                <a:solidFill>
                  <a:schemeClr val="tx1"/>
                </a:solidFill>
                <a:latin typeface="Times New Roman" pitchFamily="18" charset="0"/>
              </a:rPr>
              <a:t>在</a:t>
            </a:r>
            <a:r>
              <a:rPr lang="zh-CN" altLang="en-US" sz="2800">
                <a:solidFill>
                  <a:srgbClr val="FF3300"/>
                </a:solidFill>
                <a:latin typeface="Times New Roman" pitchFamily="18" charset="0"/>
              </a:rPr>
              <a:t>数据段</a:t>
            </a:r>
            <a:r>
              <a:rPr lang="zh-CN" altLang="en-US" sz="2800">
                <a:solidFill>
                  <a:schemeClr val="tx1"/>
                </a:solidFill>
                <a:latin typeface="Times New Roman" pitchFamily="18" charset="0"/>
              </a:rPr>
              <a:t>中读</a:t>
            </a:r>
            <a:r>
              <a:rPr lang="en-US" altLang="zh-CN" sz="2800">
                <a:solidFill>
                  <a:schemeClr val="tx1"/>
                </a:solidFill>
                <a:latin typeface="Times New Roman" pitchFamily="18" charset="0"/>
              </a:rPr>
              <a:t>/</a:t>
            </a:r>
            <a:r>
              <a:rPr lang="zh-CN" altLang="en-US" sz="2800">
                <a:solidFill>
                  <a:schemeClr val="tx1"/>
                </a:solidFill>
                <a:latin typeface="Times New Roman" pitchFamily="18" charset="0"/>
              </a:rPr>
              <a:t>写数据时：</a:t>
            </a:r>
          </a:p>
          <a:p>
            <a:pPr indent="400050" algn="just" eaLnBrk="0" hangingPunct="0"/>
            <a:r>
              <a:rPr lang="zh-CN" altLang="en-US" sz="2800">
                <a:solidFill>
                  <a:schemeClr val="tx1"/>
                </a:solidFill>
                <a:latin typeface="Times New Roman" pitchFamily="18" charset="0"/>
              </a:rPr>
              <a:t>数据的物理地址</a:t>
            </a:r>
            <a:r>
              <a:rPr lang="en-US" altLang="zh-CN" sz="2800">
                <a:solidFill>
                  <a:schemeClr val="tx1"/>
                </a:solidFill>
                <a:latin typeface="Times New Roman" pitchFamily="18" charset="0"/>
              </a:rPr>
              <a:t>PA=</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DS</a:t>
            </a:r>
            <a:r>
              <a:rPr lang="zh-CN" altLang="en-US" sz="2800">
                <a:solidFill>
                  <a:schemeClr val="tx1"/>
                </a:solidFill>
                <a:latin typeface="Times New Roman" pitchFamily="18" charset="0"/>
              </a:rPr>
              <a:t>或</a:t>
            </a:r>
            <a:r>
              <a:rPr lang="en-US" altLang="zh-CN" sz="2800">
                <a:solidFill>
                  <a:schemeClr val="tx1"/>
                </a:solidFill>
                <a:latin typeface="Times New Roman" pitchFamily="18" charset="0"/>
              </a:rPr>
              <a:t>ES</a:t>
            </a:r>
            <a:r>
              <a:rPr lang="zh-CN" altLang="en-US" sz="2800">
                <a:solidFill>
                  <a:schemeClr val="tx1"/>
                </a:solidFill>
                <a:latin typeface="Times New Roman" pitchFamily="18" charset="0"/>
              </a:rPr>
              <a:t>）左移四位 </a:t>
            </a:r>
            <a:r>
              <a:rPr lang="en-US" altLang="zh-CN" sz="2800">
                <a:solidFill>
                  <a:schemeClr val="tx1"/>
                </a:solidFill>
                <a:latin typeface="Times New Roman" pitchFamily="18" charset="0"/>
              </a:rPr>
              <a:t>+</a:t>
            </a:r>
            <a:r>
              <a:rPr lang="en-US" altLang="zh-CN" sz="2800">
                <a:solidFill>
                  <a:srgbClr val="FF3300"/>
                </a:solidFill>
                <a:latin typeface="Times New Roman" pitchFamily="18" charset="0"/>
              </a:rPr>
              <a:t>16</a:t>
            </a:r>
            <a:r>
              <a:rPr lang="zh-CN" altLang="en-US" sz="2800">
                <a:solidFill>
                  <a:srgbClr val="FF3300"/>
                </a:solidFill>
                <a:latin typeface="Times New Roman" pitchFamily="18" charset="0"/>
              </a:rPr>
              <a:t>位偏移地址     </a:t>
            </a:r>
            <a:r>
              <a:rPr lang="en-US" altLang="zh-CN" sz="2800">
                <a:solidFill>
                  <a:schemeClr val="tx1"/>
                </a:solidFill>
                <a:latin typeface="Times New Roman" pitchFamily="18" charset="0"/>
              </a:rPr>
              <a:t>(</a:t>
            </a:r>
            <a:r>
              <a:rPr lang="zh-CN" altLang="en-US" sz="2800">
                <a:solidFill>
                  <a:schemeClr val="tx1"/>
                </a:solidFill>
                <a:latin typeface="Times New Roman" pitchFamily="18" charset="0"/>
              </a:rPr>
              <a:t>偏移地址由寻址方式确定</a:t>
            </a:r>
            <a:r>
              <a:rPr lang="en-US" altLang="zh-CN" sz="2800">
                <a:solidFill>
                  <a:schemeClr val="tx1"/>
                </a:solidFill>
                <a:latin typeface="Times New Roman" pitchFamily="18" charset="0"/>
              </a:rPr>
              <a:t>) </a:t>
            </a:r>
          </a:p>
        </p:txBody>
      </p:sp>
      <p:sp>
        <p:nvSpPr>
          <p:cNvPr id="74758" name="Rectangle 6"/>
          <p:cNvSpPr>
            <a:spLocks noChangeArrowheads="1"/>
          </p:cNvSpPr>
          <p:nvPr/>
        </p:nvSpPr>
        <p:spPr bwMode="auto">
          <a:xfrm>
            <a:off x="611188" y="5300663"/>
            <a:ext cx="76327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00050" algn="just"/>
            <a:r>
              <a:rPr lang="zh-CN" altLang="en-US" sz="2800">
                <a:solidFill>
                  <a:schemeClr val="tx1"/>
                </a:solidFill>
                <a:latin typeface="Times New Roman" pitchFamily="18" charset="0"/>
              </a:rPr>
              <a:t>在</a:t>
            </a:r>
            <a:r>
              <a:rPr lang="zh-CN" altLang="en-US" sz="2800">
                <a:solidFill>
                  <a:srgbClr val="FF3300"/>
                </a:solidFill>
                <a:latin typeface="Times New Roman" pitchFamily="18" charset="0"/>
              </a:rPr>
              <a:t>堆栈</a:t>
            </a:r>
            <a:r>
              <a:rPr lang="zh-CN" altLang="en-US" sz="2800">
                <a:solidFill>
                  <a:schemeClr val="tx1"/>
                </a:solidFill>
                <a:latin typeface="Times New Roman" pitchFamily="18" charset="0"/>
              </a:rPr>
              <a:t>操作时：</a:t>
            </a:r>
          </a:p>
          <a:p>
            <a:pPr indent="400050" algn="just" eaLnBrk="0" hangingPunct="0"/>
            <a:r>
              <a:rPr lang="zh-CN" altLang="en-US" sz="2800">
                <a:solidFill>
                  <a:schemeClr val="tx1"/>
                </a:solidFill>
                <a:latin typeface="Times New Roman" pitchFamily="18" charset="0"/>
              </a:rPr>
              <a:t>栈顶的物理地址</a:t>
            </a:r>
            <a:r>
              <a:rPr lang="en-US" altLang="zh-CN" sz="2800">
                <a:solidFill>
                  <a:schemeClr val="tx1"/>
                </a:solidFill>
                <a:latin typeface="Times New Roman" pitchFamily="18" charset="0"/>
              </a:rPr>
              <a:t>PA=</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SS</a:t>
            </a:r>
            <a:r>
              <a:rPr lang="zh-CN" altLang="en-US" sz="2800">
                <a:solidFill>
                  <a:schemeClr val="tx1"/>
                </a:solidFill>
                <a:latin typeface="Times New Roman" pitchFamily="18" charset="0"/>
              </a:rPr>
              <a:t>）左移四位 </a:t>
            </a:r>
            <a:r>
              <a:rPr lang="en-US" altLang="zh-CN" sz="2800">
                <a:solidFill>
                  <a:schemeClr val="tx1"/>
                </a:solidFill>
                <a:latin typeface="Times New Roman" pitchFamily="18" charset="0"/>
              </a:rPr>
              <a:t>+</a:t>
            </a:r>
            <a:r>
              <a:rPr lang="en-US" altLang="zh-CN" sz="2800">
                <a:solidFill>
                  <a:srgbClr val="FF3300"/>
                </a:solidFill>
                <a:latin typeface="Times New Roman" pitchFamily="18" charset="0"/>
              </a:rPr>
              <a:t>(SP)</a:t>
            </a:r>
            <a:endParaRPr lang="en-US" altLang="zh-CN" sz="2800">
              <a:solidFill>
                <a:schemeClr val="tx1"/>
              </a:solidFill>
              <a:latin typeface="Times New Roman" pitchFamily="18" charset="0"/>
            </a:endParaRPr>
          </a:p>
        </p:txBody>
      </p:sp>
      <p:sp>
        <p:nvSpPr>
          <p:cNvPr id="9" name="Text Box 71">
            <a:extLst>
              <a:ext uri="{FF2B5EF4-FFF2-40B4-BE49-F238E27FC236}">
                <a16:creationId xmlns:a16="http://schemas.microsoft.com/office/drawing/2014/main" id="{F824DD46-48F2-4BBB-BB2D-0B93F09343BF}"/>
              </a:ext>
            </a:extLst>
          </p:cNvPr>
          <p:cNvSpPr txBox="1">
            <a:spLocks noChangeArrowheads="1"/>
          </p:cNvSpPr>
          <p:nvPr/>
        </p:nvSpPr>
        <p:spPr bwMode="auto">
          <a:xfrm>
            <a:off x="450734" y="311596"/>
            <a:ext cx="7037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b="1" dirty="0">
                <a:solidFill>
                  <a:schemeClr val="bg1"/>
                </a:solidFill>
                <a:latin typeface="Times New Roman" pitchFamily="18" charset="0"/>
              </a:rPr>
              <a:t>3.6.1 8086</a:t>
            </a:r>
            <a:r>
              <a:rPr lang="zh-CN" altLang="en-US" sz="2800" b="1" dirty="0">
                <a:solidFill>
                  <a:schemeClr val="bg1"/>
                </a:solidFill>
                <a:latin typeface="Times New Roman" pitchFamily="18" charset="0"/>
              </a:rPr>
              <a:t>和</a:t>
            </a:r>
            <a:r>
              <a:rPr lang="en-US" altLang="zh-CN" sz="2800" b="1" dirty="0">
                <a:solidFill>
                  <a:schemeClr val="bg1"/>
                </a:solidFill>
                <a:latin typeface="Times New Roman" pitchFamily="18" charset="0"/>
              </a:rPr>
              <a:t>x86-32</a:t>
            </a:r>
            <a:r>
              <a:rPr lang="zh-CN" altLang="en-US" sz="2800" b="1" dirty="0">
                <a:solidFill>
                  <a:schemeClr val="bg1"/>
                </a:solidFill>
                <a:latin typeface="Times New Roman" pitchFamily="18" charset="0"/>
              </a:rPr>
              <a:t>实方式下物理地址的形成</a:t>
            </a:r>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blinds(horizontal)">
                                      <p:cBhvr>
                                        <p:cTn id="7" dur="500"/>
                                        <p:tgtEl>
                                          <p:spTgt spid="74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4758"/>
                                        </p:tgtEl>
                                        <p:attrNameLst>
                                          <p:attrName>style.visibility</p:attrName>
                                        </p:attrNameLst>
                                      </p:cBhvr>
                                      <p:to>
                                        <p:strVal val="visible"/>
                                      </p:to>
                                    </p:set>
                                    <p:animEffect transition="in" filter="box(in)">
                                      <p:cBhvr>
                                        <p:cTn id="12" dur="5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5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611188" y="1554163"/>
            <a:ext cx="4654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200">
                <a:solidFill>
                  <a:srgbClr val="FF3300"/>
                </a:solidFill>
                <a:latin typeface="Times New Roman" pitchFamily="18" charset="0"/>
              </a:rPr>
              <a:t>1. </a:t>
            </a:r>
            <a:r>
              <a:rPr lang="zh-CN" altLang="en-US" sz="3200">
                <a:solidFill>
                  <a:srgbClr val="FF3300"/>
                </a:solidFill>
                <a:latin typeface="Times New Roman" pitchFamily="18" charset="0"/>
              </a:rPr>
              <a:t>实方式物理地址的形成</a:t>
            </a:r>
          </a:p>
        </p:txBody>
      </p:sp>
      <p:pic>
        <p:nvPicPr>
          <p:cNvPr id="82948"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2203450"/>
            <a:ext cx="3817937"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Text Box 23"/>
          <p:cNvSpPr txBox="1">
            <a:spLocks noChangeArrowheads="1"/>
          </p:cNvSpPr>
          <p:nvPr/>
        </p:nvSpPr>
        <p:spPr bwMode="auto">
          <a:xfrm>
            <a:off x="592138" y="2505075"/>
            <a:ext cx="39528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buFont typeface="Wingdings" pitchFamily="2" charset="2"/>
              <a:buChar char="ü"/>
            </a:pPr>
            <a:r>
              <a:rPr lang="en-US" altLang="zh-CN" sz="2400" b="1">
                <a:solidFill>
                  <a:schemeClr val="tx1"/>
                </a:solidFill>
                <a:latin typeface="Tahoma" pitchFamily="34" charset="0"/>
                <a:ea typeface="宋体" pitchFamily="2" charset="-122"/>
              </a:rPr>
              <a:t>32</a:t>
            </a:r>
            <a:r>
              <a:rPr lang="zh-CN" altLang="en-US" sz="2400" b="1">
                <a:solidFill>
                  <a:schemeClr val="tx1"/>
                </a:solidFill>
                <a:latin typeface="Tahoma" pitchFamily="34" charset="0"/>
                <a:ea typeface="宋体" pitchFamily="2" charset="-122"/>
              </a:rPr>
              <a:t>位</a:t>
            </a:r>
            <a:r>
              <a:rPr lang="en-US" altLang="zh-CN" sz="2400" b="1">
                <a:solidFill>
                  <a:schemeClr val="tx1"/>
                </a:solidFill>
                <a:latin typeface="Tahoma" pitchFamily="34" charset="0"/>
                <a:ea typeface="宋体" pitchFamily="2" charset="-122"/>
              </a:rPr>
              <a:t>CPU</a:t>
            </a:r>
            <a:r>
              <a:rPr lang="zh-CN" altLang="en-US" sz="2400" b="1">
                <a:solidFill>
                  <a:schemeClr val="tx1"/>
                </a:solidFill>
                <a:latin typeface="Tahoma" pitchFamily="34" charset="0"/>
                <a:ea typeface="宋体" pitchFamily="2" charset="-122"/>
              </a:rPr>
              <a:t>与</a:t>
            </a:r>
            <a:r>
              <a:rPr lang="en-US" altLang="zh-CN" sz="2400" b="1">
                <a:solidFill>
                  <a:schemeClr val="tx1"/>
                </a:solidFill>
                <a:latin typeface="Tahoma" pitchFamily="34" charset="0"/>
                <a:ea typeface="宋体" pitchFamily="2" charset="-122"/>
              </a:rPr>
              <a:t>8086</a:t>
            </a:r>
            <a:r>
              <a:rPr lang="zh-CN" altLang="en-US" sz="2400" b="1">
                <a:solidFill>
                  <a:schemeClr val="tx1"/>
                </a:solidFill>
                <a:latin typeface="Tahoma" pitchFamily="34" charset="0"/>
                <a:ea typeface="宋体" pitchFamily="2" charset="-122"/>
              </a:rPr>
              <a:t>一样</a:t>
            </a:r>
          </a:p>
          <a:p>
            <a:pPr eaLnBrk="1" hangingPunct="1">
              <a:buFont typeface="Wingdings" pitchFamily="2" charset="2"/>
              <a:buChar char="ü"/>
            </a:pPr>
            <a:r>
              <a:rPr lang="zh-CN" altLang="en-US" sz="2400" b="1">
                <a:solidFill>
                  <a:schemeClr val="tx1"/>
                </a:solidFill>
                <a:latin typeface="Tahoma" pitchFamily="34" charset="0"/>
                <a:ea typeface="宋体" pitchFamily="2" charset="-122"/>
              </a:rPr>
              <a:t>只能寻址</a:t>
            </a:r>
            <a:r>
              <a:rPr lang="en-US" altLang="zh-CN" sz="2400" b="1">
                <a:solidFill>
                  <a:schemeClr val="tx1"/>
                </a:solidFill>
                <a:latin typeface="Tahoma" pitchFamily="34" charset="0"/>
                <a:ea typeface="宋体" pitchFamily="2" charset="-122"/>
              </a:rPr>
              <a:t>1M</a:t>
            </a:r>
            <a:r>
              <a:rPr lang="zh-CN" altLang="en-US" sz="2400" b="1">
                <a:solidFill>
                  <a:schemeClr val="tx1"/>
                </a:solidFill>
                <a:latin typeface="Tahoma" pitchFamily="34" charset="0"/>
                <a:ea typeface="宋体" pitchFamily="2" charset="-122"/>
              </a:rPr>
              <a:t>物理存储空间</a:t>
            </a:r>
          </a:p>
          <a:p>
            <a:pPr eaLnBrk="1" hangingPunct="1">
              <a:buFont typeface="Wingdings" pitchFamily="2" charset="2"/>
              <a:buChar char="ü"/>
            </a:pPr>
            <a:r>
              <a:rPr lang="zh-CN" altLang="en-US" sz="2400" b="1">
                <a:solidFill>
                  <a:schemeClr val="tx1"/>
                </a:solidFill>
                <a:latin typeface="Tahoma" pitchFamily="34" charset="0"/>
                <a:ea typeface="宋体" pitchFamily="2" charset="-122"/>
              </a:rPr>
              <a:t>可以访问</a:t>
            </a:r>
            <a:r>
              <a:rPr lang="en-US" altLang="zh-CN" sz="2400" b="1">
                <a:solidFill>
                  <a:schemeClr val="tx1"/>
                </a:solidFill>
                <a:latin typeface="Tahoma" pitchFamily="34" charset="0"/>
                <a:ea typeface="宋体" pitchFamily="2" charset="-122"/>
              </a:rPr>
              <a:t>6</a:t>
            </a:r>
            <a:r>
              <a:rPr lang="zh-CN" altLang="en-US" sz="2400" b="1">
                <a:solidFill>
                  <a:schemeClr val="tx1"/>
                </a:solidFill>
                <a:latin typeface="Tahoma" pitchFamily="34" charset="0"/>
                <a:ea typeface="宋体" pitchFamily="2" charset="-122"/>
              </a:rPr>
              <a:t>个段</a:t>
            </a:r>
          </a:p>
          <a:p>
            <a:pPr eaLnBrk="1" hangingPunct="1">
              <a:buFont typeface="Wingdings" pitchFamily="2" charset="2"/>
              <a:buChar char="ü"/>
            </a:pPr>
            <a:r>
              <a:rPr lang="zh-CN" altLang="en-US" sz="2400" b="1">
                <a:solidFill>
                  <a:schemeClr val="tx1"/>
                </a:solidFill>
                <a:latin typeface="Tahoma" pitchFamily="34" charset="0"/>
                <a:ea typeface="宋体" pitchFamily="2" charset="-122"/>
              </a:rPr>
              <a:t> </a:t>
            </a:r>
            <a:r>
              <a:rPr lang="en-US" altLang="zh-CN" sz="2400" b="1">
                <a:solidFill>
                  <a:schemeClr val="tx1"/>
                </a:solidFill>
                <a:latin typeface="Tahoma" pitchFamily="34" charset="0"/>
                <a:ea typeface="宋体" pitchFamily="2" charset="-122"/>
              </a:rPr>
              <a:t>CS, DS, SS, ES, FS, GS</a:t>
            </a:r>
          </a:p>
          <a:p>
            <a:pPr eaLnBrk="1" hangingPunct="1">
              <a:buFont typeface="Wingdings" pitchFamily="2" charset="2"/>
              <a:buChar char="ü"/>
            </a:pPr>
            <a:r>
              <a:rPr lang="en-US" altLang="zh-CN" sz="2400" b="1">
                <a:solidFill>
                  <a:schemeClr val="tx1"/>
                </a:solidFill>
                <a:latin typeface="Tahoma" pitchFamily="34" charset="0"/>
                <a:ea typeface="宋体" pitchFamily="2" charset="-122"/>
              </a:rPr>
              <a:t> </a:t>
            </a:r>
            <a:r>
              <a:rPr lang="zh-CN" altLang="en-US" sz="2400" b="1">
                <a:solidFill>
                  <a:schemeClr val="tx1"/>
                </a:solidFill>
                <a:latin typeface="Tahoma" pitchFamily="34" charset="0"/>
                <a:ea typeface="宋体" pitchFamily="2" charset="-122"/>
              </a:rPr>
              <a:t>每个段至多</a:t>
            </a:r>
            <a:r>
              <a:rPr lang="en-US" altLang="zh-CN" sz="2400" b="1">
                <a:solidFill>
                  <a:schemeClr val="tx1"/>
                </a:solidFill>
                <a:latin typeface="Tahoma" pitchFamily="34" charset="0"/>
                <a:ea typeface="宋体" pitchFamily="2" charset="-122"/>
              </a:rPr>
              <a:t>64K</a:t>
            </a:r>
          </a:p>
        </p:txBody>
      </p:sp>
      <p:sp>
        <p:nvSpPr>
          <p:cNvPr id="82950" name="Text Box 24"/>
          <p:cNvSpPr txBox="1">
            <a:spLocks noChangeArrowheads="1"/>
          </p:cNvSpPr>
          <p:nvPr/>
        </p:nvSpPr>
        <p:spPr bwMode="auto">
          <a:xfrm>
            <a:off x="1042988" y="5734050"/>
            <a:ext cx="7200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chemeClr val="tx1"/>
                </a:solidFill>
                <a:latin typeface="Tahoma" pitchFamily="34" charset="0"/>
                <a:ea typeface="宋体" pitchFamily="2" charset="-122"/>
              </a:rPr>
              <a:t>物理地址 ＝ （段寄存器）</a:t>
            </a:r>
            <a:r>
              <a:rPr lang="zh-CN" altLang="en-US" sz="2800" b="1" baseline="-25000">
                <a:solidFill>
                  <a:schemeClr val="tx1"/>
                </a:solidFill>
                <a:latin typeface="Tahoma" pitchFamily="34" charset="0"/>
                <a:ea typeface="宋体" pitchFamily="2" charset="-122"/>
              </a:rPr>
              <a:t>左移</a:t>
            </a:r>
            <a:r>
              <a:rPr lang="en-US" altLang="zh-CN" sz="2800" b="1" baseline="-25000">
                <a:solidFill>
                  <a:schemeClr val="tx1"/>
                </a:solidFill>
                <a:latin typeface="Tahoma" pitchFamily="34" charset="0"/>
                <a:ea typeface="宋体" pitchFamily="2" charset="-122"/>
              </a:rPr>
              <a:t>4</a:t>
            </a:r>
            <a:r>
              <a:rPr lang="zh-CN" altLang="en-US" sz="2800" b="1" baseline="-25000">
                <a:solidFill>
                  <a:schemeClr val="tx1"/>
                </a:solidFill>
                <a:latin typeface="Tahoma" pitchFamily="34" charset="0"/>
                <a:ea typeface="宋体" pitchFamily="2" charset="-122"/>
              </a:rPr>
              <a:t>位</a:t>
            </a:r>
            <a:r>
              <a:rPr lang="zh-CN" altLang="en-US" sz="2800" b="1">
                <a:solidFill>
                  <a:schemeClr val="tx1"/>
                </a:solidFill>
                <a:latin typeface="Tahoma" pitchFamily="34" charset="0"/>
                <a:ea typeface="宋体" pitchFamily="2" charset="-122"/>
              </a:rPr>
              <a:t> ＋偏移地址</a:t>
            </a:r>
          </a:p>
        </p:txBody>
      </p:sp>
      <p:sp>
        <p:nvSpPr>
          <p:cNvPr id="9" name="Text Box 71">
            <a:extLst>
              <a:ext uri="{FF2B5EF4-FFF2-40B4-BE49-F238E27FC236}">
                <a16:creationId xmlns:a16="http://schemas.microsoft.com/office/drawing/2014/main" id="{FDD0249B-2137-4E5B-B302-F7126483593F}"/>
              </a:ext>
            </a:extLst>
          </p:cNvPr>
          <p:cNvSpPr txBox="1">
            <a:spLocks noChangeArrowheads="1"/>
          </p:cNvSpPr>
          <p:nvPr/>
        </p:nvSpPr>
        <p:spPr bwMode="auto">
          <a:xfrm>
            <a:off x="450734" y="311596"/>
            <a:ext cx="7037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b="1" dirty="0">
                <a:solidFill>
                  <a:schemeClr val="bg1"/>
                </a:solidFill>
                <a:latin typeface="Times New Roman" pitchFamily="18" charset="0"/>
              </a:rPr>
              <a:t>3.6.1 8086</a:t>
            </a:r>
            <a:r>
              <a:rPr lang="zh-CN" altLang="en-US" sz="2800" b="1" dirty="0">
                <a:solidFill>
                  <a:schemeClr val="bg1"/>
                </a:solidFill>
                <a:latin typeface="Times New Roman" pitchFamily="18" charset="0"/>
              </a:rPr>
              <a:t>和</a:t>
            </a:r>
            <a:r>
              <a:rPr lang="en-US" altLang="zh-CN" sz="2800" b="1" dirty="0">
                <a:solidFill>
                  <a:schemeClr val="bg1"/>
                </a:solidFill>
                <a:latin typeface="Times New Roman" pitchFamily="18" charset="0"/>
              </a:rPr>
              <a:t>x86-32</a:t>
            </a:r>
            <a:r>
              <a:rPr lang="zh-CN" altLang="en-US" sz="2800" b="1" dirty="0">
                <a:solidFill>
                  <a:schemeClr val="bg1"/>
                </a:solidFill>
                <a:latin typeface="Times New Roman" pitchFamily="18" charset="0"/>
              </a:rPr>
              <a:t>实方式下物理地址的形成</a:t>
            </a:r>
          </a:p>
        </p:txBody>
      </p:sp>
    </p:spTree>
  </p:cSld>
  <p:clrMapOvr>
    <a:masterClrMapping/>
  </p:clrMapOvr>
  <p:transition spd="med">
    <p:dissolv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7"/>
          <p:cNvSpPr>
            <a:spLocks noChangeArrowheads="1"/>
          </p:cNvSpPr>
          <p:nvPr/>
        </p:nvSpPr>
        <p:spPr bwMode="auto">
          <a:xfrm>
            <a:off x="468313" y="1636713"/>
            <a:ext cx="8496300"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304800">
              <a:lnSpc>
                <a:spcPct val="120000"/>
              </a:lnSpc>
              <a:buFont typeface="Wingdings" pitchFamily="2" charset="2"/>
              <a:buChar char="Ø"/>
            </a:pPr>
            <a:r>
              <a:rPr lang="en-US" altLang="zh-CN" sz="2800" b="1">
                <a:solidFill>
                  <a:schemeClr val="tx1"/>
                </a:solidFill>
                <a:latin typeface="Times New Roman" pitchFamily="18" charset="0"/>
              </a:rPr>
              <a:t> C</a:t>
            </a:r>
            <a:r>
              <a:rPr lang="zh-CN" altLang="en-US" sz="2800" b="1">
                <a:solidFill>
                  <a:schemeClr val="tx1"/>
                </a:solidFill>
                <a:latin typeface="Times New Roman" pitchFamily="18" charset="0"/>
              </a:rPr>
              <a:t>语言程序中，变量的定义和指令写在一起</a:t>
            </a:r>
          </a:p>
          <a:p>
            <a:pPr indent="304800">
              <a:lnSpc>
                <a:spcPct val="120000"/>
              </a:lnSpc>
              <a:buFont typeface="Wingdings" pitchFamily="2" charset="2"/>
              <a:buChar char="Ø"/>
            </a:pPr>
            <a:r>
              <a:rPr lang="zh-CN" altLang="en-US" sz="2800" b="1">
                <a:solidFill>
                  <a:schemeClr val="tx1"/>
                </a:solidFill>
                <a:latin typeface="Times New Roman" pitchFamily="18" charset="0"/>
              </a:rPr>
              <a:t> </a:t>
            </a:r>
            <a:r>
              <a:rPr lang="en-US" altLang="zh-CN" sz="2800" b="1">
                <a:solidFill>
                  <a:schemeClr val="tx1"/>
                </a:solidFill>
                <a:latin typeface="Times New Roman" pitchFamily="18" charset="0"/>
              </a:rPr>
              <a:t>C</a:t>
            </a:r>
            <a:r>
              <a:rPr lang="zh-CN" altLang="en-US" sz="2800" b="1">
                <a:solidFill>
                  <a:schemeClr val="tx1"/>
                </a:solidFill>
                <a:latin typeface="Times New Roman" pitchFamily="18" charset="0"/>
              </a:rPr>
              <a:t>语言程序中无分段的概念</a:t>
            </a:r>
          </a:p>
          <a:p>
            <a:pPr indent="304800">
              <a:lnSpc>
                <a:spcPct val="120000"/>
              </a:lnSpc>
              <a:buFont typeface="Wingdings" pitchFamily="2" charset="2"/>
              <a:buChar char="Ø"/>
            </a:pPr>
            <a:r>
              <a:rPr lang="zh-CN" altLang="en-US" sz="2800" b="1">
                <a:solidFill>
                  <a:schemeClr val="tx1"/>
                </a:solidFill>
                <a:latin typeface="Times New Roman" pitchFamily="18" charset="0"/>
              </a:rPr>
              <a:t> 机器语言层次上，是要分段的</a:t>
            </a:r>
          </a:p>
          <a:p>
            <a:pPr indent="304800">
              <a:lnSpc>
                <a:spcPct val="120000"/>
              </a:lnSpc>
              <a:buFont typeface="Wingdings" pitchFamily="2" charset="2"/>
              <a:buChar char="Ø"/>
            </a:pPr>
            <a:r>
              <a:rPr lang="zh-CN" altLang="en-US" sz="2800" b="1">
                <a:solidFill>
                  <a:schemeClr val="tx1"/>
                </a:solidFill>
                <a:latin typeface="Times New Roman" pitchFamily="18" charset="0"/>
              </a:rPr>
              <a:t> 在</a:t>
            </a:r>
            <a:r>
              <a:rPr lang="en-US" altLang="zh-CN" sz="2800" b="1">
                <a:solidFill>
                  <a:schemeClr val="tx1"/>
                </a:solidFill>
                <a:latin typeface="Times New Roman" pitchFamily="18" charset="0"/>
              </a:rPr>
              <a:t>C</a:t>
            </a:r>
            <a:r>
              <a:rPr lang="zh-CN" altLang="en-US" sz="2800" b="1">
                <a:solidFill>
                  <a:schemeClr val="tx1"/>
                </a:solidFill>
                <a:latin typeface="Times New Roman" pitchFamily="18" charset="0"/>
              </a:rPr>
              <a:t>程序编译时，将变量的空间分配和指令分开，</a:t>
            </a:r>
          </a:p>
          <a:p>
            <a:pPr indent="304800">
              <a:lnSpc>
                <a:spcPct val="120000"/>
              </a:lnSpc>
              <a:buFont typeface="Wingdings" pitchFamily="2" charset="2"/>
              <a:buNone/>
            </a:pPr>
            <a:r>
              <a:rPr lang="zh-CN" altLang="en-US" sz="2800" b="1">
                <a:solidFill>
                  <a:schemeClr val="tx1"/>
                </a:solidFill>
                <a:latin typeface="Times New Roman" pitchFamily="18" charset="0"/>
              </a:rPr>
              <a:t>   分别放在不同段中。</a:t>
            </a:r>
          </a:p>
        </p:txBody>
      </p:sp>
      <p:sp>
        <p:nvSpPr>
          <p:cNvPr id="83972" name="Rectangle 8"/>
          <p:cNvSpPr>
            <a:spLocks noChangeArrowheads="1"/>
          </p:cNvSpPr>
          <p:nvPr/>
        </p:nvSpPr>
        <p:spPr bwMode="auto">
          <a:xfrm>
            <a:off x="684213" y="4724400"/>
            <a:ext cx="692785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思考题</a:t>
            </a:r>
            <a:r>
              <a:rPr lang="zh-CN" altLang="en-US" b="1"/>
              <a:t>：</a:t>
            </a:r>
          </a:p>
          <a:p>
            <a:r>
              <a:rPr lang="zh-CN" altLang="en-US" sz="2800" b="1"/>
              <a:t>        为什么机器指令和数据存放要分开呢？</a:t>
            </a:r>
          </a:p>
        </p:txBody>
      </p:sp>
      <p:sp>
        <p:nvSpPr>
          <p:cNvPr id="7" name="Text Box 71">
            <a:extLst>
              <a:ext uri="{FF2B5EF4-FFF2-40B4-BE49-F238E27FC236}">
                <a16:creationId xmlns:a16="http://schemas.microsoft.com/office/drawing/2014/main" id="{B32C63A6-E00E-40A1-BB48-7E614B4CFBBB}"/>
              </a:ext>
            </a:extLst>
          </p:cNvPr>
          <p:cNvSpPr txBox="1">
            <a:spLocks noChangeArrowheads="1"/>
          </p:cNvSpPr>
          <p:nvPr/>
        </p:nvSpPr>
        <p:spPr bwMode="auto">
          <a:xfrm>
            <a:off x="450734" y="311596"/>
            <a:ext cx="7037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b="1" dirty="0">
                <a:solidFill>
                  <a:schemeClr val="bg1"/>
                </a:solidFill>
                <a:latin typeface="Times New Roman" pitchFamily="18" charset="0"/>
              </a:rPr>
              <a:t>3.6.1 8086</a:t>
            </a:r>
            <a:r>
              <a:rPr lang="zh-CN" altLang="en-US" sz="2800" b="1" dirty="0">
                <a:solidFill>
                  <a:schemeClr val="bg1"/>
                </a:solidFill>
                <a:latin typeface="Times New Roman" pitchFamily="18" charset="0"/>
              </a:rPr>
              <a:t>和</a:t>
            </a:r>
            <a:r>
              <a:rPr lang="en-US" altLang="zh-CN" sz="2800" b="1" dirty="0">
                <a:solidFill>
                  <a:schemeClr val="bg1"/>
                </a:solidFill>
                <a:latin typeface="Times New Roman" pitchFamily="18" charset="0"/>
              </a:rPr>
              <a:t>x86-32</a:t>
            </a:r>
            <a:r>
              <a:rPr lang="zh-CN" altLang="en-US" sz="2800" b="1" dirty="0">
                <a:solidFill>
                  <a:schemeClr val="bg1"/>
                </a:solidFill>
                <a:latin typeface="Times New Roman" pitchFamily="18" charset="0"/>
              </a:rPr>
              <a:t>实方式下物理地址的形成</a:t>
            </a:r>
          </a:p>
        </p:txBody>
      </p:sp>
    </p:spTree>
  </p:cSld>
  <p:clrMapOvr>
    <a:masterClrMapping/>
  </p:clrMapOvr>
  <p:transition spd="med">
    <p:dissolv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p:cNvSpPr txBox="1">
            <a:spLocks noChangeArrowheads="1"/>
          </p:cNvSpPr>
          <p:nvPr/>
        </p:nvSpPr>
        <p:spPr bwMode="auto">
          <a:xfrm>
            <a:off x="1116013" y="1628800"/>
            <a:ext cx="6696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b="1">
                <a:solidFill>
                  <a:schemeClr val="tx1"/>
                </a:solidFill>
                <a:latin typeface="Times New Roman" pitchFamily="18" charset="0"/>
              </a:rPr>
              <a:t>80386</a:t>
            </a:r>
            <a:r>
              <a:rPr lang="zh-CN" altLang="en-US" sz="2800" b="1">
                <a:solidFill>
                  <a:schemeClr val="tx1"/>
                </a:solidFill>
                <a:latin typeface="Times New Roman" pitchFamily="18" charset="0"/>
              </a:rPr>
              <a:t>中寄存器</a:t>
            </a:r>
            <a:r>
              <a:rPr lang="en-US" altLang="zh-CN" sz="2800" b="1">
                <a:solidFill>
                  <a:schemeClr val="tx1"/>
                </a:solidFill>
                <a:latin typeface="Times New Roman" pitchFamily="18" charset="0"/>
              </a:rPr>
              <a:t>32</a:t>
            </a:r>
            <a:r>
              <a:rPr lang="zh-CN" altLang="en-US" sz="2800" b="1">
                <a:solidFill>
                  <a:schemeClr val="tx1"/>
                </a:solidFill>
                <a:latin typeface="Times New Roman" pitchFamily="18" charset="0"/>
              </a:rPr>
              <a:t>位，地址线</a:t>
            </a:r>
            <a:r>
              <a:rPr lang="en-US" altLang="zh-CN" sz="2800" b="1">
                <a:solidFill>
                  <a:schemeClr val="tx1"/>
                </a:solidFill>
                <a:latin typeface="Times New Roman" pitchFamily="18" charset="0"/>
              </a:rPr>
              <a:t>32</a:t>
            </a:r>
            <a:r>
              <a:rPr lang="zh-CN" altLang="en-US" sz="2800" b="1">
                <a:solidFill>
                  <a:schemeClr val="tx1"/>
                </a:solidFill>
                <a:latin typeface="Times New Roman" pitchFamily="18" charset="0"/>
              </a:rPr>
              <a:t>根。</a:t>
            </a:r>
          </a:p>
        </p:txBody>
      </p:sp>
      <p:sp>
        <p:nvSpPr>
          <p:cNvPr id="208901" name="Rectangle 5"/>
          <p:cNvSpPr>
            <a:spLocks noChangeArrowheads="1"/>
          </p:cNvSpPr>
          <p:nvPr/>
        </p:nvSpPr>
        <p:spPr bwMode="auto">
          <a:xfrm>
            <a:off x="755650" y="2276500"/>
            <a:ext cx="77041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pPr>
            <a:r>
              <a:rPr lang="en-US" altLang="zh-CN" sz="2800" b="1">
                <a:solidFill>
                  <a:schemeClr val="tx1"/>
                </a:solidFill>
                <a:latin typeface="Times New Roman" pitchFamily="18" charset="0"/>
              </a:rPr>
              <a:t> </a:t>
            </a:r>
            <a:r>
              <a:rPr lang="zh-CN" altLang="en-US" sz="2800" b="1">
                <a:solidFill>
                  <a:schemeClr val="tx1"/>
                </a:solidFill>
                <a:latin typeface="Times New Roman" pitchFamily="18" charset="0"/>
              </a:rPr>
              <a:t>在多任务环境下，系统中有多个程序在运行。</a:t>
            </a:r>
          </a:p>
          <a:p>
            <a:pPr>
              <a:buFont typeface="Wingdings" pitchFamily="2" charset="2"/>
              <a:buChar char="Ø"/>
            </a:pPr>
            <a:r>
              <a:rPr lang="zh-CN" altLang="en-US" sz="2800" b="1">
                <a:solidFill>
                  <a:schemeClr val="tx1"/>
                </a:solidFill>
                <a:latin typeface="Times New Roman" pitchFamily="18" charset="0"/>
              </a:rPr>
              <a:t> 程序之间要隔离！</a:t>
            </a:r>
          </a:p>
        </p:txBody>
      </p:sp>
      <p:sp>
        <p:nvSpPr>
          <p:cNvPr id="208902" name="Rectangle 6"/>
          <p:cNvSpPr>
            <a:spLocks noChangeArrowheads="1"/>
          </p:cNvSpPr>
          <p:nvPr/>
        </p:nvSpPr>
        <p:spPr bwMode="auto">
          <a:xfrm>
            <a:off x="755650" y="3500463"/>
            <a:ext cx="80645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Font typeface="Wingdings" pitchFamily="2" charset="2"/>
              <a:buChar char="Ø"/>
            </a:pPr>
            <a:r>
              <a:rPr lang="en-US" altLang="zh-CN" sz="2800" b="1">
                <a:solidFill>
                  <a:schemeClr val="tx1"/>
                </a:solidFill>
                <a:latin typeface="Times New Roman" pitchFamily="18" charset="0"/>
              </a:rPr>
              <a:t> </a:t>
            </a:r>
            <a:r>
              <a:rPr lang="zh-CN" altLang="en-US" sz="2800" b="1">
                <a:solidFill>
                  <a:schemeClr val="tx1"/>
                </a:solidFill>
                <a:latin typeface="Times New Roman" pitchFamily="18" charset="0"/>
              </a:rPr>
              <a:t>分段是存储管理的一种方式，为</a:t>
            </a:r>
            <a:r>
              <a:rPr lang="zh-CN" altLang="en-US" sz="2800" b="1">
                <a:solidFill>
                  <a:srgbClr val="FF3300"/>
                </a:solidFill>
                <a:latin typeface="Times New Roman" pitchFamily="18" charset="0"/>
              </a:rPr>
              <a:t>保护</a:t>
            </a:r>
            <a:r>
              <a:rPr lang="zh-CN" altLang="en-US" sz="2800" b="1">
                <a:solidFill>
                  <a:schemeClr val="tx1"/>
                </a:solidFill>
                <a:latin typeface="Times New Roman" pitchFamily="18" charset="0"/>
              </a:rPr>
              <a:t>提供基础；</a:t>
            </a:r>
          </a:p>
          <a:p>
            <a:pPr>
              <a:lnSpc>
                <a:spcPct val="130000"/>
              </a:lnSpc>
              <a:buFont typeface="Wingdings" pitchFamily="2" charset="2"/>
              <a:buChar char="Ø"/>
            </a:pPr>
            <a:r>
              <a:rPr lang="zh-CN" altLang="en-US" sz="2800" b="1">
                <a:solidFill>
                  <a:schemeClr val="tx1"/>
                </a:solidFill>
                <a:latin typeface="Times New Roman" pitchFamily="18" charset="0"/>
              </a:rPr>
              <a:t> 不同程序在不同段中；</a:t>
            </a:r>
          </a:p>
          <a:p>
            <a:pPr>
              <a:lnSpc>
                <a:spcPct val="130000"/>
              </a:lnSpc>
              <a:buFont typeface="Wingdings" pitchFamily="2" charset="2"/>
              <a:buChar char="Ø"/>
            </a:pPr>
            <a:r>
              <a:rPr lang="zh-CN" altLang="en-US" sz="2800" b="1">
                <a:solidFill>
                  <a:schemeClr val="tx1"/>
                </a:solidFill>
                <a:latin typeface="Times New Roman" pitchFamily="18" charset="0"/>
              </a:rPr>
              <a:t> 一个程序可以包含多个段</a:t>
            </a:r>
            <a:r>
              <a:rPr lang="en-US" altLang="zh-CN" sz="2800" b="1">
                <a:solidFill>
                  <a:schemeClr val="tx1"/>
                </a:solidFill>
                <a:latin typeface="Times New Roman" pitchFamily="18" charset="0"/>
              </a:rPr>
              <a:t>;</a:t>
            </a:r>
          </a:p>
          <a:p>
            <a:pPr>
              <a:lnSpc>
                <a:spcPct val="130000"/>
              </a:lnSpc>
              <a:buFont typeface="Wingdings" pitchFamily="2" charset="2"/>
              <a:buChar char="Ø"/>
            </a:pPr>
            <a:r>
              <a:rPr lang="en-US" altLang="zh-CN" sz="2800" b="1">
                <a:solidFill>
                  <a:schemeClr val="tx1"/>
                </a:solidFill>
                <a:latin typeface="Times New Roman" pitchFamily="18" charset="0"/>
              </a:rPr>
              <a:t> </a:t>
            </a:r>
            <a:r>
              <a:rPr lang="zh-CN" altLang="en-US" sz="2800" b="1">
                <a:solidFill>
                  <a:schemeClr val="tx1"/>
                </a:solidFill>
                <a:latin typeface="Times New Roman" pitchFamily="18" charset="0"/>
              </a:rPr>
              <a:t>段用于封闭具有共同属性的存储区域；</a:t>
            </a:r>
          </a:p>
        </p:txBody>
      </p:sp>
      <p:sp>
        <p:nvSpPr>
          <p:cNvPr id="7" name="Text Box 71">
            <a:extLst>
              <a:ext uri="{FF2B5EF4-FFF2-40B4-BE49-F238E27FC236}">
                <a16:creationId xmlns:a16="http://schemas.microsoft.com/office/drawing/2014/main" id="{97B49E84-3DE9-45AF-863F-EE02EB37EFCA}"/>
              </a:ext>
            </a:extLst>
          </p:cNvPr>
          <p:cNvSpPr txBox="1">
            <a:spLocks noChangeArrowheads="1"/>
          </p:cNvSpPr>
          <p:nvPr/>
        </p:nvSpPr>
        <p:spPr bwMode="auto">
          <a:xfrm>
            <a:off x="539750" y="282575"/>
            <a:ext cx="6763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3.6.2 </a:t>
            </a:r>
            <a:r>
              <a:rPr lang="zh-CN" altLang="en-US" sz="3600" b="1" dirty="0">
                <a:solidFill>
                  <a:schemeClr val="bg1"/>
                </a:solidFill>
                <a:latin typeface="Times New Roman" pitchFamily="18" charset="0"/>
              </a:rPr>
              <a:t>保护方式下物理地址的形成</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8901"/>
                                        </p:tgtEl>
                                        <p:attrNameLst>
                                          <p:attrName>style.visibility</p:attrName>
                                        </p:attrNameLst>
                                      </p:cBhvr>
                                      <p:to>
                                        <p:strVal val="visible"/>
                                      </p:to>
                                    </p:set>
                                    <p:animEffect transition="in" filter="blinds(vertical)">
                                      <p:cBhvr>
                                        <p:cTn id="7" dur="500"/>
                                        <p:tgtEl>
                                          <p:spTgt spid="208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8902"/>
                                        </p:tgtEl>
                                        <p:attrNameLst>
                                          <p:attrName>style.visibility</p:attrName>
                                        </p:attrNameLst>
                                      </p:cBhvr>
                                      <p:to>
                                        <p:strVal val="visible"/>
                                      </p:to>
                                    </p:set>
                                    <p:anim calcmode="lin" valueType="num">
                                      <p:cBhvr additive="base">
                                        <p:cTn id="12" dur="500" fill="hold"/>
                                        <p:tgtEl>
                                          <p:spTgt spid="208902"/>
                                        </p:tgtEl>
                                        <p:attrNameLst>
                                          <p:attrName>ppt_x</p:attrName>
                                        </p:attrNameLst>
                                      </p:cBhvr>
                                      <p:tavLst>
                                        <p:tav tm="0">
                                          <p:val>
                                            <p:strVal val="#ppt_x"/>
                                          </p:val>
                                        </p:tav>
                                        <p:tav tm="100000">
                                          <p:val>
                                            <p:strVal val="#ppt_x"/>
                                          </p:val>
                                        </p:tav>
                                      </p:tavLst>
                                    </p:anim>
                                    <p:anim calcmode="lin" valueType="num">
                                      <p:cBhvr additive="base">
                                        <p:cTn id="13" dur="500" fill="hold"/>
                                        <p:tgtEl>
                                          <p:spTgt spid="2089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1" grpId="0"/>
      <p:bldP spid="20890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7"/>
          <p:cNvSpPr>
            <a:spLocks noChangeArrowheads="1"/>
          </p:cNvSpPr>
          <p:nvPr/>
        </p:nvSpPr>
        <p:spPr bwMode="auto">
          <a:xfrm>
            <a:off x="611188" y="1614488"/>
            <a:ext cx="51847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chemeClr val="tx1"/>
                </a:solidFill>
              </a:rPr>
              <a:t>#include "stdafx.h"</a:t>
            </a:r>
          </a:p>
          <a:p>
            <a:r>
              <a:rPr lang="en-US" altLang="zh-CN" sz="2400" b="1">
                <a:solidFill>
                  <a:schemeClr val="tx1"/>
                </a:solidFill>
              </a:rPr>
              <a:t>#include &lt;stdio.h&gt;</a:t>
            </a:r>
          </a:p>
          <a:p>
            <a:r>
              <a:rPr lang="en-US" altLang="zh-CN" sz="2400" b="1">
                <a:solidFill>
                  <a:schemeClr val="tx1"/>
                </a:solidFill>
              </a:rPr>
              <a:t>int main(int argc, char* argv[])</a:t>
            </a:r>
          </a:p>
          <a:p>
            <a:r>
              <a:rPr lang="en-US" altLang="zh-CN" sz="2400" b="1">
                <a:solidFill>
                  <a:schemeClr val="tx1"/>
                </a:solidFill>
              </a:rPr>
              <a:t>{</a:t>
            </a:r>
          </a:p>
          <a:p>
            <a:r>
              <a:rPr lang="en-US" altLang="zh-CN" sz="2400" b="1">
                <a:solidFill>
                  <a:schemeClr val="tx1"/>
                </a:solidFill>
              </a:rPr>
              <a:t>    int  c[10];</a:t>
            </a:r>
          </a:p>
          <a:p>
            <a:r>
              <a:rPr lang="en-US" altLang="zh-CN" sz="2400" b="1">
                <a:solidFill>
                  <a:schemeClr val="tx1"/>
                </a:solidFill>
              </a:rPr>
              <a:t>    int y;</a:t>
            </a:r>
          </a:p>
          <a:p>
            <a:r>
              <a:rPr lang="en-US" altLang="zh-CN" sz="2400" b="1">
                <a:solidFill>
                  <a:schemeClr val="tx1"/>
                </a:solidFill>
              </a:rPr>
              <a:t>    y=25;</a:t>
            </a:r>
          </a:p>
          <a:p>
            <a:r>
              <a:rPr lang="en-US" altLang="zh-CN" sz="2400" b="1">
                <a:solidFill>
                  <a:schemeClr val="tx1"/>
                </a:solidFill>
              </a:rPr>
              <a:t>    printf("%d\n", y);</a:t>
            </a:r>
          </a:p>
          <a:p>
            <a:r>
              <a:rPr lang="en-US" altLang="zh-CN" sz="2400" b="1">
                <a:solidFill>
                  <a:schemeClr val="tx1"/>
                </a:solidFill>
              </a:rPr>
              <a:t>    c[-1]=48;</a:t>
            </a:r>
          </a:p>
          <a:p>
            <a:r>
              <a:rPr lang="en-US" altLang="zh-CN" sz="2400" b="1">
                <a:solidFill>
                  <a:schemeClr val="tx1"/>
                </a:solidFill>
              </a:rPr>
              <a:t>          //   c[-10000]=48;</a:t>
            </a:r>
          </a:p>
          <a:p>
            <a:r>
              <a:rPr lang="en-US" altLang="zh-CN" sz="2400" b="1">
                <a:solidFill>
                  <a:schemeClr val="tx1"/>
                </a:solidFill>
              </a:rPr>
              <a:t>    printf("%d\n",y);</a:t>
            </a:r>
          </a:p>
          <a:p>
            <a:r>
              <a:rPr lang="en-US" altLang="zh-CN" sz="2400" b="1">
                <a:solidFill>
                  <a:schemeClr val="tx1"/>
                </a:solidFill>
              </a:rPr>
              <a:t>    return 0;</a:t>
            </a:r>
          </a:p>
          <a:p>
            <a:r>
              <a:rPr lang="en-US" altLang="zh-CN" sz="2400" b="1">
                <a:solidFill>
                  <a:schemeClr val="tx1"/>
                </a:solidFill>
              </a:rPr>
              <a:t>}</a:t>
            </a:r>
          </a:p>
        </p:txBody>
      </p:sp>
      <p:sp>
        <p:nvSpPr>
          <p:cNvPr id="86020" name="Text Box 8"/>
          <p:cNvSpPr txBox="1">
            <a:spLocks noChangeArrowheads="1"/>
          </p:cNvSpPr>
          <p:nvPr/>
        </p:nvSpPr>
        <p:spPr bwMode="auto">
          <a:xfrm>
            <a:off x="6856413" y="1789113"/>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a:p>
        </p:txBody>
      </p:sp>
      <p:sp>
        <p:nvSpPr>
          <p:cNvPr id="86021" name="Rectangle 9"/>
          <p:cNvSpPr>
            <a:spLocks noChangeArrowheads="1"/>
          </p:cNvSpPr>
          <p:nvPr/>
        </p:nvSpPr>
        <p:spPr bwMode="auto">
          <a:xfrm>
            <a:off x="4824413" y="1303338"/>
            <a:ext cx="435610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Q</a:t>
            </a:r>
            <a:r>
              <a:rPr lang="zh-CN" altLang="en-US" b="1"/>
              <a:t>：</a:t>
            </a:r>
          </a:p>
          <a:p>
            <a:r>
              <a:rPr lang="zh-CN" altLang="en-US" sz="2800" b="1"/>
              <a:t> 不隔离会带来什么问题？</a:t>
            </a:r>
          </a:p>
        </p:txBody>
      </p:sp>
      <p:sp>
        <p:nvSpPr>
          <p:cNvPr id="6" name="Text Box 71">
            <a:extLst>
              <a:ext uri="{FF2B5EF4-FFF2-40B4-BE49-F238E27FC236}">
                <a16:creationId xmlns:a16="http://schemas.microsoft.com/office/drawing/2014/main" id="{3646A14A-912C-4149-8AAB-B3AE1F8382AB}"/>
              </a:ext>
            </a:extLst>
          </p:cNvPr>
          <p:cNvSpPr txBox="1">
            <a:spLocks noChangeArrowheads="1"/>
          </p:cNvSpPr>
          <p:nvPr/>
        </p:nvSpPr>
        <p:spPr bwMode="auto">
          <a:xfrm>
            <a:off x="539750" y="282575"/>
            <a:ext cx="6763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3.6.2 </a:t>
            </a:r>
            <a:r>
              <a:rPr lang="zh-CN" altLang="en-US" sz="3600" b="1" dirty="0">
                <a:solidFill>
                  <a:schemeClr val="bg1"/>
                </a:solidFill>
                <a:latin typeface="Times New Roman" pitchFamily="18" charset="0"/>
              </a:rPr>
              <a:t>保护方式下物理地址的形成</a:t>
            </a:r>
          </a:p>
        </p:txBody>
      </p:sp>
    </p:spTree>
  </p:cSld>
  <p:clrMapOvr>
    <a:masterClrMapping/>
  </p:clrMapOvr>
  <p:transition spd="med">
    <p:dissolv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30" name="Rectangle 6"/>
          <p:cNvSpPr>
            <a:spLocks noChangeArrowheads="1"/>
          </p:cNvSpPr>
          <p:nvPr/>
        </p:nvSpPr>
        <p:spPr bwMode="auto">
          <a:xfrm>
            <a:off x="611560" y="2925217"/>
            <a:ext cx="80645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Font typeface="Wingdings" pitchFamily="2" charset="2"/>
              <a:buChar char="Ø"/>
            </a:pPr>
            <a:r>
              <a:rPr lang="en-US" altLang="zh-CN" sz="2800" b="1">
                <a:solidFill>
                  <a:schemeClr val="tx1"/>
                </a:solidFill>
                <a:latin typeface="Times New Roman" pitchFamily="18" charset="0"/>
              </a:rPr>
              <a:t> </a:t>
            </a:r>
            <a:r>
              <a:rPr lang="zh-CN" altLang="en-US" sz="2800" b="1">
                <a:solidFill>
                  <a:schemeClr val="tx1"/>
                </a:solidFill>
                <a:latin typeface="Times New Roman" pitchFamily="18" charset="0"/>
              </a:rPr>
              <a:t>分段是存储管理的一种方式，为</a:t>
            </a:r>
            <a:r>
              <a:rPr lang="zh-CN" altLang="en-US" sz="2800" b="1">
                <a:solidFill>
                  <a:srgbClr val="FF3300"/>
                </a:solidFill>
                <a:latin typeface="Times New Roman" pitchFamily="18" charset="0"/>
              </a:rPr>
              <a:t>保护</a:t>
            </a:r>
            <a:r>
              <a:rPr lang="zh-CN" altLang="en-US" sz="2800" b="1">
                <a:solidFill>
                  <a:schemeClr val="tx1"/>
                </a:solidFill>
                <a:latin typeface="Times New Roman" pitchFamily="18" charset="0"/>
              </a:rPr>
              <a:t>提供基础；</a:t>
            </a:r>
          </a:p>
          <a:p>
            <a:pPr>
              <a:lnSpc>
                <a:spcPct val="130000"/>
              </a:lnSpc>
              <a:buFont typeface="Wingdings" pitchFamily="2" charset="2"/>
              <a:buChar char="Ø"/>
            </a:pPr>
            <a:r>
              <a:rPr lang="zh-CN" altLang="en-US" sz="2800" b="1">
                <a:solidFill>
                  <a:schemeClr val="tx1"/>
                </a:solidFill>
                <a:latin typeface="Times New Roman" pitchFamily="18" charset="0"/>
              </a:rPr>
              <a:t> 不同程序在不同段中；</a:t>
            </a:r>
          </a:p>
          <a:p>
            <a:pPr>
              <a:lnSpc>
                <a:spcPct val="130000"/>
              </a:lnSpc>
              <a:buFont typeface="Wingdings" pitchFamily="2" charset="2"/>
              <a:buChar char="Ø"/>
            </a:pPr>
            <a:r>
              <a:rPr lang="zh-CN" altLang="en-US" sz="2800" b="1">
                <a:solidFill>
                  <a:schemeClr val="tx1"/>
                </a:solidFill>
                <a:latin typeface="Times New Roman" pitchFamily="18" charset="0"/>
              </a:rPr>
              <a:t> 一个程序可以包含多个段</a:t>
            </a:r>
            <a:r>
              <a:rPr lang="en-US" altLang="zh-CN" sz="2800" b="1">
                <a:solidFill>
                  <a:schemeClr val="tx1"/>
                </a:solidFill>
                <a:latin typeface="Times New Roman" pitchFamily="18" charset="0"/>
              </a:rPr>
              <a:t>;</a:t>
            </a:r>
          </a:p>
          <a:p>
            <a:pPr>
              <a:lnSpc>
                <a:spcPct val="130000"/>
              </a:lnSpc>
              <a:buFont typeface="Wingdings" pitchFamily="2" charset="2"/>
              <a:buChar char="Ø"/>
            </a:pPr>
            <a:r>
              <a:rPr lang="en-US" altLang="zh-CN" sz="2800" b="1">
                <a:solidFill>
                  <a:schemeClr val="tx1"/>
                </a:solidFill>
                <a:latin typeface="Times New Roman" pitchFamily="18" charset="0"/>
              </a:rPr>
              <a:t> </a:t>
            </a:r>
            <a:r>
              <a:rPr lang="zh-CN" altLang="en-US" sz="2800" b="1">
                <a:solidFill>
                  <a:schemeClr val="tx1"/>
                </a:solidFill>
                <a:latin typeface="Times New Roman" pitchFamily="18" charset="0"/>
              </a:rPr>
              <a:t>段用于封闭具有共同属性的存储区域；</a:t>
            </a:r>
          </a:p>
        </p:txBody>
      </p:sp>
      <p:sp>
        <p:nvSpPr>
          <p:cNvPr id="87045" name="Rectangle 7"/>
          <p:cNvSpPr>
            <a:spLocks noChangeArrowheads="1"/>
          </p:cNvSpPr>
          <p:nvPr/>
        </p:nvSpPr>
        <p:spPr bwMode="auto">
          <a:xfrm>
            <a:off x="756023" y="1556792"/>
            <a:ext cx="54721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Q</a:t>
            </a:r>
            <a:r>
              <a:rPr lang="zh-CN" altLang="en-US" b="1"/>
              <a:t>：</a:t>
            </a:r>
            <a:r>
              <a:rPr lang="zh-CN" altLang="en-US" sz="2800" b="1"/>
              <a:t>如何实现程序之间的隔离？</a:t>
            </a:r>
          </a:p>
        </p:txBody>
      </p:sp>
      <p:sp>
        <p:nvSpPr>
          <p:cNvPr id="6" name="Text Box 71">
            <a:extLst>
              <a:ext uri="{FF2B5EF4-FFF2-40B4-BE49-F238E27FC236}">
                <a16:creationId xmlns:a16="http://schemas.microsoft.com/office/drawing/2014/main" id="{22E687AF-71C9-4D89-8304-5442ADFA41DE}"/>
              </a:ext>
            </a:extLst>
          </p:cNvPr>
          <p:cNvSpPr txBox="1">
            <a:spLocks noChangeArrowheads="1"/>
          </p:cNvSpPr>
          <p:nvPr/>
        </p:nvSpPr>
        <p:spPr bwMode="auto">
          <a:xfrm>
            <a:off x="539750" y="282575"/>
            <a:ext cx="6763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3.6.2 </a:t>
            </a:r>
            <a:r>
              <a:rPr lang="zh-CN" altLang="en-US" sz="3600" b="1" dirty="0">
                <a:solidFill>
                  <a:schemeClr val="bg1"/>
                </a:solidFill>
                <a:latin typeface="Times New Roman" pitchFamily="18" charset="0"/>
              </a:rPr>
              <a:t>保护方式下物理地址的形成</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2630"/>
                                        </p:tgtEl>
                                        <p:attrNameLst>
                                          <p:attrName>style.visibility</p:attrName>
                                        </p:attrNameLst>
                                      </p:cBhvr>
                                      <p:to>
                                        <p:strVal val="visible"/>
                                      </p:to>
                                    </p:set>
                                    <p:anim calcmode="lin" valueType="num">
                                      <p:cBhvr additive="base">
                                        <p:cTn id="7" dur="500" fill="hold"/>
                                        <p:tgtEl>
                                          <p:spTgt spid="282630"/>
                                        </p:tgtEl>
                                        <p:attrNameLst>
                                          <p:attrName>ppt_x</p:attrName>
                                        </p:attrNameLst>
                                      </p:cBhvr>
                                      <p:tavLst>
                                        <p:tav tm="0">
                                          <p:val>
                                            <p:strVal val="#ppt_x"/>
                                          </p:val>
                                        </p:tav>
                                        <p:tav tm="100000">
                                          <p:val>
                                            <p:strVal val="#ppt_x"/>
                                          </p:val>
                                        </p:tav>
                                      </p:tavLst>
                                    </p:anim>
                                    <p:anim calcmode="lin" valueType="num">
                                      <p:cBhvr additive="base">
                                        <p:cTn id="8" dur="500" fill="hold"/>
                                        <p:tgtEl>
                                          <p:spTgt spid="282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693988"/>
            <a:ext cx="5400675"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Text Box 7"/>
          <p:cNvSpPr txBox="1">
            <a:spLocks noChangeArrowheads="1"/>
          </p:cNvSpPr>
          <p:nvPr/>
        </p:nvSpPr>
        <p:spPr bwMode="auto">
          <a:xfrm>
            <a:off x="735013" y="1503363"/>
            <a:ext cx="1973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b="1">
                <a:solidFill>
                  <a:schemeClr val="tx1"/>
                </a:solidFill>
                <a:latin typeface="宋体" pitchFamily="2" charset="-122"/>
                <a:ea typeface="宋体" pitchFamily="2" charset="-122"/>
              </a:rPr>
              <a:t>(1) </a:t>
            </a:r>
            <a:r>
              <a:rPr lang="zh-CN" altLang="en-US" sz="2800" b="1">
                <a:solidFill>
                  <a:schemeClr val="tx1"/>
                </a:solidFill>
                <a:latin typeface="宋体" pitchFamily="2" charset="-122"/>
                <a:ea typeface="宋体" pitchFamily="2" charset="-122"/>
              </a:rPr>
              <a:t>特权级</a:t>
            </a:r>
          </a:p>
        </p:txBody>
      </p:sp>
      <p:sp>
        <p:nvSpPr>
          <p:cNvPr id="88069" name="Text Box 8"/>
          <p:cNvSpPr txBox="1">
            <a:spLocks noChangeArrowheads="1"/>
          </p:cNvSpPr>
          <p:nvPr/>
        </p:nvSpPr>
        <p:spPr bwMode="auto">
          <a:xfrm>
            <a:off x="1100138" y="2132013"/>
            <a:ext cx="6927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楷体_GB2312" pitchFamily="49" charset="-122"/>
                <a:ea typeface="楷体_GB2312" pitchFamily="49" charset="-122"/>
              </a:rPr>
              <a:t>CPU </a:t>
            </a:r>
            <a:r>
              <a:rPr lang="zh-CN" altLang="en-US" sz="2400" b="1">
                <a:solidFill>
                  <a:schemeClr val="tx1"/>
                </a:solidFill>
                <a:latin typeface="楷体_GB2312" pitchFamily="49" charset="-122"/>
                <a:ea typeface="楷体_GB2312" pitchFamily="49" charset="-122"/>
              </a:rPr>
              <a:t>总是在一个特权级上运行，称为当前特权级。</a:t>
            </a:r>
          </a:p>
        </p:txBody>
      </p:sp>
      <p:sp>
        <p:nvSpPr>
          <p:cNvPr id="88070" name="Text Box 9"/>
          <p:cNvSpPr txBox="1">
            <a:spLocks noChangeArrowheads="1"/>
          </p:cNvSpPr>
          <p:nvPr/>
        </p:nvSpPr>
        <p:spPr bwMode="auto">
          <a:xfrm>
            <a:off x="1590675" y="5949950"/>
            <a:ext cx="6005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ahoma" pitchFamily="34" charset="0"/>
                <a:ea typeface="宋体" pitchFamily="2" charset="-122"/>
              </a:rPr>
              <a:t>被访问段的特权级应等于或低于当前特权级</a:t>
            </a:r>
          </a:p>
        </p:txBody>
      </p:sp>
      <p:sp>
        <p:nvSpPr>
          <p:cNvPr id="7" name="Text Box 71">
            <a:extLst>
              <a:ext uri="{FF2B5EF4-FFF2-40B4-BE49-F238E27FC236}">
                <a16:creationId xmlns:a16="http://schemas.microsoft.com/office/drawing/2014/main" id="{2794323D-E2A0-4863-9CBB-DFE6BE1C41AB}"/>
              </a:ext>
            </a:extLst>
          </p:cNvPr>
          <p:cNvSpPr txBox="1">
            <a:spLocks noChangeArrowheads="1"/>
          </p:cNvSpPr>
          <p:nvPr/>
        </p:nvSpPr>
        <p:spPr bwMode="auto">
          <a:xfrm>
            <a:off x="539750" y="282575"/>
            <a:ext cx="6763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3.6.2 </a:t>
            </a:r>
            <a:r>
              <a:rPr lang="zh-CN" altLang="en-US" sz="3600" b="1" dirty="0">
                <a:solidFill>
                  <a:schemeClr val="bg1"/>
                </a:solidFill>
                <a:latin typeface="Times New Roman" pitchFamily="18" charset="0"/>
              </a:rPr>
              <a:t>保护方式下物理地址的形成</a:t>
            </a:r>
          </a:p>
        </p:txBody>
      </p:sp>
    </p:spTree>
  </p:cSld>
  <p:clrMapOvr>
    <a:masterClrMapping/>
  </p:clrMapOvr>
  <p:transition>
    <p:blinds/>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 Box 72"/>
          <p:cNvSpPr txBox="1">
            <a:spLocks noChangeArrowheads="1"/>
          </p:cNvSpPr>
          <p:nvPr/>
        </p:nvSpPr>
        <p:spPr bwMode="auto">
          <a:xfrm>
            <a:off x="6705600" y="35052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grpSp>
        <p:nvGrpSpPr>
          <p:cNvPr id="119972" name="Group 164"/>
          <p:cNvGrpSpPr>
            <a:grpSpLocks/>
          </p:cNvGrpSpPr>
          <p:nvPr/>
        </p:nvGrpSpPr>
        <p:grpSpPr bwMode="auto">
          <a:xfrm>
            <a:off x="6172200" y="4572000"/>
            <a:ext cx="2773363" cy="1187450"/>
            <a:chOff x="3888" y="2880"/>
            <a:chExt cx="1747" cy="748"/>
          </a:xfrm>
        </p:grpSpPr>
        <p:sp>
          <p:nvSpPr>
            <p:cNvPr id="56395" name="AutoShape 81"/>
            <p:cNvSpPr>
              <a:spLocks/>
            </p:cNvSpPr>
            <p:nvPr/>
          </p:nvSpPr>
          <p:spPr bwMode="auto">
            <a:xfrm>
              <a:off x="3888" y="3024"/>
              <a:ext cx="240" cy="432"/>
            </a:xfrm>
            <a:prstGeom prst="rightBrace">
              <a:avLst>
                <a:gd name="adj1" fmla="val 1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96" name="Text Box 82"/>
            <p:cNvSpPr txBox="1">
              <a:spLocks noChangeArrowheads="1"/>
            </p:cNvSpPr>
            <p:nvPr/>
          </p:nvSpPr>
          <p:spPr bwMode="auto">
            <a:xfrm>
              <a:off x="4195" y="2880"/>
              <a:ext cx="144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两个相邻的字节组成一个字</a:t>
              </a:r>
              <a:r>
                <a:rPr lang="en-US" altLang="zh-CN" sz="2400" b="1">
                  <a:solidFill>
                    <a:schemeClr val="tx1"/>
                  </a:solidFill>
                  <a:latin typeface="Times New Roman" pitchFamily="18" charset="0"/>
                  <a:ea typeface="宋体" pitchFamily="2" charset="-122"/>
                </a:rPr>
                <a:t>WORD</a:t>
              </a:r>
            </a:p>
          </p:txBody>
        </p:sp>
      </p:grpSp>
      <p:sp>
        <p:nvSpPr>
          <p:cNvPr id="56324" name="Text Box 83"/>
          <p:cNvSpPr txBox="1">
            <a:spLocks noChangeArrowheads="1"/>
          </p:cNvSpPr>
          <p:nvPr/>
        </p:nvSpPr>
        <p:spPr bwMode="auto">
          <a:xfrm>
            <a:off x="323850" y="1196975"/>
            <a:ext cx="1676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字节是最小的寻址单位</a:t>
            </a:r>
          </a:p>
        </p:txBody>
      </p:sp>
      <p:sp>
        <p:nvSpPr>
          <p:cNvPr id="119894" name="Text Box 86"/>
          <p:cNvSpPr txBox="1">
            <a:spLocks noChangeArrowheads="1"/>
          </p:cNvSpPr>
          <p:nvPr/>
        </p:nvSpPr>
        <p:spPr bwMode="auto">
          <a:xfrm>
            <a:off x="250825" y="4546600"/>
            <a:ext cx="2089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字地址是这</a:t>
            </a:r>
            <a:r>
              <a:rPr lang="en-US" altLang="zh-CN" sz="2400" b="1">
                <a:solidFill>
                  <a:schemeClr val="tx1"/>
                </a:solidFill>
                <a:latin typeface="Times New Roman" pitchFamily="18" charset="0"/>
                <a:ea typeface="宋体" pitchFamily="2" charset="-122"/>
              </a:rPr>
              <a:t>2</a:t>
            </a:r>
            <a:r>
              <a:rPr lang="zh-CN" altLang="en-US" sz="2400" b="1">
                <a:solidFill>
                  <a:schemeClr val="tx1"/>
                </a:solidFill>
                <a:latin typeface="Times New Roman" pitchFamily="18" charset="0"/>
                <a:ea typeface="宋体" pitchFamily="2" charset="-122"/>
              </a:rPr>
              <a:t>个字节中低字节的地址</a:t>
            </a:r>
          </a:p>
        </p:txBody>
      </p:sp>
      <p:grpSp>
        <p:nvGrpSpPr>
          <p:cNvPr id="56326" name="Group 106"/>
          <p:cNvGrpSpPr>
            <a:grpSpLocks/>
          </p:cNvGrpSpPr>
          <p:nvPr/>
        </p:nvGrpSpPr>
        <p:grpSpPr bwMode="auto">
          <a:xfrm>
            <a:off x="2471738" y="260350"/>
            <a:ext cx="1739900" cy="6477000"/>
            <a:chOff x="1665" y="144"/>
            <a:chExt cx="1096" cy="4080"/>
          </a:xfrm>
        </p:grpSpPr>
        <p:sp>
          <p:nvSpPr>
            <p:cNvPr id="56378" name="Text Box 107"/>
            <p:cNvSpPr txBox="1">
              <a:spLocks noChangeArrowheads="1"/>
            </p:cNvSpPr>
            <p:nvPr/>
          </p:nvSpPr>
          <p:spPr bwMode="auto">
            <a:xfrm>
              <a:off x="1695" y="1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00012340H</a:t>
              </a:r>
            </a:p>
          </p:txBody>
        </p:sp>
        <p:sp>
          <p:nvSpPr>
            <p:cNvPr id="56379" name="Text Box 108"/>
            <p:cNvSpPr txBox="1">
              <a:spLocks noChangeArrowheads="1"/>
            </p:cNvSpPr>
            <p:nvPr/>
          </p:nvSpPr>
          <p:spPr bwMode="auto">
            <a:xfrm>
              <a:off x="1695" y="3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00012341H</a:t>
              </a:r>
            </a:p>
          </p:txBody>
        </p:sp>
        <p:sp>
          <p:nvSpPr>
            <p:cNvPr id="56380" name="Text Box 109"/>
            <p:cNvSpPr txBox="1">
              <a:spLocks noChangeArrowheads="1"/>
            </p:cNvSpPr>
            <p:nvPr/>
          </p:nvSpPr>
          <p:spPr bwMode="auto">
            <a:xfrm>
              <a:off x="1695" y="62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00012342H</a:t>
              </a:r>
            </a:p>
          </p:txBody>
        </p:sp>
        <p:sp>
          <p:nvSpPr>
            <p:cNvPr id="56381" name="Text Box 110"/>
            <p:cNvSpPr txBox="1">
              <a:spLocks noChangeArrowheads="1"/>
            </p:cNvSpPr>
            <p:nvPr/>
          </p:nvSpPr>
          <p:spPr bwMode="auto">
            <a:xfrm>
              <a:off x="1692" y="8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00012343H</a:t>
              </a:r>
            </a:p>
          </p:txBody>
        </p:sp>
        <p:sp>
          <p:nvSpPr>
            <p:cNvPr id="56382" name="Text Box 111"/>
            <p:cNvSpPr txBox="1">
              <a:spLocks noChangeArrowheads="1"/>
            </p:cNvSpPr>
            <p:nvPr/>
          </p:nvSpPr>
          <p:spPr bwMode="auto">
            <a:xfrm>
              <a:off x="1680" y="110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00012344H</a:t>
              </a:r>
            </a:p>
          </p:txBody>
        </p:sp>
        <p:sp>
          <p:nvSpPr>
            <p:cNvPr id="56383" name="Text Box 112"/>
            <p:cNvSpPr txBox="1">
              <a:spLocks noChangeArrowheads="1"/>
            </p:cNvSpPr>
            <p:nvPr/>
          </p:nvSpPr>
          <p:spPr bwMode="auto">
            <a:xfrm>
              <a:off x="1680" y="13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00012345H</a:t>
              </a:r>
            </a:p>
          </p:txBody>
        </p:sp>
        <p:sp>
          <p:nvSpPr>
            <p:cNvPr id="56384" name="Text Box 113"/>
            <p:cNvSpPr txBox="1">
              <a:spLocks noChangeArrowheads="1"/>
            </p:cNvSpPr>
            <p:nvPr/>
          </p:nvSpPr>
          <p:spPr bwMode="auto">
            <a:xfrm>
              <a:off x="1680" y="15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00012346H</a:t>
              </a:r>
            </a:p>
          </p:txBody>
        </p:sp>
        <p:sp>
          <p:nvSpPr>
            <p:cNvPr id="56385" name="Text Box 114"/>
            <p:cNvSpPr txBox="1">
              <a:spLocks noChangeArrowheads="1"/>
            </p:cNvSpPr>
            <p:nvPr/>
          </p:nvSpPr>
          <p:spPr bwMode="auto">
            <a:xfrm>
              <a:off x="1680" y="17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00012347H</a:t>
              </a:r>
            </a:p>
          </p:txBody>
        </p:sp>
        <p:sp>
          <p:nvSpPr>
            <p:cNvPr id="56386" name="Text Box 115"/>
            <p:cNvSpPr txBox="1">
              <a:spLocks noChangeArrowheads="1"/>
            </p:cNvSpPr>
            <p:nvPr/>
          </p:nvSpPr>
          <p:spPr bwMode="auto">
            <a:xfrm>
              <a:off x="1680" y="201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00012348H</a:t>
              </a:r>
            </a:p>
          </p:txBody>
        </p:sp>
        <p:sp>
          <p:nvSpPr>
            <p:cNvPr id="56387" name="Text Box 116"/>
            <p:cNvSpPr txBox="1">
              <a:spLocks noChangeArrowheads="1"/>
            </p:cNvSpPr>
            <p:nvPr/>
          </p:nvSpPr>
          <p:spPr bwMode="auto">
            <a:xfrm>
              <a:off x="1680" y="225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00012349H</a:t>
              </a:r>
            </a:p>
          </p:txBody>
        </p:sp>
        <p:sp>
          <p:nvSpPr>
            <p:cNvPr id="56388" name="Text Box 117"/>
            <p:cNvSpPr txBox="1">
              <a:spLocks noChangeArrowheads="1"/>
            </p:cNvSpPr>
            <p:nvPr/>
          </p:nvSpPr>
          <p:spPr bwMode="auto">
            <a:xfrm>
              <a:off x="1695" y="249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0001234AH</a:t>
              </a:r>
            </a:p>
          </p:txBody>
        </p:sp>
        <p:sp>
          <p:nvSpPr>
            <p:cNvPr id="56389" name="Text Box 118"/>
            <p:cNvSpPr txBox="1">
              <a:spLocks noChangeArrowheads="1"/>
            </p:cNvSpPr>
            <p:nvPr/>
          </p:nvSpPr>
          <p:spPr bwMode="auto">
            <a:xfrm>
              <a:off x="1680" y="273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0001234BH</a:t>
              </a:r>
            </a:p>
          </p:txBody>
        </p:sp>
        <p:sp>
          <p:nvSpPr>
            <p:cNvPr id="56390" name="Text Box 119"/>
            <p:cNvSpPr txBox="1">
              <a:spLocks noChangeArrowheads="1"/>
            </p:cNvSpPr>
            <p:nvPr/>
          </p:nvSpPr>
          <p:spPr bwMode="auto">
            <a:xfrm>
              <a:off x="1665" y="297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0001234CH</a:t>
              </a:r>
            </a:p>
          </p:txBody>
        </p:sp>
        <p:sp>
          <p:nvSpPr>
            <p:cNvPr id="56391" name="Text Box 120"/>
            <p:cNvSpPr txBox="1">
              <a:spLocks noChangeArrowheads="1"/>
            </p:cNvSpPr>
            <p:nvPr/>
          </p:nvSpPr>
          <p:spPr bwMode="auto">
            <a:xfrm>
              <a:off x="1665" y="321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0001234DH</a:t>
              </a:r>
            </a:p>
          </p:txBody>
        </p:sp>
        <p:sp>
          <p:nvSpPr>
            <p:cNvPr id="56392" name="Text Box 121"/>
            <p:cNvSpPr txBox="1">
              <a:spLocks noChangeArrowheads="1"/>
            </p:cNvSpPr>
            <p:nvPr/>
          </p:nvSpPr>
          <p:spPr bwMode="auto">
            <a:xfrm>
              <a:off x="1665" y="3456"/>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0001234EH</a:t>
              </a:r>
            </a:p>
          </p:txBody>
        </p:sp>
        <p:sp>
          <p:nvSpPr>
            <p:cNvPr id="56393" name="Text Box 122"/>
            <p:cNvSpPr txBox="1">
              <a:spLocks noChangeArrowheads="1"/>
            </p:cNvSpPr>
            <p:nvPr/>
          </p:nvSpPr>
          <p:spPr bwMode="auto">
            <a:xfrm>
              <a:off x="1665" y="3696"/>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0001234FH</a:t>
              </a:r>
            </a:p>
          </p:txBody>
        </p:sp>
        <p:sp>
          <p:nvSpPr>
            <p:cNvPr id="56394" name="Text Box 123"/>
            <p:cNvSpPr txBox="1">
              <a:spLocks noChangeArrowheads="1"/>
            </p:cNvSpPr>
            <p:nvPr/>
          </p:nvSpPr>
          <p:spPr bwMode="auto">
            <a:xfrm>
              <a:off x="1665" y="393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00012350H</a:t>
              </a:r>
            </a:p>
          </p:txBody>
        </p:sp>
      </p:grpSp>
      <p:grpSp>
        <p:nvGrpSpPr>
          <p:cNvPr id="56327" name="Group 124"/>
          <p:cNvGrpSpPr>
            <a:grpSpLocks/>
          </p:cNvGrpSpPr>
          <p:nvPr/>
        </p:nvGrpSpPr>
        <p:grpSpPr bwMode="auto">
          <a:xfrm>
            <a:off x="2843213" y="260350"/>
            <a:ext cx="3200400" cy="6400800"/>
            <a:chOff x="1776" y="144"/>
            <a:chExt cx="1728" cy="4032"/>
          </a:xfrm>
        </p:grpSpPr>
        <p:sp>
          <p:nvSpPr>
            <p:cNvPr id="56345" name="Rectangle 125"/>
            <p:cNvSpPr>
              <a:spLocks noChangeArrowheads="1"/>
            </p:cNvSpPr>
            <p:nvPr/>
          </p:nvSpPr>
          <p:spPr bwMode="auto">
            <a:xfrm>
              <a:off x="2448" y="144"/>
              <a:ext cx="1056" cy="40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6" name="Line 126"/>
            <p:cNvSpPr>
              <a:spLocks noChangeShapeType="1"/>
            </p:cNvSpPr>
            <p:nvPr/>
          </p:nvSpPr>
          <p:spPr bwMode="auto">
            <a:xfrm>
              <a:off x="2448" y="11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7" name="Line 127"/>
            <p:cNvSpPr>
              <a:spLocks noChangeShapeType="1"/>
            </p:cNvSpPr>
            <p:nvPr/>
          </p:nvSpPr>
          <p:spPr bwMode="auto">
            <a:xfrm>
              <a:off x="2448" y="13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8" name="Line 128"/>
            <p:cNvSpPr>
              <a:spLocks noChangeShapeType="1"/>
            </p:cNvSpPr>
            <p:nvPr/>
          </p:nvSpPr>
          <p:spPr bwMode="auto">
            <a:xfrm>
              <a:off x="2448" y="15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9" name="Line 129"/>
            <p:cNvSpPr>
              <a:spLocks noChangeShapeType="1"/>
            </p:cNvSpPr>
            <p:nvPr/>
          </p:nvSpPr>
          <p:spPr bwMode="auto">
            <a:xfrm>
              <a:off x="2448" y="18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0" name="Line 130"/>
            <p:cNvSpPr>
              <a:spLocks noChangeShapeType="1"/>
            </p:cNvSpPr>
            <p:nvPr/>
          </p:nvSpPr>
          <p:spPr bwMode="auto">
            <a:xfrm>
              <a:off x="2448" y="20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1" name="Line 131"/>
            <p:cNvSpPr>
              <a:spLocks noChangeShapeType="1"/>
            </p:cNvSpPr>
            <p:nvPr/>
          </p:nvSpPr>
          <p:spPr bwMode="auto">
            <a:xfrm>
              <a:off x="2448" y="23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2" name="Line 132"/>
            <p:cNvSpPr>
              <a:spLocks noChangeShapeType="1"/>
            </p:cNvSpPr>
            <p:nvPr/>
          </p:nvSpPr>
          <p:spPr bwMode="auto">
            <a:xfrm>
              <a:off x="2448" y="25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3" name="Line 133"/>
            <p:cNvSpPr>
              <a:spLocks noChangeShapeType="1"/>
            </p:cNvSpPr>
            <p:nvPr/>
          </p:nvSpPr>
          <p:spPr bwMode="auto">
            <a:xfrm>
              <a:off x="2448" y="27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4" name="Line 134"/>
            <p:cNvSpPr>
              <a:spLocks noChangeShapeType="1"/>
            </p:cNvSpPr>
            <p:nvPr/>
          </p:nvSpPr>
          <p:spPr bwMode="auto">
            <a:xfrm>
              <a:off x="2448" y="3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5" name="Line 135"/>
            <p:cNvSpPr>
              <a:spLocks noChangeShapeType="1"/>
            </p:cNvSpPr>
            <p:nvPr/>
          </p:nvSpPr>
          <p:spPr bwMode="auto">
            <a:xfrm>
              <a:off x="1776" y="3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6" name="Line 136"/>
            <p:cNvSpPr>
              <a:spLocks noChangeShapeType="1"/>
            </p:cNvSpPr>
            <p:nvPr/>
          </p:nvSpPr>
          <p:spPr bwMode="auto">
            <a:xfrm>
              <a:off x="2448" y="6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7" name="Line 137"/>
            <p:cNvSpPr>
              <a:spLocks noChangeShapeType="1"/>
            </p:cNvSpPr>
            <p:nvPr/>
          </p:nvSpPr>
          <p:spPr bwMode="auto">
            <a:xfrm>
              <a:off x="1776" y="6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8" name="Line 138"/>
            <p:cNvSpPr>
              <a:spLocks noChangeShapeType="1"/>
            </p:cNvSpPr>
            <p:nvPr/>
          </p:nvSpPr>
          <p:spPr bwMode="auto">
            <a:xfrm>
              <a:off x="2448" y="8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9" name="Line 139"/>
            <p:cNvSpPr>
              <a:spLocks noChangeShapeType="1"/>
            </p:cNvSpPr>
            <p:nvPr/>
          </p:nvSpPr>
          <p:spPr bwMode="auto">
            <a:xfrm>
              <a:off x="1776" y="8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0" name="Line 140"/>
            <p:cNvSpPr>
              <a:spLocks noChangeShapeType="1"/>
            </p:cNvSpPr>
            <p:nvPr/>
          </p:nvSpPr>
          <p:spPr bwMode="auto">
            <a:xfrm>
              <a:off x="1776" y="11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1" name="Line 141"/>
            <p:cNvSpPr>
              <a:spLocks noChangeShapeType="1"/>
            </p:cNvSpPr>
            <p:nvPr/>
          </p:nvSpPr>
          <p:spPr bwMode="auto">
            <a:xfrm>
              <a:off x="1776" y="13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2" name="Line 142"/>
            <p:cNvSpPr>
              <a:spLocks noChangeShapeType="1"/>
            </p:cNvSpPr>
            <p:nvPr/>
          </p:nvSpPr>
          <p:spPr bwMode="auto">
            <a:xfrm>
              <a:off x="1776" y="15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3" name="Line 143"/>
            <p:cNvSpPr>
              <a:spLocks noChangeShapeType="1"/>
            </p:cNvSpPr>
            <p:nvPr/>
          </p:nvSpPr>
          <p:spPr bwMode="auto">
            <a:xfrm>
              <a:off x="1776" y="18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4" name="Line 144"/>
            <p:cNvSpPr>
              <a:spLocks noChangeShapeType="1"/>
            </p:cNvSpPr>
            <p:nvPr/>
          </p:nvSpPr>
          <p:spPr bwMode="auto">
            <a:xfrm>
              <a:off x="1776" y="20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5" name="Line 145"/>
            <p:cNvSpPr>
              <a:spLocks noChangeShapeType="1"/>
            </p:cNvSpPr>
            <p:nvPr/>
          </p:nvSpPr>
          <p:spPr bwMode="auto">
            <a:xfrm>
              <a:off x="1776" y="23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6" name="Line 146"/>
            <p:cNvSpPr>
              <a:spLocks noChangeShapeType="1"/>
            </p:cNvSpPr>
            <p:nvPr/>
          </p:nvSpPr>
          <p:spPr bwMode="auto">
            <a:xfrm>
              <a:off x="1776" y="25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7" name="Line 147"/>
            <p:cNvSpPr>
              <a:spLocks noChangeShapeType="1"/>
            </p:cNvSpPr>
            <p:nvPr/>
          </p:nvSpPr>
          <p:spPr bwMode="auto">
            <a:xfrm>
              <a:off x="1776" y="27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8" name="Line 148"/>
            <p:cNvSpPr>
              <a:spLocks noChangeShapeType="1"/>
            </p:cNvSpPr>
            <p:nvPr/>
          </p:nvSpPr>
          <p:spPr bwMode="auto">
            <a:xfrm>
              <a:off x="2448" y="30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9" name="Line 149"/>
            <p:cNvSpPr>
              <a:spLocks noChangeShapeType="1"/>
            </p:cNvSpPr>
            <p:nvPr/>
          </p:nvSpPr>
          <p:spPr bwMode="auto">
            <a:xfrm>
              <a:off x="1776" y="30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0" name="Line 150"/>
            <p:cNvSpPr>
              <a:spLocks noChangeShapeType="1"/>
            </p:cNvSpPr>
            <p:nvPr/>
          </p:nvSpPr>
          <p:spPr bwMode="auto">
            <a:xfrm>
              <a:off x="2448" y="321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1" name="Line 151"/>
            <p:cNvSpPr>
              <a:spLocks noChangeShapeType="1"/>
            </p:cNvSpPr>
            <p:nvPr/>
          </p:nvSpPr>
          <p:spPr bwMode="auto">
            <a:xfrm>
              <a:off x="1776" y="321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2" name="Line 152"/>
            <p:cNvSpPr>
              <a:spLocks noChangeShapeType="1"/>
            </p:cNvSpPr>
            <p:nvPr/>
          </p:nvSpPr>
          <p:spPr bwMode="auto">
            <a:xfrm>
              <a:off x="2448" y="345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3" name="Line 153"/>
            <p:cNvSpPr>
              <a:spLocks noChangeShapeType="1"/>
            </p:cNvSpPr>
            <p:nvPr/>
          </p:nvSpPr>
          <p:spPr bwMode="auto">
            <a:xfrm>
              <a:off x="1776" y="345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4" name="Line 154"/>
            <p:cNvSpPr>
              <a:spLocks noChangeShapeType="1"/>
            </p:cNvSpPr>
            <p:nvPr/>
          </p:nvSpPr>
          <p:spPr bwMode="auto">
            <a:xfrm>
              <a:off x="2448" y="37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5" name="Line 155"/>
            <p:cNvSpPr>
              <a:spLocks noChangeShapeType="1"/>
            </p:cNvSpPr>
            <p:nvPr/>
          </p:nvSpPr>
          <p:spPr bwMode="auto">
            <a:xfrm>
              <a:off x="1776" y="37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6" name="Line 156"/>
            <p:cNvSpPr>
              <a:spLocks noChangeShapeType="1"/>
            </p:cNvSpPr>
            <p:nvPr/>
          </p:nvSpPr>
          <p:spPr bwMode="auto">
            <a:xfrm>
              <a:off x="2448" y="39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7" name="Line 157"/>
            <p:cNvSpPr>
              <a:spLocks noChangeShapeType="1"/>
            </p:cNvSpPr>
            <p:nvPr/>
          </p:nvSpPr>
          <p:spPr bwMode="auto">
            <a:xfrm>
              <a:off x="1776" y="39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328" name="Rectangle 158"/>
          <p:cNvSpPr>
            <a:spLocks noChangeArrowheads="1"/>
          </p:cNvSpPr>
          <p:nvPr/>
        </p:nvSpPr>
        <p:spPr bwMode="auto">
          <a:xfrm>
            <a:off x="4067175" y="2565400"/>
            <a:ext cx="1944688" cy="3587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9" name="Text Box 159"/>
          <p:cNvSpPr txBox="1">
            <a:spLocks noChangeArrowheads="1"/>
          </p:cNvSpPr>
          <p:nvPr/>
        </p:nvSpPr>
        <p:spPr bwMode="auto">
          <a:xfrm>
            <a:off x="4403725" y="2492375"/>
            <a:ext cx="1031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    F8H</a:t>
            </a:r>
          </a:p>
          <a:p>
            <a:pPr eaLnBrk="1" hangingPunct="1"/>
            <a:r>
              <a:rPr lang="en-US" altLang="zh-CN" sz="2400">
                <a:solidFill>
                  <a:schemeClr val="tx1"/>
                </a:solidFill>
                <a:latin typeface="Times New Roman" pitchFamily="18" charset="0"/>
                <a:ea typeface="宋体" pitchFamily="2" charset="-122"/>
              </a:rPr>
              <a:t>    04H</a:t>
            </a:r>
          </a:p>
          <a:p>
            <a:pPr eaLnBrk="1" hangingPunct="1"/>
            <a:r>
              <a:rPr lang="en-US" altLang="zh-CN" sz="2400">
                <a:solidFill>
                  <a:schemeClr val="tx1"/>
                </a:solidFill>
                <a:latin typeface="Times New Roman" pitchFamily="18" charset="0"/>
                <a:ea typeface="宋体" pitchFamily="2" charset="-122"/>
              </a:rPr>
              <a:t>    56H</a:t>
            </a:r>
          </a:p>
          <a:p>
            <a:pPr eaLnBrk="1" hangingPunct="1"/>
            <a:r>
              <a:rPr lang="en-US" altLang="zh-CN" sz="2400">
                <a:solidFill>
                  <a:schemeClr val="tx1"/>
                </a:solidFill>
                <a:latin typeface="Times New Roman" pitchFamily="18" charset="0"/>
                <a:ea typeface="宋体" pitchFamily="2" charset="-122"/>
              </a:rPr>
              <a:t>    12H</a:t>
            </a:r>
          </a:p>
        </p:txBody>
      </p:sp>
      <p:grpSp>
        <p:nvGrpSpPr>
          <p:cNvPr id="56330" name="Group 163"/>
          <p:cNvGrpSpPr>
            <a:grpSpLocks/>
          </p:cNvGrpSpPr>
          <p:nvPr/>
        </p:nvGrpSpPr>
        <p:grpSpPr bwMode="auto">
          <a:xfrm>
            <a:off x="6369050" y="331788"/>
            <a:ext cx="2306638" cy="3529012"/>
            <a:chOff x="4012" y="209"/>
            <a:chExt cx="1453" cy="2223"/>
          </a:xfrm>
        </p:grpSpPr>
        <p:grpSp>
          <p:nvGrpSpPr>
            <p:cNvPr id="56331" name="Group 58"/>
            <p:cNvGrpSpPr>
              <a:grpSpLocks/>
            </p:cNvGrpSpPr>
            <p:nvPr/>
          </p:nvGrpSpPr>
          <p:grpSpPr bwMode="auto">
            <a:xfrm>
              <a:off x="4027" y="1330"/>
              <a:ext cx="1248" cy="240"/>
              <a:chOff x="4032" y="384"/>
              <a:chExt cx="1248" cy="192"/>
            </a:xfrm>
          </p:grpSpPr>
          <p:sp>
            <p:nvSpPr>
              <p:cNvPr id="56337" name="Rectangle 59"/>
              <p:cNvSpPr>
                <a:spLocks noChangeArrowheads="1"/>
              </p:cNvSpPr>
              <p:nvPr/>
            </p:nvSpPr>
            <p:spPr bwMode="auto">
              <a:xfrm>
                <a:off x="4032" y="384"/>
                <a:ext cx="124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tx1"/>
                    </a:solidFill>
                    <a:latin typeface="Times New Roman" pitchFamily="18" charset="0"/>
                    <a:ea typeface="宋体" pitchFamily="2" charset="-122"/>
                  </a:rPr>
                  <a:t>1 1 1 1 1 0 0 0</a:t>
                </a:r>
              </a:p>
            </p:txBody>
          </p:sp>
          <p:sp>
            <p:nvSpPr>
              <p:cNvPr id="56338" name="Line 60"/>
              <p:cNvSpPr>
                <a:spLocks noChangeShapeType="1"/>
              </p:cNvSpPr>
              <p:nvPr/>
            </p:nvSpPr>
            <p:spPr bwMode="auto">
              <a:xfrm>
                <a:off x="4224"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9" name="Line 61"/>
              <p:cNvSpPr>
                <a:spLocks noChangeShapeType="1"/>
              </p:cNvSpPr>
              <p:nvPr/>
            </p:nvSpPr>
            <p:spPr bwMode="auto">
              <a:xfrm>
                <a:off x="4368"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0" name="Line 62"/>
              <p:cNvSpPr>
                <a:spLocks noChangeShapeType="1"/>
              </p:cNvSpPr>
              <p:nvPr/>
            </p:nvSpPr>
            <p:spPr bwMode="auto">
              <a:xfrm>
                <a:off x="4512"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1" name="Line 63"/>
              <p:cNvSpPr>
                <a:spLocks noChangeShapeType="1"/>
              </p:cNvSpPr>
              <p:nvPr/>
            </p:nvSpPr>
            <p:spPr bwMode="auto">
              <a:xfrm>
                <a:off x="4656"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2" name="Line 64"/>
              <p:cNvSpPr>
                <a:spLocks noChangeShapeType="1"/>
              </p:cNvSpPr>
              <p:nvPr/>
            </p:nvSpPr>
            <p:spPr bwMode="auto">
              <a:xfrm>
                <a:off x="4800"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3" name="Line 65"/>
              <p:cNvSpPr>
                <a:spLocks noChangeShapeType="1"/>
              </p:cNvSpPr>
              <p:nvPr/>
            </p:nvSpPr>
            <p:spPr bwMode="auto">
              <a:xfrm>
                <a:off x="4944"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4" name="Line 66"/>
              <p:cNvSpPr>
                <a:spLocks noChangeShapeType="1"/>
              </p:cNvSpPr>
              <p:nvPr/>
            </p:nvSpPr>
            <p:spPr bwMode="auto">
              <a:xfrm>
                <a:off x="5088"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332" name="Text Box 67"/>
            <p:cNvSpPr txBox="1">
              <a:spLocks noChangeArrowheads="1"/>
            </p:cNvSpPr>
            <p:nvPr/>
          </p:nvSpPr>
          <p:spPr bwMode="auto">
            <a:xfrm>
              <a:off x="4113" y="1055"/>
              <a:ext cx="8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  F          8</a:t>
              </a:r>
            </a:p>
          </p:txBody>
        </p:sp>
        <p:sp>
          <p:nvSpPr>
            <p:cNvPr id="56333" name="Text Box 74"/>
            <p:cNvSpPr txBox="1">
              <a:spLocks noChangeArrowheads="1"/>
            </p:cNvSpPr>
            <p:nvPr/>
          </p:nvSpPr>
          <p:spPr bwMode="auto">
            <a:xfrm>
              <a:off x="4012" y="1914"/>
              <a:ext cx="139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ea typeface="宋体" pitchFamily="2" charset="-122"/>
                </a:rPr>
                <a:t>8</a:t>
              </a:r>
              <a:r>
                <a:rPr lang="zh-CN" altLang="en-US" sz="2400" b="1">
                  <a:solidFill>
                    <a:schemeClr val="tx1"/>
                  </a:solidFill>
                  <a:latin typeface="Times New Roman" pitchFamily="18" charset="0"/>
                  <a:ea typeface="宋体" pitchFamily="2" charset="-122"/>
                </a:rPr>
                <a:t>个位组成一个字节      </a:t>
              </a:r>
              <a:r>
                <a:rPr lang="en-US" altLang="zh-CN" sz="2400" b="1">
                  <a:solidFill>
                    <a:schemeClr val="tx1"/>
                  </a:solidFill>
                  <a:latin typeface="Times New Roman" pitchFamily="18" charset="0"/>
                  <a:ea typeface="宋体" pitchFamily="2" charset="-122"/>
                </a:rPr>
                <a:t>BYTE</a:t>
              </a:r>
            </a:p>
          </p:txBody>
        </p:sp>
        <p:sp>
          <p:nvSpPr>
            <p:cNvPr id="56334" name="AutoShape 75"/>
            <p:cNvSpPr>
              <a:spLocks/>
            </p:cNvSpPr>
            <p:nvPr/>
          </p:nvSpPr>
          <p:spPr bwMode="auto">
            <a:xfrm rot="-5496074">
              <a:off x="4512" y="1169"/>
              <a:ext cx="241" cy="1152"/>
            </a:xfrm>
            <a:prstGeom prst="leftBrace">
              <a:avLst>
                <a:gd name="adj1" fmla="val 3983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5" name="Text Box 161"/>
            <p:cNvSpPr txBox="1">
              <a:spLocks noChangeArrowheads="1"/>
            </p:cNvSpPr>
            <p:nvPr/>
          </p:nvSpPr>
          <p:spPr bwMode="auto">
            <a:xfrm>
              <a:off x="4012" y="209"/>
              <a:ext cx="145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rgbClr val="FF3300"/>
                  </a:solidFill>
                  <a:latin typeface="Times New Roman" pitchFamily="18" charset="0"/>
                  <a:ea typeface="宋体" pitchFamily="2" charset="-122"/>
                </a:rPr>
                <a:t>主存的基本存储单位是位（</a:t>
              </a:r>
              <a:r>
                <a:rPr lang="en-US" altLang="zh-CN" sz="2400" b="1">
                  <a:solidFill>
                    <a:srgbClr val="FF3300"/>
                  </a:solidFill>
                  <a:latin typeface="Times New Roman" pitchFamily="18" charset="0"/>
                  <a:ea typeface="宋体" pitchFamily="2" charset="-122"/>
                </a:rPr>
                <a:t>BIT</a:t>
              </a:r>
              <a:r>
                <a:rPr lang="zh-CN" altLang="en-US" sz="2400" b="1">
                  <a:solidFill>
                    <a:srgbClr val="FF3300"/>
                  </a:solidFill>
                  <a:latin typeface="Times New Roman" pitchFamily="18" charset="0"/>
                  <a:ea typeface="宋体" pitchFamily="2" charset="-122"/>
                </a:rPr>
                <a:t>）</a:t>
              </a:r>
            </a:p>
          </p:txBody>
        </p:sp>
        <p:sp>
          <p:nvSpPr>
            <p:cNvPr id="56336" name="Line 162"/>
            <p:cNvSpPr>
              <a:spLocks noChangeShapeType="1"/>
            </p:cNvSpPr>
            <p:nvPr/>
          </p:nvSpPr>
          <p:spPr bwMode="auto">
            <a:xfrm flipH="1">
              <a:off x="5010" y="753"/>
              <a:ext cx="0" cy="45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19972"/>
                                        </p:tgtEl>
                                        <p:attrNameLst>
                                          <p:attrName>style.visibility</p:attrName>
                                        </p:attrNameLst>
                                      </p:cBhvr>
                                      <p:to>
                                        <p:strVal val="visible"/>
                                      </p:to>
                                    </p:set>
                                    <p:anim calcmode="lin" valueType="num">
                                      <p:cBhvr additive="base">
                                        <p:cTn id="7" dur="500" fill="hold"/>
                                        <p:tgtEl>
                                          <p:spTgt spid="119972"/>
                                        </p:tgtEl>
                                        <p:attrNameLst>
                                          <p:attrName>ppt_x</p:attrName>
                                        </p:attrNameLst>
                                      </p:cBhvr>
                                      <p:tavLst>
                                        <p:tav tm="0">
                                          <p:val>
                                            <p:strVal val="1+#ppt_w/2"/>
                                          </p:val>
                                        </p:tav>
                                        <p:tav tm="100000">
                                          <p:val>
                                            <p:strVal val="#ppt_x"/>
                                          </p:val>
                                        </p:tav>
                                      </p:tavLst>
                                    </p:anim>
                                    <p:anim calcmode="lin" valueType="num">
                                      <p:cBhvr additive="base">
                                        <p:cTn id="8" dur="500" fill="hold"/>
                                        <p:tgtEl>
                                          <p:spTgt spid="1199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19894"/>
                                        </p:tgtEl>
                                        <p:attrNameLst>
                                          <p:attrName>style.visibility</p:attrName>
                                        </p:attrNameLst>
                                      </p:cBhvr>
                                      <p:to>
                                        <p:strVal val="visible"/>
                                      </p:to>
                                    </p:set>
                                    <p:animEffect transition="in" filter="box(in)">
                                      <p:cBhvr>
                                        <p:cTn id="13" dur="500"/>
                                        <p:tgtEl>
                                          <p:spTgt spid="119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9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95288" y="2276475"/>
            <a:ext cx="4257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200">
                <a:solidFill>
                  <a:srgbClr val="FF3300"/>
                </a:solidFill>
                <a:latin typeface="Times New Roman" pitchFamily="18" charset="0"/>
              </a:rPr>
              <a:t>(2) </a:t>
            </a:r>
            <a:r>
              <a:rPr lang="zh-CN" altLang="en-US" sz="3200">
                <a:solidFill>
                  <a:srgbClr val="FF3300"/>
                </a:solidFill>
                <a:latin typeface="Times New Roman" pitchFamily="18" charset="0"/>
              </a:rPr>
              <a:t>描述符  </a:t>
            </a:r>
            <a:r>
              <a:rPr lang="en-US" altLang="zh-CN" sz="3200">
                <a:solidFill>
                  <a:srgbClr val="FF3300"/>
                </a:solidFill>
                <a:latin typeface="Times New Roman" pitchFamily="18" charset="0"/>
              </a:rPr>
              <a:t>(description)</a:t>
            </a:r>
          </a:p>
        </p:txBody>
      </p:sp>
      <p:sp>
        <p:nvSpPr>
          <p:cNvPr id="89091" name="Text Box 4"/>
          <p:cNvSpPr txBox="1">
            <a:spLocks noChangeArrowheads="1"/>
          </p:cNvSpPr>
          <p:nvPr/>
        </p:nvSpPr>
        <p:spPr bwMode="auto">
          <a:xfrm>
            <a:off x="468313" y="1341438"/>
            <a:ext cx="6527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b="1"/>
              <a:t>Q</a:t>
            </a:r>
            <a:r>
              <a:rPr lang="zh-CN" altLang="en-US" sz="2800" b="1"/>
              <a:t>：要保护一个段，应该提供哪些信息？</a:t>
            </a:r>
          </a:p>
          <a:p>
            <a:pPr eaLnBrk="1" hangingPunct="1"/>
            <a:r>
              <a:rPr lang="zh-CN" altLang="en-US" sz="2800" b="1"/>
              <a:t>        这些信息又存放在何处？</a:t>
            </a:r>
          </a:p>
        </p:txBody>
      </p:sp>
      <p:sp>
        <p:nvSpPr>
          <p:cNvPr id="81925" name="Text Box 5"/>
          <p:cNvSpPr txBox="1">
            <a:spLocks noChangeArrowheads="1"/>
          </p:cNvSpPr>
          <p:nvPr/>
        </p:nvSpPr>
        <p:spPr bwMode="auto">
          <a:xfrm>
            <a:off x="790575" y="2859088"/>
            <a:ext cx="4451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a:solidFill>
                  <a:schemeClr val="tx1"/>
                </a:solidFill>
                <a:latin typeface="Times New Roman" pitchFamily="18" charset="0"/>
              </a:rPr>
              <a:t>段的起始位置（段基地址）</a:t>
            </a:r>
          </a:p>
        </p:txBody>
      </p:sp>
      <p:sp>
        <p:nvSpPr>
          <p:cNvPr id="81926" name="Text Box 6"/>
          <p:cNvSpPr txBox="1">
            <a:spLocks noChangeArrowheads="1"/>
          </p:cNvSpPr>
          <p:nvPr/>
        </p:nvSpPr>
        <p:spPr bwMode="auto">
          <a:xfrm>
            <a:off x="790575" y="331628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a:solidFill>
                  <a:schemeClr val="tx1"/>
                </a:solidFill>
                <a:latin typeface="Times New Roman" pitchFamily="18" charset="0"/>
              </a:rPr>
              <a:t>段的大小（段界限）</a:t>
            </a:r>
          </a:p>
        </p:txBody>
      </p:sp>
      <p:sp>
        <p:nvSpPr>
          <p:cNvPr id="81927" name="Text Box 7"/>
          <p:cNvSpPr txBox="1">
            <a:spLocks noChangeArrowheads="1"/>
          </p:cNvSpPr>
          <p:nvPr/>
        </p:nvSpPr>
        <p:spPr bwMode="auto">
          <a:xfrm>
            <a:off x="790575" y="3771900"/>
            <a:ext cx="196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a:solidFill>
                  <a:schemeClr val="tx1"/>
                </a:solidFill>
                <a:latin typeface="Times New Roman" pitchFamily="18" charset="0"/>
              </a:rPr>
              <a:t>段的特权级</a:t>
            </a:r>
          </a:p>
        </p:txBody>
      </p:sp>
      <p:sp>
        <p:nvSpPr>
          <p:cNvPr id="81928" name="Text Box 8"/>
          <p:cNvSpPr txBox="1">
            <a:spLocks noChangeArrowheads="1"/>
          </p:cNvSpPr>
          <p:nvPr/>
        </p:nvSpPr>
        <p:spPr bwMode="auto">
          <a:xfrm>
            <a:off x="790575" y="4227513"/>
            <a:ext cx="76517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a:solidFill>
                  <a:schemeClr val="tx1"/>
                </a:solidFill>
                <a:latin typeface="Times New Roman" pitchFamily="18" charset="0"/>
              </a:rPr>
              <a:t>段的属性（是代码段，数据段，还是堆栈段？）</a:t>
            </a:r>
          </a:p>
          <a:p>
            <a:pPr eaLnBrk="1" hangingPunct="1"/>
            <a:r>
              <a:rPr lang="zh-CN" altLang="en-US" sz="2800">
                <a:solidFill>
                  <a:schemeClr val="tx1"/>
                </a:solidFill>
                <a:latin typeface="Times New Roman" pitchFamily="18" charset="0"/>
              </a:rPr>
              <a:t>        （数据段是否可写？代码段是否可读出？）</a:t>
            </a:r>
          </a:p>
        </p:txBody>
      </p:sp>
      <p:sp>
        <p:nvSpPr>
          <p:cNvPr id="81929" name="Text Box 9"/>
          <p:cNvSpPr txBox="1">
            <a:spLocks noChangeArrowheads="1"/>
          </p:cNvSpPr>
          <p:nvPr/>
        </p:nvSpPr>
        <p:spPr bwMode="auto">
          <a:xfrm>
            <a:off x="790575" y="5110163"/>
            <a:ext cx="551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a:solidFill>
                  <a:schemeClr val="tx1"/>
                </a:solidFill>
                <a:latin typeface="Times New Roman" pitchFamily="18" charset="0"/>
              </a:rPr>
              <a:t>段的位置（在内存还是在磁盘？）</a:t>
            </a:r>
          </a:p>
        </p:txBody>
      </p:sp>
      <p:sp>
        <p:nvSpPr>
          <p:cNvPr id="81930" name="Text Box 10"/>
          <p:cNvSpPr txBox="1">
            <a:spLocks noChangeArrowheads="1"/>
          </p:cNvSpPr>
          <p:nvPr/>
        </p:nvSpPr>
        <p:spPr bwMode="auto">
          <a:xfrm>
            <a:off x="790575" y="5565775"/>
            <a:ext cx="5873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a:solidFill>
                  <a:schemeClr val="tx1"/>
                </a:solidFill>
                <a:latin typeface="Times New Roman" pitchFamily="18" charset="0"/>
              </a:rPr>
              <a:t>段的类型（在系统段还是用户段？）</a:t>
            </a:r>
          </a:p>
        </p:txBody>
      </p:sp>
      <p:sp>
        <p:nvSpPr>
          <p:cNvPr id="81931" name="Text Box 11"/>
          <p:cNvSpPr txBox="1">
            <a:spLocks noChangeArrowheads="1"/>
          </p:cNvSpPr>
          <p:nvPr/>
        </p:nvSpPr>
        <p:spPr bwMode="auto">
          <a:xfrm>
            <a:off x="790575" y="6021388"/>
            <a:ext cx="6229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a:solidFill>
                  <a:schemeClr val="tx1"/>
                </a:solidFill>
                <a:latin typeface="Times New Roman" pitchFamily="18" charset="0"/>
              </a:rPr>
              <a:t>段的使用（段被访问过，还是没有？）</a:t>
            </a:r>
          </a:p>
        </p:txBody>
      </p:sp>
      <p:sp>
        <p:nvSpPr>
          <p:cNvPr id="12" name="Text Box 71">
            <a:extLst>
              <a:ext uri="{FF2B5EF4-FFF2-40B4-BE49-F238E27FC236}">
                <a16:creationId xmlns:a16="http://schemas.microsoft.com/office/drawing/2014/main" id="{CE4E8BC1-6D04-489D-9C22-B6C6F94AECFD}"/>
              </a:ext>
            </a:extLst>
          </p:cNvPr>
          <p:cNvSpPr txBox="1">
            <a:spLocks noChangeArrowheads="1"/>
          </p:cNvSpPr>
          <p:nvPr/>
        </p:nvSpPr>
        <p:spPr bwMode="auto">
          <a:xfrm>
            <a:off x="539750" y="282575"/>
            <a:ext cx="6763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3.6.2 </a:t>
            </a:r>
            <a:r>
              <a:rPr lang="zh-CN" altLang="en-US" sz="3600" b="1" dirty="0">
                <a:solidFill>
                  <a:schemeClr val="bg1"/>
                </a:solidFill>
                <a:latin typeface="Times New Roman" pitchFamily="18" charset="0"/>
              </a:rPr>
              <a:t>保护方式下物理地址的形成</a:t>
            </a:r>
          </a:p>
        </p:txBody>
      </p:sp>
    </p:spTree>
  </p:cSld>
  <p:clrMapOvr>
    <a:masterClrMapping/>
  </p:clrMapOvr>
  <p:transition spd="med">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animEffect transition="in" filter="box(in)">
                                      <p:cBhvr>
                                        <p:cTn id="7" dur="500"/>
                                        <p:tgtEl>
                                          <p:spTgt spid="8192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1926"/>
                                        </p:tgtEl>
                                        <p:attrNameLst>
                                          <p:attrName>style.visibility</p:attrName>
                                        </p:attrNameLst>
                                      </p:cBhvr>
                                      <p:to>
                                        <p:strVal val="visible"/>
                                      </p:to>
                                    </p:set>
                                    <p:animEffect transition="in" filter="box(in)">
                                      <p:cBhvr>
                                        <p:cTn id="10" dur="500"/>
                                        <p:tgtEl>
                                          <p:spTgt spid="8192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1927"/>
                                        </p:tgtEl>
                                        <p:attrNameLst>
                                          <p:attrName>style.visibility</p:attrName>
                                        </p:attrNameLst>
                                      </p:cBhvr>
                                      <p:to>
                                        <p:strVal val="visible"/>
                                      </p:to>
                                    </p:set>
                                    <p:animEffect transition="in" filter="box(in)">
                                      <p:cBhvr>
                                        <p:cTn id="13" dur="500"/>
                                        <p:tgtEl>
                                          <p:spTgt spid="8192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1928"/>
                                        </p:tgtEl>
                                        <p:attrNameLst>
                                          <p:attrName>style.visibility</p:attrName>
                                        </p:attrNameLst>
                                      </p:cBhvr>
                                      <p:to>
                                        <p:strVal val="visible"/>
                                      </p:to>
                                    </p:set>
                                    <p:animEffect transition="in" filter="box(in)">
                                      <p:cBhvr>
                                        <p:cTn id="16" dur="500"/>
                                        <p:tgtEl>
                                          <p:spTgt spid="8192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81929"/>
                                        </p:tgtEl>
                                        <p:attrNameLst>
                                          <p:attrName>style.visibility</p:attrName>
                                        </p:attrNameLst>
                                      </p:cBhvr>
                                      <p:to>
                                        <p:strVal val="visible"/>
                                      </p:to>
                                    </p:set>
                                    <p:animEffect transition="in" filter="box(in)">
                                      <p:cBhvr>
                                        <p:cTn id="19" dur="500"/>
                                        <p:tgtEl>
                                          <p:spTgt spid="8192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81930"/>
                                        </p:tgtEl>
                                        <p:attrNameLst>
                                          <p:attrName>style.visibility</p:attrName>
                                        </p:attrNameLst>
                                      </p:cBhvr>
                                      <p:to>
                                        <p:strVal val="visible"/>
                                      </p:to>
                                    </p:set>
                                    <p:animEffect transition="in" filter="box(in)">
                                      <p:cBhvr>
                                        <p:cTn id="22" dur="500"/>
                                        <p:tgtEl>
                                          <p:spTgt spid="8193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81931"/>
                                        </p:tgtEl>
                                        <p:attrNameLst>
                                          <p:attrName>style.visibility</p:attrName>
                                        </p:attrNameLst>
                                      </p:cBhvr>
                                      <p:to>
                                        <p:strVal val="visible"/>
                                      </p:to>
                                    </p:set>
                                    <p:animEffect transition="in" filter="box(in)">
                                      <p:cBhvr>
                                        <p:cTn id="25" dur="500"/>
                                        <p:tgtEl>
                                          <p:spTgt spid="8193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1922"/>
                                        </p:tgtEl>
                                        <p:attrNameLst>
                                          <p:attrName>style.visibility</p:attrName>
                                        </p:attrNameLst>
                                      </p:cBhvr>
                                      <p:to>
                                        <p:strVal val="visible"/>
                                      </p:to>
                                    </p:set>
                                    <p:anim calcmode="lin" valueType="num">
                                      <p:cBhvr additive="base">
                                        <p:cTn id="30" dur="500" fill="hold"/>
                                        <p:tgtEl>
                                          <p:spTgt spid="81922"/>
                                        </p:tgtEl>
                                        <p:attrNameLst>
                                          <p:attrName>ppt_x</p:attrName>
                                        </p:attrNameLst>
                                      </p:cBhvr>
                                      <p:tavLst>
                                        <p:tav tm="0">
                                          <p:val>
                                            <p:strVal val="0-#ppt_w/2"/>
                                          </p:val>
                                        </p:tav>
                                        <p:tav tm="100000">
                                          <p:val>
                                            <p:strVal val="#ppt_x"/>
                                          </p:val>
                                        </p:tav>
                                      </p:tavLst>
                                    </p:anim>
                                    <p:anim calcmode="lin" valueType="num">
                                      <p:cBhvr additive="base">
                                        <p:cTn id="31" dur="500" fill="hold"/>
                                        <p:tgtEl>
                                          <p:spTgt spid="819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25" grpId="0"/>
      <p:bldP spid="81926" grpId="0"/>
      <p:bldP spid="81927" grpId="0"/>
      <p:bldP spid="81928" grpId="0"/>
      <p:bldP spid="81929" grpId="0"/>
      <p:bldP spid="81930" grpId="0"/>
      <p:bldP spid="8193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395288" y="1414463"/>
            <a:ext cx="2054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200">
                <a:solidFill>
                  <a:srgbClr val="FF3300"/>
                </a:solidFill>
                <a:latin typeface="Times New Roman" pitchFamily="18" charset="0"/>
              </a:rPr>
              <a:t>(2) </a:t>
            </a:r>
            <a:r>
              <a:rPr lang="zh-CN" altLang="en-US" sz="3200">
                <a:solidFill>
                  <a:srgbClr val="FF3300"/>
                </a:solidFill>
                <a:latin typeface="Times New Roman" pitchFamily="18" charset="0"/>
              </a:rPr>
              <a:t>描述符</a:t>
            </a:r>
            <a:r>
              <a:rPr lang="zh-CN" altLang="en-US" sz="2400">
                <a:solidFill>
                  <a:schemeClr val="tx1"/>
                </a:solidFill>
                <a:latin typeface="Times New Roman" pitchFamily="18" charset="0"/>
              </a:rPr>
              <a:t> </a:t>
            </a:r>
          </a:p>
        </p:txBody>
      </p:sp>
      <p:graphicFrame>
        <p:nvGraphicFramePr>
          <p:cNvPr id="83106" name="Group 162"/>
          <p:cNvGraphicFramePr>
            <a:graphicFrameLocks noGrp="1"/>
          </p:cNvGraphicFramePr>
          <p:nvPr/>
        </p:nvGraphicFramePr>
        <p:xfrm>
          <a:off x="1374775" y="2330450"/>
          <a:ext cx="6096000" cy="660400"/>
        </p:xfrm>
        <a:graphic>
          <a:graphicData uri="http://schemas.openxmlformats.org/drawingml/2006/table">
            <a:tbl>
              <a:tblPr/>
              <a:tblGrid>
                <a:gridCol w="6096000">
                  <a:extLst>
                    <a:ext uri="{9D8B030D-6E8A-4147-A177-3AD203B41FA5}">
                      <a16:colId xmlns:a16="http://schemas.microsoft.com/office/drawing/2014/main" val="20000"/>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800" b="0" i="0" u="none" strike="noStrike" cap="none" normalizeH="0" baseline="0">
                          <a:ln>
                            <a:noFill/>
                          </a:ln>
                          <a:solidFill>
                            <a:srgbClr val="000066"/>
                          </a:solidFill>
                          <a:effectLst/>
                          <a:latin typeface="Tahoma" pitchFamily="34" charset="0"/>
                          <a:ea typeface="华文新魏" pitchFamily="2" charset="-122"/>
                        </a:rPr>
                        <a:t>段界限   </a:t>
                      </a:r>
                      <a:r>
                        <a:rPr kumimoji="1" lang="en-US" altLang="zh-CN" sz="2800" b="0" i="0" u="none" strike="noStrike" cap="none" normalizeH="0" baseline="0">
                          <a:ln>
                            <a:noFill/>
                          </a:ln>
                          <a:solidFill>
                            <a:srgbClr val="000066"/>
                          </a:solidFill>
                          <a:effectLst/>
                          <a:latin typeface="Tahoma" pitchFamily="34" charset="0"/>
                          <a:ea typeface="华文新魏" pitchFamily="2" charset="-122"/>
                        </a:rPr>
                        <a:t>L15~L0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3107" name="Group 163"/>
          <p:cNvGraphicFramePr>
            <a:graphicFrameLocks noGrp="1"/>
          </p:cNvGraphicFramePr>
          <p:nvPr/>
        </p:nvGraphicFramePr>
        <p:xfrm>
          <a:off x="1374775" y="3092450"/>
          <a:ext cx="6096000" cy="660400"/>
        </p:xfrm>
        <a:graphic>
          <a:graphicData uri="http://schemas.openxmlformats.org/drawingml/2006/table">
            <a:tbl>
              <a:tblPr/>
              <a:tblGrid>
                <a:gridCol w="6096000">
                  <a:extLst>
                    <a:ext uri="{9D8B030D-6E8A-4147-A177-3AD203B41FA5}">
                      <a16:colId xmlns:a16="http://schemas.microsoft.com/office/drawing/2014/main" val="20000"/>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800" b="0" i="0" u="none" strike="noStrike" cap="none" normalizeH="0" baseline="0">
                          <a:ln>
                            <a:noFill/>
                          </a:ln>
                          <a:solidFill>
                            <a:srgbClr val="000066"/>
                          </a:solidFill>
                          <a:effectLst/>
                          <a:latin typeface="Tahoma" pitchFamily="34" charset="0"/>
                          <a:ea typeface="华文新魏" pitchFamily="2" charset="-122"/>
                        </a:rPr>
                        <a:t>段基地址 </a:t>
                      </a:r>
                      <a:r>
                        <a:rPr kumimoji="1" lang="en-US" altLang="zh-CN" sz="2800" b="0" i="0" u="none" strike="noStrike" cap="none" normalizeH="0" baseline="0">
                          <a:ln>
                            <a:noFill/>
                          </a:ln>
                          <a:solidFill>
                            <a:srgbClr val="000066"/>
                          </a:solidFill>
                          <a:effectLst/>
                          <a:latin typeface="Tahoma" pitchFamily="34" charset="0"/>
                          <a:ea typeface="华文新魏" pitchFamily="2" charset="-122"/>
                        </a:rPr>
                        <a:t>B15 ~ B0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3193" name="Group 249"/>
          <p:cNvGraphicFramePr>
            <a:graphicFrameLocks noGrp="1"/>
          </p:cNvGraphicFramePr>
          <p:nvPr/>
        </p:nvGraphicFramePr>
        <p:xfrm>
          <a:off x="1374775" y="3886200"/>
          <a:ext cx="6096000" cy="609600"/>
        </p:xfrm>
        <a:graphic>
          <a:graphicData uri="http://schemas.openxmlformats.org/drawingml/2006/table">
            <a:tbl>
              <a:tblPr/>
              <a:tblGrid>
                <a:gridCol w="381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048000">
                  <a:extLst>
                    <a:ext uri="{9D8B030D-6E8A-4147-A177-3AD203B41FA5}">
                      <a16:colId xmlns:a16="http://schemas.microsoft.com/office/drawing/2014/main" val="20005"/>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400" b="0" i="0" u="none" strike="noStrike" cap="none" normalizeH="0" baseline="0">
                          <a:ln>
                            <a:noFill/>
                          </a:ln>
                          <a:solidFill>
                            <a:srgbClr val="000066"/>
                          </a:solidFill>
                          <a:effectLst/>
                          <a:latin typeface="Tahoma" pitchFamily="34" charset="0"/>
                          <a:ea typeface="华文新魏"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400" b="0" i="0" u="none" strike="noStrike" cap="none" normalizeH="0" baseline="0">
                          <a:ln>
                            <a:noFill/>
                          </a:ln>
                          <a:solidFill>
                            <a:srgbClr val="000066"/>
                          </a:solidFill>
                          <a:effectLst/>
                          <a:latin typeface="Tahoma" pitchFamily="34" charset="0"/>
                          <a:ea typeface="华文新魏" pitchFamily="2" charset="-122"/>
                        </a:rPr>
                        <a:t>DPL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400" b="0" i="0" u="none" strike="noStrike" cap="none" normalizeH="0" baseline="0">
                          <a:ln>
                            <a:noFill/>
                          </a:ln>
                          <a:solidFill>
                            <a:srgbClr val="000066"/>
                          </a:solidFill>
                          <a:effectLst/>
                          <a:latin typeface="Tahoma" pitchFamily="34" charset="0"/>
                          <a:ea typeface="华文新魏" pitchFamily="2" charset="-122"/>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400" b="0" i="0" u="none" strike="noStrike" cap="none" normalizeH="0" baseline="0">
                          <a:ln>
                            <a:noFill/>
                          </a:ln>
                          <a:solidFill>
                            <a:srgbClr val="000066"/>
                          </a:solidFill>
                          <a:effectLst/>
                          <a:latin typeface="Tahoma" pitchFamily="34" charset="0"/>
                          <a:ea typeface="华文新魏" pitchFamily="2" charset="-122"/>
                        </a:rPr>
                        <a:t>TYPE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400" b="0" i="0" u="none" strike="noStrike" cap="none" normalizeH="0" baseline="0">
                          <a:ln>
                            <a:noFill/>
                          </a:ln>
                          <a:solidFill>
                            <a:srgbClr val="000066"/>
                          </a:solidFill>
                          <a:effectLst/>
                          <a:latin typeface="Tahoma" pitchFamily="34" charset="0"/>
                          <a:ea typeface="华文新魏"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0" i="0" u="none" strike="noStrike" cap="none" normalizeH="0" baseline="0">
                          <a:ln>
                            <a:noFill/>
                          </a:ln>
                          <a:solidFill>
                            <a:srgbClr val="000066"/>
                          </a:solidFill>
                          <a:effectLst/>
                          <a:latin typeface="Tahoma" pitchFamily="34" charset="0"/>
                          <a:ea typeface="华文新魏" pitchFamily="2" charset="-122"/>
                        </a:rPr>
                        <a:t>段基地址 </a:t>
                      </a:r>
                      <a:r>
                        <a:rPr kumimoji="1" lang="en-US" altLang="zh-CN" sz="2400" b="0" i="0" u="none" strike="noStrike" cap="none" normalizeH="0" baseline="0">
                          <a:ln>
                            <a:noFill/>
                          </a:ln>
                          <a:solidFill>
                            <a:srgbClr val="000066"/>
                          </a:solidFill>
                          <a:effectLst/>
                          <a:latin typeface="Tahoma" pitchFamily="34" charset="0"/>
                          <a:ea typeface="华文新魏" pitchFamily="2" charset="-122"/>
                        </a:rPr>
                        <a:t>B23 ~ B16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3179" name="Group 235"/>
          <p:cNvGraphicFramePr>
            <a:graphicFrameLocks noGrp="1"/>
          </p:cNvGraphicFramePr>
          <p:nvPr/>
        </p:nvGraphicFramePr>
        <p:xfrm>
          <a:off x="1374775" y="4667250"/>
          <a:ext cx="6096000" cy="822828"/>
        </p:xfrm>
        <a:graphic>
          <a:graphicData uri="http://schemas.openxmlformats.org/drawingml/2006/table">
            <a:tbl>
              <a:tblPr/>
              <a:tblGrid>
                <a:gridCol w="3019425">
                  <a:extLst>
                    <a:ext uri="{9D8B030D-6E8A-4147-A177-3AD203B41FA5}">
                      <a16:colId xmlns:a16="http://schemas.microsoft.com/office/drawing/2014/main" val="20000"/>
                    </a:ext>
                  </a:extLst>
                </a:gridCol>
                <a:gridCol w="333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822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0" i="0" u="none" strike="noStrike" cap="none" normalizeH="0" baseline="0">
                          <a:ln>
                            <a:noFill/>
                          </a:ln>
                          <a:solidFill>
                            <a:srgbClr val="000066"/>
                          </a:solidFill>
                          <a:effectLst/>
                          <a:latin typeface="Tahoma" pitchFamily="34" charset="0"/>
                          <a:ea typeface="华文新魏" pitchFamily="2" charset="-122"/>
                        </a:rPr>
                        <a:t>段基地址 </a:t>
                      </a:r>
                      <a:r>
                        <a:rPr kumimoji="1" lang="en-US" altLang="zh-CN" sz="2400" b="0" i="0" u="none" strike="noStrike" cap="none" normalizeH="0" baseline="0">
                          <a:ln>
                            <a:noFill/>
                          </a:ln>
                          <a:solidFill>
                            <a:srgbClr val="000066"/>
                          </a:solidFill>
                          <a:effectLst/>
                          <a:latin typeface="Tahoma" pitchFamily="34" charset="0"/>
                          <a:ea typeface="华文新魏" pitchFamily="2" charset="-122"/>
                        </a:rPr>
                        <a:t>B31 ~ B24</a:t>
                      </a:r>
                      <a:endParaRPr kumimoji="1" lang="en-US" altLang="zh-CN" sz="2800" b="0" i="0" u="none" strike="noStrike" cap="none" normalizeH="0" baseline="0">
                        <a:ln>
                          <a:noFill/>
                        </a:ln>
                        <a:solidFill>
                          <a:srgbClr val="000066"/>
                        </a:solidFill>
                        <a:effectLst/>
                        <a:latin typeface="Tahoma" pitchFamily="34" charset="0"/>
                        <a:ea typeface="华文新魏" pitchFamily="2" charset="-122"/>
                      </a:endParaRPr>
                    </a:p>
                  </a:txBody>
                  <a:tcPr marT="45654" marB="456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华文新魏" pitchFamily="2" charset="-122"/>
                        </a:rPr>
                        <a:t>G</a:t>
                      </a:r>
                    </a:p>
                  </a:txBody>
                  <a:tcPr marT="45654" marB="45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华文新魏" pitchFamily="2" charset="-122"/>
                        </a:rPr>
                        <a:t>D</a:t>
                      </a:r>
                    </a:p>
                  </a:txBody>
                  <a:tcPr marT="45654" marB="45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华文新魏" pitchFamily="2" charset="-122"/>
                        </a:rPr>
                        <a:t>0</a:t>
                      </a:r>
                    </a:p>
                  </a:txBody>
                  <a:tcPr marT="45654" marB="45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华文新魏" pitchFamily="2" charset="-122"/>
                        </a:rPr>
                        <a:t>0</a:t>
                      </a:r>
                    </a:p>
                  </a:txBody>
                  <a:tcPr marT="45654" marB="45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0" i="0" u="none" strike="noStrike" cap="none" normalizeH="0" baseline="0">
                          <a:ln>
                            <a:noFill/>
                          </a:ln>
                          <a:solidFill>
                            <a:srgbClr val="000066"/>
                          </a:solidFill>
                          <a:effectLst/>
                          <a:latin typeface="Tahoma" pitchFamily="34" charset="0"/>
                          <a:ea typeface="华文新魏" pitchFamily="2" charset="-122"/>
                        </a:rPr>
                        <a:t>段界限</a:t>
                      </a:r>
                      <a:r>
                        <a:rPr kumimoji="1" lang="en-US" altLang="zh-CN" sz="2400" b="0" i="0" u="none" strike="noStrike" cap="none" normalizeH="0" baseline="0">
                          <a:ln>
                            <a:noFill/>
                          </a:ln>
                          <a:solidFill>
                            <a:srgbClr val="000066"/>
                          </a:solidFill>
                          <a:effectLst/>
                          <a:latin typeface="Tahoma" pitchFamily="34" charset="0"/>
                          <a:ea typeface="华文新魏" pitchFamily="2" charset="-122"/>
                        </a:rPr>
                        <a:t>L19~L16</a:t>
                      </a:r>
                    </a:p>
                  </a:txBody>
                  <a:tcPr marT="45654" marB="456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0159" name="Text Box 194"/>
          <p:cNvSpPr txBox="1">
            <a:spLocks noChangeArrowheads="1"/>
          </p:cNvSpPr>
          <p:nvPr/>
        </p:nvSpPr>
        <p:spPr bwMode="auto">
          <a:xfrm>
            <a:off x="7150100" y="18684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0</a:t>
            </a:r>
          </a:p>
        </p:txBody>
      </p:sp>
      <p:sp>
        <p:nvSpPr>
          <p:cNvPr id="90160" name="Text Box 195"/>
          <p:cNvSpPr txBox="1">
            <a:spLocks noChangeArrowheads="1"/>
          </p:cNvSpPr>
          <p:nvPr/>
        </p:nvSpPr>
        <p:spPr bwMode="auto">
          <a:xfrm>
            <a:off x="1358900" y="19399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15</a:t>
            </a:r>
          </a:p>
        </p:txBody>
      </p:sp>
      <p:sp>
        <p:nvSpPr>
          <p:cNvPr id="90161" name="Text Box 196"/>
          <p:cNvSpPr txBox="1">
            <a:spLocks noChangeArrowheads="1"/>
          </p:cNvSpPr>
          <p:nvPr/>
        </p:nvSpPr>
        <p:spPr bwMode="auto">
          <a:xfrm>
            <a:off x="809625" y="24574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1</a:t>
            </a:r>
          </a:p>
        </p:txBody>
      </p:sp>
      <p:sp>
        <p:nvSpPr>
          <p:cNvPr id="90162" name="Text Box 197"/>
          <p:cNvSpPr txBox="1">
            <a:spLocks noChangeArrowheads="1"/>
          </p:cNvSpPr>
          <p:nvPr/>
        </p:nvSpPr>
        <p:spPr bwMode="auto">
          <a:xfrm>
            <a:off x="809625" y="32194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2</a:t>
            </a:r>
          </a:p>
        </p:txBody>
      </p:sp>
      <p:sp>
        <p:nvSpPr>
          <p:cNvPr id="90163" name="Text Box 198"/>
          <p:cNvSpPr txBox="1">
            <a:spLocks noChangeArrowheads="1"/>
          </p:cNvSpPr>
          <p:nvPr/>
        </p:nvSpPr>
        <p:spPr bwMode="auto">
          <a:xfrm>
            <a:off x="809625" y="39814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3</a:t>
            </a:r>
          </a:p>
        </p:txBody>
      </p:sp>
      <p:sp>
        <p:nvSpPr>
          <p:cNvPr id="90164" name="Text Box 199"/>
          <p:cNvSpPr txBox="1">
            <a:spLocks noChangeArrowheads="1"/>
          </p:cNvSpPr>
          <p:nvPr/>
        </p:nvSpPr>
        <p:spPr bwMode="auto">
          <a:xfrm>
            <a:off x="809625" y="47434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4</a:t>
            </a:r>
          </a:p>
        </p:txBody>
      </p:sp>
      <p:sp>
        <p:nvSpPr>
          <p:cNvPr id="90165" name="Line 200"/>
          <p:cNvSpPr>
            <a:spLocks noChangeShapeType="1"/>
          </p:cNvSpPr>
          <p:nvPr/>
        </p:nvSpPr>
        <p:spPr bwMode="auto">
          <a:xfrm flipH="1">
            <a:off x="7951788" y="2686050"/>
            <a:ext cx="0" cy="2519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66" name="Text Box 201"/>
          <p:cNvSpPr txBox="1">
            <a:spLocks noChangeArrowheads="1"/>
          </p:cNvSpPr>
          <p:nvPr/>
        </p:nvSpPr>
        <p:spPr bwMode="auto">
          <a:xfrm>
            <a:off x="7427913" y="222885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低地址</a:t>
            </a:r>
          </a:p>
        </p:txBody>
      </p:sp>
      <p:sp>
        <p:nvSpPr>
          <p:cNvPr id="90167" name="Text Box 202"/>
          <p:cNvSpPr txBox="1">
            <a:spLocks noChangeArrowheads="1"/>
          </p:cNvSpPr>
          <p:nvPr/>
        </p:nvSpPr>
        <p:spPr bwMode="auto">
          <a:xfrm>
            <a:off x="7505700" y="527685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高地址</a:t>
            </a:r>
          </a:p>
        </p:txBody>
      </p:sp>
      <p:sp>
        <p:nvSpPr>
          <p:cNvPr id="90168" name="Text Box 203"/>
          <p:cNvSpPr txBox="1">
            <a:spLocks noChangeArrowheads="1"/>
          </p:cNvSpPr>
          <p:nvPr/>
        </p:nvSpPr>
        <p:spPr bwMode="auto">
          <a:xfrm>
            <a:off x="898525" y="5651500"/>
            <a:ext cx="49387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a:solidFill>
                  <a:schemeClr val="tx1"/>
                </a:solidFill>
                <a:latin typeface="Times New Roman" pitchFamily="18" charset="0"/>
              </a:rPr>
              <a:t>段基地址：</a:t>
            </a:r>
            <a:r>
              <a:rPr lang="en-US" altLang="zh-CN" sz="2800">
                <a:solidFill>
                  <a:schemeClr val="tx1"/>
                </a:solidFill>
                <a:latin typeface="Times New Roman" pitchFamily="18" charset="0"/>
              </a:rPr>
              <a:t>B31 ~ B0, </a:t>
            </a:r>
            <a:r>
              <a:rPr lang="zh-CN" altLang="en-US" sz="2800">
                <a:solidFill>
                  <a:schemeClr val="tx1"/>
                </a:solidFill>
                <a:latin typeface="Times New Roman" pitchFamily="18" charset="0"/>
              </a:rPr>
              <a:t>共</a:t>
            </a:r>
            <a:r>
              <a:rPr lang="en-US" altLang="zh-CN" sz="2800">
                <a:solidFill>
                  <a:schemeClr val="tx1"/>
                </a:solidFill>
                <a:latin typeface="Times New Roman" pitchFamily="18" charset="0"/>
              </a:rPr>
              <a:t>32</a:t>
            </a:r>
            <a:r>
              <a:rPr lang="zh-CN" altLang="en-US" sz="2800">
                <a:solidFill>
                  <a:schemeClr val="tx1"/>
                </a:solidFill>
                <a:latin typeface="Times New Roman" pitchFamily="18" charset="0"/>
              </a:rPr>
              <a:t>位；</a:t>
            </a:r>
          </a:p>
          <a:p>
            <a:pPr eaLnBrk="1" hangingPunct="1"/>
            <a:r>
              <a:rPr lang="zh-CN" altLang="en-US" sz="2800">
                <a:solidFill>
                  <a:schemeClr val="tx1"/>
                </a:solidFill>
                <a:latin typeface="Times New Roman" pitchFamily="18" charset="0"/>
              </a:rPr>
              <a:t>段界限：    </a:t>
            </a:r>
            <a:r>
              <a:rPr lang="en-US" altLang="zh-CN" sz="2800">
                <a:solidFill>
                  <a:schemeClr val="tx1"/>
                </a:solidFill>
                <a:latin typeface="Times New Roman" pitchFamily="18" charset="0"/>
              </a:rPr>
              <a:t>L19 ~ L0, </a:t>
            </a:r>
            <a:r>
              <a:rPr lang="zh-CN" altLang="en-US" sz="2800">
                <a:solidFill>
                  <a:schemeClr val="tx1"/>
                </a:solidFill>
                <a:latin typeface="Times New Roman" pitchFamily="18" charset="0"/>
              </a:rPr>
              <a:t>共</a:t>
            </a:r>
            <a:r>
              <a:rPr lang="en-US" altLang="zh-CN" sz="2800">
                <a:solidFill>
                  <a:schemeClr val="tx1"/>
                </a:solidFill>
                <a:latin typeface="Times New Roman" pitchFamily="18" charset="0"/>
              </a:rPr>
              <a:t>20</a:t>
            </a:r>
            <a:r>
              <a:rPr lang="zh-CN" altLang="en-US" sz="2800">
                <a:solidFill>
                  <a:schemeClr val="tx1"/>
                </a:solidFill>
                <a:latin typeface="Times New Roman" pitchFamily="18" charset="0"/>
              </a:rPr>
              <a:t>位</a:t>
            </a:r>
          </a:p>
        </p:txBody>
      </p:sp>
      <p:sp>
        <p:nvSpPr>
          <p:cNvPr id="90170" name="Text Box 205"/>
          <p:cNvSpPr txBox="1">
            <a:spLocks noChangeArrowheads="1"/>
          </p:cNvSpPr>
          <p:nvPr/>
        </p:nvSpPr>
        <p:spPr bwMode="auto">
          <a:xfrm>
            <a:off x="2987675" y="1541463"/>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chemeClr val="tx1"/>
                </a:solidFill>
                <a:latin typeface="Tahoma" pitchFamily="34" charset="0"/>
              </a:rPr>
              <a:t>段的有关信息的描述</a:t>
            </a:r>
          </a:p>
        </p:txBody>
      </p:sp>
      <p:sp>
        <p:nvSpPr>
          <p:cNvPr id="19" name="Text Box 71">
            <a:extLst>
              <a:ext uri="{FF2B5EF4-FFF2-40B4-BE49-F238E27FC236}">
                <a16:creationId xmlns:a16="http://schemas.microsoft.com/office/drawing/2014/main" id="{B9BCEF4A-C242-46E0-A143-98ED2645F9F3}"/>
              </a:ext>
            </a:extLst>
          </p:cNvPr>
          <p:cNvSpPr txBox="1">
            <a:spLocks noChangeArrowheads="1"/>
          </p:cNvSpPr>
          <p:nvPr/>
        </p:nvSpPr>
        <p:spPr bwMode="auto">
          <a:xfrm>
            <a:off x="539750" y="282575"/>
            <a:ext cx="6763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3.6.2 </a:t>
            </a:r>
            <a:r>
              <a:rPr lang="zh-CN" altLang="en-US" sz="3600" b="1" dirty="0">
                <a:solidFill>
                  <a:schemeClr val="bg1"/>
                </a:solidFill>
                <a:latin typeface="Times New Roman" pitchFamily="18" charset="0"/>
              </a:rPr>
              <a:t>保护方式下物理地址的形成</a:t>
            </a:r>
          </a:p>
        </p:txBody>
      </p:sp>
    </p:spTree>
  </p:cSld>
  <p:clrMapOvr>
    <a:masterClrMapping/>
  </p:clrMapOvr>
  <p:transition>
    <p:check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611188" y="1363663"/>
            <a:ext cx="2187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a:solidFill>
                  <a:srgbClr val="FF3300"/>
                </a:solidFill>
                <a:latin typeface="Times New Roman" pitchFamily="18" charset="0"/>
              </a:rPr>
              <a:t>(3) </a:t>
            </a:r>
            <a:r>
              <a:rPr lang="zh-CN" altLang="en-US" sz="2800">
                <a:solidFill>
                  <a:srgbClr val="FF3300"/>
                </a:solidFill>
                <a:latin typeface="Times New Roman" pitchFamily="18" charset="0"/>
              </a:rPr>
              <a:t>描述符表</a:t>
            </a:r>
            <a:r>
              <a:rPr lang="zh-CN" altLang="en-US" sz="2400">
                <a:solidFill>
                  <a:schemeClr val="tx1"/>
                </a:solidFill>
                <a:latin typeface="Times New Roman" pitchFamily="18" charset="0"/>
              </a:rPr>
              <a:t> </a:t>
            </a:r>
          </a:p>
        </p:txBody>
      </p:sp>
      <p:sp>
        <p:nvSpPr>
          <p:cNvPr id="91139" name="Text Box 61"/>
          <p:cNvSpPr txBox="1">
            <a:spLocks noChangeArrowheads="1"/>
          </p:cNvSpPr>
          <p:nvPr/>
        </p:nvSpPr>
        <p:spPr bwMode="auto">
          <a:xfrm>
            <a:off x="3132138" y="1412875"/>
            <a:ext cx="462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chemeClr val="tx1"/>
                </a:solidFill>
              </a:rPr>
              <a:t>描述符的集合 －－ 描述符表</a:t>
            </a:r>
          </a:p>
        </p:txBody>
      </p:sp>
      <p:sp>
        <p:nvSpPr>
          <p:cNvPr id="84030" name="Text Box 62"/>
          <p:cNvSpPr txBox="1">
            <a:spLocks noChangeArrowheads="1"/>
          </p:cNvSpPr>
          <p:nvPr/>
        </p:nvSpPr>
        <p:spPr bwMode="auto">
          <a:xfrm>
            <a:off x="755650" y="1916113"/>
            <a:ext cx="78724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rgbClr val="FF3300"/>
                </a:solidFill>
                <a:latin typeface="Times New Roman" pitchFamily="18" charset="0"/>
              </a:rPr>
              <a:t>局部描述符表：</a:t>
            </a:r>
          </a:p>
          <a:p>
            <a:pPr eaLnBrk="1" hangingPunct="1"/>
            <a:r>
              <a:rPr lang="zh-CN" altLang="en-US" sz="2400" b="1">
                <a:solidFill>
                  <a:schemeClr val="tx1"/>
                </a:solidFill>
                <a:latin typeface="Times New Roman" pitchFamily="18" charset="0"/>
              </a:rPr>
              <a:t>     一个</a:t>
            </a:r>
            <a:r>
              <a:rPr lang="en-US" altLang="zh-CN" sz="2400" b="1">
                <a:solidFill>
                  <a:schemeClr val="tx1"/>
                </a:solidFill>
                <a:latin typeface="Times New Roman" pitchFamily="18" charset="0"/>
              </a:rPr>
              <a:t>LDT</a:t>
            </a:r>
            <a:r>
              <a:rPr lang="zh-CN" altLang="en-US" sz="2400" b="1">
                <a:solidFill>
                  <a:schemeClr val="tx1"/>
                </a:solidFill>
                <a:latin typeface="Times New Roman" pitchFamily="18" charset="0"/>
              </a:rPr>
              <a:t>，是一个</a:t>
            </a:r>
            <a:r>
              <a:rPr lang="zh-CN" altLang="en-US" sz="2400" b="1">
                <a:solidFill>
                  <a:srgbClr val="FF3300"/>
                </a:solidFill>
                <a:latin typeface="Times New Roman" pitchFamily="18" charset="0"/>
              </a:rPr>
              <a:t>系统段</a:t>
            </a:r>
            <a:r>
              <a:rPr lang="zh-CN" altLang="en-US" sz="2400" b="1">
                <a:solidFill>
                  <a:schemeClr val="tx1"/>
                </a:solidFill>
                <a:latin typeface="Times New Roman" pitchFamily="18" charset="0"/>
              </a:rPr>
              <a:t>，最大可为</a:t>
            </a:r>
            <a:r>
              <a:rPr lang="en-US" altLang="zh-CN" sz="2400" b="1">
                <a:solidFill>
                  <a:schemeClr val="tx1"/>
                </a:solidFill>
                <a:latin typeface="Times New Roman" pitchFamily="18" charset="0"/>
              </a:rPr>
              <a:t>64KB,</a:t>
            </a:r>
            <a:r>
              <a:rPr lang="zh-CN" altLang="en-US" sz="2400" b="1">
                <a:solidFill>
                  <a:schemeClr val="tx1"/>
                </a:solidFill>
                <a:latin typeface="Times New Roman" pitchFamily="18" charset="0"/>
              </a:rPr>
              <a:t>最多可存放</a:t>
            </a:r>
            <a:r>
              <a:rPr lang="en-US" altLang="zh-CN" sz="2400" b="1">
                <a:solidFill>
                  <a:schemeClr val="tx1"/>
                </a:solidFill>
                <a:latin typeface="Times New Roman" pitchFamily="18" charset="0"/>
              </a:rPr>
              <a:t>8192</a:t>
            </a:r>
            <a:r>
              <a:rPr lang="zh-CN" altLang="en-US" sz="2400" b="1">
                <a:solidFill>
                  <a:schemeClr val="tx1"/>
                </a:solidFill>
                <a:latin typeface="Times New Roman" pitchFamily="18" charset="0"/>
              </a:rPr>
              <a:t>个描述符。（</a:t>
            </a:r>
            <a:r>
              <a:rPr lang="en-US" altLang="zh-CN" sz="2400" b="1">
                <a:solidFill>
                  <a:schemeClr val="tx1"/>
                </a:solidFill>
                <a:latin typeface="Times New Roman" pitchFamily="18" charset="0"/>
              </a:rPr>
              <a:t>64KByte / 8Byte per Descriptor)</a:t>
            </a:r>
          </a:p>
        </p:txBody>
      </p:sp>
      <p:sp>
        <p:nvSpPr>
          <p:cNvPr id="84065" name="Rectangle 97"/>
          <p:cNvSpPr>
            <a:spLocks noChangeArrowheads="1"/>
          </p:cNvSpPr>
          <p:nvPr/>
        </p:nvSpPr>
        <p:spPr bwMode="auto">
          <a:xfrm>
            <a:off x="468313" y="3644900"/>
            <a:ext cx="1727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tx1"/>
                </a:solidFill>
                <a:latin typeface="Tahoma" pitchFamily="34" charset="0"/>
                <a:ea typeface="宋体" pitchFamily="2" charset="-122"/>
              </a:rPr>
              <a:t>对每一个程序，都建立一个局部描述符表（</a:t>
            </a:r>
            <a:r>
              <a:rPr lang="en-US" altLang="zh-CN" sz="2400" b="1">
                <a:solidFill>
                  <a:schemeClr val="tx1"/>
                </a:solidFill>
                <a:latin typeface="Tahoma" pitchFamily="34" charset="0"/>
                <a:ea typeface="宋体" pitchFamily="2" charset="-122"/>
              </a:rPr>
              <a:t>LDT)</a:t>
            </a:r>
            <a:r>
              <a:rPr lang="zh-CN" altLang="en-US" sz="2000">
                <a:solidFill>
                  <a:schemeClr val="tx1"/>
                </a:solidFill>
                <a:latin typeface="Tahoma" pitchFamily="34" charset="0"/>
                <a:ea typeface="宋体" pitchFamily="2" charset="-122"/>
              </a:rPr>
              <a:t>。</a:t>
            </a:r>
          </a:p>
        </p:txBody>
      </p:sp>
      <p:grpSp>
        <p:nvGrpSpPr>
          <p:cNvPr id="84072" name="Group 104"/>
          <p:cNvGrpSpPr>
            <a:grpSpLocks/>
          </p:cNvGrpSpPr>
          <p:nvPr/>
        </p:nvGrpSpPr>
        <p:grpSpPr bwMode="auto">
          <a:xfrm>
            <a:off x="2339975" y="3357563"/>
            <a:ext cx="6084888" cy="1951037"/>
            <a:chOff x="793" y="2132"/>
            <a:chExt cx="3833" cy="1229"/>
          </a:xfrm>
        </p:grpSpPr>
        <p:sp>
          <p:nvSpPr>
            <p:cNvPr id="91158" name="Rectangle 63"/>
            <p:cNvSpPr>
              <a:spLocks noChangeArrowheads="1"/>
            </p:cNvSpPr>
            <p:nvPr/>
          </p:nvSpPr>
          <p:spPr bwMode="auto">
            <a:xfrm>
              <a:off x="1565" y="2132"/>
              <a:ext cx="1008" cy="11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9" name="Line 64"/>
            <p:cNvSpPr>
              <a:spLocks noChangeShapeType="1"/>
            </p:cNvSpPr>
            <p:nvPr/>
          </p:nvSpPr>
          <p:spPr bwMode="auto">
            <a:xfrm>
              <a:off x="1565" y="2420"/>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0" name="Text Box 65"/>
            <p:cNvSpPr txBox="1">
              <a:spLocks noChangeArrowheads="1"/>
            </p:cNvSpPr>
            <p:nvPr/>
          </p:nvSpPr>
          <p:spPr bwMode="auto">
            <a:xfrm>
              <a:off x="1613" y="2132"/>
              <a:ext cx="9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描述符</a:t>
              </a:r>
              <a:r>
                <a:rPr lang="en-US" altLang="zh-CN" sz="2400" b="1">
                  <a:solidFill>
                    <a:schemeClr val="tx1"/>
                  </a:solidFill>
                  <a:latin typeface="Times New Roman" pitchFamily="18" charset="0"/>
                </a:rPr>
                <a:t>A0</a:t>
              </a:r>
            </a:p>
          </p:txBody>
        </p:sp>
        <p:sp>
          <p:nvSpPr>
            <p:cNvPr id="91161" name="Text Box 66"/>
            <p:cNvSpPr txBox="1">
              <a:spLocks noChangeArrowheads="1"/>
            </p:cNvSpPr>
            <p:nvPr/>
          </p:nvSpPr>
          <p:spPr bwMode="auto">
            <a:xfrm>
              <a:off x="1613" y="2468"/>
              <a:ext cx="9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描述符</a:t>
              </a:r>
              <a:r>
                <a:rPr lang="en-US" altLang="zh-CN" sz="2400" b="1">
                  <a:solidFill>
                    <a:schemeClr val="tx1"/>
                  </a:solidFill>
                  <a:latin typeface="Times New Roman" pitchFamily="18" charset="0"/>
                </a:rPr>
                <a:t>A1</a:t>
              </a:r>
            </a:p>
          </p:txBody>
        </p:sp>
        <p:sp>
          <p:nvSpPr>
            <p:cNvPr id="91162" name="Text Box 67"/>
            <p:cNvSpPr txBox="1">
              <a:spLocks noChangeArrowheads="1"/>
            </p:cNvSpPr>
            <p:nvPr/>
          </p:nvSpPr>
          <p:spPr bwMode="auto">
            <a:xfrm>
              <a:off x="1613" y="2804"/>
              <a:ext cx="9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描述符</a:t>
              </a:r>
              <a:r>
                <a:rPr lang="en-US" altLang="zh-CN" sz="2400" b="1">
                  <a:solidFill>
                    <a:schemeClr val="tx1"/>
                  </a:solidFill>
                  <a:latin typeface="Times New Roman" pitchFamily="18" charset="0"/>
                </a:rPr>
                <a:t>A2</a:t>
              </a:r>
            </a:p>
          </p:txBody>
        </p:sp>
        <p:sp>
          <p:nvSpPr>
            <p:cNvPr id="91163" name="Line 68"/>
            <p:cNvSpPr>
              <a:spLocks noChangeShapeType="1"/>
            </p:cNvSpPr>
            <p:nvPr/>
          </p:nvSpPr>
          <p:spPr bwMode="auto">
            <a:xfrm>
              <a:off x="1565" y="2756"/>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4" name="Line 69"/>
            <p:cNvSpPr>
              <a:spLocks noChangeShapeType="1"/>
            </p:cNvSpPr>
            <p:nvPr/>
          </p:nvSpPr>
          <p:spPr bwMode="auto">
            <a:xfrm>
              <a:off x="1565" y="3092"/>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5" name="Text Box 70"/>
            <p:cNvSpPr txBox="1">
              <a:spLocks noChangeArrowheads="1"/>
            </p:cNvSpPr>
            <p:nvPr/>
          </p:nvSpPr>
          <p:spPr bwMode="auto">
            <a:xfrm>
              <a:off x="793" y="2132"/>
              <a:ext cx="7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rPr>
                <a:t>LDT_A</a:t>
              </a:r>
            </a:p>
          </p:txBody>
        </p:sp>
        <p:sp>
          <p:nvSpPr>
            <p:cNvPr id="91166" name="Line 71"/>
            <p:cNvSpPr>
              <a:spLocks noChangeShapeType="1"/>
            </p:cNvSpPr>
            <p:nvPr/>
          </p:nvSpPr>
          <p:spPr bwMode="auto">
            <a:xfrm flipV="1">
              <a:off x="2562" y="229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67" name="Text Box 72"/>
            <p:cNvSpPr txBox="1">
              <a:spLocks noChangeArrowheads="1"/>
            </p:cNvSpPr>
            <p:nvPr/>
          </p:nvSpPr>
          <p:spPr bwMode="auto">
            <a:xfrm>
              <a:off x="2835" y="2161"/>
              <a:ext cx="17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描述程序</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的代码段</a:t>
              </a:r>
            </a:p>
          </p:txBody>
        </p:sp>
        <p:sp>
          <p:nvSpPr>
            <p:cNvPr id="91168" name="Text Box 74"/>
            <p:cNvSpPr txBox="1">
              <a:spLocks noChangeArrowheads="1"/>
            </p:cNvSpPr>
            <p:nvPr/>
          </p:nvSpPr>
          <p:spPr bwMode="auto">
            <a:xfrm>
              <a:off x="2835" y="2468"/>
              <a:ext cx="17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描述程序</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的数据段</a:t>
              </a:r>
            </a:p>
          </p:txBody>
        </p:sp>
        <p:sp>
          <p:nvSpPr>
            <p:cNvPr id="91169" name="Text Box 76"/>
            <p:cNvSpPr txBox="1">
              <a:spLocks noChangeArrowheads="1"/>
            </p:cNvSpPr>
            <p:nvPr/>
          </p:nvSpPr>
          <p:spPr bwMode="auto">
            <a:xfrm>
              <a:off x="2835" y="2804"/>
              <a:ext cx="17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描述程序</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的堆栈段</a:t>
              </a:r>
            </a:p>
          </p:txBody>
        </p:sp>
        <p:sp>
          <p:nvSpPr>
            <p:cNvPr id="91170" name="Text Box 77"/>
            <p:cNvSpPr txBox="1">
              <a:spLocks noChangeArrowheads="1"/>
            </p:cNvSpPr>
            <p:nvPr/>
          </p:nvSpPr>
          <p:spPr bwMode="auto">
            <a:xfrm>
              <a:off x="2835" y="3073"/>
              <a:ext cx="15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描述程序</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的</a:t>
              </a:r>
              <a:r>
                <a:rPr lang="en-US" altLang="zh-CN" sz="2400" b="1">
                  <a:solidFill>
                    <a:schemeClr val="tx1"/>
                  </a:solidFill>
                  <a:latin typeface="Times New Roman" pitchFamily="18" charset="0"/>
                </a:rPr>
                <a:t>……</a:t>
              </a:r>
            </a:p>
          </p:txBody>
        </p:sp>
        <p:sp>
          <p:nvSpPr>
            <p:cNvPr id="91171" name="Line 98"/>
            <p:cNvSpPr>
              <a:spLocks noChangeShapeType="1"/>
            </p:cNvSpPr>
            <p:nvPr/>
          </p:nvSpPr>
          <p:spPr bwMode="auto">
            <a:xfrm flipV="1">
              <a:off x="2562" y="2614"/>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2" name="Line 99"/>
            <p:cNvSpPr>
              <a:spLocks noChangeShapeType="1"/>
            </p:cNvSpPr>
            <p:nvPr/>
          </p:nvSpPr>
          <p:spPr bwMode="auto">
            <a:xfrm flipV="1">
              <a:off x="2562" y="2931"/>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73" name="Line 100"/>
            <p:cNvSpPr>
              <a:spLocks noChangeShapeType="1"/>
            </p:cNvSpPr>
            <p:nvPr/>
          </p:nvSpPr>
          <p:spPr bwMode="auto">
            <a:xfrm flipV="1">
              <a:off x="2562" y="3203"/>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4073" name="Group 105"/>
          <p:cNvGrpSpPr>
            <a:grpSpLocks/>
          </p:cNvGrpSpPr>
          <p:nvPr/>
        </p:nvGrpSpPr>
        <p:grpSpPr bwMode="auto">
          <a:xfrm>
            <a:off x="2327275" y="5365750"/>
            <a:ext cx="6061075" cy="1447800"/>
            <a:chOff x="797" y="3380"/>
            <a:chExt cx="3818" cy="912"/>
          </a:xfrm>
        </p:grpSpPr>
        <p:sp>
          <p:nvSpPr>
            <p:cNvPr id="91146" name="Rectangle 79"/>
            <p:cNvSpPr>
              <a:spLocks noChangeArrowheads="1"/>
            </p:cNvSpPr>
            <p:nvPr/>
          </p:nvSpPr>
          <p:spPr bwMode="auto">
            <a:xfrm>
              <a:off x="1565" y="3409"/>
              <a:ext cx="1008"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7" name="Line 80"/>
            <p:cNvSpPr>
              <a:spLocks noChangeShapeType="1"/>
            </p:cNvSpPr>
            <p:nvPr/>
          </p:nvSpPr>
          <p:spPr bwMode="auto">
            <a:xfrm>
              <a:off x="1569" y="366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8" name="Text Box 81"/>
            <p:cNvSpPr txBox="1">
              <a:spLocks noChangeArrowheads="1"/>
            </p:cNvSpPr>
            <p:nvPr/>
          </p:nvSpPr>
          <p:spPr bwMode="auto">
            <a:xfrm>
              <a:off x="1617" y="3380"/>
              <a:ext cx="9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描述符</a:t>
              </a:r>
              <a:r>
                <a:rPr lang="en-US" altLang="zh-CN" sz="2400" b="1">
                  <a:solidFill>
                    <a:schemeClr val="tx1"/>
                  </a:solidFill>
                  <a:latin typeface="Times New Roman" pitchFamily="18" charset="0"/>
                </a:rPr>
                <a:t>B0</a:t>
              </a:r>
            </a:p>
          </p:txBody>
        </p:sp>
        <p:sp>
          <p:nvSpPr>
            <p:cNvPr id="91149" name="Text Box 82"/>
            <p:cNvSpPr txBox="1">
              <a:spLocks noChangeArrowheads="1"/>
            </p:cNvSpPr>
            <p:nvPr/>
          </p:nvSpPr>
          <p:spPr bwMode="auto">
            <a:xfrm>
              <a:off x="1617" y="3716"/>
              <a:ext cx="9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描述符</a:t>
              </a:r>
              <a:r>
                <a:rPr lang="en-US" altLang="zh-CN" sz="2400" b="1">
                  <a:solidFill>
                    <a:schemeClr val="tx1"/>
                  </a:solidFill>
                  <a:latin typeface="Times New Roman" pitchFamily="18" charset="0"/>
                </a:rPr>
                <a:t>B1</a:t>
              </a:r>
            </a:p>
          </p:txBody>
        </p:sp>
        <p:sp>
          <p:nvSpPr>
            <p:cNvPr id="91150" name="Line 84"/>
            <p:cNvSpPr>
              <a:spLocks noChangeShapeType="1"/>
            </p:cNvSpPr>
            <p:nvPr/>
          </p:nvSpPr>
          <p:spPr bwMode="auto">
            <a:xfrm>
              <a:off x="1569" y="4004"/>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1" name="Text Box 86"/>
            <p:cNvSpPr txBox="1">
              <a:spLocks noChangeArrowheads="1"/>
            </p:cNvSpPr>
            <p:nvPr/>
          </p:nvSpPr>
          <p:spPr bwMode="auto">
            <a:xfrm>
              <a:off x="797" y="3380"/>
              <a:ext cx="7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rPr>
                <a:t>LDT_B</a:t>
              </a:r>
            </a:p>
          </p:txBody>
        </p:sp>
        <p:sp>
          <p:nvSpPr>
            <p:cNvPr id="91152" name="Text Box 88"/>
            <p:cNvSpPr txBox="1">
              <a:spLocks noChangeArrowheads="1"/>
            </p:cNvSpPr>
            <p:nvPr/>
          </p:nvSpPr>
          <p:spPr bwMode="auto">
            <a:xfrm>
              <a:off x="2835" y="3409"/>
              <a:ext cx="17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描述程序</a:t>
              </a:r>
              <a:r>
                <a:rPr lang="en-US" altLang="zh-CN" sz="2400" b="1">
                  <a:solidFill>
                    <a:schemeClr val="tx1"/>
                  </a:solidFill>
                  <a:latin typeface="Times New Roman" pitchFamily="18" charset="0"/>
                </a:rPr>
                <a:t>B</a:t>
              </a:r>
              <a:r>
                <a:rPr lang="zh-CN" altLang="en-US" sz="2400" b="1">
                  <a:solidFill>
                    <a:schemeClr val="tx1"/>
                  </a:solidFill>
                  <a:latin typeface="Times New Roman" pitchFamily="18" charset="0"/>
                </a:rPr>
                <a:t>的代码段</a:t>
              </a:r>
            </a:p>
          </p:txBody>
        </p:sp>
        <p:sp>
          <p:nvSpPr>
            <p:cNvPr id="91153" name="Text Box 90"/>
            <p:cNvSpPr txBox="1">
              <a:spLocks noChangeArrowheads="1"/>
            </p:cNvSpPr>
            <p:nvPr/>
          </p:nvSpPr>
          <p:spPr bwMode="auto">
            <a:xfrm>
              <a:off x="2835" y="3716"/>
              <a:ext cx="17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描述程序</a:t>
              </a:r>
              <a:r>
                <a:rPr lang="en-US" altLang="zh-CN" sz="2400" b="1">
                  <a:solidFill>
                    <a:schemeClr val="tx1"/>
                  </a:solidFill>
                  <a:latin typeface="Times New Roman" pitchFamily="18" charset="0"/>
                </a:rPr>
                <a:t>B</a:t>
              </a:r>
              <a:r>
                <a:rPr lang="zh-CN" altLang="en-US" sz="2400" b="1">
                  <a:solidFill>
                    <a:schemeClr val="tx1"/>
                  </a:solidFill>
                  <a:latin typeface="Times New Roman" pitchFamily="18" charset="0"/>
                </a:rPr>
                <a:t>的数据段</a:t>
              </a:r>
            </a:p>
          </p:txBody>
        </p:sp>
        <p:sp>
          <p:nvSpPr>
            <p:cNvPr id="91154" name="Text Box 93"/>
            <p:cNvSpPr txBox="1">
              <a:spLocks noChangeArrowheads="1"/>
            </p:cNvSpPr>
            <p:nvPr/>
          </p:nvSpPr>
          <p:spPr bwMode="auto">
            <a:xfrm>
              <a:off x="2835" y="4004"/>
              <a:ext cx="15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描述程序</a:t>
              </a:r>
              <a:r>
                <a:rPr lang="en-US" altLang="zh-CN" sz="2400" b="1">
                  <a:solidFill>
                    <a:schemeClr val="tx1"/>
                  </a:solidFill>
                  <a:latin typeface="Times New Roman" pitchFamily="18" charset="0"/>
                </a:rPr>
                <a:t>B</a:t>
              </a:r>
              <a:r>
                <a:rPr lang="zh-CN" altLang="en-US" sz="2400" b="1">
                  <a:solidFill>
                    <a:schemeClr val="tx1"/>
                  </a:solidFill>
                  <a:latin typeface="Times New Roman" pitchFamily="18" charset="0"/>
                </a:rPr>
                <a:t>的</a:t>
              </a:r>
              <a:r>
                <a:rPr lang="en-US" altLang="zh-CN" sz="2400" b="1">
                  <a:solidFill>
                    <a:schemeClr val="tx1"/>
                  </a:solidFill>
                  <a:latin typeface="Times New Roman" pitchFamily="18" charset="0"/>
                </a:rPr>
                <a:t>……</a:t>
              </a:r>
            </a:p>
          </p:txBody>
        </p:sp>
        <p:sp>
          <p:nvSpPr>
            <p:cNvPr id="91155" name="Line 101"/>
            <p:cNvSpPr>
              <a:spLocks noChangeShapeType="1"/>
            </p:cNvSpPr>
            <p:nvPr/>
          </p:nvSpPr>
          <p:spPr bwMode="auto">
            <a:xfrm flipV="1">
              <a:off x="2562" y="356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6" name="Line 102"/>
            <p:cNvSpPr>
              <a:spLocks noChangeShapeType="1"/>
            </p:cNvSpPr>
            <p:nvPr/>
          </p:nvSpPr>
          <p:spPr bwMode="auto">
            <a:xfrm flipV="1">
              <a:off x="2562" y="3838"/>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7" name="Line 103"/>
            <p:cNvSpPr>
              <a:spLocks noChangeShapeType="1"/>
            </p:cNvSpPr>
            <p:nvPr/>
          </p:nvSpPr>
          <p:spPr bwMode="auto">
            <a:xfrm flipV="1">
              <a:off x="2562" y="4110"/>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4075" name="Rectangle 107"/>
          <p:cNvSpPr>
            <a:spLocks noChangeArrowheads="1"/>
          </p:cNvSpPr>
          <p:nvPr/>
        </p:nvSpPr>
        <p:spPr bwMode="auto">
          <a:xfrm>
            <a:off x="0" y="5661025"/>
            <a:ext cx="34512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FF3300"/>
                </a:solidFill>
                <a:latin typeface="Times New Roman" pitchFamily="18" charset="0"/>
              </a:rPr>
              <a:t>Local Description Table</a:t>
            </a:r>
            <a:r>
              <a:rPr lang="en-US" altLang="zh-CN"/>
              <a:t> </a:t>
            </a:r>
          </a:p>
        </p:txBody>
      </p:sp>
      <p:sp>
        <p:nvSpPr>
          <p:cNvPr id="38" name="Text Box 71">
            <a:extLst>
              <a:ext uri="{FF2B5EF4-FFF2-40B4-BE49-F238E27FC236}">
                <a16:creationId xmlns:a16="http://schemas.microsoft.com/office/drawing/2014/main" id="{9546677D-EF91-4A8E-BBCE-6D857EA1D71D}"/>
              </a:ext>
            </a:extLst>
          </p:cNvPr>
          <p:cNvSpPr txBox="1">
            <a:spLocks noChangeArrowheads="1"/>
          </p:cNvSpPr>
          <p:nvPr/>
        </p:nvSpPr>
        <p:spPr bwMode="auto">
          <a:xfrm>
            <a:off x="539750" y="282575"/>
            <a:ext cx="6763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3.6.2 </a:t>
            </a:r>
            <a:r>
              <a:rPr lang="zh-CN" altLang="en-US" sz="3600" b="1" dirty="0">
                <a:solidFill>
                  <a:schemeClr val="bg1"/>
                </a:solidFill>
                <a:latin typeface="Times New Roman" pitchFamily="18" charset="0"/>
              </a:rPr>
              <a:t>保护方式下物理地址的形成</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072"/>
                                        </p:tgtEl>
                                        <p:attrNameLst>
                                          <p:attrName>style.visibility</p:attrName>
                                        </p:attrNameLst>
                                      </p:cBhvr>
                                      <p:to>
                                        <p:strVal val="visible"/>
                                      </p:to>
                                    </p:set>
                                    <p:animEffect transition="in" filter="blinds(horizontal)">
                                      <p:cBhvr>
                                        <p:cTn id="7" dur="500"/>
                                        <p:tgtEl>
                                          <p:spTgt spid="840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4065"/>
                                        </p:tgtEl>
                                        <p:attrNameLst>
                                          <p:attrName>style.visibility</p:attrName>
                                        </p:attrNameLst>
                                      </p:cBhvr>
                                      <p:to>
                                        <p:strVal val="visible"/>
                                      </p:to>
                                    </p:set>
                                    <p:anim calcmode="lin" valueType="num">
                                      <p:cBhvr additive="base">
                                        <p:cTn id="12" dur="500" fill="hold"/>
                                        <p:tgtEl>
                                          <p:spTgt spid="84065"/>
                                        </p:tgtEl>
                                        <p:attrNameLst>
                                          <p:attrName>ppt_x</p:attrName>
                                        </p:attrNameLst>
                                      </p:cBhvr>
                                      <p:tavLst>
                                        <p:tav tm="0">
                                          <p:val>
                                            <p:strVal val="0-#ppt_w/2"/>
                                          </p:val>
                                        </p:tav>
                                        <p:tav tm="100000">
                                          <p:val>
                                            <p:strVal val="#ppt_x"/>
                                          </p:val>
                                        </p:tav>
                                      </p:tavLst>
                                    </p:anim>
                                    <p:anim calcmode="lin" valueType="num">
                                      <p:cBhvr additive="base">
                                        <p:cTn id="13" dur="500" fill="hold"/>
                                        <p:tgtEl>
                                          <p:spTgt spid="8406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4075"/>
                                        </p:tgtEl>
                                        <p:attrNameLst>
                                          <p:attrName>style.visibility</p:attrName>
                                        </p:attrNameLst>
                                      </p:cBhvr>
                                      <p:to>
                                        <p:strVal val="visible"/>
                                      </p:to>
                                    </p:set>
                                    <p:animEffect transition="in" filter="blinds(horizontal)">
                                      <p:cBhvr>
                                        <p:cTn id="18" dur="500"/>
                                        <p:tgtEl>
                                          <p:spTgt spid="8407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4030"/>
                                        </p:tgtEl>
                                        <p:attrNameLst>
                                          <p:attrName>style.visibility</p:attrName>
                                        </p:attrNameLst>
                                      </p:cBhvr>
                                      <p:to>
                                        <p:strVal val="visible"/>
                                      </p:to>
                                    </p:set>
                                    <p:animEffect transition="in" filter="blinds(horizontal)">
                                      <p:cBhvr>
                                        <p:cTn id="23" dur="500"/>
                                        <p:tgtEl>
                                          <p:spTgt spid="840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84073"/>
                                        </p:tgtEl>
                                        <p:attrNameLst>
                                          <p:attrName>style.visibility</p:attrName>
                                        </p:attrNameLst>
                                      </p:cBhvr>
                                      <p:to>
                                        <p:strVal val="visible"/>
                                      </p:to>
                                    </p:set>
                                    <p:anim calcmode="lin" valueType="num">
                                      <p:cBhvr additive="base">
                                        <p:cTn id="28" dur="500" fill="hold"/>
                                        <p:tgtEl>
                                          <p:spTgt spid="84073"/>
                                        </p:tgtEl>
                                        <p:attrNameLst>
                                          <p:attrName>ppt_x</p:attrName>
                                        </p:attrNameLst>
                                      </p:cBhvr>
                                      <p:tavLst>
                                        <p:tav tm="0">
                                          <p:val>
                                            <p:strVal val="#ppt_x"/>
                                          </p:val>
                                        </p:tav>
                                        <p:tav tm="100000">
                                          <p:val>
                                            <p:strVal val="#ppt_x"/>
                                          </p:val>
                                        </p:tav>
                                      </p:tavLst>
                                    </p:anim>
                                    <p:anim calcmode="lin" valueType="num">
                                      <p:cBhvr additive="base">
                                        <p:cTn id="29" dur="500" fill="hold"/>
                                        <p:tgtEl>
                                          <p:spTgt spid="840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30" grpId="0"/>
      <p:bldP spid="84065" grpId="0"/>
      <p:bldP spid="8407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611188" y="1363663"/>
            <a:ext cx="2187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a:solidFill>
                  <a:srgbClr val="FF3300"/>
                </a:solidFill>
                <a:latin typeface="Times New Roman" pitchFamily="18" charset="0"/>
              </a:rPr>
              <a:t>(3) </a:t>
            </a:r>
            <a:r>
              <a:rPr lang="zh-CN" altLang="en-US" sz="2800">
                <a:solidFill>
                  <a:srgbClr val="FF3300"/>
                </a:solidFill>
                <a:latin typeface="Times New Roman" pitchFamily="18" charset="0"/>
              </a:rPr>
              <a:t>描述符表</a:t>
            </a:r>
            <a:r>
              <a:rPr lang="zh-CN" altLang="en-US" sz="2400">
                <a:solidFill>
                  <a:schemeClr val="tx1"/>
                </a:solidFill>
                <a:latin typeface="Times New Roman" pitchFamily="18" charset="0"/>
              </a:rPr>
              <a:t> </a:t>
            </a:r>
          </a:p>
        </p:txBody>
      </p:sp>
      <p:sp>
        <p:nvSpPr>
          <p:cNvPr id="92163" name="Text Box 5"/>
          <p:cNvSpPr txBox="1">
            <a:spLocks noChangeArrowheads="1"/>
          </p:cNvSpPr>
          <p:nvPr/>
        </p:nvSpPr>
        <p:spPr bwMode="auto">
          <a:xfrm>
            <a:off x="755650" y="2060575"/>
            <a:ext cx="7848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rgbClr val="FF3300"/>
                </a:solidFill>
                <a:latin typeface="Tahoma" pitchFamily="34" charset="0"/>
                <a:ea typeface="宋体" pitchFamily="2" charset="-122"/>
              </a:rPr>
              <a:t>全局描述符表：</a:t>
            </a:r>
            <a:r>
              <a:rPr lang="zh-CN" altLang="en-US" sz="2800" b="1">
                <a:solidFill>
                  <a:schemeClr val="tx1"/>
                </a:solidFill>
                <a:latin typeface="Times New Roman" pitchFamily="18" charset="0"/>
              </a:rPr>
              <a:t>只有一个。</a:t>
            </a:r>
            <a:r>
              <a:rPr lang="en-US" altLang="zh-CN" sz="2800" b="1">
                <a:solidFill>
                  <a:schemeClr val="tx1"/>
                </a:solidFill>
                <a:latin typeface="Times New Roman" pitchFamily="18" charset="0"/>
              </a:rPr>
              <a:t>GDT</a:t>
            </a:r>
            <a:r>
              <a:rPr lang="zh-CN" altLang="en-US" sz="2800" b="1">
                <a:solidFill>
                  <a:schemeClr val="tx1"/>
                </a:solidFill>
                <a:latin typeface="Times New Roman" pitchFamily="18" charset="0"/>
              </a:rPr>
              <a:t>最大可为</a:t>
            </a:r>
            <a:r>
              <a:rPr lang="en-US" altLang="zh-CN" sz="2800" b="1">
                <a:solidFill>
                  <a:schemeClr val="tx1"/>
                </a:solidFill>
                <a:latin typeface="Times New Roman" pitchFamily="18" charset="0"/>
              </a:rPr>
              <a:t>64KB,</a:t>
            </a:r>
          </a:p>
          <a:p>
            <a:pPr eaLnBrk="1" hangingPunct="1"/>
            <a:r>
              <a:rPr lang="en-US" altLang="zh-CN" sz="2800" b="1">
                <a:solidFill>
                  <a:schemeClr val="tx1"/>
                </a:solidFill>
                <a:latin typeface="Times New Roman" pitchFamily="18" charset="0"/>
              </a:rPr>
              <a:t>                            </a:t>
            </a:r>
            <a:r>
              <a:rPr lang="zh-CN" altLang="en-US" sz="2800" b="1">
                <a:solidFill>
                  <a:schemeClr val="tx1"/>
                </a:solidFill>
                <a:latin typeface="Times New Roman" pitchFamily="18" charset="0"/>
              </a:rPr>
              <a:t>存放</a:t>
            </a:r>
            <a:r>
              <a:rPr lang="en-US" altLang="zh-CN" sz="2800" b="1">
                <a:solidFill>
                  <a:schemeClr val="tx1"/>
                </a:solidFill>
                <a:latin typeface="Times New Roman" pitchFamily="18" charset="0"/>
              </a:rPr>
              <a:t>8192</a:t>
            </a:r>
            <a:r>
              <a:rPr lang="zh-CN" altLang="en-US" sz="2800" b="1">
                <a:solidFill>
                  <a:schemeClr val="tx1"/>
                </a:solidFill>
                <a:latin typeface="Times New Roman" pitchFamily="18" charset="0"/>
              </a:rPr>
              <a:t>个描述符。包括：</a:t>
            </a:r>
          </a:p>
          <a:p>
            <a:pPr eaLnBrk="1" hangingPunct="1">
              <a:buFont typeface="Wingdings" pitchFamily="2" charset="2"/>
              <a:buChar char="Ø"/>
            </a:pPr>
            <a:r>
              <a:rPr lang="zh-CN" altLang="en-US" sz="2800" b="1">
                <a:solidFill>
                  <a:schemeClr val="tx1"/>
                </a:solidFill>
                <a:latin typeface="Times New Roman" pitchFamily="18" charset="0"/>
              </a:rPr>
              <a:t> 操作系统所使用的段的描述符；</a:t>
            </a:r>
          </a:p>
          <a:p>
            <a:pPr eaLnBrk="1" hangingPunct="1">
              <a:buFont typeface="Wingdings" pitchFamily="2" charset="2"/>
              <a:buChar char="Ø"/>
            </a:pPr>
            <a:r>
              <a:rPr lang="zh-CN" altLang="en-US" sz="2800" b="1">
                <a:solidFill>
                  <a:schemeClr val="tx1"/>
                </a:solidFill>
                <a:latin typeface="Times New Roman" pitchFamily="18" charset="0"/>
              </a:rPr>
              <a:t> 各个</a:t>
            </a:r>
            <a:r>
              <a:rPr lang="en-US" altLang="zh-CN" sz="2800" b="1">
                <a:solidFill>
                  <a:schemeClr val="tx1"/>
                </a:solidFill>
                <a:latin typeface="Times New Roman" pitchFamily="18" charset="0"/>
              </a:rPr>
              <a:t>LDT</a:t>
            </a:r>
            <a:r>
              <a:rPr lang="zh-CN" altLang="en-US" sz="2800" b="1">
                <a:solidFill>
                  <a:schemeClr val="tx1"/>
                </a:solidFill>
                <a:latin typeface="Times New Roman" pitchFamily="18" charset="0"/>
              </a:rPr>
              <a:t>段的描述</a:t>
            </a:r>
          </a:p>
        </p:txBody>
      </p:sp>
      <p:grpSp>
        <p:nvGrpSpPr>
          <p:cNvPr id="92164" name="Group 38"/>
          <p:cNvGrpSpPr>
            <a:grpSpLocks/>
          </p:cNvGrpSpPr>
          <p:nvPr/>
        </p:nvGrpSpPr>
        <p:grpSpPr bwMode="auto">
          <a:xfrm>
            <a:off x="755650" y="4005263"/>
            <a:ext cx="7219950" cy="2514600"/>
            <a:chOff x="476" y="2481"/>
            <a:chExt cx="4548" cy="1584"/>
          </a:xfrm>
        </p:grpSpPr>
        <p:sp>
          <p:nvSpPr>
            <p:cNvPr id="92166" name="Rectangle 6"/>
            <p:cNvSpPr>
              <a:spLocks noChangeArrowheads="1"/>
            </p:cNvSpPr>
            <p:nvPr/>
          </p:nvSpPr>
          <p:spPr bwMode="auto">
            <a:xfrm>
              <a:off x="1100" y="2481"/>
              <a:ext cx="1680" cy="15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67" name="Line 7"/>
            <p:cNvSpPr>
              <a:spLocks noChangeShapeType="1"/>
            </p:cNvSpPr>
            <p:nvPr/>
          </p:nvSpPr>
          <p:spPr bwMode="auto">
            <a:xfrm>
              <a:off x="1100" y="2811"/>
              <a:ext cx="1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8" name="Text Box 8"/>
            <p:cNvSpPr txBox="1">
              <a:spLocks noChangeArrowheads="1"/>
            </p:cNvSpPr>
            <p:nvPr/>
          </p:nvSpPr>
          <p:spPr bwMode="auto">
            <a:xfrm>
              <a:off x="1196" y="2523"/>
              <a:ext cx="15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rPr>
                <a:t>OS</a:t>
              </a:r>
              <a:r>
                <a:rPr lang="zh-CN" altLang="en-US" sz="2400" b="1">
                  <a:solidFill>
                    <a:schemeClr val="tx1"/>
                  </a:solidFill>
                  <a:latin typeface="Times New Roman" pitchFamily="18" charset="0"/>
                </a:rPr>
                <a:t>代码段描述符</a:t>
              </a:r>
            </a:p>
          </p:txBody>
        </p:sp>
        <p:sp>
          <p:nvSpPr>
            <p:cNvPr id="92169" name="Text Box 9"/>
            <p:cNvSpPr txBox="1">
              <a:spLocks noChangeArrowheads="1"/>
            </p:cNvSpPr>
            <p:nvPr/>
          </p:nvSpPr>
          <p:spPr bwMode="auto">
            <a:xfrm>
              <a:off x="1196" y="2859"/>
              <a:ext cx="15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rPr>
                <a:t>OS</a:t>
              </a:r>
              <a:r>
                <a:rPr lang="zh-CN" altLang="en-US" sz="2400" b="1">
                  <a:solidFill>
                    <a:schemeClr val="tx1"/>
                  </a:solidFill>
                  <a:latin typeface="Times New Roman" pitchFamily="18" charset="0"/>
                </a:rPr>
                <a:t>数据段描述符</a:t>
              </a:r>
            </a:p>
          </p:txBody>
        </p:sp>
        <p:sp>
          <p:nvSpPr>
            <p:cNvPr id="92170" name="Text Box 10"/>
            <p:cNvSpPr txBox="1">
              <a:spLocks noChangeArrowheads="1"/>
            </p:cNvSpPr>
            <p:nvPr/>
          </p:nvSpPr>
          <p:spPr bwMode="auto">
            <a:xfrm>
              <a:off x="1196" y="3195"/>
              <a:ext cx="15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rPr>
                <a:t>OS</a:t>
              </a:r>
              <a:r>
                <a:rPr lang="zh-CN" altLang="en-US" sz="2400" b="1">
                  <a:solidFill>
                    <a:schemeClr val="tx1"/>
                  </a:solidFill>
                  <a:latin typeface="Times New Roman" pitchFamily="18" charset="0"/>
                </a:rPr>
                <a:t>堆栈段描述符</a:t>
              </a:r>
            </a:p>
          </p:txBody>
        </p:sp>
        <p:sp>
          <p:nvSpPr>
            <p:cNvPr id="92171" name="Line 11"/>
            <p:cNvSpPr>
              <a:spLocks noChangeShapeType="1"/>
            </p:cNvSpPr>
            <p:nvPr/>
          </p:nvSpPr>
          <p:spPr bwMode="auto">
            <a:xfrm>
              <a:off x="1100" y="3147"/>
              <a:ext cx="1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72" name="Line 12"/>
            <p:cNvSpPr>
              <a:spLocks noChangeShapeType="1"/>
            </p:cNvSpPr>
            <p:nvPr/>
          </p:nvSpPr>
          <p:spPr bwMode="auto">
            <a:xfrm>
              <a:off x="1100" y="3483"/>
              <a:ext cx="1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73" name="Text Box 13"/>
            <p:cNvSpPr txBox="1">
              <a:spLocks noChangeArrowheads="1"/>
            </p:cNvSpPr>
            <p:nvPr/>
          </p:nvSpPr>
          <p:spPr bwMode="auto">
            <a:xfrm>
              <a:off x="476" y="2523"/>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rPr>
                <a:t>GDT</a:t>
              </a:r>
            </a:p>
          </p:txBody>
        </p:sp>
        <p:sp>
          <p:nvSpPr>
            <p:cNvPr id="92174" name="Line 14"/>
            <p:cNvSpPr>
              <a:spLocks noChangeShapeType="1"/>
            </p:cNvSpPr>
            <p:nvPr/>
          </p:nvSpPr>
          <p:spPr bwMode="auto">
            <a:xfrm>
              <a:off x="2732" y="2715"/>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75" name="Text Box 15"/>
            <p:cNvSpPr txBox="1">
              <a:spLocks noChangeArrowheads="1"/>
            </p:cNvSpPr>
            <p:nvPr/>
          </p:nvSpPr>
          <p:spPr bwMode="auto">
            <a:xfrm>
              <a:off x="3490" y="2552"/>
              <a:ext cx="15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a:t>
              </a:r>
              <a:r>
                <a:rPr lang="en-US" altLang="zh-CN" sz="2400" b="1">
                  <a:solidFill>
                    <a:schemeClr val="tx1"/>
                  </a:solidFill>
                  <a:latin typeface="Times New Roman" pitchFamily="18" charset="0"/>
                </a:rPr>
                <a:t>OS</a:t>
              </a:r>
              <a:r>
                <a:rPr lang="zh-CN" altLang="en-US" sz="2400" b="1">
                  <a:solidFill>
                    <a:schemeClr val="tx1"/>
                  </a:solidFill>
                  <a:latin typeface="Times New Roman" pitchFamily="18" charset="0"/>
                </a:rPr>
                <a:t>的代码段</a:t>
              </a:r>
            </a:p>
          </p:txBody>
        </p:sp>
        <p:sp>
          <p:nvSpPr>
            <p:cNvPr id="92176" name="Line 16"/>
            <p:cNvSpPr>
              <a:spLocks noChangeShapeType="1"/>
            </p:cNvSpPr>
            <p:nvPr/>
          </p:nvSpPr>
          <p:spPr bwMode="auto">
            <a:xfrm>
              <a:off x="2732" y="3003"/>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77" name="Text Box 17"/>
            <p:cNvSpPr txBox="1">
              <a:spLocks noChangeArrowheads="1"/>
            </p:cNvSpPr>
            <p:nvPr/>
          </p:nvSpPr>
          <p:spPr bwMode="auto">
            <a:xfrm>
              <a:off x="3500" y="2859"/>
              <a:ext cx="15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a:t>
              </a:r>
              <a:r>
                <a:rPr lang="en-US" altLang="zh-CN" sz="2400" b="1">
                  <a:solidFill>
                    <a:schemeClr val="tx1"/>
                  </a:solidFill>
                  <a:latin typeface="Times New Roman" pitchFamily="18" charset="0"/>
                </a:rPr>
                <a:t>OS</a:t>
              </a:r>
              <a:r>
                <a:rPr lang="zh-CN" altLang="en-US" sz="2400" b="1">
                  <a:solidFill>
                    <a:schemeClr val="tx1"/>
                  </a:solidFill>
                  <a:latin typeface="Times New Roman" pitchFamily="18" charset="0"/>
                </a:rPr>
                <a:t>的数据段</a:t>
              </a:r>
            </a:p>
          </p:txBody>
        </p:sp>
        <p:sp>
          <p:nvSpPr>
            <p:cNvPr id="92178" name="Line 18"/>
            <p:cNvSpPr>
              <a:spLocks noChangeShapeType="1"/>
            </p:cNvSpPr>
            <p:nvPr/>
          </p:nvSpPr>
          <p:spPr bwMode="auto">
            <a:xfrm>
              <a:off x="2732" y="3339"/>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79" name="Text Box 19"/>
            <p:cNvSpPr txBox="1">
              <a:spLocks noChangeArrowheads="1"/>
            </p:cNvSpPr>
            <p:nvPr/>
          </p:nvSpPr>
          <p:spPr bwMode="auto">
            <a:xfrm>
              <a:off x="3500" y="3195"/>
              <a:ext cx="15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a:t>
              </a:r>
              <a:r>
                <a:rPr lang="en-US" altLang="zh-CN" sz="2400" b="1">
                  <a:solidFill>
                    <a:schemeClr val="tx1"/>
                  </a:solidFill>
                  <a:latin typeface="Times New Roman" pitchFamily="18" charset="0"/>
                </a:rPr>
                <a:t>OS</a:t>
              </a:r>
              <a:r>
                <a:rPr lang="zh-CN" altLang="en-US" sz="2400" b="1">
                  <a:solidFill>
                    <a:schemeClr val="tx1"/>
                  </a:solidFill>
                  <a:latin typeface="Times New Roman" pitchFamily="18" charset="0"/>
                </a:rPr>
                <a:t>的堆栈段</a:t>
              </a:r>
            </a:p>
          </p:txBody>
        </p:sp>
        <p:sp>
          <p:nvSpPr>
            <p:cNvPr id="92180" name="Text Box 20"/>
            <p:cNvSpPr txBox="1">
              <a:spLocks noChangeArrowheads="1"/>
            </p:cNvSpPr>
            <p:nvPr/>
          </p:nvSpPr>
          <p:spPr bwMode="auto">
            <a:xfrm>
              <a:off x="3538" y="3483"/>
              <a:ext cx="1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描述</a:t>
              </a:r>
              <a:r>
                <a:rPr lang="en-US" altLang="zh-CN" sz="2400" b="1">
                  <a:solidFill>
                    <a:schemeClr val="tx1"/>
                  </a:solidFill>
                  <a:latin typeface="Times New Roman" pitchFamily="18" charset="0"/>
                </a:rPr>
                <a:t>LDT_A</a:t>
              </a:r>
              <a:r>
                <a:rPr lang="zh-CN" altLang="en-US" sz="2400" b="1">
                  <a:solidFill>
                    <a:schemeClr val="tx1"/>
                  </a:solidFill>
                  <a:latin typeface="Times New Roman" pitchFamily="18" charset="0"/>
                </a:rPr>
                <a:t>段</a:t>
              </a:r>
            </a:p>
          </p:txBody>
        </p:sp>
        <p:sp>
          <p:nvSpPr>
            <p:cNvPr id="92181" name="Line 21"/>
            <p:cNvSpPr>
              <a:spLocks noChangeShapeType="1"/>
            </p:cNvSpPr>
            <p:nvPr/>
          </p:nvSpPr>
          <p:spPr bwMode="auto">
            <a:xfrm>
              <a:off x="2684" y="3627"/>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82" name="Line 34"/>
            <p:cNvSpPr>
              <a:spLocks noChangeShapeType="1"/>
            </p:cNvSpPr>
            <p:nvPr/>
          </p:nvSpPr>
          <p:spPr bwMode="auto">
            <a:xfrm>
              <a:off x="1100" y="3771"/>
              <a:ext cx="1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83" name="Text Box 35"/>
            <p:cNvSpPr txBox="1">
              <a:spLocks noChangeArrowheads="1"/>
            </p:cNvSpPr>
            <p:nvPr/>
          </p:nvSpPr>
          <p:spPr bwMode="auto">
            <a:xfrm>
              <a:off x="1292" y="3483"/>
              <a:ext cx="14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a:solidFill>
                    <a:schemeClr val="tx1"/>
                  </a:solidFill>
                  <a:latin typeface="Times New Roman" pitchFamily="18" charset="0"/>
                </a:rPr>
                <a:t>LDT_A</a:t>
              </a:r>
              <a:r>
                <a:rPr lang="zh-CN" altLang="en-US" sz="2000" b="1">
                  <a:solidFill>
                    <a:schemeClr val="tx1"/>
                  </a:solidFill>
                  <a:latin typeface="Times New Roman" pitchFamily="18" charset="0"/>
                </a:rPr>
                <a:t>段的描述符</a:t>
              </a:r>
            </a:p>
          </p:txBody>
        </p:sp>
        <p:sp>
          <p:nvSpPr>
            <p:cNvPr id="92184" name="Text Box 36"/>
            <p:cNvSpPr txBox="1">
              <a:spLocks noChangeArrowheads="1"/>
            </p:cNvSpPr>
            <p:nvPr/>
          </p:nvSpPr>
          <p:spPr bwMode="auto">
            <a:xfrm>
              <a:off x="1292" y="3809"/>
              <a:ext cx="14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a:solidFill>
                    <a:schemeClr val="tx1"/>
                  </a:solidFill>
                  <a:latin typeface="Times New Roman" pitchFamily="18" charset="0"/>
                </a:rPr>
                <a:t>LDT_B</a:t>
              </a:r>
              <a:r>
                <a:rPr lang="zh-CN" altLang="en-US" sz="2000" b="1">
                  <a:solidFill>
                    <a:schemeClr val="tx1"/>
                  </a:solidFill>
                  <a:latin typeface="Times New Roman" pitchFamily="18" charset="0"/>
                </a:rPr>
                <a:t>段的描述符</a:t>
              </a:r>
            </a:p>
          </p:txBody>
        </p:sp>
      </p:grpSp>
      <p:sp>
        <p:nvSpPr>
          <p:cNvPr id="25" name="Text Box 71">
            <a:extLst>
              <a:ext uri="{FF2B5EF4-FFF2-40B4-BE49-F238E27FC236}">
                <a16:creationId xmlns:a16="http://schemas.microsoft.com/office/drawing/2014/main" id="{214C8516-92B1-442D-91ED-372413088FB9}"/>
              </a:ext>
            </a:extLst>
          </p:cNvPr>
          <p:cNvSpPr txBox="1">
            <a:spLocks noChangeArrowheads="1"/>
          </p:cNvSpPr>
          <p:nvPr/>
        </p:nvSpPr>
        <p:spPr bwMode="auto">
          <a:xfrm>
            <a:off x="539750" y="282575"/>
            <a:ext cx="6763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3.6.2 </a:t>
            </a:r>
            <a:r>
              <a:rPr lang="zh-CN" altLang="en-US" sz="3600" b="1" dirty="0">
                <a:solidFill>
                  <a:schemeClr val="bg1"/>
                </a:solidFill>
                <a:latin typeface="Times New Roman" pitchFamily="18" charset="0"/>
              </a:rPr>
              <a:t>保护方式下物理地址的形成</a:t>
            </a:r>
          </a:p>
        </p:txBody>
      </p:sp>
    </p:spTree>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457200" y="5181600"/>
            <a:ext cx="177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程序</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的段</a:t>
            </a:r>
            <a:r>
              <a:rPr lang="en-US" altLang="zh-CN" sz="2400" b="1">
                <a:solidFill>
                  <a:schemeClr val="tx1"/>
                </a:solidFill>
                <a:latin typeface="Times New Roman" pitchFamily="18" charset="0"/>
              </a:rPr>
              <a:t>1</a:t>
            </a:r>
          </a:p>
        </p:txBody>
      </p:sp>
      <p:sp>
        <p:nvSpPr>
          <p:cNvPr id="93187" name="Text Box 3"/>
          <p:cNvSpPr txBox="1">
            <a:spLocks noChangeArrowheads="1"/>
          </p:cNvSpPr>
          <p:nvPr/>
        </p:nvSpPr>
        <p:spPr bwMode="auto">
          <a:xfrm>
            <a:off x="2430463" y="5257800"/>
            <a:ext cx="177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程序</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的段</a:t>
            </a:r>
            <a:r>
              <a:rPr lang="en-US" altLang="zh-CN" sz="2400" b="1">
                <a:solidFill>
                  <a:schemeClr val="tx1"/>
                </a:solidFill>
                <a:latin typeface="Times New Roman" pitchFamily="18" charset="0"/>
              </a:rPr>
              <a:t>2</a:t>
            </a:r>
          </a:p>
        </p:txBody>
      </p:sp>
      <p:sp>
        <p:nvSpPr>
          <p:cNvPr id="93188" name="Text Box 4"/>
          <p:cNvSpPr txBox="1">
            <a:spLocks noChangeArrowheads="1"/>
          </p:cNvSpPr>
          <p:nvPr/>
        </p:nvSpPr>
        <p:spPr bwMode="auto">
          <a:xfrm>
            <a:off x="4259263" y="5257800"/>
            <a:ext cx="177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程序</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的段</a:t>
            </a:r>
            <a:r>
              <a:rPr lang="en-US" altLang="zh-CN" sz="2400" b="1">
                <a:solidFill>
                  <a:schemeClr val="tx1"/>
                </a:solidFill>
                <a:latin typeface="Times New Roman" pitchFamily="18" charset="0"/>
              </a:rPr>
              <a:t>3</a:t>
            </a:r>
          </a:p>
        </p:txBody>
      </p:sp>
      <p:sp>
        <p:nvSpPr>
          <p:cNvPr id="93189" name="Text Box 5"/>
          <p:cNvSpPr txBox="1">
            <a:spLocks noChangeArrowheads="1"/>
          </p:cNvSpPr>
          <p:nvPr/>
        </p:nvSpPr>
        <p:spPr bwMode="auto">
          <a:xfrm>
            <a:off x="1295400" y="4008438"/>
            <a:ext cx="25384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程序</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的描述符段</a:t>
            </a:r>
          </a:p>
          <a:p>
            <a:pPr eaLnBrk="1" hangingPunct="1"/>
            <a:r>
              <a:rPr lang="en-US" altLang="zh-CN" sz="2400" b="1">
                <a:solidFill>
                  <a:schemeClr val="tx1"/>
                </a:solidFill>
                <a:latin typeface="Times New Roman" pitchFamily="18" charset="0"/>
              </a:rPr>
              <a:t>(LDT)</a:t>
            </a:r>
          </a:p>
        </p:txBody>
      </p:sp>
      <p:sp>
        <p:nvSpPr>
          <p:cNvPr id="93190" name="Text Box 6"/>
          <p:cNvSpPr txBox="1">
            <a:spLocks noChangeArrowheads="1"/>
          </p:cNvSpPr>
          <p:nvPr/>
        </p:nvSpPr>
        <p:spPr bwMode="auto">
          <a:xfrm>
            <a:off x="6242050" y="4114800"/>
            <a:ext cx="12255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程序</a:t>
            </a:r>
            <a:r>
              <a:rPr lang="en-US" altLang="zh-CN" sz="2400" b="1">
                <a:solidFill>
                  <a:schemeClr val="tx1"/>
                </a:solidFill>
                <a:latin typeface="Times New Roman" pitchFamily="18" charset="0"/>
              </a:rPr>
              <a:t>B</a:t>
            </a:r>
            <a:r>
              <a:rPr lang="zh-CN" altLang="en-US" sz="2400" b="1">
                <a:solidFill>
                  <a:schemeClr val="tx1"/>
                </a:solidFill>
                <a:latin typeface="Times New Roman" pitchFamily="18" charset="0"/>
              </a:rPr>
              <a:t>的描述符段</a:t>
            </a:r>
          </a:p>
          <a:p>
            <a:pPr eaLnBrk="1" hangingPunct="1"/>
            <a:r>
              <a:rPr lang="en-US" altLang="zh-CN" sz="2400" b="1">
                <a:solidFill>
                  <a:schemeClr val="tx1"/>
                </a:solidFill>
                <a:latin typeface="Times New Roman" pitchFamily="18" charset="0"/>
              </a:rPr>
              <a:t>(LDT)</a:t>
            </a:r>
          </a:p>
        </p:txBody>
      </p:sp>
      <p:sp>
        <p:nvSpPr>
          <p:cNvPr id="93191" name="Text Box 7"/>
          <p:cNvSpPr txBox="1">
            <a:spLocks noChangeArrowheads="1"/>
          </p:cNvSpPr>
          <p:nvPr/>
        </p:nvSpPr>
        <p:spPr bwMode="auto">
          <a:xfrm>
            <a:off x="3779838" y="1828800"/>
            <a:ext cx="12049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全局描述符表</a:t>
            </a:r>
          </a:p>
        </p:txBody>
      </p:sp>
      <p:sp>
        <p:nvSpPr>
          <p:cNvPr id="93192" name="Rectangle 8"/>
          <p:cNvSpPr>
            <a:spLocks noChangeArrowheads="1"/>
          </p:cNvSpPr>
          <p:nvPr/>
        </p:nvSpPr>
        <p:spPr bwMode="auto">
          <a:xfrm>
            <a:off x="5121275" y="1828800"/>
            <a:ext cx="1219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3" name="Rectangle 15"/>
          <p:cNvSpPr>
            <a:spLocks noChangeArrowheads="1"/>
          </p:cNvSpPr>
          <p:nvPr/>
        </p:nvSpPr>
        <p:spPr bwMode="auto">
          <a:xfrm>
            <a:off x="5105400" y="1143000"/>
            <a:ext cx="1219200" cy="68580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4" name="Rectangle 16"/>
          <p:cNvSpPr>
            <a:spLocks noChangeArrowheads="1"/>
          </p:cNvSpPr>
          <p:nvPr/>
        </p:nvSpPr>
        <p:spPr bwMode="auto">
          <a:xfrm>
            <a:off x="5105400" y="2895600"/>
            <a:ext cx="1219200" cy="685800"/>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5" name="Text Box 18"/>
          <p:cNvSpPr txBox="1">
            <a:spLocks noChangeArrowheads="1"/>
          </p:cNvSpPr>
          <p:nvPr/>
        </p:nvSpPr>
        <p:spPr bwMode="auto">
          <a:xfrm>
            <a:off x="7680325" y="29495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内存</a:t>
            </a:r>
          </a:p>
        </p:txBody>
      </p:sp>
      <p:sp>
        <p:nvSpPr>
          <p:cNvPr id="93196" name="Line 19"/>
          <p:cNvSpPr>
            <a:spLocks noChangeShapeType="1"/>
          </p:cNvSpPr>
          <p:nvPr/>
        </p:nvSpPr>
        <p:spPr bwMode="auto">
          <a:xfrm flipH="1">
            <a:off x="6324600" y="32004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7" name="Line 21"/>
          <p:cNvSpPr>
            <a:spLocks noChangeShapeType="1"/>
          </p:cNvSpPr>
          <p:nvPr/>
        </p:nvSpPr>
        <p:spPr bwMode="auto">
          <a:xfrm>
            <a:off x="5105400" y="27432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8" name="Line 22"/>
          <p:cNvSpPr>
            <a:spLocks noChangeShapeType="1"/>
          </p:cNvSpPr>
          <p:nvPr/>
        </p:nvSpPr>
        <p:spPr bwMode="auto">
          <a:xfrm flipH="1">
            <a:off x="3810000" y="2590800"/>
            <a:ext cx="16002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9" name="Line 23"/>
          <p:cNvSpPr>
            <a:spLocks noChangeShapeType="1"/>
          </p:cNvSpPr>
          <p:nvPr/>
        </p:nvSpPr>
        <p:spPr bwMode="auto">
          <a:xfrm>
            <a:off x="6172200" y="28194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0" name="Line 24"/>
          <p:cNvSpPr>
            <a:spLocks noChangeShapeType="1"/>
          </p:cNvSpPr>
          <p:nvPr/>
        </p:nvSpPr>
        <p:spPr bwMode="auto">
          <a:xfrm>
            <a:off x="7010400" y="2819400"/>
            <a:ext cx="8382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1" name="Rectangle 25"/>
          <p:cNvSpPr>
            <a:spLocks noChangeArrowheads="1"/>
          </p:cNvSpPr>
          <p:nvPr/>
        </p:nvSpPr>
        <p:spPr bwMode="auto">
          <a:xfrm>
            <a:off x="3810000" y="4038600"/>
            <a:ext cx="838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02" name="Line 26"/>
          <p:cNvSpPr>
            <a:spLocks noChangeShapeType="1"/>
          </p:cNvSpPr>
          <p:nvPr/>
        </p:nvSpPr>
        <p:spPr bwMode="auto">
          <a:xfrm flipH="1">
            <a:off x="1981200" y="4495800"/>
            <a:ext cx="1905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3" name="Line 27"/>
          <p:cNvSpPr>
            <a:spLocks noChangeShapeType="1"/>
          </p:cNvSpPr>
          <p:nvPr/>
        </p:nvSpPr>
        <p:spPr bwMode="auto">
          <a:xfrm flipH="1">
            <a:off x="3352800" y="4724400"/>
            <a:ext cx="533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4" name="Line 28"/>
          <p:cNvSpPr>
            <a:spLocks noChangeShapeType="1"/>
          </p:cNvSpPr>
          <p:nvPr/>
        </p:nvSpPr>
        <p:spPr bwMode="auto">
          <a:xfrm>
            <a:off x="4343400" y="50292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5" name="Line 29"/>
          <p:cNvSpPr>
            <a:spLocks noChangeShapeType="1"/>
          </p:cNvSpPr>
          <p:nvPr/>
        </p:nvSpPr>
        <p:spPr bwMode="auto">
          <a:xfrm>
            <a:off x="3810000" y="4648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6" name="Line 30"/>
          <p:cNvSpPr>
            <a:spLocks noChangeShapeType="1"/>
          </p:cNvSpPr>
          <p:nvPr/>
        </p:nvSpPr>
        <p:spPr bwMode="auto">
          <a:xfrm>
            <a:off x="3810000" y="49530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7" name="Text Box 50"/>
          <p:cNvSpPr txBox="1">
            <a:spLocks noChangeArrowheads="1"/>
          </p:cNvSpPr>
          <p:nvPr/>
        </p:nvSpPr>
        <p:spPr bwMode="auto">
          <a:xfrm>
            <a:off x="598488" y="1557338"/>
            <a:ext cx="26781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rgbClr val="FF3300"/>
                </a:solidFill>
                <a:latin typeface="Times New Roman" pitchFamily="18" charset="0"/>
              </a:rPr>
              <a:t>全局描述符表，局部描述符表，</a:t>
            </a:r>
          </a:p>
          <a:p>
            <a:pPr eaLnBrk="1" hangingPunct="1"/>
            <a:r>
              <a:rPr lang="zh-CN" altLang="en-US" sz="2800" b="1">
                <a:solidFill>
                  <a:srgbClr val="FF3300"/>
                </a:solidFill>
                <a:latin typeface="Times New Roman" pitchFamily="18" charset="0"/>
              </a:rPr>
              <a:t>程序段</a:t>
            </a:r>
          </a:p>
          <a:p>
            <a:pPr eaLnBrk="1" hangingPunct="1"/>
            <a:r>
              <a:rPr lang="zh-CN" altLang="en-US" sz="2800" b="1">
                <a:solidFill>
                  <a:srgbClr val="FF3300"/>
                </a:solidFill>
                <a:latin typeface="Times New Roman" pitchFamily="18" charset="0"/>
              </a:rPr>
              <a:t>之间的关系：</a:t>
            </a:r>
          </a:p>
        </p:txBody>
      </p:sp>
      <p:sp>
        <p:nvSpPr>
          <p:cNvPr id="93208" name="Line 55"/>
          <p:cNvSpPr>
            <a:spLocks noChangeShapeType="1"/>
          </p:cNvSpPr>
          <p:nvPr/>
        </p:nvSpPr>
        <p:spPr bwMode="auto">
          <a:xfrm>
            <a:off x="3810000" y="4267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3209" name="Group 88"/>
          <p:cNvGrpSpPr>
            <a:grpSpLocks/>
          </p:cNvGrpSpPr>
          <p:nvPr/>
        </p:nvGrpSpPr>
        <p:grpSpPr bwMode="auto">
          <a:xfrm>
            <a:off x="7239000" y="4191000"/>
            <a:ext cx="762000" cy="1066800"/>
            <a:chOff x="4992" y="2544"/>
            <a:chExt cx="480" cy="672"/>
          </a:xfrm>
        </p:grpSpPr>
        <p:sp>
          <p:nvSpPr>
            <p:cNvPr id="93237" name="Rectangle 52"/>
            <p:cNvSpPr>
              <a:spLocks noChangeArrowheads="1"/>
            </p:cNvSpPr>
            <p:nvPr/>
          </p:nvSpPr>
          <p:spPr bwMode="auto">
            <a:xfrm>
              <a:off x="4992" y="2544"/>
              <a:ext cx="480"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8" name="Line 53"/>
            <p:cNvSpPr>
              <a:spLocks noChangeShapeType="1"/>
            </p:cNvSpPr>
            <p:nvPr/>
          </p:nvSpPr>
          <p:spPr bwMode="auto">
            <a:xfrm>
              <a:off x="4992" y="273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9" name="Line 54"/>
            <p:cNvSpPr>
              <a:spLocks noChangeShapeType="1"/>
            </p:cNvSpPr>
            <p:nvPr/>
          </p:nvSpPr>
          <p:spPr bwMode="auto">
            <a:xfrm>
              <a:off x="4992" y="292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40" name="Line 56"/>
            <p:cNvSpPr>
              <a:spLocks noChangeShapeType="1"/>
            </p:cNvSpPr>
            <p:nvPr/>
          </p:nvSpPr>
          <p:spPr bwMode="auto">
            <a:xfrm>
              <a:off x="4992" y="3024"/>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3210" name="Rectangle 57"/>
          <p:cNvSpPr>
            <a:spLocks noChangeArrowheads="1"/>
          </p:cNvSpPr>
          <p:nvPr/>
        </p:nvSpPr>
        <p:spPr bwMode="auto">
          <a:xfrm>
            <a:off x="1447800" y="5715000"/>
            <a:ext cx="6096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1" name="Line 59"/>
          <p:cNvSpPr>
            <a:spLocks noChangeShapeType="1"/>
          </p:cNvSpPr>
          <p:nvPr/>
        </p:nvSpPr>
        <p:spPr bwMode="auto">
          <a:xfrm>
            <a:off x="1447800" y="58674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2" name="Line 60"/>
          <p:cNvSpPr>
            <a:spLocks noChangeShapeType="1"/>
          </p:cNvSpPr>
          <p:nvPr/>
        </p:nvSpPr>
        <p:spPr bwMode="auto">
          <a:xfrm>
            <a:off x="1447800" y="6019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3" name="Line 61"/>
          <p:cNvSpPr>
            <a:spLocks noChangeShapeType="1"/>
          </p:cNvSpPr>
          <p:nvPr/>
        </p:nvSpPr>
        <p:spPr bwMode="auto">
          <a:xfrm>
            <a:off x="1447800" y="6172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4" name="Line 62"/>
          <p:cNvSpPr>
            <a:spLocks noChangeShapeType="1"/>
          </p:cNvSpPr>
          <p:nvPr/>
        </p:nvSpPr>
        <p:spPr bwMode="auto">
          <a:xfrm>
            <a:off x="1447800" y="63246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5" name="Line 63"/>
          <p:cNvSpPr>
            <a:spLocks noChangeShapeType="1"/>
          </p:cNvSpPr>
          <p:nvPr/>
        </p:nvSpPr>
        <p:spPr bwMode="auto">
          <a:xfrm>
            <a:off x="1447800" y="64770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6" name="Line 64"/>
          <p:cNvSpPr>
            <a:spLocks noChangeShapeType="1"/>
          </p:cNvSpPr>
          <p:nvPr/>
        </p:nvSpPr>
        <p:spPr bwMode="auto">
          <a:xfrm>
            <a:off x="1447800" y="66294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7" name="Rectangle 68"/>
          <p:cNvSpPr>
            <a:spLocks noChangeArrowheads="1"/>
          </p:cNvSpPr>
          <p:nvPr/>
        </p:nvSpPr>
        <p:spPr bwMode="auto">
          <a:xfrm>
            <a:off x="3200400" y="5715000"/>
            <a:ext cx="6096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8" name="Line 69"/>
          <p:cNvSpPr>
            <a:spLocks noChangeShapeType="1"/>
          </p:cNvSpPr>
          <p:nvPr/>
        </p:nvSpPr>
        <p:spPr bwMode="auto">
          <a:xfrm>
            <a:off x="3200400" y="58674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9" name="Line 70"/>
          <p:cNvSpPr>
            <a:spLocks noChangeShapeType="1"/>
          </p:cNvSpPr>
          <p:nvPr/>
        </p:nvSpPr>
        <p:spPr bwMode="auto">
          <a:xfrm>
            <a:off x="3200400" y="6019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0" name="Line 71"/>
          <p:cNvSpPr>
            <a:spLocks noChangeShapeType="1"/>
          </p:cNvSpPr>
          <p:nvPr/>
        </p:nvSpPr>
        <p:spPr bwMode="auto">
          <a:xfrm>
            <a:off x="3200400" y="6172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1" name="Line 72"/>
          <p:cNvSpPr>
            <a:spLocks noChangeShapeType="1"/>
          </p:cNvSpPr>
          <p:nvPr/>
        </p:nvSpPr>
        <p:spPr bwMode="auto">
          <a:xfrm>
            <a:off x="3200400" y="63246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2" name="Line 73"/>
          <p:cNvSpPr>
            <a:spLocks noChangeShapeType="1"/>
          </p:cNvSpPr>
          <p:nvPr/>
        </p:nvSpPr>
        <p:spPr bwMode="auto">
          <a:xfrm>
            <a:off x="3200400" y="64770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3" name="Line 74"/>
          <p:cNvSpPr>
            <a:spLocks noChangeShapeType="1"/>
          </p:cNvSpPr>
          <p:nvPr/>
        </p:nvSpPr>
        <p:spPr bwMode="auto">
          <a:xfrm>
            <a:off x="3200400" y="66294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4" name="Rectangle 75"/>
          <p:cNvSpPr>
            <a:spLocks noChangeArrowheads="1"/>
          </p:cNvSpPr>
          <p:nvPr/>
        </p:nvSpPr>
        <p:spPr bwMode="auto">
          <a:xfrm>
            <a:off x="4572000" y="5715000"/>
            <a:ext cx="6096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5" name="Line 76"/>
          <p:cNvSpPr>
            <a:spLocks noChangeShapeType="1"/>
          </p:cNvSpPr>
          <p:nvPr/>
        </p:nvSpPr>
        <p:spPr bwMode="auto">
          <a:xfrm>
            <a:off x="4572000" y="58674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6" name="Line 77"/>
          <p:cNvSpPr>
            <a:spLocks noChangeShapeType="1"/>
          </p:cNvSpPr>
          <p:nvPr/>
        </p:nvSpPr>
        <p:spPr bwMode="auto">
          <a:xfrm>
            <a:off x="4572000" y="6019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7" name="Line 78"/>
          <p:cNvSpPr>
            <a:spLocks noChangeShapeType="1"/>
          </p:cNvSpPr>
          <p:nvPr/>
        </p:nvSpPr>
        <p:spPr bwMode="auto">
          <a:xfrm>
            <a:off x="4572000" y="6172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8" name="Line 79"/>
          <p:cNvSpPr>
            <a:spLocks noChangeShapeType="1"/>
          </p:cNvSpPr>
          <p:nvPr/>
        </p:nvSpPr>
        <p:spPr bwMode="auto">
          <a:xfrm>
            <a:off x="4572000" y="63246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9" name="Line 80"/>
          <p:cNvSpPr>
            <a:spLocks noChangeShapeType="1"/>
          </p:cNvSpPr>
          <p:nvPr/>
        </p:nvSpPr>
        <p:spPr bwMode="auto">
          <a:xfrm>
            <a:off x="4572000" y="64770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0" name="Line 81"/>
          <p:cNvSpPr>
            <a:spLocks noChangeShapeType="1"/>
          </p:cNvSpPr>
          <p:nvPr/>
        </p:nvSpPr>
        <p:spPr bwMode="auto">
          <a:xfrm>
            <a:off x="4572000" y="66294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1" name="Line 82"/>
          <p:cNvSpPr>
            <a:spLocks noChangeShapeType="1"/>
          </p:cNvSpPr>
          <p:nvPr/>
        </p:nvSpPr>
        <p:spPr bwMode="auto">
          <a:xfrm>
            <a:off x="5105400" y="21336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2" name="Line 83"/>
          <p:cNvSpPr>
            <a:spLocks noChangeShapeType="1"/>
          </p:cNvSpPr>
          <p:nvPr/>
        </p:nvSpPr>
        <p:spPr bwMode="auto">
          <a:xfrm>
            <a:off x="5105400" y="2286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3" name="Line 84"/>
          <p:cNvSpPr>
            <a:spLocks noChangeShapeType="1"/>
          </p:cNvSpPr>
          <p:nvPr/>
        </p:nvSpPr>
        <p:spPr bwMode="auto">
          <a:xfrm>
            <a:off x="5105400" y="19812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4" name="Line 86"/>
          <p:cNvSpPr>
            <a:spLocks noChangeShapeType="1"/>
          </p:cNvSpPr>
          <p:nvPr/>
        </p:nvSpPr>
        <p:spPr bwMode="auto">
          <a:xfrm>
            <a:off x="5105400" y="24384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5" name="Line 87"/>
          <p:cNvSpPr>
            <a:spLocks noChangeShapeType="1"/>
          </p:cNvSpPr>
          <p:nvPr/>
        </p:nvSpPr>
        <p:spPr bwMode="auto">
          <a:xfrm>
            <a:off x="5105400" y="25908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 Box 71">
            <a:extLst>
              <a:ext uri="{FF2B5EF4-FFF2-40B4-BE49-F238E27FC236}">
                <a16:creationId xmlns:a16="http://schemas.microsoft.com/office/drawing/2014/main" id="{6D73D6C5-8D02-423A-B14A-9373B1849529}"/>
              </a:ext>
            </a:extLst>
          </p:cNvPr>
          <p:cNvSpPr txBox="1">
            <a:spLocks noChangeArrowheads="1"/>
          </p:cNvSpPr>
          <p:nvPr/>
        </p:nvSpPr>
        <p:spPr bwMode="auto">
          <a:xfrm>
            <a:off x="539750" y="282575"/>
            <a:ext cx="6763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3.6.2 </a:t>
            </a:r>
            <a:r>
              <a:rPr lang="zh-CN" altLang="en-US" sz="3600" b="1" dirty="0">
                <a:solidFill>
                  <a:schemeClr val="bg1"/>
                </a:solidFill>
                <a:latin typeface="Times New Roman" pitchFamily="18" charset="0"/>
              </a:rPr>
              <a:t>保护方式下物理地址的形成</a:t>
            </a:r>
          </a:p>
        </p:txBody>
      </p:sp>
    </p:spTree>
  </p:cSld>
  <p:clrMapOvr>
    <a:masterClrMapping/>
  </p:clrMapOvr>
  <p:transition>
    <p:checke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9"/>
          <p:cNvSpPr>
            <a:spLocks noChangeArrowheads="1"/>
          </p:cNvSpPr>
          <p:nvPr/>
        </p:nvSpPr>
        <p:spPr bwMode="auto">
          <a:xfrm>
            <a:off x="3090863" y="1390650"/>
            <a:ext cx="1981200" cy="52784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1" name="Line 56"/>
          <p:cNvSpPr>
            <a:spLocks noChangeShapeType="1"/>
          </p:cNvSpPr>
          <p:nvPr/>
        </p:nvSpPr>
        <p:spPr bwMode="auto">
          <a:xfrm>
            <a:off x="3090863" y="238125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12" name="Line 57"/>
          <p:cNvSpPr>
            <a:spLocks noChangeShapeType="1"/>
          </p:cNvSpPr>
          <p:nvPr/>
        </p:nvSpPr>
        <p:spPr bwMode="auto">
          <a:xfrm>
            <a:off x="3090863" y="314325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13" name="Line 58"/>
          <p:cNvSpPr>
            <a:spLocks noChangeShapeType="1"/>
          </p:cNvSpPr>
          <p:nvPr/>
        </p:nvSpPr>
        <p:spPr bwMode="auto">
          <a:xfrm>
            <a:off x="3090863" y="405765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14" name="Line 59"/>
          <p:cNvSpPr>
            <a:spLocks noChangeShapeType="1"/>
          </p:cNvSpPr>
          <p:nvPr/>
        </p:nvSpPr>
        <p:spPr bwMode="auto">
          <a:xfrm>
            <a:off x="3090863" y="4583113"/>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15" name="Line 60"/>
          <p:cNvSpPr>
            <a:spLocks noChangeShapeType="1"/>
          </p:cNvSpPr>
          <p:nvPr/>
        </p:nvSpPr>
        <p:spPr bwMode="auto">
          <a:xfrm>
            <a:off x="3132138" y="5230813"/>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16" name="Line 61"/>
          <p:cNvSpPr>
            <a:spLocks noChangeShapeType="1"/>
          </p:cNvSpPr>
          <p:nvPr/>
        </p:nvSpPr>
        <p:spPr bwMode="auto">
          <a:xfrm>
            <a:off x="3095625" y="5807075"/>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17" name="Line 62"/>
          <p:cNvSpPr>
            <a:spLocks noChangeShapeType="1"/>
          </p:cNvSpPr>
          <p:nvPr/>
        </p:nvSpPr>
        <p:spPr bwMode="auto">
          <a:xfrm>
            <a:off x="3090863" y="6383338"/>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18" name="Text Box 2"/>
          <p:cNvSpPr txBox="1">
            <a:spLocks noChangeArrowheads="1"/>
          </p:cNvSpPr>
          <p:nvPr/>
        </p:nvSpPr>
        <p:spPr bwMode="auto">
          <a:xfrm>
            <a:off x="3243263" y="4149725"/>
            <a:ext cx="177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程序</a:t>
            </a:r>
            <a:r>
              <a:rPr lang="en-US" altLang="zh-CN" sz="2400">
                <a:solidFill>
                  <a:schemeClr val="tx1"/>
                </a:solidFill>
                <a:latin typeface="Times New Roman" pitchFamily="18" charset="0"/>
              </a:rPr>
              <a:t>A</a:t>
            </a:r>
            <a:r>
              <a:rPr lang="zh-CN" altLang="en-US" sz="2400">
                <a:solidFill>
                  <a:schemeClr val="tx1"/>
                </a:solidFill>
                <a:latin typeface="Times New Roman" pitchFamily="18" charset="0"/>
              </a:rPr>
              <a:t>的段</a:t>
            </a:r>
            <a:r>
              <a:rPr lang="en-US" altLang="zh-CN" sz="2400">
                <a:solidFill>
                  <a:schemeClr val="tx1"/>
                </a:solidFill>
                <a:latin typeface="Times New Roman" pitchFamily="18" charset="0"/>
              </a:rPr>
              <a:t>1</a:t>
            </a:r>
          </a:p>
        </p:txBody>
      </p:sp>
      <p:sp>
        <p:nvSpPr>
          <p:cNvPr id="94219" name="Text Box 3"/>
          <p:cNvSpPr txBox="1">
            <a:spLocks noChangeArrowheads="1"/>
          </p:cNvSpPr>
          <p:nvPr/>
        </p:nvSpPr>
        <p:spPr bwMode="auto">
          <a:xfrm>
            <a:off x="3203575" y="4652963"/>
            <a:ext cx="177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程序</a:t>
            </a:r>
            <a:r>
              <a:rPr lang="en-US" altLang="zh-CN" sz="2400">
                <a:solidFill>
                  <a:schemeClr val="tx1"/>
                </a:solidFill>
                <a:latin typeface="Times New Roman" pitchFamily="18" charset="0"/>
              </a:rPr>
              <a:t>A</a:t>
            </a:r>
            <a:r>
              <a:rPr lang="zh-CN" altLang="en-US" sz="2400">
                <a:solidFill>
                  <a:schemeClr val="tx1"/>
                </a:solidFill>
                <a:latin typeface="Times New Roman" pitchFamily="18" charset="0"/>
              </a:rPr>
              <a:t>的段</a:t>
            </a:r>
            <a:r>
              <a:rPr lang="en-US" altLang="zh-CN" sz="2400">
                <a:solidFill>
                  <a:schemeClr val="tx1"/>
                </a:solidFill>
                <a:latin typeface="Times New Roman" pitchFamily="18" charset="0"/>
              </a:rPr>
              <a:t>2</a:t>
            </a:r>
          </a:p>
        </p:txBody>
      </p:sp>
      <p:sp>
        <p:nvSpPr>
          <p:cNvPr id="94220" name="Text Box 63"/>
          <p:cNvSpPr txBox="1">
            <a:spLocks noChangeArrowheads="1"/>
          </p:cNvSpPr>
          <p:nvPr/>
        </p:nvSpPr>
        <p:spPr bwMode="auto">
          <a:xfrm>
            <a:off x="3227388" y="5230813"/>
            <a:ext cx="177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程序</a:t>
            </a:r>
            <a:r>
              <a:rPr lang="en-US" altLang="zh-CN" sz="2400">
                <a:solidFill>
                  <a:schemeClr val="tx1"/>
                </a:solidFill>
                <a:latin typeface="Times New Roman" pitchFamily="18" charset="0"/>
              </a:rPr>
              <a:t>A</a:t>
            </a:r>
            <a:r>
              <a:rPr lang="zh-CN" altLang="en-US" sz="2400">
                <a:solidFill>
                  <a:schemeClr val="tx1"/>
                </a:solidFill>
                <a:latin typeface="Times New Roman" pitchFamily="18" charset="0"/>
              </a:rPr>
              <a:t>的段</a:t>
            </a:r>
            <a:r>
              <a:rPr lang="en-US" altLang="zh-CN" sz="2400">
                <a:solidFill>
                  <a:schemeClr val="tx1"/>
                </a:solidFill>
                <a:latin typeface="Times New Roman" pitchFamily="18" charset="0"/>
              </a:rPr>
              <a:t>3</a:t>
            </a:r>
          </a:p>
        </p:txBody>
      </p:sp>
      <p:sp>
        <p:nvSpPr>
          <p:cNvPr id="94221" name="Text Box 5"/>
          <p:cNvSpPr txBox="1">
            <a:spLocks noChangeArrowheads="1"/>
          </p:cNvSpPr>
          <p:nvPr/>
        </p:nvSpPr>
        <p:spPr bwMode="auto">
          <a:xfrm>
            <a:off x="3167063" y="3251200"/>
            <a:ext cx="1981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程序</a:t>
            </a:r>
            <a:r>
              <a:rPr lang="en-US" altLang="zh-CN" sz="2400">
                <a:solidFill>
                  <a:schemeClr val="tx1"/>
                </a:solidFill>
                <a:latin typeface="Times New Roman" pitchFamily="18" charset="0"/>
              </a:rPr>
              <a:t>A</a:t>
            </a:r>
            <a:r>
              <a:rPr lang="zh-CN" altLang="en-US" sz="2400">
                <a:solidFill>
                  <a:schemeClr val="tx1"/>
                </a:solidFill>
                <a:latin typeface="Times New Roman" pitchFamily="18" charset="0"/>
              </a:rPr>
              <a:t>的描述符段</a:t>
            </a:r>
            <a:r>
              <a:rPr lang="en-US" altLang="zh-CN" sz="2400">
                <a:solidFill>
                  <a:schemeClr val="tx1"/>
                </a:solidFill>
                <a:latin typeface="Times New Roman" pitchFamily="18" charset="0"/>
              </a:rPr>
              <a:t>(LDT)</a:t>
            </a:r>
          </a:p>
        </p:txBody>
      </p:sp>
      <p:sp>
        <p:nvSpPr>
          <p:cNvPr id="94222" name="Text Box 64"/>
          <p:cNvSpPr txBox="1">
            <a:spLocks noChangeArrowheads="1"/>
          </p:cNvSpPr>
          <p:nvPr/>
        </p:nvSpPr>
        <p:spPr bwMode="auto">
          <a:xfrm>
            <a:off x="3203575" y="5878513"/>
            <a:ext cx="182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程序</a:t>
            </a:r>
            <a:r>
              <a:rPr lang="en-US" altLang="zh-CN" sz="2400">
                <a:solidFill>
                  <a:schemeClr val="tx1"/>
                </a:solidFill>
                <a:latin typeface="Times New Roman" pitchFamily="18" charset="0"/>
              </a:rPr>
              <a:t>B</a:t>
            </a:r>
            <a:r>
              <a:rPr lang="zh-CN" altLang="en-US" sz="2400">
                <a:solidFill>
                  <a:schemeClr val="tx1"/>
                </a:solidFill>
                <a:latin typeface="Times New Roman" pitchFamily="18" charset="0"/>
              </a:rPr>
              <a:t>的段</a:t>
            </a:r>
            <a:r>
              <a:rPr lang="en-US" altLang="zh-CN" sz="2400">
                <a:solidFill>
                  <a:schemeClr val="tx1"/>
                </a:solidFill>
                <a:latin typeface="Times New Roman" pitchFamily="18" charset="0"/>
              </a:rPr>
              <a:t>X</a:t>
            </a:r>
          </a:p>
        </p:txBody>
      </p:sp>
      <p:sp>
        <p:nvSpPr>
          <p:cNvPr id="94223" name="Text Box 65"/>
          <p:cNvSpPr txBox="1">
            <a:spLocks noChangeArrowheads="1"/>
          </p:cNvSpPr>
          <p:nvPr/>
        </p:nvSpPr>
        <p:spPr bwMode="auto">
          <a:xfrm>
            <a:off x="3243263" y="2457450"/>
            <a:ext cx="1752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程序</a:t>
            </a:r>
            <a:r>
              <a:rPr lang="en-US" altLang="zh-CN" sz="2400">
                <a:solidFill>
                  <a:schemeClr val="tx1"/>
                </a:solidFill>
                <a:latin typeface="Times New Roman" pitchFamily="18" charset="0"/>
              </a:rPr>
              <a:t>B</a:t>
            </a:r>
            <a:r>
              <a:rPr lang="zh-CN" altLang="en-US" sz="2400">
                <a:solidFill>
                  <a:schemeClr val="tx1"/>
                </a:solidFill>
                <a:latin typeface="Times New Roman" pitchFamily="18" charset="0"/>
              </a:rPr>
              <a:t>的描述符段</a:t>
            </a:r>
            <a:r>
              <a:rPr lang="en-US" altLang="zh-CN" sz="2400">
                <a:solidFill>
                  <a:schemeClr val="tx1"/>
                </a:solidFill>
                <a:latin typeface="Times New Roman" pitchFamily="18" charset="0"/>
              </a:rPr>
              <a:t>(LDT)</a:t>
            </a:r>
          </a:p>
        </p:txBody>
      </p:sp>
      <p:sp>
        <p:nvSpPr>
          <p:cNvPr id="94224" name="Text Box 7"/>
          <p:cNvSpPr txBox="1">
            <a:spLocks noChangeArrowheads="1"/>
          </p:cNvSpPr>
          <p:nvPr/>
        </p:nvSpPr>
        <p:spPr bwMode="auto">
          <a:xfrm>
            <a:off x="3319463" y="1482725"/>
            <a:ext cx="1600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全局描述符表</a:t>
            </a:r>
          </a:p>
        </p:txBody>
      </p:sp>
      <p:sp>
        <p:nvSpPr>
          <p:cNvPr id="94225" name="Line 67"/>
          <p:cNvSpPr>
            <a:spLocks noChangeShapeType="1"/>
          </p:cNvSpPr>
          <p:nvPr/>
        </p:nvSpPr>
        <p:spPr bwMode="auto">
          <a:xfrm>
            <a:off x="4919663" y="41338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26" name="Line 68"/>
          <p:cNvSpPr>
            <a:spLocks noChangeShapeType="1"/>
          </p:cNvSpPr>
          <p:nvPr/>
        </p:nvSpPr>
        <p:spPr bwMode="auto">
          <a:xfrm>
            <a:off x="4919663" y="42100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27" name="Line 69"/>
          <p:cNvSpPr>
            <a:spLocks noChangeShapeType="1"/>
          </p:cNvSpPr>
          <p:nvPr/>
        </p:nvSpPr>
        <p:spPr bwMode="auto">
          <a:xfrm>
            <a:off x="4919663" y="42862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28" name="Line 70"/>
          <p:cNvSpPr>
            <a:spLocks noChangeShapeType="1"/>
          </p:cNvSpPr>
          <p:nvPr/>
        </p:nvSpPr>
        <p:spPr bwMode="auto">
          <a:xfrm>
            <a:off x="4919663" y="32956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29" name="Line 71"/>
          <p:cNvSpPr>
            <a:spLocks noChangeShapeType="1"/>
          </p:cNvSpPr>
          <p:nvPr/>
        </p:nvSpPr>
        <p:spPr bwMode="auto">
          <a:xfrm>
            <a:off x="4919663" y="33718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30" name="Line 72"/>
          <p:cNvSpPr>
            <a:spLocks noChangeShapeType="1"/>
          </p:cNvSpPr>
          <p:nvPr/>
        </p:nvSpPr>
        <p:spPr bwMode="auto">
          <a:xfrm>
            <a:off x="4919663" y="34480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4231" name="Group 81"/>
          <p:cNvGrpSpPr>
            <a:grpSpLocks/>
          </p:cNvGrpSpPr>
          <p:nvPr/>
        </p:nvGrpSpPr>
        <p:grpSpPr bwMode="auto">
          <a:xfrm>
            <a:off x="4919663" y="3524250"/>
            <a:ext cx="152400" cy="381000"/>
            <a:chOff x="3552" y="2112"/>
            <a:chExt cx="96" cy="240"/>
          </a:xfrm>
        </p:grpSpPr>
        <p:sp>
          <p:nvSpPr>
            <p:cNvPr id="94295" name="Line 82"/>
            <p:cNvSpPr>
              <a:spLocks noChangeShapeType="1"/>
            </p:cNvSpPr>
            <p:nvPr/>
          </p:nvSpPr>
          <p:spPr bwMode="auto">
            <a:xfrm>
              <a:off x="3552" y="211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96" name="Line 83"/>
            <p:cNvSpPr>
              <a:spLocks noChangeShapeType="1"/>
            </p:cNvSpPr>
            <p:nvPr/>
          </p:nvSpPr>
          <p:spPr bwMode="auto">
            <a:xfrm>
              <a:off x="3552" y="216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97" name="Line 84"/>
            <p:cNvSpPr>
              <a:spLocks noChangeShapeType="1"/>
            </p:cNvSpPr>
            <p:nvPr/>
          </p:nvSpPr>
          <p:spPr bwMode="auto">
            <a:xfrm>
              <a:off x="3552" y="220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98" name="Line 85"/>
            <p:cNvSpPr>
              <a:spLocks noChangeShapeType="1"/>
            </p:cNvSpPr>
            <p:nvPr/>
          </p:nvSpPr>
          <p:spPr bwMode="auto">
            <a:xfrm>
              <a:off x="3552" y="225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99" name="Line 86"/>
            <p:cNvSpPr>
              <a:spLocks noChangeShapeType="1"/>
            </p:cNvSpPr>
            <p:nvPr/>
          </p:nvSpPr>
          <p:spPr bwMode="auto">
            <a:xfrm>
              <a:off x="3552" y="230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300" name="Line 87"/>
            <p:cNvSpPr>
              <a:spLocks noChangeShapeType="1"/>
            </p:cNvSpPr>
            <p:nvPr/>
          </p:nvSpPr>
          <p:spPr bwMode="auto">
            <a:xfrm>
              <a:off x="3552" y="235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4232" name="Group 88"/>
          <p:cNvGrpSpPr>
            <a:grpSpLocks/>
          </p:cNvGrpSpPr>
          <p:nvPr/>
        </p:nvGrpSpPr>
        <p:grpSpPr bwMode="auto">
          <a:xfrm>
            <a:off x="4919663" y="2609850"/>
            <a:ext cx="152400" cy="381000"/>
            <a:chOff x="3552" y="2112"/>
            <a:chExt cx="96" cy="240"/>
          </a:xfrm>
        </p:grpSpPr>
        <p:sp>
          <p:nvSpPr>
            <p:cNvPr id="94289" name="Line 89"/>
            <p:cNvSpPr>
              <a:spLocks noChangeShapeType="1"/>
            </p:cNvSpPr>
            <p:nvPr/>
          </p:nvSpPr>
          <p:spPr bwMode="auto">
            <a:xfrm>
              <a:off x="3552" y="211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90" name="Line 90"/>
            <p:cNvSpPr>
              <a:spLocks noChangeShapeType="1"/>
            </p:cNvSpPr>
            <p:nvPr/>
          </p:nvSpPr>
          <p:spPr bwMode="auto">
            <a:xfrm>
              <a:off x="3552" y="216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91" name="Line 91"/>
            <p:cNvSpPr>
              <a:spLocks noChangeShapeType="1"/>
            </p:cNvSpPr>
            <p:nvPr/>
          </p:nvSpPr>
          <p:spPr bwMode="auto">
            <a:xfrm>
              <a:off x="3552" y="220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92" name="Line 92"/>
            <p:cNvSpPr>
              <a:spLocks noChangeShapeType="1"/>
            </p:cNvSpPr>
            <p:nvPr/>
          </p:nvSpPr>
          <p:spPr bwMode="auto">
            <a:xfrm>
              <a:off x="3552" y="225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93" name="Line 93"/>
            <p:cNvSpPr>
              <a:spLocks noChangeShapeType="1"/>
            </p:cNvSpPr>
            <p:nvPr/>
          </p:nvSpPr>
          <p:spPr bwMode="auto">
            <a:xfrm>
              <a:off x="3552" y="230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94" name="Line 94"/>
            <p:cNvSpPr>
              <a:spLocks noChangeShapeType="1"/>
            </p:cNvSpPr>
            <p:nvPr/>
          </p:nvSpPr>
          <p:spPr bwMode="auto">
            <a:xfrm>
              <a:off x="3552" y="235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4233" name="Group 95"/>
          <p:cNvGrpSpPr>
            <a:grpSpLocks/>
          </p:cNvGrpSpPr>
          <p:nvPr/>
        </p:nvGrpSpPr>
        <p:grpSpPr bwMode="auto">
          <a:xfrm>
            <a:off x="4919663" y="1466850"/>
            <a:ext cx="152400" cy="381000"/>
            <a:chOff x="3552" y="2112"/>
            <a:chExt cx="96" cy="240"/>
          </a:xfrm>
        </p:grpSpPr>
        <p:sp>
          <p:nvSpPr>
            <p:cNvPr id="94283" name="Line 96"/>
            <p:cNvSpPr>
              <a:spLocks noChangeShapeType="1"/>
            </p:cNvSpPr>
            <p:nvPr/>
          </p:nvSpPr>
          <p:spPr bwMode="auto">
            <a:xfrm>
              <a:off x="3552" y="211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84" name="Line 97"/>
            <p:cNvSpPr>
              <a:spLocks noChangeShapeType="1"/>
            </p:cNvSpPr>
            <p:nvPr/>
          </p:nvSpPr>
          <p:spPr bwMode="auto">
            <a:xfrm>
              <a:off x="3552" y="216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85" name="Line 98"/>
            <p:cNvSpPr>
              <a:spLocks noChangeShapeType="1"/>
            </p:cNvSpPr>
            <p:nvPr/>
          </p:nvSpPr>
          <p:spPr bwMode="auto">
            <a:xfrm>
              <a:off x="3552" y="220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86" name="Line 99"/>
            <p:cNvSpPr>
              <a:spLocks noChangeShapeType="1"/>
            </p:cNvSpPr>
            <p:nvPr/>
          </p:nvSpPr>
          <p:spPr bwMode="auto">
            <a:xfrm>
              <a:off x="3552" y="225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87" name="Line 100"/>
            <p:cNvSpPr>
              <a:spLocks noChangeShapeType="1"/>
            </p:cNvSpPr>
            <p:nvPr/>
          </p:nvSpPr>
          <p:spPr bwMode="auto">
            <a:xfrm>
              <a:off x="3552" y="230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88" name="Line 101"/>
            <p:cNvSpPr>
              <a:spLocks noChangeShapeType="1"/>
            </p:cNvSpPr>
            <p:nvPr/>
          </p:nvSpPr>
          <p:spPr bwMode="auto">
            <a:xfrm>
              <a:off x="3552" y="235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4234" name="Group 102"/>
          <p:cNvGrpSpPr>
            <a:grpSpLocks/>
          </p:cNvGrpSpPr>
          <p:nvPr/>
        </p:nvGrpSpPr>
        <p:grpSpPr bwMode="auto">
          <a:xfrm>
            <a:off x="4919663" y="1924050"/>
            <a:ext cx="152400" cy="381000"/>
            <a:chOff x="3552" y="2112"/>
            <a:chExt cx="96" cy="240"/>
          </a:xfrm>
        </p:grpSpPr>
        <p:sp>
          <p:nvSpPr>
            <p:cNvPr id="94277" name="Line 103"/>
            <p:cNvSpPr>
              <a:spLocks noChangeShapeType="1"/>
            </p:cNvSpPr>
            <p:nvPr/>
          </p:nvSpPr>
          <p:spPr bwMode="auto">
            <a:xfrm>
              <a:off x="3552" y="211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8" name="Line 104"/>
            <p:cNvSpPr>
              <a:spLocks noChangeShapeType="1"/>
            </p:cNvSpPr>
            <p:nvPr/>
          </p:nvSpPr>
          <p:spPr bwMode="auto">
            <a:xfrm>
              <a:off x="3552" y="216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9" name="Line 105"/>
            <p:cNvSpPr>
              <a:spLocks noChangeShapeType="1"/>
            </p:cNvSpPr>
            <p:nvPr/>
          </p:nvSpPr>
          <p:spPr bwMode="auto">
            <a:xfrm>
              <a:off x="3552" y="220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80" name="Line 106"/>
            <p:cNvSpPr>
              <a:spLocks noChangeShapeType="1"/>
            </p:cNvSpPr>
            <p:nvPr/>
          </p:nvSpPr>
          <p:spPr bwMode="auto">
            <a:xfrm>
              <a:off x="3552" y="225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81" name="Line 107"/>
            <p:cNvSpPr>
              <a:spLocks noChangeShapeType="1"/>
            </p:cNvSpPr>
            <p:nvPr/>
          </p:nvSpPr>
          <p:spPr bwMode="auto">
            <a:xfrm>
              <a:off x="3552" y="230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82" name="Line 108"/>
            <p:cNvSpPr>
              <a:spLocks noChangeShapeType="1"/>
            </p:cNvSpPr>
            <p:nvPr/>
          </p:nvSpPr>
          <p:spPr bwMode="auto">
            <a:xfrm>
              <a:off x="3552" y="235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4235" name="Line 109"/>
          <p:cNvSpPr>
            <a:spLocks noChangeShapeType="1"/>
          </p:cNvSpPr>
          <p:nvPr/>
        </p:nvSpPr>
        <p:spPr bwMode="auto">
          <a:xfrm>
            <a:off x="4919663" y="32194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36" name="Line 110"/>
          <p:cNvSpPr>
            <a:spLocks noChangeShapeType="1"/>
          </p:cNvSpPr>
          <p:nvPr/>
        </p:nvSpPr>
        <p:spPr bwMode="auto">
          <a:xfrm>
            <a:off x="4919663" y="39814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37" name="Line 111"/>
          <p:cNvSpPr>
            <a:spLocks noChangeShapeType="1"/>
          </p:cNvSpPr>
          <p:nvPr/>
        </p:nvSpPr>
        <p:spPr bwMode="auto">
          <a:xfrm>
            <a:off x="4919663" y="24574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38" name="Line 112"/>
          <p:cNvSpPr>
            <a:spLocks noChangeShapeType="1"/>
          </p:cNvSpPr>
          <p:nvPr/>
        </p:nvSpPr>
        <p:spPr bwMode="auto">
          <a:xfrm>
            <a:off x="4919663" y="25336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39" name="Line 113"/>
          <p:cNvSpPr>
            <a:spLocks noChangeShapeType="1"/>
          </p:cNvSpPr>
          <p:nvPr/>
        </p:nvSpPr>
        <p:spPr bwMode="auto">
          <a:xfrm>
            <a:off x="4919663" y="30670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4240" name="Group 114"/>
          <p:cNvGrpSpPr>
            <a:grpSpLocks/>
          </p:cNvGrpSpPr>
          <p:nvPr/>
        </p:nvGrpSpPr>
        <p:grpSpPr bwMode="auto">
          <a:xfrm>
            <a:off x="3090863" y="1466850"/>
            <a:ext cx="152400" cy="381000"/>
            <a:chOff x="3552" y="2112"/>
            <a:chExt cx="96" cy="240"/>
          </a:xfrm>
        </p:grpSpPr>
        <p:sp>
          <p:nvSpPr>
            <p:cNvPr id="94271" name="Line 115"/>
            <p:cNvSpPr>
              <a:spLocks noChangeShapeType="1"/>
            </p:cNvSpPr>
            <p:nvPr/>
          </p:nvSpPr>
          <p:spPr bwMode="auto">
            <a:xfrm>
              <a:off x="3552" y="211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2" name="Line 116"/>
            <p:cNvSpPr>
              <a:spLocks noChangeShapeType="1"/>
            </p:cNvSpPr>
            <p:nvPr/>
          </p:nvSpPr>
          <p:spPr bwMode="auto">
            <a:xfrm>
              <a:off x="3552" y="216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3" name="Line 117"/>
            <p:cNvSpPr>
              <a:spLocks noChangeShapeType="1"/>
            </p:cNvSpPr>
            <p:nvPr/>
          </p:nvSpPr>
          <p:spPr bwMode="auto">
            <a:xfrm>
              <a:off x="3552" y="220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4" name="Line 118"/>
            <p:cNvSpPr>
              <a:spLocks noChangeShapeType="1"/>
            </p:cNvSpPr>
            <p:nvPr/>
          </p:nvSpPr>
          <p:spPr bwMode="auto">
            <a:xfrm>
              <a:off x="3552" y="225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5" name="Line 119"/>
            <p:cNvSpPr>
              <a:spLocks noChangeShapeType="1"/>
            </p:cNvSpPr>
            <p:nvPr/>
          </p:nvSpPr>
          <p:spPr bwMode="auto">
            <a:xfrm>
              <a:off x="3552" y="230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6" name="Line 120"/>
            <p:cNvSpPr>
              <a:spLocks noChangeShapeType="1"/>
            </p:cNvSpPr>
            <p:nvPr/>
          </p:nvSpPr>
          <p:spPr bwMode="auto">
            <a:xfrm>
              <a:off x="3552" y="235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4241" name="Group 121"/>
          <p:cNvGrpSpPr>
            <a:grpSpLocks/>
          </p:cNvGrpSpPr>
          <p:nvPr/>
        </p:nvGrpSpPr>
        <p:grpSpPr bwMode="auto">
          <a:xfrm>
            <a:off x="3090863" y="1924050"/>
            <a:ext cx="152400" cy="381000"/>
            <a:chOff x="3552" y="2112"/>
            <a:chExt cx="96" cy="240"/>
          </a:xfrm>
        </p:grpSpPr>
        <p:sp>
          <p:nvSpPr>
            <p:cNvPr id="94265" name="Line 122"/>
            <p:cNvSpPr>
              <a:spLocks noChangeShapeType="1"/>
            </p:cNvSpPr>
            <p:nvPr/>
          </p:nvSpPr>
          <p:spPr bwMode="auto">
            <a:xfrm>
              <a:off x="3552" y="211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66" name="Line 123"/>
            <p:cNvSpPr>
              <a:spLocks noChangeShapeType="1"/>
            </p:cNvSpPr>
            <p:nvPr/>
          </p:nvSpPr>
          <p:spPr bwMode="auto">
            <a:xfrm>
              <a:off x="3552" y="216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67" name="Line 124"/>
            <p:cNvSpPr>
              <a:spLocks noChangeShapeType="1"/>
            </p:cNvSpPr>
            <p:nvPr/>
          </p:nvSpPr>
          <p:spPr bwMode="auto">
            <a:xfrm>
              <a:off x="3552" y="220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68" name="Line 125"/>
            <p:cNvSpPr>
              <a:spLocks noChangeShapeType="1"/>
            </p:cNvSpPr>
            <p:nvPr/>
          </p:nvSpPr>
          <p:spPr bwMode="auto">
            <a:xfrm>
              <a:off x="3552" y="225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69" name="Line 126"/>
            <p:cNvSpPr>
              <a:spLocks noChangeShapeType="1"/>
            </p:cNvSpPr>
            <p:nvPr/>
          </p:nvSpPr>
          <p:spPr bwMode="auto">
            <a:xfrm>
              <a:off x="3552" y="230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70" name="Line 127"/>
            <p:cNvSpPr>
              <a:spLocks noChangeShapeType="1"/>
            </p:cNvSpPr>
            <p:nvPr/>
          </p:nvSpPr>
          <p:spPr bwMode="auto">
            <a:xfrm>
              <a:off x="3552" y="235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4242" name="Text Box 128"/>
          <p:cNvSpPr txBox="1">
            <a:spLocks noChangeArrowheads="1"/>
          </p:cNvSpPr>
          <p:nvPr/>
        </p:nvSpPr>
        <p:spPr bwMode="auto">
          <a:xfrm>
            <a:off x="5105400" y="5010150"/>
            <a:ext cx="196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a:solidFill>
                  <a:schemeClr val="tx1"/>
                </a:solidFill>
                <a:latin typeface="Times New Roman" pitchFamily="18" charset="0"/>
              </a:rPr>
              <a:t>内存示意图</a:t>
            </a:r>
          </a:p>
        </p:txBody>
      </p:sp>
      <p:grpSp>
        <p:nvGrpSpPr>
          <p:cNvPr id="92310" name="Group 150"/>
          <p:cNvGrpSpPr>
            <a:grpSpLocks/>
          </p:cNvGrpSpPr>
          <p:nvPr/>
        </p:nvGrpSpPr>
        <p:grpSpPr bwMode="auto">
          <a:xfrm>
            <a:off x="5148263" y="1268413"/>
            <a:ext cx="3095625" cy="1114425"/>
            <a:chOff x="3243" y="799"/>
            <a:chExt cx="1950" cy="702"/>
          </a:xfrm>
        </p:grpSpPr>
        <p:sp>
          <p:nvSpPr>
            <p:cNvPr id="94258" name="Rectangle 131"/>
            <p:cNvSpPr>
              <a:spLocks noChangeArrowheads="1"/>
            </p:cNvSpPr>
            <p:nvPr/>
          </p:nvSpPr>
          <p:spPr bwMode="auto">
            <a:xfrm>
              <a:off x="3651" y="1201"/>
              <a:ext cx="1542" cy="299"/>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tx1"/>
                  </a:solidFill>
                  <a:latin typeface="黑体" pitchFamily="2" charset="-122"/>
                  <a:ea typeface="黑体" pitchFamily="2" charset="-122"/>
                </a:rPr>
                <a:t>基址      限长</a:t>
              </a:r>
            </a:p>
          </p:txBody>
        </p:sp>
        <p:sp>
          <p:nvSpPr>
            <p:cNvPr id="94259" name="Line 133"/>
            <p:cNvSpPr>
              <a:spLocks noChangeShapeType="1"/>
            </p:cNvSpPr>
            <p:nvPr/>
          </p:nvSpPr>
          <p:spPr bwMode="auto">
            <a:xfrm>
              <a:off x="4603" y="1201"/>
              <a:ext cx="1" cy="30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60" name="Text Box 134"/>
            <p:cNvSpPr txBox="1">
              <a:spLocks noChangeArrowheads="1"/>
            </p:cNvSpPr>
            <p:nvPr/>
          </p:nvSpPr>
          <p:spPr bwMode="auto">
            <a:xfrm>
              <a:off x="3969" y="799"/>
              <a:ext cx="5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a:solidFill>
                    <a:schemeClr val="tx1"/>
                  </a:solidFill>
                  <a:latin typeface="Tahoma" pitchFamily="34" charset="0"/>
                  <a:ea typeface="宋体" pitchFamily="2" charset="-122"/>
                </a:rPr>
                <a:t>GDTR</a:t>
              </a:r>
            </a:p>
          </p:txBody>
        </p:sp>
        <p:sp>
          <p:nvSpPr>
            <p:cNvPr id="94261" name="Text Box 135"/>
            <p:cNvSpPr txBox="1">
              <a:spLocks noChangeArrowheads="1"/>
            </p:cNvSpPr>
            <p:nvPr/>
          </p:nvSpPr>
          <p:spPr bwMode="auto">
            <a:xfrm>
              <a:off x="5090" y="1026"/>
              <a:ext cx="1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a:solidFill>
                    <a:schemeClr val="tx1"/>
                  </a:solidFill>
                  <a:latin typeface="Tahoma" pitchFamily="34" charset="0"/>
                  <a:ea typeface="宋体" pitchFamily="2" charset="-122"/>
                </a:rPr>
                <a:t>0</a:t>
              </a:r>
            </a:p>
          </p:txBody>
        </p:sp>
        <p:sp>
          <p:nvSpPr>
            <p:cNvPr id="94262" name="Text Box 136"/>
            <p:cNvSpPr txBox="1">
              <a:spLocks noChangeArrowheads="1"/>
            </p:cNvSpPr>
            <p:nvPr/>
          </p:nvSpPr>
          <p:spPr bwMode="auto">
            <a:xfrm>
              <a:off x="4603" y="1026"/>
              <a:ext cx="2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a:solidFill>
                    <a:schemeClr val="tx1"/>
                  </a:solidFill>
                  <a:latin typeface="Tahoma" pitchFamily="34" charset="0"/>
                  <a:ea typeface="宋体" pitchFamily="2" charset="-122"/>
                </a:rPr>
                <a:t>15</a:t>
              </a:r>
            </a:p>
          </p:txBody>
        </p:sp>
        <p:sp>
          <p:nvSpPr>
            <p:cNvPr id="94263" name="Text Box 137"/>
            <p:cNvSpPr txBox="1">
              <a:spLocks noChangeArrowheads="1"/>
            </p:cNvSpPr>
            <p:nvPr/>
          </p:nvSpPr>
          <p:spPr bwMode="auto">
            <a:xfrm>
              <a:off x="3651" y="1026"/>
              <a:ext cx="2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a:solidFill>
                    <a:schemeClr val="tx1"/>
                  </a:solidFill>
                  <a:latin typeface="Tahoma" pitchFamily="34" charset="0"/>
                  <a:ea typeface="宋体" pitchFamily="2" charset="-122"/>
                </a:rPr>
                <a:t>47</a:t>
              </a:r>
            </a:p>
          </p:txBody>
        </p:sp>
        <p:sp>
          <p:nvSpPr>
            <p:cNvPr id="94264" name="Line 138"/>
            <p:cNvSpPr>
              <a:spLocks noChangeShapeType="1"/>
            </p:cNvSpPr>
            <p:nvPr/>
          </p:nvSpPr>
          <p:spPr bwMode="auto">
            <a:xfrm flipH="1">
              <a:off x="3243" y="935"/>
              <a:ext cx="635"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2299" name="Text Box 139"/>
          <p:cNvSpPr txBox="1">
            <a:spLocks noChangeArrowheads="1"/>
          </p:cNvSpPr>
          <p:nvPr/>
        </p:nvSpPr>
        <p:spPr bwMode="auto">
          <a:xfrm>
            <a:off x="5703888" y="2625725"/>
            <a:ext cx="2971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a:solidFill>
                  <a:schemeClr val="tx1"/>
                </a:solidFill>
                <a:latin typeface="黑体" pitchFamily="2" charset="-122"/>
                <a:ea typeface="黑体" pitchFamily="2" charset="-122"/>
              </a:rPr>
              <a:t>32</a:t>
            </a:r>
            <a:r>
              <a:rPr lang="zh-CN" altLang="en-US" sz="2000" b="1">
                <a:solidFill>
                  <a:schemeClr val="tx1"/>
                </a:solidFill>
                <a:latin typeface="黑体" pitchFamily="2" charset="-122"/>
                <a:ea typeface="黑体" pitchFamily="2" charset="-122"/>
              </a:rPr>
              <a:t>位的基址，使得</a:t>
            </a:r>
            <a:r>
              <a:rPr lang="en-US" altLang="zh-CN" sz="2000" b="1">
                <a:solidFill>
                  <a:schemeClr val="tx1"/>
                </a:solidFill>
                <a:latin typeface="黑体" pitchFamily="2" charset="-122"/>
                <a:ea typeface="黑体" pitchFamily="2" charset="-122"/>
              </a:rPr>
              <a:t>GDT</a:t>
            </a:r>
            <a:r>
              <a:rPr lang="zh-CN" altLang="en-US" sz="2000" b="1">
                <a:solidFill>
                  <a:schemeClr val="tx1"/>
                </a:solidFill>
                <a:latin typeface="黑体" pitchFamily="2" charset="-122"/>
                <a:ea typeface="黑体" pitchFamily="2" charset="-122"/>
              </a:rPr>
              <a:t>可以定位在线性地址空间的任何位置</a:t>
            </a:r>
          </a:p>
        </p:txBody>
      </p:sp>
      <p:grpSp>
        <p:nvGrpSpPr>
          <p:cNvPr id="92315" name="Group 155"/>
          <p:cNvGrpSpPr>
            <a:grpSpLocks/>
          </p:cNvGrpSpPr>
          <p:nvPr/>
        </p:nvGrpSpPr>
        <p:grpSpPr bwMode="auto">
          <a:xfrm>
            <a:off x="561975" y="1484313"/>
            <a:ext cx="2354263" cy="1528762"/>
            <a:chOff x="354" y="935"/>
            <a:chExt cx="1483" cy="963"/>
          </a:xfrm>
        </p:grpSpPr>
        <p:sp>
          <p:nvSpPr>
            <p:cNvPr id="94248" name="Text Box 143"/>
            <p:cNvSpPr txBox="1">
              <a:spLocks noChangeArrowheads="1"/>
            </p:cNvSpPr>
            <p:nvPr/>
          </p:nvSpPr>
          <p:spPr bwMode="auto">
            <a:xfrm>
              <a:off x="567" y="1071"/>
              <a:ext cx="6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LDTR</a:t>
              </a:r>
            </a:p>
          </p:txBody>
        </p:sp>
        <p:sp>
          <p:nvSpPr>
            <p:cNvPr id="94249" name="Rectangle 144"/>
            <p:cNvSpPr>
              <a:spLocks noChangeArrowheads="1"/>
            </p:cNvSpPr>
            <p:nvPr/>
          </p:nvSpPr>
          <p:spPr bwMode="auto">
            <a:xfrm>
              <a:off x="354" y="1648"/>
              <a:ext cx="139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0" name="Text Box 145"/>
            <p:cNvSpPr txBox="1">
              <a:spLocks noChangeArrowheads="1"/>
            </p:cNvSpPr>
            <p:nvPr/>
          </p:nvSpPr>
          <p:spPr bwMode="auto">
            <a:xfrm>
              <a:off x="369" y="138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15</a:t>
              </a:r>
            </a:p>
          </p:txBody>
        </p:sp>
        <p:sp>
          <p:nvSpPr>
            <p:cNvPr id="94251" name="Text Box 146"/>
            <p:cNvSpPr txBox="1">
              <a:spLocks noChangeArrowheads="1"/>
            </p:cNvSpPr>
            <p:nvPr/>
          </p:nvSpPr>
          <p:spPr bwMode="auto">
            <a:xfrm>
              <a:off x="1099" y="14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3</a:t>
              </a:r>
            </a:p>
          </p:txBody>
        </p:sp>
        <p:sp>
          <p:nvSpPr>
            <p:cNvPr id="94252" name="Line 147"/>
            <p:cNvSpPr>
              <a:spLocks noChangeShapeType="1"/>
            </p:cNvSpPr>
            <p:nvPr/>
          </p:nvSpPr>
          <p:spPr bwMode="auto">
            <a:xfrm>
              <a:off x="1314" y="1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53" name="Text Box 148"/>
            <p:cNvSpPr txBox="1">
              <a:spLocks noChangeArrowheads="1"/>
            </p:cNvSpPr>
            <p:nvPr/>
          </p:nvSpPr>
          <p:spPr bwMode="auto">
            <a:xfrm>
              <a:off x="1281" y="1408"/>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2    0</a:t>
              </a:r>
            </a:p>
          </p:txBody>
        </p:sp>
        <p:sp>
          <p:nvSpPr>
            <p:cNvPr id="94254" name="Text Box 149"/>
            <p:cNvSpPr txBox="1">
              <a:spLocks noChangeArrowheads="1"/>
            </p:cNvSpPr>
            <p:nvPr/>
          </p:nvSpPr>
          <p:spPr bwMode="auto">
            <a:xfrm>
              <a:off x="450" y="1648"/>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000">
                  <a:solidFill>
                    <a:schemeClr val="tx1"/>
                  </a:solidFill>
                  <a:latin typeface="Times New Roman" pitchFamily="18" charset="0"/>
                </a:rPr>
                <a:t>索引值</a:t>
              </a:r>
              <a:r>
                <a:rPr lang="en-US" altLang="zh-CN" sz="2000">
                  <a:solidFill>
                    <a:schemeClr val="tx1"/>
                  </a:solidFill>
                  <a:latin typeface="Times New Roman" pitchFamily="18" charset="0"/>
                </a:rPr>
                <a:t>n</a:t>
              </a:r>
            </a:p>
          </p:txBody>
        </p:sp>
        <p:sp>
          <p:nvSpPr>
            <p:cNvPr id="94255" name="Line 152"/>
            <p:cNvSpPr>
              <a:spLocks noChangeShapeType="1"/>
            </p:cNvSpPr>
            <p:nvPr/>
          </p:nvSpPr>
          <p:spPr bwMode="auto">
            <a:xfrm>
              <a:off x="1519" y="1298"/>
              <a:ext cx="318"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56" name="Line 153"/>
            <p:cNvSpPr>
              <a:spLocks noChangeShapeType="1"/>
            </p:cNvSpPr>
            <p:nvPr/>
          </p:nvSpPr>
          <p:spPr bwMode="auto">
            <a:xfrm>
              <a:off x="1655" y="935"/>
              <a:ext cx="0" cy="363"/>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57" name="Line 154"/>
            <p:cNvSpPr>
              <a:spLocks noChangeShapeType="1"/>
            </p:cNvSpPr>
            <p:nvPr/>
          </p:nvSpPr>
          <p:spPr bwMode="auto">
            <a:xfrm>
              <a:off x="1519" y="935"/>
              <a:ext cx="318"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2316" name="Text Box 156"/>
          <p:cNvSpPr txBox="1">
            <a:spLocks noChangeArrowheads="1"/>
          </p:cNvSpPr>
          <p:nvPr/>
        </p:nvSpPr>
        <p:spPr bwMode="auto">
          <a:xfrm>
            <a:off x="519113" y="3275013"/>
            <a:ext cx="22526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a:solidFill>
                  <a:schemeClr val="tx1"/>
                </a:solidFill>
                <a:latin typeface="黑体" pitchFamily="2" charset="-122"/>
                <a:ea typeface="黑体" pitchFamily="2" charset="-122"/>
              </a:rPr>
              <a:t>13</a:t>
            </a:r>
            <a:r>
              <a:rPr lang="zh-CN" altLang="en-US" sz="2000" b="1">
                <a:solidFill>
                  <a:schemeClr val="tx1"/>
                </a:solidFill>
                <a:latin typeface="黑体" pitchFamily="2" charset="-122"/>
                <a:ea typeface="黑体" pitchFamily="2" charset="-122"/>
              </a:rPr>
              <a:t>位的索引值，可表示</a:t>
            </a:r>
            <a:r>
              <a:rPr lang="en-US" altLang="zh-CN" sz="2000" b="1">
                <a:solidFill>
                  <a:schemeClr val="tx1"/>
                </a:solidFill>
                <a:latin typeface="黑体" pitchFamily="2" charset="-122"/>
                <a:ea typeface="黑体" pitchFamily="2" charset="-122"/>
              </a:rPr>
              <a:t>8192</a:t>
            </a:r>
            <a:r>
              <a:rPr lang="zh-CN" altLang="en-US" sz="2000" b="1">
                <a:solidFill>
                  <a:schemeClr val="tx1"/>
                </a:solidFill>
                <a:latin typeface="黑体" pitchFamily="2" charset="-122"/>
                <a:ea typeface="黑体" pitchFamily="2" charset="-122"/>
              </a:rPr>
              <a:t>个索引项</a:t>
            </a:r>
          </a:p>
        </p:txBody>
      </p:sp>
      <p:sp>
        <p:nvSpPr>
          <p:cNvPr id="93" name="Text Box 71">
            <a:extLst>
              <a:ext uri="{FF2B5EF4-FFF2-40B4-BE49-F238E27FC236}">
                <a16:creationId xmlns:a16="http://schemas.microsoft.com/office/drawing/2014/main" id="{91AA335D-4F8B-449A-BE22-19C016D282BA}"/>
              </a:ext>
            </a:extLst>
          </p:cNvPr>
          <p:cNvSpPr txBox="1">
            <a:spLocks noChangeArrowheads="1"/>
          </p:cNvSpPr>
          <p:nvPr/>
        </p:nvSpPr>
        <p:spPr bwMode="auto">
          <a:xfrm>
            <a:off x="539750" y="282575"/>
            <a:ext cx="6763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3.6.2 </a:t>
            </a:r>
            <a:r>
              <a:rPr lang="zh-CN" altLang="en-US" sz="3600" b="1" dirty="0">
                <a:solidFill>
                  <a:schemeClr val="bg1"/>
                </a:solidFill>
                <a:latin typeface="Times New Roman" pitchFamily="18" charset="0"/>
              </a:rPr>
              <a:t>保护方式下物理地址的形成</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92310"/>
                                        </p:tgtEl>
                                        <p:attrNameLst>
                                          <p:attrName>style.visibility</p:attrName>
                                        </p:attrNameLst>
                                      </p:cBhvr>
                                      <p:to>
                                        <p:strVal val="visible"/>
                                      </p:to>
                                    </p:set>
                                    <p:anim calcmode="lin" valueType="num">
                                      <p:cBhvr additive="base">
                                        <p:cTn id="7" dur="500" fill="hold"/>
                                        <p:tgtEl>
                                          <p:spTgt spid="92310"/>
                                        </p:tgtEl>
                                        <p:attrNameLst>
                                          <p:attrName>ppt_x</p:attrName>
                                        </p:attrNameLst>
                                      </p:cBhvr>
                                      <p:tavLst>
                                        <p:tav tm="0">
                                          <p:val>
                                            <p:strVal val="1+#ppt_w/2"/>
                                          </p:val>
                                        </p:tav>
                                        <p:tav tm="100000">
                                          <p:val>
                                            <p:strVal val="#ppt_x"/>
                                          </p:val>
                                        </p:tav>
                                      </p:tavLst>
                                    </p:anim>
                                    <p:anim calcmode="lin" valueType="num">
                                      <p:cBhvr additive="base">
                                        <p:cTn id="8" dur="500" fill="hold"/>
                                        <p:tgtEl>
                                          <p:spTgt spid="923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2299"/>
                                        </p:tgtEl>
                                        <p:attrNameLst>
                                          <p:attrName>style.visibility</p:attrName>
                                        </p:attrNameLst>
                                      </p:cBhvr>
                                      <p:to>
                                        <p:strVal val="visible"/>
                                      </p:to>
                                    </p:set>
                                    <p:animEffect transition="in" filter="box(in)">
                                      <p:cBhvr>
                                        <p:cTn id="13" dur="500"/>
                                        <p:tgtEl>
                                          <p:spTgt spid="9229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92315"/>
                                        </p:tgtEl>
                                        <p:attrNameLst>
                                          <p:attrName>style.visibility</p:attrName>
                                        </p:attrNameLst>
                                      </p:cBhvr>
                                      <p:to>
                                        <p:strVal val="visible"/>
                                      </p:to>
                                    </p:set>
                                    <p:animEffect transition="in" filter="diamond(in)">
                                      <p:cBhvr>
                                        <p:cTn id="18" dur="1000"/>
                                        <p:tgtEl>
                                          <p:spTgt spid="923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2316"/>
                                        </p:tgtEl>
                                        <p:attrNameLst>
                                          <p:attrName>style.visibility</p:attrName>
                                        </p:attrNameLst>
                                      </p:cBhvr>
                                      <p:to>
                                        <p:strVal val="visible"/>
                                      </p:to>
                                    </p:set>
                                    <p:anim calcmode="lin" valueType="num">
                                      <p:cBhvr additive="base">
                                        <p:cTn id="23" dur="500" fill="hold"/>
                                        <p:tgtEl>
                                          <p:spTgt spid="92316"/>
                                        </p:tgtEl>
                                        <p:attrNameLst>
                                          <p:attrName>ppt_x</p:attrName>
                                        </p:attrNameLst>
                                      </p:cBhvr>
                                      <p:tavLst>
                                        <p:tav tm="0">
                                          <p:val>
                                            <p:strVal val="0-#ppt_w/2"/>
                                          </p:val>
                                        </p:tav>
                                        <p:tav tm="100000">
                                          <p:val>
                                            <p:strVal val="#ppt_x"/>
                                          </p:val>
                                        </p:tav>
                                      </p:tavLst>
                                    </p:anim>
                                    <p:anim calcmode="lin" valueType="num">
                                      <p:cBhvr additive="base">
                                        <p:cTn id="24" dur="500" fill="hold"/>
                                        <p:tgtEl>
                                          <p:spTgt spid="92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99" grpId="0"/>
      <p:bldP spid="92316"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Text Box 49"/>
          <p:cNvSpPr txBox="1">
            <a:spLocks noChangeArrowheads="1"/>
          </p:cNvSpPr>
          <p:nvPr/>
        </p:nvSpPr>
        <p:spPr bwMode="auto">
          <a:xfrm>
            <a:off x="457200" y="59055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rPr>
              <a:t>xxxx : yyyyyyyy </a:t>
            </a:r>
            <a:r>
              <a:rPr lang="zh-CN" altLang="en-US" sz="2400">
                <a:solidFill>
                  <a:srgbClr val="FF3300"/>
                </a:solidFill>
                <a:latin typeface="Times New Roman" pitchFamily="18" charset="0"/>
              </a:rPr>
              <a:t>到线性地址的映射</a:t>
            </a:r>
          </a:p>
        </p:txBody>
      </p:sp>
      <p:grpSp>
        <p:nvGrpSpPr>
          <p:cNvPr id="95235" name="Group 89"/>
          <p:cNvGrpSpPr>
            <a:grpSpLocks/>
          </p:cNvGrpSpPr>
          <p:nvPr/>
        </p:nvGrpSpPr>
        <p:grpSpPr bwMode="auto">
          <a:xfrm>
            <a:off x="685800" y="1276350"/>
            <a:ext cx="4191000" cy="914400"/>
            <a:chOff x="432" y="624"/>
            <a:chExt cx="2640" cy="576"/>
          </a:xfrm>
        </p:grpSpPr>
        <p:sp>
          <p:nvSpPr>
            <p:cNvPr id="95268" name="Text Box 39"/>
            <p:cNvSpPr txBox="1">
              <a:spLocks noChangeArrowheads="1"/>
            </p:cNvSpPr>
            <p:nvPr/>
          </p:nvSpPr>
          <p:spPr bwMode="auto">
            <a:xfrm>
              <a:off x="1018" y="658"/>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ndParaRPr>
            </a:p>
          </p:txBody>
        </p:sp>
        <p:sp>
          <p:nvSpPr>
            <p:cNvPr id="95269" name="Rectangle 40"/>
            <p:cNvSpPr>
              <a:spLocks noChangeArrowheads="1"/>
            </p:cNvSpPr>
            <p:nvPr/>
          </p:nvSpPr>
          <p:spPr bwMode="auto">
            <a:xfrm>
              <a:off x="980" y="624"/>
              <a:ext cx="206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solidFill>
                  <a:schemeClr val="tx1"/>
                </a:solidFill>
                <a:latin typeface="Times New Roman" pitchFamily="18" charset="0"/>
              </a:endParaRPr>
            </a:p>
          </p:txBody>
        </p:sp>
        <p:sp>
          <p:nvSpPr>
            <p:cNvPr id="95270" name="Line 41"/>
            <p:cNvSpPr>
              <a:spLocks noChangeShapeType="1"/>
            </p:cNvSpPr>
            <p:nvPr/>
          </p:nvSpPr>
          <p:spPr bwMode="auto">
            <a:xfrm>
              <a:off x="2228" y="6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71" name="Text Box 42"/>
            <p:cNvSpPr txBox="1">
              <a:spLocks noChangeArrowheads="1"/>
            </p:cNvSpPr>
            <p:nvPr/>
          </p:nvSpPr>
          <p:spPr bwMode="auto">
            <a:xfrm>
              <a:off x="2228" y="672"/>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TI</a:t>
              </a:r>
            </a:p>
          </p:txBody>
        </p:sp>
        <p:sp>
          <p:nvSpPr>
            <p:cNvPr id="95272" name="Line 43"/>
            <p:cNvSpPr>
              <a:spLocks noChangeShapeType="1"/>
            </p:cNvSpPr>
            <p:nvPr/>
          </p:nvSpPr>
          <p:spPr bwMode="auto">
            <a:xfrm>
              <a:off x="2516" y="6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73" name="Text Box 44"/>
            <p:cNvSpPr txBox="1">
              <a:spLocks noChangeArrowheads="1"/>
            </p:cNvSpPr>
            <p:nvPr/>
          </p:nvSpPr>
          <p:spPr bwMode="auto">
            <a:xfrm>
              <a:off x="2468" y="672"/>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000">
                  <a:solidFill>
                    <a:schemeClr val="tx1"/>
                  </a:solidFill>
                  <a:latin typeface="Times New Roman" pitchFamily="18" charset="0"/>
                </a:rPr>
                <a:t>特权级</a:t>
              </a:r>
            </a:p>
          </p:txBody>
        </p:sp>
        <p:sp>
          <p:nvSpPr>
            <p:cNvPr id="95274" name="Text Box 45"/>
            <p:cNvSpPr txBox="1">
              <a:spLocks noChangeArrowheads="1"/>
            </p:cNvSpPr>
            <p:nvPr/>
          </p:nvSpPr>
          <p:spPr bwMode="auto">
            <a:xfrm>
              <a:off x="2572" y="912"/>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1    0</a:t>
              </a:r>
            </a:p>
          </p:txBody>
        </p:sp>
        <p:sp>
          <p:nvSpPr>
            <p:cNvPr id="95275" name="Text Box 46"/>
            <p:cNvSpPr txBox="1">
              <a:spLocks noChangeArrowheads="1"/>
            </p:cNvSpPr>
            <p:nvPr/>
          </p:nvSpPr>
          <p:spPr bwMode="auto">
            <a:xfrm>
              <a:off x="2284" y="91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2</a:t>
              </a:r>
            </a:p>
          </p:txBody>
        </p:sp>
        <p:sp>
          <p:nvSpPr>
            <p:cNvPr id="95276" name="Text Box 47"/>
            <p:cNvSpPr txBox="1">
              <a:spLocks noChangeArrowheads="1"/>
            </p:cNvSpPr>
            <p:nvPr/>
          </p:nvSpPr>
          <p:spPr bwMode="auto">
            <a:xfrm>
              <a:off x="1172" y="672"/>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000">
                  <a:solidFill>
                    <a:schemeClr val="tx1"/>
                  </a:solidFill>
                  <a:latin typeface="Times New Roman" pitchFamily="18" charset="0"/>
                </a:rPr>
                <a:t>描述符索引</a:t>
              </a:r>
            </a:p>
          </p:txBody>
        </p:sp>
        <p:sp>
          <p:nvSpPr>
            <p:cNvPr id="95277" name="Text Box 50"/>
            <p:cNvSpPr txBox="1">
              <a:spLocks noChangeArrowheads="1"/>
            </p:cNvSpPr>
            <p:nvPr/>
          </p:nvSpPr>
          <p:spPr bwMode="auto">
            <a:xfrm>
              <a:off x="432" y="624"/>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xxxx</a:t>
              </a:r>
            </a:p>
          </p:txBody>
        </p:sp>
      </p:grpSp>
      <p:sp>
        <p:nvSpPr>
          <p:cNvPr id="95236" name="Text Box 91"/>
          <p:cNvSpPr txBox="1">
            <a:spLocks noChangeArrowheads="1"/>
          </p:cNvSpPr>
          <p:nvPr/>
        </p:nvSpPr>
        <p:spPr bwMode="auto">
          <a:xfrm>
            <a:off x="669925" y="2160588"/>
            <a:ext cx="38306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rPr>
              <a:t>xxxx</a:t>
            </a:r>
            <a:r>
              <a:rPr lang="zh-CN" altLang="en-US" sz="2400" b="1">
                <a:solidFill>
                  <a:schemeClr val="tx1"/>
                </a:solidFill>
                <a:latin typeface="Times New Roman" pitchFamily="18" charset="0"/>
              </a:rPr>
              <a:t>不是段的开始地址，</a:t>
            </a:r>
          </a:p>
          <a:p>
            <a:pPr eaLnBrk="1" hangingPunct="1"/>
            <a:r>
              <a:rPr lang="zh-CN" altLang="en-US" sz="2400" b="1">
                <a:solidFill>
                  <a:schemeClr val="tx1"/>
                </a:solidFill>
                <a:latin typeface="Times New Roman" pitchFamily="18" charset="0"/>
              </a:rPr>
              <a:t>而是指出找相应段描述符的方式。称为</a:t>
            </a:r>
            <a:r>
              <a:rPr lang="zh-CN" altLang="en-US" sz="2400" b="1">
                <a:solidFill>
                  <a:srgbClr val="FF3300"/>
                </a:solidFill>
                <a:latin typeface="Times New Roman" pitchFamily="18" charset="0"/>
              </a:rPr>
              <a:t>段选择符</a:t>
            </a:r>
            <a:r>
              <a:rPr lang="zh-CN" altLang="en-US" sz="2400" b="1">
                <a:solidFill>
                  <a:schemeClr val="tx1"/>
                </a:solidFill>
                <a:latin typeface="Times New Roman" pitchFamily="18" charset="0"/>
              </a:rPr>
              <a:t>。</a:t>
            </a:r>
          </a:p>
        </p:txBody>
      </p:sp>
      <p:grpSp>
        <p:nvGrpSpPr>
          <p:cNvPr id="87139" name="Group 99"/>
          <p:cNvGrpSpPr>
            <a:grpSpLocks/>
          </p:cNvGrpSpPr>
          <p:nvPr/>
        </p:nvGrpSpPr>
        <p:grpSpPr bwMode="auto">
          <a:xfrm>
            <a:off x="539750" y="476250"/>
            <a:ext cx="8413750" cy="5868988"/>
            <a:chOff x="340" y="300"/>
            <a:chExt cx="5300" cy="3697"/>
          </a:xfrm>
        </p:grpSpPr>
        <p:grpSp>
          <p:nvGrpSpPr>
            <p:cNvPr id="95238" name="Group 98"/>
            <p:cNvGrpSpPr>
              <a:grpSpLocks/>
            </p:cNvGrpSpPr>
            <p:nvPr/>
          </p:nvGrpSpPr>
          <p:grpSpPr bwMode="auto">
            <a:xfrm>
              <a:off x="340" y="2282"/>
              <a:ext cx="3538" cy="1715"/>
              <a:chOff x="340" y="2282"/>
              <a:chExt cx="3538" cy="1715"/>
            </a:xfrm>
          </p:grpSpPr>
          <p:sp>
            <p:nvSpPr>
              <p:cNvPr id="95266" name="Text Box 64"/>
              <p:cNvSpPr txBox="1">
                <a:spLocks noChangeArrowheads="1"/>
              </p:cNvSpPr>
              <p:nvPr/>
            </p:nvSpPr>
            <p:spPr bwMode="auto">
              <a:xfrm>
                <a:off x="385" y="2614"/>
                <a:ext cx="3493" cy="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lnSpc>
                    <a:spcPct val="115000"/>
                  </a:lnSpc>
                  <a:buFontTx/>
                  <a:buChar char="•"/>
                </a:pPr>
                <a:r>
                  <a:rPr lang="en-US" altLang="zh-CN" sz="2400" b="1">
                    <a:solidFill>
                      <a:schemeClr val="tx1"/>
                    </a:solidFill>
                    <a:latin typeface="Times New Roman" pitchFamily="18" charset="0"/>
                  </a:rPr>
                  <a:t> </a:t>
                </a:r>
                <a:r>
                  <a:rPr lang="zh-CN" altLang="en-US" sz="2400" b="1">
                    <a:solidFill>
                      <a:schemeClr val="tx1"/>
                    </a:solidFill>
                    <a:latin typeface="Times New Roman" pitchFamily="18" charset="0"/>
                  </a:rPr>
                  <a:t>从</a:t>
                </a:r>
                <a:r>
                  <a:rPr lang="en-US" altLang="zh-CN" sz="2400" b="1">
                    <a:solidFill>
                      <a:schemeClr val="tx1"/>
                    </a:solidFill>
                    <a:latin typeface="Times New Roman" pitchFamily="18" charset="0"/>
                  </a:rPr>
                  <a:t>GDTR</a:t>
                </a:r>
                <a:r>
                  <a:rPr lang="zh-CN" altLang="en-US" sz="2400" b="1">
                    <a:solidFill>
                      <a:schemeClr val="tx1"/>
                    </a:solidFill>
                    <a:latin typeface="Times New Roman" pitchFamily="18" charset="0"/>
                  </a:rPr>
                  <a:t>寄存器中获取</a:t>
                </a:r>
                <a:r>
                  <a:rPr lang="en-US" altLang="zh-CN" sz="2400" b="1">
                    <a:solidFill>
                      <a:schemeClr val="tx1"/>
                    </a:solidFill>
                    <a:latin typeface="Times New Roman" pitchFamily="18" charset="0"/>
                  </a:rPr>
                  <a:t>GDT</a:t>
                </a:r>
                <a:r>
                  <a:rPr lang="zh-CN" altLang="en-US" sz="2400" b="1">
                    <a:solidFill>
                      <a:schemeClr val="tx1"/>
                    </a:solidFill>
                    <a:latin typeface="Times New Roman" pitchFamily="18" charset="0"/>
                  </a:rPr>
                  <a:t>的基址；</a:t>
                </a:r>
              </a:p>
              <a:p>
                <a:pPr eaLnBrk="1" hangingPunct="1">
                  <a:lnSpc>
                    <a:spcPct val="115000"/>
                  </a:lnSpc>
                  <a:buFontTx/>
                  <a:buChar char="•"/>
                </a:pPr>
                <a:r>
                  <a:rPr lang="zh-CN" altLang="en-US" sz="2400" b="1">
                    <a:solidFill>
                      <a:schemeClr val="tx1"/>
                    </a:solidFill>
                    <a:latin typeface="Times New Roman" pitchFamily="18" charset="0"/>
                  </a:rPr>
                  <a:t>在</a:t>
                </a:r>
                <a:r>
                  <a:rPr lang="en-US" altLang="zh-CN" sz="2400" b="1">
                    <a:solidFill>
                      <a:schemeClr val="tx1"/>
                    </a:solidFill>
                    <a:latin typeface="Times New Roman" pitchFamily="18" charset="0"/>
                  </a:rPr>
                  <a:t>GDT</a:t>
                </a:r>
                <a:r>
                  <a:rPr lang="zh-CN" altLang="en-US" sz="2400" b="1">
                    <a:solidFill>
                      <a:schemeClr val="tx1"/>
                    </a:solidFill>
                    <a:latin typeface="Times New Roman" pitchFamily="18" charset="0"/>
                  </a:rPr>
                  <a:t>表中，以</a:t>
                </a:r>
                <a:r>
                  <a:rPr lang="en-US" altLang="zh-CN" sz="2400" b="1">
                    <a:solidFill>
                      <a:schemeClr val="tx1"/>
                    </a:solidFill>
                    <a:latin typeface="Times New Roman" pitchFamily="18" charset="0"/>
                  </a:rPr>
                  <a:t>XXXX</a:t>
                </a:r>
                <a:r>
                  <a:rPr lang="zh-CN" altLang="en-US" sz="2400" b="1">
                    <a:solidFill>
                      <a:schemeClr val="tx1"/>
                    </a:solidFill>
                    <a:latin typeface="Times New Roman" pitchFamily="18" charset="0"/>
                  </a:rPr>
                  <a:t>的高</a:t>
                </a:r>
                <a:r>
                  <a:rPr lang="en-US" altLang="zh-CN" sz="2400" b="1">
                    <a:solidFill>
                      <a:schemeClr val="tx1"/>
                    </a:solidFill>
                    <a:latin typeface="Times New Roman" pitchFamily="18" charset="0"/>
                  </a:rPr>
                  <a:t>13</a:t>
                </a:r>
                <a:r>
                  <a:rPr lang="zh-CN" altLang="en-US" sz="2400" b="1">
                    <a:solidFill>
                      <a:schemeClr val="tx1"/>
                    </a:solidFill>
                    <a:latin typeface="Times New Roman" pitchFamily="18" charset="0"/>
                  </a:rPr>
                  <a:t>位作为索引，取出一个描述符</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a:t>
                </a:r>
              </a:p>
              <a:p>
                <a:pPr eaLnBrk="1" hangingPunct="1">
                  <a:lnSpc>
                    <a:spcPct val="115000"/>
                  </a:lnSpc>
                  <a:buFontTx/>
                  <a:buChar char="•"/>
                </a:pPr>
                <a:r>
                  <a:rPr lang="zh-CN" altLang="en-US" sz="2400" b="1">
                    <a:solidFill>
                      <a:schemeClr val="tx1"/>
                    </a:solidFill>
                    <a:latin typeface="Times New Roman" pitchFamily="18" charset="0"/>
                  </a:rPr>
                  <a:t> 描述符</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中的段基地址 ＋ </a:t>
                </a:r>
                <a:r>
                  <a:rPr lang="en-US" altLang="zh-CN" sz="2400" b="1">
                    <a:solidFill>
                      <a:schemeClr val="tx1"/>
                    </a:solidFill>
                    <a:latin typeface="Times New Roman" pitchFamily="18" charset="0"/>
                  </a:rPr>
                  <a:t>yyyyyyyy : </a:t>
                </a:r>
                <a:r>
                  <a:rPr lang="zh-CN" altLang="en-US" sz="2400" b="1">
                    <a:solidFill>
                      <a:schemeClr val="tx1"/>
                    </a:solidFill>
                    <a:latin typeface="Times New Roman" pitchFamily="18" charset="0"/>
                  </a:rPr>
                  <a:t>为要访问单元的线性地址。</a:t>
                </a:r>
              </a:p>
            </p:txBody>
          </p:sp>
          <p:sp>
            <p:nvSpPr>
              <p:cNvPr id="95267" name="Text Box 63"/>
              <p:cNvSpPr txBox="1">
                <a:spLocks noChangeArrowheads="1"/>
              </p:cNvSpPr>
              <p:nvPr/>
            </p:nvSpPr>
            <p:spPr bwMode="auto">
              <a:xfrm>
                <a:off x="340" y="2282"/>
                <a:ext cx="11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(1) TI  </a:t>
                </a:r>
                <a:r>
                  <a:rPr lang="zh-CN" altLang="en-US" sz="2400">
                    <a:solidFill>
                      <a:schemeClr val="tx1"/>
                    </a:solidFill>
                    <a:latin typeface="Times New Roman" pitchFamily="18" charset="0"/>
                  </a:rPr>
                  <a:t>位为 </a:t>
                </a:r>
                <a:r>
                  <a:rPr lang="en-US" altLang="zh-CN" sz="2400">
                    <a:solidFill>
                      <a:schemeClr val="tx1"/>
                    </a:solidFill>
                    <a:latin typeface="Times New Roman" pitchFamily="18" charset="0"/>
                  </a:rPr>
                  <a:t>0</a:t>
                </a:r>
              </a:p>
            </p:txBody>
          </p:sp>
        </p:grpSp>
        <p:grpSp>
          <p:nvGrpSpPr>
            <p:cNvPr id="95239" name="Group 97"/>
            <p:cNvGrpSpPr>
              <a:grpSpLocks/>
            </p:cNvGrpSpPr>
            <p:nvPr/>
          </p:nvGrpSpPr>
          <p:grpSpPr bwMode="auto">
            <a:xfrm>
              <a:off x="3182" y="300"/>
              <a:ext cx="2458" cy="3644"/>
              <a:chOff x="3182" y="300"/>
              <a:chExt cx="2458" cy="3644"/>
            </a:xfrm>
          </p:grpSpPr>
          <p:grpSp>
            <p:nvGrpSpPr>
              <p:cNvPr id="95240" name="Group 92"/>
              <p:cNvGrpSpPr>
                <a:grpSpLocks/>
              </p:cNvGrpSpPr>
              <p:nvPr/>
            </p:nvGrpSpPr>
            <p:grpSpPr bwMode="auto">
              <a:xfrm>
                <a:off x="3630" y="300"/>
                <a:ext cx="1268" cy="1392"/>
                <a:chOff x="3994" y="144"/>
                <a:chExt cx="1268" cy="1392"/>
              </a:xfrm>
            </p:grpSpPr>
            <p:sp>
              <p:nvSpPr>
                <p:cNvPr id="95259" name="Text Box 74"/>
                <p:cNvSpPr txBox="1">
                  <a:spLocks noChangeArrowheads="1"/>
                </p:cNvSpPr>
                <p:nvPr/>
              </p:nvSpPr>
              <p:spPr bwMode="auto">
                <a:xfrm>
                  <a:off x="3994" y="144"/>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rPr>
                    <a:t>GDTR</a:t>
                  </a:r>
                </a:p>
              </p:txBody>
            </p:sp>
            <p:sp>
              <p:nvSpPr>
                <p:cNvPr id="95260" name="Rectangle 75"/>
                <p:cNvSpPr>
                  <a:spLocks noChangeArrowheads="1"/>
                </p:cNvSpPr>
                <p:nvPr/>
              </p:nvSpPr>
              <p:spPr bwMode="auto">
                <a:xfrm>
                  <a:off x="4042" y="720"/>
                  <a:ext cx="120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1" name="Text Box 76"/>
                <p:cNvSpPr txBox="1">
                  <a:spLocks noChangeArrowheads="1"/>
                </p:cNvSpPr>
                <p:nvPr/>
              </p:nvSpPr>
              <p:spPr bwMode="auto">
                <a:xfrm>
                  <a:off x="4032" y="413"/>
                  <a:ext cx="12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rPr>
                    <a:t>47          15   0</a:t>
                  </a:r>
                </a:p>
              </p:txBody>
            </p:sp>
            <p:sp>
              <p:nvSpPr>
                <p:cNvPr id="95262" name="Line 77"/>
                <p:cNvSpPr>
                  <a:spLocks noChangeShapeType="1"/>
                </p:cNvSpPr>
                <p:nvPr/>
              </p:nvSpPr>
              <p:spPr bwMode="auto">
                <a:xfrm>
                  <a:off x="4762" y="72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63" name="Text Box 78"/>
                <p:cNvSpPr txBox="1">
                  <a:spLocks noChangeArrowheads="1"/>
                </p:cNvSpPr>
                <p:nvPr/>
              </p:nvSpPr>
              <p:spPr bwMode="auto">
                <a:xfrm>
                  <a:off x="4138" y="720"/>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基址</a:t>
                  </a:r>
                </a:p>
              </p:txBody>
            </p:sp>
            <p:sp>
              <p:nvSpPr>
                <p:cNvPr id="95264" name="Text Box 79"/>
                <p:cNvSpPr txBox="1">
                  <a:spLocks noChangeArrowheads="1"/>
                </p:cNvSpPr>
                <p:nvPr/>
              </p:nvSpPr>
              <p:spPr bwMode="auto">
                <a:xfrm>
                  <a:off x="4762" y="720"/>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限长</a:t>
                  </a:r>
                </a:p>
              </p:txBody>
            </p:sp>
            <p:sp>
              <p:nvSpPr>
                <p:cNvPr id="95265" name="Line 80"/>
                <p:cNvSpPr>
                  <a:spLocks noChangeShapeType="1"/>
                </p:cNvSpPr>
                <p:nvPr/>
              </p:nvSpPr>
              <p:spPr bwMode="auto">
                <a:xfrm flipH="1">
                  <a:off x="4138" y="960"/>
                  <a:ext cx="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241" name="Rectangle 65"/>
              <p:cNvSpPr>
                <a:spLocks noChangeArrowheads="1"/>
              </p:cNvSpPr>
              <p:nvPr/>
            </p:nvSpPr>
            <p:spPr bwMode="auto">
              <a:xfrm>
                <a:off x="4056" y="1596"/>
                <a:ext cx="672" cy="11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2" name="Rectangle 66"/>
              <p:cNvSpPr>
                <a:spLocks noChangeArrowheads="1"/>
              </p:cNvSpPr>
              <p:nvPr/>
            </p:nvSpPr>
            <p:spPr bwMode="auto">
              <a:xfrm>
                <a:off x="4056" y="1356"/>
                <a:ext cx="672" cy="2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3" name="Line 67"/>
              <p:cNvSpPr>
                <a:spLocks noChangeShapeType="1"/>
              </p:cNvSpPr>
              <p:nvPr/>
            </p:nvSpPr>
            <p:spPr bwMode="auto">
              <a:xfrm>
                <a:off x="3768" y="1692"/>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44" name="Line 68"/>
              <p:cNvSpPr>
                <a:spLocks noChangeShapeType="1"/>
              </p:cNvSpPr>
              <p:nvPr/>
            </p:nvSpPr>
            <p:spPr bwMode="auto">
              <a:xfrm>
                <a:off x="4056" y="178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45" name="Line 69"/>
              <p:cNvSpPr>
                <a:spLocks noChangeShapeType="1"/>
              </p:cNvSpPr>
              <p:nvPr/>
            </p:nvSpPr>
            <p:spPr bwMode="auto">
              <a:xfrm>
                <a:off x="4056" y="198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46" name="Line 70"/>
              <p:cNvSpPr>
                <a:spLocks noChangeShapeType="1"/>
              </p:cNvSpPr>
              <p:nvPr/>
            </p:nvSpPr>
            <p:spPr bwMode="auto">
              <a:xfrm>
                <a:off x="4056" y="217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47" name="Line 71"/>
              <p:cNvSpPr>
                <a:spLocks noChangeShapeType="1"/>
              </p:cNvSpPr>
              <p:nvPr/>
            </p:nvSpPr>
            <p:spPr bwMode="auto">
              <a:xfrm>
                <a:off x="4056" y="2364"/>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48" name="Line 72"/>
              <p:cNvSpPr>
                <a:spLocks noChangeShapeType="1"/>
              </p:cNvSpPr>
              <p:nvPr/>
            </p:nvSpPr>
            <p:spPr bwMode="auto">
              <a:xfrm>
                <a:off x="4056" y="2556"/>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49" name="Line 81"/>
              <p:cNvSpPr>
                <a:spLocks noChangeShapeType="1"/>
              </p:cNvSpPr>
              <p:nvPr/>
            </p:nvSpPr>
            <p:spPr bwMode="auto">
              <a:xfrm flipV="1">
                <a:off x="4377" y="2251"/>
                <a:ext cx="77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0" name="Line 82"/>
              <p:cNvSpPr>
                <a:spLocks noChangeShapeType="1"/>
              </p:cNvSpPr>
              <p:nvPr/>
            </p:nvSpPr>
            <p:spPr bwMode="auto">
              <a:xfrm flipH="1">
                <a:off x="5148" y="2268"/>
                <a:ext cx="2" cy="70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1" name="Line 83"/>
              <p:cNvSpPr>
                <a:spLocks noChangeShapeType="1"/>
              </p:cNvSpPr>
              <p:nvPr/>
            </p:nvSpPr>
            <p:spPr bwMode="auto">
              <a:xfrm>
                <a:off x="3816" y="2268"/>
                <a:ext cx="192"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2" name="AutoShape 84"/>
              <p:cNvSpPr>
                <a:spLocks/>
              </p:cNvSpPr>
              <p:nvPr/>
            </p:nvSpPr>
            <p:spPr bwMode="auto">
              <a:xfrm>
                <a:off x="3864" y="1740"/>
                <a:ext cx="48" cy="480"/>
              </a:xfrm>
              <a:prstGeom prst="lef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3" name="Text Box 85"/>
              <p:cNvSpPr txBox="1">
                <a:spLocks noChangeArrowheads="1"/>
              </p:cNvSpPr>
              <p:nvPr/>
            </p:nvSpPr>
            <p:spPr bwMode="auto">
              <a:xfrm>
                <a:off x="3182" y="1788"/>
                <a:ext cx="82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xxxx</a:t>
                </a:r>
                <a:r>
                  <a:rPr lang="zh-CN" altLang="en-US" sz="2400">
                    <a:solidFill>
                      <a:schemeClr val="tx1"/>
                    </a:solidFill>
                    <a:latin typeface="Times New Roman" pitchFamily="18" charset="0"/>
                  </a:rPr>
                  <a:t>的高</a:t>
                </a:r>
                <a:r>
                  <a:rPr lang="en-US" altLang="zh-CN" sz="2400">
                    <a:solidFill>
                      <a:schemeClr val="tx1"/>
                    </a:solidFill>
                    <a:latin typeface="Times New Roman" pitchFamily="18" charset="0"/>
                  </a:rPr>
                  <a:t>13</a:t>
                </a:r>
                <a:r>
                  <a:rPr lang="zh-CN" altLang="en-US" sz="2400">
                    <a:solidFill>
                      <a:schemeClr val="tx1"/>
                    </a:solidFill>
                    <a:latin typeface="Times New Roman" pitchFamily="18" charset="0"/>
                  </a:rPr>
                  <a:t>位</a:t>
                </a:r>
              </a:p>
            </p:txBody>
          </p:sp>
          <p:sp>
            <p:nvSpPr>
              <p:cNvPr id="95254" name="Text Box 86"/>
              <p:cNvSpPr txBox="1">
                <a:spLocks noChangeArrowheads="1"/>
              </p:cNvSpPr>
              <p:nvPr/>
            </p:nvSpPr>
            <p:spPr bwMode="auto">
              <a:xfrm>
                <a:off x="4694" y="2523"/>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段基地址</a:t>
                </a:r>
              </a:p>
            </p:txBody>
          </p:sp>
          <p:sp>
            <p:nvSpPr>
              <p:cNvPr id="95255" name="Text Box 87"/>
              <p:cNvSpPr txBox="1">
                <a:spLocks noChangeArrowheads="1"/>
              </p:cNvSpPr>
              <p:nvPr/>
            </p:nvSpPr>
            <p:spPr bwMode="auto">
              <a:xfrm>
                <a:off x="4468" y="2886"/>
                <a:ext cx="117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            </a:t>
                </a:r>
                <a:r>
                  <a:rPr lang="zh-CN" altLang="en-US" sz="2400">
                    <a:solidFill>
                      <a:schemeClr val="tx1"/>
                    </a:solidFill>
                    <a:latin typeface="Times New Roman" pitchFamily="18" charset="0"/>
                  </a:rPr>
                  <a:t>＋</a:t>
                </a:r>
              </a:p>
              <a:p>
                <a:pPr eaLnBrk="1" hangingPunct="1"/>
                <a:r>
                  <a:rPr lang="zh-CN" altLang="en-US" sz="2400">
                    <a:solidFill>
                      <a:schemeClr val="tx1"/>
                    </a:solidFill>
                    <a:latin typeface="Times New Roman" pitchFamily="18" charset="0"/>
                  </a:rPr>
                  <a:t>      </a:t>
                </a:r>
                <a:r>
                  <a:rPr lang="en-US" altLang="zh-CN" sz="2400">
                    <a:solidFill>
                      <a:schemeClr val="tx1"/>
                    </a:solidFill>
                    <a:latin typeface="Times New Roman" pitchFamily="18" charset="0"/>
                  </a:rPr>
                  <a:t>yyyyyyyy</a:t>
                </a:r>
              </a:p>
            </p:txBody>
          </p:sp>
          <p:sp>
            <p:nvSpPr>
              <p:cNvPr id="95256" name="Line 88"/>
              <p:cNvSpPr>
                <a:spLocks noChangeShapeType="1"/>
              </p:cNvSpPr>
              <p:nvPr/>
            </p:nvSpPr>
            <p:spPr bwMode="auto">
              <a:xfrm>
                <a:off x="5150" y="3430"/>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7" name="Text Box 90"/>
              <p:cNvSpPr txBox="1">
                <a:spLocks noChangeArrowheads="1"/>
              </p:cNvSpPr>
              <p:nvPr/>
            </p:nvSpPr>
            <p:spPr bwMode="auto">
              <a:xfrm>
                <a:off x="4766" y="1577"/>
                <a:ext cx="5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GDT</a:t>
                </a:r>
              </a:p>
            </p:txBody>
          </p:sp>
          <p:sp>
            <p:nvSpPr>
              <p:cNvPr id="95258" name="Text Box 96"/>
              <p:cNvSpPr txBox="1">
                <a:spLocks noChangeArrowheads="1"/>
              </p:cNvSpPr>
              <p:nvPr/>
            </p:nvSpPr>
            <p:spPr bwMode="auto">
              <a:xfrm>
                <a:off x="4714" y="365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rgbClr val="FF3300"/>
                    </a:solidFill>
                    <a:latin typeface="Tahoma" pitchFamily="34" charset="0"/>
                    <a:ea typeface="宋体" pitchFamily="2" charset="-122"/>
                  </a:rPr>
                  <a:t>线性地址</a:t>
                </a:r>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7139"/>
                                        </p:tgtEl>
                                        <p:attrNameLst>
                                          <p:attrName>style.visibility</p:attrName>
                                        </p:attrNameLst>
                                      </p:cBhvr>
                                      <p:to>
                                        <p:strVal val="visible"/>
                                      </p:to>
                                    </p:set>
                                    <p:animEffect transition="in" filter="box(in)">
                                      <p:cBhvr>
                                        <p:cTn id="7" dur="500"/>
                                        <p:tgtEl>
                                          <p:spTgt spid="87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Text Box 11"/>
          <p:cNvSpPr txBox="1">
            <a:spLocks noChangeArrowheads="1"/>
          </p:cNvSpPr>
          <p:nvPr/>
        </p:nvSpPr>
        <p:spPr bwMode="auto">
          <a:xfrm>
            <a:off x="457200" y="3048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rPr>
              <a:t>xxxx : yyyyyyyy </a:t>
            </a:r>
            <a:r>
              <a:rPr lang="zh-CN" altLang="en-US" sz="2400">
                <a:solidFill>
                  <a:srgbClr val="FF3300"/>
                </a:solidFill>
                <a:latin typeface="Times New Roman" pitchFamily="18" charset="0"/>
              </a:rPr>
              <a:t>到线性地址的映射</a:t>
            </a:r>
          </a:p>
        </p:txBody>
      </p:sp>
      <p:grpSp>
        <p:nvGrpSpPr>
          <p:cNvPr id="96259" name="Group 38"/>
          <p:cNvGrpSpPr>
            <a:grpSpLocks/>
          </p:cNvGrpSpPr>
          <p:nvPr/>
        </p:nvGrpSpPr>
        <p:grpSpPr bwMode="auto">
          <a:xfrm>
            <a:off x="914400" y="990600"/>
            <a:ext cx="4222750" cy="990600"/>
            <a:chOff x="576" y="624"/>
            <a:chExt cx="2660" cy="624"/>
          </a:xfrm>
        </p:grpSpPr>
        <p:sp>
          <p:nvSpPr>
            <p:cNvPr id="96296" name="Text Box 2"/>
            <p:cNvSpPr txBox="1">
              <a:spLocks noChangeArrowheads="1"/>
            </p:cNvSpPr>
            <p:nvPr/>
          </p:nvSpPr>
          <p:spPr bwMode="auto">
            <a:xfrm>
              <a:off x="1162" y="658"/>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ndParaRPr>
            </a:p>
          </p:txBody>
        </p:sp>
        <p:sp>
          <p:nvSpPr>
            <p:cNvPr id="96297" name="Rectangle 3"/>
            <p:cNvSpPr>
              <a:spLocks noChangeArrowheads="1"/>
            </p:cNvSpPr>
            <p:nvPr/>
          </p:nvSpPr>
          <p:spPr bwMode="auto">
            <a:xfrm>
              <a:off x="1124" y="624"/>
              <a:ext cx="206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solidFill>
                  <a:schemeClr val="tx1"/>
                </a:solidFill>
                <a:latin typeface="Times New Roman" pitchFamily="18" charset="0"/>
              </a:endParaRPr>
            </a:p>
          </p:txBody>
        </p:sp>
        <p:sp>
          <p:nvSpPr>
            <p:cNvPr id="96298" name="Line 4"/>
            <p:cNvSpPr>
              <a:spLocks noChangeShapeType="1"/>
            </p:cNvSpPr>
            <p:nvPr/>
          </p:nvSpPr>
          <p:spPr bwMode="auto">
            <a:xfrm>
              <a:off x="2372" y="6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99" name="Text Box 5"/>
            <p:cNvSpPr txBox="1">
              <a:spLocks noChangeArrowheads="1"/>
            </p:cNvSpPr>
            <p:nvPr/>
          </p:nvSpPr>
          <p:spPr bwMode="auto">
            <a:xfrm>
              <a:off x="2372" y="672"/>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TI</a:t>
              </a:r>
            </a:p>
          </p:txBody>
        </p:sp>
        <p:sp>
          <p:nvSpPr>
            <p:cNvPr id="96300" name="Line 6"/>
            <p:cNvSpPr>
              <a:spLocks noChangeShapeType="1"/>
            </p:cNvSpPr>
            <p:nvPr/>
          </p:nvSpPr>
          <p:spPr bwMode="auto">
            <a:xfrm>
              <a:off x="2660" y="6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301" name="Text Box 7"/>
            <p:cNvSpPr txBox="1">
              <a:spLocks noChangeArrowheads="1"/>
            </p:cNvSpPr>
            <p:nvPr/>
          </p:nvSpPr>
          <p:spPr bwMode="auto">
            <a:xfrm>
              <a:off x="2612" y="672"/>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000">
                  <a:solidFill>
                    <a:schemeClr val="tx1"/>
                  </a:solidFill>
                  <a:latin typeface="Times New Roman" pitchFamily="18" charset="0"/>
                </a:rPr>
                <a:t>特权级</a:t>
              </a:r>
            </a:p>
          </p:txBody>
        </p:sp>
        <p:sp>
          <p:nvSpPr>
            <p:cNvPr id="96302" name="Text Box 8"/>
            <p:cNvSpPr txBox="1">
              <a:spLocks noChangeArrowheads="1"/>
            </p:cNvSpPr>
            <p:nvPr/>
          </p:nvSpPr>
          <p:spPr bwMode="auto">
            <a:xfrm>
              <a:off x="2736" y="960"/>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1    0</a:t>
              </a:r>
            </a:p>
          </p:txBody>
        </p:sp>
        <p:sp>
          <p:nvSpPr>
            <p:cNvPr id="96303" name="Text Box 9"/>
            <p:cNvSpPr txBox="1">
              <a:spLocks noChangeArrowheads="1"/>
            </p:cNvSpPr>
            <p:nvPr/>
          </p:nvSpPr>
          <p:spPr bwMode="auto">
            <a:xfrm>
              <a:off x="2400" y="96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2</a:t>
              </a:r>
            </a:p>
          </p:txBody>
        </p:sp>
        <p:sp>
          <p:nvSpPr>
            <p:cNvPr id="96304" name="Text Box 10"/>
            <p:cNvSpPr txBox="1">
              <a:spLocks noChangeArrowheads="1"/>
            </p:cNvSpPr>
            <p:nvPr/>
          </p:nvSpPr>
          <p:spPr bwMode="auto">
            <a:xfrm>
              <a:off x="1316" y="672"/>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000">
                  <a:solidFill>
                    <a:schemeClr val="tx1"/>
                  </a:solidFill>
                  <a:latin typeface="Times New Roman" pitchFamily="18" charset="0"/>
                </a:rPr>
                <a:t>描述符索引</a:t>
              </a:r>
            </a:p>
          </p:txBody>
        </p:sp>
        <p:sp>
          <p:nvSpPr>
            <p:cNvPr id="96305" name="Text Box 12"/>
            <p:cNvSpPr txBox="1">
              <a:spLocks noChangeArrowheads="1"/>
            </p:cNvSpPr>
            <p:nvPr/>
          </p:nvSpPr>
          <p:spPr bwMode="auto">
            <a:xfrm>
              <a:off x="576" y="624"/>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xxxx</a:t>
              </a:r>
            </a:p>
          </p:txBody>
        </p:sp>
      </p:grpSp>
      <p:sp>
        <p:nvSpPr>
          <p:cNvPr id="96260" name="Text Box 13"/>
          <p:cNvSpPr txBox="1">
            <a:spLocks noChangeArrowheads="1"/>
          </p:cNvSpPr>
          <p:nvPr/>
        </p:nvSpPr>
        <p:spPr bwMode="auto">
          <a:xfrm>
            <a:off x="533400" y="1981200"/>
            <a:ext cx="219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(2) </a:t>
            </a:r>
            <a:r>
              <a:rPr lang="zh-CN" altLang="en-US" sz="2400">
                <a:solidFill>
                  <a:schemeClr val="tx1"/>
                </a:solidFill>
                <a:latin typeface="Times New Roman" pitchFamily="18" charset="0"/>
              </a:rPr>
              <a:t>若</a:t>
            </a:r>
            <a:r>
              <a:rPr lang="en-US" altLang="zh-CN" sz="2400">
                <a:solidFill>
                  <a:schemeClr val="tx1"/>
                </a:solidFill>
                <a:latin typeface="Times New Roman" pitchFamily="18" charset="0"/>
              </a:rPr>
              <a:t>TI  </a:t>
            </a:r>
            <a:r>
              <a:rPr lang="zh-CN" altLang="en-US" sz="2400">
                <a:solidFill>
                  <a:schemeClr val="tx1"/>
                </a:solidFill>
                <a:latin typeface="Times New Roman" pitchFamily="18" charset="0"/>
              </a:rPr>
              <a:t>位为 </a:t>
            </a:r>
            <a:r>
              <a:rPr lang="en-US" altLang="zh-CN" sz="2400">
                <a:solidFill>
                  <a:schemeClr val="tx1"/>
                </a:solidFill>
                <a:latin typeface="Times New Roman" pitchFamily="18" charset="0"/>
              </a:rPr>
              <a:t>1</a:t>
            </a:r>
          </a:p>
        </p:txBody>
      </p:sp>
      <p:grpSp>
        <p:nvGrpSpPr>
          <p:cNvPr id="88118" name="Group 54"/>
          <p:cNvGrpSpPr>
            <a:grpSpLocks/>
          </p:cNvGrpSpPr>
          <p:nvPr/>
        </p:nvGrpSpPr>
        <p:grpSpPr bwMode="auto">
          <a:xfrm>
            <a:off x="457200" y="2438400"/>
            <a:ext cx="5943600" cy="4022725"/>
            <a:chOff x="288" y="1546"/>
            <a:chExt cx="3744" cy="2534"/>
          </a:xfrm>
        </p:grpSpPr>
        <p:sp>
          <p:nvSpPr>
            <p:cNvPr id="96288" name="Text Box 14"/>
            <p:cNvSpPr txBox="1">
              <a:spLocks noChangeArrowheads="1"/>
            </p:cNvSpPr>
            <p:nvPr/>
          </p:nvSpPr>
          <p:spPr bwMode="auto">
            <a:xfrm>
              <a:off x="288" y="1546"/>
              <a:ext cx="3744" cy="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lnSpc>
                  <a:spcPct val="115000"/>
                </a:lnSpc>
                <a:buFontTx/>
                <a:buChar char="•"/>
              </a:pPr>
              <a:r>
                <a:rPr lang="en-US" altLang="zh-CN" sz="2400" b="1">
                  <a:solidFill>
                    <a:schemeClr val="tx1"/>
                  </a:solidFill>
                  <a:latin typeface="Times New Roman" pitchFamily="18" charset="0"/>
                </a:rPr>
                <a:t> </a:t>
              </a:r>
              <a:r>
                <a:rPr lang="zh-CN" altLang="en-US" sz="2400" b="1">
                  <a:solidFill>
                    <a:schemeClr val="tx1"/>
                  </a:solidFill>
                  <a:latin typeface="Times New Roman" pitchFamily="18" charset="0"/>
                </a:rPr>
                <a:t>从</a:t>
              </a:r>
              <a:r>
                <a:rPr lang="en-US" altLang="zh-CN" sz="2400" b="1">
                  <a:solidFill>
                    <a:schemeClr val="tx1"/>
                  </a:solidFill>
                  <a:latin typeface="Times New Roman" pitchFamily="18" charset="0"/>
                </a:rPr>
                <a:t>GDTR</a:t>
              </a:r>
              <a:r>
                <a:rPr lang="zh-CN" altLang="en-US" sz="2400" b="1">
                  <a:solidFill>
                    <a:schemeClr val="tx1"/>
                  </a:solidFill>
                  <a:latin typeface="Times New Roman" pitchFamily="18" charset="0"/>
                </a:rPr>
                <a:t>寄存器中获取</a:t>
              </a:r>
              <a:r>
                <a:rPr lang="en-US" altLang="zh-CN" sz="2400" b="1">
                  <a:solidFill>
                    <a:schemeClr val="tx1"/>
                  </a:solidFill>
                  <a:latin typeface="Times New Roman" pitchFamily="18" charset="0"/>
                </a:rPr>
                <a:t>GDT</a:t>
              </a:r>
              <a:r>
                <a:rPr lang="zh-CN" altLang="en-US" sz="2400" b="1">
                  <a:solidFill>
                    <a:schemeClr val="tx1"/>
                  </a:solidFill>
                  <a:latin typeface="Times New Roman" pitchFamily="18" charset="0"/>
                </a:rPr>
                <a:t>的基址；</a:t>
              </a:r>
            </a:p>
            <a:p>
              <a:pPr eaLnBrk="1" hangingPunct="1">
                <a:lnSpc>
                  <a:spcPct val="115000"/>
                </a:lnSpc>
                <a:buFontTx/>
                <a:buChar char="•"/>
              </a:pPr>
              <a:r>
                <a:rPr lang="zh-CN" altLang="en-US" sz="2400" b="1">
                  <a:solidFill>
                    <a:schemeClr val="tx1"/>
                  </a:solidFill>
                  <a:latin typeface="Times New Roman" pitchFamily="18" charset="0"/>
                </a:rPr>
                <a:t> 在</a:t>
              </a:r>
              <a:r>
                <a:rPr lang="en-US" altLang="zh-CN" sz="2400" b="1">
                  <a:solidFill>
                    <a:schemeClr val="tx1"/>
                  </a:solidFill>
                  <a:latin typeface="Times New Roman" pitchFamily="18" charset="0"/>
                </a:rPr>
                <a:t>GDT</a:t>
              </a:r>
              <a:r>
                <a:rPr lang="zh-CN" altLang="en-US" sz="2400" b="1">
                  <a:solidFill>
                    <a:schemeClr val="tx1"/>
                  </a:solidFill>
                  <a:latin typeface="Times New Roman" pitchFamily="18" charset="0"/>
                </a:rPr>
                <a:t>表中，以</a:t>
              </a:r>
              <a:r>
                <a:rPr lang="en-US" altLang="zh-CN" sz="2400" b="1">
                  <a:solidFill>
                    <a:schemeClr val="tx1"/>
                  </a:solidFill>
                  <a:latin typeface="Times New Roman" pitchFamily="18" charset="0"/>
                </a:rPr>
                <a:t>LDTR</a:t>
              </a:r>
              <a:r>
                <a:rPr lang="zh-CN" altLang="en-US" sz="2400" b="1">
                  <a:solidFill>
                    <a:schemeClr val="tx1"/>
                  </a:solidFill>
                  <a:latin typeface="Times New Roman" pitchFamily="18" charset="0"/>
                </a:rPr>
                <a:t>的高</a:t>
              </a:r>
              <a:r>
                <a:rPr lang="en-US" altLang="zh-CN" sz="2400" b="1">
                  <a:solidFill>
                    <a:schemeClr val="tx1"/>
                  </a:solidFill>
                  <a:latin typeface="Times New Roman" pitchFamily="18" charset="0"/>
                </a:rPr>
                <a:t>13</a:t>
              </a:r>
              <a:r>
                <a:rPr lang="zh-CN" altLang="en-US" sz="2400" b="1">
                  <a:solidFill>
                    <a:schemeClr val="tx1"/>
                  </a:solidFill>
                  <a:latin typeface="Times New Roman" pitchFamily="18" charset="0"/>
                </a:rPr>
                <a:t>位作为索引，取出一个描述符</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a:t>
              </a:r>
            </a:p>
            <a:p>
              <a:pPr eaLnBrk="1" hangingPunct="1">
                <a:lnSpc>
                  <a:spcPct val="115000"/>
                </a:lnSpc>
                <a:buFontTx/>
                <a:buChar char="•"/>
              </a:pPr>
              <a:r>
                <a:rPr lang="zh-CN" altLang="en-US" sz="2400" b="1">
                  <a:solidFill>
                    <a:schemeClr val="tx1"/>
                  </a:solidFill>
                  <a:latin typeface="Times New Roman" pitchFamily="18" charset="0"/>
                </a:rPr>
                <a:t> 描述符</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描述的段为一个</a:t>
              </a:r>
              <a:r>
                <a:rPr lang="en-US" altLang="zh-CN" sz="2400" b="1">
                  <a:solidFill>
                    <a:schemeClr val="tx1"/>
                  </a:solidFill>
                  <a:latin typeface="Times New Roman" pitchFamily="18" charset="0"/>
                </a:rPr>
                <a:t>LDT</a:t>
              </a:r>
              <a:r>
                <a:rPr lang="zh-CN" altLang="en-US" sz="2400" b="1">
                  <a:solidFill>
                    <a:schemeClr val="tx1"/>
                  </a:solidFill>
                  <a:latin typeface="Times New Roman" pitchFamily="18" charset="0"/>
                </a:rPr>
                <a:t>段</a:t>
              </a:r>
              <a:r>
                <a:rPr lang="en-US" altLang="zh-CN" sz="2000" b="1">
                  <a:solidFill>
                    <a:schemeClr val="tx1"/>
                  </a:solidFill>
                  <a:latin typeface="Times New Roman" pitchFamily="18" charset="0"/>
                </a:rPr>
                <a:t>(LDT_A)</a:t>
              </a:r>
              <a:r>
                <a:rPr lang="zh-CN" altLang="en-US" sz="2400" b="1">
                  <a:solidFill>
                    <a:schemeClr val="tx1"/>
                  </a:solidFill>
                  <a:latin typeface="Times New Roman" pitchFamily="18" charset="0"/>
                </a:rPr>
                <a:t>。</a:t>
              </a:r>
            </a:p>
            <a:p>
              <a:pPr eaLnBrk="1" hangingPunct="1">
                <a:lnSpc>
                  <a:spcPct val="115000"/>
                </a:lnSpc>
                <a:buFontTx/>
                <a:buChar char="•"/>
              </a:pPr>
              <a:r>
                <a:rPr lang="zh-CN" altLang="en-US" sz="2400" b="1">
                  <a:solidFill>
                    <a:schemeClr val="tx1"/>
                  </a:solidFill>
                  <a:latin typeface="Times New Roman" pitchFamily="18" charset="0"/>
                </a:rPr>
                <a:t> 用 </a:t>
              </a:r>
              <a:r>
                <a:rPr lang="en-US" altLang="zh-CN" sz="2400" b="1">
                  <a:solidFill>
                    <a:schemeClr val="tx1"/>
                  </a:solidFill>
                  <a:latin typeface="Times New Roman" pitchFamily="18" charset="0"/>
                </a:rPr>
                <a:t>XXXX</a:t>
              </a:r>
              <a:r>
                <a:rPr lang="zh-CN" altLang="en-US" sz="2400" b="1">
                  <a:solidFill>
                    <a:schemeClr val="tx1"/>
                  </a:solidFill>
                  <a:latin typeface="Times New Roman" pitchFamily="18" charset="0"/>
                </a:rPr>
                <a:t>的高</a:t>
              </a:r>
              <a:r>
                <a:rPr lang="en-US" altLang="zh-CN" sz="2400" b="1">
                  <a:solidFill>
                    <a:schemeClr val="tx1"/>
                  </a:solidFill>
                  <a:latin typeface="Times New Roman" pitchFamily="18" charset="0"/>
                </a:rPr>
                <a:t>13</a:t>
              </a:r>
              <a:r>
                <a:rPr lang="zh-CN" altLang="en-US" sz="2400" b="1">
                  <a:solidFill>
                    <a:schemeClr val="tx1"/>
                  </a:solidFill>
                  <a:latin typeface="Times New Roman" pitchFamily="18" charset="0"/>
                </a:rPr>
                <a:t>位，作为索引，在</a:t>
              </a:r>
              <a:r>
                <a:rPr lang="en-US" altLang="zh-CN" sz="2400" b="1">
                  <a:solidFill>
                    <a:schemeClr val="tx1"/>
                  </a:solidFill>
                  <a:latin typeface="Times New Roman" pitchFamily="18" charset="0"/>
                </a:rPr>
                <a:t>LDT_A</a:t>
              </a:r>
              <a:r>
                <a:rPr lang="zh-CN" altLang="en-US" sz="2400" b="1">
                  <a:solidFill>
                    <a:schemeClr val="tx1"/>
                  </a:solidFill>
                  <a:latin typeface="Times New Roman" pitchFamily="18" charset="0"/>
                </a:rPr>
                <a:t>段中找到描述符</a:t>
              </a:r>
              <a:r>
                <a:rPr lang="en-US" altLang="zh-CN" sz="2400" b="1">
                  <a:solidFill>
                    <a:schemeClr val="tx1"/>
                  </a:solidFill>
                  <a:latin typeface="Times New Roman" pitchFamily="18" charset="0"/>
                </a:rPr>
                <a:t>P_A</a:t>
              </a:r>
              <a:r>
                <a:rPr lang="zh-CN" altLang="en-US" sz="2400" b="1">
                  <a:solidFill>
                    <a:schemeClr val="tx1"/>
                  </a:solidFill>
                  <a:latin typeface="Times New Roman" pitchFamily="18" charset="0"/>
                </a:rPr>
                <a:t>。</a:t>
              </a:r>
            </a:p>
            <a:p>
              <a:pPr eaLnBrk="1" hangingPunct="1">
                <a:lnSpc>
                  <a:spcPct val="115000"/>
                </a:lnSpc>
                <a:buFontTx/>
                <a:buChar char="•"/>
              </a:pPr>
              <a:r>
                <a:rPr lang="zh-CN" altLang="en-US" sz="2400" b="1">
                  <a:solidFill>
                    <a:schemeClr val="tx1"/>
                  </a:solidFill>
                  <a:latin typeface="Times New Roman" pitchFamily="18" charset="0"/>
                </a:rPr>
                <a:t> </a:t>
              </a:r>
              <a:r>
                <a:rPr lang="en-US" altLang="zh-CN" sz="2400" b="1">
                  <a:solidFill>
                    <a:schemeClr val="tx1"/>
                  </a:solidFill>
                  <a:latin typeface="Times New Roman" pitchFamily="18" charset="0"/>
                </a:rPr>
                <a:t>P_A</a:t>
              </a:r>
              <a:r>
                <a:rPr lang="zh-CN" altLang="en-US" sz="2400" b="1">
                  <a:solidFill>
                    <a:schemeClr val="tx1"/>
                  </a:solidFill>
                  <a:latin typeface="Times New Roman" pitchFamily="18" charset="0"/>
                </a:rPr>
                <a:t>描述段的基址＋</a:t>
              </a:r>
              <a:r>
                <a:rPr lang="en-US" altLang="zh-CN" sz="2400" b="1">
                  <a:solidFill>
                    <a:schemeClr val="tx1"/>
                  </a:solidFill>
                  <a:latin typeface="Times New Roman" pitchFamily="18" charset="0"/>
                </a:rPr>
                <a:t>yyyyyyyy </a:t>
              </a:r>
              <a:r>
                <a:rPr lang="zh-CN" altLang="en-US" sz="2400" b="1">
                  <a:solidFill>
                    <a:schemeClr val="tx1"/>
                  </a:solidFill>
                  <a:latin typeface="Times New Roman" pitchFamily="18" charset="0"/>
                </a:rPr>
                <a:t>为线性地址。</a:t>
              </a:r>
            </a:p>
          </p:txBody>
        </p:sp>
        <p:sp>
          <p:nvSpPr>
            <p:cNvPr id="96289" name="Text Box 40"/>
            <p:cNvSpPr txBox="1">
              <a:spLocks noChangeArrowheads="1"/>
            </p:cNvSpPr>
            <p:nvPr/>
          </p:nvSpPr>
          <p:spPr bwMode="auto">
            <a:xfrm>
              <a:off x="1056" y="3792"/>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rPr>
                <a:t>LDTR</a:t>
              </a:r>
            </a:p>
          </p:txBody>
        </p:sp>
        <p:sp>
          <p:nvSpPr>
            <p:cNvPr id="96290" name="Rectangle 41"/>
            <p:cNvSpPr>
              <a:spLocks noChangeArrowheads="1"/>
            </p:cNvSpPr>
            <p:nvPr/>
          </p:nvSpPr>
          <p:spPr bwMode="auto">
            <a:xfrm>
              <a:off x="1828" y="3802"/>
              <a:ext cx="139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1" name="Text Box 42"/>
            <p:cNvSpPr txBox="1">
              <a:spLocks noChangeArrowheads="1"/>
            </p:cNvSpPr>
            <p:nvPr/>
          </p:nvSpPr>
          <p:spPr bwMode="auto">
            <a:xfrm>
              <a:off x="1866" y="354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rPr>
                <a:t>15</a:t>
              </a:r>
            </a:p>
          </p:txBody>
        </p:sp>
        <p:sp>
          <p:nvSpPr>
            <p:cNvPr id="96292" name="Text Box 43"/>
            <p:cNvSpPr txBox="1">
              <a:spLocks noChangeArrowheads="1"/>
            </p:cNvSpPr>
            <p:nvPr/>
          </p:nvSpPr>
          <p:spPr bwMode="auto">
            <a:xfrm>
              <a:off x="2596" y="356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rPr>
                <a:t>3</a:t>
              </a:r>
            </a:p>
          </p:txBody>
        </p:sp>
        <p:sp>
          <p:nvSpPr>
            <p:cNvPr id="96293" name="Line 44"/>
            <p:cNvSpPr>
              <a:spLocks noChangeShapeType="1"/>
            </p:cNvSpPr>
            <p:nvPr/>
          </p:nvSpPr>
          <p:spPr bwMode="auto">
            <a:xfrm>
              <a:off x="2788" y="380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94" name="Text Box 45"/>
            <p:cNvSpPr txBox="1">
              <a:spLocks noChangeArrowheads="1"/>
            </p:cNvSpPr>
            <p:nvPr/>
          </p:nvSpPr>
          <p:spPr bwMode="auto">
            <a:xfrm>
              <a:off x="2778" y="3562"/>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rPr>
                <a:t>2    0</a:t>
              </a:r>
            </a:p>
          </p:txBody>
        </p:sp>
        <p:sp>
          <p:nvSpPr>
            <p:cNvPr id="96295" name="Text Box 46"/>
            <p:cNvSpPr txBox="1">
              <a:spLocks noChangeArrowheads="1"/>
            </p:cNvSpPr>
            <p:nvPr/>
          </p:nvSpPr>
          <p:spPr bwMode="auto">
            <a:xfrm>
              <a:off x="1924" y="3802"/>
              <a:ext cx="6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000" b="1">
                  <a:solidFill>
                    <a:schemeClr val="tx1"/>
                  </a:solidFill>
                  <a:latin typeface="Times New Roman" pitchFamily="18" charset="0"/>
                </a:rPr>
                <a:t>索引值</a:t>
              </a:r>
              <a:r>
                <a:rPr lang="en-US" altLang="zh-CN" sz="2000" b="1">
                  <a:solidFill>
                    <a:schemeClr val="tx1"/>
                  </a:solidFill>
                  <a:latin typeface="Times New Roman" pitchFamily="18" charset="0"/>
                </a:rPr>
                <a:t>n</a:t>
              </a:r>
            </a:p>
          </p:txBody>
        </p:sp>
      </p:grpSp>
      <p:grpSp>
        <p:nvGrpSpPr>
          <p:cNvPr id="96262" name="Group 51"/>
          <p:cNvGrpSpPr>
            <a:grpSpLocks/>
          </p:cNvGrpSpPr>
          <p:nvPr/>
        </p:nvGrpSpPr>
        <p:grpSpPr bwMode="auto">
          <a:xfrm>
            <a:off x="5508625" y="1196975"/>
            <a:ext cx="3460750" cy="4784725"/>
            <a:chOff x="3590" y="768"/>
            <a:chExt cx="2180" cy="3014"/>
          </a:xfrm>
        </p:grpSpPr>
        <p:sp>
          <p:nvSpPr>
            <p:cNvPr id="96263" name="Rectangle 15"/>
            <p:cNvSpPr>
              <a:spLocks noChangeArrowheads="1"/>
            </p:cNvSpPr>
            <p:nvPr/>
          </p:nvSpPr>
          <p:spPr bwMode="auto">
            <a:xfrm>
              <a:off x="4656" y="960"/>
              <a:ext cx="672"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4" name="Text Box 16"/>
            <p:cNvSpPr txBox="1">
              <a:spLocks noChangeArrowheads="1"/>
            </p:cNvSpPr>
            <p:nvPr/>
          </p:nvSpPr>
          <p:spPr bwMode="auto">
            <a:xfrm>
              <a:off x="3590" y="893"/>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GDTR</a:t>
              </a:r>
            </a:p>
          </p:txBody>
        </p:sp>
        <p:sp>
          <p:nvSpPr>
            <p:cNvPr id="96265" name="Line 17"/>
            <p:cNvSpPr>
              <a:spLocks noChangeShapeType="1"/>
            </p:cNvSpPr>
            <p:nvPr/>
          </p:nvSpPr>
          <p:spPr bwMode="auto">
            <a:xfrm>
              <a:off x="4272" y="105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66" name="Line 18"/>
            <p:cNvSpPr>
              <a:spLocks noChangeShapeType="1"/>
            </p:cNvSpPr>
            <p:nvPr/>
          </p:nvSpPr>
          <p:spPr bwMode="auto">
            <a:xfrm>
              <a:off x="4656" y="139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67" name="Line 19"/>
            <p:cNvSpPr>
              <a:spLocks noChangeShapeType="1"/>
            </p:cNvSpPr>
            <p:nvPr/>
          </p:nvSpPr>
          <p:spPr bwMode="auto">
            <a:xfrm>
              <a:off x="4656" y="148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68" name="Line 20"/>
            <p:cNvSpPr>
              <a:spLocks noChangeShapeType="1"/>
            </p:cNvSpPr>
            <p:nvPr/>
          </p:nvSpPr>
          <p:spPr bwMode="auto">
            <a:xfrm>
              <a:off x="4656" y="120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69" name="Line 21"/>
            <p:cNvSpPr>
              <a:spLocks noChangeShapeType="1"/>
            </p:cNvSpPr>
            <p:nvPr/>
          </p:nvSpPr>
          <p:spPr bwMode="auto">
            <a:xfrm>
              <a:off x="4656" y="1104"/>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0" name="Line 22"/>
            <p:cNvSpPr>
              <a:spLocks noChangeShapeType="1"/>
            </p:cNvSpPr>
            <p:nvPr/>
          </p:nvSpPr>
          <p:spPr bwMode="auto">
            <a:xfrm>
              <a:off x="4656" y="1584"/>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1" name="Line 23"/>
            <p:cNvSpPr>
              <a:spLocks noChangeShapeType="1"/>
            </p:cNvSpPr>
            <p:nvPr/>
          </p:nvSpPr>
          <p:spPr bwMode="auto">
            <a:xfrm>
              <a:off x="4656" y="168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2" name="Line 24"/>
            <p:cNvSpPr>
              <a:spLocks noChangeShapeType="1"/>
            </p:cNvSpPr>
            <p:nvPr/>
          </p:nvSpPr>
          <p:spPr bwMode="auto">
            <a:xfrm>
              <a:off x="4656" y="1296"/>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3" name="Text Box 25"/>
            <p:cNvSpPr txBox="1">
              <a:spLocks noChangeArrowheads="1"/>
            </p:cNvSpPr>
            <p:nvPr/>
          </p:nvSpPr>
          <p:spPr bwMode="auto">
            <a:xfrm>
              <a:off x="3686" y="1373"/>
              <a:ext cx="6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LDTR</a:t>
              </a:r>
            </a:p>
          </p:txBody>
        </p:sp>
        <p:sp>
          <p:nvSpPr>
            <p:cNvPr id="96274" name="Line 26"/>
            <p:cNvSpPr>
              <a:spLocks noChangeShapeType="1"/>
            </p:cNvSpPr>
            <p:nvPr/>
          </p:nvSpPr>
          <p:spPr bwMode="auto">
            <a:xfrm>
              <a:off x="4272" y="153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5" name="AutoShape 27"/>
            <p:cNvSpPr>
              <a:spLocks/>
            </p:cNvSpPr>
            <p:nvPr/>
          </p:nvSpPr>
          <p:spPr bwMode="auto">
            <a:xfrm>
              <a:off x="4464" y="1056"/>
              <a:ext cx="96" cy="432"/>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6" name="Rectangle 28"/>
            <p:cNvSpPr>
              <a:spLocks noChangeArrowheads="1"/>
            </p:cNvSpPr>
            <p:nvPr/>
          </p:nvSpPr>
          <p:spPr bwMode="auto">
            <a:xfrm>
              <a:off x="4560" y="2208"/>
              <a:ext cx="624"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7" name="Line 29"/>
            <p:cNvSpPr>
              <a:spLocks noChangeShapeType="1"/>
            </p:cNvSpPr>
            <p:nvPr/>
          </p:nvSpPr>
          <p:spPr bwMode="auto">
            <a:xfrm>
              <a:off x="5280" y="153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8" name="Line 30"/>
            <p:cNvSpPr>
              <a:spLocks noChangeShapeType="1"/>
            </p:cNvSpPr>
            <p:nvPr/>
          </p:nvSpPr>
          <p:spPr bwMode="auto">
            <a:xfrm>
              <a:off x="5472" y="1536"/>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9" name="Line 31"/>
            <p:cNvSpPr>
              <a:spLocks noChangeShapeType="1"/>
            </p:cNvSpPr>
            <p:nvPr/>
          </p:nvSpPr>
          <p:spPr bwMode="auto">
            <a:xfrm flipH="1">
              <a:off x="5184" y="2256"/>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0" name="Text Box 32"/>
            <p:cNvSpPr txBox="1">
              <a:spLocks noChangeArrowheads="1"/>
            </p:cNvSpPr>
            <p:nvPr/>
          </p:nvSpPr>
          <p:spPr bwMode="auto">
            <a:xfrm>
              <a:off x="5184" y="2381"/>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xxxx</a:t>
              </a:r>
            </a:p>
          </p:txBody>
        </p:sp>
        <p:sp>
          <p:nvSpPr>
            <p:cNvPr id="96281" name="Line 33"/>
            <p:cNvSpPr>
              <a:spLocks noChangeShapeType="1"/>
            </p:cNvSpPr>
            <p:nvPr/>
          </p:nvSpPr>
          <p:spPr bwMode="auto">
            <a:xfrm>
              <a:off x="4560" y="2496"/>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2" name="Line 34"/>
            <p:cNvSpPr>
              <a:spLocks noChangeShapeType="1"/>
            </p:cNvSpPr>
            <p:nvPr/>
          </p:nvSpPr>
          <p:spPr bwMode="auto">
            <a:xfrm>
              <a:off x="4560" y="2640"/>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3" name="Line 35"/>
            <p:cNvSpPr>
              <a:spLocks noChangeShapeType="1"/>
            </p:cNvSpPr>
            <p:nvPr/>
          </p:nvSpPr>
          <p:spPr bwMode="auto">
            <a:xfrm>
              <a:off x="4848" y="259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4" name="Text Box 36"/>
            <p:cNvSpPr txBox="1">
              <a:spLocks noChangeArrowheads="1"/>
            </p:cNvSpPr>
            <p:nvPr/>
          </p:nvSpPr>
          <p:spPr bwMode="auto">
            <a:xfrm>
              <a:off x="4598" y="3264"/>
              <a:ext cx="88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   +</a:t>
              </a:r>
            </a:p>
            <a:p>
              <a:pPr eaLnBrk="1" hangingPunct="1"/>
              <a:r>
                <a:rPr lang="en-US" altLang="zh-CN" sz="2400">
                  <a:solidFill>
                    <a:schemeClr val="tx1"/>
                  </a:solidFill>
                  <a:latin typeface="Times New Roman" pitchFamily="18" charset="0"/>
                </a:rPr>
                <a:t>yyyyyyyy</a:t>
              </a:r>
            </a:p>
          </p:txBody>
        </p:sp>
        <p:sp>
          <p:nvSpPr>
            <p:cNvPr id="96285" name="Text Box 37"/>
            <p:cNvSpPr txBox="1">
              <a:spLocks noChangeArrowheads="1"/>
            </p:cNvSpPr>
            <p:nvPr/>
          </p:nvSpPr>
          <p:spPr bwMode="auto">
            <a:xfrm>
              <a:off x="4886" y="2914"/>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段基地址</a:t>
              </a:r>
            </a:p>
          </p:txBody>
        </p:sp>
        <p:sp>
          <p:nvSpPr>
            <p:cNvPr id="96286" name="Text Box 49"/>
            <p:cNvSpPr txBox="1">
              <a:spLocks noChangeArrowheads="1"/>
            </p:cNvSpPr>
            <p:nvPr/>
          </p:nvSpPr>
          <p:spPr bwMode="auto">
            <a:xfrm>
              <a:off x="4310" y="1910"/>
              <a:ext cx="298"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000" b="1">
                  <a:solidFill>
                    <a:srgbClr val="FF3300"/>
                  </a:solidFill>
                  <a:latin typeface="Times New Roman" pitchFamily="18" charset="0"/>
                </a:rPr>
                <a:t>某局部描述符表</a:t>
              </a:r>
            </a:p>
          </p:txBody>
        </p:sp>
        <p:sp>
          <p:nvSpPr>
            <p:cNvPr id="96287" name="Text Box 50"/>
            <p:cNvSpPr txBox="1">
              <a:spLocks noChangeArrowheads="1"/>
            </p:cNvSpPr>
            <p:nvPr/>
          </p:nvSpPr>
          <p:spPr bwMode="auto">
            <a:xfrm>
              <a:off x="5510" y="768"/>
              <a:ext cx="250"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000" b="1">
                  <a:solidFill>
                    <a:srgbClr val="FF3300"/>
                  </a:solidFill>
                  <a:latin typeface="Times New Roman" pitchFamily="18" charset="0"/>
                </a:rPr>
                <a:t>全局描述符表</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118"/>
                                        </p:tgtEl>
                                        <p:attrNameLst>
                                          <p:attrName>style.visibility</p:attrName>
                                        </p:attrNameLst>
                                      </p:cBhvr>
                                      <p:to>
                                        <p:strVal val="visible"/>
                                      </p:to>
                                    </p:set>
                                    <p:animEffect transition="in" filter="blinds(horizontal)">
                                      <p:cBhvr>
                                        <p:cTn id="7" dur="500"/>
                                        <p:tgtEl>
                                          <p:spTgt spid="88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457200" y="5227638"/>
            <a:ext cx="177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程序</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的段</a:t>
            </a:r>
            <a:r>
              <a:rPr lang="en-US" altLang="zh-CN" sz="2400" b="1">
                <a:solidFill>
                  <a:schemeClr val="tx1"/>
                </a:solidFill>
                <a:latin typeface="Times New Roman" pitchFamily="18" charset="0"/>
              </a:rPr>
              <a:t>1</a:t>
            </a:r>
          </a:p>
        </p:txBody>
      </p:sp>
      <p:sp>
        <p:nvSpPr>
          <p:cNvPr id="97283" name="Text Box 3"/>
          <p:cNvSpPr txBox="1">
            <a:spLocks noChangeArrowheads="1"/>
          </p:cNvSpPr>
          <p:nvPr/>
        </p:nvSpPr>
        <p:spPr bwMode="auto">
          <a:xfrm>
            <a:off x="2430463" y="5257800"/>
            <a:ext cx="177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程序</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的段</a:t>
            </a:r>
            <a:r>
              <a:rPr lang="en-US" altLang="zh-CN" sz="2400" b="1">
                <a:solidFill>
                  <a:schemeClr val="tx1"/>
                </a:solidFill>
                <a:latin typeface="Times New Roman" pitchFamily="18" charset="0"/>
              </a:rPr>
              <a:t>2</a:t>
            </a:r>
          </a:p>
        </p:txBody>
      </p:sp>
      <p:sp>
        <p:nvSpPr>
          <p:cNvPr id="97284" name="Text Box 4"/>
          <p:cNvSpPr txBox="1">
            <a:spLocks noChangeArrowheads="1"/>
          </p:cNvSpPr>
          <p:nvPr/>
        </p:nvSpPr>
        <p:spPr bwMode="auto">
          <a:xfrm>
            <a:off x="4259263" y="5257800"/>
            <a:ext cx="177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程序</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的段</a:t>
            </a:r>
            <a:r>
              <a:rPr lang="en-US" altLang="zh-CN" sz="2400" b="1">
                <a:solidFill>
                  <a:schemeClr val="tx1"/>
                </a:solidFill>
                <a:latin typeface="Times New Roman" pitchFamily="18" charset="0"/>
              </a:rPr>
              <a:t>3</a:t>
            </a:r>
          </a:p>
        </p:txBody>
      </p:sp>
      <p:sp>
        <p:nvSpPr>
          <p:cNvPr id="97285" name="Text Box 5"/>
          <p:cNvSpPr txBox="1">
            <a:spLocks noChangeArrowheads="1"/>
          </p:cNvSpPr>
          <p:nvPr/>
        </p:nvSpPr>
        <p:spPr bwMode="auto">
          <a:xfrm>
            <a:off x="1295400" y="4008438"/>
            <a:ext cx="25384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程序</a:t>
            </a:r>
            <a:r>
              <a:rPr lang="en-US" altLang="zh-CN" sz="2400" b="1">
                <a:solidFill>
                  <a:schemeClr val="tx1"/>
                </a:solidFill>
                <a:latin typeface="Times New Roman" pitchFamily="18" charset="0"/>
              </a:rPr>
              <a:t>A</a:t>
            </a:r>
            <a:r>
              <a:rPr lang="zh-CN" altLang="en-US" sz="2400" b="1">
                <a:solidFill>
                  <a:schemeClr val="tx1"/>
                </a:solidFill>
                <a:latin typeface="Times New Roman" pitchFamily="18" charset="0"/>
              </a:rPr>
              <a:t>的描述符段</a:t>
            </a:r>
          </a:p>
          <a:p>
            <a:pPr eaLnBrk="1" hangingPunct="1"/>
            <a:r>
              <a:rPr lang="en-US" altLang="zh-CN" sz="2400" b="1">
                <a:solidFill>
                  <a:schemeClr val="tx1"/>
                </a:solidFill>
                <a:latin typeface="Times New Roman" pitchFamily="18" charset="0"/>
              </a:rPr>
              <a:t>(LDT)</a:t>
            </a:r>
          </a:p>
        </p:txBody>
      </p:sp>
      <p:sp>
        <p:nvSpPr>
          <p:cNvPr id="97286" name="Text Box 6"/>
          <p:cNvSpPr txBox="1">
            <a:spLocks noChangeArrowheads="1"/>
          </p:cNvSpPr>
          <p:nvPr/>
        </p:nvSpPr>
        <p:spPr bwMode="auto">
          <a:xfrm>
            <a:off x="5724525" y="4005263"/>
            <a:ext cx="19002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程序</a:t>
            </a:r>
            <a:r>
              <a:rPr lang="en-US" altLang="zh-CN" sz="2400" b="1">
                <a:solidFill>
                  <a:schemeClr val="tx1"/>
                </a:solidFill>
                <a:latin typeface="Times New Roman" pitchFamily="18" charset="0"/>
              </a:rPr>
              <a:t>B</a:t>
            </a:r>
            <a:r>
              <a:rPr lang="zh-CN" altLang="en-US" sz="2400" b="1">
                <a:solidFill>
                  <a:schemeClr val="tx1"/>
                </a:solidFill>
                <a:latin typeface="Times New Roman" pitchFamily="18" charset="0"/>
              </a:rPr>
              <a:t>的描述符段</a:t>
            </a:r>
          </a:p>
          <a:p>
            <a:pPr eaLnBrk="1" hangingPunct="1"/>
            <a:r>
              <a:rPr lang="en-US" altLang="zh-CN" sz="2400" b="1">
                <a:solidFill>
                  <a:schemeClr val="tx1"/>
                </a:solidFill>
                <a:latin typeface="Times New Roman" pitchFamily="18" charset="0"/>
              </a:rPr>
              <a:t>(LDT)</a:t>
            </a:r>
          </a:p>
        </p:txBody>
      </p:sp>
      <p:sp>
        <p:nvSpPr>
          <p:cNvPr id="97287" name="Text Box 7"/>
          <p:cNvSpPr txBox="1">
            <a:spLocks noChangeArrowheads="1"/>
          </p:cNvSpPr>
          <p:nvPr/>
        </p:nvSpPr>
        <p:spPr bwMode="auto">
          <a:xfrm>
            <a:off x="2971800" y="1828800"/>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全局描述符表</a:t>
            </a:r>
          </a:p>
        </p:txBody>
      </p:sp>
      <p:sp>
        <p:nvSpPr>
          <p:cNvPr id="97288" name="Rectangle 8"/>
          <p:cNvSpPr>
            <a:spLocks noChangeArrowheads="1"/>
          </p:cNvSpPr>
          <p:nvPr/>
        </p:nvSpPr>
        <p:spPr bwMode="auto">
          <a:xfrm>
            <a:off x="5121275" y="1828800"/>
            <a:ext cx="1219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9" name="Rectangle 9"/>
          <p:cNvSpPr>
            <a:spLocks noChangeArrowheads="1"/>
          </p:cNvSpPr>
          <p:nvPr/>
        </p:nvSpPr>
        <p:spPr bwMode="auto">
          <a:xfrm>
            <a:off x="5105400" y="1412875"/>
            <a:ext cx="1219200" cy="415925"/>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0" name="Rectangle 10"/>
          <p:cNvSpPr>
            <a:spLocks noChangeArrowheads="1"/>
          </p:cNvSpPr>
          <p:nvPr/>
        </p:nvSpPr>
        <p:spPr bwMode="auto">
          <a:xfrm>
            <a:off x="5105400" y="2895600"/>
            <a:ext cx="1219200" cy="461963"/>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1" name="Text Box 12"/>
          <p:cNvSpPr txBox="1">
            <a:spLocks noChangeArrowheads="1"/>
          </p:cNvSpPr>
          <p:nvPr/>
        </p:nvSpPr>
        <p:spPr bwMode="auto">
          <a:xfrm>
            <a:off x="6891338" y="1120775"/>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GDTR</a:t>
            </a:r>
          </a:p>
        </p:txBody>
      </p:sp>
      <p:sp>
        <p:nvSpPr>
          <p:cNvPr id="97292" name="Rectangle 13"/>
          <p:cNvSpPr>
            <a:spLocks noChangeArrowheads="1"/>
          </p:cNvSpPr>
          <p:nvPr/>
        </p:nvSpPr>
        <p:spPr bwMode="auto">
          <a:xfrm>
            <a:off x="6943725" y="2035175"/>
            <a:ext cx="1516063"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3" name="Text Box 14"/>
          <p:cNvSpPr txBox="1">
            <a:spLocks noChangeArrowheads="1"/>
          </p:cNvSpPr>
          <p:nvPr/>
        </p:nvSpPr>
        <p:spPr bwMode="auto">
          <a:xfrm>
            <a:off x="6932613" y="1547813"/>
            <a:ext cx="163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47      15   0</a:t>
            </a:r>
          </a:p>
        </p:txBody>
      </p:sp>
      <p:sp>
        <p:nvSpPr>
          <p:cNvPr id="97294" name="Line 15"/>
          <p:cNvSpPr>
            <a:spLocks noChangeShapeType="1"/>
          </p:cNvSpPr>
          <p:nvPr/>
        </p:nvSpPr>
        <p:spPr bwMode="auto">
          <a:xfrm>
            <a:off x="7747000" y="203517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5" name="Text Box 16"/>
          <p:cNvSpPr txBox="1">
            <a:spLocks noChangeArrowheads="1"/>
          </p:cNvSpPr>
          <p:nvPr/>
        </p:nvSpPr>
        <p:spPr bwMode="auto">
          <a:xfrm>
            <a:off x="6877050" y="20351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基址</a:t>
            </a:r>
          </a:p>
        </p:txBody>
      </p:sp>
      <p:sp>
        <p:nvSpPr>
          <p:cNvPr id="97296" name="Text Box 17"/>
          <p:cNvSpPr txBox="1">
            <a:spLocks noChangeArrowheads="1"/>
          </p:cNvSpPr>
          <p:nvPr/>
        </p:nvSpPr>
        <p:spPr bwMode="auto">
          <a:xfrm>
            <a:off x="7747000" y="2035175"/>
            <a:ext cx="92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限长</a:t>
            </a:r>
          </a:p>
        </p:txBody>
      </p:sp>
      <p:sp>
        <p:nvSpPr>
          <p:cNvPr id="97297" name="Line 18"/>
          <p:cNvSpPr>
            <a:spLocks noChangeShapeType="1"/>
          </p:cNvSpPr>
          <p:nvPr/>
        </p:nvSpPr>
        <p:spPr bwMode="auto">
          <a:xfrm flipH="1" flipV="1">
            <a:off x="6372225" y="1844675"/>
            <a:ext cx="576263"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8" name="Text Box 19"/>
          <p:cNvSpPr txBox="1">
            <a:spLocks noChangeArrowheads="1"/>
          </p:cNvSpPr>
          <p:nvPr/>
        </p:nvSpPr>
        <p:spPr bwMode="auto">
          <a:xfrm>
            <a:off x="7680325" y="29495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内存</a:t>
            </a:r>
          </a:p>
        </p:txBody>
      </p:sp>
      <p:sp>
        <p:nvSpPr>
          <p:cNvPr id="97299" name="Line 20"/>
          <p:cNvSpPr>
            <a:spLocks noChangeShapeType="1"/>
          </p:cNvSpPr>
          <p:nvPr/>
        </p:nvSpPr>
        <p:spPr bwMode="auto">
          <a:xfrm flipH="1">
            <a:off x="6324600" y="32004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0" name="Line 21"/>
          <p:cNvSpPr>
            <a:spLocks noChangeShapeType="1"/>
          </p:cNvSpPr>
          <p:nvPr/>
        </p:nvSpPr>
        <p:spPr bwMode="auto">
          <a:xfrm>
            <a:off x="5105400" y="25146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1" name="Line 22"/>
          <p:cNvSpPr>
            <a:spLocks noChangeShapeType="1"/>
          </p:cNvSpPr>
          <p:nvPr/>
        </p:nvSpPr>
        <p:spPr bwMode="auto">
          <a:xfrm>
            <a:off x="5105400" y="27432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2" name="Line 23"/>
          <p:cNvSpPr>
            <a:spLocks noChangeShapeType="1"/>
          </p:cNvSpPr>
          <p:nvPr/>
        </p:nvSpPr>
        <p:spPr bwMode="auto">
          <a:xfrm flipH="1">
            <a:off x="3810000" y="2590800"/>
            <a:ext cx="16002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3" name="Line 24"/>
          <p:cNvSpPr>
            <a:spLocks noChangeShapeType="1"/>
          </p:cNvSpPr>
          <p:nvPr/>
        </p:nvSpPr>
        <p:spPr bwMode="auto">
          <a:xfrm>
            <a:off x="6172200" y="28194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4" name="Line 25"/>
          <p:cNvSpPr>
            <a:spLocks noChangeShapeType="1"/>
          </p:cNvSpPr>
          <p:nvPr/>
        </p:nvSpPr>
        <p:spPr bwMode="auto">
          <a:xfrm>
            <a:off x="7010400" y="2819400"/>
            <a:ext cx="8382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5" name="Rectangle 26"/>
          <p:cNvSpPr>
            <a:spLocks noChangeArrowheads="1"/>
          </p:cNvSpPr>
          <p:nvPr/>
        </p:nvSpPr>
        <p:spPr bwMode="auto">
          <a:xfrm>
            <a:off x="3810000" y="4038600"/>
            <a:ext cx="838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6" name="Line 27"/>
          <p:cNvSpPr>
            <a:spLocks noChangeShapeType="1"/>
          </p:cNvSpPr>
          <p:nvPr/>
        </p:nvSpPr>
        <p:spPr bwMode="auto">
          <a:xfrm flipH="1">
            <a:off x="1981200" y="4495800"/>
            <a:ext cx="1905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7" name="Line 28"/>
          <p:cNvSpPr>
            <a:spLocks noChangeShapeType="1"/>
          </p:cNvSpPr>
          <p:nvPr/>
        </p:nvSpPr>
        <p:spPr bwMode="auto">
          <a:xfrm flipH="1">
            <a:off x="3352800" y="4724400"/>
            <a:ext cx="533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8" name="Line 29"/>
          <p:cNvSpPr>
            <a:spLocks noChangeShapeType="1"/>
          </p:cNvSpPr>
          <p:nvPr/>
        </p:nvSpPr>
        <p:spPr bwMode="auto">
          <a:xfrm>
            <a:off x="4343400" y="50292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9" name="Line 30"/>
          <p:cNvSpPr>
            <a:spLocks noChangeShapeType="1"/>
          </p:cNvSpPr>
          <p:nvPr/>
        </p:nvSpPr>
        <p:spPr bwMode="auto">
          <a:xfrm>
            <a:off x="3810000" y="4648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10" name="Line 31"/>
          <p:cNvSpPr>
            <a:spLocks noChangeShapeType="1"/>
          </p:cNvSpPr>
          <p:nvPr/>
        </p:nvSpPr>
        <p:spPr bwMode="auto">
          <a:xfrm>
            <a:off x="3810000" y="49530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11" name="Text Box 33"/>
          <p:cNvSpPr txBox="1">
            <a:spLocks noChangeArrowheads="1"/>
          </p:cNvSpPr>
          <p:nvPr/>
        </p:nvSpPr>
        <p:spPr bwMode="auto">
          <a:xfrm>
            <a:off x="395288" y="2857500"/>
            <a:ext cx="1004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LDTR</a:t>
            </a:r>
          </a:p>
        </p:txBody>
      </p:sp>
      <p:sp>
        <p:nvSpPr>
          <p:cNvPr id="97312" name="Rectangle 34"/>
          <p:cNvSpPr>
            <a:spLocks noChangeArrowheads="1"/>
          </p:cNvSpPr>
          <p:nvPr/>
        </p:nvSpPr>
        <p:spPr bwMode="auto">
          <a:xfrm>
            <a:off x="1412875" y="2851150"/>
            <a:ext cx="2268538" cy="3492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3" name="Text Box 35"/>
          <p:cNvSpPr txBox="1">
            <a:spLocks noChangeArrowheads="1"/>
          </p:cNvSpPr>
          <p:nvPr/>
        </p:nvSpPr>
        <p:spPr bwMode="auto">
          <a:xfrm>
            <a:off x="1524000" y="24463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15</a:t>
            </a:r>
          </a:p>
        </p:txBody>
      </p:sp>
      <p:sp>
        <p:nvSpPr>
          <p:cNvPr id="97314" name="Text Box 36"/>
          <p:cNvSpPr txBox="1">
            <a:spLocks noChangeArrowheads="1"/>
          </p:cNvSpPr>
          <p:nvPr/>
        </p:nvSpPr>
        <p:spPr bwMode="auto">
          <a:xfrm>
            <a:off x="2687638" y="2476500"/>
            <a:ext cx="344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3</a:t>
            </a:r>
          </a:p>
        </p:txBody>
      </p:sp>
      <p:sp>
        <p:nvSpPr>
          <p:cNvPr id="97315" name="Line 37"/>
          <p:cNvSpPr>
            <a:spLocks noChangeShapeType="1"/>
          </p:cNvSpPr>
          <p:nvPr/>
        </p:nvSpPr>
        <p:spPr bwMode="auto">
          <a:xfrm>
            <a:off x="3001963" y="2851150"/>
            <a:ext cx="1587" cy="349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16" name="Text Box 38"/>
          <p:cNvSpPr txBox="1">
            <a:spLocks noChangeArrowheads="1"/>
          </p:cNvSpPr>
          <p:nvPr/>
        </p:nvSpPr>
        <p:spPr bwMode="auto">
          <a:xfrm>
            <a:off x="2962275" y="24765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2    0</a:t>
            </a:r>
          </a:p>
        </p:txBody>
      </p:sp>
      <p:sp>
        <p:nvSpPr>
          <p:cNvPr id="97317" name="Text Box 39"/>
          <p:cNvSpPr txBox="1">
            <a:spLocks noChangeArrowheads="1"/>
          </p:cNvSpPr>
          <p:nvPr/>
        </p:nvSpPr>
        <p:spPr bwMode="auto">
          <a:xfrm>
            <a:off x="1619250" y="2852738"/>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000">
                <a:solidFill>
                  <a:schemeClr val="tx1"/>
                </a:solidFill>
                <a:latin typeface="Times New Roman" pitchFamily="18" charset="0"/>
              </a:rPr>
              <a:t>索引值</a:t>
            </a:r>
            <a:r>
              <a:rPr lang="en-US" altLang="zh-CN" sz="2000">
                <a:solidFill>
                  <a:schemeClr val="tx1"/>
                </a:solidFill>
                <a:latin typeface="Times New Roman" pitchFamily="18" charset="0"/>
              </a:rPr>
              <a:t>n</a:t>
            </a:r>
          </a:p>
        </p:txBody>
      </p:sp>
      <p:sp>
        <p:nvSpPr>
          <p:cNvPr id="97318" name="Line 40"/>
          <p:cNvSpPr>
            <a:spLocks noChangeShapeType="1"/>
          </p:cNvSpPr>
          <p:nvPr/>
        </p:nvSpPr>
        <p:spPr bwMode="auto">
          <a:xfrm flipV="1">
            <a:off x="3816350" y="2682875"/>
            <a:ext cx="1209675" cy="169863"/>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19" name="Text Box 41"/>
          <p:cNvSpPr txBox="1">
            <a:spLocks noChangeArrowheads="1"/>
          </p:cNvSpPr>
          <p:nvPr/>
        </p:nvSpPr>
        <p:spPr bwMode="auto">
          <a:xfrm>
            <a:off x="539750" y="1557338"/>
            <a:ext cx="23034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rgbClr val="FF3300"/>
                </a:solidFill>
                <a:latin typeface="Times New Roman" pitchFamily="18" charset="0"/>
              </a:rPr>
              <a:t>从虚拟地址到线性地址</a:t>
            </a:r>
          </a:p>
        </p:txBody>
      </p:sp>
      <p:grpSp>
        <p:nvGrpSpPr>
          <p:cNvPr id="97320" name="Group 42"/>
          <p:cNvGrpSpPr>
            <a:grpSpLocks/>
          </p:cNvGrpSpPr>
          <p:nvPr/>
        </p:nvGrpSpPr>
        <p:grpSpPr bwMode="auto">
          <a:xfrm>
            <a:off x="4311650" y="4572000"/>
            <a:ext cx="4254500" cy="2255838"/>
            <a:chOff x="2716" y="2880"/>
            <a:chExt cx="2680" cy="1421"/>
          </a:xfrm>
        </p:grpSpPr>
        <p:sp>
          <p:nvSpPr>
            <p:cNvPr id="97334" name="Text Box 43"/>
            <p:cNvSpPr txBox="1">
              <a:spLocks noChangeArrowheads="1"/>
            </p:cNvSpPr>
            <p:nvPr/>
          </p:nvSpPr>
          <p:spPr bwMode="auto">
            <a:xfrm>
              <a:off x="3302" y="373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ndParaRPr>
            </a:p>
          </p:txBody>
        </p:sp>
        <p:sp>
          <p:nvSpPr>
            <p:cNvPr id="97335" name="Rectangle 44"/>
            <p:cNvSpPr>
              <a:spLocks noChangeArrowheads="1"/>
            </p:cNvSpPr>
            <p:nvPr/>
          </p:nvSpPr>
          <p:spPr bwMode="auto">
            <a:xfrm>
              <a:off x="3264" y="3696"/>
              <a:ext cx="206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solidFill>
                  <a:schemeClr val="tx1"/>
                </a:solidFill>
                <a:latin typeface="Times New Roman" pitchFamily="18" charset="0"/>
              </a:endParaRPr>
            </a:p>
          </p:txBody>
        </p:sp>
        <p:sp>
          <p:nvSpPr>
            <p:cNvPr id="97336" name="Line 45"/>
            <p:cNvSpPr>
              <a:spLocks noChangeShapeType="1"/>
            </p:cNvSpPr>
            <p:nvPr/>
          </p:nvSpPr>
          <p:spPr bwMode="auto">
            <a:xfrm>
              <a:off x="4512" y="36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37" name="Text Box 46"/>
            <p:cNvSpPr txBox="1">
              <a:spLocks noChangeArrowheads="1"/>
            </p:cNvSpPr>
            <p:nvPr/>
          </p:nvSpPr>
          <p:spPr bwMode="auto">
            <a:xfrm>
              <a:off x="4512" y="3744"/>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TI</a:t>
              </a:r>
            </a:p>
          </p:txBody>
        </p:sp>
        <p:sp>
          <p:nvSpPr>
            <p:cNvPr id="97338" name="Line 47"/>
            <p:cNvSpPr>
              <a:spLocks noChangeShapeType="1"/>
            </p:cNvSpPr>
            <p:nvPr/>
          </p:nvSpPr>
          <p:spPr bwMode="auto">
            <a:xfrm>
              <a:off x="4800" y="36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39" name="Text Box 48"/>
            <p:cNvSpPr txBox="1">
              <a:spLocks noChangeArrowheads="1"/>
            </p:cNvSpPr>
            <p:nvPr/>
          </p:nvSpPr>
          <p:spPr bwMode="auto">
            <a:xfrm>
              <a:off x="4752" y="3744"/>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000">
                  <a:solidFill>
                    <a:schemeClr val="tx1"/>
                  </a:solidFill>
                  <a:latin typeface="Times New Roman" pitchFamily="18" charset="0"/>
                </a:rPr>
                <a:t>特权级</a:t>
              </a:r>
            </a:p>
          </p:txBody>
        </p:sp>
        <p:sp>
          <p:nvSpPr>
            <p:cNvPr id="97340" name="Text Box 49"/>
            <p:cNvSpPr txBox="1">
              <a:spLocks noChangeArrowheads="1"/>
            </p:cNvSpPr>
            <p:nvPr/>
          </p:nvSpPr>
          <p:spPr bwMode="auto">
            <a:xfrm>
              <a:off x="4896" y="3984"/>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1    0</a:t>
              </a:r>
            </a:p>
          </p:txBody>
        </p:sp>
        <p:sp>
          <p:nvSpPr>
            <p:cNvPr id="97341" name="Text Box 50"/>
            <p:cNvSpPr txBox="1">
              <a:spLocks noChangeArrowheads="1"/>
            </p:cNvSpPr>
            <p:nvPr/>
          </p:nvSpPr>
          <p:spPr bwMode="auto">
            <a:xfrm>
              <a:off x="4550" y="401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2</a:t>
              </a:r>
            </a:p>
          </p:txBody>
        </p:sp>
        <p:sp>
          <p:nvSpPr>
            <p:cNvPr id="97342" name="Text Box 51"/>
            <p:cNvSpPr txBox="1">
              <a:spLocks noChangeArrowheads="1"/>
            </p:cNvSpPr>
            <p:nvPr/>
          </p:nvSpPr>
          <p:spPr bwMode="auto">
            <a:xfrm>
              <a:off x="3456" y="3744"/>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000">
                  <a:solidFill>
                    <a:schemeClr val="tx1"/>
                  </a:solidFill>
                  <a:latin typeface="Times New Roman" pitchFamily="18" charset="0"/>
                </a:rPr>
                <a:t>描述符索引</a:t>
              </a:r>
            </a:p>
          </p:txBody>
        </p:sp>
        <p:sp>
          <p:nvSpPr>
            <p:cNvPr id="97343" name="Line 52"/>
            <p:cNvSpPr>
              <a:spLocks noChangeShapeType="1"/>
            </p:cNvSpPr>
            <p:nvPr/>
          </p:nvSpPr>
          <p:spPr bwMode="auto">
            <a:xfrm flipH="1" flipV="1">
              <a:off x="3024" y="2880"/>
              <a:ext cx="1344" cy="76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44" name="Text Box 53"/>
            <p:cNvSpPr txBox="1">
              <a:spLocks noChangeArrowheads="1"/>
            </p:cNvSpPr>
            <p:nvPr/>
          </p:nvSpPr>
          <p:spPr bwMode="auto">
            <a:xfrm>
              <a:off x="2716" y="3696"/>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xxxx</a:t>
              </a:r>
            </a:p>
          </p:txBody>
        </p:sp>
      </p:grpSp>
      <p:sp>
        <p:nvSpPr>
          <p:cNvPr id="97321" name="Rectangle 54"/>
          <p:cNvSpPr>
            <a:spLocks noChangeArrowheads="1"/>
          </p:cNvSpPr>
          <p:nvPr/>
        </p:nvSpPr>
        <p:spPr bwMode="auto">
          <a:xfrm>
            <a:off x="7740650" y="4149725"/>
            <a:ext cx="7620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2" name="Line 55"/>
          <p:cNvSpPr>
            <a:spLocks noChangeShapeType="1"/>
          </p:cNvSpPr>
          <p:nvPr/>
        </p:nvSpPr>
        <p:spPr bwMode="auto">
          <a:xfrm>
            <a:off x="7740650" y="4411663"/>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23" name="Line 56"/>
          <p:cNvSpPr>
            <a:spLocks noChangeShapeType="1"/>
          </p:cNvSpPr>
          <p:nvPr/>
        </p:nvSpPr>
        <p:spPr bwMode="auto">
          <a:xfrm>
            <a:off x="7740650" y="4716463"/>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24" name="Line 57"/>
          <p:cNvSpPr>
            <a:spLocks noChangeShapeType="1"/>
          </p:cNvSpPr>
          <p:nvPr/>
        </p:nvSpPr>
        <p:spPr bwMode="auto">
          <a:xfrm>
            <a:off x="3810000" y="4267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25" name="Line 58"/>
          <p:cNvSpPr>
            <a:spLocks noChangeShapeType="1"/>
          </p:cNvSpPr>
          <p:nvPr/>
        </p:nvSpPr>
        <p:spPr bwMode="auto">
          <a:xfrm>
            <a:off x="7740650" y="4941888"/>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26" name="Rectangle 59"/>
          <p:cNvSpPr>
            <a:spLocks noChangeArrowheads="1"/>
          </p:cNvSpPr>
          <p:nvPr/>
        </p:nvSpPr>
        <p:spPr bwMode="auto">
          <a:xfrm>
            <a:off x="1447800" y="5715000"/>
            <a:ext cx="6096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7" name="Line 60"/>
          <p:cNvSpPr>
            <a:spLocks noChangeShapeType="1"/>
          </p:cNvSpPr>
          <p:nvPr/>
        </p:nvSpPr>
        <p:spPr bwMode="auto">
          <a:xfrm>
            <a:off x="1447800" y="58674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28" name="Line 61"/>
          <p:cNvSpPr>
            <a:spLocks noChangeShapeType="1"/>
          </p:cNvSpPr>
          <p:nvPr/>
        </p:nvSpPr>
        <p:spPr bwMode="auto">
          <a:xfrm>
            <a:off x="1447800" y="6019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29" name="Line 62"/>
          <p:cNvSpPr>
            <a:spLocks noChangeShapeType="1"/>
          </p:cNvSpPr>
          <p:nvPr/>
        </p:nvSpPr>
        <p:spPr bwMode="auto">
          <a:xfrm>
            <a:off x="1447800" y="6172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30" name="Line 63"/>
          <p:cNvSpPr>
            <a:spLocks noChangeShapeType="1"/>
          </p:cNvSpPr>
          <p:nvPr/>
        </p:nvSpPr>
        <p:spPr bwMode="auto">
          <a:xfrm>
            <a:off x="1447800" y="63246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31" name="Line 64"/>
          <p:cNvSpPr>
            <a:spLocks noChangeShapeType="1"/>
          </p:cNvSpPr>
          <p:nvPr/>
        </p:nvSpPr>
        <p:spPr bwMode="auto">
          <a:xfrm>
            <a:off x="1447800" y="64770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32" name="Line 65"/>
          <p:cNvSpPr>
            <a:spLocks noChangeShapeType="1"/>
          </p:cNvSpPr>
          <p:nvPr/>
        </p:nvSpPr>
        <p:spPr bwMode="auto">
          <a:xfrm>
            <a:off x="1447800" y="66294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Text Box 71">
            <a:extLst>
              <a:ext uri="{FF2B5EF4-FFF2-40B4-BE49-F238E27FC236}">
                <a16:creationId xmlns:a16="http://schemas.microsoft.com/office/drawing/2014/main" id="{A4B8EFD2-74CB-4A3A-B421-F9B0C54B88E9}"/>
              </a:ext>
            </a:extLst>
          </p:cNvPr>
          <p:cNvSpPr txBox="1">
            <a:spLocks noChangeArrowheads="1"/>
          </p:cNvSpPr>
          <p:nvPr/>
        </p:nvSpPr>
        <p:spPr bwMode="auto">
          <a:xfrm>
            <a:off x="539750" y="282575"/>
            <a:ext cx="6763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3.6.2 </a:t>
            </a:r>
            <a:r>
              <a:rPr lang="zh-CN" altLang="en-US" sz="3600" b="1" dirty="0">
                <a:solidFill>
                  <a:schemeClr val="bg1"/>
                </a:solidFill>
                <a:latin typeface="Times New Roman" pitchFamily="18" charset="0"/>
              </a:rPr>
              <a:t>保护方式下物理地址的形成</a:t>
            </a:r>
          </a:p>
        </p:txBody>
      </p:sp>
    </p:spTree>
  </p:cSld>
  <p:clrMapOvr>
    <a:masterClrMapping/>
  </p:clrMapOvr>
  <p:transition>
    <p:cover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755650" y="1484313"/>
            <a:ext cx="3740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rgbClr val="FF3300"/>
                </a:solidFill>
                <a:latin typeface="Times New Roman" pitchFamily="18" charset="0"/>
              </a:rPr>
              <a:t>从线性地址到物理地址</a:t>
            </a:r>
          </a:p>
        </p:txBody>
      </p:sp>
      <p:sp>
        <p:nvSpPr>
          <p:cNvPr id="98307" name="Rectangle 3"/>
          <p:cNvSpPr>
            <a:spLocks noChangeArrowheads="1"/>
          </p:cNvSpPr>
          <p:nvPr/>
        </p:nvSpPr>
        <p:spPr bwMode="auto">
          <a:xfrm>
            <a:off x="1763713" y="2532063"/>
            <a:ext cx="5616575"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8" name="Text Box 4"/>
          <p:cNvSpPr txBox="1">
            <a:spLocks noChangeArrowheads="1"/>
          </p:cNvSpPr>
          <p:nvPr/>
        </p:nvSpPr>
        <p:spPr bwMode="auto">
          <a:xfrm>
            <a:off x="2051050" y="253206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页目录</a:t>
            </a:r>
          </a:p>
        </p:txBody>
      </p:sp>
      <p:sp>
        <p:nvSpPr>
          <p:cNvPr id="98309" name="Text Box 5"/>
          <p:cNvSpPr txBox="1">
            <a:spLocks noChangeArrowheads="1"/>
          </p:cNvSpPr>
          <p:nvPr/>
        </p:nvSpPr>
        <p:spPr bwMode="auto">
          <a:xfrm>
            <a:off x="4210050" y="25320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页表</a:t>
            </a:r>
          </a:p>
        </p:txBody>
      </p:sp>
      <p:sp>
        <p:nvSpPr>
          <p:cNvPr id="98310" name="Text Box 6"/>
          <p:cNvSpPr txBox="1">
            <a:spLocks noChangeArrowheads="1"/>
          </p:cNvSpPr>
          <p:nvPr/>
        </p:nvSpPr>
        <p:spPr bwMode="auto">
          <a:xfrm>
            <a:off x="5849938" y="253206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偏移量</a:t>
            </a:r>
          </a:p>
        </p:txBody>
      </p:sp>
      <p:sp>
        <p:nvSpPr>
          <p:cNvPr id="98311" name="Line 7"/>
          <p:cNvSpPr>
            <a:spLocks noChangeShapeType="1"/>
          </p:cNvSpPr>
          <p:nvPr/>
        </p:nvSpPr>
        <p:spPr bwMode="auto">
          <a:xfrm>
            <a:off x="5292725" y="2535238"/>
            <a:ext cx="1588"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12" name="Line 8"/>
          <p:cNvSpPr>
            <a:spLocks noChangeShapeType="1"/>
          </p:cNvSpPr>
          <p:nvPr/>
        </p:nvSpPr>
        <p:spPr bwMode="auto">
          <a:xfrm>
            <a:off x="3563938" y="2559050"/>
            <a:ext cx="1587"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13" name="Text Box 9"/>
          <p:cNvSpPr txBox="1">
            <a:spLocks noChangeArrowheads="1"/>
          </p:cNvSpPr>
          <p:nvPr/>
        </p:nvSpPr>
        <p:spPr bwMode="auto">
          <a:xfrm>
            <a:off x="828675" y="2386013"/>
            <a:ext cx="962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线性地址</a:t>
            </a:r>
          </a:p>
        </p:txBody>
      </p:sp>
      <p:sp>
        <p:nvSpPr>
          <p:cNvPr id="98314" name="Text Box 10"/>
          <p:cNvSpPr txBox="1">
            <a:spLocks noChangeArrowheads="1"/>
          </p:cNvSpPr>
          <p:nvPr/>
        </p:nvSpPr>
        <p:spPr bwMode="auto">
          <a:xfrm>
            <a:off x="2490788" y="2060575"/>
            <a:ext cx="376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10                  10                 12</a:t>
            </a:r>
          </a:p>
        </p:txBody>
      </p:sp>
      <p:sp>
        <p:nvSpPr>
          <p:cNvPr id="98315" name="Line 11"/>
          <p:cNvSpPr>
            <a:spLocks noChangeShapeType="1"/>
          </p:cNvSpPr>
          <p:nvPr/>
        </p:nvSpPr>
        <p:spPr bwMode="auto">
          <a:xfrm flipH="1">
            <a:off x="2297113" y="2992438"/>
            <a:ext cx="42862" cy="1808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16" name="Rectangle 12"/>
          <p:cNvSpPr>
            <a:spLocks noChangeArrowheads="1"/>
          </p:cNvSpPr>
          <p:nvPr/>
        </p:nvSpPr>
        <p:spPr bwMode="auto">
          <a:xfrm>
            <a:off x="2678113" y="4267200"/>
            <a:ext cx="1600200" cy="1828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7" name="Text Box 13"/>
          <p:cNvSpPr txBox="1">
            <a:spLocks noChangeArrowheads="1"/>
          </p:cNvSpPr>
          <p:nvPr/>
        </p:nvSpPr>
        <p:spPr bwMode="auto">
          <a:xfrm>
            <a:off x="2916238" y="616585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chemeClr val="tx1"/>
                </a:solidFill>
                <a:latin typeface="Times New Roman" pitchFamily="18" charset="0"/>
              </a:rPr>
              <a:t>页目录</a:t>
            </a:r>
          </a:p>
        </p:txBody>
      </p:sp>
      <p:sp>
        <p:nvSpPr>
          <p:cNvPr id="98318" name="Text Box 14"/>
          <p:cNvSpPr txBox="1">
            <a:spLocks noChangeArrowheads="1"/>
          </p:cNvSpPr>
          <p:nvPr/>
        </p:nvSpPr>
        <p:spPr bwMode="auto">
          <a:xfrm>
            <a:off x="2830513" y="46482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页目录项</a:t>
            </a:r>
          </a:p>
        </p:txBody>
      </p:sp>
      <p:sp>
        <p:nvSpPr>
          <p:cNvPr id="98319" name="Line 15"/>
          <p:cNvSpPr>
            <a:spLocks noChangeShapeType="1"/>
          </p:cNvSpPr>
          <p:nvPr/>
        </p:nvSpPr>
        <p:spPr bwMode="auto">
          <a:xfrm>
            <a:off x="2678113" y="5181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20" name="Line 16"/>
          <p:cNvSpPr>
            <a:spLocks noChangeShapeType="1"/>
          </p:cNvSpPr>
          <p:nvPr/>
        </p:nvSpPr>
        <p:spPr bwMode="auto">
          <a:xfrm>
            <a:off x="2678113" y="5562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21" name="Line 17"/>
          <p:cNvSpPr>
            <a:spLocks noChangeShapeType="1"/>
          </p:cNvSpPr>
          <p:nvPr/>
        </p:nvSpPr>
        <p:spPr bwMode="auto">
          <a:xfrm>
            <a:off x="2678113" y="4648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22" name="Text Box 18"/>
          <p:cNvSpPr txBox="1">
            <a:spLocks noChangeArrowheads="1"/>
          </p:cNvSpPr>
          <p:nvPr/>
        </p:nvSpPr>
        <p:spPr bwMode="auto">
          <a:xfrm>
            <a:off x="914400" y="5548313"/>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CR3</a:t>
            </a:r>
          </a:p>
        </p:txBody>
      </p:sp>
      <p:sp>
        <p:nvSpPr>
          <p:cNvPr id="98323" name="Line 19"/>
          <p:cNvSpPr>
            <a:spLocks noChangeShapeType="1"/>
          </p:cNvSpPr>
          <p:nvPr/>
        </p:nvSpPr>
        <p:spPr bwMode="auto">
          <a:xfrm flipV="1">
            <a:off x="1619250" y="5735638"/>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24" name="Text Box 22"/>
          <p:cNvSpPr txBox="1">
            <a:spLocks noChangeArrowheads="1"/>
          </p:cNvSpPr>
          <p:nvPr/>
        </p:nvSpPr>
        <p:spPr bwMode="auto">
          <a:xfrm>
            <a:off x="2144713" y="4724400"/>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a:t>
            </a:r>
          </a:p>
        </p:txBody>
      </p:sp>
      <p:sp>
        <p:nvSpPr>
          <p:cNvPr id="98325" name="Rectangle 23"/>
          <p:cNvSpPr>
            <a:spLocks noChangeArrowheads="1"/>
          </p:cNvSpPr>
          <p:nvPr/>
        </p:nvSpPr>
        <p:spPr bwMode="auto">
          <a:xfrm>
            <a:off x="5421313" y="3581400"/>
            <a:ext cx="1066800" cy="1524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6" name="Text Box 24"/>
          <p:cNvSpPr txBox="1">
            <a:spLocks noChangeArrowheads="1"/>
          </p:cNvSpPr>
          <p:nvPr/>
        </p:nvSpPr>
        <p:spPr bwMode="auto">
          <a:xfrm>
            <a:off x="5573713" y="513556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a:solidFill>
                  <a:schemeClr val="tx1"/>
                </a:solidFill>
                <a:latin typeface="Times New Roman" pitchFamily="18" charset="0"/>
              </a:rPr>
              <a:t>页表</a:t>
            </a:r>
          </a:p>
        </p:txBody>
      </p:sp>
      <p:sp>
        <p:nvSpPr>
          <p:cNvPr id="98327" name="Text Box 25"/>
          <p:cNvSpPr txBox="1">
            <a:spLocks noChangeArrowheads="1"/>
          </p:cNvSpPr>
          <p:nvPr/>
        </p:nvSpPr>
        <p:spPr bwMode="auto">
          <a:xfrm>
            <a:off x="5421313" y="41148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a:solidFill>
                  <a:schemeClr val="tx1"/>
                </a:solidFill>
                <a:latin typeface="Times New Roman" pitchFamily="18" charset="0"/>
              </a:rPr>
              <a:t>页表项</a:t>
            </a:r>
          </a:p>
        </p:txBody>
      </p:sp>
      <p:sp>
        <p:nvSpPr>
          <p:cNvPr id="98328" name="Line 26"/>
          <p:cNvSpPr>
            <a:spLocks noChangeShapeType="1"/>
          </p:cNvSpPr>
          <p:nvPr/>
        </p:nvSpPr>
        <p:spPr bwMode="auto">
          <a:xfrm>
            <a:off x="5421313" y="4191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29" name="Line 27"/>
          <p:cNvSpPr>
            <a:spLocks noChangeShapeType="1"/>
          </p:cNvSpPr>
          <p:nvPr/>
        </p:nvSpPr>
        <p:spPr bwMode="auto">
          <a:xfrm>
            <a:off x="5421313" y="44958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30" name="Line 28"/>
          <p:cNvSpPr>
            <a:spLocks noChangeShapeType="1"/>
          </p:cNvSpPr>
          <p:nvPr/>
        </p:nvSpPr>
        <p:spPr bwMode="auto">
          <a:xfrm>
            <a:off x="6411913" y="4343400"/>
            <a:ext cx="465137" cy="15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31" name="Line 29"/>
          <p:cNvSpPr>
            <a:spLocks noChangeShapeType="1"/>
          </p:cNvSpPr>
          <p:nvPr/>
        </p:nvSpPr>
        <p:spPr bwMode="auto">
          <a:xfrm>
            <a:off x="4202113" y="50292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32" name="Line 30"/>
          <p:cNvSpPr>
            <a:spLocks noChangeShapeType="1"/>
          </p:cNvSpPr>
          <p:nvPr/>
        </p:nvSpPr>
        <p:spPr bwMode="auto">
          <a:xfrm>
            <a:off x="4643438" y="2992438"/>
            <a:ext cx="15875" cy="1122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33" name="Text Box 31"/>
          <p:cNvSpPr txBox="1">
            <a:spLocks noChangeArrowheads="1"/>
          </p:cNvSpPr>
          <p:nvPr/>
        </p:nvSpPr>
        <p:spPr bwMode="auto">
          <a:xfrm>
            <a:off x="4506913" y="4114800"/>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a:t>
            </a:r>
          </a:p>
        </p:txBody>
      </p:sp>
      <p:sp>
        <p:nvSpPr>
          <p:cNvPr id="98334" name="Line 32"/>
          <p:cNvSpPr>
            <a:spLocks noChangeShapeType="1"/>
          </p:cNvSpPr>
          <p:nvPr/>
        </p:nvSpPr>
        <p:spPr bwMode="auto">
          <a:xfrm flipV="1">
            <a:off x="4659313" y="4572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35" name="Line 33"/>
          <p:cNvSpPr>
            <a:spLocks noChangeShapeType="1"/>
          </p:cNvSpPr>
          <p:nvPr/>
        </p:nvSpPr>
        <p:spPr bwMode="auto">
          <a:xfrm>
            <a:off x="4811713" y="43434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36" name="Line 34"/>
          <p:cNvSpPr>
            <a:spLocks noChangeShapeType="1"/>
          </p:cNvSpPr>
          <p:nvPr/>
        </p:nvSpPr>
        <p:spPr bwMode="auto">
          <a:xfrm flipV="1">
            <a:off x="2268538" y="5105400"/>
            <a:ext cx="28575" cy="630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37" name="Line 36"/>
          <p:cNvSpPr>
            <a:spLocks noChangeShapeType="1"/>
          </p:cNvSpPr>
          <p:nvPr/>
        </p:nvSpPr>
        <p:spPr bwMode="auto">
          <a:xfrm>
            <a:off x="2678113" y="5791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38" name="Line 37"/>
          <p:cNvSpPr>
            <a:spLocks noChangeShapeType="1"/>
          </p:cNvSpPr>
          <p:nvPr/>
        </p:nvSpPr>
        <p:spPr bwMode="auto">
          <a:xfrm>
            <a:off x="2449513" y="49530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39" name="Line 38"/>
          <p:cNvSpPr>
            <a:spLocks noChangeShapeType="1"/>
          </p:cNvSpPr>
          <p:nvPr/>
        </p:nvSpPr>
        <p:spPr bwMode="auto">
          <a:xfrm>
            <a:off x="6804025" y="2992438"/>
            <a:ext cx="73025" cy="1150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40" name="Text Box 39"/>
          <p:cNvSpPr txBox="1">
            <a:spLocks noChangeArrowheads="1"/>
          </p:cNvSpPr>
          <p:nvPr/>
        </p:nvSpPr>
        <p:spPr bwMode="auto">
          <a:xfrm>
            <a:off x="6732588" y="4008438"/>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rPr>
              <a:t>+ </a:t>
            </a:r>
            <a:r>
              <a:rPr lang="zh-CN" altLang="en-US" sz="2400">
                <a:solidFill>
                  <a:schemeClr val="tx1"/>
                </a:solidFill>
                <a:latin typeface="Times New Roman" pitchFamily="18" charset="0"/>
              </a:rPr>
              <a:t>＝</a:t>
            </a:r>
            <a:r>
              <a:rPr lang="en-US" altLang="zh-CN" sz="2400">
                <a:solidFill>
                  <a:schemeClr val="tx1"/>
                </a:solidFill>
                <a:latin typeface="Times New Roman" pitchFamily="18" charset="0"/>
              </a:rPr>
              <a:t>》</a:t>
            </a:r>
          </a:p>
        </p:txBody>
      </p:sp>
      <p:sp>
        <p:nvSpPr>
          <p:cNvPr id="98341" name="Rectangle 40"/>
          <p:cNvSpPr>
            <a:spLocks noChangeArrowheads="1"/>
          </p:cNvSpPr>
          <p:nvPr/>
        </p:nvSpPr>
        <p:spPr bwMode="auto">
          <a:xfrm>
            <a:off x="7667625" y="3495675"/>
            <a:ext cx="5762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chemeClr val="tx1"/>
                </a:solidFill>
                <a:latin typeface="Times New Roman" pitchFamily="18" charset="0"/>
              </a:rPr>
              <a:t>物理地址</a:t>
            </a:r>
          </a:p>
        </p:txBody>
      </p:sp>
      <p:sp>
        <p:nvSpPr>
          <p:cNvPr id="39" name="Text Box 71">
            <a:extLst>
              <a:ext uri="{FF2B5EF4-FFF2-40B4-BE49-F238E27FC236}">
                <a16:creationId xmlns:a16="http://schemas.microsoft.com/office/drawing/2014/main" id="{3621335F-7921-4DC3-A82F-F7F2B7114798}"/>
              </a:ext>
            </a:extLst>
          </p:cNvPr>
          <p:cNvSpPr txBox="1">
            <a:spLocks noChangeArrowheads="1"/>
          </p:cNvSpPr>
          <p:nvPr/>
        </p:nvSpPr>
        <p:spPr bwMode="auto">
          <a:xfrm>
            <a:off x="539750" y="282575"/>
            <a:ext cx="6763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3.6.2 </a:t>
            </a:r>
            <a:r>
              <a:rPr lang="zh-CN" altLang="en-US" sz="3600" b="1" dirty="0">
                <a:solidFill>
                  <a:schemeClr val="bg1"/>
                </a:solidFill>
                <a:latin typeface="Times New Roman" pitchFamily="18" charset="0"/>
              </a:rPr>
              <a:t>保护方式下物理地址的形成</a:t>
            </a:r>
          </a:p>
        </p:txBody>
      </p:sp>
    </p:spTree>
  </p:cSld>
  <p:clrMapOvr>
    <a:masterClrMapping/>
  </p:clrMapOvr>
  <p:transition>
    <p:cove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7346" name="Group 21"/>
          <p:cNvGrpSpPr>
            <a:grpSpLocks/>
          </p:cNvGrpSpPr>
          <p:nvPr/>
        </p:nvGrpSpPr>
        <p:grpSpPr bwMode="auto">
          <a:xfrm>
            <a:off x="2811463" y="268288"/>
            <a:ext cx="3200400" cy="6400800"/>
            <a:chOff x="1776" y="144"/>
            <a:chExt cx="1728" cy="4032"/>
          </a:xfrm>
        </p:grpSpPr>
        <p:sp>
          <p:nvSpPr>
            <p:cNvPr id="57384" name="Rectangle 22"/>
            <p:cNvSpPr>
              <a:spLocks noChangeArrowheads="1"/>
            </p:cNvSpPr>
            <p:nvPr/>
          </p:nvSpPr>
          <p:spPr bwMode="auto">
            <a:xfrm>
              <a:off x="2448" y="144"/>
              <a:ext cx="1056" cy="40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5" name="Line 23"/>
            <p:cNvSpPr>
              <a:spLocks noChangeShapeType="1"/>
            </p:cNvSpPr>
            <p:nvPr/>
          </p:nvSpPr>
          <p:spPr bwMode="auto">
            <a:xfrm>
              <a:off x="2448" y="11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86" name="Line 24"/>
            <p:cNvSpPr>
              <a:spLocks noChangeShapeType="1"/>
            </p:cNvSpPr>
            <p:nvPr/>
          </p:nvSpPr>
          <p:spPr bwMode="auto">
            <a:xfrm>
              <a:off x="2448" y="13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87" name="Line 25"/>
            <p:cNvSpPr>
              <a:spLocks noChangeShapeType="1"/>
            </p:cNvSpPr>
            <p:nvPr/>
          </p:nvSpPr>
          <p:spPr bwMode="auto">
            <a:xfrm>
              <a:off x="2448" y="15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88" name="Line 26"/>
            <p:cNvSpPr>
              <a:spLocks noChangeShapeType="1"/>
            </p:cNvSpPr>
            <p:nvPr/>
          </p:nvSpPr>
          <p:spPr bwMode="auto">
            <a:xfrm>
              <a:off x="2448" y="18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89" name="Line 27"/>
            <p:cNvSpPr>
              <a:spLocks noChangeShapeType="1"/>
            </p:cNvSpPr>
            <p:nvPr/>
          </p:nvSpPr>
          <p:spPr bwMode="auto">
            <a:xfrm>
              <a:off x="2448" y="20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0" name="Line 28"/>
            <p:cNvSpPr>
              <a:spLocks noChangeShapeType="1"/>
            </p:cNvSpPr>
            <p:nvPr/>
          </p:nvSpPr>
          <p:spPr bwMode="auto">
            <a:xfrm>
              <a:off x="2448" y="23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1" name="Line 29"/>
            <p:cNvSpPr>
              <a:spLocks noChangeShapeType="1"/>
            </p:cNvSpPr>
            <p:nvPr/>
          </p:nvSpPr>
          <p:spPr bwMode="auto">
            <a:xfrm>
              <a:off x="2448" y="25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2" name="Line 30"/>
            <p:cNvSpPr>
              <a:spLocks noChangeShapeType="1"/>
            </p:cNvSpPr>
            <p:nvPr/>
          </p:nvSpPr>
          <p:spPr bwMode="auto">
            <a:xfrm>
              <a:off x="2448" y="27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3" name="Line 31"/>
            <p:cNvSpPr>
              <a:spLocks noChangeShapeType="1"/>
            </p:cNvSpPr>
            <p:nvPr/>
          </p:nvSpPr>
          <p:spPr bwMode="auto">
            <a:xfrm>
              <a:off x="2448" y="3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4" name="Line 32"/>
            <p:cNvSpPr>
              <a:spLocks noChangeShapeType="1"/>
            </p:cNvSpPr>
            <p:nvPr/>
          </p:nvSpPr>
          <p:spPr bwMode="auto">
            <a:xfrm>
              <a:off x="1776" y="3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5" name="Line 33"/>
            <p:cNvSpPr>
              <a:spLocks noChangeShapeType="1"/>
            </p:cNvSpPr>
            <p:nvPr/>
          </p:nvSpPr>
          <p:spPr bwMode="auto">
            <a:xfrm>
              <a:off x="2448" y="6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6" name="Line 34"/>
            <p:cNvSpPr>
              <a:spLocks noChangeShapeType="1"/>
            </p:cNvSpPr>
            <p:nvPr/>
          </p:nvSpPr>
          <p:spPr bwMode="auto">
            <a:xfrm>
              <a:off x="1776" y="6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7" name="Line 35"/>
            <p:cNvSpPr>
              <a:spLocks noChangeShapeType="1"/>
            </p:cNvSpPr>
            <p:nvPr/>
          </p:nvSpPr>
          <p:spPr bwMode="auto">
            <a:xfrm>
              <a:off x="2448" y="8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8" name="Line 36"/>
            <p:cNvSpPr>
              <a:spLocks noChangeShapeType="1"/>
            </p:cNvSpPr>
            <p:nvPr/>
          </p:nvSpPr>
          <p:spPr bwMode="auto">
            <a:xfrm>
              <a:off x="1776" y="8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9" name="Line 37"/>
            <p:cNvSpPr>
              <a:spLocks noChangeShapeType="1"/>
            </p:cNvSpPr>
            <p:nvPr/>
          </p:nvSpPr>
          <p:spPr bwMode="auto">
            <a:xfrm>
              <a:off x="1776" y="11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0" name="Line 38"/>
            <p:cNvSpPr>
              <a:spLocks noChangeShapeType="1"/>
            </p:cNvSpPr>
            <p:nvPr/>
          </p:nvSpPr>
          <p:spPr bwMode="auto">
            <a:xfrm>
              <a:off x="1776" y="13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1" name="Line 39"/>
            <p:cNvSpPr>
              <a:spLocks noChangeShapeType="1"/>
            </p:cNvSpPr>
            <p:nvPr/>
          </p:nvSpPr>
          <p:spPr bwMode="auto">
            <a:xfrm>
              <a:off x="1776" y="15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2" name="Line 40"/>
            <p:cNvSpPr>
              <a:spLocks noChangeShapeType="1"/>
            </p:cNvSpPr>
            <p:nvPr/>
          </p:nvSpPr>
          <p:spPr bwMode="auto">
            <a:xfrm>
              <a:off x="1776" y="18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3" name="Line 41"/>
            <p:cNvSpPr>
              <a:spLocks noChangeShapeType="1"/>
            </p:cNvSpPr>
            <p:nvPr/>
          </p:nvSpPr>
          <p:spPr bwMode="auto">
            <a:xfrm>
              <a:off x="1776" y="20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4" name="Line 42"/>
            <p:cNvSpPr>
              <a:spLocks noChangeShapeType="1"/>
            </p:cNvSpPr>
            <p:nvPr/>
          </p:nvSpPr>
          <p:spPr bwMode="auto">
            <a:xfrm>
              <a:off x="1776" y="23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5" name="Line 43"/>
            <p:cNvSpPr>
              <a:spLocks noChangeShapeType="1"/>
            </p:cNvSpPr>
            <p:nvPr/>
          </p:nvSpPr>
          <p:spPr bwMode="auto">
            <a:xfrm>
              <a:off x="1776" y="25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6" name="Line 44"/>
            <p:cNvSpPr>
              <a:spLocks noChangeShapeType="1"/>
            </p:cNvSpPr>
            <p:nvPr/>
          </p:nvSpPr>
          <p:spPr bwMode="auto">
            <a:xfrm>
              <a:off x="1776" y="27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7" name="Line 45"/>
            <p:cNvSpPr>
              <a:spLocks noChangeShapeType="1"/>
            </p:cNvSpPr>
            <p:nvPr/>
          </p:nvSpPr>
          <p:spPr bwMode="auto">
            <a:xfrm>
              <a:off x="2448" y="30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8" name="Line 46"/>
            <p:cNvSpPr>
              <a:spLocks noChangeShapeType="1"/>
            </p:cNvSpPr>
            <p:nvPr/>
          </p:nvSpPr>
          <p:spPr bwMode="auto">
            <a:xfrm>
              <a:off x="1776" y="30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9" name="Line 47"/>
            <p:cNvSpPr>
              <a:spLocks noChangeShapeType="1"/>
            </p:cNvSpPr>
            <p:nvPr/>
          </p:nvSpPr>
          <p:spPr bwMode="auto">
            <a:xfrm>
              <a:off x="2448" y="321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0" name="Line 48"/>
            <p:cNvSpPr>
              <a:spLocks noChangeShapeType="1"/>
            </p:cNvSpPr>
            <p:nvPr/>
          </p:nvSpPr>
          <p:spPr bwMode="auto">
            <a:xfrm>
              <a:off x="1776" y="321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1" name="Line 49"/>
            <p:cNvSpPr>
              <a:spLocks noChangeShapeType="1"/>
            </p:cNvSpPr>
            <p:nvPr/>
          </p:nvSpPr>
          <p:spPr bwMode="auto">
            <a:xfrm>
              <a:off x="2448" y="345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2" name="Line 50"/>
            <p:cNvSpPr>
              <a:spLocks noChangeShapeType="1"/>
            </p:cNvSpPr>
            <p:nvPr/>
          </p:nvSpPr>
          <p:spPr bwMode="auto">
            <a:xfrm>
              <a:off x="1776" y="345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3" name="Line 51"/>
            <p:cNvSpPr>
              <a:spLocks noChangeShapeType="1"/>
            </p:cNvSpPr>
            <p:nvPr/>
          </p:nvSpPr>
          <p:spPr bwMode="auto">
            <a:xfrm>
              <a:off x="2448" y="37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4" name="Line 52"/>
            <p:cNvSpPr>
              <a:spLocks noChangeShapeType="1"/>
            </p:cNvSpPr>
            <p:nvPr/>
          </p:nvSpPr>
          <p:spPr bwMode="auto">
            <a:xfrm>
              <a:off x="1776" y="37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5" name="Line 53"/>
            <p:cNvSpPr>
              <a:spLocks noChangeShapeType="1"/>
            </p:cNvSpPr>
            <p:nvPr/>
          </p:nvSpPr>
          <p:spPr bwMode="auto">
            <a:xfrm>
              <a:off x="2448" y="39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6" name="Line 54"/>
            <p:cNvSpPr>
              <a:spLocks noChangeShapeType="1"/>
            </p:cNvSpPr>
            <p:nvPr/>
          </p:nvSpPr>
          <p:spPr bwMode="auto">
            <a:xfrm>
              <a:off x="1776" y="39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56" name="Group 88"/>
          <p:cNvGrpSpPr>
            <a:grpSpLocks/>
          </p:cNvGrpSpPr>
          <p:nvPr/>
        </p:nvGrpSpPr>
        <p:grpSpPr bwMode="auto">
          <a:xfrm>
            <a:off x="4030663" y="2522538"/>
            <a:ext cx="1981200" cy="762000"/>
            <a:chOff x="2544" y="1584"/>
            <a:chExt cx="1248" cy="480"/>
          </a:xfrm>
        </p:grpSpPr>
        <p:sp>
          <p:nvSpPr>
            <p:cNvPr id="57382" name="Rectangle 57"/>
            <p:cNvSpPr>
              <a:spLocks noChangeArrowheads="1"/>
            </p:cNvSpPr>
            <p:nvPr/>
          </p:nvSpPr>
          <p:spPr bwMode="auto">
            <a:xfrm>
              <a:off x="2544" y="1584"/>
              <a:ext cx="124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3" name="Rectangle 80"/>
            <p:cNvSpPr>
              <a:spLocks noChangeArrowheads="1"/>
            </p:cNvSpPr>
            <p:nvPr/>
          </p:nvSpPr>
          <p:spPr bwMode="auto">
            <a:xfrm>
              <a:off x="2544" y="1824"/>
              <a:ext cx="124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851" name="Text Box 83"/>
          <p:cNvSpPr txBox="1">
            <a:spLocks noChangeArrowheads="1"/>
          </p:cNvSpPr>
          <p:nvPr/>
        </p:nvSpPr>
        <p:spPr bwMode="auto">
          <a:xfrm>
            <a:off x="304800" y="188913"/>
            <a:ext cx="1981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a:latin typeface="Times New Roman" pitchFamily="18" charset="0"/>
                <a:ea typeface="宋体" pitchFamily="2" charset="-122"/>
              </a:rPr>
              <a:t>Q1:</a:t>
            </a:r>
            <a:r>
              <a:rPr lang="zh-CN" altLang="en-US" sz="2000" b="1">
                <a:solidFill>
                  <a:schemeClr val="tx1"/>
                </a:solidFill>
                <a:latin typeface="Times New Roman" pitchFamily="18" charset="0"/>
                <a:ea typeface="宋体" pitchFamily="2" charset="-122"/>
              </a:rPr>
              <a:t>两个黄色的字节组成的字的地址是多少？</a:t>
            </a:r>
          </a:p>
          <a:p>
            <a:pPr eaLnBrk="1" hangingPunct="1"/>
            <a:r>
              <a:rPr lang="zh-CN" altLang="en-US" sz="2000" b="1">
                <a:solidFill>
                  <a:schemeClr val="tx1"/>
                </a:solidFill>
                <a:latin typeface="Times New Roman" pitchFamily="18" charset="0"/>
                <a:ea typeface="宋体" pitchFamily="2" charset="-122"/>
              </a:rPr>
              <a:t>字中的内容又是多少？</a:t>
            </a:r>
          </a:p>
        </p:txBody>
      </p:sp>
      <p:grpSp>
        <p:nvGrpSpPr>
          <p:cNvPr id="32857" name="Group 89"/>
          <p:cNvGrpSpPr>
            <a:grpSpLocks/>
          </p:cNvGrpSpPr>
          <p:nvPr/>
        </p:nvGrpSpPr>
        <p:grpSpPr bwMode="auto">
          <a:xfrm>
            <a:off x="4038600" y="2924175"/>
            <a:ext cx="1981200" cy="762000"/>
            <a:chOff x="2544" y="1824"/>
            <a:chExt cx="1248" cy="480"/>
          </a:xfrm>
        </p:grpSpPr>
        <p:sp>
          <p:nvSpPr>
            <p:cNvPr id="57378" name="Rectangle 86"/>
            <p:cNvSpPr>
              <a:spLocks noChangeArrowheads="1"/>
            </p:cNvSpPr>
            <p:nvPr/>
          </p:nvSpPr>
          <p:spPr bwMode="auto">
            <a:xfrm>
              <a:off x="2544" y="2064"/>
              <a:ext cx="1248" cy="240"/>
            </a:xfrm>
            <a:prstGeom prst="rect">
              <a:avLst/>
            </a:prstGeom>
            <a:solidFill>
              <a:srgbClr val="FF3300"/>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9" name="Rectangle 87"/>
            <p:cNvSpPr>
              <a:spLocks noChangeArrowheads="1"/>
            </p:cNvSpPr>
            <p:nvPr/>
          </p:nvSpPr>
          <p:spPr bwMode="auto">
            <a:xfrm>
              <a:off x="2544" y="1824"/>
              <a:ext cx="1248" cy="240"/>
            </a:xfrm>
            <a:prstGeom prst="rect">
              <a:avLst/>
            </a:prstGeom>
            <a:solidFill>
              <a:srgbClr val="FF3300"/>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352" name="Text Box 70"/>
          <p:cNvSpPr txBox="1">
            <a:spLocks noChangeArrowheads="1"/>
          </p:cNvSpPr>
          <p:nvPr/>
        </p:nvSpPr>
        <p:spPr bwMode="auto">
          <a:xfrm>
            <a:off x="4140200" y="2492375"/>
            <a:ext cx="1031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    F8H</a:t>
            </a:r>
          </a:p>
          <a:p>
            <a:pPr eaLnBrk="1" hangingPunct="1"/>
            <a:r>
              <a:rPr lang="en-US" altLang="zh-CN" sz="2400">
                <a:solidFill>
                  <a:schemeClr val="tx1"/>
                </a:solidFill>
                <a:latin typeface="Times New Roman" pitchFamily="18" charset="0"/>
                <a:ea typeface="宋体" pitchFamily="2" charset="-122"/>
              </a:rPr>
              <a:t>    04H</a:t>
            </a:r>
          </a:p>
          <a:p>
            <a:pPr eaLnBrk="1" hangingPunct="1"/>
            <a:r>
              <a:rPr lang="en-US" altLang="zh-CN" sz="2400">
                <a:solidFill>
                  <a:schemeClr val="tx1"/>
                </a:solidFill>
                <a:latin typeface="Times New Roman" pitchFamily="18" charset="0"/>
                <a:ea typeface="宋体" pitchFamily="2" charset="-122"/>
              </a:rPr>
              <a:t>    56H</a:t>
            </a:r>
          </a:p>
          <a:p>
            <a:pPr eaLnBrk="1" hangingPunct="1"/>
            <a:r>
              <a:rPr lang="en-US" altLang="zh-CN" sz="2400">
                <a:solidFill>
                  <a:schemeClr val="tx1"/>
                </a:solidFill>
                <a:latin typeface="Times New Roman" pitchFamily="18" charset="0"/>
                <a:ea typeface="宋体" pitchFamily="2" charset="-122"/>
              </a:rPr>
              <a:t>    12H</a:t>
            </a:r>
          </a:p>
        </p:txBody>
      </p:sp>
      <p:sp>
        <p:nvSpPr>
          <p:cNvPr id="32859" name="Text Box 91"/>
          <p:cNvSpPr txBox="1">
            <a:spLocks noChangeArrowheads="1"/>
          </p:cNvSpPr>
          <p:nvPr/>
        </p:nvSpPr>
        <p:spPr bwMode="auto">
          <a:xfrm>
            <a:off x="179388" y="3087688"/>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dirty="0">
                <a:latin typeface="Times New Roman" pitchFamily="18" charset="0"/>
                <a:ea typeface="宋体" pitchFamily="2" charset="-122"/>
              </a:rPr>
              <a:t>Q2:</a:t>
            </a:r>
            <a:r>
              <a:rPr lang="zh-CN" altLang="en-US" sz="2000" b="1" dirty="0">
                <a:solidFill>
                  <a:schemeClr val="tx1"/>
                </a:solidFill>
                <a:latin typeface="Times New Roman" pitchFamily="18" charset="0"/>
                <a:ea typeface="宋体" pitchFamily="2" charset="-122"/>
              </a:rPr>
              <a:t>红色的呢？</a:t>
            </a:r>
            <a:endParaRPr lang="zh-CN" altLang="en-US" sz="3200" b="1" dirty="0">
              <a:solidFill>
                <a:schemeClr val="tx1"/>
              </a:solidFill>
              <a:latin typeface="Times New Roman" pitchFamily="18" charset="0"/>
              <a:ea typeface="宋体" pitchFamily="2" charset="-122"/>
            </a:endParaRPr>
          </a:p>
        </p:txBody>
      </p:sp>
      <p:sp>
        <p:nvSpPr>
          <p:cNvPr id="57354" name="Text Box 92"/>
          <p:cNvSpPr txBox="1">
            <a:spLocks noChangeArrowheads="1"/>
          </p:cNvSpPr>
          <p:nvPr/>
        </p:nvSpPr>
        <p:spPr bwMode="auto">
          <a:xfrm>
            <a:off x="6227763" y="1484313"/>
            <a:ext cx="29162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字数据的存放形式</a:t>
            </a:r>
            <a:r>
              <a:rPr lang="en-US" altLang="zh-CN" sz="2400" b="1">
                <a:solidFill>
                  <a:schemeClr val="tx1"/>
                </a:solidFill>
                <a:latin typeface="Times New Roman" pitchFamily="18" charset="0"/>
                <a:ea typeface="宋体" pitchFamily="2" charset="-122"/>
              </a:rPr>
              <a:t>:</a:t>
            </a:r>
          </a:p>
          <a:p>
            <a:pPr eaLnBrk="1" hangingPunct="1"/>
            <a:endParaRPr lang="en-US" altLang="zh-CN" sz="2400" b="1">
              <a:solidFill>
                <a:schemeClr val="tx1"/>
              </a:solidFill>
              <a:latin typeface="Times New Roman" pitchFamily="18" charset="0"/>
              <a:ea typeface="宋体" pitchFamily="2" charset="-122"/>
            </a:endParaRPr>
          </a:p>
          <a:p>
            <a:pPr eaLnBrk="1" hangingPunct="1"/>
            <a:r>
              <a:rPr lang="zh-CN" altLang="en-US" sz="2400" b="1">
                <a:solidFill>
                  <a:schemeClr val="tx1"/>
                </a:solidFill>
                <a:latin typeface="Times New Roman" pitchFamily="18" charset="0"/>
                <a:ea typeface="宋体" pitchFamily="2" charset="-122"/>
              </a:rPr>
              <a:t>低</a:t>
            </a:r>
            <a:r>
              <a:rPr lang="en-US" altLang="zh-CN" sz="2400" b="1">
                <a:solidFill>
                  <a:schemeClr val="tx1"/>
                </a:solidFill>
                <a:latin typeface="Times New Roman" pitchFamily="18" charset="0"/>
                <a:ea typeface="宋体" pitchFamily="2" charset="-122"/>
              </a:rPr>
              <a:t>8</a:t>
            </a:r>
            <a:r>
              <a:rPr lang="zh-CN" altLang="en-US" sz="2400" b="1">
                <a:solidFill>
                  <a:schemeClr val="tx1"/>
                </a:solidFill>
                <a:latin typeface="Times New Roman" pitchFamily="18" charset="0"/>
                <a:ea typeface="宋体" pitchFamily="2" charset="-122"/>
              </a:rPr>
              <a:t>位在低字节；</a:t>
            </a:r>
          </a:p>
          <a:p>
            <a:pPr eaLnBrk="1" hangingPunct="1"/>
            <a:r>
              <a:rPr lang="zh-CN" altLang="en-US" sz="2400" b="1">
                <a:solidFill>
                  <a:schemeClr val="tx1"/>
                </a:solidFill>
                <a:latin typeface="Times New Roman" pitchFamily="18" charset="0"/>
                <a:ea typeface="宋体" pitchFamily="2" charset="-122"/>
              </a:rPr>
              <a:t>高</a:t>
            </a:r>
            <a:r>
              <a:rPr lang="en-US" altLang="zh-CN" sz="2400" b="1">
                <a:solidFill>
                  <a:schemeClr val="tx1"/>
                </a:solidFill>
                <a:latin typeface="Times New Roman" pitchFamily="18" charset="0"/>
                <a:ea typeface="宋体" pitchFamily="2" charset="-122"/>
              </a:rPr>
              <a:t>8</a:t>
            </a:r>
            <a:r>
              <a:rPr lang="zh-CN" altLang="en-US" sz="2400" b="1">
                <a:solidFill>
                  <a:schemeClr val="tx1"/>
                </a:solidFill>
                <a:latin typeface="Times New Roman" pitchFamily="18" charset="0"/>
                <a:ea typeface="宋体" pitchFamily="2" charset="-122"/>
              </a:rPr>
              <a:t>位在相邻的高字节中。</a:t>
            </a:r>
          </a:p>
        </p:txBody>
      </p:sp>
      <p:sp>
        <p:nvSpPr>
          <p:cNvPr id="32861" name="Text Box 93"/>
          <p:cNvSpPr txBox="1">
            <a:spLocks noChangeArrowheads="1"/>
          </p:cNvSpPr>
          <p:nvPr/>
        </p:nvSpPr>
        <p:spPr bwMode="auto">
          <a:xfrm>
            <a:off x="6227763" y="4797425"/>
            <a:ext cx="2362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dirty="0">
                <a:latin typeface="Times New Roman" pitchFamily="18" charset="0"/>
                <a:ea typeface="宋体" pitchFamily="2" charset="-122"/>
              </a:rPr>
              <a:t>Q3:</a:t>
            </a:r>
            <a:r>
              <a:rPr lang="zh-CN" altLang="en-US" sz="2000" b="1" dirty="0">
                <a:solidFill>
                  <a:schemeClr val="tx1"/>
                </a:solidFill>
                <a:latin typeface="Times New Roman" pitchFamily="18" charset="0"/>
                <a:ea typeface="宋体" pitchFamily="2" charset="-122"/>
              </a:rPr>
              <a:t>将</a:t>
            </a:r>
            <a:r>
              <a:rPr lang="en-US" altLang="zh-CN" sz="2000" b="1" dirty="0">
                <a:solidFill>
                  <a:schemeClr val="tx1"/>
                </a:solidFill>
                <a:latin typeface="Times New Roman" pitchFamily="18" charset="0"/>
                <a:ea typeface="宋体" pitchFamily="2" charset="-122"/>
              </a:rPr>
              <a:t>5678H</a:t>
            </a:r>
            <a:r>
              <a:rPr lang="zh-CN" altLang="en-US" sz="2000" b="1" dirty="0">
                <a:solidFill>
                  <a:schemeClr val="tx1"/>
                </a:solidFill>
                <a:latin typeface="Times New Roman" pitchFamily="18" charset="0"/>
                <a:ea typeface="宋体" pitchFamily="2" charset="-122"/>
              </a:rPr>
              <a:t>存放到地址为</a:t>
            </a:r>
            <a:r>
              <a:rPr lang="en-US" altLang="zh-CN" sz="2000" b="1" dirty="0">
                <a:solidFill>
                  <a:schemeClr val="tx1"/>
                </a:solidFill>
                <a:latin typeface="Times New Roman" pitchFamily="18" charset="0"/>
                <a:ea typeface="宋体" pitchFamily="2" charset="-122"/>
              </a:rPr>
              <a:t>1234D</a:t>
            </a:r>
            <a:r>
              <a:rPr lang="zh-CN" altLang="en-US" sz="2000" b="1" dirty="0">
                <a:solidFill>
                  <a:schemeClr val="tx1"/>
                </a:solidFill>
                <a:latin typeface="Times New Roman" pitchFamily="18" charset="0"/>
                <a:ea typeface="宋体" pitchFamily="2" charset="-122"/>
              </a:rPr>
              <a:t>的字单元中。</a:t>
            </a:r>
          </a:p>
        </p:txBody>
      </p:sp>
      <p:sp>
        <p:nvSpPr>
          <p:cNvPr id="32862" name="Text Box 94"/>
          <p:cNvSpPr txBox="1">
            <a:spLocks noChangeArrowheads="1"/>
          </p:cNvSpPr>
          <p:nvPr/>
        </p:nvSpPr>
        <p:spPr bwMode="auto">
          <a:xfrm>
            <a:off x="4692650" y="5121275"/>
            <a:ext cx="7096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78H</a:t>
            </a:r>
          </a:p>
          <a:p>
            <a:pPr eaLnBrk="1" hangingPunct="1"/>
            <a:r>
              <a:rPr lang="en-US" altLang="zh-CN" sz="2400">
                <a:solidFill>
                  <a:schemeClr val="tx1"/>
                </a:solidFill>
                <a:latin typeface="Times New Roman" pitchFamily="18" charset="0"/>
                <a:ea typeface="宋体" pitchFamily="2" charset="-122"/>
              </a:rPr>
              <a:t>56H</a:t>
            </a:r>
          </a:p>
        </p:txBody>
      </p:sp>
      <p:sp>
        <p:nvSpPr>
          <p:cNvPr id="32863" name="Rectangle 95"/>
          <p:cNvSpPr>
            <a:spLocks noChangeArrowheads="1"/>
          </p:cNvSpPr>
          <p:nvPr/>
        </p:nvSpPr>
        <p:spPr bwMode="auto">
          <a:xfrm>
            <a:off x="179388" y="3830638"/>
            <a:ext cx="2149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chemeClr val="tx1"/>
                </a:solidFill>
                <a:latin typeface="Times New Roman" pitchFamily="18" charset="0"/>
              </a:rPr>
              <a:t>PA:00012347H</a:t>
            </a:r>
          </a:p>
          <a:p>
            <a:r>
              <a:rPr lang="en-US" altLang="zh-CN" sz="2400" b="1">
                <a:solidFill>
                  <a:schemeClr val="tx1"/>
                </a:solidFill>
                <a:latin typeface="Times New Roman" pitchFamily="18" charset="0"/>
              </a:rPr>
              <a:t>DATA:  5604H</a:t>
            </a:r>
          </a:p>
        </p:txBody>
      </p:sp>
      <p:sp>
        <p:nvSpPr>
          <p:cNvPr id="32864" name="Rectangle 96"/>
          <p:cNvSpPr>
            <a:spLocks noChangeArrowheads="1"/>
          </p:cNvSpPr>
          <p:nvPr/>
        </p:nvSpPr>
        <p:spPr bwMode="auto">
          <a:xfrm>
            <a:off x="250825" y="1989138"/>
            <a:ext cx="21828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chemeClr val="tx1"/>
                </a:solidFill>
                <a:latin typeface="Times New Roman" pitchFamily="18" charset="0"/>
              </a:rPr>
              <a:t>PA:00012346H</a:t>
            </a:r>
          </a:p>
          <a:p>
            <a:r>
              <a:rPr lang="en-US" altLang="zh-CN" sz="2400" b="1">
                <a:solidFill>
                  <a:schemeClr val="tx1"/>
                </a:solidFill>
                <a:latin typeface="Times New Roman" pitchFamily="18" charset="0"/>
              </a:rPr>
              <a:t>DATA:  04F8H</a:t>
            </a:r>
          </a:p>
        </p:txBody>
      </p:sp>
      <p:grpSp>
        <p:nvGrpSpPr>
          <p:cNvPr id="57360" name="Group 98"/>
          <p:cNvGrpSpPr>
            <a:grpSpLocks/>
          </p:cNvGrpSpPr>
          <p:nvPr/>
        </p:nvGrpSpPr>
        <p:grpSpPr bwMode="auto">
          <a:xfrm>
            <a:off x="2411413" y="260350"/>
            <a:ext cx="1739900" cy="6477000"/>
            <a:chOff x="1665" y="144"/>
            <a:chExt cx="1096" cy="4080"/>
          </a:xfrm>
        </p:grpSpPr>
        <p:sp>
          <p:nvSpPr>
            <p:cNvPr id="57361" name="Text Box 99"/>
            <p:cNvSpPr txBox="1">
              <a:spLocks noChangeArrowheads="1"/>
            </p:cNvSpPr>
            <p:nvPr/>
          </p:nvSpPr>
          <p:spPr bwMode="auto">
            <a:xfrm>
              <a:off x="1695" y="1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00012340H</a:t>
              </a:r>
            </a:p>
          </p:txBody>
        </p:sp>
        <p:sp>
          <p:nvSpPr>
            <p:cNvPr id="57362" name="Text Box 100"/>
            <p:cNvSpPr txBox="1">
              <a:spLocks noChangeArrowheads="1"/>
            </p:cNvSpPr>
            <p:nvPr/>
          </p:nvSpPr>
          <p:spPr bwMode="auto">
            <a:xfrm>
              <a:off x="1695" y="3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00012341H</a:t>
              </a:r>
            </a:p>
          </p:txBody>
        </p:sp>
        <p:sp>
          <p:nvSpPr>
            <p:cNvPr id="57363" name="Text Box 101"/>
            <p:cNvSpPr txBox="1">
              <a:spLocks noChangeArrowheads="1"/>
            </p:cNvSpPr>
            <p:nvPr/>
          </p:nvSpPr>
          <p:spPr bwMode="auto">
            <a:xfrm>
              <a:off x="1695" y="62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00012342H</a:t>
              </a:r>
            </a:p>
          </p:txBody>
        </p:sp>
        <p:sp>
          <p:nvSpPr>
            <p:cNvPr id="57364" name="Text Box 102"/>
            <p:cNvSpPr txBox="1">
              <a:spLocks noChangeArrowheads="1"/>
            </p:cNvSpPr>
            <p:nvPr/>
          </p:nvSpPr>
          <p:spPr bwMode="auto">
            <a:xfrm>
              <a:off x="1692" y="8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00012343H</a:t>
              </a:r>
            </a:p>
          </p:txBody>
        </p:sp>
        <p:sp>
          <p:nvSpPr>
            <p:cNvPr id="57365" name="Text Box 103"/>
            <p:cNvSpPr txBox="1">
              <a:spLocks noChangeArrowheads="1"/>
            </p:cNvSpPr>
            <p:nvPr/>
          </p:nvSpPr>
          <p:spPr bwMode="auto">
            <a:xfrm>
              <a:off x="1680" y="110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00012344H</a:t>
              </a:r>
            </a:p>
          </p:txBody>
        </p:sp>
        <p:sp>
          <p:nvSpPr>
            <p:cNvPr id="57366" name="Text Box 104"/>
            <p:cNvSpPr txBox="1">
              <a:spLocks noChangeArrowheads="1"/>
            </p:cNvSpPr>
            <p:nvPr/>
          </p:nvSpPr>
          <p:spPr bwMode="auto">
            <a:xfrm>
              <a:off x="1680" y="13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00012345H</a:t>
              </a:r>
            </a:p>
          </p:txBody>
        </p:sp>
        <p:sp>
          <p:nvSpPr>
            <p:cNvPr id="57367" name="Text Box 105"/>
            <p:cNvSpPr txBox="1">
              <a:spLocks noChangeArrowheads="1"/>
            </p:cNvSpPr>
            <p:nvPr/>
          </p:nvSpPr>
          <p:spPr bwMode="auto">
            <a:xfrm>
              <a:off x="1680" y="15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00012346H</a:t>
              </a:r>
            </a:p>
          </p:txBody>
        </p:sp>
        <p:sp>
          <p:nvSpPr>
            <p:cNvPr id="57368" name="Text Box 106"/>
            <p:cNvSpPr txBox="1">
              <a:spLocks noChangeArrowheads="1"/>
            </p:cNvSpPr>
            <p:nvPr/>
          </p:nvSpPr>
          <p:spPr bwMode="auto">
            <a:xfrm>
              <a:off x="1680" y="17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00012347H</a:t>
              </a:r>
            </a:p>
          </p:txBody>
        </p:sp>
        <p:sp>
          <p:nvSpPr>
            <p:cNvPr id="57369" name="Text Box 107"/>
            <p:cNvSpPr txBox="1">
              <a:spLocks noChangeArrowheads="1"/>
            </p:cNvSpPr>
            <p:nvPr/>
          </p:nvSpPr>
          <p:spPr bwMode="auto">
            <a:xfrm>
              <a:off x="1680" y="201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00012348H</a:t>
              </a:r>
            </a:p>
          </p:txBody>
        </p:sp>
        <p:sp>
          <p:nvSpPr>
            <p:cNvPr id="57370" name="Text Box 108"/>
            <p:cNvSpPr txBox="1">
              <a:spLocks noChangeArrowheads="1"/>
            </p:cNvSpPr>
            <p:nvPr/>
          </p:nvSpPr>
          <p:spPr bwMode="auto">
            <a:xfrm>
              <a:off x="1680" y="225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00012349H</a:t>
              </a:r>
            </a:p>
          </p:txBody>
        </p:sp>
        <p:sp>
          <p:nvSpPr>
            <p:cNvPr id="57371" name="Text Box 109"/>
            <p:cNvSpPr txBox="1">
              <a:spLocks noChangeArrowheads="1"/>
            </p:cNvSpPr>
            <p:nvPr/>
          </p:nvSpPr>
          <p:spPr bwMode="auto">
            <a:xfrm>
              <a:off x="1695" y="249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0001234AH</a:t>
              </a:r>
            </a:p>
          </p:txBody>
        </p:sp>
        <p:sp>
          <p:nvSpPr>
            <p:cNvPr id="57372" name="Text Box 110"/>
            <p:cNvSpPr txBox="1">
              <a:spLocks noChangeArrowheads="1"/>
            </p:cNvSpPr>
            <p:nvPr/>
          </p:nvSpPr>
          <p:spPr bwMode="auto">
            <a:xfrm>
              <a:off x="1680" y="273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0001234BH</a:t>
              </a:r>
            </a:p>
          </p:txBody>
        </p:sp>
        <p:sp>
          <p:nvSpPr>
            <p:cNvPr id="57373" name="Text Box 111"/>
            <p:cNvSpPr txBox="1">
              <a:spLocks noChangeArrowheads="1"/>
            </p:cNvSpPr>
            <p:nvPr/>
          </p:nvSpPr>
          <p:spPr bwMode="auto">
            <a:xfrm>
              <a:off x="1665" y="297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0001234CH</a:t>
              </a:r>
            </a:p>
          </p:txBody>
        </p:sp>
        <p:sp>
          <p:nvSpPr>
            <p:cNvPr id="57374" name="Text Box 112"/>
            <p:cNvSpPr txBox="1">
              <a:spLocks noChangeArrowheads="1"/>
            </p:cNvSpPr>
            <p:nvPr/>
          </p:nvSpPr>
          <p:spPr bwMode="auto">
            <a:xfrm>
              <a:off x="1665" y="321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0001234DH</a:t>
              </a:r>
            </a:p>
          </p:txBody>
        </p:sp>
        <p:sp>
          <p:nvSpPr>
            <p:cNvPr id="57375" name="Text Box 113"/>
            <p:cNvSpPr txBox="1">
              <a:spLocks noChangeArrowheads="1"/>
            </p:cNvSpPr>
            <p:nvPr/>
          </p:nvSpPr>
          <p:spPr bwMode="auto">
            <a:xfrm>
              <a:off x="1665" y="3456"/>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0001234EH</a:t>
              </a:r>
            </a:p>
          </p:txBody>
        </p:sp>
        <p:sp>
          <p:nvSpPr>
            <p:cNvPr id="57376" name="Text Box 114"/>
            <p:cNvSpPr txBox="1">
              <a:spLocks noChangeArrowheads="1"/>
            </p:cNvSpPr>
            <p:nvPr/>
          </p:nvSpPr>
          <p:spPr bwMode="auto">
            <a:xfrm>
              <a:off x="1665" y="3696"/>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0001234FH</a:t>
              </a:r>
            </a:p>
          </p:txBody>
        </p:sp>
        <p:sp>
          <p:nvSpPr>
            <p:cNvPr id="57377" name="Text Box 115"/>
            <p:cNvSpPr txBox="1">
              <a:spLocks noChangeArrowheads="1"/>
            </p:cNvSpPr>
            <p:nvPr/>
          </p:nvSpPr>
          <p:spPr bwMode="auto">
            <a:xfrm>
              <a:off x="1665" y="393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00012350H</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2856"/>
                                        </p:tgtEl>
                                        <p:attrNameLst>
                                          <p:attrName>style.visibility</p:attrName>
                                        </p:attrNameLst>
                                      </p:cBhvr>
                                      <p:to>
                                        <p:strVal val="visible"/>
                                      </p:to>
                                    </p:set>
                                    <p:anim calcmode="lin" valueType="num">
                                      <p:cBhvr additive="base">
                                        <p:cTn id="7" dur="500" fill="hold"/>
                                        <p:tgtEl>
                                          <p:spTgt spid="32856"/>
                                        </p:tgtEl>
                                        <p:attrNameLst>
                                          <p:attrName>ppt_x</p:attrName>
                                        </p:attrNameLst>
                                      </p:cBhvr>
                                      <p:tavLst>
                                        <p:tav tm="0">
                                          <p:val>
                                            <p:strVal val="0-#ppt_w/2"/>
                                          </p:val>
                                        </p:tav>
                                        <p:tav tm="100000">
                                          <p:val>
                                            <p:strVal val="#ppt_x"/>
                                          </p:val>
                                        </p:tav>
                                      </p:tavLst>
                                    </p:anim>
                                    <p:anim calcmode="lin" valueType="num">
                                      <p:cBhvr additive="base">
                                        <p:cTn id="8" dur="500" fill="hold"/>
                                        <p:tgtEl>
                                          <p:spTgt spid="328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851"/>
                                        </p:tgtEl>
                                        <p:attrNameLst>
                                          <p:attrName>style.visibility</p:attrName>
                                        </p:attrNameLst>
                                      </p:cBhvr>
                                      <p:to>
                                        <p:strVal val="visible"/>
                                      </p:to>
                                    </p:set>
                                    <p:anim calcmode="lin" valueType="num">
                                      <p:cBhvr additive="base">
                                        <p:cTn id="13" dur="500" fill="hold"/>
                                        <p:tgtEl>
                                          <p:spTgt spid="32851"/>
                                        </p:tgtEl>
                                        <p:attrNameLst>
                                          <p:attrName>ppt_x</p:attrName>
                                        </p:attrNameLst>
                                      </p:cBhvr>
                                      <p:tavLst>
                                        <p:tav tm="0">
                                          <p:val>
                                            <p:strVal val="0-#ppt_w/2"/>
                                          </p:val>
                                        </p:tav>
                                        <p:tav tm="100000">
                                          <p:val>
                                            <p:strVal val="#ppt_x"/>
                                          </p:val>
                                        </p:tav>
                                      </p:tavLst>
                                    </p:anim>
                                    <p:anim calcmode="lin" valueType="num">
                                      <p:cBhvr additive="base">
                                        <p:cTn id="14" dur="500" fill="hold"/>
                                        <p:tgtEl>
                                          <p:spTgt spid="3285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2864"/>
                                        </p:tgtEl>
                                        <p:attrNameLst>
                                          <p:attrName>style.visibility</p:attrName>
                                        </p:attrNameLst>
                                      </p:cBhvr>
                                      <p:to>
                                        <p:strVal val="visible"/>
                                      </p:to>
                                    </p:set>
                                    <p:animEffect transition="in" filter="blinds(horizontal)">
                                      <p:cBhvr>
                                        <p:cTn id="19" dur="500"/>
                                        <p:tgtEl>
                                          <p:spTgt spid="3286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32857"/>
                                        </p:tgtEl>
                                        <p:attrNameLst>
                                          <p:attrName>style.visibility</p:attrName>
                                        </p:attrNameLst>
                                      </p:cBhvr>
                                      <p:to>
                                        <p:strVal val="visible"/>
                                      </p:to>
                                    </p:set>
                                    <p:anim calcmode="lin" valueType="num">
                                      <p:cBhvr additive="base">
                                        <p:cTn id="24" dur="500" fill="hold"/>
                                        <p:tgtEl>
                                          <p:spTgt spid="32857"/>
                                        </p:tgtEl>
                                        <p:attrNameLst>
                                          <p:attrName>ppt_x</p:attrName>
                                        </p:attrNameLst>
                                      </p:cBhvr>
                                      <p:tavLst>
                                        <p:tav tm="0">
                                          <p:val>
                                            <p:strVal val="1+#ppt_w/2"/>
                                          </p:val>
                                        </p:tav>
                                        <p:tav tm="100000">
                                          <p:val>
                                            <p:strVal val="#ppt_x"/>
                                          </p:val>
                                        </p:tav>
                                      </p:tavLst>
                                    </p:anim>
                                    <p:anim calcmode="lin" valueType="num">
                                      <p:cBhvr additive="base">
                                        <p:cTn id="25" dur="500" fill="hold"/>
                                        <p:tgtEl>
                                          <p:spTgt spid="3285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2859"/>
                                        </p:tgtEl>
                                        <p:attrNameLst>
                                          <p:attrName>style.visibility</p:attrName>
                                        </p:attrNameLst>
                                      </p:cBhvr>
                                      <p:to>
                                        <p:strVal val="visible"/>
                                      </p:to>
                                    </p:set>
                                    <p:anim calcmode="lin" valueType="num">
                                      <p:cBhvr additive="base">
                                        <p:cTn id="30" dur="500" fill="hold"/>
                                        <p:tgtEl>
                                          <p:spTgt spid="32859"/>
                                        </p:tgtEl>
                                        <p:attrNameLst>
                                          <p:attrName>ppt_x</p:attrName>
                                        </p:attrNameLst>
                                      </p:cBhvr>
                                      <p:tavLst>
                                        <p:tav tm="0">
                                          <p:val>
                                            <p:strVal val="0-#ppt_w/2"/>
                                          </p:val>
                                        </p:tav>
                                        <p:tav tm="100000">
                                          <p:val>
                                            <p:strVal val="#ppt_x"/>
                                          </p:val>
                                        </p:tav>
                                      </p:tavLst>
                                    </p:anim>
                                    <p:anim calcmode="lin" valueType="num">
                                      <p:cBhvr additive="base">
                                        <p:cTn id="31" dur="500" fill="hold"/>
                                        <p:tgtEl>
                                          <p:spTgt spid="32859"/>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2863"/>
                                        </p:tgtEl>
                                        <p:attrNameLst>
                                          <p:attrName>style.visibility</p:attrName>
                                        </p:attrNameLst>
                                      </p:cBhvr>
                                      <p:to>
                                        <p:strVal val="visible"/>
                                      </p:to>
                                    </p:set>
                                    <p:animEffect transition="in" filter="blinds(horizontal)">
                                      <p:cBhvr>
                                        <p:cTn id="36" dur="500"/>
                                        <p:tgtEl>
                                          <p:spTgt spid="3286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32861"/>
                                        </p:tgtEl>
                                        <p:attrNameLst>
                                          <p:attrName>style.visibility</p:attrName>
                                        </p:attrNameLst>
                                      </p:cBhvr>
                                      <p:to>
                                        <p:strVal val="visible"/>
                                      </p:to>
                                    </p:set>
                                    <p:anim calcmode="lin" valueType="num">
                                      <p:cBhvr additive="base">
                                        <p:cTn id="41" dur="500" fill="hold"/>
                                        <p:tgtEl>
                                          <p:spTgt spid="32861"/>
                                        </p:tgtEl>
                                        <p:attrNameLst>
                                          <p:attrName>ppt_x</p:attrName>
                                        </p:attrNameLst>
                                      </p:cBhvr>
                                      <p:tavLst>
                                        <p:tav tm="0">
                                          <p:val>
                                            <p:strVal val="1+#ppt_w/2"/>
                                          </p:val>
                                        </p:tav>
                                        <p:tav tm="100000">
                                          <p:val>
                                            <p:strVal val="#ppt_x"/>
                                          </p:val>
                                        </p:tav>
                                      </p:tavLst>
                                    </p:anim>
                                    <p:anim calcmode="lin" valueType="num">
                                      <p:cBhvr additive="base">
                                        <p:cTn id="42" dur="500" fill="hold"/>
                                        <p:tgtEl>
                                          <p:spTgt spid="32861"/>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2862"/>
                                        </p:tgtEl>
                                        <p:attrNameLst>
                                          <p:attrName>style.visibility</p:attrName>
                                        </p:attrNameLst>
                                      </p:cBhvr>
                                      <p:to>
                                        <p:strVal val="visible"/>
                                      </p:to>
                                    </p:set>
                                    <p:animEffect transition="in" filter="box(in)">
                                      <p:cBhvr>
                                        <p:cTn id="47" dur="500"/>
                                        <p:tgtEl>
                                          <p:spTgt spid="32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51" grpId="0"/>
      <p:bldP spid="32859" grpId="0"/>
      <p:bldP spid="32861" grpId="0"/>
      <p:bldP spid="32862" grpId="0"/>
      <p:bldP spid="32863" grpId="0"/>
      <p:bldP spid="3286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descr="Rectangle: Click to edit Master text styles&#10;Second level&#10;Third level&#10;Fourth level&#10;Fifth level"/>
          <p:cNvSpPr>
            <a:spLocks noGrp="1" noChangeArrowheads="1"/>
          </p:cNvSpPr>
          <p:nvPr>
            <p:ph type="body" idx="1"/>
          </p:nvPr>
        </p:nvSpPr>
        <p:spPr>
          <a:xfrm>
            <a:off x="525463" y="1597025"/>
            <a:ext cx="6710362" cy="4495800"/>
          </a:xfrm>
        </p:spPr>
        <p:txBody>
          <a:bodyPr/>
          <a:lstStyle/>
          <a:p>
            <a:pPr eaLnBrk="1" hangingPunct="1">
              <a:lnSpc>
                <a:spcPct val="90000"/>
              </a:lnSpc>
            </a:pPr>
            <a:r>
              <a:rPr lang="en-US" altLang="zh-CN"/>
              <a:t> </a:t>
            </a:r>
            <a:r>
              <a:rPr lang="zh-CN" altLang="en-US"/>
              <a:t>描述符</a:t>
            </a:r>
          </a:p>
          <a:p>
            <a:pPr eaLnBrk="1" hangingPunct="1">
              <a:lnSpc>
                <a:spcPct val="90000"/>
              </a:lnSpc>
            </a:pPr>
            <a:r>
              <a:rPr lang="zh-CN" altLang="en-US"/>
              <a:t> 描述符表</a:t>
            </a:r>
          </a:p>
          <a:p>
            <a:pPr eaLnBrk="1" hangingPunct="1">
              <a:lnSpc>
                <a:spcPct val="90000"/>
              </a:lnSpc>
              <a:buFont typeface="Wingdings" pitchFamily="2" charset="2"/>
              <a:buNone/>
            </a:pPr>
            <a:r>
              <a:rPr lang="zh-CN" altLang="en-US"/>
              <a:t>       局部描述符表</a:t>
            </a:r>
          </a:p>
          <a:p>
            <a:pPr eaLnBrk="1" hangingPunct="1">
              <a:lnSpc>
                <a:spcPct val="90000"/>
              </a:lnSpc>
              <a:buFont typeface="Wingdings" pitchFamily="2" charset="2"/>
              <a:buNone/>
            </a:pPr>
            <a:r>
              <a:rPr lang="zh-CN" altLang="en-US"/>
              <a:t>       全局描述符表</a:t>
            </a:r>
          </a:p>
          <a:p>
            <a:pPr eaLnBrk="1" hangingPunct="1">
              <a:lnSpc>
                <a:spcPct val="90000"/>
              </a:lnSpc>
              <a:buFont typeface="Wingdings" pitchFamily="2" charset="2"/>
              <a:buNone/>
            </a:pPr>
            <a:r>
              <a:rPr lang="zh-CN" altLang="en-US"/>
              <a:t>       中断描述符表</a:t>
            </a:r>
          </a:p>
          <a:p>
            <a:pPr eaLnBrk="1" hangingPunct="1">
              <a:lnSpc>
                <a:spcPct val="90000"/>
              </a:lnSpc>
            </a:pPr>
            <a:r>
              <a:rPr lang="zh-CN" altLang="en-US"/>
              <a:t> 段选择符</a:t>
            </a:r>
          </a:p>
          <a:p>
            <a:pPr eaLnBrk="1" hangingPunct="1">
              <a:lnSpc>
                <a:spcPct val="90000"/>
              </a:lnSpc>
            </a:pPr>
            <a:r>
              <a:rPr lang="zh-CN" altLang="en-US"/>
              <a:t> 线性地址的形成</a:t>
            </a:r>
          </a:p>
          <a:p>
            <a:pPr eaLnBrk="1" hangingPunct="1">
              <a:lnSpc>
                <a:spcPct val="90000"/>
              </a:lnSpc>
            </a:pPr>
            <a:r>
              <a:rPr lang="zh-CN" altLang="en-US"/>
              <a:t> 物理地址的形成</a:t>
            </a:r>
          </a:p>
        </p:txBody>
      </p:sp>
      <p:sp>
        <p:nvSpPr>
          <p:cNvPr id="4" name="Text Box 71">
            <a:extLst>
              <a:ext uri="{FF2B5EF4-FFF2-40B4-BE49-F238E27FC236}">
                <a16:creationId xmlns:a16="http://schemas.microsoft.com/office/drawing/2014/main" id="{83A47ECE-4D7B-4CB9-B786-6C0A1C1D4263}"/>
              </a:ext>
            </a:extLst>
          </p:cNvPr>
          <p:cNvSpPr txBox="1">
            <a:spLocks noChangeArrowheads="1"/>
          </p:cNvSpPr>
          <p:nvPr/>
        </p:nvSpPr>
        <p:spPr bwMode="auto">
          <a:xfrm>
            <a:off x="539750" y="282575"/>
            <a:ext cx="6763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3.6.2 </a:t>
            </a:r>
            <a:r>
              <a:rPr lang="zh-CN" altLang="en-US" sz="3600" b="1" dirty="0">
                <a:solidFill>
                  <a:schemeClr val="bg1"/>
                </a:solidFill>
                <a:latin typeface="Times New Roman" pitchFamily="18" charset="0"/>
              </a:rPr>
              <a:t>保护方式下物理地址的形成</a:t>
            </a:r>
          </a:p>
        </p:txBody>
      </p:sp>
    </p:spTree>
  </p:cSld>
  <p:clrMapOvr>
    <a:masterClrMapping/>
  </p:clrMapOvr>
  <p:transition>
    <p:comb/>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descr="Rectangle: Click to edit Master text styles&#10;Second level&#10;Third level&#10;Fourth level&#10;Fifth level"/>
          <p:cNvSpPr>
            <a:spLocks noGrp="1" noChangeArrowheads="1"/>
          </p:cNvSpPr>
          <p:nvPr>
            <p:ph type="body" idx="1"/>
          </p:nvPr>
        </p:nvSpPr>
        <p:spPr>
          <a:xfrm>
            <a:off x="525463" y="1597025"/>
            <a:ext cx="6710362" cy="4495800"/>
          </a:xfrm>
        </p:spPr>
        <p:txBody>
          <a:bodyPr/>
          <a:lstStyle/>
          <a:p>
            <a:pPr marL="0" indent="0" eaLnBrk="1" hangingPunct="1">
              <a:lnSpc>
                <a:spcPct val="90000"/>
              </a:lnSpc>
              <a:buNone/>
            </a:pPr>
            <a:r>
              <a:rPr lang="zh-CN" altLang="en-US" dirty="0"/>
              <a:t>作业</a:t>
            </a:r>
            <a:endParaRPr lang="en-US" altLang="zh-CN" dirty="0"/>
          </a:p>
          <a:p>
            <a:pPr marL="0" indent="0" eaLnBrk="1" hangingPunct="1">
              <a:lnSpc>
                <a:spcPct val="90000"/>
              </a:lnSpc>
              <a:buNone/>
            </a:pPr>
            <a:r>
              <a:rPr lang="en-US" altLang="zh-CN" dirty="0"/>
              <a:t>    P51  3.13</a:t>
            </a:r>
            <a:r>
              <a:rPr lang="zh-CN" altLang="en-US" dirty="0"/>
              <a:t>、</a:t>
            </a:r>
            <a:r>
              <a:rPr lang="en-US" altLang="zh-CN" dirty="0"/>
              <a:t>3.14</a:t>
            </a:r>
          </a:p>
          <a:p>
            <a:pPr marL="0" indent="0" eaLnBrk="1" hangingPunct="1">
              <a:lnSpc>
                <a:spcPct val="90000"/>
              </a:lnSpc>
              <a:buNone/>
            </a:pPr>
            <a:r>
              <a:rPr lang="en-US" altLang="zh-CN" dirty="0"/>
              <a:t>           3.16</a:t>
            </a:r>
            <a:r>
              <a:rPr lang="zh-CN" altLang="en-US" dirty="0"/>
              <a:t>、</a:t>
            </a:r>
            <a:r>
              <a:rPr lang="en-US" altLang="zh-CN" dirty="0"/>
              <a:t>3.17</a:t>
            </a:r>
            <a:endParaRPr lang="zh-CN" altLang="en-US" dirty="0"/>
          </a:p>
        </p:txBody>
      </p:sp>
      <p:sp>
        <p:nvSpPr>
          <p:cNvPr id="5" name="Text Box 2">
            <a:extLst>
              <a:ext uri="{FF2B5EF4-FFF2-40B4-BE49-F238E27FC236}">
                <a16:creationId xmlns:a16="http://schemas.microsoft.com/office/drawing/2014/main" id="{D4EE4A5D-BAED-44A0-BD3C-063880289D02}"/>
              </a:ext>
            </a:extLst>
          </p:cNvPr>
          <p:cNvSpPr txBox="1">
            <a:spLocks noChangeArrowheads="1"/>
          </p:cNvSpPr>
          <p:nvPr/>
        </p:nvSpPr>
        <p:spPr bwMode="auto">
          <a:xfrm>
            <a:off x="-108520" y="188913"/>
            <a:ext cx="82079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algn="ctr" eaLnBrk="1" hangingPunct="1"/>
            <a:r>
              <a:rPr lang="zh-CN" altLang="en-US" sz="3200" b="1" dirty="0">
                <a:solidFill>
                  <a:schemeClr val="bg1"/>
                </a:solidFill>
              </a:rPr>
              <a:t>第</a:t>
            </a:r>
            <a:r>
              <a:rPr lang="en-US" altLang="zh-CN" sz="3200" b="1" dirty="0">
                <a:solidFill>
                  <a:schemeClr val="bg1"/>
                </a:solidFill>
              </a:rPr>
              <a:t>3</a:t>
            </a:r>
            <a:r>
              <a:rPr lang="zh-CN" altLang="en-US" sz="3200" b="1" dirty="0">
                <a:solidFill>
                  <a:schemeClr val="bg1"/>
                </a:solidFill>
              </a:rPr>
              <a:t>章主存储器及数据在计算机内的表示形式</a:t>
            </a:r>
          </a:p>
        </p:txBody>
      </p:sp>
    </p:spTree>
    <p:extLst>
      <p:ext uri="{BB962C8B-B14F-4D97-AF65-F5344CB8AC3E}">
        <p14:creationId xmlns:p14="http://schemas.microsoft.com/office/powerpoint/2010/main" val="2017012202"/>
      </p:ext>
    </p:extLst>
  </p:cSld>
  <p:clrMapOvr>
    <a:masterClrMapping/>
  </p:clrMapOvr>
  <p:transition>
    <p:comb/>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descr="Rectangle: Click to edit Master text styles&#10;Second level&#10;Third level&#10;Fourth level&#10;Fifth level"/>
          <p:cNvSpPr>
            <a:spLocks noGrp="1" noChangeArrowheads="1"/>
          </p:cNvSpPr>
          <p:nvPr>
            <p:ph type="body" idx="1"/>
          </p:nvPr>
        </p:nvSpPr>
        <p:spPr>
          <a:xfrm>
            <a:off x="525463" y="1597025"/>
            <a:ext cx="6710362" cy="4495800"/>
          </a:xfrm>
        </p:spPr>
        <p:txBody>
          <a:bodyPr/>
          <a:lstStyle/>
          <a:p>
            <a:pPr marL="0" indent="0" eaLnBrk="1" hangingPunct="1">
              <a:lnSpc>
                <a:spcPct val="90000"/>
              </a:lnSpc>
              <a:buNone/>
            </a:pPr>
            <a:r>
              <a:rPr lang="zh-CN" altLang="en-US" dirty="0"/>
              <a:t>课堂作业</a:t>
            </a:r>
            <a:endParaRPr lang="en-US" altLang="zh-CN" dirty="0"/>
          </a:p>
          <a:p>
            <a:pPr marL="0" indent="0" eaLnBrk="1" hangingPunct="1">
              <a:lnSpc>
                <a:spcPct val="90000"/>
              </a:lnSpc>
              <a:buNone/>
            </a:pPr>
            <a:r>
              <a:rPr lang="en-US" altLang="zh-CN" dirty="0"/>
              <a:t>    P51  3.15</a:t>
            </a:r>
          </a:p>
          <a:p>
            <a:pPr marL="0" indent="0" eaLnBrk="1" hangingPunct="1">
              <a:lnSpc>
                <a:spcPct val="90000"/>
              </a:lnSpc>
              <a:buNone/>
            </a:pPr>
            <a:endParaRPr lang="en-US" altLang="zh-CN" dirty="0"/>
          </a:p>
          <a:p>
            <a:pPr marL="0" indent="0" eaLnBrk="1" hangingPunct="1">
              <a:lnSpc>
                <a:spcPct val="90000"/>
              </a:lnSpc>
              <a:buNone/>
            </a:pPr>
            <a:r>
              <a:rPr lang="zh-CN" altLang="en-US" sz="2400" dirty="0"/>
              <a:t>设有如下数据段，请画出内存存放示意图。</a:t>
            </a:r>
            <a:endParaRPr lang="en-US" altLang="zh-CN" sz="2400" dirty="0"/>
          </a:p>
          <a:p>
            <a:pPr marL="0" indent="0" eaLnBrk="1" hangingPunct="1">
              <a:lnSpc>
                <a:spcPct val="90000"/>
              </a:lnSpc>
              <a:buNone/>
            </a:pPr>
            <a:r>
              <a:rPr lang="en-US" altLang="zh-CN" sz="2400" dirty="0"/>
              <a:t>.data</a:t>
            </a:r>
          </a:p>
          <a:p>
            <a:pPr marL="0" indent="0" eaLnBrk="1" hangingPunct="1">
              <a:lnSpc>
                <a:spcPct val="90000"/>
              </a:lnSpc>
              <a:buNone/>
            </a:pPr>
            <a:r>
              <a:rPr lang="en-US" altLang="zh-CN" sz="2400" dirty="0"/>
              <a:t>x   </a:t>
            </a:r>
            <a:r>
              <a:rPr lang="en-US" altLang="zh-CN" sz="2400" dirty="0" err="1"/>
              <a:t>db</a:t>
            </a:r>
            <a:r>
              <a:rPr lang="en-US" altLang="zh-CN" sz="2400" dirty="0"/>
              <a:t> 0AH, 0DH, ‘Good’, 0</a:t>
            </a:r>
          </a:p>
          <a:p>
            <a:pPr marL="0" indent="0" eaLnBrk="1" hangingPunct="1">
              <a:lnSpc>
                <a:spcPct val="90000"/>
              </a:lnSpc>
              <a:buNone/>
            </a:pPr>
            <a:r>
              <a:rPr lang="en-US" altLang="zh-CN" sz="2400" dirty="0"/>
              <a:t>     </a:t>
            </a:r>
            <a:r>
              <a:rPr lang="en-US" altLang="zh-CN" sz="2400" dirty="0" err="1"/>
              <a:t>dw</a:t>
            </a:r>
            <a:r>
              <a:rPr lang="en-US" altLang="zh-CN" sz="2400" dirty="0"/>
              <a:t> 10, 20</a:t>
            </a:r>
          </a:p>
          <a:p>
            <a:pPr marL="0" indent="0" eaLnBrk="1" hangingPunct="1">
              <a:lnSpc>
                <a:spcPct val="90000"/>
              </a:lnSpc>
              <a:buNone/>
            </a:pPr>
            <a:r>
              <a:rPr lang="en-US" altLang="zh-CN" sz="2400" dirty="0"/>
              <a:t>y   </a:t>
            </a:r>
            <a:r>
              <a:rPr lang="en-US" altLang="zh-CN" sz="2400" dirty="0" err="1"/>
              <a:t>db</a:t>
            </a:r>
            <a:r>
              <a:rPr lang="en-US" altLang="zh-CN" sz="2400" dirty="0"/>
              <a:t> 0AH, 0DH, ‘Hello’, 0</a:t>
            </a:r>
          </a:p>
          <a:p>
            <a:pPr marL="0" indent="0" eaLnBrk="1" hangingPunct="1">
              <a:lnSpc>
                <a:spcPct val="90000"/>
              </a:lnSpc>
              <a:buNone/>
            </a:pPr>
            <a:r>
              <a:rPr lang="en-US" altLang="zh-CN" sz="2400" dirty="0"/>
              <a:t>     </a:t>
            </a:r>
            <a:r>
              <a:rPr lang="en-US" altLang="zh-CN" sz="2400" dirty="0" err="1"/>
              <a:t>dw</a:t>
            </a:r>
            <a:r>
              <a:rPr lang="en-US" altLang="zh-CN" sz="2400" dirty="0"/>
              <a:t> 10H, 20H</a:t>
            </a:r>
          </a:p>
          <a:p>
            <a:pPr marL="0" indent="0" eaLnBrk="1" hangingPunct="1">
              <a:lnSpc>
                <a:spcPct val="90000"/>
              </a:lnSpc>
              <a:buNone/>
            </a:pPr>
            <a:r>
              <a:rPr lang="en-US" altLang="zh-CN" sz="2400" dirty="0"/>
              <a:t>P   dd x, y	; </a:t>
            </a:r>
            <a:r>
              <a:rPr lang="zh-CN" altLang="en-US" sz="2400" dirty="0"/>
              <a:t>设</a:t>
            </a:r>
            <a:r>
              <a:rPr lang="en-US" altLang="zh-CN" sz="2400" dirty="0"/>
              <a:t>x</a:t>
            </a:r>
            <a:r>
              <a:rPr lang="zh-CN" altLang="en-US" sz="2400" dirty="0"/>
              <a:t>的地址是</a:t>
            </a:r>
            <a:r>
              <a:rPr lang="en-US" altLang="zh-CN" sz="2400"/>
              <a:t>009E4000H</a:t>
            </a:r>
            <a:endParaRPr lang="en-US" altLang="zh-CN" sz="2400" dirty="0"/>
          </a:p>
        </p:txBody>
      </p:sp>
      <p:sp>
        <p:nvSpPr>
          <p:cNvPr id="5" name="Text Box 2">
            <a:extLst>
              <a:ext uri="{FF2B5EF4-FFF2-40B4-BE49-F238E27FC236}">
                <a16:creationId xmlns:a16="http://schemas.microsoft.com/office/drawing/2014/main" id="{D4EE4A5D-BAED-44A0-BD3C-063880289D02}"/>
              </a:ext>
            </a:extLst>
          </p:cNvPr>
          <p:cNvSpPr txBox="1">
            <a:spLocks noChangeArrowheads="1"/>
          </p:cNvSpPr>
          <p:nvPr/>
        </p:nvSpPr>
        <p:spPr bwMode="auto">
          <a:xfrm>
            <a:off x="-108520" y="188913"/>
            <a:ext cx="82079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algn="ctr" eaLnBrk="1" hangingPunct="1"/>
            <a:r>
              <a:rPr lang="zh-CN" altLang="en-US" sz="3200" b="1" dirty="0">
                <a:solidFill>
                  <a:schemeClr val="bg1"/>
                </a:solidFill>
              </a:rPr>
              <a:t>第</a:t>
            </a:r>
            <a:r>
              <a:rPr lang="en-US" altLang="zh-CN" sz="3200" b="1" dirty="0">
                <a:solidFill>
                  <a:schemeClr val="bg1"/>
                </a:solidFill>
              </a:rPr>
              <a:t>3</a:t>
            </a:r>
            <a:r>
              <a:rPr lang="zh-CN" altLang="en-US" sz="3200" b="1" dirty="0">
                <a:solidFill>
                  <a:schemeClr val="bg1"/>
                </a:solidFill>
              </a:rPr>
              <a:t>章主存储器及数据在计算机内的表示形式</a:t>
            </a:r>
          </a:p>
        </p:txBody>
      </p:sp>
    </p:spTree>
    <p:extLst>
      <p:ext uri="{BB962C8B-B14F-4D97-AF65-F5344CB8AC3E}">
        <p14:creationId xmlns:p14="http://schemas.microsoft.com/office/powerpoint/2010/main" val="1126538367"/>
      </p:ext>
    </p:extLst>
  </p:cSld>
  <p:clrMapOvr>
    <a:masterClrMapping/>
  </p:clrMapOvr>
  <p:transition>
    <p:comb/>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8370" name="Group 73"/>
          <p:cNvGrpSpPr>
            <a:grpSpLocks/>
          </p:cNvGrpSpPr>
          <p:nvPr/>
        </p:nvGrpSpPr>
        <p:grpSpPr bwMode="auto">
          <a:xfrm>
            <a:off x="2700338" y="433388"/>
            <a:ext cx="3657600" cy="6308725"/>
            <a:chOff x="1488" y="131"/>
            <a:chExt cx="2304" cy="4088"/>
          </a:xfrm>
        </p:grpSpPr>
        <p:sp>
          <p:nvSpPr>
            <p:cNvPr id="58393" name="Text Box 2"/>
            <p:cNvSpPr txBox="1">
              <a:spLocks noChangeArrowheads="1"/>
            </p:cNvSpPr>
            <p:nvPr/>
          </p:nvSpPr>
          <p:spPr bwMode="auto">
            <a:xfrm>
              <a:off x="1488" y="131"/>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394" name="Text Box 3"/>
            <p:cNvSpPr txBox="1">
              <a:spLocks noChangeArrowheads="1"/>
            </p:cNvSpPr>
            <p:nvPr/>
          </p:nvSpPr>
          <p:spPr bwMode="auto">
            <a:xfrm>
              <a:off x="1488" y="370"/>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395" name="Text Box 4"/>
            <p:cNvSpPr txBox="1">
              <a:spLocks noChangeArrowheads="1"/>
            </p:cNvSpPr>
            <p:nvPr/>
          </p:nvSpPr>
          <p:spPr bwMode="auto">
            <a:xfrm>
              <a:off x="1488" y="611"/>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396" name="Text Box 5"/>
            <p:cNvSpPr txBox="1">
              <a:spLocks noChangeArrowheads="1"/>
            </p:cNvSpPr>
            <p:nvPr/>
          </p:nvSpPr>
          <p:spPr bwMode="auto">
            <a:xfrm>
              <a:off x="1488" y="86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397" name="Text Box 6"/>
            <p:cNvSpPr txBox="1">
              <a:spLocks noChangeArrowheads="1"/>
            </p:cNvSpPr>
            <p:nvPr/>
          </p:nvSpPr>
          <p:spPr bwMode="auto">
            <a:xfrm>
              <a:off x="1488" y="1090"/>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398" name="Text Box 7"/>
            <p:cNvSpPr txBox="1">
              <a:spLocks noChangeArrowheads="1"/>
            </p:cNvSpPr>
            <p:nvPr/>
          </p:nvSpPr>
          <p:spPr bwMode="auto">
            <a:xfrm>
              <a:off x="1488" y="1330"/>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399" name="Text Box 8"/>
            <p:cNvSpPr txBox="1">
              <a:spLocks noChangeArrowheads="1"/>
            </p:cNvSpPr>
            <p:nvPr/>
          </p:nvSpPr>
          <p:spPr bwMode="auto">
            <a:xfrm>
              <a:off x="1488" y="1571"/>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0" name="Text Box 9"/>
            <p:cNvSpPr txBox="1">
              <a:spLocks noChangeArrowheads="1"/>
            </p:cNvSpPr>
            <p:nvPr/>
          </p:nvSpPr>
          <p:spPr bwMode="auto">
            <a:xfrm>
              <a:off x="1488" y="1761"/>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1" name="Text Box 10"/>
            <p:cNvSpPr txBox="1">
              <a:spLocks noChangeArrowheads="1"/>
            </p:cNvSpPr>
            <p:nvPr/>
          </p:nvSpPr>
          <p:spPr bwMode="auto">
            <a:xfrm>
              <a:off x="1488" y="200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2" name="Text Box 11"/>
            <p:cNvSpPr txBox="1">
              <a:spLocks noChangeArrowheads="1"/>
            </p:cNvSpPr>
            <p:nvPr/>
          </p:nvSpPr>
          <p:spPr bwMode="auto">
            <a:xfrm>
              <a:off x="1488" y="224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3" name="Text Box 12"/>
            <p:cNvSpPr txBox="1">
              <a:spLocks noChangeArrowheads="1"/>
            </p:cNvSpPr>
            <p:nvPr/>
          </p:nvSpPr>
          <p:spPr bwMode="auto">
            <a:xfrm>
              <a:off x="1488" y="2482"/>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4" name="Text Box 13"/>
            <p:cNvSpPr txBox="1">
              <a:spLocks noChangeArrowheads="1"/>
            </p:cNvSpPr>
            <p:nvPr/>
          </p:nvSpPr>
          <p:spPr bwMode="auto">
            <a:xfrm>
              <a:off x="1488" y="2722"/>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5" name="Text Box 14"/>
            <p:cNvSpPr txBox="1">
              <a:spLocks noChangeArrowheads="1"/>
            </p:cNvSpPr>
            <p:nvPr/>
          </p:nvSpPr>
          <p:spPr bwMode="auto">
            <a:xfrm>
              <a:off x="1488" y="296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6" name="Text Box 15"/>
            <p:cNvSpPr txBox="1">
              <a:spLocks noChangeArrowheads="1"/>
            </p:cNvSpPr>
            <p:nvPr/>
          </p:nvSpPr>
          <p:spPr bwMode="auto">
            <a:xfrm>
              <a:off x="1488" y="320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7" name="Text Box 16"/>
            <p:cNvSpPr txBox="1">
              <a:spLocks noChangeArrowheads="1"/>
            </p:cNvSpPr>
            <p:nvPr/>
          </p:nvSpPr>
          <p:spPr bwMode="auto">
            <a:xfrm>
              <a:off x="1488" y="3443"/>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8" name="Text Box 17"/>
            <p:cNvSpPr txBox="1">
              <a:spLocks noChangeArrowheads="1"/>
            </p:cNvSpPr>
            <p:nvPr/>
          </p:nvSpPr>
          <p:spPr bwMode="auto">
            <a:xfrm>
              <a:off x="1488" y="368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9" name="Text Box 18"/>
            <p:cNvSpPr txBox="1">
              <a:spLocks noChangeArrowheads="1"/>
            </p:cNvSpPr>
            <p:nvPr/>
          </p:nvSpPr>
          <p:spPr bwMode="auto">
            <a:xfrm>
              <a:off x="1488" y="3922"/>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grpSp>
          <p:nvGrpSpPr>
            <p:cNvPr id="58410" name="Group 19"/>
            <p:cNvGrpSpPr>
              <a:grpSpLocks/>
            </p:cNvGrpSpPr>
            <p:nvPr/>
          </p:nvGrpSpPr>
          <p:grpSpPr bwMode="auto">
            <a:xfrm>
              <a:off x="1776" y="144"/>
              <a:ext cx="2016" cy="4032"/>
              <a:chOff x="1776" y="144"/>
              <a:chExt cx="1728" cy="4032"/>
            </a:xfrm>
          </p:grpSpPr>
          <p:sp>
            <p:nvSpPr>
              <p:cNvPr id="58412" name="Rectangle 20"/>
              <p:cNvSpPr>
                <a:spLocks noChangeArrowheads="1"/>
              </p:cNvSpPr>
              <p:nvPr/>
            </p:nvSpPr>
            <p:spPr bwMode="auto">
              <a:xfrm>
                <a:off x="2448" y="144"/>
                <a:ext cx="1056" cy="40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3" name="Line 21"/>
              <p:cNvSpPr>
                <a:spLocks noChangeShapeType="1"/>
              </p:cNvSpPr>
              <p:nvPr/>
            </p:nvSpPr>
            <p:spPr bwMode="auto">
              <a:xfrm>
                <a:off x="2448" y="11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4" name="Line 22"/>
              <p:cNvSpPr>
                <a:spLocks noChangeShapeType="1"/>
              </p:cNvSpPr>
              <p:nvPr/>
            </p:nvSpPr>
            <p:spPr bwMode="auto">
              <a:xfrm>
                <a:off x="2448" y="13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5" name="Line 23"/>
              <p:cNvSpPr>
                <a:spLocks noChangeShapeType="1"/>
              </p:cNvSpPr>
              <p:nvPr/>
            </p:nvSpPr>
            <p:spPr bwMode="auto">
              <a:xfrm>
                <a:off x="2448" y="15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6" name="Line 24"/>
              <p:cNvSpPr>
                <a:spLocks noChangeShapeType="1"/>
              </p:cNvSpPr>
              <p:nvPr/>
            </p:nvSpPr>
            <p:spPr bwMode="auto">
              <a:xfrm>
                <a:off x="2448" y="18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7" name="Line 25"/>
              <p:cNvSpPr>
                <a:spLocks noChangeShapeType="1"/>
              </p:cNvSpPr>
              <p:nvPr/>
            </p:nvSpPr>
            <p:spPr bwMode="auto">
              <a:xfrm>
                <a:off x="2448" y="20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8" name="Line 26"/>
              <p:cNvSpPr>
                <a:spLocks noChangeShapeType="1"/>
              </p:cNvSpPr>
              <p:nvPr/>
            </p:nvSpPr>
            <p:spPr bwMode="auto">
              <a:xfrm>
                <a:off x="2448" y="23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9" name="Line 27"/>
              <p:cNvSpPr>
                <a:spLocks noChangeShapeType="1"/>
              </p:cNvSpPr>
              <p:nvPr/>
            </p:nvSpPr>
            <p:spPr bwMode="auto">
              <a:xfrm>
                <a:off x="2448" y="25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0" name="Line 28"/>
              <p:cNvSpPr>
                <a:spLocks noChangeShapeType="1"/>
              </p:cNvSpPr>
              <p:nvPr/>
            </p:nvSpPr>
            <p:spPr bwMode="auto">
              <a:xfrm>
                <a:off x="2448" y="27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1" name="Line 29"/>
              <p:cNvSpPr>
                <a:spLocks noChangeShapeType="1"/>
              </p:cNvSpPr>
              <p:nvPr/>
            </p:nvSpPr>
            <p:spPr bwMode="auto">
              <a:xfrm>
                <a:off x="2448" y="3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2" name="Line 30"/>
              <p:cNvSpPr>
                <a:spLocks noChangeShapeType="1"/>
              </p:cNvSpPr>
              <p:nvPr/>
            </p:nvSpPr>
            <p:spPr bwMode="auto">
              <a:xfrm>
                <a:off x="1776" y="3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3" name="Line 31"/>
              <p:cNvSpPr>
                <a:spLocks noChangeShapeType="1"/>
              </p:cNvSpPr>
              <p:nvPr/>
            </p:nvSpPr>
            <p:spPr bwMode="auto">
              <a:xfrm>
                <a:off x="2448" y="6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4" name="Line 32"/>
              <p:cNvSpPr>
                <a:spLocks noChangeShapeType="1"/>
              </p:cNvSpPr>
              <p:nvPr/>
            </p:nvSpPr>
            <p:spPr bwMode="auto">
              <a:xfrm>
                <a:off x="1776" y="6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5" name="Line 33"/>
              <p:cNvSpPr>
                <a:spLocks noChangeShapeType="1"/>
              </p:cNvSpPr>
              <p:nvPr/>
            </p:nvSpPr>
            <p:spPr bwMode="auto">
              <a:xfrm>
                <a:off x="2448" y="8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6" name="Line 34"/>
              <p:cNvSpPr>
                <a:spLocks noChangeShapeType="1"/>
              </p:cNvSpPr>
              <p:nvPr/>
            </p:nvSpPr>
            <p:spPr bwMode="auto">
              <a:xfrm>
                <a:off x="1776" y="8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7" name="Line 35"/>
              <p:cNvSpPr>
                <a:spLocks noChangeShapeType="1"/>
              </p:cNvSpPr>
              <p:nvPr/>
            </p:nvSpPr>
            <p:spPr bwMode="auto">
              <a:xfrm>
                <a:off x="1776" y="11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8" name="Line 36"/>
              <p:cNvSpPr>
                <a:spLocks noChangeShapeType="1"/>
              </p:cNvSpPr>
              <p:nvPr/>
            </p:nvSpPr>
            <p:spPr bwMode="auto">
              <a:xfrm>
                <a:off x="1776" y="13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9" name="Line 37"/>
              <p:cNvSpPr>
                <a:spLocks noChangeShapeType="1"/>
              </p:cNvSpPr>
              <p:nvPr/>
            </p:nvSpPr>
            <p:spPr bwMode="auto">
              <a:xfrm>
                <a:off x="1776" y="15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0" name="Line 38"/>
              <p:cNvSpPr>
                <a:spLocks noChangeShapeType="1"/>
              </p:cNvSpPr>
              <p:nvPr/>
            </p:nvSpPr>
            <p:spPr bwMode="auto">
              <a:xfrm>
                <a:off x="1776" y="18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1" name="Line 39"/>
              <p:cNvSpPr>
                <a:spLocks noChangeShapeType="1"/>
              </p:cNvSpPr>
              <p:nvPr/>
            </p:nvSpPr>
            <p:spPr bwMode="auto">
              <a:xfrm>
                <a:off x="1776" y="20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2" name="Line 40"/>
              <p:cNvSpPr>
                <a:spLocks noChangeShapeType="1"/>
              </p:cNvSpPr>
              <p:nvPr/>
            </p:nvSpPr>
            <p:spPr bwMode="auto">
              <a:xfrm>
                <a:off x="1776" y="23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3" name="Line 41"/>
              <p:cNvSpPr>
                <a:spLocks noChangeShapeType="1"/>
              </p:cNvSpPr>
              <p:nvPr/>
            </p:nvSpPr>
            <p:spPr bwMode="auto">
              <a:xfrm>
                <a:off x="1776" y="25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4" name="Line 42"/>
              <p:cNvSpPr>
                <a:spLocks noChangeShapeType="1"/>
              </p:cNvSpPr>
              <p:nvPr/>
            </p:nvSpPr>
            <p:spPr bwMode="auto">
              <a:xfrm>
                <a:off x="1776" y="27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5" name="Line 43"/>
              <p:cNvSpPr>
                <a:spLocks noChangeShapeType="1"/>
              </p:cNvSpPr>
              <p:nvPr/>
            </p:nvSpPr>
            <p:spPr bwMode="auto">
              <a:xfrm>
                <a:off x="2448" y="30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6" name="Line 44"/>
              <p:cNvSpPr>
                <a:spLocks noChangeShapeType="1"/>
              </p:cNvSpPr>
              <p:nvPr/>
            </p:nvSpPr>
            <p:spPr bwMode="auto">
              <a:xfrm>
                <a:off x="1776" y="30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7" name="Line 45"/>
              <p:cNvSpPr>
                <a:spLocks noChangeShapeType="1"/>
              </p:cNvSpPr>
              <p:nvPr/>
            </p:nvSpPr>
            <p:spPr bwMode="auto">
              <a:xfrm>
                <a:off x="2448" y="321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8" name="Line 46"/>
              <p:cNvSpPr>
                <a:spLocks noChangeShapeType="1"/>
              </p:cNvSpPr>
              <p:nvPr/>
            </p:nvSpPr>
            <p:spPr bwMode="auto">
              <a:xfrm>
                <a:off x="1776" y="321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9" name="Line 47"/>
              <p:cNvSpPr>
                <a:spLocks noChangeShapeType="1"/>
              </p:cNvSpPr>
              <p:nvPr/>
            </p:nvSpPr>
            <p:spPr bwMode="auto">
              <a:xfrm>
                <a:off x="2448" y="345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40" name="Line 48"/>
              <p:cNvSpPr>
                <a:spLocks noChangeShapeType="1"/>
              </p:cNvSpPr>
              <p:nvPr/>
            </p:nvSpPr>
            <p:spPr bwMode="auto">
              <a:xfrm>
                <a:off x="1776" y="345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41" name="Line 49"/>
              <p:cNvSpPr>
                <a:spLocks noChangeShapeType="1"/>
              </p:cNvSpPr>
              <p:nvPr/>
            </p:nvSpPr>
            <p:spPr bwMode="auto">
              <a:xfrm>
                <a:off x="2448" y="37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42" name="Line 50"/>
              <p:cNvSpPr>
                <a:spLocks noChangeShapeType="1"/>
              </p:cNvSpPr>
              <p:nvPr/>
            </p:nvSpPr>
            <p:spPr bwMode="auto">
              <a:xfrm>
                <a:off x="1776" y="37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43" name="Line 51"/>
              <p:cNvSpPr>
                <a:spLocks noChangeShapeType="1"/>
              </p:cNvSpPr>
              <p:nvPr/>
            </p:nvSpPr>
            <p:spPr bwMode="auto">
              <a:xfrm>
                <a:off x="2448" y="39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44" name="Line 52"/>
              <p:cNvSpPr>
                <a:spLocks noChangeShapeType="1"/>
              </p:cNvSpPr>
              <p:nvPr/>
            </p:nvSpPr>
            <p:spPr bwMode="auto">
              <a:xfrm>
                <a:off x="1776" y="39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8411" name="Text Box 64"/>
            <p:cNvSpPr txBox="1">
              <a:spLocks noChangeArrowheads="1"/>
            </p:cNvSpPr>
            <p:nvPr/>
          </p:nvSpPr>
          <p:spPr bwMode="auto">
            <a:xfrm>
              <a:off x="2630" y="1562"/>
              <a:ext cx="639" cy="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    41H</a:t>
              </a:r>
            </a:p>
            <a:p>
              <a:pPr eaLnBrk="1" hangingPunct="1"/>
              <a:r>
                <a:rPr lang="en-US" altLang="zh-CN" sz="2400">
                  <a:solidFill>
                    <a:schemeClr val="tx1"/>
                  </a:solidFill>
                  <a:latin typeface="Times New Roman" pitchFamily="18" charset="0"/>
                  <a:ea typeface="宋体" pitchFamily="2" charset="-122"/>
                </a:rPr>
                <a:t>    42H</a:t>
              </a:r>
            </a:p>
            <a:p>
              <a:pPr eaLnBrk="1" hangingPunct="1"/>
              <a:r>
                <a:rPr lang="en-US" altLang="zh-CN" sz="2400">
                  <a:solidFill>
                    <a:schemeClr val="tx1"/>
                  </a:solidFill>
                  <a:latin typeface="Times New Roman" pitchFamily="18" charset="0"/>
                  <a:ea typeface="宋体" pitchFamily="2" charset="-122"/>
                </a:rPr>
                <a:t>    43H</a:t>
              </a:r>
            </a:p>
            <a:p>
              <a:pPr eaLnBrk="1" hangingPunct="1"/>
              <a:r>
                <a:rPr lang="en-US" altLang="zh-CN" sz="2400">
                  <a:solidFill>
                    <a:schemeClr val="tx1"/>
                  </a:solidFill>
                  <a:latin typeface="Times New Roman" pitchFamily="18" charset="0"/>
                  <a:ea typeface="宋体" pitchFamily="2" charset="-122"/>
                </a:rPr>
                <a:t>    44H</a:t>
              </a:r>
            </a:p>
          </p:txBody>
        </p:sp>
      </p:grpSp>
      <p:sp>
        <p:nvSpPr>
          <p:cNvPr id="58371" name="Text Box 66"/>
          <p:cNvSpPr txBox="1">
            <a:spLocks noChangeArrowheads="1"/>
          </p:cNvSpPr>
          <p:nvPr/>
        </p:nvSpPr>
        <p:spPr bwMode="auto">
          <a:xfrm>
            <a:off x="6732588" y="1773238"/>
            <a:ext cx="2087562"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rgbClr val="FF3300"/>
                </a:solidFill>
                <a:latin typeface="Times New Roman" pitchFamily="18" charset="0"/>
                <a:ea typeface="宋体" pitchFamily="2" charset="-122"/>
              </a:rPr>
              <a:t>双字</a:t>
            </a:r>
          </a:p>
          <a:p>
            <a:pPr eaLnBrk="1" hangingPunct="1"/>
            <a:r>
              <a:rPr lang="zh-CN" altLang="en-US" sz="2400" b="1">
                <a:solidFill>
                  <a:schemeClr val="tx1"/>
                </a:solidFill>
                <a:latin typeface="Times New Roman" pitchFamily="18" charset="0"/>
                <a:ea typeface="宋体" pitchFamily="2" charset="-122"/>
              </a:rPr>
              <a:t>四个连续的字节组成</a:t>
            </a:r>
          </a:p>
          <a:p>
            <a:pPr eaLnBrk="1" hangingPunct="1"/>
            <a:endParaRPr lang="zh-CN" altLang="en-US" sz="2400" b="1">
              <a:solidFill>
                <a:schemeClr val="tx1"/>
              </a:solidFill>
              <a:latin typeface="Times New Roman" pitchFamily="18" charset="0"/>
              <a:ea typeface="宋体" pitchFamily="2" charset="-122"/>
            </a:endParaRPr>
          </a:p>
          <a:p>
            <a:pPr eaLnBrk="1" hangingPunct="1"/>
            <a:r>
              <a:rPr lang="zh-CN" altLang="en-US" sz="2400" b="1">
                <a:solidFill>
                  <a:schemeClr val="tx1"/>
                </a:solidFill>
                <a:latin typeface="Times New Roman" pitchFamily="18" charset="0"/>
                <a:ea typeface="宋体" pitchFamily="2" charset="-122"/>
              </a:rPr>
              <a:t>其地址为四个字节中的最低字节的地址。</a:t>
            </a:r>
          </a:p>
        </p:txBody>
      </p:sp>
      <p:sp>
        <p:nvSpPr>
          <p:cNvPr id="73797" name="Text Box 69"/>
          <p:cNvSpPr txBox="1">
            <a:spLocks noChangeArrowheads="1"/>
          </p:cNvSpPr>
          <p:nvPr/>
        </p:nvSpPr>
        <p:spPr bwMode="auto">
          <a:xfrm>
            <a:off x="179388" y="404813"/>
            <a:ext cx="23971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地址为</a:t>
            </a:r>
            <a:r>
              <a:rPr lang="en-US" altLang="zh-CN" sz="2400" b="1">
                <a:solidFill>
                  <a:schemeClr val="tx1"/>
                </a:solidFill>
                <a:latin typeface="Times New Roman" pitchFamily="18" charset="0"/>
              </a:rPr>
              <a:t>12346H</a:t>
            </a:r>
          </a:p>
          <a:p>
            <a:pPr eaLnBrk="1" hangingPunct="1"/>
            <a:r>
              <a:rPr lang="zh-CN" altLang="en-US" sz="2400" b="1">
                <a:solidFill>
                  <a:schemeClr val="tx1"/>
                </a:solidFill>
                <a:latin typeface="Times New Roman" pitchFamily="18" charset="0"/>
              </a:rPr>
              <a:t>的</a:t>
            </a:r>
            <a:r>
              <a:rPr lang="zh-CN" altLang="en-US" sz="2400" b="1">
                <a:solidFill>
                  <a:srgbClr val="FF3300"/>
                </a:solidFill>
                <a:latin typeface="Times New Roman" pitchFamily="18" charset="0"/>
              </a:rPr>
              <a:t>双字</a:t>
            </a:r>
            <a:r>
              <a:rPr lang="zh-CN" altLang="en-US" sz="2400" b="1">
                <a:solidFill>
                  <a:schemeClr val="tx1"/>
                </a:solidFill>
                <a:latin typeface="Times New Roman" pitchFamily="18" charset="0"/>
              </a:rPr>
              <a:t>是： </a:t>
            </a:r>
          </a:p>
          <a:p>
            <a:pPr eaLnBrk="1" hangingPunct="1"/>
            <a:r>
              <a:rPr lang="zh-CN" altLang="en-US" sz="2400" b="1">
                <a:solidFill>
                  <a:schemeClr val="tx1"/>
                </a:solidFill>
                <a:latin typeface="Times New Roman" pitchFamily="18" charset="0"/>
              </a:rPr>
              <a:t>  </a:t>
            </a:r>
            <a:r>
              <a:rPr lang="en-US" altLang="zh-CN" sz="2400" b="1">
                <a:solidFill>
                  <a:schemeClr val="tx1"/>
                </a:solidFill>
                <a:latin typeface="Times New Roman" pitchFamily="18" charset="0"/>
              </a:rPr>
              <a:t>44434241H</a:t>
            </a:r>
          </a:p>
          <a:p>
            <a:pPr eaLnBrk="1" hangingPunct="1"/>
            <a:r>
              <a:rPr lang="zh-CN" altLang="en-US" sz="2400" b="1">
                <a:solidFill>
                  <a:schemeClr val="tx1"/>
                </a:solidFill>
                <a:latin typeface="Times New Roman" pitchFamily="18" charset="0"/>
              </a:rPr>
              <a:t>即</a:t>
            </a:r>
            <a:r>
              <a:rPr lang="en-US" altLang="zh-CN" sz="2400" b="1">
                <a:solidFill>
                  <a:schemeClr val="tx1"/>
                </a:solidFill>
                <a:latin typeface="Times New Roman" pitchFamily="18" charset="0"/>
              </a:rPr>
              <a:t>(00012346H) =</a:t>
            </a:r>
          </a:p>
          <a:p>
            <a:pPr eaLnBrk="1" hangingPunct="1"/>
            <a:r>
              <a:rPr lang="en-US" altLang="zh-CN" sz="2400" b="1">
                <a:solidFill>
                  <a:schemeClr val="tx1"/>
                </a:solidFill>
                <a:latin typeface="Times New Roman" pitchFamily="18" charset="0"/>
              </a:rPr>
              <a:t>44434241H</a:t>
            </a:r>
          </a:p>
        </p:txBody>
      </p:sp>
      <p:sp>
        <p:nvSpPr>
          <p:cNvPr id="73798" name="Text Box 70"/>
          <p:cNvSpPr txBox="1">
            <a:spLocks noChangeArrowheads="1"/>
          </p:cNvSpPr>
          <p:nvPr/>
        </p:nvSpPr>
        <p:spPr bwMode="auto">
          <a:xfrm>
            <a:off x="179388" y="2565400"/>
            <a:ext cx="23971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地址为</a:t>
            </a:r>
            <a:r>
              <a:rPr lang="en-US" altLang="zh-CN" sz="2400" b="1">
                <a:solidFill>
                  <a:schemeClr val="tx1"/>
                </a:solidFill>
                <a:latin typeface="Times New Roman" pitchFamily="18" charset="0"/>
              </a:rPr>
              <a:t>12346H</a:t>
            </a:r>
          </a:p>
          <a:p>
            <a:pPr eaLnBrk="1" hangingPunct="1"/>
            <a:r>
              <a:rPr lang="zh-CN" altLang="en-US" sz="2400" b="1">
                <a:solidFill>
                  <a:schemeClr val="tx1"/>
                </a:solidFill>
                <a:latin typeface="Times New Roman" pitchFamily="18" charset="0"/>
              </a:rPr>
              <a:t>的</a:t>
            </a:r>
            <a:r>
              <a:rPr lang="zh-CN" altLang="en-US" sz="2400" b="1">
                <a:solidFill>
                  <a:srgbClr val="FF3300"/>
                </a:solidFill>
                <a:latin typeface="Times New Roman" pitchFamily="18" charset="0"/>
              </a:rPr>
              <a:t>字</a:t>
            </a:r>
            <a:r>
              <a:rPr lang="zh-CN" altLang="en-US" sz="2400" b="1">
                <a:solidFill>
                  <a:schemeClr val="tx1"/>
                </a:solidFill>
                <a:latin typeface="Times New Roman" pitchFamily="18" charset="0"/>
              </a:rPr>
              <a:t>是： </a:t>
            </a:r>
          </a:p>
          <a:p>
            <a:pPr eaLnBrk="1" hangingPunct="1"/>
            <a:r>
              <a:rPr lang="zh-CN" altLang="en-US" sz="2400" b="1">
                <a:solidFill>
                  <a:schemeClr val="tx1"/>
                </a:solidFill>
                <a:latin typeface="Times New Roman" pitchFamily="18" charset="0"/>
              </a:rPr>
              <a:t>       </a:t>
            </a:r>
            <a:r>
              <a:rPr lang="en-US" altLang="zh-CN" sz="2400" b="1">
                <a:solidFill>
                  <a:schemeClr val="tx1"/>
                </a:solidFill>
                <a:latin typeface="Times New Roman" pitchFamily="18" charset="0"/>
              </a:rPr>
              <a:t>4241H</a:t>
            </a:r>
          </a:p>
          <a:p>
            <a:pPr eaLnBrk="1" hangingPunct="1"/>
            <a:r>
              <a:rPr lang="zh-CN" altLang="en-US" sz="2400" b="1">
                <a:solidFill>
                  <a:schemeClr val="tx1"/>
                </a:solidFill>
                <a:latin typeface="Times New Roman" pitchFamily="18" charset="0"/>
              </a:rPr>
              <a:t>即</a:t>
            </a:r>
            <a:r>
              <a:rPr lang="en-US" altLang="zh-CN" sz="2400" b="1">
                <a:solidFill>
                  <a:schemeClr val="tx1"/>
                </a:solidFill>
                <a:latin typeface="Times New Roman" pitchFamily="18" charset="0"/>
              </a:rPr>
              <a:t>(00012346H) =</a:t>
            </a:r>
          </a:p>
          <a:p>
            <a:pPr eaLnBrk="1" hangingPunct="1"/>
            <a:r>
              <a:rPr lang="en-US" altLang="zh-CN" sz="2400" b="1">
                <a:solidFill>
                  <a:schemeClr val="tx1"/>
                </a:solidFill>
                <a:latin typeface="Times New Roman" pitchFamily="18" charset="0"/>
              </a:rPr>
              <a:t>     4241H</a:t>
            </a:r>
          </a:p>
        </p:txBody>
      </p:sp>
      <p:sp>
        <p:nvSpPr>
          <p:cNvPr id="73799" name="Text Box 71"/>
          <p:cNvSpPr txBox="1">
            <a:spLocks noChangeArrowheads="1"/>
          </p:cNvSpPr>
          <p:nvPr/>
        </p:nvSpPr>
        <p:spPr bwMode="auto">
          <a:xfrm>
            <a:off x="179388" y="4652963"/>
            <a:ext cx="26082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地址为</a:t>
            </a:r>
            <a:r>
              <a:rPr lang="en-US" altLang="zh-CN" sz="2400" b="1">
                <a:solidFill>
                  <a:schemeClr val="tx1"/>
                </a:solidFill>
                <a:latin typeface="Times New Roman" pitchFamily="18" charset="0"/>
              </a:rPr>
              <a:t>12346H</a:t>
            </a:r>
          </a:p>
          <a:p>
            <a:pPr eaLnBrk="1" hangingPunct="1"/>
            <a:r>
              <a:rPr lang="zh-CN" altLang="en-US" sz="2400" b="1">
                <a:solidFill>
                  <a:schemeClr val="tx1"/>
                </a:solidFill>
                <a:latin typeface="Times New Roman" pitchFamily="18" charset="0"/>
              </a:rPr>
              <a:t>的</a:t>
            </a:r>
            <a:r>
              <a:rPr lang="zh-CN" altLang="en-US" sz="2400" b="1">
                <a:solidFill>
                  <a:srgbClr val="FF3300"/>
                </a:solidFill>
                <a:latin typeface="Times New Roman" pitchFamily="18" charset="0"/>
              </a:rPr>
              <a:t>字节</a:t>
            </a:r>
            <a:r>
              <a:rPr lang="zh-CN" altLang="en-US" sz="2400" b="1">
                <a:solidFill>
                  <a:schemeClr val="tx1"/>
                </a:solidFill>
                <a:latin typeface="Times New Roman" pitchFamily="18" charset="0"/>
              </a:rPr>
              <a:t>是： </a:t>
            </a:r>
          </a:p>
          <a:p>
            <a:pPr eaLnBrk="1" hangingPunct="1"/>
            <a:r>
              <a:rPr lang="zh-CN" altLang="en-US" sz="2400" b="1">
                <a:solidFill>
                  <a:schemeClr val="tx1"/>
                </a:solidFill>
                <a:latin typeface="Times New Roman" pitchFamily="18" charset="0"/>
              </a:rPr>
              <a:t>        </a:t>
            </a:r>
            <a:r>
              <a:rPr lang="en-US" altLang="zh-CN" sz="2400" b="1">
                <a:solidFill>
                  <a:schemeClr val="tx1"/>
                </a:solidFill>
                <a:latin typeface="Times New Roman" pitchFamily="18" charset="0"/>
              </a:rPr>
              <a:t>41H</a:t>
            </a:r>
          </a:p>
          <a:p>
            <a:pPr eaLnBrk="1" hangingPunct="1"/>
            <a:r>
              <a:rPr lang="zh-CN" altLang="en-US" sz="2400" b="1">
                <a:solidFill>
                  <a:schemeClr val="tx1"/>
                </a:solidFill>
                <a:latin typeface="Times New Roman" pitchFamily="18" charset="0"/>
              </a:rPr>
              <a:t>即</a:t>
            </a:r>
            <a:r>
              <a:rPr lang="en-US" altLang="zh-CN" sz="2400" b="1">
                <a:solidFill>
                  <a:schemeClr val="tx1"/>
                </a:solidFill>
                <a:latin typeface="Times New Roman" pitchFamily="18" charset="0"/>
              </a:rPr>
              <a:t>(00012346H) =</a:t>
            </a:r>
          </a:p>
          <a:p>
            <a:pPr eaLnBrk="1" hangingPunct="1"/>
            <a:r>
              <a:rPr lang="en-US" altLang="zh-CN" sz="2400" b="1">
                <a:solidFill>
                  <a:schemeClr val="tx1"/>
                </a:solidFill>
                <a:latin typeface="Times New Roman" pitchFamily="18" charset="0"/>
              </a:rPr>
              <a:t>       41H</a:t>
            </a:r>
          </a:p>
        </p:txBody>
      </p:sp>
      <p:grpSp>
        <p:nvGrpSpPr>
          <p:cNvPr id="58375" name="Group 74"/>
          <p:cNvGrpSpPr>
            <a:grpSpLocks/>
          </p:cNvGrpSpPr>
          <p:nvPr/>
        </p:nvGrpSpPr>
        <p:grpSpPr bwMode="auto">
          <a:xfrm>
            <a:off x="2687638" y="336550"/>
            <a:ext cx="1739900" cy="6477000"/>
            <a:chOff x="1665" y="144"/>
            <a:chExt cx="1096" cy="4080"/>
          </a:xfrm>
        </p:grpSpPr>
        <p:sp>
          <p:nvSpPr>
            <p:cNvPr id="58376" name="Text Box 75"/>
            <p:cNvSpPr txBox="1">
              <a:spLocks noChangeArrowheads="1"/>
            </p:cNvSpPr>
            <p:nvPr/>
          </p:nvSpPr>
          <p:spPr bwMode="auto">
            <a:xfrm>
              <a:off x="1695" y="1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00012340H</a:t>
              </a:r>
            </a:p>
          </p:txBody>
        </p:sp>
        <p:sp>
          <p:nvSpPr>
            <p:cNvPr id="58377" name="Text Box 76"/>
            <p:cNvSpPr txBox="1">
              <a:spLocks noChangeArrowheads="1"/>
            </p:cNvSpPr>
            <p:nvPr/>
          </p:nvSpPr>
          <p:spPr bwMode="auto">
            <a:xfrm>
              <a:off x="1695" y="3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00012341H</a:t>
              </a:r>
            </a:p>
          </p:txBody>
        </p:sp>
        <p:sp>
          <p:nvSpPr>
            <p:cNvPr id="58378" name="Text Box 77"/>
            <p:cNvSpPr txBox="1">
              <a:spLocks noChangeArrowheads="1"/>
            </p:cNvSpPr>
            <p:nvPr/>
          </p:nvSpPr>
          <p:spPr bwMode="auto">
            <a:xfrm>
              <a:off x="1695" y="62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00012342H</a:t>
              </a:r>
            </a:p>
          </p:txBody>
        </p:sp>
        <p:sp>
          <p:nvSpPr>
            <p:cNvPr id="58379" name="Text Box 78"/>
            <p:cNvSpPr txBox="1">
              <a:spLocks noChangeArrowheads="1"/>
            </p:cNvSpPr>
            <p:nvPr/>
          </p:nvSpPr>
          <p:spPr bwMode="auto">
            <a:xfrm>
              <a:off x="1692" y="8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00012343H</a:t>
              </a:r>
            </a:p>
          </p:txBody>
        </p:sp>
        <p:sp>
          <p:nvSpPr>
            <p:cNvPr id="58380" name="Text Box 79"/>
            <p:cNvSpPr txBox="1">
              <a:spLocks noChangeArrowheads="1"/>
            </p:cNvSpPr>
            <p:nvPr/>
          </p:nvSpPr>
          <p:spPr bwMode="auto">
            <a:xfrm>
              <a:off x="1680" y="110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00012344H</a:t>
              </a:r>
            </a:p>
          </p:txBody>
        </p:sp>
        <p:sp>
          <p:nvSpPr>
            <p:cNvPr id="58381" name="Text Box 80"/>
            <p:cNvSpPr txBox="1">
              <a:spLocks noChangeArrowheads="1"/>
            </p:cNvSpPr>
            <p:nvPr/>
          </p:nvSpPr>
          <p:spPr bwMode="auto">
            <a:xfrm>
              <a:off x="1680" y="13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00012345H</a:t>
              </a:r>
            </a:p>
          </p:txBody>
        </p:sp>
        <p:sp>
          <p:nvSpPr>
            <p:cNvPr id="58382" name="Text Box 81"/>
            <p:cNvSpPr txBox="1">
              <a:spLocks noChangeArrowheads="1"/>
            </p:cNvSpPr>
            <p:nvPr/>
          </p:nvSpPr>
          <p:spPr bwMode="auto">
            <a:xfrm>
              <a:off x="1680" y="15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00012346H</a:t>
              </a:r>
            </a:p>
          </p:txBody>
        </p:sp>
        <p:sp>
          <p:nvSpPr>
            <p:cNvPr id="58383" name="Text Box 82"/>
            <p:cNvSpPr txBox="1">
              <a:spLocks noChangeArrowheads="1"/>
            </p:cNvSpPr>
            <p:nvPr/>
          </p:nvSpPr>
          <p:spPr bwMode="auto">
            <a:xfrm>
              <a:off x="1680" y="17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00012347H</a:t>
              </a:r>
            </a:p>
          </p:txBody>
        </p:sp>
        <p:sp>
          <p:nvSpPr>
            <p:cNvPr id="58384" name="Text Box 83"/>
            <p:cNvSpPr txBox="1">
              <a:spLocks noChangeArrowheads="1"/>
            </p:cNvSpPr>
            <p:nvPr/>
          </p:nvSpPr>
          <p:spPr bwMode="auto">
            <a:xfrm>
              <a:off x="1680" y="201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00012348H</a:t>
              </a:r>
            </a:p>
          </p:txBody>
        </p:sp>
        <p:sp>
          <p:nvSpPr>
            <p:cNvPr id="58385" name="Text Box 84"/>
            <p:cNvSpPr txBox="1">
              <a:spLocks noChangeArrowheads="1"/>
            </p:cNvSpPr>
            <p:nvPr/>
          </p:nvSpPr>
          <p:spPr bwMode="auto">
            <a:xfrm>
              <a:off x="1680" y="225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00012349H</a:t>
              </a:r>
            </a:p>
          </p:txBody>
        </p:sp>
        <p:sp>
          <p:nvSpPr>
            <p:cNvPr id="58386" name="Text Box 85"/>
            <p:cNvSpPr txBox="1">
              <a:spLocks noChangeArrowheads="1"/>
            </p:cNvSpPr>
            <p:nvPr/>
          </p:nvSpPr>
          <p:spPr bwMode="auto">
            <a:xfrm>
              <a:off x="1695" y="249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0001234AH</a:t>
              </a:r>
            </a:p>
          </p:txBody>
        </p:sp>
        <p:sp>
          <p:nvSpPr>
            <p:cNvPr id="58387" name="Text Box 86"/>
            <p:cNvSpPr txBox="1">
              <a:spLocks noChangeArrowheads="1"/>
            </p:cNvSpPr>
            <p:nvPr/>
          </p:nvSpPr>
          <p:spPr bwMode="auto">
            <a:xfrm>
              <a:off x="1680" y="273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0001234BH</a:t>
              </a:r>
            </a:p>
          </p:txBody>
        </p:sp>
        <p:sp>
          <p:nvSpPr>
            <p:cNvPr id="58388" name="Text Box 87"/>
            <p:cNvSpPr txBox="1">
              <a:spLocks noChangeArrowheads="1"/>
            </p:cNvSpPr>
            <p:nvPr/>
          </p:nvSpPr>
          <p:spPr bwMode="auto">
            <a:xfrm>
              <a:off x="1665" y="297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0001234CH</a:t>
              </a:r>
            </a:p>
          </p:txBody>
        </p:sp>
        <p:sp>
          <p:nvSpPr>
            <p:cNvPr id="58389" name="Text Box 88"/>
            <p:cNvSpPr txBox="1">
              <a:spLocks noChangeArrowheads="1"/>
            </p:cNvSpPr>
            <p:nvPr/>
          </p:nvSpPr>
          <p:spPr bwMode="auto">
            <a:xfrm>
              <a:off x="1665" y="321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0001234DH</a:t>
              </a:r>
            </a:p>
          </p:txBody>
        </p:sp>
        <p:sp>
          <p:nvSpPr>
            <p:cNvPr id="58390" name="Text Box 89"/>
            <p:cNvSpPr txBox="1">
              <a:spLocks noChangeArrowheads="1"/>
            </p:cNvSpPr>
            <p:nvPr/>
          </p:nvSpPr>
          <p:spPr bwMode="auto">
            <a:xfrm>
              <a:off x="1665" y="3456"/>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0001234EH</a:t>
              </a:r>
            </a:p>
          </p:txBody>
        </p:sp>
        <p:sp>
          <p:nvSpPr>
            <p:cNvPr id="58391" name="Text Box 90"/>
            <p:cNvSpPr txBox="1">
              <a:spLocks noChangeArrowheads="1"/>
            </p:cNvSpPr>
            <p:nvPr/>
          </p:nvSpPr>
          <p:spPr bwMode="auto">
            <a:xfrm>
              <a:off x="1665" y="3696"/>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0001234FH</a:t>
              </a:r>
            </a:p>
          </p:txBody>
        </p:sp>
        <p:sp>
          <p:nvSpPr>
            <p:cNvPr id="58392" name="Text Box 91"/>
            <p:cNvSpPr txBox="1">
              <a:spLocks noChangeArrowheads="1"/>
            </p:cNvSpPr>
            <p:nvPr/>
          </p:nvSpPr>
          <p:spPr bwMode="auto">
            <a:xfrm>
              <a:off x="1665" y="393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00012350H</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97"/>
                                        </p:tgtEl>
                                        <p:attrNameLst>
                                          <p:attrName>style.visibility</p:attrName>
                                        </p:attrNameLst>
                                      </p:cBhvr>
                                      <p:to>
                                        <p:strVal val="visible"/>
                                      </p:to>
                                    </p:set>
                                    <p:anim calcmode="lin" valueType="num">
                                      <p:cBhvr additive="base">
                                        <p:cTn id="7" dur="500" fill="hold"/>
                                        <p:tgtEl>
                                          <p:spTgt spid="73797"/>
                                        </p:tgtEl>
                                        <p:attrNameLst>
                                          <p:attrName>ppt_x</p:attrName>
                                        </p:attrNameLst>
                                      </p:cBhvr>
                                      <p:tavLst>
                                        <p:tav tm="0">
                                          <p:val>
                                            <p:strVal val="0-#ppt_w/2"/>
                                          </p:val>
                                        </p:tav>
                                        <p:tav tm="100000">
                                          <p:val>
                                            <p:strVal val="#ppt_x"/>
                                          </p:val>
                                        </p:tav>
                                      </p:tavLst>
                                    </p:anim>
                                    <p:anim calcmode="lin" valueType="num">
                                      <p:cBhvr additive="base">
                                        <p:cTn id="8" dur="500" fill="hold"/>
                                        <p:tgtEl>
                                          <p:spTgt spid="737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98"/>
                                        </p:tgtEl>
                                        <p:attrNameLst>
                                          <p:attrName>style.visibility</p:attrName>
                                        </p:attrNameLst>
                                      </p:cBhvr>
                                      <p:to>
                                        <p:strVal val="visible"/>
                                      </p:to>
                                    </p:set>
                                    <p:anim calcmode="lin" valueType="num">
                                      <p:cBhvr additive="base">
                                        <p:cTn id="13" dur="500" fill="hold"/>
                                        <p:tgtEl>
                                          <p:spTgt spid="73798"/>
                                        </p:tgtEl>
                                        <p:attrNameLst>
                                          <p:attrName>ppt_x</p:attrName>
                                        </p:attrNameLst>
                                      </p:cBhvr>
                                      <p:tavLst>
                                        <p:tav tm="0">
                                          <p:val>
                                            <p:strVal val="0-#ppt_w/2"/>
                                          </p:val>
                                        </p:tav>
                                        <p:tav tm="100000">
                                          <p:val>
                                            <p:strVal val="#ppt_x"/>
                                          </p:val>
                                        </p:tav>
                                      </p:tavLst>
                                    </p:anim>
                                    <p:anim calcmode="lin" valueType="num">
                                      <p:cBhvr additive="base">
                                        <p:cTn id="14" dur="500" fill="hold"/>
                                        <p:tgtEl>
                                          <p:spTgt spid="737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799"/>
                                        </p:tgtEl>
                                        <p:attrNameLst>
                                          <p:attrName>style.visibility</p:attrName>
                                        </p:attrNameLst>
                                      </p:cBhvr>
                                      <p:to>
                                        <p:strVal val="visible"/>
                                      </p:to>
                                    </p:set>
                                    <p:anim calcmode="lin" valueType="num">
                                      <p:cBhvr additive="base">
                                        <p:cTn id="19" dur="500" fill="hold"/>
                                        <p:tgtEl>
                                          <p:spTgt spid="73799"/>
                                        </p:tgtEl>
                                        <p:attrNameLst>
                                          <p:attrName>ppt_x</p:attrName>
                                        </p:attrNameLst>
                                      </p:cBhvr>
                                      <p:tavLst>
                                        <p:tav tm="0">
                                          <p:val>
                                            <p:strVal val="0-#ppt_w/2"/>
                                          </p:val>
                                        </p:tav>
                                        <p:tav tm="100000">
                                          <p:val>
                                            <p:strVal val="#ppt_x"/>
                                          </p:val>
                                        </p:tav>
                                      </p:tavLst>
                                    </p:anim>
                                    <p:anim calcmode="lin" valueType="num">
                                      <p:cBhvr additive="base">
                                        <p:cTn id="20" dur="500" fill="hold"/>
                                        <p:tgtEl>
                                          <p:spTgt spid="737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97" grpId="0" autoUpdateAnimBg="0"/>
      <p:bldP spid="73798" grpId="0" autoUpdateAnimBg="0"/>
      <p:bldP spid="7379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5"/>
          <p:cNvSpPr txBox="1">
            <a:spLocks noChangeArrowheads="1"/>
          </p:cNvSpPr>
          <p:nvPr/>
        </p:nvSpPr>
        <p:spPr bwMode="auto">
          <a:xfrm>
            <a:off x="539750" y="236538"/>
            <a:ext cx="53783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3.1.1 </a:t>
            </a:r>
            <a:r>
              <a:rPr lang="zh-CN" altLang="en-US" sz="3600" b="1" dirty="0">
                <a:solidFill>
                  <a:schemeClr val="bg1"/>
                </a:solidFill>
                <a:latin typeface="Times New Roman" pitchFamily="18" charset="0"/>
              </a:rPr>
              <a:t>数据存储的基本形式</a:t>
            </a:r>
          </a:p>
        </p:txBody>
      </p:sp>
      <p:sp>
        <p:nvSpPr>
          <p:cNvPr id="54277" name="Rectangle 6"/>
          <p:cNvSpPr>
            <a:spLocks noChangeArrowheads="1"/>
          </p:cNvSpPr>
          <p:nvPr/>
        </p:nvSpPr>
        <p:spPr bwMode="auto">
          <a:xfrm>
            <a:off x="539750" y="1484784"/>
            <a:ext cx="7560840" cy="4991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a:solidFill>
                  <a:schemeClr val="tx1"/>
                </a:solidFill>
                <a:latin typeface="宋体" panose="02010600030101010101" pitchFamily="2" charset="-122"/>
                <a:ea typeface="宋体" panose="02010600030101010101" pitchFamily="2" charset="-122"/>
              </a:rPr>
              <a:t>数据存储方法有两种</a:t>
            </a:r>
            <a:endParaRPr lang="en-US" altLang="zh-CN" sz="2400" b="1" dirty="0">
              <a:solidFill>
                <a:schemeClr val="tx1"/>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小端存储（</a:t>
            </a:r>
            <a:r>
              <a:rPr lang="en-US" altLang="zh-CN" sz="2400" b="1" dirty="0">
                <a:solidFill>
                  <a:schemeClr val="tx1"/>
                </a:solidFill>
                <a:latin typeface="宋体" panose="02010600030101010101" pitchFamily="2" charset="-122"/>
                <a:ea typeface="宋体" panose="02010600030101010101" pitchFamily="2" charset="-122"/>
              </a:rPr>
              <a:t>Little Endian</a:t>
            </a:r>
            <a:r>
              <a:rPr lang="zh-CN" altLang="en-US" sz="2400" b="1" dirty="0">
                <a:solidFill>
                  <a:schemeClr val="tx1"/>
                </a:solidFill>
                <a:latin typeface="宋体" panose="02010600030101010101" pitchFamily="2" charset="-122"/>
                <a:ea typeface="宋体" panose="02010600030101010101" pitchFamily="2" charset="-122"/>
              </a:rPr>
              <a:t>）</a:t>
            </a:r>
            <a:endParaRPr lang="en-US" altLang="zh-CN" sz="2400" b="1" dirty="0">
              <a:solidFill>
                <a:schemeClr val="tx1"/>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大端存储（</a:t>
            </a:r>
            <a:r>
              <a:rPr lang="en-US" altLang="zh-CN" sz="2400" b="1" dirty="0">
                <a:solidFill>
                  <a:schemeClr val="tx1"/>
                </a:solidFill>
                <a:latin typeface="宋体" panose="02010600030101010101" pitchFamily="2" charset="-122"/>
                <a:ea typeface="宋体" panose="02010600030101010101" pitchFamily="2" charset="-122"/>
              </a:rPr>
              <a:t>Big Endian</a:t>
            </a:r>
            <a:r>
              <a:rPr lang="zh-CN" altLang="en-US" sz="2400" b="1" dirty="0">
                <a:solidFill>
                  <a:schemeClr val="tx1"/>
                </a:solidFill>
                <a:latin typeface="宋体" panose="02010600030101010101" pitchFamily="2" charset="-122"/>
                <a:ea typeface="宋体" panose="02010600030101010101" pitchFamily="2" charset="-122"/>
              </a:rPr>
              <a:t>）</a:t>
            </a:r>
            <a:endParaRPr lang="en-US" altLang="zh-CN" sz="2400" b="1" dirty="0">
              <a:solidFill>
                <a:schemeClr val="tx1"/>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en-US" altLang="zh-CN" sz="2400" b="1" dirty="0">
                <a:solidFill>
                  <a:srgbClr val="FF0000"/>
                </a:solidFill>
                <a:latin typeface="宋体" panose="02010600030101010101" pitchFamily="2" charset="-122"/>
                <a:ea typeface="宋体" panose="02010600030101010101" pitchFamily="2" charset="-122"/>
              </a:rPr>
              <a:t>Intel x86 </a:t>
            </a:r>
            <a:r>
              <a:rPr lang="zh-CN" altLang="en-US" sz="2400" b="1" dirty="0">
                <a:solidFill>
                  <a:srgbClr val="FF0000"/>
                </a:solidFill>
                <a:latin typeface="宋体" panose="02010600030101010101" pitchFamily="2" charset="-122"/>
                <a:ea typeface="宋体" panose="02010600030101010101" pitchFamily="2" charset="-122"/>
              </a:rPr>
              <a:t>系列采用小端存储方式</a:t>
            </a:r>
            <a:endParaRPr lang="en-US" altLang="zh-CN" sz="2400" b="1" dirty="0">
              <a:solidFill>
                <a:srgbClr val="FF0000"/>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zh-CN" altLang="en-US" sz="2400" b="1" dirty="0">
                <a:solidFill>
                  <a:schemeClr val="tx1"/>
                </a:solidFill>
                <a:latin typeface="宋体" panose="02010600030101010101" pitchFamily="2" charset="-122"/>
                <a:ea typeface="宋体" panose="02010600030101010101" pitchFamily="2" charset="-122"/>
              </a:rPr>
              <a:t>在小端存储方式中，最低地址字节中存放数据的最低字节，最高地址字节中存放数据的最高字节。按照数据由低字节到高字节的顺序依次存放在从低地址到高地址的单元中。</a:t>
            </a:r>
            <a:endParaRPr lang="en-US" altLang="zh-CN" sz="2400" b="1" dirty="0">
              <a:solidFill>
                <a:schemeClr val="tx1"/>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zh-CN" altLang="en-US" sz="2400" b="1" dirty="0">
                <a:solidFill>
                  <a:schemeClr val="tx1"/>
                </a:solidFill>
                <a:latin typeface="宋体" panose="02010600030101010101" pitchFamily="2" charset="-122"/>
                <a:ea typeface="宋体" panose="02010600030101010101" pitchFamily="2" charset="-122"/>
              </a:rPr>
              <a:t>大端存储方式与小端存储方式相反。</a:t>
            </a:r>
            <a:endParaRPr lang="zh-CN" altLang="en-US" sz="2400" b="1" dirty="0">
              <a:solidFill>
                <a:srgbClr val="000066"/>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27142854"/>
      </p:ext>
    </p:extLst>
  </p:cSld>
  <p:clrMapOvr>
    <a:masterClrMapping/>
  </p:clrMapOvr>
  <p:transition>
    <p:zoom dir="in"/>
  </p:transition>
</p:sld>
</file>

<file path=ppt/theme/theme1.xml><?xml version="1.0" encoding="utf-8"?>
<a:theme xmlns:a="http://schemas.openxmlformats.org/drawingml/2006/main" name="1_model-3">
  <a:themeElements>
    <a:clrScheme name="1_model-3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1_model-3">
      <a:majorFont>
        <a:latin typeface="Tahoma"/>
        <a:ea typeface="黑体"/>
        <a:cs typeface=""/>
      </a:majorFont>
      <a:minorFont>
        <a:latin typeface="Tahoma"/>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400" b="0" i="0" u="none" strike="noStrike" cap="none" normalizeH="0" baseline="0" smtClean="0">
            <a:ln>
              <a:noFill/>
            </a:ln>
            <a:solidFill>
              <a:srgbClr val="FF00FF"/>
            </a:solidFill>
            <a:effectLst/>
            <a:latin typeface="华文新魏" pitchFamily="2" charset="-122"/>
            <a:ea typeface="华文新魏"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400" b="0" i="0" u="none" strike="noStrike" cap="none" normalizeH="0" baseline="0" smtClean="0">
            <a:ln>
              <a:noFill/>
            </a:ln>
            <a:solidFill>
              <a:srgbClr val="FF00FF"/>
            </a:solidFill>
            <a:effectLst/>
            <a:latin typeface="华文新魏" pitchFamily="2" charset="-122"/>
            <a:ea typeface="华文新魏" pitchFamily="2" charset="-122"/>
          </a:defRPr>
        </a:defPPr>
      </a:lstStyle>
    </a:lnDef>
  </a:objectDefaults>
  <a:extraClrSchemeLst>
    <a:extraClrScheme>
      <a:clrScheme name="1_model-3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_model-3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_model-3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_model-3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1_model-3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_model-3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_model-3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_model-3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6833</TotalTime>
  <Words>4983</Words>
  <Application>Microsoft Office PowerPoint</Application>
  <PresentationFormat>全屏显示(4:3)</PresentationFormat>
  <Paragraphs>988</Paragraphs>
  <Slides>72</Slides>
  <Notes>36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72</vt:i4>
      </vt:variant>
    </vt:vector>
  </HeadingPairs>
  <TitlesOfParts>
    <vt:vector size="82" baseType="lpstr">
      <vt:lpstr>黑体</vt:lpstr>
      <vt:lpstr>华文新魏</vt:lpstr>
      <vt:lpstr>楷体_GB2312</vt:lpstr>
      <vt:lpstr>宋体</vt:lpstr>
      <vt:lpstr>新宋体</vt:lpstr>
      <vt:lpstr>Arial</vt:lpstr>
      <vt:lpstr>Tahoma</vt:lpstr>
      <vt:lpstr>Times New Roman</vt:lpstr>
      <vt:lpstr>Wingdings</vt:lpstr>
      <vt:lpstr>1_model-3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达梦数据库股份有限责任公司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lhb</cp:lastModifiedBy>
  <cp:revision>684</cp:revision>
  <dcterms:created xsi:type="dcterms:W3CDTF">2002-01-21T01:38:38Z</dcterms:created>
  <dcterms:modified xsi:type="dcterms:W3CDTF">2021-03-24T23:52:46Z</dcterms:modified>
</cp:coreProperties>
</file>